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Lst>
  <p:sldSz cy="5143500" cx="9144000"/>
  <p:notesSz cx="6858000" cy="9144000"/>
  <p:embeddedFontLst>
    <p:embeddedFont>
      <p:font typeface="Play"/>
      <p:regular r:id="rId74"/>
      <p:bold r:id="rId75"/>
    </p:embeddedFont>
    <p:embeddedFont>
      <p:font typeface="Roboto"/>
      <p:regular r:id="rId76"/>
      <p:bold r:id="rId77"/>
      <p:italic r:id="rId78"/>
      <p:boldItalic r:id="rId79"/>
    </p:embeddedFont>
    <p:embeddedFont>
      <p:font typeface="Pacifico"/>
      <p:regular r:id="rId80"/>
    </p:embeddedFont>
    <p:embeddedFont>
      <p:font typeface="Helvetica Neue"/>
      <p:regular r:id="rId81"/>
      <p:bold r:id="rId82"/>
      <p:italic r:id="rId83"/>
      <p:boldItalic r:id="rId84"/>
    </p:embeddedFont>
    <p:embeddedFont>
      <p:font typeface="Helvetica Neue Light"/>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89" roundtripDataSignature="AMtx7mhcxlsIp5K7jMbtfE+bZ4b+Ib4Y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HelveticaNeue-boldItalic.fntdata"/><Relationship Id="rId83" Type="http://schemas.openxmlformats.org/officeDocument/2006/relationships/font" Target="fonts/HelveticaNeue-italic.fntdata"/><Relationship Id="rId42" Type="http://schemas.openxmlformats.org/officeDocument/2006/relationships/slide" Target="slides/slide35.xml"/><Relationship Id="rId86" Type="http://schemas.openxmlformats.org/officeDocument/2006/relationships/font" Target="fonts/HelveticaNeueLight-bold.fntdata"/><Relationship Id="rId41" Type="http://schemas.openxmlformats.org/officeDocument/2006/relationships/slide" Target="slides/slide34.xml"/><Relationship Id="rId85" Type="http://schemas.openxmlformats.org/officeDocument/2006/relationships/font" Target="fonts/HelveticaNeueLight-regular.fntdata"/><Relationship Id="rId44" Type="http://schemas.openxmlformats.org/officeDocument/2006/relationships/slide" Target="slides/slide37.xml"/><Relationship Id="rId88" Type="http://schemas.openxmlformats.org/officeDocument/2006/relationships/font" Target="fonts/HelveticaNeueLight-boldItalic.fntdata"/><Relationship Id="rId43" Type="http://schemas.openxmlformats.org/officeDocument/2006/relationships/slide" Target="slides/slide36.xml"/><Relationship Id="rId87" Type="http://schemas.openxmlformats.org/officeDocument/2006/relationships/font" Target="fonts/HelveticaNeueLight-italic.fntdata"/><Relationship Id="rId46" Type="http://schemas.openxmlformats.org/officeDocument/2006/relationships/slide" Target="slides/slide39.xml"/><Relationship Id="rId45" Type="http://schemas.openxmlformats.org/officeDocument/2006/relationships/slide" Target="slides/slide38.xml"/><Relationship Id="rId89" Type="http://customschemas.google.com/relationships/presentationmetadata" Target="metadata"/><Relationship Id="rId80" Type="http://schemas.openxmlformats.org/officeDocument/2006/relationships/font" Target="fonts/Pacifico-regular.fntdata"/><Relationship Id="rId82" Type="http://schemas.openxmlformats.org/officeDocument/2006/relationships/font" Target="fonts/HelveticaNeue-bold.fntdata"/><Relationship Id="rId81" Type="http://schemas.openxmlformats.org/officeDocument/2006/relationships/font" Target="fonts/HelveticaNeue-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Play-bold.fntdata"/><Relationship Id="rId30" Type="http://schemas.openxmlformats.org/officeDocument/2006/relationships/slide" Target="slides/slide23.xml"/><Relationship Id="rId74" Type="http://schemas.openxmlformats.org/officeDocument/2006/relationships/font" Target="fonts/Play-regular.fntdata"/><Relationship Id="rId33" Type="http://schemas.openxmlformats.org/officeDocument/2006/relationships/slide" Target="slides/slide26.xml"/><Relationship Id="rId77" Type="http://schemas.openxmlformats.org/officeDocument/2006/relationships/font" Target="fonts/Roboto-bold.fntdata"/><Relationship Id="rId32" Type="http://schemas.openxmlformats.org/officeDocument/2006/relationships/slide" Target="slides/slide25.xml"/><Relationship Id="rId76" Type="http://schemas.openxmlformats.org/officeDocument/2006/relationships/font" Target="fonts/Roboto-regular.fntdata"/><Relationship Id="rId35" Type="http://schemas.openxmlformats.org/officeDocument/2006/relationships/slide" Target="slides/slide28.xml"/><Relationship Id="rId79" Type="http://schemas.openxmlformats.org/officeDocument/2006/relationships/font" Target="fonts/Roboto-boldItalic.fntdata"/><Relationship Id="rId34" Type="http://schemas.openxmlformats.org/officeDocument/2006/relationships/slide" Target="slides/slide27.xml"/><Relationship Id="rId78" Type="http://schemas.openxmlformats.org/officeDocument/2006/relationships/font" Target="fonts/Roboto-italic.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“Jones_Indiana_PhD”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a:p>
        </p:txBody>
      </p:sp>
      <p:sp>
        <p:nvSpPr>
          <p:cNvPr id="237" name="Google Shape;23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“Jones_Indiana_PhD”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a:p>
        </p:txBody>
      </p:sp>
      <p:sp>
        <p:nvSpPr>
          <p:cNvPr id="246" name="Google Shape;24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“Jones_Indiana_PhD”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a:p>
        </p:txBody>
      </p:sp>
      <p:sp>
        <p:nvSpPr>
          <p:cNvPr id="255" name="Google Shape;25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“Jones_Indiana_MS”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270" name="Google Shape;27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“Jones_Indiana_MS”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279" name="Google Shape;27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“Jones_Indiana_MS”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288" name="Google Shape;28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“Jones_Indiana_MS”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297" name="Google Shape;29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“Jones_Indiana_MS”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306" name="Google Shape;30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315" name="Google Shape;31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d1bd0fa5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2d1bd0fa5d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324" name="Google Shape;32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333" name="Google Shape;33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342" name="Google Shape;34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“Jones_Indiana_MS”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351" name="Google Shape;35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b="1" sz="1400">
              <a:solidFill>
                <a:schemeClr val="dk1"/>
              </a:solidFill>
            </a:endParaRPr>
          </a:p>
        </p:txBody>
      </p:sp>
      <p:sp>
        <p:nvSpPr>
          <p:cNvPr id="360" name="Google Shape;36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369" name="Google Shape;36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378" name="Google Shape;37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 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b="1" sz="1400">
              <a:solidFill>
                <a:schemeClr val="dk1"/>
              </a:solidFill>
            </a:endParaRPr>
          </a:p>
        </p:txBody>
      </p:sp>
      <p:sp>
        <p:nvSpPr>
          <p:cNvPr id="387" name="Google Shape;38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highlight>
                <a:srgbClr val="FFFF00"/>
              </a:highlight>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“Jones_Indiana_PMD”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396" name="Google Shape;39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5" name="Google Shape;40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17" name="Google Shape;41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26" name="Google Shape;426;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daa5e47111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35" name="Google Shape;435;g2daa5e47111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444" name="Google Shape;44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54" name="Google Shape;45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63" name="Google Shape;46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72" name="Google Shape;47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81" name="Google Shape;481;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90" name="Google Shape;49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499" name="Google Shape;49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508" name="Google Shape;508;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517" name="Google Shape;51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526" name="Google Shape;52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535" name="Google Shape;53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“Jones_Indiana_BA”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544" name="Google Shape;544;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3" name="Google Shape;55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565" name="Google Shape;565;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574" name="Google Shape;57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583" name="Google Shape;583;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592" name="Google Shape;59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“Jones_Indiana_PhD”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a:p>
        </p:txBody>
      </p:sp>
      <p:sp>
        <p:nvSpPr>
          <p:cNvPr id="192" name="Google Shape;19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601" name="Google Shape;601;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610" name="Google Shape;610;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619" name="Google Shape;619;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628" name="Google Shape;62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637" name="Google Shape;637;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647" name="Google Shape;647;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6" name="Google Shape;656;p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sz="1400">
                <a:latin typeface="Arial"/>
                <a:ea typeface="Arial"/>
                <a:cs typeface="Arial"/>
                <a:sym typeface="Arial"/>
              </a:rPr>
              <a:t>INSTRUCTIONS</a:t>
            </a:r>
            <a:endParaRPr/>
          </a:p>
          <a:p>
            <a:pPr indent="-317500" lvl="0" marL="457200" rtl="0" algn="l">
              <a:lnSpc>
                <a:spcPct val="115000"/>
              </a:lnSpc>
              <a:spcBef>
                <a:spcPts val="0"/>
              </a:spcBef>
              <a:spcAft>
                <a:spcPts val="0"/>
              </a:spcAft>
              <a:buClr>
                <a:srgbClr val="000000"/>
              </a:buClr>
              <a:buSzPts val="1400"/>
              <a:buFont typeface="Arial"/>
              <a:buAutoNum type="arabicPeriod"/>
            </a:pPr>
            <a:r>
              <a:rPr lang="en" sz="1400">
                <a:latin typeface="Arial"/>
                <a:ea typeface="Arial"/>
                <a:cs typeface="Arial"/>
                <a:sym typeface="Arial"/>
              </a:rPr>
              <a:t>Click File -&gt; Make a Copy -&gt; Entire Presentation. RENAME the file in this format: “Jones_Indiana_BS” saving it to your google drive.</a:t>
            </a:r>
            <a:endParaRPr/>
          </a:p>
          <a:p>
            <a:pPr indent="-317500" lvl="0" marL="457200" rtl="0" algn="l">
              <a:lnSpc>
                <a:spcPct val="115000"/>
              </a:lnSpc>
              <a:spcBef>
                <a:spcPts val="0"/>
              </a:spcBef>
              <a:spcAft>
                <a:spcPts val="0"/>
              </a:spcAft>
              <a:buClr>
                <a:srgbClr val="000000"/>
              </a:buClr>
              <a:buSzPts val="1400"/>
              <a:buFont typeface="Arial"/>
              <a:buAutoNum type="arabicPeriod"/>
            </a:pPr>
            <a:r>
              <a:rPr lang="en" sz="1400">
                <a:latin typeface="Arial"/>
                <a:ea typeface="Arial"/>
                <a:cs typeface="Arial"/>
                <a:sym typeface="Arial"/>
              </a:rPr>
              <a:t>Now you have your own editable file. Please make changes to the text in brackets (Click on the purple rectangle and a new action bar above the slide will populate. Please select “Replace image” and upload a portrait image </a:t>
            </a:r>
            <a:r>
              <a:rPr b="1" lang="en"/>
              <a:t>with your face clearly visible</a:t>
            </a:r>
            <a:r>
              <a:rPr lang="en" sz="1400">
                <a:latin typeface="Arial"/>
                <a:ea typeface="Arial"/>
                <a:cs typeface="Arial"/>
                <a:sym typeface="Arial"/>
              </a:rPr>
              <a:t>, that you are comfortable being displayed publicly. Google Slides will automatically adjust the photo to fit within its size parameters. Please </a:t>
            </a:r>
            <a:r>
              <a:rPr b="1" lang="en"/>
              <a:t>do not</a:t>
            </a:r>
            <a:r>
              <a:rPr lang="en" sz="1400">
                <a:latin typeface="Arial"/>
                <a:ea typeface="Arial"/>
                <a:cs typeface="Arial"/>
                <a:sym typeface="Arial"/>
              </a:rPr>
              <a:t> to adjust the size of your image or text boxes. (APPM staff will make formatting corrections later.)</a:t>
            </a:r>
            <a:endParaRPr/>
          </a:p>
          <a:p>
            <a:pPr indent="-317500" lvl="0" marL="457200" rtl="0" algn="l">
              <a:lnSpc>
                <a:spcPct val="115000"/>
              </a:lnSpc>
              <a:spcBef>
                <a:spcPts val="0"/>
              </a:spcBef>
              <a:spcAft>
                <a:spcPts val="0"/>
              </a:spcAft>
              <a:buClr>
                <a:srgbClr val="000000"/>
              </a:buClr>
              <a:buSzPts val="1400"/>
              <a:buFont typeface="Arial"/>
              <a:buAutoNum type="arabicPeriod"/>
            </a:pPr>
            <a:r>
              <a:rPr b="1" lang="en"/>
              <a:t>Once your personalization is complete, please go to File -&gt; Download -&gt; Microsoft PowerPoint (.pptx) and save the file onto your computer. </a:t>
            </a:r>
            <a:endParaRPr/>
          </a:p>
          <a:p>
            <a:pPr indent="-317500" lvl="0" marL="457200" rtl="0" algn="l">
              <a:lnSpc>
                <a:spcPct val="115000"/>
              </a:lnSpc>
              <a:spcBef>
                <a:spcPts val="0"/>
              </a:spcBef>
              <a:spcAft>
                <a:spcPts val="0"/>
              </a:spcAft>
              <a:buClr>
                <a:srgbClr val="000000"/>
              </a:buClr>
              <a:buSzPts val="1400"/>
              <a:buFont typeface="Arial"/>
              <a:buAutoNum type="arabicPeriod"/>
            </a:pPr>
            <a:r>
              <a:rPr lang="en" sz="1400">
                <a:latin typeface="Arial"/>
                <a:ea typeface="Arial"/>
                <a:cs typeface="Arial"/>
                <a:sym typeface="Arial"/>
              </a:rPr>
              <a:t>Upload the recently downloaded .pptx file to the end of your commencement form</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d2b1c84912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that you are comfortable being displayed publicly. Google Slides will automatically adjust the photo to fit within its size parameters. Please do not try to adjust the size of your image too much.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sz="1400">
              <a:solidFill>
                <a:schemeClr val="dk1"/>
              </a:solidFill>
            </a:endParaRPr>
          </a:p>
        </p:txBody>
      </p:sp>
      <p:sp>
        <p:nvSpPr>
          <p:cNvPr id="667" name="Google Shape;667;g2d2b1c84912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676" name="Google Shape;676;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685" name="Google Shape;68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“Jones_Indiana_PhD”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a:p>
        </p:txBody>
      </p:sp>
      <p:sp>
        <p:nvSpPr>
          <p:cNvPr id="201" name="Google Shape;20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694" name="Google Shape;694;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a:p>
            <a:pPr indent="0" lvl="0" marL="0" rtl="0" algn="l">
              <a:lnSpc>
                <a:spcPct val="115000"/>
              </a:lnSpc>
              <a:spcBef>
                <a:spcPts val="0"/>
              </a:spcBef>
              <a:spcAft>
                <a:spcPts val="0"/>
              </a:spcAft>
              <a:buSzPts val="1100"/>
              <a:buNone/>
            </a:pPr>
            <a:r>
              <a:t/>
            </a:r>
            <a:endParaRPr sz="1400">
              <a:solidFill>
                <a:schemeClr val="dk1"/>
              </a:solidFill>
            </a:endParaRPr>
          </a:p>
          <a:p>
            <a:pPr indent="0" lvl="0" marL="0" rtl="0" algn="ctr">
              <a:lnSpc>
                <a:spcPct val="100000"/>
              </a:lnSpc>
              <a:spcBef>
                <a:spcPts val="0"/>
              </a:spcBef>
              <a:spcAft>
                <a:spcPts val="0"/>
              </a:spcAft>
              <a:buClr>
                <a:schemeClr val="dk1"/>
              </a:buClr>
              <a:buSzPts val="1400"/>
              <a:buFont typeface="Arial"/>
              <a:buNone/>
            </a:pPr>
            <a:r>
              <a:rPr lang="en" sz="1200">
                <a:solidFill>
                  <a:srgbClr val="212121"/>
                </a:solidFill>
              </a:rPr>
              <a:t>Personal statement, accomplishments: </a:t>
            </a:r>
            <a:br>
              <a:rPr lang="en" sz="1200">
                <a:solidFill>
                  <a:srgbClr val="212121"/>
                </a:solidFill>
              </a:rPr>
            </a:br>
            <a:r>
              <a:rPr lang="en" sz="1200">
                <a:solidFill>
                  <a:srgbClr val="212121"/>
                </a:solidFill>
              </a:rPr>
              <a:t>this </a:t>
            </a:r>
            <a:r>
              <a:rPr lang="en" sz="1200">
                <a:solidFill>
                  <a:schemeClr val="dk1"/>
                </a:solidFill>
              </a:rPr>
              <a:t>could be anything from a favorite activity at CU, to something you learned, or an important experience, awards you got, plans for after graduation, or a quote that you really enjoy to celebrate you graduating.</a:t>
            </a:r>
            <a:endParaRPr sz="1200">
              <a:solidFill>
                <a:schemeClr val="dk1"/>
              </a:solidFill>
            </a:endParaRPr>
          </a:p>
          <a:p>
            <a:pPr indent="0" lvl="0" marL="0" rtl="0" algn="ctr">
              <a:lnSpc>
                <a:spcPct val="100000"/>
              </a:lnSpc>
              <a:spcBef>
                <a:spcPts val="0"/>
              </a:spcBef>
              <a:spcAft>
                <a:spcPts val="0"/>
              </a:spcAft>
              <a:buClr>
                <a:schemeClr val="dk1"/>
              </a:buClr>
              <a:buSzPts val="1400"/>
              <a:buFont typeface="Arial"/>
              <a:buNone/>
            </a:pPr>
            <a:r>
              <a:t/>
            </a:r>
            <a:endParaRPr sz="1200">
              <a:solidFill>
                <a:schemeClr val="dk1"/>
              </a:solidFill>
            </a:endParaRPr>
          </a:p>
          <a:p>
            <a:pPr indent="0" lvl="0" marL="0" rtl="0" algn="ctr">
              <a:lnSpc>
                <a:spcPct val="100000"/>
              </a:lnSpc>
              <a:spcBef>
                <a:spcPts val="0"/>
              </a:spcBef>
              <a:spcAft>
                <a:spcPts val="0"/>
              </a:spcAft>
              <a:buClr>
                <a:schemeClr val="dk1"/>
              </a:buClr>
              <a:buSzPts val="1000"/>
              <a:buFont typeface="Arial"/>
              <a:buNone/>
            </a:pPr>
            <a:r>
              <a:rPr i="1" lang="en" sz="1000">
                <a:solidFill>
                  <a:schemeClr val="dk1"/>
                </a:solidFill>
              </a:rPr>
              <a:t>Thank you to my family for being so supportive and loving. Thank you to my Theta Tau brothers for the countless experiences. Thank you to my friends for listening to endless math. Thank you to all of my past and current professors for giving me the most rewarding education. And, thank you to Mary Fentress, Ian Cunningham, and Gabriella Kirkley for being the best and most fun people to work with.</a:t>
            </a:r>
            <a:endParaRPr sz="1200">
              <a:solidFill>
                <a:schemeClr val="dk1"/>
              </a:solidFill>
            </a:endParaRPr>
          </a:p>
        </p:txBody>
      </p:sp>
      <p:sp>
        <p:nvSpPr>
          <p:cNvPr id="703" name="Google Shape;703;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712" name="Google Shape;712;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400">
              <a:solidFill>
                <a:schemeClr val="dk1"/>
              </a:solidFill>
            </a:endParaRPr>
          </a:p>
        </p:txBody>
      </p:sp>
      <p:sp>
        <p:nvSpPr>
          <p:cNvPr id="721" name="Google Shape;72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730" name="Google Shape;730;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“Jones_Indiana_BS”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a:t>
            </a:r>
            <a:endParaRPr sz="1400">
              <a:solidFill>
                <a:schemeClr val="dk1"/>
              </a:solidFill>
            </a:endParaRPr>
          </a:p>
        </p:txBody>
      </p:sp>
      <p:sp>
        <p:nvSpPr>
          <p:cNvPr id="739" name="Google Shape;739;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8" name="Google Shape;748;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“Jones_Indiana_PhD”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a:p>
        </p:txBody>
      </p:sp>
      <p:sp>
        <p:nvSpPr>
          <p:cNvPr id="210" name="Google Shape;21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“Jones_Indiana_PhD”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a:p>
        </p:txBody>
      </p:sp>
      <p:sp>
        <p:nvSpPr>
          <p:cNvPr id="219" name="Google Shape;21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400">
                <a:solidFill>
                  <a:schemeClr val="dk1"/>
                </a:solidFill>
                <a:highlight>
                  <a:srgbClr val="FFFF00"/>
                </a:highlight>
              </a:rPr>
              <a:t>INSTRUCTIONS</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Click File -&gt; Make a Copy -&gt; Entire Presentation. RENAME the file in this format: “Jones_Indiana_PhD” saving it to your google drive.</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Now you have your own editable file. Please make changes to the text in brackets (Click on the purple rectangle and a new action bar above the slide will populate. Please select “Replace image” and upload a portrait image </a:t>
            </a:r>
            <a:r>
              <a:rPr b="1" lang="en" sz="1400">
                <a:solidFill>
                  <a:schemeClr val="dk1"/>
                </a:solidFill>
              </a:rPr>
              <a:t>with your face clearly visible</a:t>
            </a:r>
            <a:r>
              <a:rPr lang="en" sz="1400">
                <a:solidFill>
                  <a:schemeClr val="dk1"/>
                </a:solidFill>
              </a:rPr>
              <a:t>, that you are comfortable being displayed publicly. Google Slides will automatically adjust the photo to fit within its size parameters. Please </a:t>
            </a:r>
            <a:r>
              <a:rPr b="1" lang="en" sz="1400">
                <a:solidFill>
                  <a:schemeClr val="dk1"/>
                </a:solidFill>
              </a:rPr>
              <a:t>do not</a:t>
            </a:r>
            <a:r>
              <a:rPr lang="en" sz="1400">
                <a:solidFill>
                  <a:schemeClr val="dk1"/>
                </a:solidFill>
              </a:rPr>
              <a:t> to adjust the size of your image or text boxes. (APPM staff will make formatting corrections later.)</a:t>
            </a:r>
            <a:endParaRPr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b="1" lang="en" sz="1400">
                <a:solidFill>
                  <a:schemeClr val="dk1"/>
                </a:solidFill>
              </a:rPr>
              <a:t>Once your personalization is complete, please go to File -&gt; Download -&gt; Microsoft PowerPoint (.pptx) and save the file onto your computer. </a:t>
            </a:r>
            <a:endParaRPr b="1" sz="1400">
              <a:solidFill>
                <a:schemeClr val="dk1"/>
              </a:solidFill>
            </a:endParaRPr>
          </a:p>
          <a:p>
            <a:pPr indent="-317500" lvl="0" marL="457200" rtl="0" algn="l">
              <a:lnSpc>
                <a:spcPct val="115000"/>
              </a:lnSpc>
              <a:spcBef>
                <a:spcPts val="0"/>
              </a:spcBef>
              <a:spcAft>
                <a:spcPts val="0"/>
              </a:spcAft>
              <a:buClr>
                <a:schemeClr val="dk1"/>
              </a:buClr>
              <a:buSzPts val="1400"/>
              <a:buAutoNum type="arabicPeriod"/>
            </a:pPr>
            <a:r>
              <a:rPr lang="en" sz="1400">
                <a:solidFill>
                  <a:schemeClr val="dk1"/>
                </a:solidFill>
              </a:rPr>
              <a:t>Upload the recently downloaded .pptx file to the end of your commencement form </a:t>
            </a:r>
            <a:endParaRPr/>
          </a:p>
        </p:txBody>
      </p:sp>
      <p:sp>
        <p:nvSpPr>
          <p:cNvPr id="228" name="Google Shape;2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6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9pPr>
          </a:lstStyle>
          <a:p/>
        </p:txBody>
      </p:sp>
      <p:sp>
        <p:nvSpPr>
          <p:cNvPr id="10" name="Google Shape;10;p6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1" name="Google Shape;11;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 name="Shape 58"/>
        <p:cNvGrpSpPr/>
        <p:nvPr/>
      </p:nvGrpSpPr>
      <p:grpSpPr>
        <a:xfrm>
          <a:off x="0" y="0"/>
          <a:ext cx="0" cy="0"/>
          <a:chOff x="0" y="0"/>
          <a:chExt cx="0" cy="0"/>
        </a:xfrm>
      </p:grpSpPr>
      <p:sp>
        <p:nvSpPr>
          <p:cNvPr id="59" name="Google Shape;59;p8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86"/>
          <p:cNvSpPr/>
          <p:nvPr>
            <p:ph idx="2" type="pic"/>
          </p:nvPr>
        </p:nvSpPr>
        <p:spPr>
          <a:xfrm>
            <a:off x="3887391" y="740569"/>
            <a:ext cx="4629300" cy="3655200"/>
          </a:xfrm>
          <a:prstGeom prst="rect">
            <a:avLst/>
          </a:prstGeom>
          <a:noFill/>
          <a:ln>
            <a:noFill/>
          </a:ln>
        </p:spPr>
      </p:sp>
      <p:sp>
        <p:nvSpPr>
          <p:cNvPr id="61" name="Google Shape;61;p8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62" name="Google Shape;62;p86"/>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3" name="Google Shape;63;p86"/>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4" name="Google Shape;64;p86"/>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5" name="Shape 65"/>
        <p:cNvGrpSpPr/>
        <p:nvPr/>
      </p:nvGrpSpPr>
      <p:grpSpPr>
        <a:xfrm>
          <a:off x="0" y="0"/>
          <a:ext cx="0" cy="0"/>
          <a:chOff x="0" y="0"/>
          <a:chExt cx="0" cy="0"/>
        </a:xfrm>
      </p:grpSpPr>
      <p:sp>
        <p:nvSpPr>
          <p:cNvPr id="66" name="Google Shape;66;p87"/>
          <p:cNvSpPr txBox="1"/>
          <p:nvPr>
            <p:ph type="title"/>
          </p:nvPr>
        </p:nvSpPr>
        <p:spPr>
          <a:xfrm>
            <a:off x="628650" y="273844"/>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87"/>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8" name="Google Shape;68;p87"/>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9" name="Google Shape;69;p87"/>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0" name="Google Shape;70;p87"/>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88"/>
          <p:cNvSpPr txBox="1"/>
          <p:nvPr>
            <p:ph type="title"/>
          </p:nvPr>
        </p:nvSpPr>
        <p:spPr>
          <a:xfrm rot="5400000">
            <a:off x="5350050" y="1467544"/>
            <a:ext cx="4359000" cy="1971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p88"/>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4" name="Google Shape;74;p88"/>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5" name="Google Shape;75;p88"/>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6" name="Google Shape;76;p88"/>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6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6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6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7" name="Shape 87"/>
        <p:cNvGrpSpPr/>
        <p:nvPr/>
      </p:nvGrpSpPr>
      <p:grpSpPr>
        <a:xfrm>
          <a:off x="0" y="0"/>
          <a:ext cx="0" cy="0"/>
          <a:chOff x="0" y="0"/>
          <a:chExt cx="0" cy="0"/>
        </a:xfrm>
      </p:grpSpPr>
      <p:sp>
        <p:nvSpPr>
          <p:cNvPr id="88" name="Google Shape;88;p70"/>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70"/>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90" name="Google Shape;90;p7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7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7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3" name="Shape 93"/>
        <p:cNvGrpSpPr/>
        <p:nvPr/>
      </p:nvGrpSpPr>
      <p:grpSpPr>
        <a:xfrm>
          <a:off x="0" y="0"/>
          <a:ext cx="0" cy="0"/>
          <a:chOff x="0" y="0"/>
          <a:chExt cx="0" cy="0"/>
        </a:xfrm>
      </p:grpSpPr>
      <p:sp>
        <p:nvSpPr>
          <p:cNvPr id="94" name="Google Shape;94;p7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71"/>
          <p:cNvSpPr txBox="1"/>
          <p:nvPr>
            <p:ph idx="1" type="body"/>
          </p:nvPr>
        </p:nvSpPr>
        <p:spPr>
          <a:xfrm>
            <a:off x="628650" y="1369218"/>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6" name="Google Shape;96;p7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7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7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9" name="Shape 99"/>
        <p:cNvGrpSpPr/>
        <p:nvPr/>
      </p:nvGrpSpPr>
      <p:grpSpPr>
        <a:xfrm>
          <a:off x="0" y="0"/>
          <a:ext cx="0" cy="0"/>
          <a:chOff x="0" y="0"/>
          <a:chExt cx="0" cy="0"/>
        </a:xfrm>
      </p:grpSpPr>
      <p:sp>
        <p:nvSpPr>
          <p:cNvPr id="100" name="Google Shape;100;p72"/>
          <p:cNvSpPr txBox="1"/>
          <p:nvPr>
            <p:ph type="title"/>
          </p:nvPr>
        </p:nvSpPr>
        <p:spPr>
          <a:xfrm>
            <a:off x="623887"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72"/>
          <p:cNvSpPr txBox="1"/>
          <p:nvPr>
            <p:ph idx="1" type="body"/>
          </p:nvPr>
        </p:nvSpPr>
        <p:spPr>
          <a:xfrm>
            <a:off x="623887"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757575"/>
              </a:buClr>
              <a:buSzPts val="1800"/>
              <a:buNone/>
              <a:defRPr sz="1800">
                <a:solidFill>
                  <a:srgbClr val="757575"/>
                </a:solidFill>
              </a:defRPr>
            </a:lvl1pPr>
            <a:lvl2pPr indent="-228600" lvl="1" marL="914400" algn="l">
              <a:lnSpc>
                <a:spcPct val="90000"/>
              </a:lnSpc>
              <a:spcBef>
                <a:spcPts val="375"/>
              </a:spcBef>
              <a:spcAft>
                <a:spcPts val="0"/>
              </a:spcAft>
              <a:buClr>
                <a:srgbClr val="757575"/>
              </a:buClr>
              <a:buSzPts val="1500"/>
              <a:buNone/>
              <a:defRPr sz="1500">
                <a:solidFill>
                  <a:srgbClr val="757575"/>
                </a:solidFill>
              </a:defRPr>
            </a:lvl2pPr>
            <a:lvl3pPr indent="-228600" lvl="2" marL="1371600" algn="l">
              <a:lnSpc>
                <a:spcPct val="90000"/>
              </a:lnSpc>
              <a:spcBef>
                <a:spcPts val="375"/>
              </a:spcBef>
              <a:spcAft>
                <a:spcPts val="0"/>
              </a:spcAft>
              <a:buClr>
                <a:srgbClr val="757575"/>
              </a:buClr>
              <a:buSzPts val="1350"/>
              <a:buNone/>
              <a:defRPr sz="1350">
                <a:solidFill>
                  <a:srgbClr val="757575"/>
                </a:solidFill>
              </a:defRPr>
            </a:lvl3pPr>
            <a:lvl4pPr indent="-228600" lvl="3" marL="1828800" algn="l">
              <a:lnSpc>
                <a:spcPct val="90000"/>
              </a:lnSpc>
              <a:spcBef>
                <a:spcPts val="375"/>
              </a:spcBef>
              <a:spcAft>
                <a:spcPts val="0"/>
              </a:spcAft>
              <a:buClr>
                <a:srgbClr val="757575"/>
              </a:buClr>
              <a:buSzPts val="1200"/>
              <a:buNone/>
              <a:defRPr sz="1200">
                <a:solidFill>
                  <a:srgbClr val="757575"/>
                </a:solidFill>
              </a:defRPr>
            </a:lvl4pPr>
            <a:lvl5pPr indent="-228600" lvl="4" marL="2286000" algn="l">
              <a:lnSpc>
                <a:spcPct val="90000"/>
              </a:lnSpc>
              <a:spcBef>
                <a:spcPts val="375"/>
              </a:spcBef>
              <a:spcAft>
                <a:spcPts val="0"/>
              </a:spcAft>
              <a:buClr>
                <a:srgbClr val="757575"/>
              </a:buClr>
              <a:buSzPts val="1200"/>
              <a:buNone/>
              <a:defRPr sz="1200">
                <a:solidFill>
                  <a:srgbClr val="757575"/>
                </a:solidFill>
              </a:defRPr>
            </a:lvl5pPr>
            <a:lvl6pPr indent="-228600" lvl="5" marL="2743200" algn="l">
              <a:lnSpc>
                <a:spcPct val="90000"/>
              </a:lnSpc>
              <a:spcBef>
                <a:spcPts val="375"/>
              </a:spcBef>
              <a:spcAft>
                <a:spcPts val="0"/>
              </a:spcAft>
              <a:buClr>
                <a:srgbClr val="757575"/>
              </a:buClr>
              <a:buSzPts val="1200"/>
              <a:buNone/>
              <a:defRPr sz="1200">
                <a:solidFill>
                  <a:srgbClr val="757575"/>
                </a:solidFill>
              </a:defRPr>
            </a:lvl6pPr>
            <a:lvl7pPr indent="-228600" lvl="6" marL="3200400" algn="l">
              <a:lnSpc>
                <a:spcPct val="90000"/>
              </a:lnSpc>
              <a:spcBef>
                <a:spcPts val="375"/>
              </a:spcBef>
              <a:spcAft>
                <a:spcPts val="0"/>
              </a:spcAft>
              <a:buClr>
                <a:srgbClr val="757575"/>
              </a:buClr>
              <a:buSzPts val="1200"/>
              <a:buNone/>
              <a:defRPr sz="1200">
                <a:solidFill>
                  <a:srgbClr val="757575"/>
                </a:solidFill>
              </a:defRPr>
            </a:lvl7pPr>
            <a:lvl8pPr indent="-228600" lvl="7" marL="3657600" algn="l">
              <a:lnSpc>
                <a:spcPct val="90000"/>
              </a:lnSpc>
              <a:spcBef>
                <a:spcPts val="375"/>
              </a:spcBef>
              <a:spcAft>
                <a:spcPts val="0"/>
              </a:spcAft>
              <a:buClr>
                <a:srgbClr val="757575"/>
              </a:buClr>
              <a:buSzPts val="1200"/>
              <a:buNone/>
              <a:defRPr sz="1200">
                <a:solidFill>
                  <a:srgbClr val="757575"/>
                </a:solidFill>
              </a:defRPr>
            </a:lvl8pPr>
            <a:lvl9pPr indent="-228600" lvl="8" marL="4114800" algn="l">
              <a:lnSpc>
                <a:spcPct val="90000"/>
              </a:lnSpc>
              <a:spcBef>
                <a:spcPts val="375"/>
              </a:spcBef>
              <a:spcAft>
                <a:spcPts val="0"/>
              </a:spcAft>
              <a:buClr>
                <a:srgbClr val="757575"/>
              </a:buClr>
              <a:buSzPts val="1200"/>
              <a:buNone/>
              <a:defRPr sz="1200">
                <a:solidFill>
                  <a:srgbClr val="757575"/>
                </a:solidFill>
              </a:defRPr>
            </a:lvl9pPr>
          </a:lstStyle>
          <a:p/>
        </p:txBody>
      </p:sp>
      <p:sp>
        <p:nvSpPr>
          <p:cNvPr id="102" name="Google Shape;102;p7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7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7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 name="Shape 105"/>
        <p:cNvGrpSpPr/>
        <p:nvPr/>
      </p:nvGrpSpPr>
      <p:grpSpPr>
        <a:xfrm>
          <a:off x="0" y="0"/>
          <a:ext cx="0" cy="0"/>
          <a:chOff x="0" y="0"/>
          <a:chExt cx="0" cy="0"/>
        </a:xfrm>
      </p:grpSpPr>
      <p:sp>
        <p:nvSpPr>
          <p:cNvPr id="106" name="Google Shape;106;p7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73"/>
          <p:cNvSpPr txBox="1"/>
          <p:nvPr>
            <p:ph idx="1" type="body"/>
          </p:nvPr>
        </p:nvSpPr>
        <p:spPr>
          <a:xfrm>
            <a:off x="628650" y="1369218"/>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8" name="Google Shape;108;p73"/>
          <p:cNvSpPr txBox="1"/>
          <p:nvPr>
            <p:ph idx="2" type="body"/>
          </p:nvPr>
        </p:nvSpPr>
        <p:spPr>
          <a:xfrm>
            <a:off x="4629150" y="1369218"/>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9" name="Google Shape;109;p7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7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7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2" name="Shape 112"/>
        <p:cNvGrpSpPr/>
        <p:nvPr/>
      </p:nvGrpSpPr>
      <p:grpSpPr>
        <a:xfrm>
          <a:off x="0" y="0"/>
          <a:ext cx="0" cy="0"/>
          <a:chOff x="0" y="0"/>
          <a:chExt cx="0" cy="0"/>
        </a:xfrm>
      </p:grpSpPr>
      <p:sp>
        <p:nvSpPr>
          <p:cNvPr id="113" name="Google Shape;113;p74"/>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74"/>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15" name="Google Shape;115;p74"/>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6" name="Google Shape;116;p74"/>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17" name="Google Shape;117;p74"/>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8" name="Google Shape;118;p7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7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7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7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7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7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7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66"/>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 name="Google Shape;14;p66"/>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5" name="Google Shape;15;p66"/>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6" name="Shape 126"/>
        <p:cNvGrpSpPr/>
        <p:nvPr/>
      </p:nvGrpSpPr>
      <p:grpSpPr>
        <a:xfrm>
          <a:off x="0" y="0"/>
          <a:ext cx="0" cy="0"/>
          <a:chOff x="0" y="0"/>
          <a:chExt cx="0" cy="0"/>
        </a:xfrm>
      </p:grpSpPr>
      <p:sp>
        <p:nvSpPr>
          <p:cNvPr id="127" name="Google Shape;127;p76"/>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Play"/>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76"/>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29" name="Google Shape;129;p76"/>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30" name="Google Shape;130;p7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7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3" name="Shape 133"/>
        <p:cNvGrpSpPr/>
        <p:nvPr/>
      </p:nvGrpSpPr>
      <p:grpSpPr>
        <a:xfrm>
          <a:off x="0" y="0"/>
          <a:ext cx="0" cy="0"/>
          <a:chOff x="0" y="0"/>
          <a:chExt cx="0" cy="0"/>
        </a:xfrm>
      </p:grpSpPr>
      <p:sp>
        <p:nvSpPr>
          <p:cNvPr id="134" name="Google Shape;134;p77"/>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Play"/>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77"/>
          <p:cNvSpPr/>
          <p:nvPr>
            <p:ph idx="2" type="pic"/>
          </p:nvPr>
        </p:nvSpPr>
        <p:spPr>
          <a:xfrm>
            <a:off x="3887391" y="740569"/>
            <a:ext cx="4629150" cy="3655219"/>
          </a:xfrm>
          <a:prstGeom prst="rect">
            <a:avLst/>
          </a:prstGeom>
          <a:noFill/>
          <a:ln>
            <a:noFill/>
          </a:ln>
        </p:spPr>
      </p:sp>
      <p:sp>
        <p:nvSpPr>
          <p:cNvPr id="136" name="Google Shape;136;p77"/>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37" name="Google Shape;137;p7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7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7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0" name="Shape 140"/>
        <p:cNvGrpSpPr/>
        <p:nvPr/>
      </p:nvGrpSpPr>
      <p:grpSpPr>
        <a:xfrm>
          <a:off x="0" y="0"/>
          <a:ext cx="0" cy="0"/>
          <a:chOff x="0" y="0"/>
          <a:chExt cx="0" cy="0"/>
        </a:xfrm>
      </p:grpSpPr>
      <p:sp>
        <p:nvSpPr>
          <p:cNvPr id="141" name="Google Shape;141;p7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78"/>
          <p:cNvSpPr txBox="1"/>
          <p:nvPr>
            <p:ph idx="1" type="body"/>
          </p:nvPr>
        </p:nvSpPr>
        <p:spPr>
          <a:xfrm rot="5400000">
            <a:off x="2940248" y="-942380"/>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3" name="Google Shape;143;p7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7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7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6" name="Shape 146"/>
        <p:cNvGrpSpPr/>
        <p:nvPr/>
      </p:nvGrpSpPr>
      <p:grpSpPr>
        <a:xfrm>
          <a:off x="0" y="0"/>
          <a:ext cx="0" cy="0"/>
          <a:chOff x="0" y="0"/>
          <a:chExt cx="0" cy="0"/>
        </a:xfrm>
      </p:grpSpPr>
      <p:sp>
        <p:nvSpPr>
          <p:cNvPr id="147" name="Google Shape;147;p79"/>
          <p:cNvSpPr txBox="1"/>
          <p:nvPr>
            <p:ph type="title"/>
          </p:nvPr>
        </p:nvSpPr>
        <p:spPr>
          <a:xfrm rot="5400000">
            <a:off x="5350073" y="1467445"/>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79"/>
          <p:cNvSpPr txBox="1"/>
          <p:nvPr>
            <p:ph idx="1" type="body"/>
          </p:nvPr>
        </p:nvSpPr>
        <p:spPr>
          <a:xfrm rot="5400000">
            <a:off x="1349573" y="-447080"/>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9" name="Google Shape;149;p7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7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5" name="Shape 155"/>
        <p:cNvGrpSpPr/>
        <p:nvPr/>
      </p:nvGrpSpPr>
      <p:grpSpPr>
        <a:xfrm>
          <a:off x="0" y="0"/>
          <a:ext cx="0" cy="0"/>
          <a:chOff x="0" y="0"/>
          <a:chExt cx="0" cy="0"/>
        </a:xfrm>
      </p:grpSpPr>
      <p:sp>
        <p:nvSpPr>
          <p:cNvPr id="156" name="Google Shape;156;p90"/>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57" name="Google Shape;157;p90"/>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58" name="Google Shape;158;p90"/>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69"/>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8" name="Google Shape;18;p69"/>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9" name="Google Shape;19;p69"/>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 name="Shape 20"/>
        <p:cNvGrpSpPr/>
        <p:nvPr/>
      </p:nvGrpSpPr>
      <p:grpSpPr>
        <a:xfrm>
          <a:off x="0" y="0"/>
          <a:ext cx="0" cy="0"/>
          <a:chOff x="0" y="0"/>
          <a:chExt cx="0" cy="0"/>
        </a:xfrm>
      </p:grpSpPr>
      <p:sp>
        <p:nvSpPr>
          <p:cNvPr id="21" name="Google Shape;21;p80"/>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2" name="Google Shape;22;p80"/>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3" name="Google Shape;23;p80"/>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8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6" name="Google Shape;26;p8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27" name="Google Shape;27;p81"/>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8" name="Google Shape;28;p81"/>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9" name="Google Shape;29;p81"/>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82"/>
          <p:cNvSpPr txBox="1"/>
          <p:nvPr>
            <p:ph type="title"/>
          </p:nvPr>
        </p:nvSpPr>
        <p:spPr>
          <a:xfrm>
            <a:off x="628650" y="273844"/>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8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 name="Google Shape;33;p8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4" name="Google Shape;34;p82"/>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5" name="Google Shape;35;p82"/>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6" name="Google Shape;36;p82"/>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 name="Shape 37"/>
        <p:cNvGrpSpPr/>
        <p:nvPr/>
      </p:nvGrpSpPr>
      <p:grpSpPr>
        <a:xfrm>
          <a:off x="0" y="0"/>
          <a:ext cx="0" cy="0"/>
          <a:chOff x="0" y="0"/>
          <a:chExt cx="0" cy="0"/>
        </a:xfrm>
      </p:grpSpPr>
      <p:sp>
        <p:nvSpPr>
          <p:cNvPr id="38" name="Google Shape;38;p83"/>
          <p:cNvSpPr txBox="1"/>
          <p:nvPr>
            <p:ph type="title"/>
          </p:nvPr>
        </p:nvSpPr>
        <p:spPr>
          <a:xfrm>
            <a:off x="629841" y="273844"/>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8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40" name="Google Shape;40;p8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1" name="Google Shape;41;p8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42" name="Google Shape;42;p8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3" name="Google Shape;43;p83"/>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4" name="Google Shape;44;p83"/>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5" name="Google Shape;45;p83"/>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84"/>
          <p:cNvSpPr txBox="1"/>
          <p:nvPr>
            <p:ph type="title"/>
          </p:nvPr>
        </p:nvSpPr>
        <p:spPr>
          <a:xfrm>
            <a:off x="628650" y="273844"/>
            <a:ext cx="7886700" cy="994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84"/>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9" name="Google Shape;49;p84"/>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0" name="Google Shape;50;p84"/>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 name="Shape 51"/>
        <p:cNvGrpSpPr/>
        <p:nvPr/>
      </p:nvGrpSpPr>
      <p:grpSpPr>
        <a:xfrm>
          <a:off x="0" y="0"/>
          <a:ext cx="0" cy="0"/>
          <a:chOff x="0" y="0"/>
          <a:chExt cx="0" cy="0"/>
        </a:xfrm>
      </p:grpSpPr>
      <p:sp>
        <p:nvSpPr>
          <p:cNvPr id="52" name="Google Shape;52;p8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8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4" name="Google Shape;54;p8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55" name="Google Shape;55;p85"/>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6" name="Google Shape;56;p85"/>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7" name="Google Shape;57;p85"/>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54.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3.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4.jpg"/><Relationship Id="rId3" Type="http://schemas.openxmlformats.org/officeDocument/2006/relationships/slideLayout" Target="../slideLayouts/slideLayout2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64"/>
          <p:cNvPicPr preferRelativeResize="0"/>
          <p:nvPr/>
        </p:nvPicPr>
        <p:blipFill rotWithShape="1">
          <a:blip r:embed="rId1">
            <a:alphaModFix/>
          </a:blip>
          <a:srcRect b="0" l="0" r="0" t="0"/>
          <a:stretch/>
        </p:blipFill>
        <p:spPr>
          <a:xfrm>
            <a:off x="0" y="0"/>
            <a:ext cx="9144000" cy="5143500"/>
          </a:xfrm>
          <a:prstGeom prst="rect">
            <a:avLst/>
          </a:prstGeom>
          <a:noFill/>
          <a:ln>
            <a:noFill/>
          </a:ln>
        </p:spPr>
      </p:pic>
      <p:pic>
        <p:nvPicPr>
          <p:cNvPr id="7" name="Google Shape;7;p64"/>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p6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 name="Google Shape;79;p67"/>
          <p:cNvSpPr txBox="1"/>
          <p:nvPr>
            <p:ph idx="1" type="body"/>
          </p:nvPr>
        </p:nvSpPr>
        <p:spPr>
          <a:xfrm>
            <a:off x="628650" y="1369218"/>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80" name="Google Shape;80;p6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1" name="Google Shape;81;p6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2" name="Google Shape;82;p6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pic>
        <p:nvPicPr>
          <p:cNvPr id="153" name="Google Shape;153;p89"/>
          <p:cNvPicPr preferRelativeResize="0"/>
          <p:nvPr/>
        </p:nvPicPr>
        <p:blipFill rotWithShape="1">
          <a:blip r:embed="rId1">
            <a:alphaModFix/>
          </a:blip>
          <a:srcRect b="0" l="0" r="0" t="0"/>
          <a:stretch/>
        </p:blipFill>
        <p:spPr>
          <a:xfrm>
            <a:off x="0" y="0"/>
            <a:ext cx="9144000" cy="5143500"/>
          </a:xfrm>
          <a:prstGeom prst="rect">
            <a:avLst/>
          </a:prstGeom>
          <a:noFill/>
          <a:ln>
            <a:noFill/>
          </a:ln>
        </p:spPr>
      </p:pic>
      <p:pic>
        <p:nvPicPr>
          <p:cNvPr id="154" name="Google Shape;154;p89"/>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2.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2.png"/><Relationship Id="rId4" Type="http://schemas.openxmlformats.org/officeDocument/2006/relationships/image" Target="../media/image4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 Id="rId3" Type="http://schemas.openxmlformats.org/officeDocument/2006/relationships/image" Target="../media/image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jp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
          <p:cNvPicPr preferRelativeResize="0"/>
          <p:nvPr/>
        </p:nvPicPr>
        <p:blipFill rotWithShape="1">
          <a:blip r:embed="rId3">
            <a:alphaModFix/>
          </a:blip>
          <a:srcRect b="7762" l="0" r="0" t="7763"/>
          <a:stretch/>
        </p:blipFill>
        <p:spPr>
          <a:xfrm>
            <a:off x="0" y="-1"/>
            <a:ext cx="9232998" cy="5198302"/>
          </a:xfrm>
          <a:prstGeom prst="rect">
            <a:avLst/>
          </a:prstGeom>
          <a:noFill/>
          <a:ln>
            <a:noFill/>
          </a:ln>
        </p:spPr>
      </p:pic>
      <p:pic>
        <p:nvPicPr>
          <p:cNvPr id="164" name="Google Shape;164;p1"/>
          <p:cNvPicPr preferRelativeResize="0"/>
          <p:nvPr/>
        </p:nvPicPr>
        <p:blipFill rotWithShape="1">
          <a:blip r:embed="rId4">
            <a:alphaModFix/>
          </a:blip>
          <a:srcRect b="0" l="0" r="0" t="0"/>
          <a:stretch/>
        </p:blipFill>
        <p:spPr>
          <a:xfrm>
            <a:off x="5012074" y="4274600"/>
            <a:ext cx="4055725" cy="806425"/>
          </a:xfrm>
          <a:prstGeom prst="rect">
            <a:avLst/>
          </a:prstGeom>
          <a:noFill/>
          <a:ln>
            <a:noFill/>
          </a:ln>
        </p:spPr>
      </p:pic>
      <p:sp>
        <p:nvSpPr>
          <p:cNvPr id="165" name="Google Shape;165;p1"/>
          <p:cNvSpPr txBox="1"/>
          <p:nvPr/>
        </p:nvSpPr>
        <p:spPr>
          <a:xfrm>
            <a:off x="4297900" y="137150"/>
            <a:ext cx="4846200" cy="1036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3200"/>
              <a:buFont typeface="Arial"/>
              <a:buNone/>
            </a:pPr>
            <a:r>
              <a:rPr b="1" i="0" lang="en" sz="3200" u="none" cap="none" strike="noStrike">
                <a:solidFill>
                  <a:srgbClr val="000000"/>
                </a:solidFill>
                <a:latin typeface="Helvetica Neue"/>
                <a:ea typeface="Helvetica Neue"/>
                <a:cs typeface="Helvetica Neue"/>
                <a:sym typeface="Helvetica Neue"/>
              </a:rPr>
              <a:t>Spring Commencement</a:t>
            </a:r>
            <a:endParaRPr b="1" i="0" sz="3200" u="none" cap="none" strike="noStrike">
              <a:solidFill>
                <a:srgbClr val="000000"/>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rgbClr val="000000"/>
              </a:buClr>
              <a:buSzPts val="3200"/>
              <a:buFont typeface="Arial"/>
              <a:buNone/>
            </a:pPr>
            <a:r>
              <a:rPr b="1" i="0" lang="en" sz="3200" u="none" cap="none" strike="noStrike">
                <a:solidFill>
                  <a:srgbClr val="000000"/>
                </a:solidFill>
                <a:latin typeface="Helvetica Neue"/>
                <a:ea typeface="Helvetica Neue"/>
                <a:cs typeface="Helvetica Neue"/>
                <a:sym typeface="Helvetica Neue"/>
              </a:rPr>
              <a:t>2024</a:t>
            </a:r>
            <a:endParaRPr b="1" i="0" sz="32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9"/>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Andrew Lawrence</a:t>
            </a:r>
            <a:endParaRPr b="1" i="0" sz="3000" u="none" cap="none" strike="noStrike">
              <a:solidFill>
                <a:schemeClr val="dk1"/>
              </a:solidFill>
              <a:latin typeface="Arial"/>
              <a:ea typeface="Arial"/>
              <a:cs typeface="Arial"/>
              <a:sym typeface="Arial"/>
            </a:endParaRPr>
          </a:p>
        </p:txBody>
      </p:sp>
      <p:sp>
        <p:nvSpPr>
          <p:cNvPr id="240" name="Google Shape;240;p9"/>
          <p:cNvSpPr txBox="1"/>
          <p:nvPr/>
        </p:nvSpPr>
        <p:spPr>
          <a:xfrm>
            <a:off x="43097" y="969833"/>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700"/>
              <a:buFont typeface="Arial"/>
              <a:buNone/>
            </a:pPr>
            <a:r>
              <a:rPr b="0" i="0" lang="en" sz="1700" u="none" cap="none" strike="noStrike">
                <a:solidFill>
                  <a:schemeClr val="lt1"/>
                </a:solidFill>
                <a:latin typeface="Arial"/>
                <a:ea typeface="Arial"/>
                <a:cs typeface="Arial"/>
                <a:sym typeface="Arial"/>
              </a:rPr>
              <a:t>Doctorate of Philosophy, Applied Mathematics</a:t>
            </a:r>
            <a:endParaRPr b="0" i="0" sz="1100" u="none" cap="none" strike="noStrike">
              <a:solidFill>
                <a:srgbClr val="000000"/>
              </a:solidFill>
              <a:latin typeface="Arial"/>
              <a:ea typeface="Arial"/>
              <a:cs typeface="Arial"/>
              <a:sym typeface="Arial"/>
            </a:endParaRPr>
          </a:p>
        </p:txBody>
      </p:sp>
      <p:pic>
        <p:nvPicPr>
          <p:cNvPr id="241" name="Google Shape;241;p9"/>
          <p:cNvPicPr preferRelativeResize="0"/>
          <p:nvPr/>
        </p:nvPicPr>
        <p:blipFill rotWithShape="1">
          <a:blip r:embed="rId3">
            <a:alphaModFix/>
          </a:blip>
          <a:srcRect b="0" l="2129" r="4890" t="0"/>
          <a:stretch/>
        </p:blipFill>
        <p:spPr>
          <a:xfrm>
            <a:off x="5870448" y="268350"/>
            <a:ext cx="2697479" cy="3584447"/>
          </a:xfrm>
          <a:prstGeom prst="rect">
            <a:avLst/>
          </a:prstGeom>
          <a:noFill/>
          <a:ln>
            <a:noFill/>
          </a:ln>
        </p:spPr>
      </p:pic>
      <p:sp>
        <p:nvSpPr>
          <p:cNvPr id="242" name="Google Shape;242;p9"/>
          <p:cNvSpPr/>
          <p:nvPr/>
        </p:nvSpPr>
        <p:spPr>
          <a:xfrm>
            <a:off x="5669280" y="4078224"/>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A special thanks to my parents, my community at Cornerstone, and Renee.</a:t>
            </a:r>
            <a:endParaRPr b="0" i="1" sz="1000" u="none" cap="none" strike="noStrike">
              <a:solidFill>
                <a:schemeClr val="dk1"/>
              </a:solidFill>
              <a:latin typeface="Arial"/>
              <a:ea typeface="Arial"/>
              <a:cs typeface="Arial"/>
              <a:sym typeface="Arial"/>
            </a:endParaRPr>
          </a:p>
        </p:txBody>
      </p:sp>
      <p:sp>
        <p:nvSpPr>
          <p:cNvPr id="243" name="Google Shape;243;p9"/>
          <p:cNvSpPr/>
          <p:nvPr/>
        </p:nvSpPr>
        <p:spPr>
          <a:xfrm>
            <a:off x="347472" y="1636776"/>
            <a:ext cx="4818900" cy="2532900"/>
          </a:xfrm>
          <a:prstGeom prst="rect">
            <a:avLst/>
          </a:prstGeom>
          <a:solidFill>
            <a:srgbClr val="F5E4B8">
              <a:alpha val="81568"/>
            </a:srgbClr>
          </a:solidFill>
          <a:ln cap="flat" cmpd="sng" w="3810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100" u="none" cap="none" strike="noStrike">
                <a:solidFill>
                  <a:srgbClr val="212121"/>
                </a:solidFill>
                <a:latin typeface="Arial"/>
                <a:ea typeface="Arial"/>
                <a:cs typeface="Arial"/>
                <a:sym typeface="Arial"/>
              </a:rPr>
              <a:t>Following graduation, Andrew will begin his role as an assistant professor at the Air Force Institute of Technology in Dayton, Ohio in the Department of Mathematics. </a:t>
            </a:r>
            <a:br>
              <a:rPr b="0" i="0" lang="en" sz="1100" u="none" cap="none" strike="noStrike">
                <a:solidFill>
                  <a:srgbClr val="212121"/>
                </a:solidFill>
                <a:latin typeface="Arial"/>
                <a:ea typeface="Arial"/>
                <a:cs typeface="Arial"/>
                <a:sym typeface="Arial"/>
              </a:rPr>
            </a:br>
            <a:r>
              <a:rPr b="0" i="0" lang="en" sz="1100" u="none" cap="none" strike="noStrike">
                <a:solidFill>
                  <a:srgbClr val="212121"/>
                </a:solidFill>
                <a:latin typeface="Arial"/>
                <a:ea typeface="Arial"/>
                <a:cs typeface="Arial"/>
                <a:sym typeface="Arial"/>
              </a:rPr>
              <a:t>Andrew was an active member of the graduate student body during his time at CU. He enjoying going to the gym with his buddy Jacob, chatting with peers during Tea Time, and playing rounds of Music Madness. He was the winner of the Winner of the 2022 APPM Holiday Bake-off.</a:t>
            </a:r>
            <a:br>
              <a:rPr b="0" i="0" lang="en" sz="1100" u="none" cap="none" strike="noStrike">
                <a:solidFill>
                  <a:srgbClr val="212121"/>
                </a:solidFill>
                <a:latin typeface="Arial"/>
                <a:ea typeface="Arial"/>
                <a:cs typeface="Arial"/>
                <a:sym typeface="Arial"/>
              </a:rPr>
            </a:br>
            <a:r>
              <a:rPr b="0" i="0" lang="en" sz="1100" u="none" cap="none" strike="noStrike">
                <a:solidFill>
                  <a:srgbClr val="212121"/>
                </a:solidFill>
                <a:latin typeface="Arial"/>
                <a:ea typeface="Arial"/>
                <a:cs typeface="Arial"/>
                <a:sym typeface="Arial"/>
              </a:rPr>
              <a:t>During his research, Andrew developed two new tools to model the real world. The first is a stepping stone to more efficiently and accurately model real-world scenarios in which a surface interface changes in time, such as water. The second is a state-of-the-art solver of a general class of fractional differential equations with a variety of applications from groundwater flow to financial market trends.</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10"/>
          <p:cNvPicPr preferRelativeResize="0"/>
          <p:nvPr/>
        </p:nvPicPr>
        <p:blipFill rotWithShape="1">
          <a:blip r:embed="rId3">
            <a:alphaModFix/>
          </a:blip>
          <a:srcRect b="-362" l="6574" r="6565" t="-352"/>
          <a:stretch/>
        </p:blipFill>
        <p:spPr>
          <a:xfrm>
            <a:off x="5870448" y="268350"/>
            <a:ext cx="2697481" cy="3584445"/>
          </a:xfrm>
          <a:prstGeom prst="rect">
            <a:avLst/>
          </a:prstGeom>
          <a:noFill/>
          <a:ln>
            <a:noFill/>
          </a:ln>
        </p:spPr>
      </p:pic>
      <p:sp>
        <p:nvSpPr>
          <p:cNvPr id="249" name="Google Shape;249;p10"/>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Yifeng Mao</a:t>
            </a:r>
            <a:endParaRPr b="1" i="0" sz="3000" u="none" cap="none" strike="noStrike">
              <a:solidFill>
                <a:schemeClr val="dk1"/>
              </a:solidFill>
              <a:latin typeface="Arial"/>
              <a:ea typeface="Arial"/>
              <a:cs typeface="Arial"/>
              <a:sym typeface="Arial"/>
            </a:endParaRPr>
          </a:p>
        </p:txBody>
      </p:sp>
      <p:sp>
        <p:nvSpPr>
          <p:cNvPr id="250" name="Google Shape;250;p10"/>
          <p:cNvSpPr txBox="1"/>
          <p:nvPr/>
        </p:nvSpPr>
        <p:spPr>
          <a:xfrm>
            <a:off x="43097" y="969833"/>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700"/>
              <a:buFont typeface="Arial"/>
              <a:buNone/>
            </a:pPr>
            <a:r>
              <a:rPr b="0" i="0" lang="en" sz="1700" u="none" cap="none" strike="noStrike">
                <a:solidFill>
                  <a:schemeClr val="lt1"/>
                </a:solidFill>
                <a:latin typeface="Arial"/>
                <a:ea typeface="Arial"/>
                <a:cs typeface="Arial"/>
                <a:sym typeface="Arial"/>
              </a:rPr>
              <a:t>Doctorate of Philosophy, Applied Mathematics</a:t>
            </a:r>
            <a:endParaRPr b="0" i="0" sz="1100" u="none" cap="none" strike="noStrike">
              <a:solidFill>
                <a:srgbClr val="000000"/>
              </a:solidFill>
              <a:latin typeface="Arial"/>
              <a:ea typeface="Arial"/>
              <a:cs typeface="Arial"/>
              <a:sym typeface="Arial"/>
            </a:endParaRPr>
          </a:p>
        </p:txBody>
      </p:sp>
      <p:sp>
        <p:nvSpPr>
          <p:cNvPr id="251" name="Google Shape;251;p10"/>
          <p:cNvSpPr/>
          <p:nvPr/>
        </p:nvSpPr>
        <p:spPr>
          <a:xfrm>
            <a:off x="5669280" y="4078224"/>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want to thank my family and friends for their love, my advisor Prof. Mark Hoefer for his support and inspiration, and everyone in APPM.</a:t>
            </a:r>
            <a:endParaRPr b="0" i="1" sz="1000" u="none" cap="none" strike="noStrike">
              <a:solidFill>
                <a:schemeClr val="dk1"/>
              </a:solidFill>
              <a:latin typeface="Arial"/>
              <a:ea typeface="Arial"/>
              <a:cs typeface="Arial"/>
              <a:sym typeface="Arial"/>
            </a:endParaRPr>
          </a:p>
        </p:txBody>
      </p:sp>
      <p:sp>
        <p:nvSpPr>
          <p:cNvPr id="252" name="Google Shape;252;p10"/>
          <p:cNvSpPr/>
          <p:nvPr/>
        </p:nvSpPr>
        <p:spPr>
          <a:xfrm>
            <a:off x="347472" y="1636776"/>
            <a:ext cx="4818900" cy="2532900"/>
          </a:xfrm>
          <a:prstGeom prst="rect">
            <a:avLst/>
          </a:prstGeom>
          <a:solidFill>
            <a:srgbClr val="F5E4B8">
              <a:alpha val="81568"/>
            </a:srgbClr>
          </a:solidFill>
          <a:ln cap="flat" cmpd="sng" w="3810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Yifeng Mao’s research focused on nonlinear waves and their interactions in dispersive hydrodynamics. She brings together theoretical, numerical and experimental approaches to study wave phenomena in geophysical flows. Yifeng has been a member of the Dispersive Hydrodynamics Lab, where her research roots and grows.</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Yifeng will be joining the Scripps Institution of Oceanography as a postdoc fellow this summer. </a:t>
            </a:r>
            <a:endParaRPr b="0" i="0" sz="1400" u="none" cap="none" strike="noStrike">
              <a:solidFill>
                <a:srgbClr val="21212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11"/>
          <p:cNvPicPr preferRelativeResize="0"/>
          <p:nvPr/>
        </p:nvPicPr>
        <p:blipFill rotWithShape="1">
          <a:blip r:embed="rId3">
            <a:alphaModFix/>
          </a:blip>
          <a:srcRect b="405" l="15315" r="28703" t="415"/>
          <a:stretch/>
        </p:blipFill>
        <p:spPr>
          <a:xfrm>
            <a:off x="5870448" y="268350"/>
            <a:ext cx="2697479" cy="3584449"/>
          </a:xfrm>
          <a:prstGeom prst="rect">
            <a:avLst/>
          </a:prstGeom>
          <a:noFill/>
          <a:ln>
            <a:noFill/>
          </a:ln>
        </p:spPr>
      </p:pic>
      <p:sp>
        <p:nvSpPr>
          <p:cNvPr id="258" name="Google Shape;258;p11"/>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Sam Zhang</a:t>
            </a:r>
            <a:endParaRPr b="1" i="0" sz="3000" u="none" cap="none" strike="noStrike">
              <a:solidFill>
                <a:schemeClr val="dk1"/>
              </a:solidFill>
              <a:latin typeface="Arial"/>
              <a:ea typeface="Arial"/>
              <a:cs typeface="Arial"/>
              <a:sym typeface="Arial"/>
            </a:endParaRPr>
          </a:p>
        </p:txBody>
      </p:sp>
      <p:sp>
        <p:nvSpPr>
          <p:cNvPr id="259" name="Google Shape;259;p11"/>
          <p:cNvSpPr txBox="1"/>
          <p:nvPr/>
        </p:nvSpPr>
        <p:spPr>
          <a:xfrm>
            <a:off x="43097" y="969833"/>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700"/>
              <a:buFont typeface="Arial"/>
              <a:buNone/>
            </a:pPr>
            <a:r>
              <a:rPr b="0" i="0" lang="en" sz="1700" u="none" cap="none" strike="noStrike">
                <a:solidFill>
                  <a:schemeClr val="lt1"/>
                </a:solidFill>
                <a:latin typeface="Arial"/>
                <a:ea typeface="Arial"/>
                <a:cs typeface="Arial"/>
                <a:sym typeface="Arial"/>
              </a:rPr>
              <a:t>Doctorate of Philosophy, Applied Mathematics</a:t>
            </a:r>
            <a:endParaRPr b="0" i="0" sz="1100" u="none" cap="none" strike="noStrike">
              <a:solidFill>
                <a:srgbClr val="000000"/>
              </a:solidFill>
              <a:latin typeface="Arial"/>
              <a:ea typeface="Arial"/>
              <a:cs typeface="Arial"/>
              <a:sym typeface="Arial"/>
            </a:endParaRPr>
          </a:p>
        </p:txBody>
      </p:sp>
      <p:sp>
        <p:nvSpPr>
          <p:cNvPr id="260" name="Google Shape;260;p11"/>
          <p:cNvSpPr/>
          <p:nvPr/>
        </p:nvSpPr>
        <p:spPr>
          <a:xfrm>
            <a:off x="5669280" y="4078224"/>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Nora and Tulia.</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love you.</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t/>
            </a:r>
            <a:endParaRPr b="0" i="1" sz="1000" u="none" cap="none" strike="noStrike">
              <a:solidFill>
                <a:schemeClr val="dk1"/>
              </a:solidFill>
              <a:latin typeface="Arial"/>
              <a:ea typeface="Arial"/>
              <a:cs typeface="Arial"/>
              <a:sym typeface="Arial"/>
            </a:endParaRPr>
          </a:p>
        </p:txBody>
      </p:sp>
      <p:sp>
        <p:nvSpPr>
          <p:cNvPr id="261" name="Google Shape;261;p11"/>
          <p:cNvSpPr/>
          <p:nvPr/>
        </p:nvSpPr>
        <p:spPr>
          <a:xfrm>
            <a:off x="347472" y="1636776"/>
            <a:ext cx="4818900" cy="2532900"/>
          </a:xfrm>
          <a:prstGeom prst="rect">
            <a:avLst/>
          </a:prstGeom>
          <a:solidFill>
            <a:srgbClr val="F5E4B8">
              <a:alpha val="81568"/>
            </a:srgbClr>
          </a:solidFill>
          <a:ln cap="flat" cmpd="sng" w="3810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Sam will be joining the University of Vermont Department of Statistics as an Assistant Professor in Fall 2025.</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Come visit him in Burlington!</a:t>
            </a:r>
            <a:endParaRPr b="0" i="0" sz="1400" u="none" cap="none" strike="noStrike">
              <a:solidFill>
                <a:srgbClr val="21212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2"/>
          <p:cNvSpPr/>
          <p:nvPr/>
        </p:nvSpPr>
        <p:spPr>
          <a:xfrm>
            <a:off x="4572000" y="-345991"/>
            <a:ext cx="4572000" cy="5489490"/>
          </a:xfrm>
          <a:prstGeom prst="rect">
            <a:avLst/>
          </a:prstGeom>
          <a:solidFill>
            <a:srgbClr val="484C4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DACCA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DACCA6"/>
                </a:solidFill>
                <a:latin typeface="Helvetica Neue"/>
                <a:ea typeface="Helvetica Neue"/>
                <a:cs typeface="Helvetica Neue"/>
                <a:sym typeface="Helvetica Neue"/>
              </a:rPr>
              <a:t>Professional </a:t>
            </a:r>
            <a:endParaRPr b="0" i="0" sz="2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DACCA6"/>
                </a:solidFill>
                <a:latin typeface="Helvetica Neue"/>
                <a:ea typeface="Helvetica Neue"/>
                <a:cs typeface="Helvetica Neue"/>
                <a:sym typeface="Helvetica Neue"/>
              </a:rPr>
              <a:t>Master of Science Graduates</a:t>
            </a:r>
            <a:endParaRPr b="1" i="0" sz="2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Isabel Beaulieu</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Ian Bircak</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Claudia Chen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Connor Doyle Flaherty</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Eric Flaska</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Samuel Kwon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Bisman Singh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Gregory Tomy</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Sam Touvannas</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rgbClr val="DACCA6"/>
                </a:solidFill>
                <a:latin typeface="Helvetica Neue"/>
                <a:ea typeface="Helvetica Neue"/>
                <a:cs typeface="Helvetica Neue"/>
                <a:sym typeface="Helvetica Neue"/>
              </a:rPr>
              <a:t>Rodger Zhang</a:t>
            </a:r>
            <a:endParaRPr b="0" i="0" sz="1400" u="none" cap="none" strike="noStrike">
              <a:solidFill>
                <a:srgbClr val="000000"/>
              </a:solidFill>
              <a:latin typeface="Arial"/>
              <a:ea typeface="Arial"/>
              <a:cs typeface="Arial"/>
              <a:sym typeface="Arial"/>
            </a:endParaRPr>
          </a:p>
        </p:txBody>
      </p:sp>
      <p:sp>
        <p:nvSpPr>
          <p:cNvPr id="267" name="Google Shape;267;p12"/>
          <p:cNvSpPr/>
          <p:nvPr/>
        </p:nvSpPr>
        <p:spPr>
          <a:xfrm>
            <a:off x="0" y="-316664"/>
            <a:ext cx="4572000" cy="5460163"/>
          </a:xfrm>
          <a:prstGeom prst="rect">
            <a:avLst/>
          </a:prstGeom>
          <a:solidFill>
            <a:srgbClr val="DACC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484C4F"/>
                </a:solidFill>
                <a:latin typeface="Helvetica Neue"/>
                <a:ea typeface="Helvetica Neue"/>
                <a:cs typeface="Helvetica Neue"/>
                <a:sym typeface="Helvetica Neue"/>
              </a:rPr>
              <a:t>Master of Science Graduates</a:t>
            </a:r>
            <a:endParaRPr b="0"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484C4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484C4F"/>
                </a:solidFill>
                <a:latin typeface="Helvetica Neue"/>
                <a:ea typeface="Helvetica Neue"/>
                <a:cs typeface="Helvetica Neue"/>
                <a:sym typeface="Helvetica Neue"/>
              </a:rPr>
              <a:t>Anna Granquist</a:t>
            </a:r>
            <a:endParaRPr b="0" i="0" sz="2000" u="none" cap="none" strike="noStrike">
              <a:solidFill>
                <a:srgbClr val="484C4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484C4F"/>
                </a:solidFill>
                <a:latin typeface="Helvetica Neue"/>
                <a:ea typeface="Helvetica Neue"/>
                <a:cs typeface="Helvetica Neue"/>
                <a:sym typeface="Helvetica Neue"/>
              </a:rPr>
              <a:t>Tyler Jensen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484C4F"/>
                </a:solidFill>
                <a:latin typeface="Helvetica Neue"/>
                <a:ea typeface="Helvetica Neue"/>
                <a:cs typeface="Helvetica Neue"/>
                <a:sym typeface="Helvetica Neue"/>
              </a:rPr>
              <a:t>Kaloyan Parvanov</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484C4F"/>
                </a:solidFill>
                <a:latin typeface="Helvetica Neue"/>
                <a:ea typeface="Helvetica Neue"/>
                <a:cs typeface="Helvetica Neue"/>
                <a:sym typeface="Helvetica Neue"/>
              </a:rPr>
              <a:t>John Quinn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484C4F"/>
                </a:solidFill>
                <a:latin typeface="Helvetica Neue"/>
                <a:ea typeface="Helvetica Neue"/>
                <a:cs typeface="Helvetica Neue"/>
                <a:sym typeface="Helvetica Neue"/>
              </a:rPr>
              <a:t>Sean Svihla</a:t>
            </a:r>
            <a:endParaRPr b="0" i="0" sz="2000" u="none" cap="none" strike="noStrike">
              <a:solidFill>
                <a:srgbClr val="484C4F"/>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000000"/>
              </a:buClr>
              <a:buSzPts val="2400"/>
              <a:buFont typeface="Arial"/>
              <a:buNone/>
            </a:pPr>
            <a:r>
              <a:t/>
            </a:r>
            <a:endParaRPr b="0" i="0" sz="2400" u="none" cap="none" strike="noStrike">
              <a:solidFill>
                <a:srgbClr val="484C4F"/>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000000"/>
              </a:buClr>
              <a:buSzPts val="2400"/>
              <a:buFont typeface="Arial"/>
              <a:buNone/>
            </a:pPr>
            <a:r>
              <a:t/>
            </a:r>
            <a:endParaRPr b="0" i="0" sz="2400" u="none" cap="none" strike="noStrike">
              <a:solidFill>
                <a:srgbClr val="484C4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3"/>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Anna Granquist</a:t>
            </a:r>
            <a:endParaRPr b="1" i="0" sz="3000" u="none" cap="none" strike="noStrike">
              <a:solidFill>
                <a:schemeClr val="dk1"/>
              </a:solidFill>
              <a:latin typeface="Arial"/>
              <a:ea typeface="Arial"/>
              <a:cs typeface="Arial"/>
              <a:sym typeface="Arial"/>
            </a:endParaRPr>
          </a:p>
        </p:txBody>
      </p:sp>
      <p:sp>
        <p:nvSpPr>
          <p:cNvPr id="273" name="Google Shape;273;p13"/>
          <p:cNvSpPr txBox="1"/>
          <p:nvPr/>
        </p:nvSpPr>
        <p:spPr>
          <a:xfrm>
            <a:off x="102460" y="982077"/>
            <a:ext cx="46590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Master of Science, Applied Mathematics</a:t>
            </a:r>
            <a:endParaRPr b="0" i="0" sz="1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274" name="Google Shape;274;p13"/>
          <p:cNvSpPr/>
          <p:nvPr/>
        </p:nvSpPr>
        <p:spPr>
          <a:xfrm>
            <a:off x="5669280" y="4078224"/>
            <a:ext cx="3255300" cy="8139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Thanks to my friends and family for coming :) It means a lot to have my people with me.</a:t>
            </a:r>
            <a:endParaRPr b="0" i="1" sz="1000" u="none" cap="none" strike="noStrike">
              <a:solidFill>
                <a:schemeClr val="dk1"/>
              </a:solidFill>
              <a:latin typeface="Arial"/>
              <a:ea typeface="Arial"/>
              <a:cs typeface="Arial"/>
              <a:sym typeface="Arial"/>
            </a:endParaRPr>
          </a:p>
        </p:txBody>
      </p:sp>
      <p:sp>
        <p:nvSpPr>
          <p:cNvPr id="275" name="Google Shape;275;p13"/>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I made some good friends through the applied math graduate program, and I value the personal and professional relationships that I built in my time here. One of my favorite parts about the program was working as a TA - I loved teaching with applied math and always looked forward to hosting office hours and interacting with students.  </a:t>
            </a:r>
            <a:endParaRPr b="0" i="0" sz="1400" u="none" cap="none" strike="noStrike">
              <a:solidFill>
                <a:schemeClr val="dk1"/>
              </a:solidFill>
              <a:latin typeface="Arial"/>
              <a:ea typeface="Arial"/>
              <a:cs typeface="Arial"/>
              <a:sym typeface="Arial"/>
            </a:endParaRPr>
          </a:p>
        </p:txBody>
      </p:sp>
      <p:pic>
        <p:nvPicPr>
          <p:cNvPr id="276" name="Google Shape;276;p13"/>
          <p:cNvPicPr preferRelativeResize="0"/>
          <p:nvPr/>
        </p:nvPicPr>
        <p:blipFill rotWithShape="1">
          <a:blip r:embed="rId3">
            <a:alphaModFix/>
          </a:blip>
          <a:srcRect b="0" l="79" r="89" t="0"/>
          <a:stretch/>
        </p:blipFill>
        <p:spPr>
          <a:xfrm>
            <a:off x="5869057" y="268237"/>
            <a:ext cx="2693507" cy="35832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4"/>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Tyler Jensen</a:t>
            </a:r>
            <a:endParaRPr b="1" i="0" sz="3000" u="none" cap="none" strike="noStrike">
              <a:solidFill>
                <a:schemeClr val="dk1"/>
              </a:solidFill>
              <a:latin typeface="Arial"/>
              <a:ea typeface="Arial"/>
              <a:cs typeface="Arial"/>
              <a:sym typeface="Arial"/>
            </a:endParaRPr>
          </a:p>
        </p:txBody>
      </p:sp>
      <p:sp>
        <p:nvSpPr>
          <p:cNvPr id="282" name="Google Shape;282;p14"/>
          <p:cNvSpPr txBox="1"/>
          <p:nvPr/>
        </p:nvSpPr>
        <p:spPr>
          <a:xfrm>
            <a:off x="102460" y="982077"/>
            <a:ext cx="46590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Master of Science, Applied Mathematics</a:t>
            </a:r>
            <a:endParaRPr b="0" i="0" sz="1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283" name="Google Shape;283;p14"/>
          <p:cNvSpPr/>
          <p:nvPr/>
        </p:nvSpPr>
        <p:spPr>
          <a:xfrm>
            <a:off x="5669280" y="4078224"/>
            <a:ext cx="3255300" cy="8139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Thanks to my parents for always supporting me.</a:t>
            </a:r>
            <a:endParaRPr b="0" i="1" sz="1000" u="none" cap="none" strike="noStrike">
              <a:solidFill>
                <a:schemeClr val="dk1"/>
              </a:solidFill>
              <a:latin typeface="Arial"/>
              <a:ea typeface="Arial"/>
              <a:cs typeface="Arial"/>
              <a:sym typeface="Arial"/>
            </a:endParaRPr>
          </a:p>
        </p:txBody>
      </p:sp>
      <p:sp>
        <p:nvSpPr>
          <p:cNvPr id="284" name="Google Shape;284;p14"/>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I have greatly enjoyed my experience in the Applied Math Department and I am very grateful that I will be able to continue on into the PhD program. Sko Buffs.</a:t>
            </a:r>
            <a:endParaRPr b="0" i="0" sz="1400" u="none" cap="none" strike="noStrike">
              <a:solidFill>
                <a:schemeClr val="dk1"/>
              </a:solidFill>
              <a:latin typeface="Arial"/>
              <a:ea typeface="Arial"/>
              <a:cs typeface="Arial"/>
              <a:sym typeface="Arial"/>
            </a:endParaRPr>
          </a:p>
        </p:txBody>
      </p:sp>
      <p:pic>
        <p:nvPicPr>
          <p:cNvPr id="285" name="Google Shape;285;p14"/>
          <p:cNvPicPr preferRelativeResize="0"/>
          <p:nvPr/>
        </p:nvPicPr>
        <p:blipFill rotWithShape="1">
          <a:blip r:embed="rId3">
            <a:alphaModFix/>
          </a:blip>
          <a:srcRect b="0" l="8574" r="8573" t="0"/>
          <a:stretch/>
        </p:blipFill>
        <p:spPr>
          <a:xfrm>
            <a:off x="5869057" y="268237"/>
            <a:ext cx="2693506" cy="35832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15"/>
          <p:cNvPicPr preferRelativeResize="0"/>
          <p:nvPr/>
        </p:nvPicPr>
        <p:blipFill rotWithShape="1">
          <a:blip r:embed="rId3">
            <a:alphaModFix/>
          </a:blip>
          <a:srcRect b="454" l="1322" r="1323" t="464"/>
          <a:stretch/>
        </p:blipFill>
        <p:spPr>
          <a:xfrm>
            <a:off x="5870448" y="265176"/>
            <a:ext cx="2697481" cy="3584449"/>
          </a:xfrm>
          <a:prstGeom prst="rect">
            <a:avLst/>
          </a:prstGeom>
          <a:noFill/>
          <a:ln>
            <a:noFill/>
          </a:ln>
        </p:spPr>
      </p:pic>
      <p:sp>
        <p:nvSpPr>
          <p:cNvPr id="291" name="Google Shape;291;p15"/>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Kal Parvanov</a:t>
            </a:r>
            <a:endParaRPr b="1" i="0" sz="3000" u="none" cap="none" strike="noStrike">
              <a:solidFill>
                <a:schemeClr val="dk1"/>
              </a:solidFill>
              <a:latin typeface="Arial"/>
              <a:ea typeface="Arial"/>
              <a:cs typeface="Arial"/>
              <a:sym typeface="Arial"/>
            </a:endParaRPr>
          </a:p>
        </p:txBody>
      </p:sp>
      <p:sp>
        <p:nvSpPr>
          <p:cNvPr id="292" name="Google Shape;292;p15"/>
          <p:cNvSpPr txBox="1"/>
          <p:nvPr/>
        </p:nvSpPr>
        <p:spPr>
          <a:xfrm>
            <a:off x="102460" y="982077"/>
            <a:ext cx="46590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Master of Science, Applied Mathematics</a:t>
            </a:r>
            <a:endParaRPr b="0" i="0" sz="1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293" name="Google Shape;293;p15"/>
          <p:cNvSpPr/>
          <p:nvPr/>
        </p:nvSpPr>
        <p:spPr>
          <a:xfrm>
            <a:off x="5669280" y="4078224"/>
            <a:ext cx="3255300" cy="8139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Heartfelt thanks to my parents and professors for their enduring support and wisdom on my journey. Their guidance has been my cornerstone.</a:t>
            </a:r>
            <a:endParaRPr b="0" i="1" sz="1000" u="none" cap="none" strike="noStrike">
              <a:solidFill>
                <a:schemeClr val="dk1"/>
              </a:solidFill>
              <a:latin typeface="Arial"/>
              <a:ea typeface="Arial"/>
              <a:cs typeface="Arial"/>
              <a:sym typeface="Arial"/>
            </a:endParaRPr>
          </a:p>
        </p:txBody>
      </p:sp>
      <p:sp>
        <p:nvSpPr>
          <p:cNvPr id="294" name="Google Shape;294;p15"/>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rPr b="0" i="0" lang="en" sz="1300" u="none" cap="none" strike="noStrike">
                <a:solidFill>
                  <a:srgbClr val="000000"/>
                </a:solidFill>
                <a:latin typeface="Arial"/>
                <a:ea typeface="Arial"/>
                <a:cs typeface="Arial"/>
                <a:sym typeface="Arial"/>
              </a:rPr>
              <a:t>Throughout my graduate journey at CU Boulder, I've navigated the complexities of applied mathematics, delving into machine learning, numerical analysis and statistics with a spirit of curiosity and collaboration. I've embraced challenges, from theoretical research to practical applications, and learned the value of community in pushing the boundaries of knowledge. My adventures outside the classroom—scaling 14ers, skiing, and hiking—have mirrored this journey, teaching me resilience and the beauty of shared goals. I'm grateful for every lesson learned, every summit reached, and excited for the next chapter where I can apply these insights to make meaningful contributions to technology and society.</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7"/>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John Quinn</a:t>
            </a:r>
            <a:endParaRPr b="1" i="0" sz="3000" u="none" cap="none" strike="noStrike">
              <a:solidFill>
                <a:schemeClr val="dk1"/>
              </a:solidFill>
              <a:latin typeface="Arial"/>
              <a:ea typeface="Arial"/>
              <a:cs typeface="Arial"/>
              <a:sym typeface="Arial"/>
            </a:endParaRPr>
          </a:p>
        </p:txBody>
      </p:sp>
      <p:sp>
        <p:nvSpPr>
          <p:cNvPr id="300" name="Google Shape;300;p17"/>
          <p:cNvSpPr txBox="1"/>
          <p:nvPr/>
        </p:nvSpPr>
        <p:spPr>
          <a:xfrm>
            <a:off x="102460" y="982077"/>
            <a:ext cx="46590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Master of Science, Applied Mathematics</a:t>
            </a:r>
            <a:endParaRPr b="0" i="0" sz="1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dk1"/>
              </a:solidFill>
              <a:latin typeface="Calibri"/>
              <a:ea typeface="Calibri"/>
              <a:cs typeface="Calibri"/>
              <a:sym typeface="Calibri"/>
            </a:endParaRPr>
          </a:p>
        </p:txBody>
      </p:sp>
      <p:sp>
        <p:nvSpPr>
          <p:cNvPr id="301" name="Google Shape;301;p17"/>
          <p:cNvSpPr/>
          <p:nvPr/>
        </p:nvSpPr>
        <p:spPr>
          <a:xfrm>
            <a:off x="5669280" y="4078224"/>
            <a:ext cx="3255264" cy="813816"/>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would like to thank my family for all of there support throughout my time at CU. I would also like to thank all the friends I made at CU and in applied math.</a:t>
            </a:r>
            <a:endParaRPr b="0" i="0" sz="1400" u="none" cap="none" strike="noStrike">
              <a:solidFill>
                <a:srgbClr val="000000"/>
              </a:solidFill>
              <a:latin typeface="Arial"/>
              <a:ea typeface="Arial"/>
              <a:cs typeface="Arial"/>
              <a:sym typeface="Arial"/>
            </a:endParaRPr>
          </a:p>
        </p:txBody>
      </p:sp>
      <p:sp>
        <p:nvSpPr>
          <p:cNvPr id="302" name="Google Shape;302;p17"/>
          <p:cNvSpPr/>
          <p:nvPr/>
        </p:nvSpPr>
        <p:spPr>
          <a:xfrm>
            <a:off x="347472" y="1636631"/>
            <a:ext cx="4822800" cy="2532888"/>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15000"/>
              </a:lnSpc>
              <a:spcBef>
                <a:spcPts val="0"/>
              </a:spcBef>
              <a:spcAft>
                <a:spcPts val="0"/>
              </a:spcAft>
              <a:buClr>
                <a:schemeClr val="dk1"/>
              </a:buClr>
              <a:buSzPts val="1100"/>
              <a:buFont typeface="Arial"/>
              <a:buNone/>
            </a:pPr>
            <a:r>
              <a:rPr b="0" i="0" lang="en" sz="1400" u="none" cap="none" strike="noStrike">
                <a:solidFill>
                  <a:srgbClr val="212121"/>
                </a:solidFill>
                <a:latin typeface="Arial"/>
                <a:ea typeface="Arial"/>
                <a:cs typeface="Arial"/>
                <a:sym typeface="Arial"/>
              </a:rPr>
              <a:t>I have really enjoyed my time here at CU. I have deeply enjoyed learning applied mathematics and am very grateful to the department of applied math and its faculty for teaching me so much. I am excited to continue my learning working toward a PhD in computational applied mathematics at the University of Texas at Austin.</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200" u="none" cap="none" strike="noStrike">
              <a:solidFill>
                <a:srgbClr val="212121"/>
              </a:solidFill>
              <a:latin typeface="Arial"/>
              <a:ea typeface="Arial"/>
              <a:cs typeface="Arial"/>
              <a:sym typeface="Arial"/>
            </a:endParaRPr>
          </a:p>
        </p:txBody>
      </p:sp>
      <p:pic>
        <p:nvPicPr>
          <p:cNvPr id="303" name="Google Shape;303;p17"/>
          <p:cNvPicPr preferRelativeResize="0"/>
          <p:nvPr/>
        </p:nvPicPr>
        <p:blipFill rotWithShape="1">
          <a:blip r:embed="rId3">
            <a:alphaModFix/>
          </a:blip>
          <a:srcRect b="0" l="8670" r="8678" t="0"/>
          <a:stretch/>
        </p:blipFill>
        <p:spPr>
          <a:xfrm>
            <a:off x="5869057" y="268237"/>
            <a:ext cx="2693508" cy="3583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8"/>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Sean Svihla</a:t>
            </a:r>
            <a:endParaRPr b="1" i="0" sz="3000" u="none" cap="none" strike="noStrike">
              <a:solidFill>
                <a:schemeClr val="dk1"/>
              </a:solidFill>
              <a:latin typeface="Arial"/>
              <a:ea typeface="Arial"/>
              <a:cs typeface="Arial"/>
              <a:sym typeface="Arial"/>
            </a:endParaRPr>
          </a:p>
        </p:txBody>
      </p:sp>
      <p:sp>
        <p:nvSpPr>
          <p:cNvPr id="309" name="Google Shape;309;p18"/>
          <p:cNvSpPr txBox="1"/>
          <p:nvPr/>
        </p:nvSpPr>
        <p:spPr>
          <a:xfrm>
            <a:off x="102460" y="982077"/>
            <a:ext cx="46590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Master of Science, Applied Mathematics</a:t>
            </a:r>
            <a:endParaRPr b="0" i="0" sz="1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10" name="Google Shape;310;p18"/>
          <p:cNvSpPr/>
          <p:nvPr/>
        </p:nvSpPr>
        <p:spPr>
          <a:xfrm>
            <a:off x="5669280" y="4069080"/>
            <a:ext cx="3255300" cy="8139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To my friends, family, and mentors, thank you for your constant support!</a:t>
            </a:r>
            <a:endParaRPr b="0" i="1" sz="1000" u="none" cap="none" strike="noStrike">
              <a:solidFill>
                <a:schemeClr val="dk1"/>
              </a:solidFill>
              <a:latin typeface="Arial"/>
              <a:ea typeface="Arial"/>
              <a:cs typeface="Arial"/>
              <a:sym typeface="Arial"/>
            </a:endParaRPr>
          </a:p>
        </p:txBody>
      </p:sp>
      <p:sp>
        <p:nvSpPr>
          <p:cNvPr id="311" name="Google Shape;311;p18"/>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Sean’s thesis focused on sparsifying covariance matrices of phylogenetic trees. He will be returning to CU in the Fall to begin work on his PhD.</a:t>
            </a:r>
            <a:endParaRPr b="0" i="0" sz="1400" u="none" cap="none" strike="noStrike">
              <a:solidFill>
                <a:schemeClr val="dk1"/>
              </a:solidFill>
              <a:latin typeface="Arial"/>
              <a:ea typeface="Arial"/>
              <a:cs typeface="Arial"/>
              <a:sym typeface="Arial"/>
            </a:endParaRPr>
          </a:p>
        </p:txBody>
      </p:sp>
      <p:pic>
        <p:nvPicPr>
          <p:cNvPr id="312" name="Google Shape;312;p18"/>
          <p:cNvPicPr preferRelativeResize="0"/>
          <p:nvPr/>
        </p:nvPicPr>
        <p:blipFill rotWithShape="1">
          <a:blip r:embed="rId3">
            <a:alphaModFix/>
          </a:blip>
          <a:srcRect b="0" l="2253" r="2241" t="0"/>
          <a:stretch/>
        </p:blipFill>
        <p:spPr>
          <a:xfrm>
            <a:off x="5869057" y="268237"/>
            <a:ext cx="2693511" cy="3583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9"/>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Isabel Beaulieu</a:t>
            </a:r>
            <a:endParaRPr b="0" i="0" sz="1100" u="none" cap="none" strike="noStrike">
              <a:solidFill>
                <a:schemeClr val="dk1"/>
              </a:solidFill>
              <a:latin typeface="Arial"/>
              <a:ea typeface="Arial"/>
              <a:cs typeface="Arial"/>
              <a:sym typeface="Arial"/>
            </a:endParaRPr>
          </a:p>
        </p:txBody>
      </p:sp>
      <p:sp>
        <p:nvSpPr>
          <p:cNvPr id="318" name="Google Shape;318;p19"/>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19" name="Google Shape;319;p19"/>
          <p:cNvSpPr/>
          <p:nvPr/>
        </p:nvSpPr>
        <p:spPr>
          <a:xfrm>
            <a:off x="347472" y="1636776"/>
            <a:ext cx="4818900" cy="25329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Shortly after Isabel joined the program, she partnered with Boeing to research taxi time and deicing events occurring at Denver Intl Airport. After graduation she will be working for CVS Health as a Data Scientist. Before that, Isabel will be taking a few months off to enjoy the summer and spend time with family and friends.</a:t>
            </a:r>
            <a:endParaRPr b="0" i="0" sz="1400" u="none" cap="none" strike="noStrike">
              <a:solidFill>
                <a:schemeClr val="dk1"/>
              </a:solidFill>
              <a:latin typeface="Arial"/>
              <a:ea typeface="Arial"/>
              <a:cs typeface="Arial"/>
              <a:sym typeface="Arial"/>
            </a:endParaRPr>
          </a:p>
        </p:txBody>
      </p:sp>
      <p:sp>
        <p:nvSpPr>
          <p:cNvPr id="320" name="Google Shape;320;p19"/>
          <p:cNvSpPr/>
          <p:nvPr/>
        </p:nvSpPr>
        <p:spPr>
          <a:xfrm>
            <a:off x="5669280" y="4078224"/>
            <a:ext cx="3255300" cy="813900"/>
          </a:xfrm>
          <a:prstGeom prst="rect">
            <a:avLst/>
          </a:prstGeom>
          <a:solidFill>
            <a:srgbClr val="F5E4B8">
              <a:alpha val="81176"/>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parents, sister, partner, friends, and my advisor Brain for always supporting me and pushing me to be my best. </a:t>
            </a:r>
            <a:endParaRPr b="0" i="1" sz="1000" u="none" cap="none" strike="noStrike">
              <a:solidFill>
                <a:schemeClr val="dk1"/>
              </a:solidFill>
              <a:latin typeface="Arial"/>
              <a:ea typeface="Arial"/>
              <a:cs typeface="Arial"/>
              <a:sym typeface="Arial"/>
            </a:endParaRPr>
          </a:p>
        </p:txBody>
      </p:sp>
      <p:pic>
        <p:nvPicPr>
          <p:cNvPr id="321" name="Google Shape;321;p19"/>
          <p:cNvPicPr preferRelativeResize="0"/>
          <p:nvPr/>
        </p:nvPicPr>
        <p:blipFill rotWithShape="1">
          <a:blip r:embed="rId3">
            <a:alphaModFix/>
          </a:blip>
          <a:srcRect b="0" l="16247" r="8487" t="0"/>
          <a:stretch/>
        </p:blipFill>
        <p:spPr>
          <a:xfrm>
            <a:off x="5870448" y="268350"/>
            <a:ext cx="2697482" cy="358444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Background pattern&#10;&#10;Description automatically generated" id="170" name="Google Shape;170;g2d1bd0fa5de_0_0"/>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171" name="Google Shape;171;g2d1bd0fa5de_0_0"/>
          <p:cNvPicPr preferRelativeResize="0"/>
          <p:nvPr/>
        </p:nvPicPr>
        <p:blipFill rotWithShape="1">
          <a:blip r:embed="rId4">
            <a:alphaModFix/>
          </a:blip>
          <a:srcRect b="0" l="0" r="0" t="0"/>
          <a:stretch/>
        </p:blipFill>
        <p:spPr>
          <a:xfrm>
            <a:off x="1624726" y="722600"/>
            <a:ext cx="5894556" cy="4420899"/>
          </a:xfrm>
          <a:prstGeom prst="rect">
            <a:avLst/>
          </a:prstGeom>
          <a:noFill/>
          <a:ln>
            <a:noFill/>
          </a:ln>
        </p:spPr>
      </p:pic>
      <p:sp>
        <p:nvSpPr>
          <p:cNvPr id="172" name="Google Shape;172;g2d1bd0fa5de_0_0"/>
          <p:cNvSpPr txBox="1"/>
          <p:nvPr/>
        </p:nvSpPr>
        <p:spPr>
          <a:xfrm>
            <a:off x="566850" y="191600"/>
            <a:ext cx="8010300" cy="5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DACCA6"/>
                </a:solidFill>
                <a:latin typeface="Helvetica Neue"/>
                <a:ea typeface="Helvetica Neue"/>
                <a:cs typeface="Helvetica Neue"/>
                <a:sym typeface="Helvetica Neue"/>
              </a:rPr>
              <a:t>In Memoriam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0"/>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Ian Bircak</a:t>
            </a:r>
            <a:endParaRPr b="0" i="0" sz="1100" u="none" cap="none" strike="noStrike">
              <a:solidFill>
                <a:schemeClr val="dk1"/>
              </a:solidFill>
              <a:latin typeface="Arial"/>
              <a:ea typeface="Arial"/>
              <a:cs typeface="Arial"/>
              <a:sym typeface="Arial"/>
            </a:endParaRPr>
          </a:p>
        </p:txBody>
      </p:sp>
      <p:sp>
        <p:nvSpPr>
          <p:cNvPr id="327" name="Google Shape;327;p20"/>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28" name="Google Shape;328;p20"/>
          <p:cNvSpPr/>
          <p:nvPr/>
        </p:nvSpPr>
        <p:spPr>
          <a:xfrm>
            <a:off x="347472" y="1636776"/>
            <a:ext cx="4818900" cy="25329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Ian joined the professional MS in fall 2022, where he worked on model building with machine and deep learning techniques. He also worked part-time as a data analyst, where he will stay until he finds a full time job as a data scientist machine learning engineer. Congratulations Ian!</a:t>
            </a:r>
            <a:endParaRPr b="0" i="0" sz="1400" u="none" cap="none" strike="noStrike">
              <a:solidFill>
                <a:schemeClr val="dk1"/>
              </a:solidFill>
              <a:latin typeface="Arial"/>
              <a:ea typeface="Arial"/>
              <a:cs typeface="Arial"/>
              <a:sym typeface="Arial"/>
            </a:endParaRPr>
          </a:p>
        </p:txBody>
      </p:sp>
      <p:sp>
        <p:nvSpPr>
          <p:cNvPr id="329" name="Google Shape;329;p20"/>
          <p:cNvSpPr/>
          <p:nvPr/>
        </p:nvSpPr>
        <p:spPr>
          <a:xfrm>
            <a:off x="5669280" y="4078224"/>
            <a:ext cx="3255300" cy="813900"/>
          </a:xfrm>
          <a:prstGeom prst="rect">
            <a:avLst/>
          </a:prstGeom>
          <a:solidFill>
            <a:srgbClr val="F5E4B8">
              <a:alpha val="81176"/>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Super thankful for these last two years and all the people that made this experience a memorable one! </a:t>
            </a:r>
            <a:endParaRPr b="0" i="1" sz="1000" u="none" cap="none" strike="noStrike">
              <a:solidFill>
                <a:schemeClr val="dk1"/>
              </a:solidFill>
              <a:latin typeface="Arial"/>
              <a:ea typeface="Arial"/>
              <a:cs typeface="Arial"/>
              <a:sym typeface="Arial"/>
            </a:endParaRPr>
          </a:p>
        </p:txBody>
      </p:sp>
      <p:pic>
        <p:nvPicPr>
          <p:cNvPr id="330" name="Google Shape;330;p20"/>
          <p:cNvPicPr preferRelativeResize="0"/>
          <p:nvPr/>
        </p:nvPicPr>
        <p:blipFill rotWithShape="1">
          <a:blip r:embed="rId3">
            <a:alphaModFix/>
          </a:blip>
          <a:srcRect b="0" l="32244" r="11310" t="0"/>
          <a:stretch/>
        </p:blipFill>
        <p:spPr>
          <a:xfrm>
            <a:off x="5870448" y="268350"/>
            <a:ext cx="2697482" cy="35844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21"/>
          <p:cNvPicPr preferRelativeResize="0"/>
          <p:nvPr/>
        </p:nvPicPr>
        <p:blipFill rotWithShape="1">
          <a:blip r:embed="rId3">
            <a:alphaModFix/>
          </a:blip>
          <a:srcRect b="-447" l="5365" r="0" t="12613"/>
          <a:stretch/>
        </p:blipFill>
        <p:spPr>
          <a:xfrm>
            <a:off x="5870448" y="268350"/>
            <a:ext cx="2697481" cy="3584445"/>
          </a:xfrm>
          <a:prstGeom prst="rect">
            <a:avLst/>
          </a:prstGeom>
          <a:noFill/>
          <a:ln>
            <a:noFill/>
          </a:ln>
        </p:spPr>
      </p:pic>
      <p:sp>
        <p:nvSpPr>
          <p:cNvPr id="336" name="Google Shape;336;p21"/>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Claudia Chen</a:t>
            </a:r>
            <a:endParaRPr b="0" i="0" sz="1100" u="none" cap="none" strike="noStrike">
              <a:solidFill>
                <a:schemeClr val="dk1"/>
              </a:solidFill>
              <a:latin typeface="Arial"/>
              <a:ea typeface="Arial"/>
              <a:cs typeface="Arial"/>
              <a:sym typeface="Arial"/>
            </a:endParaRPr>
          </a:p>
        </p:txBody>
      </p:sp>
      <p:sp>
        <p:nvSpPr>
          <p:cNvPr id="337" name="Google Shape;337;p21"/>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38" name="Google Shape;338;p21"/>
          <p:cNvSpPr/>
          <p:nvPr/>
        </p:nvSpPr>
        <p:spPr>
          <a:xfrm>
            <a:off x="347472" y="1636776"/>
            <a:ext cx="4818900" cy="25329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I have met so many amazing people throughout this program and through teaching, and I will always cherish those stories.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 I am excited for what lies ahead as I apply my math skills in the biotech field. </a:t>
            </a:r>
            <a:endParaRPr b="0" i="0" sz="1400" u="none" cap="none" strike="noStrike">
              <a:solidFill>
                <a:schemeClr val="dk1"/>
              </a:solidFill>
              <a:latin typeface="Arial"/>
              <a:ea typeface="Arial"/>
              <a:cs typeface="Arial"/>
              <a:sym typeface="Arial"/>
            </a:endParaRPr>
          </a:p>
        </p:txBody>
      </p:sp>
      <p:sp>
        <p:nvSpPr>
          <p:cNvPr id="339" name="Google Shape;339;p21"/>
          <p:cNvSpPr/>
          <p:nvPr/>
        </p:nvSpPr>
        <p:spPr>
          <a:xfrm>
            <a:off x="5669280" y="4078224"/>
            <a:ext cx="3255300" cy="813900"/>
          </a:xfrm>
          <a:prstGeom prst="rect">
            <a:avLst/>
          </a:prstGeom>
          <a:solidFill>
            <a:srgbClr val="F5E4B8">
              <a:alpha val="81176"/>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friends and family for supporting me through this year. I am so grateful for the support that Brian Zaharatos, Anne Dougherty, Gabriella Kirkley, and Kris Pruitt have provided me in order to be here. </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3"/>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Connor Doyle Flaherty</a:t>
            </a:r>
            <a:endParaRPr b="0" i="0" sz="1100" u="none" cap="none" strike="noStrike">
              <a:solidFill>
                <a:schemeClr val="dk1"/>
              </a:solidFill>
              <a:latin typeface="Arial"/>
              <a:ea typeface="Arial"/>
              <a:cs typeface="Arial"/>
              <a:sym typeface="Arial"/>
            </a:endParaRPr>
          </a:p>
        </p:txBody>
      </p:sp>
      <p:sp>
        <p:nvSpPr>
          <p:cNvPr id="345" name="Google Shape;345;p23"/>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46" name="Google Shape;346;p23"/>
          <p:cNvSpPr/>
          <p:nvPr/>
        </p:nvSpPr>
        <p:spPr>
          <a:xfrm>
            <a:off x="347472" y="1636776"/>
            <a:ext cx="4818900" cy="25329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I am extremely grateful for my time with the Applied Mathematics Department at the University of Colorado Boulder. The faculty and staff have been nothing short of exceptional, teaching with enthusiasm and fastidiousness. Through completion of this program, I was able to develop a community of lifelong friends, colleagues, and mentors, as well as cultivate a passion for Quantitative Finance and Statistics, which I will expand upon throughout my career in the Quant industry.  </a:t>
            </a:r>
            <a:endParaRPr b="0" i="0" sz="1400" u="none" cap="none" strike="noStrike">
              <a:solidFill>
                <a:schemeClr val="dk1"/>
              </a:solidFill>
              <a:latin typeface="Arial"/>
              <a:ea typeface="Arial"/>
              <a:cs typeface="Arial"/>
              <a:sym typeface="Arial"/>
            </a:endParaRPr>
          </a:p>
        </p:txBody>
      </p:sp>
      <p:sp>
        <p:nvSpPr>
          <p:cNvPr id="347" name="Google Shape;347;p23"/>
          <p:cNvSpPr/>
          <p:nvPr/>
        </p:nvSpPr>
        <p:spPr>
          <a:xfrm>
            <a:off x="5669280" y="4078224"/>
            <a:ext cx="3255300" cy="813900"/>
          </a:xfrm>
          <a:prstGeom prst="rect">
            <a:avLst/>
          </a:prstGeom>
          <a:solidFill>
            <a:srgbClr val="F5E4B8">
              <a:alpha val="81176"/>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would like to thank my parents, Mark and Angela Flaherty, for their immeasurable love and support throughout my academic pursuits. </a:t>
            </a:r>
            <a:endParaRPr b="0" i="1" sz="1000" u="none" cap="none" strike="noStrike">
              <a:solidFill>
                <a:schemeClr val="dk1"/>
              </a:solidFill>
              <a:latin typeface="Arial"/>
              <a:ea typeface="Arial"/>
              <a:cs typeface="Arial"/>
              <a:sym typeface="Arial"/>
            </a:endParaRPr>
          </a:p>
        </p:txBody>
      </p:sp>
      <p:pic>
        <p:nvPicPr>
          <p:cNvPr id="348" name="Google Shape;348;p23"/>
          <p:cNvPicPr preferRelativeResize="0"/>
          <p:nvPr/>
        </p:nvPicPr>
        <p:blipFill rotWithShape="1">
          <a:blip r:embed="rId3">
            <a:alphaModFix/>
          </a:blip>
          <a:srcRect b="27707" l="0" r="0" t="6595"/>
          <a:stretch/>
        </p:blipFill>
        <p:spPr>
          <a:xfrm>
            <a:off x="5866735" y="268350"/>
            <a:ext cx="2697480" cy="35844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16"/>
          <p:cNvPicPr preferRelativeResize="0"/>
          <p:nvPr/>
        </p:nvPicPr>
        <p:blipFill rotWithShape="1">
          <a:blip r:embed="rId3">
            <a:alphaModFix/>
          </a:blip>
          <a:srcRect b="30181" l="0" r="0" t="0"/>
          <a:stretch/>
        </p:blipFill>
        <p:spPr>
          <a:xfrm>
            <a:off x="5870448" y="268350"/>
            <a:ext cx="2697481" cy="3584445"/>
          </a:xfrm>
          <a:prstGeom prst="rect">
            <a:avLst/>
          </a:prstGeom>
          <a:noFill/>
          <a:ln>
            <a:noFill/>
          </a:ln>
        </p:spPr>
      </p:pic>
      <p:sp>
        <p:nvSpPr>
          <p:cNvPr id="354" name="Google Shape;354;p16"/>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Eric Flaska</a:t>
            </a:r>
            <a:endParaRPr b="1" i="0" sz="3000" u="none" cap="none" strike="noStrike">
              <a:solidFill>
                <a:schemeClr val="dk1"/>
              </a:solidFill>
              <a:latin typeface="Arial"/>
              <a:ea typeface="Arial"/>
              <a:cs typeface="Arial"/>
              <a:sym typeface="Arial"/>
            </a:endParaRPr>
          </a:p>
        </p:txBody>
      </p:sp>
      <p:sp>
        <p:nvSpPr>
          <p:cNvPr id="355" name="Google Shape;355;p16"/>
          <p:cNvSpPr/>
          <p:nvPr/>
        </p:nvSpPr>
        <p:spPr>
          <a:xfrm>
            <a:off x="5669280" y="4078224"/>
            <a:ext cx="3257400" cy="8139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want to thank all of my friends and family who have shown nothing but support and inspired me every day. I am tremendously grateful for all of you!</a:t>
            </a:r>
            <a:endParaRPr b="0" i="1" sz="1000" u="none" cap="none" strike="noStrike">
              <a:solidFill>
                <a:schemeClr val="dk1"/>
              </a:solidFill>
              <a:latin typeface="Arial"/>
              <a:ea typeface="Arial"/>
              <a:cs typeface="Arial"/>
              <a:sym typeface="Arial"/>
            </a:endParaRPr>
          </a:p>
        </p:txBody>
      </p:sp>
      <p:sp>
        <p:nvSpPr>
          <p:cNvPr id="356" name="Google Shape;356;p16"/>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In my past 5 years here, I have made memories and had experiences that I will never forget and have the university and this program to thank. From working on projects with peers and faculty, to Applied Math bowling nights, this program has been a truly amazing experience and something I will never forget. I am tremendously grateful and want to thank all of the peers and faculty that I've gotten to share the experience with and that have helped me so much along the way.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212121"/>
              </a:solidFill>
              <a:latin typeface="Arial"/>
              <a:ea typeface="Arial"/>
              <a:cs typeface="Arial"/>
              <a:sym typeface="Arial"/>
            </a:endParaRPr>
          </a:p>
        </p:txBody>
      </p:sp>
      <p:sp>
        <p:nvSpPr>
          <p:cNvPr id="357" name="Google Shape;357;p16"/>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4"/>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Samuel Kwon</a:t>
            </a:r>
            <a:endParaRPr b="0" i="0" sz="1100" u="none" cap="none" strike="noStrike">
              <a:solidFill>
                <a:schemeClr val="dk1"/>
              </a:solidFill>
              <a:latin typeface="Arial"/>
              <a:ea typeface="Arial"/>
              <a:cs typeface="Arial"/>
              <a:sym typeface="Arial"/>
            </a:endParaRPr>
          </a:p>
        </p:txBody>
      </p:sp>
      <p:sp>
        <p:nvSpPr>
          <p:cNvPr id="363" name="Google Shape;363;p24"/>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64" name="Google Shape;364;p24"/>
          <p:cNvSpPr/>
          <p:nvPr/>
        </p:nvSpPr>
        <p:spPr>
          <a:xfrm>
            <a:off x="347472" y="1636776"/>
            <a:ext cx="4818900" cy="25329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I am grateful to my fellow graduate colleagues for their support and encouragement. Although ECCR 217 was always chaotic, I will cherish the memories we made together. </a:t>
            </a:r>
            <a:endParaRPr b="0" i="0" sz="1400" u="none" cap="none" strike="noStrike">
              <a:solidFill>
                <a:schemeClr val="dk1"/>
              </a:solidFill>
              <a:latin typeface="Arial"/>
              <a:ea typeface="Arial"/>
              <a:cs typeface="Arial"/>
              <a:sym typeface="Arial"/>
            </a:endParaRPr>
          </a:p>
        </p:txBody>
      </p:sp>
      <p:sp>
        <p:nvSpPr>
          <p:cNvPr id="365" name="Google Shape;365;p24"/>
          <p:cNvSpPr/>
          <p:nvPr/>
        </p:nvSpPr>
        <p:spPr>
          <a:xfrm>
            <a:off x="5669280" y="4078224"/>
            <a:ext cx="3255300" cy="813900"/>
          </a:xfrm>
          <a:prstGeom prst="rect">
            <a:avLst/>
          </a:prstGeom>
          <a:solidFill>
            <a:srgbClr val="F5E4B8">
              <a:alpha val="81176"/>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Thanks to my parents, sister, and grandma for their support and encouragement. I would also like to express my gratitude towards Dr. Anne Dougherty, Dr. Brian Zaharatos, and Gabriella for being there for me during difficult times. </a:t>
            </a:r>
            <a:endParaRPr b="0" i="1" sz="1000" u="none" cap="none" strike="noStrike">
              <a:solidFill>
                <a:schemeClr val="dk1"/>
              </a:solidFill>
              <a:latin typeface="Arial"/>
              <a:ea typeface="Arial"/>
              <a:cs typeface="Arial"/>
              <a:sym typeface="Arial"/>
            </a:endParaRPr>
          </a:p>
        </p:txBody>
      </p:sp>
      <p:pic>
        <p:nvPicPr>
          <p:cNvPr id="366" name="Google Shape;366;p24"/>
          <p:cNvPicPr preferRelativeResize="0"/>
          <p:nvPr/>
        </p:nvPicPr>
        <p:blipFill rotWithShape="1">
          <a:blip r:embed="rId3">
            <a:alphaModFix/>
          </a:blip>
          <a:srcRect b="0" l="1401" r="1857" t="0"/>
          <a:stretch/>
        </p:blipFill>
        <p:spPr>
          <a:xfrm>
            <a:off x="5870448" y="268350"/>
            <a:ext cx="2697480" cy="35844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5"/>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Bisman Singh</a:t>
            </a:r>
            <a:endParaRPr b="0" i="0" sz="1100" u="none" cap="none" strike="noStrike">
              <a:solidFill>
                <a:schemeClr val="dk1"/>
              </a:solidFill>
              <a:latin typeface="Arial"/>
              <a:ea typeface="Arial"/>
              <a:cs typeface="Arial"/>
              <a:sym typeface="Arial"/>
            </a:endParaRPr>
          </a:p>
        </p:txBody>
      </p:sp>
      <p:sp>
        <p:nvSpPr>
          <p:cNvPr id="372" name="Google Shape;372;p25"/>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73" name="Google Shape;373;p25"/>
          <p:cNvSpPr/>
          <p:nvPr/>
        </p:nvSpPr>
        <p:spPr>
          <a:xfrm>
            <a:off x="5664900" y="4081800"/>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Thanks to my parents, sisters, friends, faculty, and especially Prof. Aaron clauset!</a:t>
            </a:r>
            <a:endParaRPr b="0" i="1" sz="1000" u="none" cap="none" strike="noStrike">
              <a:solidFill>
                <a:srgbClr val="000000"/>
              </a:solidFill>
              <a:latin typeface="Arial"/>
              <a:ea typeface="Arial"/>
              <a:cs typeface="Arial"/>
              <a:sym typeface="Arial"/>
            </a:endParaRPr>
          </a:p>
        </p:txBody>
      </p:sp>
      <p:pic>
        <p:nvPicPr>
          <p:cNvPr id="374" name="Google Shape;374;p25"/>
          <p:cNvPicPr preferRelativeResize="0"/>
          <p:nvPr/>
        </p:nvPicPr>
        <p:blipFill rotWithShape="1">
          <a:blip r:embed="rId3">
            <a:alphaModFix/>
          </a:blip>
          <a:srcRect b="0" l="36439" r="5274" t="11582"/>
          <a:stretch/>
        </p:blipFill>
        <p:spPr>
          <a:xfrm>
            <a:off x="5869057" y="268237"/>
            <a:ext cx="2693509" cy="3583298"/>
          </a:xfrm>
          <a:prstGeom prst="rect">
            <a:avLst/>
          </a:prstGeom>
          <a:noFill/>
          <a:ln>
            <a:noFill/>
          </a:ln>
        </p:spPr>
      </p:pic>
      <p:sp>
        <p:nvSpPr>
          <p:cNvPr id="375" name="Google Shape;375;p25"/>
          <p:cNvSpPr/>
          <p:nvPr/>
        </p:nvSpPr>
        <p:spPr>
          <a:xfrm>
            <a:off x="347472" y="1636631"/>
            <a:ext cx="4822800" cy="2532888"/>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After overcoming challenges in my Network Modeling thesis and completing a rewarding internship at Boeing, I'm excited to start my career as a data scientist.</a:t>
            </a:r>
            <a:br>
              <a:rPr b="0" i="0" lang="en" sz="1400" u="none" cap="none" strike="noStrike">
                <a:solidFill>
                  <a:srgbClr val="212121"/>
                </a:solidFill>
                <a:latin typeface="Arial"/>
                <a:ea typeface="Arial"/>
                <a:cs typeface="Arial"/>
                <a:sym typeface="Arial"/>
              </a:rPr>
            </a:br>
            <a:endParaRPr b="0" i="0" sz="1400" u="none" cap="none" strike="noStrike">
              <a:solidFill>
                <a:srgbClr val="21212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6"/>
          <p:cNvSpPr txBox="1"/>
          <p:nvPr/>
        </p:nvSpPr>
        <p:spPr>
          <a:xfrm>
            <a:off x="178904" y="268357"/>
            <a:ext cx="46590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Gregory Tomy</a:t>
            </a:r>
            <a:endParaRPr b="0" i="0" sz="1100" u="none" cap="none" strike="noStrike">
              <a:solidFill>
                <a:schemeClr val="dk1"/>
              </a:solidFill>
              <a:latin typeface="Arial"/>
              <a:ea typeface="Arial"/>
              <a:cs typeface="Arial"/>
              <a:sym typeface="Arial"/>
            </a:endParaRPr>
          </a:p>
        </p:txBody>
      </p:sp>
      <p:sp>
        <p:nvSpPr>
          <p:cNvPr id="381" name="Google Shape;381;p26"/>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82" name="Google Shape;382;p26"/>
          <p:cNvSpPr/>
          <p:nvPr/>
        </p:nvSpPr>
        <p:spPr>
          <a:xfrm>
            <a:off x="347472" y="1636776"/>
            <a:ext cx="4818900" cy="25329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“He is a self-made man who owes his lack of success to nobody.”</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212121"/>
              </a:solidFill>
              <a:latin typeface="Arial"/>
              <a:ea typeface="Arial"/>
              <a:cs typeface="Arial"/>
              <a:sym typeface="Arial"/>
            </a:endParaRPr>
          </a:p>
        </p:txBody>
      </p:sp>
      <p:sp>
        <p:nvSpPr>
          <p:cNvPr id="383" name="Google Shape;383;p26"/>
          <p:cNvSpPr/>
          <p:nvPr/>
        </p:nvSpPr>
        <p:spPr>
          <a:xfrm>
            <a:off x="5669280" y="4078224"/>
            <a:ext cx="3255300" cy="813900"/>
          </a:xfrm>
          <a:prstGeom prst="rect">
            <a:avLst/>
          </a:prstGeom>
          <a:solidFill>
            <a:srgbClr val="F5E4B8">
              <a:alpha val="81176"/>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To my parents and family for their support; to Prof. Zaharatos for the conversations; and to the girl at the cafe who misheard my name, which I never bothered to correct - thank you.</a:t>
            </a:r>
            <a:endParaRPr b="0" i="1" sz="1000" u="none" cap="none" strike="noStrike">
              <a:solidFill>
                <a:schemeClr val="dk1"/>
              </a:solidFill>
              <a:latin typeface="Arial"/>
              <a:ea typeface="Arial"/>
              <a:cs typeface="Arial"/>
              <a:sym typeface="Arial"/>
            </a:endParaRPr>
          </a:p>
        </p:txBody>
      </p:sp>
      <p:pic>
        <p:nvPicPr>
          <p:cNvPr id="384" name="Google Shape;384;p26"/>
          <p:cNvPicPr preferRelativeResize="0"/>
          <p:nvPr/>
        </p:nvPicPr>
        <p:blipFill rotWithShape="1">
          <a:blip r:embed="rId3">
            <a:alphaModFix/>
          </a:blip>
          <a:srcRect b="297" l="0" r="0" t="29"/>
          <a:stretch/>
        </p:blipFill>
        <p:spPr>
          <a:xfrm>
            <a:off x="5870448" y="268350"/>
            <a:ext cx="2697481" cy="35844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7"/>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Sam Touvannas</a:t>
            </a:r>
            <a:endParaRPr b="0" i="0" sz="1100" u="none" cap="none" strike="noStrike">
              <a:solidFill>
                <a:schemeClr val="dk1"/>
              </a:solidFill>
              <a:latin typeface="Arial"/>
              <a:ea typeface="Arial"/>
              <a:cs typeface="Arial"/>
              <a:sym typeface="Arial"/>
            </a:endParaRPr>
          </a:p>
        </p:txBody>
      </p:sp>
      <p:sp>
        <p:nvSpPr>
          <p:cNvPr id="390" name="Google Shape;390;p27"/>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391" name="Google Shape;391;p27"/>
          <p:cNvSpPr/>
          <p:nvPr/>
        </p:nvSpPr>
        <p:spPr>
          <a:xfrm>
            <a:off x="347472" y="1636776"/>
            <a:ext cx="4818900" cy="25329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Culminating Experience: </a:t>
            </a:r>
            <a:r>
              <a:rPr b="0" i="0" lang="en" sz="1400" u="none" cap="none" strike="noStrike">
                <a:solidFill>
                  <a:schemeClr val="dk1"/>
                </a:solidFill>
                <a:latin typeface="Arial"/>
                <a:ea typeface="Arial"/>
                <a:cs typeface="Arial"/>
                <a:sym typeface="Arial"/>
              </a:rPr>
              <a:t>Multinomial Logistic Regression and Neural Networks to Predict Children’s Anemia Levels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Looking forward to working as a data scientist</a:t>
            </a:r>
            <a:endParaRPr b="0" i="0" sz="1400" u="none" cap="none" strike="noStrike">
              <a:solidFill>
                <a:schemeClr val="dk1"/>
              </a:solidFill>
              <a:latin typeface="Arial"/>
              <a:ea typeface="Arial"/>
              <a:cs typeface="Arial"/>
              <a:sym typeface="Arial"/>
            </a:endParaRPr>
          </a:p>
        </p:txBody>
      </p:sp>
      <p:sp>
        <p:nvSpPr>
          <p:cNvPr id="392" name="Google Shape;392;p27"/>
          <p:cNvSpPr/>
          <p:nvPr/>
        </p:nvSpPr>
        <p:spPr>
          <a:xfrm>
            <a:off x="5669280" y="4078224"/>
            <a:ext cx="3255300" cy="813900"/>
          </a:xfrm>
          <a:prstGeom prst="rect">
            <a:avLst/>
          </a:prstGeom>
          <a:solidFill>
            <a:srgbClr val="F5E4B8">
              <a:alpha val="81176"/>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parents, Dr. Law, and Dr. Zaharatos</a:t>
            </a:r>
            <a:endParaRPr b="0" i="1" sz="1000" u="none" cap="none" strike="noStrike">
              <a:solidFill>
                <a:schemeClr val="dk1"/>
              </a:solidFill>
              <a:latin typeface="Arial"/>
              <a:ea typeface="Arial"/>
              <a:cs typeface="Arial"/>
              <a:sym typeface="Arial"/>
            </a:endParaRPr>
          </a:p>
        </p:txBody>
      </p:sp>
      <p:pic>
        <p:nvPicPr>
          <p:cNvPr id="393" name="Google Shape;393;p27"/>
          <p:cNvPicPr preferRelativeResize="0"/>
          <p:nvPr/>
        </p:nvPicPr>
        <p:blipFill rotWithShape="1">
          <a:blip r:embed="rId3">
            <a:alphaModFix/>
          </a:blip>
          <a:srcRect b="4870" l="2270" r="2280" t="0"/>
          <a:stretch/>
        </p:blipFill>
        <p:spPr>
          <a:xfrm>
            <a:off x="5870448" y="265176"/>
            <a:ext cx="2697481" cy="35844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8"/>
          <p:cNvSpPr txBox="1"/>
          <p:nvPr/>
        </p:nvSpPr>
        <p:spPr>
          <a:xfrm>
            <a:off x="178904" y="268357"/>
            <a:ext cx="4659000" cy="53088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Arial"/>
                <a:ea typeface="Arial"/>
                <a:cs typeface="Arial"/>
                <a:sym typeface="Arial"/>
              </a:rPr>
              <a:t>Rodger Zhang</a:t>
            </a:r>
            <a:endParaRPr b="0" i="0" sz="1100" u="none" cap="none" strike="noStrike">
              <a:solidFill>
                <a:schemeClr val="dk1"/>
              </a:solidFill>
              <a:latin typeface="Arial"/>
              <a:ea typeface="Arial"/>
              <a:cs typeface="Arial"/>
              <a:sym typeface="Arial"/>
            </a:endParaRPr>
          </a:p>
        </p:txBody>
      </p:sp>
      <p:sp>
        <p:nvSpPr>
          <p:cNvPr id="399" name="Google Shape;399;p28"/>
          <p:cNvSpPr txBox="1"/>
          <p:nvPr/>
        </p:nvSpPr>
        <p:spPr>
          <a:xfrm>
            <a:off x="28688" y="969638"/>
            <a:ext cx="4973100" cy="51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400" u="none" cap="none" strike="noStrike">
                <a:solidFill>
                  <a:schemeClr val="lt1"/>
                </a:solidFill>
                <a:latin typeface="Arial"/>
                <a:ea typeface="Arial"/>
                <a:cs typeface="Arial"/>
                <a:sym typeface="Arial"/>
              </a:rPr>
              <a:t>Professional Masters of Science, Applied Mathematics</a:t>
            </a:r>
            <a:endParaRPr b="0" i="0" sz="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t/>
            </a:r>
            <a:endParaRPr b="1" i="0" sz="1500" u="none" cap="none" strike="noStrike">
              <a:solidFill>
                <a:schemeClr val="lt1"/>
              </a:solidFill>
              <a:latin typeface="Calibri"/>
              <a:ea typeface="Calibri"/>
              <a:cs typeface="Calibri"/>
              <a:sym typeface="Calibri"/>
            </a:endParaRPr>
          </a:p>
        </p:txBody>
      </p:sp>
      <p:sp>
        <p:nvSpPr>
          <p:cNvPr id="400" name="Google Shape;400;p28"/>
          <p:cNvSpPr/>
          <p:nvPr/>
        </p:nvSpPr>
        <p:spPr>
          <a:xfrm>
            <a:off x="347472" y="1636776"/>
            <a:ext cx="4818900" cy="2532900"/>
          </a:xfrm>
          <a:prstGeom prst="rect">
            <a:avLst/>
          </a:prstGeom>
          <a:solidFill>
            <a:srgbClr val="F5E4B8">
              <a:alpha val="81960"/>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Rodger switched his field of study from physics to applied math to increase the likelihood of being able to own a couple of sports cars in the future. Apart from acquiring mathematical and statistical skills at CU, this experience also helped to make him a more outgoing person. His CE was about bird strike analysis in collaboration with Frida Muedsam, supervised by Dr. Judith Law and the Boeing Company. </a:t>
            </a:r>
            <a:endParaRPr b="0" i="0" sz="1400" u="none" cap="none" strike="noStrike">
              <a:solidFill>
                <a:schemeClr val="dk1"/>
              </a:solidFill>
              <a:latin typeface="Arial"/>
              <a:ea typeface="Arial"/>
              <a:cs typeface="Arial"/>
              <a:sym typeface="Arial"/>
            </a:endParaRPr>
          </a:p>
        </p:txBody>
      </p:sp>
      <p:sp>
        <p:nvSpPr>
          <p:cNvPr id="401" name="Google Shape;401;p28"/>
          <p:cNvSpPr/>
          <p:nvPr/>
        </p:nvSpPr>
        <p:spPr>
          <a:xfrm>
            <a:off x="5669280" y="4078224"/>
            <a:ext cx="3255300" cy="8139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Thanks to all my family, friends, and professors for their support, guidance, and, sometimes, tolerance. </a:t>
            </a:r>
            <a:endParaRPr b="0" i="1" sz="1000" u="none" cap="none" strike="noStrike">
              <a:solidFill>
                <a:schemeClr val="dk1"/>
              </a:solidFill>
              <a:latin typeface="Arial"/>
              <a:ea typeface="Arial"/>
              <a:cs typeface="Arial"/>
              <a:sym typeface="Arial"/>
            </a:endParaRPr>
          </a:p>
        </p:txBody>
      </p:sp>
      <p:pic>
        <p:nvPicPr>
          <p:cNvPr id="402" name="Google Shape;402;p28"/>
          <p:cNvPicPr preferRelativeResize="0"/>
          <p:nvPr/>
        </p:nvPicPr>
        <p:blipFill rotWithShape="1">
          <a:blip r:embed="rId3">
            <a:alphaModFix/>
          </a:blip>
          <a:srcRect b="2059" l="-525" r="-523" t="2070"/>
          <a:stretch/>
        </p:blipFill>
        <p:spPr>
          <a:xfrm>
            <a:off x="5870448" y="268350"/>
            <a:ext cx="2697480" cy="358444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9"/>
          <p:cNvSpPr/>
          <p:nvPr/>
        </p:nvSpPr>
        <p:spPr>
          <a:xfrm>
            <a:off x="-1" y="1021724"/>
            <a:ext cx="4598700" cy="4130700"/>
          </a:xfrm>
          <a:prstGeom prst="rect">
            <a:avLst/>
          </a:prstGeom>
          <a:solidFill>
            <a:srgbClr val="484C4F"/>
          </a:solidFill>
          <a:ln>
            <a:noFill/>
          </a:ln>
        </p:spPr>
        <p:txBody>
          <a:bodyPr anchorCtr="0" anchor="ctr" bIns="34275" lIns="68575" spcFirstLastPara="1" rIns="68575" wrap="square" tIns="34275">
            <a:noAutofit/>
          </a:bodyPr>
          <a:lstStyle/>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Julia Bao</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Carmela Carver</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Marco Cordero</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Zain Elsell</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Cam Frederickson</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Avery Fulton</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Marcus Garcia</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Bailey Hall</a:t>
            </a:r>
            <a:endParaRPr b="0" i="0" sz="1400" u="none" cap="none" strike="noStrike">
              <a:solidFill>
                <a:srgbClr val="000000"/>
              </a:solidFill>
              <a:latin typeface="Arial"/>
              <a:ea typeface="Arial"/>
              <a:cs typeface="Arial"/>
              <a:sym typeface="Arial"/>
            </a:endParaRPr>
          </a:p>
        </p:txBody>
      </p:sp>
      <p:sp>
        <p:nvSpPr>
          <p:cNvPr id="408" name="Google Shape;408;p29"/>
          <p:cNvSpPr/>
          <p:nvPr/>
        </p:nvSpPr>
        <p:spPr>
          <a:xfrm>
            <a:off x="4602895" y="1001638"/>
            <a:ext cx="4541100" cy="4150800"/>
          </a:xfrm>
          <a:prstGeom prst="rect">
            <a:avLst/>
          </a:prstGeom>
          <a:solidFill>
            <a:srgbClr val="DACCA6"/>
          </a:solidFill>
          <a:ln>
            <a:noFill/>
          </a:ln>
        </p:spPr>
        <p:txBody>
          <a:bodyPr anchorCtr="0" anchor="ctr" bIns="34275" lIns="68575" spcFirstLastPara="1" rIns="68575" wrap="square" tIns="34275">
            <a:noAutofit/>
          </a:bodyPr>
          <a:lstStyle/>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Ashlynn McGrattan</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Molly Molingowski</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Emily Palese</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Luke Pheneger</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Max Silver</a:t>
            </a:r>
            <a:r>
              <a:rPr b="0" i="0" lang="en" sz="1500" u="none" cap="none" strike="noStrike">
                <a:solidFill>
                  <a:schemeClr val="lt1"/>
                </a:solidFill>
                <a:latin typeface="Calibri"/>
                <a:ea typeface="Calibri"/>
                <a:cs typeface="Calibri"/>
                <a:sym typeface="Calibri"/>
              </a:rPr>
              <a:t>♣</a:t>
            </a:r>
            <a:endParaRPr b="0" i="0" sz="17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Lalita Suwattee</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Hannah Whaley</a:t>
            </a:r>
            <a:endParaRPr b="0" i="0" sz="1800" u="none" cap="none" strike="noStrike">
              <a:solidFill>
                <a:srgbClr val="484C4F"/>
              </a:solidFill>
              <a:latin typeface="Helvetica Neue"/>
              <a:ea typeface="Helvetica Neue"/>
              <a:cs typeface="Helvetica Neue"/>
              <a:sym typeface="Helvetica Neue"/>
            </a:endParaRPr>
          </a:p>
        </p:txBody>
      </p:sp>
      <p:sp>
        <p:nvSpPr>
          <p:cNvPr id="409" name="Google Shape;409;p29"/>
          <p:cNvSpPr/>
          <p:nvPr/>
        </p:nvSpPr>
        <p:spPr>
          <a:xfrm>
            <a:off x="-1" y="0"/>
            <a:ext cx="9144000" cy="1031700"/>
          </a:xfrm>
          <a:prstGeom prst="rect">
            <a:avLst/>
          </a:prstGeom>
          <a:solidFill>
            <a:srgbClr val="9A9C9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cxnSp>
        <p:nvCxnSpPr>
          <p:cNvPr id="410" name="Google Shape;410;p29"/>
          <p:cNvCxnSpPr/>
          <p:nvPr/>
        </p:nvCxnSpPr>
        <p:spPr>
          <a:xfrm>
            <a:off x="0" y="5161436"/>
            <a:ext cx="9144000" cy="0"/>
          </a:xfrm>
          <a:prstGeom prst="straightConnector1">
            <a:avLst/>
          </a:prstGeom>
          <a:noFill/>
          <a:ln cap="flat" cmpd="sng" w="76200">
            <a:solidFill>
              <a:schemeClr val="dk1"/>
            </a:solidFill>
            <a:prstDash val="solid"/>
            <a:miter lim="800000"/>
            <a:headEnd len="sm" w="sm" type="none"/>
            <a:tailEnd len="sm" w="sm" type="none"/>
          </a:ln>
        </p:spPr>
      </p:cxnSp>
      <p:sp>
        <p:nvSpPr>
          <p:cNvPr id="411" name="Google Shape;411;p29"/>
          <p:cNvSpPr txBox="1"/>
          <p:nvPr/>
        </p:nvSpPr>
        <p:spPr>
          <a:xfrm>
            <a:off x="1573106" y="-10669"/>
            <a:ext cx="6036000" cy="992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Helvetica Neue"/>
                <a:ea typeface="Helvetica Neue"/>
                <a:cs typeface="Helvetica Neue"/>
                <a:sym typeface="Helvetica Neue"/>
              </a:rPr>
              <a:t>Bachelor of Arts</a:t>
            </a:r>
            <a:endParaRPr b="0"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Helvetica Neue"/>
                <a:ea typeface="Helvetica Neue"/>
                <a:cs typeface="Helvetica Neue"/>
                <a:sym typeface="Helvetica Neue"/>
              </a:rPr>
              <a:t>Statistics &amp; Data Sciences</a:t>
            </a:r>
            <a:endParaRPr b="0" i="0" sz="3000" u="none" cap="none" strike="noStrike">
              <a:solidFill>
                <a:srgbClr val="000000"/>
              </a:solidFill>
              <a:latin typeface="Arial"/>
              <a:ea typeface="Arial"/>
              <a:cs typeface="Arial"/>
              <a:sym typeface="Arial"/>
            </a:endParaRPr>
          </a:p>
        </p:txBody>
      </p:sp>
      <p:cxnSp>
        <p:nvCxnSpPr>
          <p:cNvPr id="412" name="Google Shape;412;p29"/>
          <p:cNvCxnSpPr/>
          <p:nvPr/>
        </p:nvCxnSpPr>
        <p:spPr>
          <a:xfrm>
            <a:off x="4608922" y="1031700"/>
            <a:ext cx="0" cy="4151100"/>
          </a:xfrm>
          <a:prstGeom prst="straightConnector1">
            <a:avLst/>
          </a:prstGeom>
          <a:noFill/>
          <a:ln cap="flat" cmpd="sng" w="76200">
            <a:solidFill>
              <a:schemeClr val="dk1"/>
            </a:solidFill>
            <a:prstDash val="solid"/>
            <a:miter lim="800000"/>
            <a:headEnd len="sm" w="sm" type="none"/>
            <a:tailEnd len="sm" w="sm" type="none"/>
          </a:ln>
        </p:spPr>
      </p:cxnSp>
      <p:cxnSp>
        <p:nvCxnSpPr>
          <p:cNvPr id="413" name="Google Shape;413;p29"/>
          <p:cNvCxnSpPr/>
          <p:nvPr/>
        </p:nvCxnSpPr>
        <p:spPr>
          <a:xfrm>
            <a:off x="0" y="1012154"/>
            <a:ext cx="9144000" cy="0"/>
          </a:xfrm>
          <a:prstGeom prst="straightConnector1">
            <a:avLst/>
          </a:prstGeom>
          <a:noFill/>
          <a:ln cap="flat" cmpd="sng" w="76200">
            <a:solidFill>
              <a:schemeClr val="dk1"/>
            </a:solidFill>
            <a:prstDash val="solid"/>
            <a:miter lim="800000"/>
            <a:headEnd len="sm" w="sm" type="none"/>
            <a:tailEnd len="sm" w="sm" type="none"/>
          </a:ln>
        </p:spPr>
      </p:cxnSp>
      <p:sp>
        <p:nvSpPr>
          <p:cNvPr id="414" name="Google Shape;414;p29"/>
          <p:cNvSpPr txBox="1"/>
          <p:nvPr/>
        </p:nvSpPr>
        <p:spPr>
          <a:xfrm>
            <a:off x="6637700" y="0"/>
            <a:ext cx="2463300" cy="6234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400"/>
              <a:buFont typeface="Arial"/>
              <a:buNone/>
            </a:pPr>
            <a:r>
              <a:rPr b="1" i="0" lang="en" sz="1200" u="none" cap="none" strike="noStrike">
                <a:solidFill>
                  <a:srgbClr val="FFFFFF"/>
                </a:solidFill>
                <a:latin typeface="Calibri"/>
                <a:ea typeface="Calibri"/>
                <a:cs typeface="Calibri"/>
                <a:sym typeface="Calibri"/>
              </a:rPr>
              <a:t>Honors</a:t>
            </a:r>
            <a:endParaRPr b="0" i="0" sz="1200" u="none" cap="none" strike="noStrike">
              <a:solidFill>
                <a:srgbClr val="FFFFFF"/>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400"/>
              <a:buFont typeface="Arial"/>
              <a:buNone/>
            </a:pPr>
            <a:r>
              <a:rPr b="0" i="0" lang="en" sz="1200" u="none" cap="none" strike="noStrike">
                <a:solidFill>
                  <a:srgbClr val="FFFFFF"/>
                </a:solidFill>
                <a:latin typeface="Calibri"/>
                <a:ea typeface="Calibri"/>
                <a:cs typeface="Calibri"/>
                <a:sym typeface="Calibri"/>
              </a:rPr>
              <a:t>♣Maurices Davies Award (American Statistical Association)</a:t>
            </a:r>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Background pattern&#10;&#10;Description automatically generated" id="177" name="Google Shape;177;p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78" name="Google Shape;178;p2"/>
          <p:cNvSpPr txBox="1"/>
          <p:nvPr/>
        </p:nvSpPr>
        <p:spPr>
          <a:xfrm>
            <a:off x="566850" y="191600"/>
            <a:ext cx="8010300" cy="145421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dk1"/>
              </a:buClr>
              <a:buSzPts val="3000"/>
              <a:buFont typeface="Arial"/>
              <a:buNone/>
            </a:pPr>
            <a:r>
              <a:rPr b="1" i="0" lang="en" sz="3000" u="none" cap="none" strike="noStrike">
                <a:solidFill>
                  <a:srgbClr val="DACCA6"/>
                </a:solidFill>
                <a:latin typeface="Helvetica Neue"/>
                <a:ea typeface="Helvetica Neue"/>
                <a:cs typeface="Helvetica Neue"/>
                <a:sym typeface="Helvetica Neue"/>
              </a:rPr>
              <a:t>A Message From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DACCA6"/>
                </a:solidFill>
                <a:latin typeface="Helvetica Neue"/>
                <a:ea typeface="Helvetica Neue"/>
                <a:cs typeface="Helvetica Neue"/>
                <a:sym typeface="Helvetica Neue"/>
              </a:rPr>
              <a:t>Interim Department Chair Mark J. Ablowitz</a:t>
            </a:r>
            <a:endParaRPr b="1" i="0" sz="3000" u="none" cap="none" strike="noStrike">
              <a:solidFill>
                <a:srgbClr val="DACCA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DACCA6"/>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p:txBody>
      </p:sp>
      <p:sp>
        <p:nvSpPr>
          <p:cNvPr id="179" name="Google Shape;179;p2"/>
          <p:cNvSpPr/>
          <p:nvPr/>
        </p:nvSpPr>
        <p:spPr>
          <a:xfrm>
            <a:off x="193599" y="1462387"/>
            <a:ext cx="5298600" cy="30240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0" i="1" lang="en" sz="2300" u="none" cap="none" strike="noStrike">
                <a:solidFill>
                  <a:srgbClr val="DACCA6"/>
                </a:solidFill>
                <a:latin typeface="Roboto"/>
                <a:ea typeface="Roboto"/>
                <a:cs typeface="Roboto"/>
                <a:sym typeface="Roboto"/>
              </a:rPr>
              <a:t>On behalf of the faculty and staff of Applied Mathematics, </a:t>
            </a:r>
            <a:endParaRPr b="0" i="1" sz="2300" u="none" cap="none" strike="noStrike">
              <a:solidFill>
                <a:srgbClr val="DACCA6"/>
              </a:solidFill>
              <a:latin typeface="Roboto"/>
              <a:ea typeface="Roboto"/>
              <a:cs typeface="Roboto"/>
              <a:sym typeface="Roboto"/>
            </a:endParaRPr>
          </a:p>
          <a:p>
            <a:pPr indent="0" lvl="0" marL="0" marR="0" rtl="0" algn="ctr">
              <a:lnSpc>
                <a:spcPct val="115000"/>
              </a:lnSpc>
              <a:spcBef>
                <a:spcPts val="0"/>
              </a:spcBef>
              <a:spcAft>
                <a:spcPts val="0"/>
              </a:spcAft>
              <a:buClr>
                <a:schemeClr val="dk1"/>
              </a:buClr>
              <a:buSzPts val="1100"/>
              <a:buFont typeface="Arial"/>
              <a:buNone/>
            </a:pPr>
            <a:r>
              <a:rPr b="0" i="1" lang="en" sz="2300" u="none" cap="none" strike="noStrike">
                <a:solidFill>
                  <a:srgbClr val="DACCA6"/>
                </a:solidFill>
                <a:latin typeface="Roboto"/>
                <a:ea typeface="Roboto"/>
                <a:cs typeface="Roboto"/>
                <a:sym typeface="Roboto"/>
              </a:rPr>
              <a:t>Congratulations Class of 2024!  We are pleased to welcome you as new alumni and we wish you all a very fruitful journey as you embark on this new phase of your life. Please stay in touch.</a:t>
            </a:r>
            <a:endParaRPr b="0" i="1" sz="2300" u="none" cap="none" strike="noStrike">
              <a:solidFill>
                <a:srgbClr val="DACCA6"/>
              </a:solidFill>
              <a:latin typeface="Arial"/>
              <a:ea typeface="Arial"/>
              <a:cs typeface="Arial"/>
              <a:sym typeface="Arial"/>
            </a:endParaRPr>
          </a:p>
        </p:txBody>
      </p:sp>
      <p:pic>
        <p:nvPicPr>
          <p:cNvPr id="180" name="Google Shape;180;p2"/>
          <p:cNvPicPr preferRelativeResize="0"/>
          <p:nvPr/>
        </p:nvPicPr>
        <p:blipFill rotWithShape="1">
          <a:blip r:embed="rId4">
            <a:alphaModFix/>
          </a:blip>
          <a:srcRect b="6008" l="0" r="0" t="6009"/>
          <a:stretch/>
        </p:blipFill>
        <p:spPr>
          <a:xfrm>
            <a:off x="5870448" y="1255776"/>
            <a:ext cx="2697481" cy="35844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0"/>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Julia Bao </a:t>
            </a:r>
            <a:endParaRPr b="1" i="0" sz="3000" u="none" cap="none" strike="noStrike">
              <a:solidFill>
                <a:schemeClr val="dk1"/>
              </a:solidFill>
              <a:latin typeface="Arial"/>
              <a:ea typeface="Arial"/>
              <a:cs typeface="Arial"/>
              <a:sym typeface="Arial"/>
            </a:endParaRPr>
          </a:p>
        </p:txBody>
      </p:sp>
      <p:sp>
        <p:nvSpPr>
          <p:cNvPr id="420" name="Google Shape;420;p30"/>
          <p:cNvSpPr txBox="1"/>
          <p:nvPr/>
        </p:nvSpPr>
        <p:spPr>
          <a:xfrm>
            <a:off x="100584" y="978408"/>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21" name="Google Shape;421;p30"/>
          <p:cNvSpPr/>
          <p:nvPr/>
        </p:nvSpPr>
        <p:spPr>
          <a:xfrm>
            <a:off x="347472" y="1636776"/>
            <a:ext cx="4818900" cy="2532900"/>
          </a:xfrm>
          <a:prstGeom prst="rect">
            <a:avLst/>
          </a:prstGeom>
          <a:solidFill>
            <a:srgbClr val="EBC871">
              <a:alpha val="45882"/>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From hammocking by Varsity Lake to conquering challenging coursework, my time at CU has been an unforgettable adventure. As I prepare to graduate, I’m filled with gratitude for the experiences and thankfully no all nighters. Go Buffs!</a:t>
            </a:r>
            <a:endParaRPr b="0" i="0" sz="1400" u="none" cap="none" strike="noStrike">
              <a:solidFill>
                <a:schemeClr val="dk1"/>
              </a:solidFill>
              <a:latin typeface="Arial"/>
              <a:ea typeface="Arial"/>
              <a:cs typeface="Arial"/>
              <a:sym typeface="Arial"/>
            </a:endParaRPr>
          </a:p>
        </p:txBody>
      </p:sp>
      <p:sp>
        <p:nvSpPr>
          <p:cNvPr id="422" name="Google Shape;422;p30"/>
          <p:cNvSpPr/>
          <p:nvPr/>
        </p:nvSpPr>
        <p:spPr>
          <a:xfrm>
            <a:off x="5577840" y="4078224"/>
            <a:ext cx="3255300" cy="813900"/>
          </a:xfrm>
          <a:prstGeom prst="rect">
            <a:avLst/>
          </a:prstGeom>
          <a:solidFill>
            <a:srgbClr val="EBC871">
              <a:alpha val="45882"/>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Special thanks to my family, friends, and professors </a:t>
            </a:r>
            <a:endParaRPr b="0" i="1" sz="1000" u="none" cap="none" strike="noStrike">
              <a:solidFill>
                <a:schemeClr val="dk1"/>
              </a:solidFill>
              <a:latin typeface="Arial"/>
              <a:ea typeface="Arial"/>
              <a:cs typeface="Arial"/>
              <a:sym typeface="Arial"/>
            </a:endParaRPr>
          </a:p>
        </p:txBody>
      </p:sp>
      <p:pic>
        <p:nvPicPr>
          <p:cNvPr id="423" name="Google Shape;423;p30"/>
          <p:cNvPicPr preferRelativeResize="0"/>
          <p:nvPr/>
        </p:nvPicPr>
        <p:blipFill rotWithShape="1">
          <a:blip r:embed="rId3">
            <a:alphaModFix/>
          </a:blip>
          <a:srcRect b="0" l="0" r="0" t="0"/>
          <a:stretch/>
        </p:blipFill>
        <p:spPr>
          <a:xfrm>
            <a:off x="5870448" y="265176"/>
            <a:ext cx="2692931" cy="35844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3"/>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Carmela Carver</a:t>
            </a:r>
            <a:endParaRPr b="1" i="0" sz="3000" u="none" cap="none" strike="noStrike">
              <a:solidFill>
                <a:schemeClr val="dk1"/>
              </a:solidFill>
              <a:latin typeface="Arial"/>
              <a:ea typeface="Arial"/>
              <a:cs typeface="Arial"/>
              <a:sym typeface="Arial"/>
            </a:endParaRPr>
          </a:p>
        </p:txBody>
      </p:sp>
      <p:sp>
        <p:nvSpPr>
          <p:cNvPr id="429" name="Google Shape;429;p43"/>
          <p:cNvSpPr txBox="1"/>
          <p:nvPr/>
        </p:nvSpPr>
        <p:spPr>
          <a:xfrm>
            <a:off x="100584" y="978408"/>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30" name="Google Shape;430;p43"/>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My favorite activity during my time here was simply walking around campus and looking at the mountains. In 4 years I never got tired of that view!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“Take the moment and taste it. You’ve got no reason to be afraid”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 TS</a:t>
            </a:r>
            <a:endParaRPr b="0" i="0" sz="1400" u="none" cap="none" strike="noStrike">
              <a:solidFill>
                <a:srgbClr val="212121"/>
              </a:solidFill>
              <a:latin typeface="Arial"/>
              <a:ea typeface="Arial"/>
              <a:cs typeface="Arial"/>
              <a:sym typeface="Arial"/>
            </a:endParaRPr>
          </a:p>
        </p:txBody>
      </p:sp>
      <p:sp>
        <p:nvSpPr>
          <p:cNvPr id="431" name="Google Shape;431;p43"/>
          <p:cNvSpPr/>
          <p:nvPr/>
        </p:nvSpPr>
        <p:spPr>
          <a:xfrm>
            <a:off x="5669280" y="4078224"/>
            <a:ext cx="3255300" cy="813900"/>
          </a:xfrm>
          <a:prstGeom prst="rect">
            <a:avLst/>
          </a:prstGeom>
          <a:solidFill>
            <a:srgbClr val="EBC871">
              <a:alpha val="45490"/>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would like to thank my family and friends who supported me and got me here today! Without all of you, I would not be here!</a:t>
            </a:r>
            <a:endParaRPr b="0" i="1" sz="1000" u="none" cap="none" strike="noStrike">
              <a:solidFill>
                <a:schemeClr val="dk1"/>
              </a:solidFill>
              <a:latin typeface="Arial"/>
              <a:ea typeface="Arial"/>
              <a:cs typeface="Arial"/>
              <a:sym typeface="Arial"/>
            </a:endParaRPr>
          </a:p>
        </p:txBody>
      </p:sp>
      <p:pic>
        <p:nvPicPr>
          <p:cNvPr id="432" name="Google Shape;432;p43"/>
          <p:cNvPicPr preferRelativeResize="0"/>
          <p:nvPr/>
        </p:nvPicPr>
        <p:blipFill rotWithShape="1">
          <a:blip r:embed="rId3">
            <a:alphaModFix/>
          </a:blip>
          <a:srcRect b="0" l="6073" r="3008" t="9673"/>
          <a:stretch/>
        </p:blipFill>
        <p:spPr>
          <a:xfrm>
            <a:off x="5870448" y="265176"/>
            <a:ext cx="2697481" cy="358444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2daa5e47111_0_8"/>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Marco Cordero</a:t>
            </a:r>
            <a:endParaRPr b="1" i="0" sz="3000" u="none" cap="none" strike="noStrike">
              <a:solidFill>
                <a:schemeClr val="dk1"/>
              </a:solidFill>
              <a:latin typeface="Arial"/>
              <a:ea typeface="Arial"/>
              <a:cs typeface="Arial"/>
              <a:sym typeface="Arial"/>
            </a:endParaRPr>
          </a:p>
        </p:txBody>
      </p:sp>
      <p:sp>
        <p:nvSpPr>
          <p:cNvPr id="438" name="Google Shape;438;g2daa5e47111_0_8"/>
          <p:cNvSpPr txBox="1"/>
          <p:nvPr/>
        </p:nvSpPr>
        <p:spPr>
          <a:xfrm>
            <a:off x="100584" y="978408"/>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39" name="Google Shape;439;g2daa5e47111_0_8"/>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212121"/>
                </a:solidFill>
                <a:latin typeface="Arial"/>
                <a:ea typeface="Arial"/>
                <a:cs typeface="Arial"/>
                <a:sym typeface="Arial"/>
              </a:rPr>
              <a:t>Shoutout to Telecine, the best band in Boulder!</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212121"/>
                </a:solidFill>
                <a:latin typeface="Arial"/>
                <a:ea typeface="Arial"/>
                <a:cs typeface="Arial"/>
                <a:sym typeface="Arial"/>
              </a:rPr>
              <a:t>“Cuando Seas Padre, Comerás Huevos”</a:t>
            </a:r>
            <a:endParaRPr b="0" i="0" sz="1400" u="none" cap="none" strike="noStrike">
              <a:solidFill>
                <a:srgbClr val="212121"/>
              </a:solidFill>
              <a:latin typeface="Arial"/>
              <a:ea typeface="Arial"/>
              <a:cs typeface="Arial"/>
              <a:sym typeface="Arial"/>
            </a:endParaRPr>
          </a:p>
        </p:txBody>
      </p:sp>
      <p:sp>
        <p:nvSpPr>
          <p:cNvPr id="440" name="Google Shape;440;g2daa5e47111_0_8"/>
          <p:cNvSpPr/>
          <p:nvPr/>
        </p:nvSpPr>
        <p:spPr>
          <a:xfrm>
            <a:off x="5669280" y="4078224"/>
            <a:ext cx="3255300" cy="813900"/>
          </a:xfrm>
          <a:prstGeom prst="rect">
            <a:avLst/>
          </a:prstGeom>
          <a:solidFill>
            <a:srgbClr val="EBC871">
              <a:alpha val="45490"/>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parents and all of my friends, without which it would have been impossible to complete this journey!</a:t>
            </a:r>
            <a:endParaRPr b="0" i="1" sz="1000" u="none" cap="none" strike="noStrike">
              <a:solidFill>
                <a:schemeClr val="dk1"/>
              </a:solidFill>
              <a:latin typeface="Arial"/>
              <a:ea typeface="Arial"/>
              <a:cs typeface="Arial"/>
              <a:sym typeface="Arial"/>
            </a:endParaRPr>
          </a:p>
        </p:txBody>
      </p:sp>
      <p:pic>
        <p:nvPicPr>
          <p:cNvPr id="441" name="Google Shape;441;g2daa5e47111_0_8"/>
          <p:cNvPicPr preferRelativeResize="0"/>
          <p:nvPr/>
        </p:nvPicPr>
        <p:blipFill rotWithShape="1">
          <a:blip r:embed="rId3">
            <a:alphaModFix/>
          </a:blip>
          <a:srcRect b="0" l="29" r="28" t="0"/>
          <a:stretch/>
        </p:blipFill>
        <p:spPr>
          <a:xfrm>
            <a:off x="5870448" y="265176"/>
            <a:ext cx="2697481" cy="358444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32"/>
          <p:cNvPicPr preferRelativeResize="0"/>
          <p:nvPr/>
        </p:nvPicPr>
        <p:blipFill rotWithShape="1">
          <a:blip r:embed="rId3">
            <a:alphaModFix/>
          </a:blip>
          <a:srcRect b="0" l="24956" r="24950" t="0"/>
          <a:stretch/>
        </p:blipFill>
        <p:spPr>
          <a:xfrm>
            <a:off x="5870448" y="265176"/>
            <a:ext cx="2693507" cy="3583299"/>
          </a:xfrm>
          <a:prstGeom prst="rect">
            <a:avLst/>
          </a:prstGeom>
          <a:noFill/>
          <a:ln>
            <a:noFill/>
          </a:ln>
        </p:spPr>
      </p:pic>
      <p:sp>
        <p:nvSpPr>
          <p:cNvPr id="447" name="Google Shape;447;p32"/>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Zain Rojai Elsell</a:t>
            </a:r>
            <a:endParaRPr b="1" i="0" sz="3000" u="none" cap="none" strike="noStrike">
              <a:solidFill>
                <a:schemeClr val="dk1"/>
              </a:solidFill>
              <a:latin typeface="Arial"/>
              <a:ea typeface="Arial"/>
              <a:cs typeface="Arial"/>
              <a:sym typeface="Arial"/>
            </a:endParaRPr>
          </a:p>
        </p:txBody>
      </p:sp>
      <p:sp>
        <p:nvSpPr>
          <p:cNvPr id="448" name="Google Shape;448;p32"/>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49" name="Google Shape;449;p32"/>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45720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Developed skills in Python, R, SQL,C++, and machine learning algorithms.</a:t>
            </a:r>
            <a:endParaRPr b="0" i="0" sz="1400" u="none" cap="none" strike="noStrike">
              <a:solidFill>
                <a:srgbClr val="212121"/>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Analyzed large datasets to glean insights and create dashboards/visualizations</a:t>
            </a:r>
            <a:endParaRPr b="0" i="0" sz="1400" u="none" cap="none" strike="noStrike">
              <a:solidFill>
                <a:srgbClr val="212121"/>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Passionate about applying analytics to solve real-world problems</a:t>
            </a:r>
            <a:endParaRPr b="0" i="0" sz="1400" u="none" cap="none" strike="noStrike">
              <a:solidFill>
                <a:srgbClr val="212121"/>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Excited to begin career leveraging data to help make smarter decisions in the FinTech industry</a:t>
            </a:r>
            <a:endParaRPr b="0" i="0" sz="1400" u="none" cap="none" strike="noStrike">
              <a:solidFill>
                <a:srgbClr val="212121"/>
              </a:solidFill>
              <a:latin typeface="Arial"/>
              <a:ea typeface="Arial"/>
              <a:cs typeface="Arial"/>
              <a:sym typeface="Arial"/>
            </a:endParaRPr>
          </a:p>
        </p:txBody>
      </p:sp>
      <p:sp>
        <p:nvSpPr>
          <p:cNvPr id="450" name="Google Shape;450;p32"/>
          <p:cNvSpPr/>
          <p:nvPr/>
        </p:nvSpPr>
        <p:spPr>
          <a:xfrm>
            <a:off x="5669280" y="4078224"/>
            <a:ext cx="3255300" cy="813900"/>
          </a:xfrm>
          <a:prstGeom prst="rect">
            <a:avLst/>
          </a:prstGeom>
          <a:solidFill>
            <a:srgbClr val="EBC871">
              <a:alpha val="45490"/>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700" u="none" cap="none" strike="noStrike">
                <a:solidFill>
                  <a:schemeClr val="dk1"/>
                </a:solidFill>
                <a:latin typeface="Arial"/>
                <a:ea typeface="Arial"/>
                <a:cs typeface="Arial"/>
                <a:sym typeface="Arial"/>
              </a:rPr>
              <a:t>I am deeply grateful to my family and friends for their unwavering love and support during my studies. Your encouragement helped carry me through the challenges of my coursework. Thank you to my peers for the collaboration, critiques and support throughout our studies. In addition to the rest of the faculty I would especially like to thank Dr. Grooms, Dr. Onyejekwe, and Dr. Law for cultivating my passion in the fields of data science and statistics.</a:t>
            </a:r>
            <a:endParaRPr b="0" i="1" sz="700" u="none" cap="none" strike="noStrike">
              <a:solidFill>
                <a:schemeClr val="dk1"/>
              </a:solidFill>
              <a:latin typeface="Arial"/>
              <a:ea typeface="Arial"/>
              <a:cs typeface="Arial"/>
              <a:sym typeface="Arial"/>
            </a:endParaRPr>
          </a:p>
        </p:txBody>
      </p:sp>
      <p:pic>
        <p:nvPicPr>
          <p:cNvPr id="451" name="Google Shape;451;p32"/>
          <p:cNvPicPr preferRelativeResize="0"/>
          <p:nvPr/>
        </p:nvPicPr>
        <p:blipFill rotWithShape="1">
          <a:blip r:embed="rId4">
            <a:alphaModFix/>
          </a:blip>
          <a:srcRect b="17816" l="6395" r="2867" t="14279"/>
          <a:stretch/>
        </p:blipFill>
        <p:spPr>
          <a:xfrm>
            <a:off x="5870450" y="268350"/>
            <a:ext cx="2693501" cy="35833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1"/>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Cam Frederickson</a:t>
            </a:r>
            <a:endParaRPr b="1" i="0" sz="3000" u="none" cap="none" strike="noStrike">
              <a:solidFill>
                <a:schemeClr val="dk1"/>
              </a:solidFill>
              <a:latin typeface="Arial"/>
              <a:ea typeface="Arial"/>
              <a:cs typeface="Arial"/>
              <a:sym typeface="Arial"/>
            </a:endParaRPr>
          </a:p>
        </p:txBody>
      </p:sp>
      <p:sp>
        <p:nvSpPr>
          <p:cNvPr id="457" name="Google Shape;457;p41"/>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58" name="Google Shape;458;p41"/>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My favorite activities during my time at CU have been building my homelab, and hiking with my dog. After graduation I plan on going on a national parks trip through Utah, before starting my career as a software engineer.</a:t>
            </a:r>
            <a:endParaRPr b="0" i="0" sz="1400" u="none" cap="none" strike="noStrike">
              <a:solidFill>
                <a:schemeClr val="dk1"/>
              </a:solidFill>
              <a:latin typeface="Arial"/>
              <a:ea typeface="Arial"/>
              <a:cs typeface="Arial"/>
              <a:sym typeface="Arial"/>
            </a:endParaRPr>
          </a:p>
        </p:txBody>
      </p:sp>
      <p:sp>
        <p:nvSpPr>
          <p:cNvPr id="459" name="Google Shape;459;p41"/>
          <p:cNvSpPr/>
          <p:nvPr/>
        </p:nvSpPr>
        <p:spPr>
          <a:xfrm>
            <a:off x="5669280" y="4078224"/>
            <a:ext cx="3255300" cy="813900"/>
          </a:xfrm>
          <a:prstGeom prst="rect">
            <a:avLst/>
          </a:prstGeom>
          <a:solidFill>
            <a:srgbClr val="EBC871">
              <a:alpha val="45490"/>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Special thank you to my parents for supporting me throughout college</a:t>
            </a:r>
            <a:endParaRPr b="0" i="1" sz="1000" u="none" cap="none" strike="noStrike">
              <a:solidFill>
                <a:schemeClr val="dk1"/>
              </a:solidFill>
              <a:latin typeface="Arial"/>
              <a:ea typeface="Arial"/>
              <a:cs typeface="Arial"/>
              <a:sym typeface="Arial"/>
            </a:endParaRPr>
          </a:p>
        </p:txBody>
      </p:sp>
      <p:pic>
        <p:nvPicPr>
          <p:cNvPr id="460" name="Google Shape;460;p41"/>
          <p:cNvPicPr preferRelativeResize="0"/>
          <p:nvPr/>
        </p:nvPicPr>
        <p:blipFill rotWithShape="1">
          <a:blip r:embed="rId3">
            <a:alphaModFix/>
          </a:blip>
          <a:srcRect b="7640" l="7179" r="1942" t="7633"/>
          <a:stretch/>
        </p:blipFill>
        <p:spPr>
          <a:xfrm>
            <a:off x="5870448" y="265176"/>
            <a:ext cx="2697479" cy="358444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0"/>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Avery William Fulton</a:t>
            </a:r>
            <a:endParaRPr b="1" i="0" sz="3000" u="none" cap="none" strike="noStrike">
              <a:solidFill>
                <a:schemeClr val="dk1"/>
              </a:solidFill>
              <a:latin typeface="Arial"/>
              <a:ea typeface="Arial"/>
              <a:cs typeface="Arial"/>
              <a:sym typeface="Arial"/>
            </a:endParaRPr>
          </a:p>
        </p:txBody>
      </p:sp>
      <p:sp>
        <p:nvSpPr>
          <p:cNvPr id="466" name="Google Shape;466;p40"/>
          <p:cNvSpPr txBox="1"/>
          <p:nvPr/>
        </p:nvSpPr>
        <p:spPr>
          <a:xfrm>
            <a:off x="100584" y="978408"/>
            <a:ext cx="4659000" cy="557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67" name="Google Shape;467;p40"/>
          <p:cNvSpPr/>
          <p:nvPr/>
        </p:nvSpPr>
        <p:spPr>
          <a:xfrm>
            <a:off x="347472" y="1636776"/>
            <a:ext cx="4818900" cy="2532900"/>
          </a:xfrm>
          <a:prstGeom prst="rect">
            <a:avLst/>
          </a:prstGeom>
          <a:solidFill>
            <a:srgbClr val="EBC871">
              <a:alpha val="45882"/>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l">
              <a:lnSpc>
                <a:spcPct val="100000"/>
              </a:lnSpc>
              <a:spcBef>
                <a:spcPts val="0"/>
              </a:spcBef>
              <a:spcAft>
                <a:spcPts val="0"/>
              </a:spcAft>
              <a:buClr>
                <a:schemeClr val="dk1"/>
              </a:buClr>
              <a:buSzPts val="1400"/>
              <a:buFont typeface="Arial"/>
              <a:buNone/>
            </a:pPr>
            <a:r>
              <a:rPr b="0" i="0" lang="en" sz="1400" u="none" cap="none" strike="noStrike">
                <a:solidFill>
                  <a:srgbClr val="000000"/>
                </a:solidFill>
                <a:latin typeface="Arial"/>
                <a:ea typeface="Arial"/>
                <a:cs typeface="Arial"/>
                <a:sym typeface="Arial"/>
              </a:rPr>
              <a:t>Thank you to my classmates and peers for their support, collaboration, and community. My time here taught me how to embrace my failures and also how to better learn from them. I have learned patience, passion, and unwavering perseverance for any challenge that I might face in the future. I would also like to thank my co-workers and mentors at the Career Services and Alumni Center for encouraging my personal and professional endeavors and giving me the tools I need to succeed. </a:t>
            </a:r>
            <a:endParaRPr b="0" i="0" sz="1400" u="none" cap="none" strike="noStrike">
              <a:solidFill>
                <a:srgbClr val="000000"/>
              </a:solidFill>
              <a:latin typeface="Arial"/>
              <a:ea typeface="Arial"/>
              <a:cs typeface="Arial"/>
              <a:sym typeface="Arial"/>
            </a:endParaRPr>
          </a:p>
        </p:txBody>
      </p:sp>
      <p:sp>
        <p:nvSpPr>
          <p:cNvPr id="468" name="Google Shape;468;p40"/>
          <p:cNvSpPr/>
          <p:nvPr/>
        </p:nvSpPr>
        <p:spPr>
          <a:xfrm>
            <a:off x="5669280" y="4078224"/>
            <a:ext cx="3255300" cy="813900"/>
          </a:xfrm>
          <a:prstGeom prst="rect">
            <a:avLst/>
          </a:prstGeom>
          <a:solidFill>
            <a:srgbClr val="EBC871">
              <a:alpha val="45882"/>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900" u="none" cap="none" strike="noStrike">
                <a:solidFill>
                  <a:schemeClr val="dk1"/>
                </a:solidFill>
                <a:latin typeface="Arial"/>
                <a:ea typeface="Arial"/>
                <a:cs typeface="Arial"/>
                <a:sym typeface="Arial"/>
              </a:rPr>
              <a:t>I want to thank my professors Dr. Law, Dr. Grooms, Dr. Pruitt, Dr. Onyejekwe and many others for their guidance and support throughout my studies. I also want to give the biggest thank you to my family whose continued love and support empowered me to be the man who I am today.</a:t>
            </a:r>
            <a:endParaRPr b="0" i="1" sz="900" u="none" cap="none" strike="noStrike">
              <a:solidFill>
                <a:schemeClr val="dk1"/>
              </a:solidFill>
              <a:latin typeface="Arial"/>
              <a:ea typeface="Arial"/>
              <a:cs typeface="Arial"/>
              <a:sym typeface="Arial"/>
            </a:endParaRPr>
          </a:p>
        </p:txBody>
      </p:sp>
      <p:pic>
        <p:nvPicPr>
          <p:cNvPr id="469" name="Google Shape;469;p40"/>
          <p:cNvPicPr preferRelativeResize="0"/>
          <p:nvPr/>
        </p:nvPicPr>
        <p:blipFill rotWithShape="1">
          <a:blip r:embed="rId3">
            <a:alphaModFix/>
          </a:blip>
          <a:srcRect b="21910" l="6349" r="0" t="0"/>
          <a:stretch/>
        </p:blipFill>
        <p:spPr>
          <a:xfrm>
            <a:off x="5869050" y="268350"/>
            <a:ext cx="2697479" cy="35832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3"/>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Marcus Garcia</a:t>
            </a:r>
            <a:endParaRPr b="1" i="0" sz="3000" u="none" cap="none" strike="noStrike">
              <a:solidFill>
                <a:schemeClr val="dk1"/>
              </a:solidFill>
              <a:latin typeface="Arial"/>
              <a:ea typeface="Arial"/>
              <a:cs typeface="Arial"/>
              <a:sym typeface="Arial"/>
            </a:endParaRPr>
          </a:p>
        </p:txBody>
      </p:sp>
      <p:sp>
        <p:nvSpPr>
          <p:cNvPr id="475" name="Google Shape;475;p33"/>
          <p:cNvSpPr txBox="1"/>
          <p:nvPr/>
        </p:nvSpPr>
        <p:spPr>
          <a:xfrm>
            <a:off x="100584" y="978408"/>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76" name="Google Shape;476;p33"/>
          <p:cNvSpPr/>
          <p:nvPr/>
        </p:nvSpPr>
        <p:spPr>
          <a:xfrm>
            <a:off x="347472" y="1636776"/>
            <a:ext cx="4818900" cy="2532888"/>
          </a:xfrm>
          <a:prstGeom prst="rect">
            <a:avLst/>
          </a:prstGeom>
          <a:solidFill>
            <a:srgbClr val="EBC871">
              <a:alpha val="45882"/>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200" u="none" cap="none" strike="noStrike">
                <a:solidFill>
                  <a:srgbClr val="212121"/>
                </a:solidFill>
                <a:latin typeface="Arial"/>
                <a:ea typeface="Arial"/>
                <a:cs typeface="Arial"/>
                <a:sym typeface="Arial"/>
              </a:rPr>
              <a:t> I have loved my time here at CU and I will cherish the time spent here dearly. One of my favorite activities to do at CU was to attend football games with friends and family over the years. After college, I hope to get into building AI models specifically in the aviation industry.</a:t>
            </a:r>
            <a:endParaRPr b="0" i="0" sz="12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200" u="none" cap="none" strike="noStrike">
                <a:solidFill>
                  <a:srgbClr val="212121"/>
                </a:solidFill>
                <a:latin typeface="Arial"/>
                <a:ea typeface="Arial"/>
                <a:cs typeface="Arial"/>
                <a:sym typeface="Arial"/>
              </a:rPr>
              <a:t>Below I’ve include a quote from Marcus Aurelius’ book </a:t>
            </a:r>
            <a:r>
              <a:rPr b="0" i="1" lang="en" sz="1200" u="none" cap="none" strike="noStrike">
                <a:solidFill>
                  <a:srgbClr val="212121"/>
                </a:solidFill>
                <a:latin typeface="Arial"/>
                <a:ea typeface="Arial"/>
                <a:cs typeface="Arial"/>
                <a:sym typeface="Arial"/>
              </a:rPr>
              <a:t>Meditations</a:t>
            </a:r>
            <a:r>
              <a:rPr b="0" i="0" lang="en" sz="1200" u="none" cap="none" strike="noStrike">
                <a:solidFill>
                  <a:srgbClr val="212121"/>
                </a:solidFill>
                <a:latin typeface="Arial"/>
                <a:ea typeface="Arial"/>
                <a:cs typeface="Arial"/>
                <a:sym typeface="Arial"/>
              </a:rPr>
              <a:t> which is a collection of personal notes he wrote to himself regarding the stoic philosophy. I personally love this quote as well as his book as reading it would help to ease my mind. </a:t>
            </a:r>
            <a:endParaRPr b="0" i="0" sz="12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200" u="none" cap="none" strike="noStrike">
                <a:solidFill>
                  <a:srgbClr val="212121"/>
                </a:solidFill>
                <a:latin typeface="Arial"/>
                <a:ea typeface="Arial"/>
                <a:cs typeface="Arial"/>
                <a:sym typeface="Arial"/>
              </a:rPr>
              <a:t>“How ridiculous and what a stranger he is who is surprised at anything which happens in life.”</a:t>
            </a:r>
            <a:endParaRPr b="0" i="0" sz="12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200" u="none" cap="none" strike="noStrike">
                <a:solidFill>
                  <a:srgbClr val="212121"/>
                </a:solidFill>
                <a:latin typeface="Arial"/>
                <a:ea typeface="Arial"/>
                <a:cs typeface="Arial"/>
                <a:sym typeface="Arial"/>
              </a:rPr>
              <a:t>–Marcus Aurelius </a:t>
            </a:r>
            <a:r>
              <a:rPr b="0" i="1" lang="en" sz="1200" u="none" cap="none" strike="noStrike">
                <a:solidFill>
                  <a:srgbClr val="212121"/>
                </a:solidFill>
                <a:latin typeface="Arial"/>
                <a:ea typeface="Arial"/>
                <a:cs typeface="Arial"/>
                <a:sym typeface="Arial"/>
              </a:rPr>
              <a:t>Meditations</a:t>
            </a:r>
            <a:endParaRPr b="0" i="0" sz="1200" u="none" cap="none" strike="noStrike">
              <a:solidFill>
                <a:srgbClr val="212121"/>
              </a:solidFill>
              <a:latin typeface="Arial"/>
              <a:ea typeface="Arial"/>
              <a:cs typeface="Arial"/>
              <a:sym typeface="Arial"/>
            </a:endParaRPr>
          </a:p>
        </p:txBody>
      </p:sp>
      <p:sp>
        <p:nvSpPr>
          <p:cNvPr id="477" name="Google Shape;477;p33"/>
          <p:cNvSpPr/>
          <p:nvPr/>
        </p:nvSpPr>
        <p:spPr>
          <a:xfrm>
            <a:off x="5669280" y="4078224"/>
            <a:ext cx="3255300" cy="813900"/>
          </a:xfrm>
          <a:prstGeom prst="rect">
            <a:avLst/>
          </a:prstGeom>
          <a:solidFill>
            <a:srgbClr val="EBC871">
              <a:alpha val="45882"/>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Special thanks to my grandparents Papa Jones, Papi Garcia and Guinny Garcia for their support. Thanks to my parents for their continued support throughout college and throughout my life. </a:t>
            </a:r>
            <a:endParaRPr b="0" i="1" sz="1000" u="none" cap="none" strike="noStrike">
              <a:solidFill>
                <a:schemeClr val="dk1"/>
              </a:solidFill>
              <a:latin typeface="Arial"/>
              <a:ea typeface="Arial"/>
              <a:cs typeface="Arial"/>
              <a:sym typeface="Arial"/>
            </a:endParaRPr>
          </a:p>
        </p:txBody>
      </p:sp>
      <p:pic>
        <p:nvPicPr>
          <p:cNvPr id="478" name="Google Shape;478;p33"/>
          <p:cNvPicPr preferRelativeResize="0"/>
          <p:nvPr/>
        </p:nvPicPr>
        <p:blipFill rotWithShape="1">
          <a:blip r:embed="rId3">
            <a:alphaModFix/>
          </a:blip>
          <a:srcRect b="0" l="0" r="7095" t="0"/>
          <a:stretch/>
        </p:blipFill>
        <p:spPr>
          <a:xfrm>
            <a:off x="5870448" y="265176"/>
            <a:ext cx="2697480" cy="35844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7"/>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Bailey Hall</a:t>
            </a:r>
            <a:endParaRPr b="1" i="0" sz="3000" u="none" cap="none" strike="noStrike">
              <a:solidFill>
                <a:schemeClr val="dk1"/>
              </a:solidFill>
              <a:latin typeface="Arial"/>
              <a:ea typeface="Arial"/>
              <a:cs typeface="Arial"/>
              <a:sym typeface="Arial"/>
            </a:endParaRPr>
          </a:p>
        </p:txBody>
      </p:sp>
      <p:sp>
        <p:nvSpPr>
          <p:cNvPr id="484" name="Google Shape;484;p37"/>
          <p:cNvSpPr txBox="1"/>
          <p:nvPr/>
        </p:nvSpPr>
        <p:spPr>
          <a:xfrm>
            <a:off x="100584" y="978408"/>
            <a:ext cx="4659000" cy="557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85" name="Google Shape;485;p37"/>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During my four years I completed as a Minor in Business, TA’d for a business finance analytics course for two semesters, served as Vice President of the Boulder chapter of The Women’s Network, and interned summer and fall of both junior and senior year. I will be working in the Core Analytics team for Willis Towers Watson starting in July.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College brought me my best friends who changed my life. I spent most of my time with my friends or at Norlin Library. I loved going to concerts at Red Rocks, skiing, and traveling. </a:t>
            </a:r>
            <a:endParaRPr b="0" i="0" sz="1400" u="none" cap="none" strike="noStrike">
              <a:solidFill>
                <a:srgbClr val="212121"/>
              </a:solidFill>
              <a:latin typeface="Arial"/>
              <a:ea typeface="Arial"/>
              <a:cs typeface="Arial"/>
              <a:sym typeface="Arial"/>
            </a:endParaRPr>
          </a:p>
        </p:txBody>
      </p:sp>
      <p:sp>
        <p:nvSpPr>
          <p:cNvPr id="486" name="Google Shape;486;p37"/>
          <p:cNvSpPr/>
          <p:nvPr/>
        </p:nvSpPr>
        <p:spPr>
          <a:xfrm>
            <a:off x="5669280" y="4078224"/>
            <a:ext cx="3255300" cy="813900"/>
          </a:xfrm>
          <a:prstGeom prst="rect">
            <a:avLst/>
          </a:prstGeom>
          <a:solidFill>
            <a:srgbClr val="EBC871">
              <a:alpha val="45490"/>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parents who have always supported me and to my amazing friends who have been there for me through every step of college. I could not have asked for a better support system.</a:t>
            </a:r>
            <a:endParaRPr b="0" i="1" sz="1000" u="none" cap="none" strike="noStrike">
              <a:solidFill>
                <a:schemeClr val="dk1"/>
              </a:solidFill>
              <a:latin typeface="Arial"/>
              <a:ea typeface="Arial"/>
              <a:cs typeface="Arial"/>
              <a:sym typeface="Arial"/>
            </a:endParaRPr>
          </a:p>
        </p:txBody>
      </p:sp>
      <p:pic>
        <p:nvPicPr>
          <p:cNvPr id="487" name="Google Shape;487;p37"/>
          <p:cNvPicPr preferRelativeResize="0"/>
          <p:nvPr/>
        </p:nvPicPr>
        <p:blipFill rotWithShape="1">
          <a:blip r:embed="rId3">
            <a:alphaModFix/>
          </a:blip>
          <a:srcRect b="-811" l="8523" r="11140" t="-813"/>
          <a:stretch/>
        </p:blipFill>
        <p:spPr>
          <a:xfrm>
            <a:off x="5860648" y="268351"/>
            <a:ext cx="2697480" cy="35844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8"/>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Ashlynn McGrattan</a:t>
            </a:r>
            <a:endParaRPr b="1" i="0" sz="3000" u="none" cap="none" strike="noStrike">
              <a:solidFill>
                <a:schemeClr val="dk1"/>
              </a:solidFill>
              <a:latin typeface="Arial"/>
              <a:ea typeface="Arial"/>
              <a:cs typeface="Arial"/>
              <a:sym typeface="Arial"/>
            </a:endParaRPr>
          </a:p>
        </p:txBody>
      </p:sp>
      <p:sp>
        <p:nvSpPr>
          <p:cNvPr id="493" name="Google Shape;493;p38"/>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494" name="Google Shape;494;p38"/>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I'm grateful for the challenge of this program and the support from my professors, TAs, and classmates. It has been a lot of work but it is very rewarding. I'm glad I choose this major because it helped me get an internship and full time job as a data scientist. </a:t>
            </a:r>
            <a:endParaRPr b="0" i="0" sz="1400" u="none" cap="none" strike="noStrike">
              <a:solidFill>
                <a:srgbClr val="212121"/>
              </a:solidFill>
              <a:latin typeface="Arial"/>
              <a:ea typeface="Arial"/>
              <a:cs typeface="Arial"/>
              <a:sym typeface="Arial"/>
            </a:endParaRPr>
          </a:p>
        </p:txBody>
      </p:sp>
      <p:sp>
        <p:nvSpPr>
          <p:cNvPr id="495" name="Google Shape;495;p38"/>
          <p:cNvSpPr/>
          <p:nvPr/>
        </p:nvSpPr>
        <p:spPr>
          <a:xfrm>
            <a:off x="5664900" y="4081800"/>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Thank you to my friends and family for supporting me through this degree and thank you to my professors and TAs for challenging and teaching me. </a:t>
            </a:r>
            <a:endParaRPr b="0" i="1"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p:txBody>
      </p:sp>
      <p:pic>
        <p:nvPicPr>
          <p:cNvPr id="496" name="Google Shape;496;p38"/>
          <p:cNvPicPr preferRelativeResize="0"/>
          <p:nvPr/>
        </p:nvPicPr>
        <p:blipFill rotWithShape="1">
          <a:blip r:embed="rId3">
            <a:alphaModFix/>
          </a:blip>
          <a:srcRect b="7747" l="0" r="0" t="7748"/>
          <a:stretch/>
        </p:blipFill>
        <p:spPr>
          <a:xfrm>
            <a:off x="5869057" y="268237"/>
            <a:ext cx="2693507" cy="35832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6"/>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Molly Molingowski</a:t>
            </a:r>
            <a:endParaRPr b="1" i="0" sz="3000" u="none" cap="none" strike="noStrike">
              <a:solidFill>
                <a:schemeClr val="dk1"/>
              </a:solidFill>
              <a:latin typeface="Arial"/>
              <a:ea typeface="Arial"/>
              <a:cs typeface="Arial"/>
              <a:sym typeface="Arial"/>
            </a:endParaRPr>
          </a:p>
        </p:txBody>
      </p:sp>
      <p:sp>
        <p:nvSpPr>
          <p:cNvPr id="502" name="Google Shape;502;p36"/>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503" name="Google Shape;503;p36"/>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212121"/>
                </a:solidFill>
                <a:latin typeface="Arial"/>
                <a:ea typeface="Arial"/>
                <a:cs typeface="Arial"/>
                <a:sym typeface="Arial"/>
              </a:rPr>
              <a:t>I have really enjoyed my 4 years with the APPM department and am so honored to be able to say that I have graduated from such a great program! I've learned so much over the years and am excited to see where it takes me next! In October, I will be moving to Vietnam to teach English with the Peace Corps! Thank you CU!</a:t>
            </a:r>
            <a:endParaRPr b="0" i="0" sz="1400" u="none" cap="none" strike="noStrike">
              <a:solidFill>
                <a:srgbClr val="212121"/>
              </a:solidFill>
              <a:latin typeface="Arial"/>
              <a:ea typeface="Arial"/>
              <a:cs typeface="Arial"/>
              <a:sym typeface="Arial"/>
            </a:endParaRPr>
          </a:p>
        </p:txBody>
      </p:sp>
      <p:sp>
        <p:nvSpPr>
          <p:cNvPr id="504" name="Google Shape;504;p36"/>
          <p:cNvSpPr/>
          <p:nvPr/>
        </p:nvSpPr>
        <p:spPr>
          <a:xfrm>
            <a:off x="5669280" y="4078224"/>
            <a:ext cx="3255300" cy="813900"/>
          </a:xfrm>
          <a:prstGeom prst="rect">
            <a:avLst/>
          </a:prstGeom>
          <a:solidFill>
            <a:srgbClr val="EBC871">
              <a:alpha val="45490"/>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all of the APPM and STAT professors and advisors for essential guidance as well as my parents and family for endless support!</a:t>
            </a:r>
            <a:endParaRPr b="0" i="1" sz="1000" u="none" cap="none" strike="noStrike">
              <a:solidFill>
                <a:schemeClr val="dk1"/>
              </a:solidFill>
              <a:latin typeface="Arial"/>
              <a:ea typeface="Arial"/>
              <a:cs typeface="Arial"/>
              <a:sym typeface="Arial"/>
            </a:endParaRPr>
          </a:p>
        </p:txBody>
      </p:sp>
      <p:pic>
        <p:nvPicPr>
          <p:cNvPr id="505" name="Google Shape;505;p36"/>
          <p:cNvPicPr preferRelativeResize="0"/>
          <p:nvPr/>
        </p:nvPicPr>
        <p:blipFill rotWithShape="1">
          <a:blip r:embed="rId3">
            <a:alphaModFix/>
          </a:blip>
          <a:srcRect b="4836" l="4561" r="4561" t="14679"/>
          <a:stretch/>
        </p:blipFill>
        <p:spPr>
          <a:xfrm>
            <a:off x="5870448" y="265176"/>
            <a:ext cx="2697479" cy="35844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184" name="Shape 184"/>
        <p:cNvGrpSpPr/>
        <p:nvPr/>
      </p:nvGrpSpPr>
      <p:grpSpPr>
        <a:xfrm>
          <a:off x="0" y="0"/>
          <a:ext cx="0" cy="0"/>
          <a:chOff x="0" y="0"/>
          <a:chExt cx="0" cy="0"/>
        </a:xfrm>
      </p:grpSpPr>
      <p:pic>
        <p:nvPicPr>
          <p:cNvPr id="185" name="Google Shape;185;p3"/>
          <p:cNvPicPr preferRelativeResize="0"/>
          <p:nvPr/>
        </p:nvPicPr>
        <p:blipFill rotWithShape="1">
          <a:blip r:embed="rId3">
            <a:alphaModFix/>
          </a:blip>
          <a:srcRect b="-846" l="28438" r="27408" t="-2351"/>
          <a:stretch/>
        </p:blipFill>
        <p:spPr>
          <a:xfrm>
            <a:off x="117008" y="2811573"/>
            <a:ext cx="2252013" cy="2193115"/>
          </a:xfrm>
          <a:prstGeom prst="rect">
            <a:avLst/>
          </a:prstGeom>
          <a:noFill/>
          <a:ln>
            <a:noFill/>
          </a:ln>
        </p:spPr>
      </p:pic>
      <p:sp>
        <p:nvSpPr>
          <p:cNvPr id="186" name="Google Shape;186;p3"/>
          <p:cNvSpPr txBox="1"/>
          <p:nvPr/>
        </p:nvSpPr>
        <p:spPr>
          <a:xfrm>
            <a:off x="125332" y="270926"/>
            <a:ext cx="2235300" cy="207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latin typeface="Helvetica Neue"/>
                <a:ea typeface="Helvetica Neue"/>
                <a:cs typeface="Helvetica Neue"/>
                <a:sym typeface="Helvetica Neue"/>
              </a:rPr>
              <a:t>Applied Mathematics</a:t>
            </a:r>
            <a:endParaRPr b="0" i="0" sz="2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000000"/>
                </a:solidFill>
                <a:latin typeface="Helvetica Neue"/>
                <a:ea typeface="Helvetica Neue"/>
                <a:cs typeface="Helvetica Neue"/>
                <a:sym typeface="Helvetica Neue"/>
              </a:rPr>
              <a:t>Doctor of Philosophy Graduates</a:t>
            </a:r>
            <a:endParaRPr b="0" i="0" sz="2600" u="none" cap="none" strike="noStrike">
              <a:solidFill>
                <a:srgbClr val="000000"/>
              </a:solidFill>
              <a:latin typeface="Arial"/>
              <a:ea typeface="Arial"/>
              <a:cs typeface="Arial"/>
              <a:sym typeface="Arial"/>
            </a:endParaRPr>
          </a:p>
        </p:txBody>
      </p:sp>
      <p:cxnSp>
        <p:nvCxnSpPr>
          <p:cNvPr id="187" name="Google Shape;187;p3"/>
          <p:cNvCxnSpPr/>
          <p:nvPr/>
        </p:nvCxnSpPr>
        <p:spPr>
          <a:xfrm>
            <a:off x="2486025" y="0"/>
            <a:ext cx="0" cy="5143500"/>
          </a:xfrm>
          <a:prstGeom prst="straightConnector1">
            <a:avLst/>
          </a:prstGeom>
          <a:noFill/>
          <a:ln cap="flat" cmpd="sng" w="76200">
            <a:solidFill>
              <a:schemeClr val="dk1"/>
            </a:solidFill>
            <a:prstDash val="solid"/>
            <a:miter lim="800000"/>
            <a:headEnd len="sm" w="sm" type="none"/>
            <a:tailEnd len="sm" w="sm" type="none"/>
          </a:ln>
        </p:spPr>
      </p:cxnSp>
      <p:cxnSp>
        <p:nvCxnSpPr>
          <p:cNvPr id="188" name="Google Shape;188;p3"/>
          <p:cNvCxnSpPr/>
          <p:nvPr/>
        </p:nvCxnSpPr>
        <p:spPr>
          <a:xfrm>
            <a:off x="0" y="2586038"/>
            <a:ext cx="2486100" cy="0"/>
          </a:xfrm>
          <a:prstGeom prst="straightConnector1">
            <a:avLst/>
          </a:prstGeom>
          <a:noFill/>
          <a:ln cap="flat" cmpd="sng" w="76200">
            <a:solidFill>
              <a:schemeClr val="dk1"/>
            </a:solidFill>
            <a:prstDash val="solid"/>
            <a:miter lim="800000"/>
            <a:headEnd len="sm" w="sm" type="none"/>
            <a:tailEnd len="sm" w="sm" type="none"/>
          </a:ln>
        </p:spPr>
      </p:cxnSp>
      <p:sp>
        <p:nvSpPr>
          <p:cNvPr id="189" name="Google Shape;189;p3"/>
          <p:cNvSpPr txBox="1"/>
          <p:nvPr/>
        </p:nvSpPr>
        <p:spPr>
          <a:xfrm>
            <a:off x="2572525" y="2450"/>
            <a:ext cx="5830200" cy="5188800"/>
          </a:xfrm>
          <a:prstGeom prst="rect">
            <a:avLst/>
          </a:prstGeom>
          <a:noFill/>
          <a:ln>
            <a:noFill/>
          </a:ln>
        </p:spPr>
        <p:txBody>
          <a:bodyPr anchorCtr="0" anchor="t" bIns="34275" lIns="68575" spcFirstLastPara="1" rIns="68575" wrap="square" tIns="34275">
            <a:spAutoFit/>
          </a:bodyPr>
          <a:lstStyle/>
          <a:p>
            <a:pPr indent="0" lvl="0" marL="0" marR="0" rtl="0" algn="l">
              <a:lnSpc>
                <a:spcPct val="85000"/>
              </a:lnSpc>
              <a:spcBef>
                <a:spcPts val="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Sabina Adhikari </a:t>
            </a:r>
            <a:r>
              <a:rPr b="0" i="0" lang="en" sz="1800" u="none" cap="none" strike="noStrike">
                <a:solidFill>
                  <a:srgbClr val="000000"/>
                </a:solidFill>
                <a:latin typeface="Helvetica Neue"/>
                <a:ea typeface="Helvetica Neue"/>
                <a:cs typeface="Helvetica Neue"/>
                <a:sym typeface="Helvetica Neue"/>
              </a:rPr>
              <a:t>(</a:t>
            </a:r>
            <a:r>
              <a:rPr b="0" i="0" lang="en" sz="1800" u="none" cap="none" strike="noStrike">
                <a:solidFill>
                  <a:schemeClr val="dk1"/>
                </a:solidFill>
                <a:latin typeface="Helvetica Neue Light"/>
                <a:ea typeface="Helvetica Neue Light"/>
                <a:cs typeface="Helvetica Neue Light"/>
                <a:sym typeface="Helvetica Neue Light"/>
              </a:rPr>
              <a:t>Advisor: Dr. Juan G. Restrepo)</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85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Light"/>
                <a:ea typeface="Helvetica Neue Light"/>
                <a:cs typeface="Helvetica Neue Light"/>
                <a:sym typeface="Helvetica Neue Light"/>
              </a:rPr>
              <a:t>Thesis Title: </a:t>
            </a:r>
            <a:r>
              <a:rPr b="0" i="1" lang="en" sz="1200" u="none" cap="none" strike="noStrike">
                <a:solidFill>
                  <a:schemeClr val="dk1"/>
                </a:solidFill>
                <a:latin typeface="Helvetica Neue Light"/>
                <a:ea typeface="Helvetica Neue Light"/>
                <a:cs typeface="Helvetica Neue Light"/>
                <a:sym typeface="Helvetica Neue Light"/>
              </a:rPr>
              <a:t>Synchronization of Phase Oscillators on Hypergraphs</a:t>
            </a:r>
            <a:endParaRPr b="0" i="0" sz="11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200"/>
              <a:buFont typeface="Arial"/>
              <a:buNone/>
            </a:pPr>
            <a:r>
              <a:t/>
            </a:r>
            <a:endParaRPr b="1" i="0" sz="1200" u="none" cap="none" strike="noStrike">
              <a:solidFill>
                <a:srgbClr val="000000"/>
              </a:solidFill>
              <a:latin typeface="Helvetica Neue"/>
              <a:ea typeface="Helvetica Neue"/>
              <a:cs typeface="Helvetica Neue"/>
              <a:sym typeface="Helvetica Neue"/>
            </a:endParaRPr>
          </a:p>
          <a:p>
            <a:pPr indent="0" lvl="0" marL="0" marR="0" rtl="0" algn="l">
              <a:lnSpc>
                <a:spcPct val="85000"/>
              </a:lnSpc>
              <a:spcBef>
                <a:spcPts val="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Caitlin Berry </a:t>
            </a:r>
            <a:r>
              <a:rPr b="0" i="0" lang="en" sz="1800" u="none" cap="none" strike="noStrike">
                <a:solidFill>
                  <a:srgbClr val="000000"/>
                </a:solidFill>
                <a:latin typeface="Helvetica Neue"/>
                <a:ea typeface="Helvetica Neue"/>
                <a:cs typeface="Helvetica Neue"/>
                <a:sym typeface="Helvetica Neue"/>
              </a:rPr>
              <a:t>(</a:t>
            </a:r>
            <a:r>
              <a:rPr b="0" i="0" lang="en" sz="1800" u="none" cap="none" strike="noStrike">
                <a:solidFill>
                  <a:schemeClr val="dk1"/>
                </a:solidFill>
                <a:latin typeface="Helvetica Neue Light"/>
                <a:ea typeface="Helvetica Neue Light"/>
                <a:cs typeface="Helvetica Neue Light"/>
                <a:sym typeface="Helvetica Neue Light"/>
              </a:rPr>
              <a:t>Advisor: Dr. William Kleiber)</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85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Light"/>
                <a:ea typeface="Helvetica Neue Light"/>
                <a:cs typeface="Helvetica Neue Light"/>
                <a:sym typeface="Helvetica Neue Light"/>
              </a:rPr>
              <a:t>Thesis Title: </a:t>
            </a:r>
            <a:r>
              <a:rPr b="0" i="1" lang="en" sz="1200" u="none" cap="none" strike="noStrike">
                <a:solidFill>
                  <a:schemeClr val="dk1"/>
                </a:solidFill>
                <a:latin typeface="Helvetica Neue Light"/>
                <a:ea typeface="Helvetica Neue Light"/>
                <a:cs typeface="Helvetica Neue Light"/>
                <a:sym typeface="Helvetica Neue Light"/>
              </a:rPr>
              <a:t>Subordinated Processes and Spectral Analysis for High Frequency Time Series</a:t>
            </a:r>
            <a:endParaRPr b="0" i="0" sz="14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Heather Lynn Cihak </a:t>
            </a:r>
            <a:r>
              <a:rPr b="0" i="0" lang="en" sz="1800" u="none" cap="none" strike="noStrike">
                <a:solidFill>
                  <a:srgbClr val="000000"/>
                </a:solidFill>
                <a:latin typeface="Helvetica Neue"/>
                <a:ea typeface="Helvetica Neue"/>
                <a:cs typeface="Helvetica Neue"/>
                <a:sym typeface="Helvetica Neue"/>
              </a:rPr>
              <a:t>(</a:t>
            </a:r>
            <a:r>
              <a:rPr b="0" i="0" lang="en" sz="1800" u="none" cap="none" strike="noStrike">
                <a:solidFill>
                  <a:schemeClr val="dk1"/>
                </a:solidFill>
                <a:latin typeface="Helvetica Neue Light"/>
                <a:ea typeface="Helvetica Neue Light"/>
                <a:cs typeface="Helvetica Neue Light"/>
                <a:sym typeface="Helvetica Neue Light"/>
              </a:rPr>
              <a:t>Advisor: Dr. Zachary Kilpatrick)</a:t>
            </a:r>
            <a:endParaRPr b="1" i="0" sz="1800" u="none" cap="none" strike="noStrike">
              <a:solidFill>
                <a:srgbClr val="000000"/>
              </a:solidFill>
              <a:latin typeface="Helvetica Neue"/>
              <a:ea typeface="Helvetica Neue"/>
              <a:cs typeface="Helvetica Neue"/>
              <a:sym typeface="Helvetica Neue"/>
            </a:endParaRPr>
          </a:p>
          <a:p>
            <a:pPr indent="0" lvl="0" marL="0" marR="0" rtl="0" algn="l">
              <a:lnSpc>
                <a:spcPct val="85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Light"/>
                <a:ea typeface="Helvetica Neue Light"/>
                <a:cs typeface="Helvetica Neue Light"/>
                <a:sym typeface="Helvetica Neue Light"/>
              </a:rPr>
              <a:t>Thesis Title: </a:t>
            </a:r>
            <a:r>
              <a:rPr b="0" i="1" lang="en" sz="1200" u="none" cap="none" strike="noStrike">
                <a:solidFill>
                  <a:schemeClr val="dk1"/>
                </a:solidFill>
                <a:latin typeface="Helvetica Neue Light"/>
                <a:ea typeface="Helvetica Neue Light"/>
                <a:cs typeface="Helvetica Neue Light"/>
                <a:sym typeface="Helvetica Neue Light"/>
              </a:rPr>
              <a:t>The Impact of Synaptic Dynamics on Working Memory in Neural Field Equations.</a:t>
            </a:r>
            <a:endParaRPr b="0" i="0" sz="14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Kevin Doherty </a:t>
            </a:r>
            <a:r>
              <a:rPr b="0" i="0" lang="en" sz="1800" u="none" cap="none" strike="noStrike">
                <a:solidFill>
                  <a:srgbClr val="000000"/>
                </a:solidFill>
                <a:latin typeface="Helvetica Neue"/>
                <a:ea typeface="Helvetica Neue"/>
                <a:cs typeface="Helvetica Neue"/>
                <a:sym typeface="Helvetica Neue"/>
              </a:rPr>
              <a:t>(</a:t>
            </a:r>
            <a:r>
              <a:rPr b="0" i="0" lang="en" sz="1800" u="none" cap="none" strike="noStrike">
                <a:solidFill>
                  <a:schemeClr val="dk1"/>
                </a:solidFill>
                <a:latin typeface="Helvetica Neue Light"/>
                <a:ea typeface="Helvetica Neue Light"/>
                <a:cs typeface="Helvetica Neue Light"/>
                <a:sym typeface="Helvetica Neue Light"/>
              </a:rPr>
              <a:t>Advisor: Dr. Stephen Becker)</a:t>
            </a:r>
            <a:endParaRPr b="0" i="0" sz="18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Light"/>
                <a:ea typeface="Helvetica Neue Light"/>
                <a:cs typeface="Helvetica Neue Light"/>
                <a:sym typeface="Helvetica Neue Light"/>
              </a:rPr>
              <a:t>Thesis Title: </a:t>
            </a:r>
            <a:r>
              <a:rPr b="0" i="1" lang="en" sz="1200" u="none" cap="none" strike="noStrike">
                <a:solidFill>
                  <a:srgbClr val="000000"/>
                </a:solidFill>
                <a:latin typeface="Helvetica Neue Light"/>
                <a:ea typeface="Helvetica Neue Light"/>
                <a:cs typeface="Helvetica Neue Light"/>
                <a:sym typeface="Helvetica Neue Light"/>
              </a:rPr>
              <a:t>Numerical Methods for Non-Uniform Data in Machine Learning </a:t>
            </a:r>
            <a:endParaRPr b="0" i="0" sz="14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Evan Gorman </a:t>
            </a:r>
            <a:r>
              <a:rPr b="0" i="0" lang="en" sz="1800" u="none" cap="none" strike="noStrike">
                <a:solidFill>
                  <a:srgbClr val="000000"/>
                </a:solidFill>
                <a:latin typeface="Helvetica Neue"/>
                <a:ea typeface="Helvetica Neue"/>
                <a:cs typeface="Helvetica Neue"/>
                <a:sym typeface="Helvetica Neue"/>
              </a:rPr>
              <a:t>(</a:t>
            </a:r>
            <a:r>
              <a:rPr b="0" i="0" lang="en" sz="1800" u="none" cap="none" strike="noStrike">
                <a:solidFill>
                  <a:schemeClr val="dk1"/>
                </a:solidFill>
                <a:latin typeface="Helvetica Neue Light"/>
                <a:ea typeface="Helvetica Neue Light"/>
                <a:cs typeface="Helvetica Neue Light"/>
                <a:sym typeface="Helvetica Neue Light"/>
              </a:rPr>
              <a:t>Advisor: Dr. Manuel E. Lladser)</a:t>
            </a:r>
            <a:endParaRPr b="0" i="0" sz="18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Light"/>
                <a:ea typeface="Helvetica Neue Light"/>
                <a:cs typeface="Helvetica Neue Light"/>
                <a:sym typeface="Helvetica Neue Light"/>
              </a:rPr>
              <a:t>Thesis Title: </a:t>
            </a:r>
            <a:r>
              <a:rPr b="0" i="1" lang="en" sz="1200" u="none" cap="none" strike="noStrike">
                <a:solidFill>
                  <a:srgbClr val="000000"/>
                </a:solidFill>
                <a:latin typeface="Helvetica Neue Light"/>
                <a:ea typeface="Helvetica Neue Light"/>
                <a:cs typeface="Helvetica Neue Light"/>
                <a:sym typeface="Helvetica Neue Light"/>
              </a:rPr>
              <a:t>Learning Sparse Representations of Hierarchically Structured Data With Applications to Comparative Metagenomics</a:t>
            </a:r>
            <a:endParaRPr b="0" i="0" sz="14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800"/>
              <a:buFont typeface="Arial"/>
              <a:buNone/>
            </a:pPr>
            <a:r>
              <a:rPr b="1" i="0" lang="en" sz="1800" u="none" cap="none" strike="noStrike">
                <a:solidFill>
                  <a:srgbClr val="000000"/>
                </a:solidFill>
                <a:latin typeface="Helvetica Neue"/>
                <a:ea typeface="Helvetica Neue"/>
                <a:cs typeface="Helvetica Neue"/>
                <a:sym typeface="Helvetica Neue"/>
              </a:rPr>
              <a:t>Andrew Lawrence </a:t>
            </a:r>
            <a:r>
              <a:rPr b="0" i="0" lang="en" sz="1800" u="none" cap="none" strike="noStrike">
                <a:solidFill>
                  <a:srgbClr val="000000"/>
                </a:solidFill>
                <a:latin typeface="Helvetica Neue"/>
                <a:ea typeface="Helvetica Neue"/>
                <a:cs typeface="Helvetica Neue"/>
                <a:sym typeface="Helvetica Neue"/>
              </a:rPr>
              <a:t>(</a:t>
            </a:r>
            <a:r>
              <a:rPr b="0" i="0" lang="en" sz="1800" u="none" cap="none" strike="noStrike">
                <a:solidFill>
                  <a:schemeClr val="dk1"/>
                </a:solidFill>
                <a:latin typeface="Helvetica Neue Light"/>
                <a:ea typeface="Helvetica Neue Light"/>
                <a:cs typeface="Helvetica Neue Light"/>
                <a:sym typeface="Helvetica Neue Light"/>
              </a:rPr>
              <a:t>Advisor: Dr. Bengt Fornberg)</a:t>
            </a:r>
            <a:endParaRPr b="0" i="0" sz="18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200"/>
              <a:buFont typeface="Arial"/>
              <a:buNone/>
            </a:pPr>
            <a:r>
              <a:rPr b="0" i="0" lang="en" sz="1200" u="none" cap="none" strike="noStrike">
                <a:solidFill>
                  <a:srgbClr val="000000"/>
                </a:solidFill>
                <a:latin typeface="Helvetica Neue Light"/>
                <a:ea typeface="Helvetica Neue Light"/>
                <a:cs typeface="Helvetica Neue Light"/>
                <a:sym typeface="Helvetica Neue Light"/>
              </a:rPr>
              <a:t>Thesis Title: </a:t>
            </a:r>
            <a:r>
              <a:rPr b="0" i="1" lang="en" sz="1200" u="none" cap="none" strike="noStrike">
                <a:solidFill>
                  <a:srgbClr val="000000"/>
                </a:solidFill>
                <a:latin typeface="Helvetica Neue Light"/>
                <a:ea typeface="Helvetica Neue Light"/>
                <a:cs typeface="Helvetica Neue Light"/>
                <a:sym typeface="Helvetica Neue Light"/>
              </a:rPr>
              <a:t>Advancements in Numerical Modeling: High-Order Methods for Fractional Initial Value Problems and Meshfree Solvers for Partial Differential Equations</a:t>
            </a:r>
            <a:endParaRPr b="0" i="0" sz="14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rgbClr val="000000"/>
              </a:buClr>
              <a:buSzPts val="1200"/>
              <a:buFont typeface="Arial"/>
              <a:buNone/>
            </a:pPr>
            <a:r>
              <a:t/>
            </a:r>
            <a:endParaRPr b="0" i="1" sz="12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85000"/>
              </a:lnSpc>
              <a:spcBef>
                <a:spcPts val="0"/>
              </a:spcBef>
              <a:spcAft>
                <a:spcPts val="0"/>
              </a:spcAft>
              <a:buClr>
                <a:schemeClr val="dk1"/>
              </a:buClr>
              <a:buSzPts val="1800"/>
              <a:buFont typeface="Arial"/>
              <a:buNone/>
            </a:pPr>
            <a:r>
              <a:rPr b="1" i="0" lang="en" sz="1800" u="none" cap="none" strike="noStrike">
                <a:solidFill>
                  <a:schemeClr val="dk1"/>
                </a:solidFill>
                <a:latin typeface="Helvetica Neue"/>
                <a:ea typeface="Helvetica Neue"/>
                <a:cs typeface="Helvetica Neue"/>
                <a:sym typeface="Helvetica Neue"/>
              </a:rPr>
              <a:t>Yifeng Mao </a:t>
            </a:r>
            <a:r>
              <a:rPr b="0" i="0" lang="en" sz="1800" u="none" cap="none" strike="noStrike">
                <a:solidFill>
                  <a:schemeClr val="dk1"/>
                </a:solidFill>
                <a:latin typeface="Helvetica Neue"/>
                <a:ea typeface="Helvetica Neue"/>
                <a:cs typeface="Helvetica Neue"/>
                <a:sym typeface="Helvetica Neue"/>
              </a:rPr>
              <a:t>(</a:t>
            </a:r>
            <a:r>
              <a:rPr b="0" i="0" lang="en" sz="1800" u="none" cap="none" strike="noStrike">
                <a:solidFill>
                  <a:schemeClr val="dk1"/>
                </a:solidFill>
                <a:latin typeface="Helvetica Neue Light"/>
                <a:ea typeface="Helvetica Neue Light"/>
                <a:cs typeface="Helvetica Neue Light"/>
                <a:sym typeface="Helvetica Neue Light"/>
              </a:rPr>
              <a:t>Advisor: Dr. Mark Hoefer)</a:t>
            </a:r>
            <a:endParaRPr b="0" i="0" sz="1800" u="none" cap="none" strike="noStrike">
              <a:solidFill>
                <a:schemeClr val="dk1"/>
              </a:solidFill>
              <a:latin typeface="Arial"/>
              <a:ea typeface="Arial"/>
              <a:cs typeface="Arial"/>
              <a:sym typeface="Arial"/>
            </a:endParaRPr>
          </a:p>
          <a:p>
            <a:pPr indent="0" lvl="0" marL="0" marR="0" rtl="0" algn="l">
              <a:lnSpc>
                <a:spcPct val="85000"/>
              </a:lnSpc>
              <a:spcBef>
                <a:spcPts val="0"/>
              </a:spcBef>
              <a:spcAft>
                <a:spcPts val="0"/>
              </a:spcAft>
              <a:buClr>
                <a:schemeClr val="dk1"/>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Thesis Title: </a:t>
            </a:r>
            <a:r>
              <a:rPr b="0" i="1" lang="en" sz="1200" u="none" cap="none" strike="noStrike">
                <a:solidFill>
                  <a:schemeClr val="dk1"/>
                </a:solidFill>
                <a:latin typeface="Helvetica Neue Light"/>
                <a:ea typeface="Helvetica Neue Light"/>
                <a:cs typeface="Helvetica Neue Light"/>
                <a:sym typeface="Helvetica Neue Light"/>
              </a:rPr>
              <a:t>Two-Phase Wave Interactions and Periodic Wavemaker Problem in Dispersive Hydrodynamics </a:t>
            </a:r>
            <a:endParaRPr b="0" i="0" sz="1400" u="none" cap="none" strike="noStrike">
              <a:solidFill>
                <a:srgbClr val="000000"/>
              </a:solidFill>
              <a:latin typeface="Arial"/>
              <a:ea typeface="Arial"/>
              <a:cs typeface="Arial"/>
              <a:sym typeface="Arial"/>
            </a:endParaRPr>
          </a:p>
          <a:p>
            <a:pPr indent="0" lvl="0" marL="0" marR="0" rtl="0" algn="l">
              <a:lnSpc>
                <a:spcPct val="85000"/>
              </a:lnSpc>
              <a:spcBef>
                <a:spcPts val="0"/>
              </a:spcBef>
              <a:spcAft>
                <a:spcPts val="0"/>
              </a:spcAft>
              <a:buClr>
                <a:schemeClr val="dk1"/>
              </a:buClr>
              <a:buSzPts val="1200"/>
              <a:buFont typeface="Arial"/>
              <a:buNone/>
            </a:pPr>
            <a:r>
              <a:t/>
            </a:r>
            <a:endParaRPr b="0" i="1"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85000"/>
              </a:lnSpc>
              <a:spcBef>
                <a:spcPts val="0"/>
              </a:spcBef>
              <a:spcAft>
                <a:spcPts val="0"/>
              </a:spcAft>
              <a:buClr>
                <a:schemeClr val="dk1"/>
              </a:buClr>
              <a:buSzPts val="1800"/>
              <a:buFont typeface="Arial"/>
              <a:buNone/>
            </a:pPr>
            <a:r>
              <a:rPr b="1" i="0" lang="en" sz="1800" u="none" cap="none" strike="noStrike">
                <a:solidFill>
                  <a:schemeClr val="dk1"/>
                </a:solidFill>
                <a:latin typeface="Helvetica Neue"/>
                <a:ea typeface="Helvetica Neue"/>
                <a:cs typeface="Helvetica Neue"/>
                <a:sym typeface="Helvetica Neue"/>
              </a:rPr>
              <a:t>Sam Zhang </a:t>
            </a:r>
            <a:r>
              <a:rPr b="0" i="0" lang="en" sz="1800" u="none" cap="none" strike="noStrike">
                <a:solidFill>
                  <a:schemeClr val="dk1"/>
                </a:solidFill>
                <a:latin typeface="Helvetica Neue"/>
                <a:ea typeface="Helvetica Neue"/>
                <a:cs typeface="Helvetica Neue"/>
                <a:sym typeface="Helvetica Neue"/>
              </a:rPr>
              <a:t>(</a:t>
            </a:r>
            <a:r>
              <a:rPr b="0" i="0" lang="en" sz="1800" u="none" cap="none" strike="noStrike">
                <a:solidFill>
                  <a:schemeClr val="dk1"/>
                </a:solidFill>
                <a:latin typeface="Helvetica Neue Light"/>
                <a:ea typeface="Helvetica Neue Light"/>
                <a:cs typeface="Helvetica Neue Light"/>
                <a:sym typeface="Helvetica Neue Light"/>
              </a:rPr>
              <a:t>Advisor: Dr. Aaron Clauset)</a:t>
            </a:r>
            <a:endParaRPr b="0" i="0" sz="1800" u="none" cap="none" strike="noStrike">
              <a:solidFill>
                <a:schemeClr val="dk1"/>
              </a:solidFill>
              <a:latin typeface="Arial"/>
              <a:ea typeface="Arial"/>
              <a:cs typeface="Arial"/>
              <a:sym typeface="Arial"/>
            </a:endParaRPr>
          </a:p>
          <a:p>
            <a:pPr indent="0" lvl="0" marL="0" marR="0" rtl="0" algn="l">
              <a:lnSpc>
                <a:spcPct val="85000"/>
              </a:lnSpc>
              <a:spcBef>
                <a:spcPts val="0"/>
              </a:spcBef>
              <a:spcAft>
                <a:spcPts val="0"/>
              </a:spcAft>
              <a:buClr>
                <a:schemeClr val="dk1"/>
              </a:buClr>
              <a:buSzPts val="1200"/>
              <a:buFont typeface="Arial"/>
              <a:buNone/>
            </a:pPr>
            <a:r>
              <a:rPr b="0" i="0" lang="en" sz="1200" u="none" cap="none" strike="noStrike">
                <a:solidFill>
                  <a:schemeClr val="dk1"/>
                </a:solidFill>
                <a:latin typeface="Helvetica Neue Light"/>
                <a:ea typeface="Helvetica Neue Light"/>
                <a:cs typeface="Helvetica Neue Light"/>
                <a:sym typeface="Helvetica Neue Light"/>
              </a:rPr>
              <a:t>Thesis Title: Statistical Models of Scientific Careers and Decision-Making</a:t>
            </a:r>
            <a:endParaRPr b="0" i="1" sz="1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80000"/>
              </a:lnSpc>
              <a:spcBef>
                <a:spcPts val="0"/>
              </a:spcBef>
              <a:spcAft>
                <a:spcPts val="0"/>
              </a:spcAft>
              <a:buClr>
                <a:schemeClr val="dk1"/>
              </a:buClr>
              <a:buSzPts val="1200"/>
              <a:buFont typeface="Arial"/>
              <a:buNone/>
            </a:pPr>
            <a:r>
              <a:t/>
            </a:r>
            <a:endParaRPr b="0" i="1" sz="1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2"/>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Emily Palese</a:t>
            </a:r>
            <a:endParaRPr b="1" i="0" sz="3000" u="none" cap="none" strike="noStrike">
              <a:solidFill>
                <a:schemeClr val="dk1"/>
              </a:solidFill>
              <a:latin typeface="Arial"/>
              <a:ea typeface="Arial"/>
              <a:cs typeface="Arial"/>
              <a:sym typeface="Arial"/>
            </a:endParaRPr>
          </a:p>
        </p:txBody>
      </p:sp>
      <p:sp>
        <p:nvSpPr>
          <p:cNvPr id="511" name="Google Shape;511;p42"/>
          <p:cNvSpPr txBox="1"/>
          <p:nvPr/>
        </p:nvSpPr>
        <p:spPr>
          <a:xfrm>
            <a:off x="100584" y="978408"/>
            <a:ext cx="4659000" cy="557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512" name="Google Shape;512;p42"/>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Within my journey at the University I have grown as an individual, academically and personally, and look forward to taking these skills with me into my future endeavors.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I am graduating with a minor in the Leeds School of Business. </a:t>
            </a:r>
            <a:endParaRPr b="0" i="0" sz="1400" u="none" cap="none" strike="noStrike">
              <a:solidFill>
                <a:srgbClr val="212121"/>
              </a:solidFill>
              <a:latin typeface="Arial"/>
              <a:ea typeface="Arial"/>
              <a:cs typeface="Arial"/>
              <a:sym typeface="Arial"/>
            </a:endParaRPr>
          </a:p>
        </p:txBody>
      </p:sp>
      <p:sp>
        <p:nvSpPr>
          <p:cNvPr id="513" name="Google Shape;513;p42"/>
          <p:cNvSpPr/>
          <p:nvPr/>
        </p:nvSpPr>
        <p:spPr>
          <a:xfrm>
            <a:off x="5669280" y="4078224"/>
            <a:ext cx="3255300" cy="813900"/>
          </a:xfrm>
          <a:prstGeom prst="rect">
            <a:avLst/>
          </a:prstGeom>
          <a:solidFill>
            <a:srgbClr val="EBC871">
              <a:alpha val="45882"/>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Mom, Dad, Sister and Uncle for being there every step of the way.</a:t>
            </a:r>
            <a:endParaRPr b="0" i="1" sz="1000" u="none" cap="none" strike="noStrike">
              <a:solidFill>
                <a:schemeClr val="dk1"/>
              </a:solidFill>
              <a:latin typeface="Arial"/>
              <a:ea typeface="Arial"/>
              <a:cs typeface="Arial"/>
              <a:sym typeface="Arial"/>
            </a:endParaRPr>
          </a:p>
        </p:txBody>
      </p:sp>
      <p:pic>
        <p:nvPicPr>
          <p:cNvPr id="514" name="Google Shape;514;p42"/>
          <p:cNvPicPr preferRelativeResize="0"/>
          <p:nvPr/>
        </p:nvPicPr>
        <p:blipFill rotWithShape="1">
          <a:blip r:embed="rId3">
            <a:alphaModFix/>
          </a:blip>
          <a:srcRect b="4718" l="9123" r="0" t="4718"/>
          <a:stretch/>
        </p:blipFill>
        <p:spPr>
          <a:xfrm>
            <a:off x="5870448" y="265176"/>
            <a:ext cx="2697481" cy="358444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39"/>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Luke Pheneger</a:t>
            </a:r>
            <a:endParaRPr b="1" i="0" sz="3000" u="none" cap="none" strike="noStrike">
              <a:solidFill>
                <a:schemeClr val="dk1"/>
              </a:solidFill>
              <a:latin typeface="Arial"/>
              <a:ea typeface="Arial"/>
              <a:cs typeface="Arial"/>
              <a:sym typeface="Arial"/>
            </a:endParaRPr>
          </a:p>
        </p:txBody>
      </p:sp>
      <p:pic>
        <p:nvPicPr>
          <p:cNvPr id="520" name="Google Shape;520;p39"/>
          <p:cNvPicPr preferRelativeResize="0"/>
          <p:nvPr/>
        </p:nvPicPr>
        <p:blipFill rotWithShape="1">
          <a:blip r:embed="rId3">
            <a:alphaModFix/>
          </a:blip>
          <a:srcRect b="0" l="437" r="0" t="0"/>
          <a:stretch/>
        </p:blipFill>
        <p:spPr>
          <a:xfrm rot="-5400000">
            <a:off x="5427916" y="707360"/>
            <a:ext cx="3584445" cy="2700077"/>
          </a:xfrm>
          <a:prstGeom prst="rect">
            <a:avLst/>
          </a:prstGeom>
          <a:noFill/>
          <a:ln>
            <a:noFill/>
          </a:ln>
        </p:spPr>
      </p:pic>
      <p:sp>
        <p:nvSpPr>
          <p:cNvPr id="521" name="Google Shape;521;p39"/>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522" name="Google Shape;522;p39"/>
          <p:cNvSpPr/>
          <p:nvPr/>
        </p:nvSpPr>
        <p:spPr>
          <a:xfrm>
            <a:off x="256369"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Studying mathematics was a journey, and now I'm excited to bring it to wildlife conservation. I’ll always cherish the outdoors adventures with my friends along the way.</a:t>
            </a:r>
            <a:endParaRPr b="0" i="0" sz="1400" u="none" cap="none" strike="noStrike">
              <a:solidFill>
                <a:srgbClr val="000000"/>
              </a:solidFill>
              <a:latin typeface="Arial"/>
              <a:ea typeface="Arial"/>
              <a:cs typeface="Arial"/>
              <a:sym typeface="Arial"/>
            </a:endParaRPr>
          </a:p>
        </p:txBody>
      </p:sp>
      <p:sp>
        <p:nvSpPr>
          <p:cNvPr id="523" name="Google Shape;523;p39"/>
          <p:cNvSpPr/>
          <p:nvPr/>
        </p:nvSpPr>
        <p:spPr>
          <a:xfrm>
            <a:off x="5664900" y="4081800"/>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I would like to thank my parents, my brother Xander, my Friends, and professors Nathan Pieplow and Jim Curry</a:t>
            </a:r>
            <a:endParaRPr b="0" i="1" sz="10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34"/>
          <p:cNvPicPr preferRelativeResize="0"/>
          <p:nvPr/>
        </p:nvPicPr>
        <p:blipFill rotWithShape="1">
          <a:blip r:embed="rId3">
            <a:alphaModFix/>
          </a:blip>
          <a:srcRect b="21706" l="6251" r="4438" t="-901"/>
          <a:stretch/>
        </p:blipFill>
        <p:spPr>
          <a:xfrm>
            <a:off x="5869050" y="268350"/>
            <a:ext cx="2693524" cy="3583299"/>
          </a:xfrm>
          <a:prstGeom prst="rect">
            <a:avLst/>
          </a:prstGeom>
          <a:noFill/>
          <a:ln>
            <a:noFill/>
          </a:ln>
        </p:spPr>
      </p:pic>
      <p:sp>
        <p:nvSpPr>
          <p:cNvPr id="529" name="Google Shape;529;p34"/>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Max Silver</a:t>
            </a:r>
            <a:endParaRPr b="1" i="0" sz="3000" u="none" cap="none" strike="noStrike">
              <a:solidFill>
                <a:schemeClr val="dk1"/>
              </a:solidFill>
              <a:latin typeface="Arial"/>
              <a:ea typeface="Arial"/>
              <a:cs typeface="Arial"/>
              <a:sym typeface="Arial"/>
            </a:endParaRPr>
          </a:p>
        </p:txBody>
      </p:sp>
      <p:sp>
        <p:nvSpPr>
          <p:cNvPr id="530" name="Google Shape;530;p34"/>
          <p:cNvSpPr txBox="1"/>
          <p:nvPr/>
        </p:nvSpPr>
        <p:spPr>
          <a:xfrm>
            <a:off x="100584" y="978408"/>
            <a:ext cx="4659000" cy="557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531" name="Google Shape;531;p34"/>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Max graduated </a:t>
            </a:r>
            <a:r>
              <a:rPr b="0" i="1" lang="en" sz="1400" u="none" cap="none" strike="noStrike">
                <a:solidFill>
                  <a:srgbClr val="212121"/>
                </a:solidFill>
                <a:latin typeface="Arial"/>
                <a:ea typeface="Arial"/>
                <a:cs typeface="Arial"/>
                <a:sym typeface="Arial"/>
              </a:rPr>
              <a:t>Summa Cum Laude</a:t>
            </a:r>
            <a:r>
              <a:rPr b="0" i="0" lang="en" sz="1400" u="none" cap="none" strike="noStrike">
                <a:solidFill>
                  <a:srgbClr val="212121"/>
                </a:solidFill>
                <a:latin typeface="Arial"/>
                <a:ea typeface="Arial"/>
                <a:cs typeface="Arial"/>
                <a:sym typeface="Arial"/>
              </a:rPr>
              <a:t> and With Distinction last fall. He was a member of the CU Honors Scholars Program and the Phi Beta Kappa society. He also served as a course assistant for several classes in the Applied Math department. He defended an honors thesis that analyzed fire weather patterns in Colorado. Last January, he presented that research at the American Meteorological Society conference. Max started graduate school this spring and is excited to continue next year. </a:t>
            </a:r>
            <a:endParaRPr b="0" i="0" sz="1400" u="none" cap="none" strike="noStrike">
              <a:solidFill>
                <a:schemeClr val="dk1"/>
              </a:solidFill>
              <a:latin typeface="Arial"/>
              <a:ea typeface="Arial"/>
              <a:cs typeface="Arial"/>
              <a:sym typeface="Arial"/>
            </a:endParaRPr>
          </a:p>
        </p:txBody>
      </p:sp>
      <p:sp>
        <p:nvSpPr>
          <p:cNvPr id="532" name="Google Shape;532;p34"/>
          <p:cNvSpPr/>
          <p:nvPr/>
        </p:nvSpPr>
        <p:spPr>
          <a:xfrm>
            <a:off x="5669280" y="4078224"/>
            <a:ext cx="3255300" cy="813900"/>
          </a:xfrm>
          <a:prstGeom prst="rect">
            <a:avLst/>
          </a:prstGeom>
          <a:solidFill>
            <a:srgbClr val="EBC871">
              <a:alpha val="45490"/>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want to thank everyone for their support. I wish I could name you all, but there are just too many of you to list here!</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31"/>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Lalita Suwattee</a:t>
            </a:r>
            <a:endParaRPr b="1" i="0" sz="3000" u="none" cap="none" strike="noStrike">
              <a:solidFill>
                <a:schemeClr val="dk1"/>
              </a:solidFill>
              <a:latin typeface="Arial"/>
              <a:ea typeface="Arial"/>
              <a:cs typeface="Arial"/>
              <a:sym typeface="Arial"/>
            </a:endParaRPr>
          </a:p>
        </p:txBody>
      </p:sp>
      <p:sp>
        <p:nvSpPr>
          <p:cNvPr id="538" name="Google Shape;538;p31"/>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539" name="Google Shape;539;p31"/>
          <p:cNvSpPr/>
          <p:nvPr/>
        </p:nvSpPr>
        <p:spPr>
          <a:xfrm>
            <a:off x="347472" y="1636776"/>
            <a:ext cx="4818900" cy="2532900"/>
          </a:xfrm>
          <a:prstGeom prst="rect">
            <a:avLst/>
          </a:prstGeom>
          <a:solidFill>
            <a:srgbClr val="EBC871">
              <a:alpha val="45490"/>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1" i="0" lang="en" sz="1400" u="none" cap="none" strike="noStrike">
                <a:solidFill>
                  <a:srgbClr val="212121"/>
                </a:solidFill>
                <a:latin typeface="Arial"/>
                <a:ea typeface="Arial"/>
                <a:cs typeface="Arial"/>
                <a:sym typeface="Arial"/>
              </a:rPr>
              <a:t>Congrats! We made it to the graduation!!</a:t>
            </a:r>
            <a:endParaRPr b="1" i="0" sz="1400" u="none" cap="none" strike="noStrike">
              <a:solidFill>
                <a:srgbClr val="212121"/>
              </a:solidFill>
              <a:latin typeface="Arial"/>
              <a:ea typeface="Arial"/>
              <a:cs typeface="Arial"/>
              <a:sym typeface="Arial"/>
            </a:endParaRPr>
          </a:p>
        </p:txBody>
      </p:sp>
      <p:sp>
        <p:nvSpPr>
          <p:cNvPr id="540" name="Google Shape;540;p31"/>
          <p:cNvSpPr/>
          <p:nvPr/>
        </p:nvSpPr>
        <p:spPr>
          <a:xfrm>
            <a:off x="5669280" y="4078224"/>
            <a:ext cx="3255300" cy="813900"/>
          </a:xfrm>
          <a:prstGeom prst="rect">
            <a:avLst/>
          </a:prstGeom>
          <a:solidFill>
            <a:srgbClr val="EBC871">
              <a:alpha val="45490"/>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Special thanks to mom, dad, aunt, my family, bf, and friends I would not come this far without you all. LOVE</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for every opportunities I got at CU </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that shape me to be me today</a:t>
            </a:r>
            <a:endParaRPr b="0" i="1" sz="1000" u="none" cap="none" strike="noStrike">
              <a:solidFill>
                <a:schemeClr val="dk1"/>
              </a:solidFill>
              <a:latin typeface="Arial"/>
              <a:ea typeface="Arial"/>
              <a:cs typeface="Arial"/>
              <a:sym typeface="Arial"/>
            </a:endParaRPr>
          </a:p>
        </p:txBody>
      </p:sp>
      <p:pic>
        <p:nvPicPr>
          <p:cNvPr id="541" name="Google Shape;541;p31"/>
          <p:cNvPicPr preferRelativeResize="0"/>
          <p:nvPr/>
        </p:nvPicPr>
        <p:blipFill rotWithShape="1">
          <a:blip r:embed="rId3">
            <a:alphaModFix/>
          </a:blip>
          <a:srcRect b="8570" l="17671" r="2078" t="20354"/>
          <a:stretch/>
        </p:blipFill>
        <p:spPr>
          <a:xfrm>
            <a:off x="5861304" y="265176"/>
            <a:ext cx="2697479" cy="358444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35"/>
          <p:cNvSpPr txBox="1"/>
          <p:nvPr/>
        </p:nvSpPr>
        <p:spPr>
          <a:xfrm>
            <a:off x="178904" y="268357"/>
            <a:ext cx="4659000" cy="530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Prue Whaley</a:t>
            </a:r>
            <a:endParaRPr b="1"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547" name="Google Shape;547;p35"/>
          <p:cNvSpPr txBox="1"/>
          <p:nvPr/>
        </p:nvSpPr>
        <p:spPr>
          <a:xfrm>
            <a:off x="100584" y="978408"/>
            <a:ext cx="4659000" cy="557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Arts, Statistics and Data Science</a:t>
            </a:r>
            <a:endParaRPr b="0" i="0" sz="900" u="none" cap="none" strike="noStrike">
              <a:solidFill>
                <a:srgbClr val="000000"/>
              </a:solidFill>
              <a:latin typeface="Arial"/>
              <a:ea typeface="Arial"/>
              <a:cs typeface="Arial"/>
              <a:sym typeface="Arial"/>
            </a:endParaRPr>
          </a:p>
        </p:txBody>
      </p:sp>
      <p:sp>
        <p:nvSpPr>
          <p:cNvPr id="548" name="Google Shape;548;p35"/>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“The road to success is always under construction.”</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-Lily Tomlin</a:t>
            </a:r>
            <a:br>
              <a:rPr b="0" i="0" lang="en" sz="1400" u="none" cap="none" strike="noStrike">
                <a:solidFill>
                  <a:srgbClr val="212121"/>
                </a:solidFill>
                <a:latin typeface="Arial"/>
                <a:ea typeface="Arial"/>
                <a:cs typeface="Arial"/>
                <a:sym typeface="Arial"/>
              </a:rPr>
            </a:br>
            <a:r>
              <a:rPr b="0" i="0" lang="en" sz="1400" u="none" cap="none" strike="noStrike">
                <a:solidFill>
                  <a:srgbClr val="212121"/>
                </a:solidFill>
                <a:latin typeface="Arial"/>
                <a:ea typeface="Arial"/>
                <a:cs typeface="Arial"/>
                <a:sym typeface="Arial"/>
              </a:rPr>
              <a:t>This quote is the best summary of what I have learned here at CU and I will take the knowledge I have gained here so I can continue to learn, grow and pursue my success. </a:t>
            </a:r>
            <a:endParaRPr b="0" i="0" sz="1400" u="none" cap="none" strike="noStrike">
              <a:solidFill>
                <a:srgbClr val="212121"/>
              </a:solidFill>
              <a:latin typeface="Arial"/>
              <a:ea typeface="Arial"/>
              <a:cs typeface="Arial"/>
              <a:sym typeface="Arial"/>
            </a:endParaRPr>
          </a:p>
        </p:txBody>
      </p:sp>
      <p:sp>
        <p:nvSpPr>
          <p:cNvPr id="549" name="Google Shape;549;p35"/>
          <p:cNvSpPr/>
          <p:nvPr/>
        </p:nvSpPr>
        <p:spPr>
          <a:xfrm>
            <a:off x="5664900" y="4081800"/>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I would like to say thank you to my parents, boyfriend, classmates, and all the professors that have made it possible for me to make it to graduation. </a:t>
            </a:r>
            <a:endParaRPr b="0" i="1"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p:txBody>
      </p:sp>
      <p:pic>
        <p:nvPicPr>
          <p:cNvPr id="550" name="Google Shape;550;p35"/>
          <p:cNvPicPr preferRelativeResize="0"/>
          <p:nvPr/>
        </p:nvPicPr>
        <p:blipFill rotWithShape="1">
          <a:blip r:embed="rId3">
            <a:alphaModFix/>
          </a:blip>
          <a:srcRect b="7279" l="0" r="0" t="7279"/>
          <a:stretch/>
        </p:blipFill>
        <p:spPr>
          <a:xfrm>
            <a:off x="5869057" y="268237"/>
            <a:ext cx="2693507" cy="358329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4"/>
          <p:cNvSpPr/>
          <p:nvPr/>
        </p:nvSpPr>
        <p:spPr>
          <a:xfrm>
            <a:off x="-1" y="1021724"/>
            <a:ext cx="4598700" cy="4130700"/>
          </a:xfrm>
          <a:prstGeom prst="rect">
            <a:avLst/>
          </a:prstGeom>
          <a:solidFill>
            <a:srgbClr val="484C4F"/>
          </a:solidFill>
          <a:ln>
            <a:noFill/>
          </a:ln>
        </p:spPr>
        <p:txBody>
          <a:bodyPr anchorCtr="0" anchor="ctr" bIns="34275" lIns="68575" spcFirstLastPara="1" rIns="68575" wrap="square" tIns="34275">
            <a:noAutofit/>
          </a:bodyPr>
          <a:lstStyle/>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Cambria Chaney </a:t>
            </a:r>
            <a:r>
              <a:rPr b="0" i="0" lang="en" sz="1900" u="none" cap="none" strike="noStrike">
                <a:solidFill>
                  <a:srgbClr val="C00000"/>
                </a:solidFill>
                <a:latin typeface="Calibri"/>
                <a:ea typeface="Calibri"/>
                <a:cs typeface="Calibri"/>
                <a:sym typeface="Calibri"/>
              </a:rPr>
              <a:t>♦</a:t>
            </a:r>
            <a:r>
              <a:rPr b="0" i="0" lang="en" sz="1900" u="none" cap="none" strike="noStrike">
                <a:solidFill>
                  <a:schemeClr val="dk1"/>
                </a:solidFill>
                <a:latin typeface="Arial"/>
                <a:ea typeface="Arial"/>
                <a:cs typeface="Arial"/>
                <a:sym typeface="Arial"/>
              </a:rPr>
              <a:t> </a:t>
            </a:r>
            <a:r>
              <a:rPr b="0" i="0" lang="en" sz="2100" u="none" cap="none" strike="noStrike">
                <a:solidFill>
                  <a:srgbClr val="DACCA6"/>
                </a:solidFill>
                <a:latin typeface="Helvetica Neue"/>
                <a:ea typeface="Helvetica Neue"/>
                <a:cs typeface="Helvetica Neue"/>
                <a:sym typeface="Helvetica Neue"/>
              </a:rPr>
              <a:t>∙ </a:t>
            </a:r>
            <a:endParaRPr b="0" i="0" sz="17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Sophia Clark</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Clayton D'Epagnier </a:t>
            </a:r>
            <a:r>
              <a:rPr b="0" i="0" lang="en" sz="1900" u="none" cap="none" strike="noStrike">
                <a:solidFill>
                  <a:srgbClr val="C00000"/>
                </a:solidFill>
                <a:latin typeface="Calibri"/>
                <a:ea typeface="Calibri"/>
                <a:cs typeface="Calibri"/>
                <a:sym typeface="Calibri"/>
              </a:rPr>
              <a:t>♦</a:t>
            </a:r>
            <a:r>
              <a:rPr b="0" i="0" lang="en" sz="1400" u="none" cap="none" strike="noStrike">
                <a:solidFill>
                  <a:schemeClr val="dk1"/>
                </a:solidFill>
                <a:latin typeface="Arial"/>
                <a:ea typeface="Arial"/>
                <a:cs typeface="Arial"/>
                <a:sym typeface="Arial"/>
              </a:rPr>
              <a:t> </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Chris Doan</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Henry Dyer *†</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Ryan Foley</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Ella Glebe</a:t>
            </a:r>
            <a:endParaRPr b="0" i="0" sz="1400" u="none" cap="none" strike="noStrike">
              <a:solidFill>
                <a:srgbClr val="000000"/>
              </a:solidFill>
              <a:latin typeface="Arial"/>
              <a:ea typeface="Arial"/>
              <a:cs typeface="Arial"/>
              <a:sym typeface="Arial"/>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Daniel Lisle</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Aria Mundy</a:t>
            </a:r>
            <a:endParaRPr b="0" i="0" sz="1800" u="none" cap="none" strike="noStrike">
              <a:solidFill>
                <a:srgbClr val="DACCA6"/>
              </a:solidFill>
              <a:latin typeface="Helvetica Neue"/>
              <a:ea typeface="Helvetica Neue"/>
              <a:cs typeface="Helvetica Neue"/>
              <a:sym typeface="Helvetica Neue"/>
            </a:endParaRPr>
          </a:p>
          <a:p>
            <a:pPr indent="0" lvl="0" marL="0" marR="0" rtl="0" algn="ctr">
              <a:lnSpc>
                <a:spcPct val="135000"/>
              </a:lnSpc>
              <a:spcBef>
                <a:spcPts val="0"/>
              </a:spcBef>
              <a:spcAft>
                <a:spcPts val="0"/>
              </a:spcAft>
              <a:buClr>
                <a:srgbClr val="000000"/>
              </a:buClr>
              <a:buSzPts val="1800"/>
              <a:buFont typeface="Arial"/>
              <a:buNone/>
            </a:pPr>
            <a:r>
              <a:rPr b="0" i="0" lang="en" sz="1800" u="none" cap="none" strike="noStrike">
                <a:solidFill>
                  <a:srgbClr val="DACCA6"/>
                </a:solidFill>
                <a:latin typeface="Helvetica Neue"/>
                <a:ea typeface="Helvetica Neue"/>
                <a:cs typeface="Helvetica Neue"/>
                <a:sym typeface="Helvetica Neue"/>
              </a:rPr>
              <a:t>Victoria Nawalany</a:t>
            </a:r>
            <a:endParaRPr b="0" i="0" sz="1800" u="none" cap="none" strike="noStrike">
              <a:solidFill>
                <a:srgbClr val="DACCA6"/>
              </a:solidFill>
              <a:latin typeface="Helvetica Neue"/>
              <a:ea typeface="Helvetica Neue"/>
              <a:cs typeface="Helvetica Neue"/>
              <a:sym typeface="Helvetica Neue"/>
            </a:endParaRPr>
          </a:p>
        </p:txBody>
      </p:sp>
      <p:sp>
        <p:nvSpPr>
          <p:cNvPr id="556" name="Google Shape;556;p44"/>
          <p:cNvSpPr/>
          <p:nvPr/>
        </p:nvSpPr>
        <p:spPr>
          <a:xfrm>
            <a:off x="4602895" y="1001638"/>
            <a:ext cx="4541100" cy="4150800"/>
          </a:xfrm>
          <a:prstGeom prst="rect">
            <a:avLst/>
          </a:prstGeom>
          <a:solidFill>
            <a:srgbClr val="DACCA6"/>
          </a:solidFill>
          <a:ln>
            <a:noFill/>
          </a:ln>
        </p:spPr>
        <p:txBody>
          <a:bodyPr anchorCtr="0" anchor="ctr" bIns="34275" lIns="68575" spcFirstLastPara="1" rIns="68575" wrap="square" tIns="34275">
            <a:noAutofit/>
          </a:bodyPr>
          <a:lstStyle/>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Ellen Puzak ∙</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Jenna Rae Rothe</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Katie Simon</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Luke Stuckenbruck</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Kevin Stull</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Maedee Trank-Greene ∇</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Stella Vannier</a:t>
            </a:r>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Santiago Velasco</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Walter Virany∇</a:t>
            </a:r>
            <a:endParaRPr b="0" i="0" sz="1800" u="none" cap="none" strike="noStrike">
              <a:solidFill>
                <a:srgbClr val="484C4F"/>
              </a:solidFill>
              <a:latin typeface="Helvetica Neue"/>
              <a:ea typeface="Helvetica Neue"/>
              <a:cs typeface="Helvetica Neue"/>
              <a:sym typeface="Helvetica Neue"/>
            </a:endParaRPr>
          </a:p>
          <a:p>
            <a:pPr indent="0" lvl="0" marL="0" marR="0" rtl="0" algn="ctr">
              <a:lnSpc>
                <a:spcPct val="140000"/>
              </a:lnSpc>
              <a:spcBef>
                <a:spcPts val="0"/>
              </a:spcBef>
              <a:spcAft>
                <a:spcPts val="0"/>
              </a:spcAft>
              <a:buClr>
                <a:srgbClr val="000000"/>
              </a:buClr>
              <a:buSzPts val="1800"/>
              <a:buFont typeface="Arial"/>
              <a:buNone/>
            </a:pPr>
            <a:r>
              <a:rPr b="0" i="0" lang="en" sz="1800" u="none" cap="none" strike="noStrike">
                <a:solidFill>
                  <a:srgbClr val="484C4F"/>
                </a:solidFill>
                <a:latin typeface="Helvetica Neue"/>
                <a:ea typeface="Helvetica Neue"/>
                <a:cs typeface="Helvetica Neue"/>
                <a:sym typeface="Helvetica Neue"/>
              </a:rPr>
              <a:t>Gabe Wallon</a:t>
            </a:r>
            <a:r>
              <a:rPr b="0" i="0" lang="en" sz="1900" u="none" cap="none" strike="noStrike">
                <a:solidFill>
                  <a:srgbClr val="484C4F"/>
                </a:solidFill>
                <a:latin typeface="Helvetica Neue"/>
                <a:ea typeface="Helvetica Neue"/>
                <a:cs typeface="Helvetica Neue"/>
                <a:sym typeface="Helvetica Neue"/>
              </a:rPr>
              <a:t> </a:t>
            </a:r>
            <a:r>
              <a:rPr b="0" i="0" lang="en" sz="1900" u="none" cap="none" strike="noStrike">
                <a:solidFill>
                  <a:srgbClr val="C00000"/>
                </a:solidFill>
                <a:latin typeface="Calibri"/>
                <a:ea typeface="Calibri"/>
                <a:cs typeface="Calibri"/>
                <a:sym typeface="Calibri"/>
              </a:rPr>
              <a:t>♦</a:t>
            </a:r>
            <a:r>
              <a:rPr b="0" i="0" lang="en" sz="1900" u="none" cap="none" strike="noStrike">
                <a:solidFill>
                  <a:schemeClr val="dk1"/>
                </a:solidFill>
                <a:latin typeface="Arial"/>
                <a:ea typeface="Arial"/>
                <a:cs typeface="Arial"/>
                <a:sym typeface="Arial"/>
              </a:rPr>
              <a:t> </a:t>
            </a:r>
            <a:endParaRPr b="0" i="0" sz="1900" u="none" cap="none" strike="noStrike">
              <a:solidFill>
                <a:srgbClr val="484C4F"/>
              </a:solidFill>
              <a:latin typeface="Helvetica Neue"/>
              <a:ea typeface="Helvetica Neue"/>
              <a:cs typeface="Helvetica Neue"/>
              <a:sym typeface="Helvetica Neue"/>
            </a:endParaRPr>
          </a:p>
        </p:txBody>
      </p:sp>
      <p:sp>
        <p:nvSpPr>
          <p:cNvPr id="557" name="Google Shape;557;p44"/>
          <p:cNvSpPr/>
          <p:nvPr/>
        </p:nvSpPr>
        <p:spPr>
          <a:xfrm>
            <a:off x="0" y="0"/>
            <a:ext cx="9144000" cy="1157100"/>
          </a:xfrm>
          <a:prstGeom prst="rect">
            <a:avLst/>
          </a:prstGeom>
          <a:solidFill>
            <a:srgbClr val="9A9C9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cxnSp>
        <p:nvCxnSpPr>
          <p:cNvPr id="558" name="Google Shape;558;p44"/>
          <p:cNvCxnSpPr/>
          <p:nvPr/>
        </p:nvCxnSpPr>
        <p:spPr>
          <a:xfrm>
            <a:off x="0" y="5161436"/>
            <a:ext cx="9144000" cy="0"/>
          </a:xfrm>
          <a:prstGeom prst="straightConnector1">
            <a:avLst/>
          </a:prstGeom>
          <a:noFill/>
          <a:ln cap="flat" cmpd="sng" w="76200">
            <a:solidFill>
              <a:schemeClr val="dk1"/>
            </a:solidFill>
            <a:prstDash val="solid"/>
            <a:miter lim="800000"/>
            <a:headEnd len="sm" w="sm" type="none"/>
            <a:tailEnd len="sm" w="sm" type="none"/>
          </a:ln>
        </p:spPr>
      </p:cxnSp>
      <p:sp>
        <p:nvSpPr>
          <p:cNvPr id="559" name="Google Shape;559;p44"/>
          <p:cNvSpPr txBox="1"/>
          <p:nvPr/>
        </p:nvSpPr>
        <p:spPr>
          <a:xfrm>
            <a:off x="1554006" y="82206"/>
            <a:ext cx="6036000" cy="992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Helvetica Neue"/>
                <a:ea typeface="Helvetica Neue"/>
                <a:cs typeface="Helvetica Neue"/>
                <a:sym typeface="Helvetica Neue"/>
              </a:rPr>
              <a:t>Bachelor of Science </a:t>
            </a:r>
            <a:endParaRPr b="0"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Helvetica Neue"/>
                <a:ea typeface="Helvetica Neue"/>
                <a:cs typeface="Helvetica Neue"/>
                <a:sym typeface="Helvetica Neue"/>
              </a:rPr>
              <a:t>Applied Mathematics</a:t>
            </a:r>
            <a:endParaRPr b="0" i="0" sz="3000" u="none" cap="none" strike="noStrike">
              <a:solidFill>
                <a:srgbClr val="000000"/>
              </a:solidFill>
              <a:latin typeface="Arial"/>
              <a:ea typeface="Arial"/>
              <a:cs typeface="Arial"/>
              <a:sym typeface="Arial"/>
            </a:endParaRPr>
          </a:p>
        </p:txBody>
      </p:sp>
      <p:cxnSp>
        <p:nvCxnSpPr>
          <p:cNvPr id="560" name="Google Shape;560;p44"/>
          <p:cNvCxnSpPr/>
          <p:nvPr/>
        </p:nvCxnSpPr>
        <p:spPr>
          <a:xfrm flipH="1">
            <a:off x="4609000" y="1196175"/>
            <a:ext cx="13200" cy="3986700"/>
          </a:xfrm>
          <a:prstGeom prst="straightConnector1">
            <a:avLst/>
          </a:prstGeom>
          <a:noFill/>
          <a:ln cap="flat" cmpd="sng" w="76200">
            <a:solidFill>
              <a:schemeClr val="dk1"/>
            </a:solidFill>
            <a:prstDash val="solid"/>
            <a:miter lim="800000"/>
            <a:headEnd len="sm" w="sm" type="none"/>
            <a:tailEnd len="sm" w="sm" type="none"/>
          </a:ln>
        </p:spPr>
      </p:cxnSp>
      <p:cxnSp>
        <p:nvCxnSpPr>
          <p:cNvPr id="561" name="Google Shape;561;p44"/>
          <p:cNvCxnSpPr/>
          <p:nvPr/>
        </p:nvCxnSpPr>
        <p:spPr>
          <a:xfrm>
            <a:off x="0" y="1157104"/>
            <a:ext cx="9144000" cy="0"/>
          </a:xfrm>
          <a:prstGeom prst="straightConnector1">
            <a:avLst/>
          </a:prstGeom>
          <a:noFill/>
          <a:ln cap="flat" cmpd="sng" w="76200">
            <a:solidFill>
              <a:schemeClr val="dk1"/>
            </a:solidFill>
            <a:prstDash val="solid"/>
            <a:miter lim="800000"/>
            <a:headEnd len="sm" w="sm" type="none"/>
            <a:tailEnd len="sm" w="sm" type="none"/>
          </a:ln>
        </p:spPr>
      </p:cxnSp>
      <p:sp>
        <p:nvSpPr>
          <p:cNvPr id="562" name="Google Shape;562;p44"/>
          <p:cNvSpPr txBox="1"/>
          <p:nvPr/>
        </p:nvSpPr>
        <p:spPr>
          <a:xfrm>
            <a:off x="6791753" y="0"/>
            <a:ext cx="2309100" cy="11622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400"/>
              <a:buFont typeface="Arial"/>
              <a:buNone/>
            </a:pPr>
            <a:r>
              <a:rPr b="1" i="0" lang="en" sz="1100" u="none" cap="none" strike="noStrike">
                <a:solidFill>
                  <a:srgbClr val="FFFFFF"/>
                </a:solidFill>
                <a:latin typeface="Calibri"/>
                <a:ea typeface="Calibri"/>
                <a:cs typeface="Calibri"/>
                <a:sym typeface="Calibri"/>
              </a:rPr>
              <a:t>Honors</a:t>
            </a:r>
            <a:endParaRPr b="0" i="0" sz="1100" u="none" cap="none" strike="noStrike">
              <a:solidFill>
                <a:srgbClr val="FFFFFF"/>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400"/>
              <a:buFont typeface="Arial"/>
              <a:buNone/>
            </a:pPr>
            <a:r>
              <a:rPr b="0" i="0" lang="en" sz="1100" u="none" cap="none" strike="noStrike">
                <a:solidFill>
                  <a:srgbClr val="FFFFFF"/>
                </a:solidFill>
                <a:latin typeface="Calibri"/>
                <a:ea typeface="Calibri"/>
                <a:cs typeface="Calibri"/>
                <a:sym typeface="Calibri"/>
              </a:rPr>
              <a:t>∙ Engineering Honors</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 sz="1300" u="none" cap="none" strike="noStrike">
                <a:solidFill>
                  <a:srgbClr val="C00000"/>
                </a:solidFill>
                <a:latin typeface="Calibri"/>
                <a:ea typeface="Calibri"/>
                <a:cs typeface="Calibri"/>
                <a:sym typeface="Calibri"/>
              </a:rPr>
              <a:t>♦</a:t>
            </a:r>
            <a:r>
              <a:rPr b="0" i="0" lang="en" sz="1000" u="none" cap="none" strike="noStrike">
                <a:solidFill>
                  <a:schemeClr val="dk1"/>
                </a:solidFill>
                <a:latin typeface="Arial"/>
                <a:ea typeface="Arial"/>
                <a:cs typeface="Arial"/>
                <a:sym typeface="Arial"/>
              </a:rPr>
              <a:t> </a:t>
            </a:r>
            <a:r>
              <a:rPr b="0" i="0" lang="en" sz="1100" u="none" cap="none" strike="noStrike">
                <a:solidFill>
                  <a:srgbClr val="FFFFFF"/>
                </a:solidFill>
                <a:latin typeface="Calibri"/>
                <a:ea typeface="Calibri"/>
                <a:cs typeface="Calibri"/>
                <a:sym typeface="Calibri"/>
              </a:rPr>
              <a:t>Summa Cum Laude</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 sz="1100" u="none" cap="none" strike="noStrike">
                <a:solidFill>
                  <a:srgbClr val="FFFFFF"/>
                </a:solidFill>
                <a:latin typeface="Calibri"/>
                <a:ea typeface="Calibri"/>
                <a:cs typeface="Calibri"/>
                <a:sym typeface="Calibri"/>
              </a:rPr>
              <a:t>* Magna Cum Laude</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 sz="1100" u="none" cap="none" strike="noStrike">
                <a:solidFill>
                  <a:srgbClr val="FFFFFF"/>
                </a:solidFill>
                <a:latin typeface="Calibri"/>
                <a:ea typeface="Calibri"/>
                <a:cs typeface="Calibri"/>
                <a:sym typeface="Calibri"/>
              </a:rPr>
              <a:t>∇ Cum Laude</a:t>
            </a:r>
            <a:endParaRPr b="0" i="0" sz="1100" u="none" cap="none" strike="noStrike">
              <a:solidFill>
                <a:srgbClr val="FFFFFF"/>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Calibri"/>
                <a:ea typeface="Calibri"/>
                <a:cs typeface="Calibri"/>
                <a:sym typeface="Calibri"/>
              </a:rPr>
              <a:t>†</a:t>
            </a:r>
            <a:r>
              <a:rPr b="0" i="0" lang="en" sz="1100" u="none" cap="none" strike="noStrike">
                <a:solidFill>
                  <a:srgbClr val="FFFFFF"/>
                </a:solidFill>
                <a:latin typeface="Calibri"/>
                <a:ea typeface="Calibri"/>
                <a:cs typeface="Calibri"/>
                <a:sym typeface="Calibri"/>
              </a:rPr>
              <a:t>A&amp;S Honors Thesis</a:t>
            </a:r>
            <a:endParaRPr b="0" i="0" sz="1100" u="none" cap="none" strike="noStrike">
              <a:solidFill>
                <a:srgbClr val="FFFFFF"/>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45"/>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Cambria Chaney</a:t>
            </a:r>
            <a:endParaRPr b="1" i="0" sz="3000" u="none" cap="none" strike="noStrike">
              <a:solidFill>
                <a:schemeClr val="dk1"/>
              </a:solidFill>
              <a:latin typeface="Arial"/>
              <a:ea typeface="Arial"/>
              <a:cs typeface="Arial"/>
              <a:sym typeface="Arial"/>
            </a:endParaRPr>
          </a:p>
        </p:txBody>
      </p:sp>
      <p:sp>
        <p:nvSpPr>
          <p:cNvPr id="568" name="Google Shape;568;p45"/>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569" name="Google Shape;569;p45"/>
          <p:cNvSpPr/>
          <p:nvPr/>
        </p:nvSpPr>
        <p:spPr>
          <a:xfrm>
            <a:off x="347472" y="1636776"/>
            <a:ext cx="4818900" cy="2532900"/>
          </a:xfrm>
          <a:prstGeom prst="rect">
            <a:avLst/>
          </a:prstGeom>
          <a:solidFill>
            <a:srgbClr val="EBC871">
              <a:alpha val="45882"/>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Minors in Statistics and Economics</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Completion of the Actuarial Studies Certificate</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President of Delta Delta Delta Sorority</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President of the Actuarial Science Club</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Member of the Engineering Honors Program</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From sporting events, to leading my sorority, to spontaneous adventures, this experience at CU Boulder has allowed me to grow in ways I never thought I could. Thank you to all my friends and family who have supported me throughout this journey. I couldn’t have done it without you!</a:t>
            </a:r>
            <a:endParaRPr b="0" i="0" sz="1300" u="none" cap="none" strike="noStrike">
              <a:solidFill>
                <a:srgbClr val="212121"/>
              </a:solidFill>
              <a:latin typeface="Arial"/>
              <a:ea typeface="Arial"/>
              <a:cs typeface="Arial"/>
              <a:sym typeface="Arial"/>
            </a:endParaRPr>
          </a:p>
        </p:txBody>
      </p:sp>
      <p:sp>
        <p:nvSpPr>
          <p:cNvPr id="570" name="Google Shape;570;p45"/>
          <p:cNvSpPr/>
          <p:nvPr/>
        </p:nvSpPr>
        <p:spPr>
          <a:xfrm>
            <a:off x="5669280" y="4078224"/>
            <a:ext cx="3255300" cy="813900"/>
          </a:xfrm>
          <a:prstGeom prst="rect">
            <a:avLst/>
          </a:prstGeom>
          <a:solidFill>
            <a:srgbClr val="EBC871">
              <a:alpha val="45882"/>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want to give a special thanks to my mom and my sister, Kira, who have been there for me every step of the way. I love you both so much!</a:t>
            </a:r>
            <a:endParaRPr b="0" i="1" sz="1000" u="none" cap="none" strike="noStrike">
              <a:solidFill>
                <a:schemeClr val="dk1"/>
              </a:solidFill>
              <a:latin typeface="Arial"/>
              <a:ea typeface="Arial"/>
              <a:cs typeface="Arial"/>
              <a:sym typeface="Arial"/>
            </a:endParaRPr>
          </a:p>
        </p:txBody>
      </p:sp>
      <p:pic>
        <p:nvPicPr>
          <p:cNvPr id="571" name="Google Shape;571;p45"/>
          <p:cNvPicPr preferRelativeResize="0"/>
          <p:nvPr/>
        </p:nvPicPr>
        <p:blipFill rotWithShape="1">
          <a:blip r:embed="rId3">
            <a:alphaModFix/>
          </a:blip>
          <a:srcRect b="17276" l="12196" r="16395" t="13032"/>
          <a:stretch/>
        </p:blipFill>
        <p:spPr>
          <a:xfrm>
            <a:off x="5870448" y="268350"/>
            <a:ext cx="2697481" cy="358444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46"/>
          <p:cNvPicPr preferRelativeResize="0"/>
          <p:nvPr/>
        </p:nvPicPr>
        <p:blipFill rotWithShape="1">
          <a:blip r:embed="rId3">
            <a:alphaModFix/>
          </a:blip>
          <a:srcRect b="14239" l="0" r="0" t="7245"/>
          <a:stretch/>
        </p:blipFill>
        <p:spPr>
          <a:xfrm>
            <a:off x="5870448" y="268350"/>
            <a:ext cx="2697480" cy="3584445"/>
          </a:xfrm>
          <a:prstGeom prst="rect">
            <a:avLst/>
          </a:prstGeom>
          <a:noFill/>
          <a:ln>
            <a:noFill/>
          </a:ln>
        </p:spPr>
      </p:pic>
      <p:sp>
        <p:nvSpPr>
          <p:cNvPr id="577" name="Google Shape;577;p46"/>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Sophia Clark</a:t>
            </a:r>
            <a:endParaRPr b="1" i="0" sz="3000" u="none" cap="none" strike="noStrike">
              <a:solidFill>
                <a:schemeClr val="dk1"/>
              </a:solidFill>
              <a:latin typeface="Arial"/>
              <a:ea typeface="Arial"/>
              <a:cs typeface="Arial"/>
              <a:sym typeface="Arial"/>
            </a:endParaRPr>
          </a:p>
        </p:txBody>
      </p:sp>
      <p:sp>
        <p:nvSpPr>
          <p:cNvPr id="578" name="Google Shape;578;p46"/>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579" name="Google Shape;579;p46"/>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With my undergraduate degree, I plan to continue working for an employee benefits company as an actuary as I pursue my actuarial credentials. </a:t>
            </a:r>
            <a:endParaRPr b="0" i="0" sz="1400" u="none" cap="none" strike="noStrike">
              <a:solidFill>
                <a:schemeClr val="dk1"/>
              </a:solidFill>
              <a:latin typeface="Arial"/>
              <a:ea typeface="Arial"/>
              <a:cs typeface="Arial"/>
              <a:sym typeface="Arial"/>
            </a:endParaRPr>
          </a:p>
        </p:txBody>
      </p:sp>
      <p:sp>
        <p:nvSpPr>
          <p:cNvPr id="580" name="Google Shape;580;p46"/>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Professor Anne Dougherty for your guidance and encouragement for these past 4 years!</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7"/>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Clayton D’Epagnier</a:t>
            </a:r>
            <a:endParaRPr b="1" i="0" sz="3000" u="none" cap="none" strike="noStrike">
              <a:solidFill>
                <a:schemeClr val="dk1"/>
              </a:solidFill>
              <a:latin typeface="Arial"/>
              <a:ea typeface="Arial"/>
              <a:cs typeface="Arial"/>
              <a:sym typeface="Arial"/>
            </a:endParaRPr>
          </a:p>
        </p:txBody>
      </p:sp>
      <p:sp>
        <p:nvSpPr>
          <p:cNvPr id="586" name="Google Shape;586;p47"/>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587" name="Google Shape;587;p47"/>
          <p:cNvSpPr/>
          <p:nvPr/>
        </p:nvSpPr>
        <p:spPr>
          <a:xfrm>
            <a:off x="5664900" y="4081800"/>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Thanks to my family, friends, advisor, and professors for the support along the way</a:t>
            </a:r>
            <a:endParaRPr b="0" i="1"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p:txBody>
      </p:sp>
      <p:sp>
        <p:nvSpPr>
          <p:cNvPr id="588" name="Google Shape;588;p47"/>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CU Boulder challenged me to learn and acquire the skills necessary to thrive in the future in the math and computer science field</a:t>
            </a:r>
            <a:r>
              <a:rPr b="0" i="0" lang="en" sz="1400" u="none" cap="none" strike="noStrike">
                <a:solidFill>
                  <a:srgbClr val="000000"/>
                </a:solidFill>
                <a:latin typeface="Arial"/>
                <a:ea typeface="Arial"/>
                <a:cs typeface="Arial"/>
                <a:sym typeface="Arial"/>
              </a:rPr>
              <a:t>. They also supported me as I travelled abroad to Australia to broaden my view on the world.</a:t>
            </a:r>
            <a:endParaRPr b="0" i="0" sz="1400" u="none" cap="none" strike="noStrike">
              <a:solidFill>
                <a:srgbClr val="212121"/>
              </a:solidFill>
              <a:latin typeface="Arial"/>
              <a:ea typeface="Arial"/>
              <a:cs typeface="Arial"/>
              <a:sym typeface="Arial"/>
            </a:endParaRPr>
          </a:p>
        </p:txBody>
      </p:sp>
      <p:pic>
        <p:nvPicPr>
          <p:cNvPr id="589" name="Google Shape;589;p47"/>
          <p:cNvPicPr preferRelativeResize="0"/>
          <p:nvPr/>
        </p:nvPicPr>
        <p:blipFill rotWithShape="1">
          <a:blip r:embed="rId3">
            <a:alphaModFix/>
          </a:blip>
          <a:srcRect b="0" l="24894" r="24894" t="0"/>
          <a:stretch/>
        </p:blipFill>
        <p:spPr>
          <a:xfrm>
            <a:off x="5869057" y="268237"/>
            <a:ext cx="2693509" cy="358329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49"/>
          <p:cNvPicPr preferRelativeResize="0"/>
          <p:nvPr/>
        </p:nvPicPr>
        <p:blipFill rotWithShape="1">
          <a:blip r:embed="rId3">
            <a:alphaModFix/>
          </a:blip>
          <a:srcRect b="0" l="0" r="2751" t="3063"/>
          <a:stretch/>
        </p:blipFill>
        <p:spPr>
          <a:xfrm>
            <a:off x="5870450" y="268350"/>
            <a:ext cx="2697478" cy="3584450"/>
          </a:xfrm>
          <a:prstGeom prst="rect">
            <a:avLst/>
          </a:prstGeom>
          <a:noFill/>
          <a:ln>
            <a:noFill/>
          </a:ln>
        </p:spPr>
      </p:pic>
      <p:sp>
        <p:nvSpPr>
          <p:cNvPr id="595" name="Google Shape;595;p49"/>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Chris Doan</a:t>
            </a:r>
            <a:endParaRPr b="1" i="0" sz="3000" u="none" cap="none" strike="noStrike">
              <a:solidFill>
                <a:schemeClr val="dk1"/>
              </a:solidFill>
              <a:latin typeface="Arial"/>
              <a:ea typeface="Arial"/>
              <a:cs typeface="Arial"/>
              <a:sym typeface="Arial"/>
            </a:endParaRPr>
          </a:p>
        </p:txBody>
      </p:sp>
      <p:sp>
        <p:nvSpPr>
          <p:cNvPr id="596" name="Google Shape;596;p49"/>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597" name="Google Shape;597;p49"/>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Chris is graduating in Applied Math with a minor in Statistics and Data Science. He has enjoyed learning and applying these skills to his interests through various projects. Chris has played for CU’s Men’s Ultimate Frisbee team the past four years, where he has built some of his most meaningful relationships. This fall, he will return to CU to pursue a Master’s degree in Applied Mathematics. </a:t>
            </a:r>
            <a:endParaRPr b="0" i="0" sz="1400" u="none" cap="none" strike="noStrike">
              <a:solidFill>
                <a:schemeClr val="dk1"/>
              </a:solidFill>
              <a:latin typeface="Arial"/>
              <a:ea typeface="Arial"/>
              <a:cs typeface="Arial"/>
              <a:sym typeface="Arial"/>
            </a:endParaRPr>
          </a:p>
        </p:txBody>
      </p:sp>
      <p:sp>
        <p:nvSpPr>
          <p:cNvPr id="598" name="Google Shape;598;p49"/>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I’d like to thank my family for always supporting me, in addition to my friends, teammates, and wonderful professors who have helped me along the way. </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4"/>
          <p:cNvPicPr preferRelativeResize="0"/>
          <p:nvPr/>
        </p:nvPicPr>
        <p:blipFill rotWithShape="1">
          <a:blip r:embed="rId3">
            <a:alphaModFix/>
          </a:blip>
          <a:srcRect b="0" l="-566" r="-556" t="4003"/>
          <a:stretch/>
        </p:blipFill>
        <p:spPr>
          <a:xfrm>
            <a:off x="5870448" y="265176"/>
            <a:ext cx="2697479" cy="3584445"/>
          </a:xfrm>
          <a:prstGeom prst="rect">
            <a:avLst/>
          </a:prstGeom>
          <a:noFill/>
          <a:ln>
            <a:noFill/>
          </a:ln>
        </p:spPr>
      </p:pic>
      <p:sp>
        <p:nvSpPr>
          <p:cNvPr id="195" name="Google Shape;195;p4"/>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Sabina Adhikari</a:t>
            </a:r>
            <a:endParaRPr b="1" i="0" sz="3000" u="none" cap="none" strike="noStrike">
              <a:solidFill>
                <a:schemeClr val="dk1"/>
              </a:solidFill>
              <a:latin typeface="Arial"/>
              <a:ea typeface="Arial"/>
              <a:cs typeface="Arial"/>
              <a:sym typeface="Arial"/>
            </a:endParaRPr>
          </a:p>
        </p:txBody>
      </p:sp>
      <p:sp>
        <p:nvSpPr>
          <p:cNvPr id="196" name="Google Shape;196;p4"/>
          <p:cNvSpPr txBox="1"/>
          <p:nvPr/>
        </p:nvSpPr>
        <p:spPr>
          <a:xfrm>
            <a:off x="43097" y="969833"/>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700"/>
              <a:buFont typeface="Arial"/>
              <a:buNone/>
            </a:pPr>
            <a:r>
              <a:rPr b="0" i="0" lang="en" sz="1700" u="none" cap="none" strike="noStrike">
                <a:solidFill>
                  <a:schemeClr val="lt1"/>
                </a:solidFill>
                <a:latin typeface="Arial"/>
                <a:ea typeface="Arial"/>
                <a:cs typeface="Arial"/>
                <a:sym typeface="Arial"/>
              </a:rPr>
              <a:t>Doctorate of Philosophy, Applied Mathematics</a:t>
            </a:r>
            <a:endParaRPr b="0" i="0" sz="1100" u="none" cap="none" strike="noStrike">
              <a:solidFill>
                <a:srgbClr val="000000"/>
              </a:solidFill>
              <a:latin typeface="Arial"/>
              <a:ea typeface="Arial"/>
              <a:cs typeface="Arial"/>
              <a:sym typeface="Arial"/>
            </a:endParaRPr>
          </a:p>
        </p:txBody>
      </p:sp>
      <p:sp>
        <p:nvSpPr>
          <p:cNvPr id="197" name="Google Shape;197;p4"/>
          <p:cNvSpPr/>
          <p:nvPr/>
        </p:nvSpPr>
        <p:spPr>
          <a:xfrm>
            <a:off x="5669280" y="4078224"/>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Special thanks to my advisor Juan, my family, and other professors in APPM.</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t/>
            </a:r>
            <a:endParaRPr b="0" i="1" sz="1000" u="none" cap="none" strike="noStrike">
              <a:solidFill>
                <a:schemeClr val="dk1"/>
              </a:solidFill>
              <a:latin typeface="Arial"/>
              <a:ea typeface="Arial"/>
              <a:cs typeface="Arial"/>
              <a:sym typeface="Arial"/>
            </a:endParaRPr>
          </a:p>
        </p:txBody>
      </p:sp>
      <p:sp>
        <p:nvSpPr>
          <p:cNvPr id="198" name="Google Shape;198;p4"/>
          <p:cNvSpPr/>
          <p:nvPr/>
        </p:nvSpPr>
        <p:spPr>
          <a:xfrm>
            <a:off x="347472" y="1636776"/>
            <a:ext cx="4818900" cy="2532900"/>
          </a:xfrm>
          <a:prstGeom prst="rect">
            <a:avLst/>
          </a:prstGeom>
          <a:solidFill>
            <a:srgbClr val="F5E4B8">
              <a:alpha val="81568"/>
            </a:srgbClr>
          </a:solidFill>
          <a:ln cap="flat" cmpd="sng" w="3810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I have loved insightful discussions with my professors and peers.</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Also, I loved the view of flatirons from the campus.</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21212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50"/>
          <p:cNvPicPr preferRelativeResize="0"/>
          <p:nvPr/>
        </p:nvPicPr>
        <p:blipFill rotWithShape="1">
          <a:blip r:embed="rId3">
            <a:alphaModFix/>
          </a:blip>
          <a:srcRect b="9046" l="4799" r="3227" t="3548"/>
          <a:stretch/>
        </p:blipFill>
        <p:spPr>
          <a:xfrm>
            <a:off x="5876569" y="268350"/>
            <a:ext cx="2697479" cy="3584445"/>
          </a:xfrm>
          <a:prstGeom prst="rect">
            <a:avLst/>
          </a:prstGeom>
          <a:noFill/>
          <a:ln>
            <a:noFill/>
          </a:ln>
        </p:spPr>
      </p:pic>
      <p:sp>
        <p:nvSpPr>
          <p:cNvPr id="604" name="Google Shape;604;p50"/>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Henry Dyer</a:t>
            </a:r>
            <a:endParaRPr b="1" i="0" sz="3000" u="none" cap="none" strike="noStrike">
              <a:solidFill>
                <a:schemeClr val="dk1"/>
              </a:solidFill>
              <a:latin typeface="Arial"/>
              <a:ea typeface="Arial"/>
              <a:cs typeface="Arial"/>
              <a:sym typeface="Arial"/>
            </a:endParaRPr>
          </a:p>
        </p:txBody>
      </p:sp>
      <p:sp>
        <p:nvSpPr>
          <p:cNvPr id="605" name="Google Shape;605;p50"/>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06" name="Google Shape;606;p50"/>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Earned a dual emphasis in Computer Science and Quantitative Finance as well as a minor in Economics.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Wrote honors thesis - “</a:t>
            </a:r>
            <a:r>
              <a:rPr b="0" i="0" lang="en" sz="1400" u="none" cap="none" strike="noStrike">
                <a:solidFill>
                  <a:schemeClr val="dk1"/>
                </a:solidFill>
                <a:latin typeface="Arial"/>
                <a:ea typeface="Arial"/>
                <a:cs typeface="Arial"/>
                <a:sym typeface="Arial"/>
              </a:rPr>
              <a:t>GARCH Based Risk Estimation in Emerging Market Foreign Exchange Rates</a:t>
            </a:r>
            <a:r>
              <a:rPr b="0" i="0" lang="e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50"/>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Massive thanks to my friends and family for their support over the past couple years and to the faculty, TA’s, and fellow students in APPM for making my time here so great.</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1"/>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Ryan Foley</a:t>
            </a:r>
            <a:endParaRPr b="1" i="0" sz="3000" u="none" cap="none" strike="noStrike">
              <a:solidFill>
                <a:schemeClr val="dk1"/>
              </a:solidFill>
              <a:latin typeface="Arial"/>
              <a:ea typeface="Arial"/>
              <a:cs typeface="Arial"/>
              <a:sym typeface="Arial"/>
            </a:endParaRPr>
          </a:p>
        </p:txBody>
      </p:sp>
      <p:sp>
        <p:nvSpPr>
          <p:cNvPr id="613" name="Google Shape;613;p51"/>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14" name="Google Shape;614;p51"/>
          <p:cNvSpPr/>
          <p:nvPr/>
        </p:nvSpPr>
        <p:spPr>
          <a:xfrm>
            <a:off x="5664900" y="4081800"/>
            <a:ext cx="3254700" cy="809400"/>
          </a:xfrm>
          <a:prstGeom prst="rect">
            <a:avLst/>
          </a:prstGeom>
          <a:solidFill>
            <a:srgbClr val="F5E4B8">
              <a:alpha val="819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Special thanks to my family and professors who record their lectures. </a:t>
            </a:r>
            <a:endParaRPr b="0" i="1" sz="1000" u="none" cap="none" strike="noStrike">
              <a:solidFill>
                <a:srgbClr val="000000"/>
              </a:solidFill>
              <a:latin typeface="Arial"/>
              <a:ea typeface="Arial"/>
              <a:cs typeface="Arial"/>
              <a:sym typeface="Arial"/>
            </a:endParaRPr>
          </a:p>
        </p:txBody>
      </p:sp>
      <p:sp>
        <p:nvSpPr>
          <p:cNvPr id="615" name="Google Shape;615;p51"/>
          <p:cNvSpPr/>
          <p:nvPr/>
        </p:nvSpPr>
        <p:spPr>
          <a:xfrm>
            <a:off x="347472" y="1636631"/>
            <a:ext cx="4822800" cy="2532300"/>
          </a:xfrm>
          <a:prstGeom prst="rect">
            <a:avLst/>
          </a:prstGeom>
          <a:solidFill>
            <a:srgbClr val="F5E4B8">
              <a:alpha val="81960"/>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I’ll be starting work at cQuant after graduation. cQuant sells quantitative financial software to power suppliers. I look forward to using the skills I learned in Computer Science and Finance while perusing my Applied Math degree at CU! </a:t>
            </a:r>
            <a:endParaRPr b="0" i="0" sz="1400" u="none" cap="none" strike="noStrike">
              <a:solidFill>
                <a:srgbClr val="212121"/>
              </a:solidFill>
              <a:latin typeface="Arial"/>
              <a:ea typeface="Arial"/>
              <a:cs typeface="Arial"/>
              <a:sym typeface="Arial"/>
            </a:endParaRPr>
          </a:p>
        </p:txBody>
      </p:sp>
      <p:pic>
        <p:nvPicPr>
          <p:cNvPr descr="A young person smiling with his arms crossed&#10;&#10;Description automatically generated" id="616" name="Google Shape;616;p51"/>
          <p:cNvPicPr preferRelativeResize="0"/>
          <p:nvPr/>
        </p:nvPicPr>
        <p:blipFill rotWithShape="1">
          <a:blip r:embed="rId3">
            <a:alphaModFix/>
          </a:blip>
          <a:srcRect b="9852" l="0" r="0" t="3400"/>
          <a:stretch/>
        </p:blipFill>
        <p:spPr>
          <a:xfrm>
            <a:off x="5870448" y="265176"/>
            <a:ext cx="2697481" cy="358444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52"/>
          <p:cNvPicPr preferRelativeResize="0"/>
          <p:nvPr/>
        </p:nvPicPr>
        <p:blipFill rotWithShape="1">
          <a:blip r:embed="rId3">
            <a:alphaModFix/>
          </a:blip>
          <a:srcRect b="10022" l="-792" r="-782" t="0"/>
          <a:stretch/>
        </p:blipFill>
        <p:spPr>
          <a:xfrm>
            <a:off x="5870448" y="268350"/>
            <a:ext cx="2697479" cy="3584449"/>
          </a:xfrm>
          <a:prstGeom prst="rect">
            <a:avLst/>
          </a:prstGeom>
          <a:noFill/>
          <a:ln>
            <a:noFill/>
          </a:ln>
        </p:spPr>
      </p:pic>
      <p:sp>
        <p:nvSpPr>
          <p:cNvPr id="622" name="Google Shape;622;p52"/>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Ella Glebe</a:t>
            </a:r>
            <a:endParaRPr b="1" i="0" sz="3000" u="none" cap="none" strike="noStrike">
              <a:solidFill>
                <a:schemeClr val="dk1"/>
              </a:solidFill>
              <a:latin typeface="Arial"/>
              <a:ea typeface="Arial"/>
              <a:cs typeface="Arial"/>
              <a:sym typeface="Arial"/>
            </a:endParaRPr>
          </a:p>
        </p:txBody>
      </p:sp>
      <p:sp>
        <p:nvSpPr>
          <p:cNvPr id="623" name="Google Shape;623;p52"/>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24" name="Google Shape;624;p52"/>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Celebrating a major in Applied Math with a minor in Economics and a Quantitative Finance Certificate, Ella is excited for the future. After graduation, she will embark on a month-long European adventure before joining IBM’s Federal Consulting Team as a Financial Consultant. </a:t>
            </a:r>
            <a:endParaRPr b="0" i="0" sz="1400" u="none" cap="none" strike="noStrike">
              <a:solidFill>
                <a:srgbClr val="212121"/>
              </a:solidFill>
              <a:latin typeface="Arial"/>
              <a:ea typeface="Arial"/>
              <a:cs typeface="Arial"/>
              <a:sym typeface="Arial"/>
            </a:endParaRPr>
          </a:p>
        </p:txBody>
      </p:sp>
      <p:sp>
        <p:nvSpPr>
          <p:cNvPr id="625" name="Google Shape;625;p52"/>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would like to thank my parents, sister, grandparents, and friends for all their support and encouragement. Love you all!</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53"/>
          <p:cNvPicPr preferRelativeResize="0"/>
          <p:nvPr/>
        </p:nvPicPr>
        <p:blipFill rotWithShape="1">
          <a:blip r:embed="rId3">
            <a:alphaModFix/>
          </a:blip>
          <a:srcRect b="11400" l="0" r="0" t="0"/>
          <a:stretch/>
        </p:blipFill>
        <p:spPr>
          <a:xfrm>
            <a:off x="5870448" y="265176"/>
            <a:ext cx="2697479" cy="3584449"/>
          </a:xfrm>
          <a:prstGeom prst="rect">
            <a:avLst/>
          </a:prstGeom>
          <a:noFill/>
          <a:ln>
            <a:noFill/>
          </a:ln>
        </p:spPr>
      </p:pic>
      <p:sp>
        <p:nvSpPr>
          <p:cNvPr id="631" name="Google Shape;631;p53"/>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Dani Lisle</a:t>
            </a:r>
            <a:endParaRPr b="1" i="0" sz="3000" u="none" cap="none" strike="noStrike">
              <a:solidFill>
                <a:schemeClr val="dk1"/>
              </a:solidFill>
              <a:latin typeface="Arial"/>
              <a:ea typeface="Arial"/>
              <a:cs typeface="Arial"/>
              <a:sym typeface="Arial"/>
            </a:endParaRPr>
          </a:p>
        </p:txBody>
      </p:sp>
      <p:sp>
        <p:nvSpPr>
          <p:cNvPr id="632" name="Google Shape;632;p53"/>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33" name="Google Shape;633;p53"/>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“And you will know the truth and the truth will set you free.”</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John 8:32</a:t>
            </a:r>
            <a:endParaRPr b="0" i="0" sz="1400" u="none" cap="none" strike="noStrike">
              <a:solidFill>
                <a:srgbClr val="212121"/>
              </a:solidFill>
              <a:latin typeface="Arial"/>
              <a:ea typeface="Arial"/>
              <a:cs typeface="Arial"/>
              <a:sym typeface="Arial"/>
            </a:endParaRPr>
          </a:p>
        </p:txBody>
      </p:sp>
      <p:sp>
        <p:nvSpPr>
          <p:cNvPr id="634" name="Google Shape;634;p53"/>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Thanks to Beth </a:t>
            </a:r>
            <a:r>
              <a:rPr b="0" i="1" lang="en" sz="1000" u="none" cap="none" strike="noStrike">
                <a:solidFill>
                  <a:srgbClr val="0A0A0A"/>
                </a:solidFill>
                <a:latin typeface="Arial"/>
                <a:ea typeface="Arial"/>
                <a:cs typeface="Arial"/>
                <a:sym typeface="Arial"/>
              </a:rPr>
              <a:t>Schaubroeck, Daniel O’Keefe, and Spyro Roubos, for helping me spread my wings; to Anne Dougherty, Christina Oerter, and Mark Ablowitz for showing me I could fly, and to my family and friends for believing in me and my vision, even before I did.</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48"/>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Aria Mundy</a:t>
            </a:r>
            <a:endParaRPr b="1" i="0" sz="3000" u="none" cap="none" strike="noStrike">
              <a:solidFill>
                <a:schemeClr val="dk1"/>
              </a:solidFill>
              <a:latin typeface="Arial"/>
              <a:ea typeface="Arial"/>
              <a:cs typeface="Arial"/>
              <a:sym typeface="Arial"/>
            </a:endParaRPr>
          </a:p>
        </p:txBody>
      </p:sp>
      <p:sp>
        <p:nvSpPr>
          <p:cNvPr id="640" name="Google Shape;640;p48"/>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41" name="Google Shape;641;p48"/>
          <p:cNvSpPr/>
          <p:nvPr/>
        </p:nvSpPr>
        <p:spPr>
          <a:xfrm>
            <a:off x="5664900" y="4081800"/>
            <a:ext cx="3254700" cy="809400"/>
          </a:xfrm>
          <a:prstGeom prst="rect">
            <a:avLst/>
          </a:prstGeom>
          <a:solidFill>
            <a:srgbClr val="F5E4B8">
              <a:alpha val="82352"/>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0" i="1" lang="en" sz="800" u="none" cap="none" strike="noStrike">
                <a:solidFill>
                  <a:srgbClr val="000000"/>
                </a:solidFill>
                <a:latin typeface="Arial"/>
                <a:ea typeface="Arial"/>
                <a:cs typeface="Arial"/>
                <a:sym typeface="Arial"/>
              </a:rPr>
              <a:t>A heartfelt thank you to my family (Mom, Dad, Trew, and Zia) my friends (especially my roommates, Amanda, Mikaela, and Kaylie), my partner Simon, and my professors, coworkers, and mentors for their support throughout this journey.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1" lang="en" sz="800" u="none" cap="none" strike="noStrike">
                <a:solidFill>
                  <a:srgbClr val="000000"/>
                </a:solidFill>
                <a:latin typeface="Arial"/>
                <a:ea typeface="Arial"/>
                <a:cs typeface="Arial"/>
                <a:sym typeface="Arial"/>
              </a:rPr>
              <a:t>I feel incredibly fortunate to have such an amazing support system!</a:t>
            </a:r>
            <a:endParaRPr b="0" i="1" sz="800" u="none" cap="none" strike="noStrike">
              <a:solidFill>
                <a:srgbClr val="000000"/>
              </a:solidFill>
              <a:latin typeface="Arial"/>
              <a:ea typeface="Arial"/>
              <a:cs typeface="Arial"/>
              <a:sym typeface="Arial"/>
            </a:endParaRPr>
          </a:p>
        </p:txBody>
      </p:sp>
      <p:sp>
        <p:nvSpPr>
          <p:cNvPr id="642" name="Google Shape;642;p48"/>
          <p:cNvSpPr/>
          <p:nvPr/>
        </p:nvSpPr>
        <p:spPr>
          <a:xfrm>
            <a:off x="256369" y="1636631"/>
            <a:ext cx="4822800" cy="2532300"/>
          </a:xfrm>
          <a:prstGeom prst="rect">
            <a:avLst/>
          </a:prstGeom>
          <a:solidFill>
            <a:srgbClr val="F5E4B8">
              <a:alpha val="82352"/>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100" u="none" cap="none" strike="noStrike">
                <a:solidFill>
                  <a:srgbClr val="212121"/>
                </a:solidFill>
                <a:latin typeface="Arial"/>
                <a:ea typeface="Arial"/>
                <a:cs typeface="Arial"/>
                <a:sym typeface="Arial"/>
              </a:rPr>
              <a:t>As graduation draws near, I reflect on my time at CU with immense gratitude for the opportunities it has provided me. Throughout my undergraduate journey, I've been fortunate to discover how Applied Mathematics and Mechanical Engineering resonate with my passions. From an exciting internship at Siemens Gamesa Renewable Energy, to actively participating in NREL's Collegiate Wind Competition, collaborating with Engineers Without Borders, and contributing to the Project Based Learning in Rural Schools Program, I have felt empowered to make a meaningful impact as an engineer. The support of CU, particularly as a woman in the field, has been instrumental in enabling me to pursue exciting academic and professional opportunities. Beyond academics, my engagement with the CU Cycling and CU Triathlon teams has brought me joy and camaraderie. As I prepare for this next chapter, I'm profoundly grateful for the amazing and transformative experiences that CU has provided.</a:t>
            </a:r>
            <a:endParaRPr b="0" i="0" sz="1400" u="none" cap="none" strike="noStrike">
              <a:solidFill>
                <a:srgbClr val="000000"/>
              </a:solidFill>
              <a:latin typeface="Arial"/>
              <a:ea typeface="Arial"/>
              <a:cs typeface="Arial"/>
              <a:sym typeface="Arial"/>
            </a:endParaRPr>
          </a:p>
        </p:txBody>
      </p:sp>
      <p:pic>
        <p:nvPicPr>
          <p:cNvPr id="643" name="Google Shape;643;p48"/>
          <p:cNvPicPr preferRelativeResize="0"/>
          <p:nvPr/>
        </p:nvPicPr>
        <p:blipFill rotWithShape="1">
          <a:blip r:embed="rId3">
            <a:alphaModFix/>
          </a:blip>
          <a:srcRect b="0" l="24956" r="24950" t="0"/>
          <a:stretch/>
        </p:blipFill>
        <p:spPr>
          <a:xfrm>
            <a:off x="5869057" y="268237"/>
            <a:ext cx="2693507" cy="3583299"/>
          </a:xfrm>
          <a:prstGeom prst="rect">
            <a:avLst/>
          </a:prstGeom>
          <a:noFill/>
          <a:ln>
            <a:noFill/>
          </a:ln>
        </p:spPr>
      </p:pic>
      <p:pic>
        <p:nvPicPr>
          <p:cNvPr descr="profile image" id="644" name="Google Shape;644;p48"/>
          <p:cNvPicPr preferRelativeResize="0"/>
          <p:nvPr/>
        </p:nvPicPr>
        <p:blipFill rotWithShape="1">
          <a:blip r:embed="rId4">
            <a:alphaModFix/>
          </a:blip>
          <a:srcRect b="0" l="10402" r="14431" t="0"/>
          <a:stretch/>
        </p:blipFill>
        <p:spPr>
          <a:xfrm>
            <a:off x="5869025" y="269275"/>
            <a:ext cx="2693526" cy="35833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4"/>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Victoria Nawalany</a:t>
            </a:r>
            <a:endParaRPr b="1" i="0" sz="3000" u="none" cap="none" strike="noStrike">
              <a:solidFill>
                <a:schemeClr val="dk1"/>
              </a:solidFill>
              <a:latin typeface="Arial"/>
              <a:ea typeface="Arial"/>
              <a:cs typeface="Arial"/>
              <a:sym typeface="Arial"/>
            </a:endParaRPr>
          </a:p>
        </p:txBody>
      </p:sp>
      <p:sp>
        <p:nvSpPr>
          <p:cNvPr id="650" name="Google Shape;650;p54"/>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51" name="Google Shape;651;p54"/>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At CU I’ve learned a lot about myself and learning to be independent and an advocate for myself. I’ve learned that there can be a lot of challenges in life, but most importantly to stop worrying so much, and enjoy the journey while it lasts!</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Here’s to a new chapter!</a:t>
            </a:r>
            <a:endParaRPr b="0" i="0" sz="1400" u="none" cap="none" strike="noStrike">
              <a:solidFill>
                <a:srgbClr val="212121"/>
              </a:solidFill>
              <a:latin typeface="Arial"/>
              <a:ea typeface="Arial"/>
              <a:cs typeface="Arial"/>
              <a:sym typeface="Arial"/>
            </a:endParaRPr>
          </a:p>
        </p:txBody>
      </p:sp>
      <p:sp>
        <p:nvSpPr>
          <p:cNvPr id="652" name="Google Shape;652;p54"/>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To my parents, to Louis, </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to my professors and advisors, </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and to everyone who has helped</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shape the person that I am today</a:t>
            </a:r>
            <a:endParaRPr b="0" i="1" sz="1000" u="none" cap="none" strike="noStrike">
              <a:solidFill>
                <a:schemeClr val="dk1"/>
              </a:solidFill>
              <a:latin typeface="Arial"/>
              <a:ea typeface="Arial"/>
              <a:cs typeface="Arial"/>
              <a:sym typeface="Arial"/>
            </a:endParaRPr>
          </a:p>
        </p:txBody>
      </p:sp>
      <p:pic>
        <p:nvPicPr>
          <p:cNvPr id="653" name="Google Shape;653;p54"/>
          <p:cNvPicPr preferRelativeResize="0"/>
          <p:nvPr/>
        </p:nvPicPr>
        <p:blipFill rotWithShape="1">
          <a:blip r:embed="rId3">
            <a:alphaModFix/>
          </a:blip>
          <a:srcRect b="7332" l="0" r="0" t="4099"/>
          <a:stretch/>
        </p:blipFill>
        <p:spPr>
          <a:xfrm>
            <a:off x="5870448" y="265176"/>
            <a:ext cx="2697479" cy="358444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55"/>
          <p:cNvSpPr txBox="1"/>
          <p:nvPr/>
        </p:nvSpPr>
        <p:spPr>
          <a:xfrm>
            <a:off x="178903" y="268356"/>
            <a:ext cx="4659002" cy="487887"/>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Arial"/>
                <a:ea typeface="Arial"/>
                <a:cs typeface="Arial"/>
                <a:sym typeface="Arial"/>
              </a:rPr>
              <a:t>Ellen Puzak</a:t>
            </a:r>
            <a:endParaRPr b="0" i="0" sz="1400" u="none" cap="none" strike="noStrike">
              <a:solidFill>
                <a:srgbClr val="000000"/>
              </a:solidFill>
              <a:latin typeface="Arial"/>
              <a:ea typeface="Arial"/>
              <a:cs typeface="Arial"/>
              <a:sym typeface="Arial"/>
            </a:endParaRPr>
          </a:p>
        </p:txBody>
      </p:sp>
      <p:sp>
        <p:nvSpPr>
          <p:cNvPr id="659" name="Google Shape;659;p55"/>
          <p:cNvSpPr txBox="1"/>
          <p:nvPr/>
        </p:nvSpPr>
        <p:spPr>
          <a:xfrm>
            <a:off x="94021" y="964105"/>
            <a:ext cx="4659002" cy="315488"/>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FFFFFF"/>
              </a:buClr>
              <a:buSzPts val="1700"/>
              <a:buFont typeface="Arial"/>
              <a:buNone/>
            </a:pPr>
            <a:r>
              <a:rPr b="0" i="0" lang="en" sz="1700" u="none" cap="none" strike="noStrike">
                <a:solidFill>
                  <a:srgbClr val="FFFFFF"/>
                </a:solidFill>
                <a:latin typeface="Arial"/>
                <a:ea typeface="Arial"/>
                <a:cs typeface="Arial"/>
                <a:sym typeface="Arial"/>
              </a:rPr>
              <a:t>Bachelor of Science, Applied Mathematics</a:t>
            </a:r>
            <a:endParaRPr b="0" i="0" sz="1400" u="none" cap="none" strike="noStrike">
              <a:solidFill>
                <a:srgbClr val="000000"/>
              </a:solidFill>
              <a:latin typeface="Arial"/>
              <a:ea typeface="Arial"/>
              <a:cs typeface="Arial"/>
              <a:sym typeface="Arial"/>
            </a:endParaRPr>
          </a:p>
        </p:txBody>
      </p:sp>
      <p:grpSp>
        <p:nvGrpSpPr>
          <p:cNvPr id="660" name="Google Shape;660;p55"/>
          <p:cNvGrpSpPr/>
          <p:nvPr/>
        </p:nvGrpSpPr>
        <p:grpSpPr>
          <a:xfrm>
            <a:off x="5664898" y="4081799"/>
            <a:ext cx="3254704" cy="809403"/>
            <a:chOff x="-1" y="-1"/>
            <a:chExt cx="3254702" cy="809402"/>
          </a:xfrm>
        </p:grpSpPr>
        <p:sp>
          <p:nvSpPr>
            <p:cNvPr id="661" name="Google Shape;661;p55"/>
            <p:cNvSpPr/>
            <p:nvPr/>
          </p:nvSpPr>
          <p:spPr>
            <a:xfrm>
              <a:off x="-1" y="-1"/>
              <a:ext cx="3254702" cy="809402"/>
            </a:xfrm>
            <a:prstGeom prst="rect">
              <a:avLst/>
            </a:prstGeom>
            <a:solidFill>
              <a:srgbClr val="F5E4B8">
                <a:alpha val="81568"/>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p:txBody>
        </p:sp>
        <p:sp>
          <p:nvSpPr>
            <p:cNvPr id="662" name="Google Shape;662;p55"/>
            <p:cNvSpPr txBox="1"/>
            <p:nvPr/>
          </p:nvSpPr>
          <p:spPr>
            <a:xfrm>
              <a:off x="-1" y="198502"/>
              <a:ext cx="3254702" cy="412396"/>
            </a:xfrm>
            <a:prstGeom prst="rect">
              <a:avLst/>
            </a:prstGeom>
            <a:noFill/>
            <a:ln>
              <a:noFill/>
            </a:ln>
          </p:spPr>
          <p:txBody>
            <a:bodyPr anchorCtr="0" anchor="ctr"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Thank you Mom, Dad, Will and Vince for inspiring and encouraging me. </a:t>
              </a:r>
              <a:endParaRPr b="0" i="0" sz="1400" u="none" cap="none" strike="noStrike">
                <a:solidFill>
                  <a:srgbClr val="000000"/>
                </a:solidFill>
                <a:latin typeface="Arial"/>
                <a:ea typeface="Arial"/>
                <a:cs typeface="Arial"/>
                <a:sym typeface="Arial"/>
              </a:endParaRPr>
            </a:p>
          </p:txBody>
        </p:sp>
      </p:grpSp>
      <p:sp>
        <p:nvSpPr>
          <p:cNvPr id="663" name="Google Shape;663;p55"/>
          <p:cNvSpPr/>
          <p:nvPr/>
        </p:nvSpPr>
        <p:spPr>
          <a:xfrm>
            <a:off x="347472" y="1636629"/>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12121"/>
              </a:buClr>
              <a:buSzPts val="1200"/>
              <a:buFont typeface="Arial"/>
              <a:buNone/>
            </a:pPr>
            <a:r>
              <a:rPr b="0" i="0" lang="en" sz="1300" u="none" cap="none" strike="noStrike">
                <a:solidFill>
                  <a:srgbClr val="212121"/>
                </a:solidFill>
                <a:latin typeface="Arial"/>
                <a:ea typeface="Arial"/>
                <a:cs typeface="Arial"/>
                <a:sym typeface="Arial"/>
              </a:rPr>
              <a:t>Graduate from the Engineering Honors Program with a major in Applied Mathematics and a minor in Physics. Five year member of CU’s Division I tennis team. Enjoys spending time outside with her dog, Ollie, and playing other sports. Plans to pursue a master’s degree and use her final year of NCAA tennis eligibility in 2024-2025.</a:t>
            </a:r>
            <a:endParaRPr b="0" i="0" sz="1300" u="none" cap="none" strike="noStrike">
              <a:solidFill>
                <a:schemeClr val="dk1"/>
              </a:solidFill>
              <a:latin typeface="Arial"/>
              <a:ea typeface="Arial"/>
              <a:cs typeface="Arial"/>
              <a:sym typeface="Arial"/>
            </a:endParaRPr>
          </a:p>
        </p:txBody>
      </p:sp>
      <p:pic>
        <p:nvPicPr>
          <p:cNvPr descr="Google Shape;85;p30" id="664" name="Google Shape;664;p55"/>
          <p:cNvPicPr preferRelativeResize="0"/>
          <p:nvPr/>
        </p:nvPicPr>
        <p:blipFill rotWithShape="1">
          <a:blip r:embed="rId3">
            <a:alphaModFix/>
          </a:blip>
          <a:srcRect b="3069" l="0" r="0" t="3069"/>
          <a:stretch/>
        </p:blipFill>
        <p:spPr>
          <a:xfrm>
            <a:off x="5869056" y="268236"/>
            <a:ext cx="2693506" cy="35833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2d2b1c84912_0_3"/>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Jenna Rae Rothe</a:t>
            </a:r>
            <a:endParaRPr b="1" i="0" sz="3000" u="none" cap="none" strike="noStrike">
              <a:solidFill>
                <a:schemeClr val="dk1"/>
              </a:solidFill>
              <a:latin typeface="Arial"/>
              <a:ea typeface="Arial"/>
              <a:cs typeface="Arial"/>
              <a:sym typeface="Arial"/>
            </a:endParaRPr>
          </a:p>
        </p:txBody>
      </p:sp>
      <p:sp>
        <p:nvSpPr>
          <p:cNvPr id="670" name="Google Shape;670;g2d2b1c84912_0_3"/>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71" name="Google Shape;671;g2d2b1c84912_0_3"/>
          <p:cNvSpPr/>
          <p:nvPr/>
        </p:nvSpPr>
        <p:spPr>
          <a:xfrm>
            <a:off x="347472" y="1636776"/>
            <a:ext cx="4818900" cy="2532900"/>
          </a:xfrm>
          <a:prstGeom prst="rect">
            <a:avLst/>
          </a:prstGeom>
          <a:solidFill>
            <a:srgbClr val="EBC871">
              <a:alpha val="45882"/>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I’ll be student teaching in a high school math classroom this fall!</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“Knowledge emerges only through invention and re-invention, through the restless, impatient, continuing, hopeful inquiry human beings pursue in the world, with the world, and with each other” </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3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300" u="none" cap="none" strike="noStrike">
                <a:solidFill>
                  <a:srgbClr val="212121"/>
                </a:solidFill>
                <a:latin typeface="Arial"/>
                <a:ea typeface="Arial"/>
                <a:cs typeface="Arial"/>
                <a:sym typeface="Arial"/>
              </a:rPr>
              <a:t>- Paulo Freire</a:t>
            </a:r>
            <a:endParaRPr b="0" i="0" sz="1300" u="none" cap="none" strike="noStrike">
              <a:solidFill>
                <a:srgbClr val="212121"/>
              </a:solidFill>
              <a:latin typeface="Arial"/>
              <a:ea typeface="Arial"/>
              <a:cs typeface="Arial"/>
              <a:sym typeface="Arial"/>
            </a:endParaRPr>
          </a:p>
        </p:txBody>
      </p:sp>
      <p:sp>
        <p:nvSpPr>
          <p:cNvPr id="672" name="Google Shape;672;g2d2b1c84912_0_3"/>
          <p:cNvSpPr/>
          <p:nvPr/>
        </p:nvSpPr>
        <p:spPr>
          <a:xfrm>
            <a:off x="5669280" y="4078224"/>
            <a:ext cx="3255300" cy="813900"/>
          </a:xfrm>
          <a:prstGeom prst="rect">
            <a:avLst/>
          </a:prstGeom>
          <a:solidFill>
            <a:srgbClr val="EBC871">
              <a:alpha val="45882"/>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family and friends for your support. Thank you to my professors and advisors for everything you’ve taught me.</a:t>
            </a:r>
            <a:endParaRPr b="0" i="1" sz="1000" u="none" cap="none" strike="noStrike">
              <a:solidFill>
                <a:schemeClr val="dk1"/>
              </a:solidFill>
              <a:latin typeface="Arial"/>
              <a:ea typeface="Arial"/>
              <a:cs typeface="Arial"/>
              <a:sym typeface="Arial"/>
            </a:endParaRPr>
          </a:p>
        </p:txBody>
      </p:sp>
      <p:pic>
        <p:nvPicPr>
          <p:cNvPr id="673" name="Google Shape;673;g2d2b1c84912_0_3"/>
          <p:cNvPicPr preferRelativeResize="0"/>
          <p:nvPr/>
        </p:nvPicPr>
        <p:blipFill rotWithShape="1">
          <a:blip r:embed="rId3">
            <a:alphaModFix/>
          </a:blip>
          <a:srcRect b="0" l="29" r="28" t="0"/>
          <a:stretch/>
        </p:blipFill>
        <p:spPr>
          <a:xfrm>
            <a:off x="5870448" y="268350"/>
            <a:ext cx="2697482" cy="358444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56"/>
          <p:cNvPicPr preferRelativeResize="0"/>
          <p:nvPr/>
        </p:nvPicPr>
        <p:blipFill rotWithShape="1">
          <a:blip r:embed="rId3">
            <a:alphaModFix/>
          </a:blip>
          <a:srcRect b="29802" l="21338" r="18754" t="10495"/>
          <a:stretch/>
        </p:blipFill>
        <p:spPr>
          <a:xfrm>
            <a:off x="5870448" y="265176"/>
            <a:ext cx="2697481" cy="3584445"/>
          </a:xfrm>
          <a:prstGeom prst="rect">
            <a:avLst/>
          </a:prstGeom>
          <a:noFill/>
          <a:ln>
            <a:noFill/>
          </a:ln>
        </p:spPr>
      </p:pic>
      <p:sp>
        <p:nvSpPr>
          <p:cNvPr id="679" name="Google Shape;679;p56"/>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Katie Simon</a:t>
            </a:r>
            <a:endParaRPr b="1" i="0" sz="3000" u="none" cap="none" strike="noStrike">
              <a:solidFill>
                <a:schemeClr val="dk1"/>
              </a:solidFill>
              <a:latin typeface="Arial"/>
              <a:ea typeface="Arial"/>
              <a:cs typeface="Arial"/>
              <a:sym typeface="Arial"/>
            </a:endParaRPr>
          </a:p>
        </p:txBody>
      </p:sp>
      <p:sp>
        <p:nvSpPr>
          <p:cNvPr id="680" name="Google Shape;680;p56"/>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81" name="Google Shape;681;p56"/>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Katie is extremely grateful to have learned from esteemed professors, mentors, and peers throughout her four years at CU. She has loved the countless opportunity CU has provided her including a study abroad and internship in London, being on the executive board for The Women’s Network, and meeting some of her best friends. She is very excited to start working as a financial consultant post graduation.</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Sko Buffs!</a:t>
            </a:r>
            <a:endParaRPr b="0" i="0" sz="1400" u="none" cap="none" strike="noStrike">
              <a:solidFill>
                <a:srgbClr val="212121"/>
              </a:solidFill>
              <a:latin typeface="Arial"/>
              <a:ea typeface="Arial"/>
              <a:cs typeface="Arial"/>
              <a:sym typeface="Arial"/>
            </a:endParaRPr>
          </a:p>
        </p:txBody>
      </p:sp>
      <p:sp>
        <p:nvSpPr>
          <p:cNvPr id="682" name="Google Shape;682;p56"/>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want to thank my family and friends for their unwavering love and support! I am very grateful to my roommates and to Emily and Ella for getting me through!</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57"/>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Luke Stuckenbruck</a:t>
            </a:r>
            <a:endParaRPr b="1" i="0" sz="3000" u="none" cap="none" strike="noStrike">
              <a:solidFill>
                <a:schemeClr val="dk1"/>
              </a:solidFill>
              <a:latin typeface="Arial"/>
              <a:ea typeface="Arial"/>
              <a:cs typeface="Arial"/>
              <a:sym typeface="Arial"/>
            </a:endParaRPr>
          </a:p>
        </p:txBody>
      </p:sp>
      <p:sp>
        <p:nvSpPr>
          <p:cNvPr id="688" name="Google Shape;688;p57"/>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89" name="Google Shape;689;p57"/>
          <p:cNvSpPr/>
          <p:nvPr/>
        </p:nvSpPr>
        <p:spPr>
          <a:xfrm>
            <a:off x="5664900" y="4081800"/>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Thank you to my family and friends for everything. Love you all!</a:t>
            </a:r>
            <a:endParaRPr b="0" i="1"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p:txBody>
      </p:sp>
      <p:sp>
        <p:nvSpPr>
          <p:cNvPr id="690" name="Google Shape;690;p57"/>
          <p:cNvSpPr/>
          <p:nvPr/>
        </p:nvSpPr>
        <p:spPr>
          <a:xfrm>
            <a:off x="347472" y="1636631"/>
            <a:ext cx="4822800" cy="2532300"/>
          </a:xfrm>
          <a:prstGeom prst="rect">
            <a:avLst/>
          </a:prstGeom>
          <a:solidFill>
            <a:srgbClr val="F5E4B8">
              <a:alpha val="81568"/>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12121"/>
                </a:solidFill>
                <a:latin typeface="Arial"/>
                <a:ea typeface="Arial"/>
                <a:cs typeface="Arial"/>
                <a:sym typeface="Arial"/>
              </a:rPr>
              <a:t>Luke is graduating with a Bachelors in Applied Math and an emphasis in Aerospace Engineering. While at CU he enjoyed outdoor sports, weightlifting, and meeting new people. Luke is grateful for the life experience and connections built both inside and outside the classroom during his time here. He is planning to work as a systems engineer this fall.</a:t>
            </a:r>
            <a:endParaRPr b="0" i="0" sz="1400" u="none" cap="none" strike="noStrike">
              <a:solidFill>
                <a:srgbClr val="212121"/>
              </a:solidFill>
              <a:latin typeface="Arial"/>
              <a:ea typeface="Arial"/>
              <a:cs typeface="Arial"/>
              <a:sym typeface="Arial"/>
            </a:endParaRPr>
          </a:p>
        </p:txBody>
      </p:sp>
      <p:pic>
        <p:nvPicPr>
          <p:cNvPr id="691" name="Google Shape;691;p57"/>
          <p:cNvPicPr preferRelativeResize="0"/>
          <p:nvPr/>
        </p:nvPicPr>
        <p:blipFill rotWithShape="1">
          <a:blip r:embed="rId3">
            <a:alphaModFix/>
          </a:blip>
          <a:srcRect b="5035" l="0" r="0" t="5035"/>
          <a:stretch/>
        </p:blipFill>
        <p:spPr>
          <a:xfrm>
            <a:off x="5869057" y="268237"/>
            <a:ext cx="2693507" cy="3583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5"/>
          <p:cNvPicPr preferRelativeResize="0"/>
          <p:nvPr/>
        </p:nvPicPr>
        <p:blipFill rotWithShape="1">
          <a:blip r:embed="rId3">
            <a:alphaModFix/>
          </a:blip>
          <a:srcRect b="0" l="0" r="0" t="11432"/>
          <a:stretch/>
        </p:blipFill>
        <p:spPr>
          <a:xfrm>
            <a:off x="5870448" y="268350"/>
            <a:ext cx="2697479" cy="3584445"/>
          </a:xfrm>
          <a:prstGeom prst="rect">
            <a:avLst/>
          </a:prstGeom>
          <a:noFill/>
          <a:ln>
            <a:noFill/>
          </a:ln>
        </p:spPr>
      </p:pic>
      <p:sp>
        <p:nvSpPr>
          <p:cNvPr id="204" name="Google Shape;204;p5"/>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Caitlin Berry</a:t>
            </a:r>
            <a:endParaRPr b="1" i="0" sz="3000" u="none" cap="none" strike="noStrike">
              <a:solidFill>
                <a:schemeClr val="dk1"/>
              </a:solidFill>
              <a:latin typeface="Arial"/>
              <a:ea typeface="Arial"/>
              <a:cs typeface="Arial"/>
              <a:sym typeface="Arial"/>
            </a:endParaRPr>
          </a:p>
        </p:txBody>
      </p:sp>
      <p:sp>
        <p:nvSpPr>
          <p:cNvPr id="205" name="Google Shape;205;p5"/>
          <p:cNvSpPr txBox="1"/>
          <p:nvPr/>
        </p:nvSpPr>
        <p:spPr>
          <a:xfrm>
            <a:off x="43097" y="969833"/>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700"/>
              <a:buFont typeface="Arial"/>
              <a:buNone/>
            </a:pPr>
            <a:r>
              <a:rPr b="0" i="0" lang="en" sz="1700" u="none" cap="none" strike="noStrike">
                <a:solidFill>
                  <a:schemeClr val="lt1"/>
                </a:solidFill>
                <a:latin typeface="Arial"/>
                <a:ea typeface="Arial"/>
                <a:cs typeface="Arial"/>
                <a:sym typeface="Arial"/>
              </a:rPr>
              <a:t>Doctorate of Philosophy, Applied Mathematics</a:t>
            </a:r>
            <a:endParaRPr b="0" i="0" sz="1100" u="none" cap="none" strike="noStrike">
              <a:solidFill>
                <a:srgbClr val="000000"/>
              </a:solidFill>
              <a:latin typeface="Arial"/>
              <a:ea typeface="Arial"/>
              <a:cs typeface="Arial"/>
              <a:sym typeface="Arial"/>
            </a:endParaRPr>
          </a:p>
        </p:txBody>
      </p:sp>
      <p:sp>
        <p:nvSpPr>
          <p:cNvPr id="206" name="Google Shape;206;p5"/>
          <p:cNvSpPr/>
          <p:nvPr/>
        </p:nvSpPr>
        <p:spPr>
          <a:xfrm>
            <a:off x="5669280" y="4078224"/>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I have the deepest gratitude for my family and friends and my advisor Will Kleiber without whom this wouldn’t have been possible.</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t/>
            </a:r>
            <a:endParaRPr b="0" i="1" sz="1000" u="none" cap="none" strike="noStrike">
              <a:solidFill>
                <a:schemeClr val="dk1"/>
              </a:solidFill>
              <a:latin typeface="Arial"/>
              <a:ea typeface="Arial"/>
              <a:cs typeface="Arial"/>
              <a:sym typeface="Arial"/>
            </a:endParaRPr>
          </a:p>
        </p:txBody>
      </p:sp>
      <p:sp>
        <p:nvSpPr>
          <p:cNvPr id="207" name="Google Shape;207;p5"/>
          <p:cNvSpPr/>
          <p:nvPr/>
        </p:nvSpPr>
        <p:spPr>
          <a:xfrm>
            <a:off x="347472" y="1636776"/>
            <a:ext cx="4818900" cy="2532900"/>
          </a:xfrm>
          <a:prstGeom prst="rect">
            <a:avLst/>
          </a:prstGeom>
          <a:solidFill>
            <a:srgbClr val="F5E4B8">
              <a:alpha val="81568"/>
            </a:srgbClr>
          </a:solidFill>
          <a:ln cap="flat" cmpd="sng" w="3810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Caitlin’s dissertation research was in non-stationary time series modeling with various applications. During her time at CU Boulder, she was a research associate for the National Renewable Energy Lab and the National Institute for Standards and Technology and worked as a statistical collaborator for the Laboratory for Interdisciplinary Statistical Analysis for which she was awarded Outstanding Collaborator of the Year in 2020.</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p58"/>
          <p:cNvPicPr preferRelativeResize="0"/>
          <p:nvPr/>
        </p:nvPicPr>
        <p:blipFill rotWithShape="1">
          <a:blip r:embed="rId3">
            <a:alphaModFix/>
          </a:blip>
          <a:srcRect b="56905" l="24052" r="45485" t="23924"/>
          <a:stretch/>
        </p:blipFill>
        <p:spPr>
          <a:xfrm>
            <a:off x="5870448" y="268350"/>
            <a:ext cx="2697480" cy="3584445"/>
          </a:xfrm>
          <a:prstGeom prst="rect">
            <a:avLst/>
          </a:prstGeom>
          <a:noFill/>
          <a:ln>
            <a:noFill/>
          </a:ln>
        </p:spPr>
      </p:pic>
      <p:sp>
        <p:nvSpPr>
          <p:cNvPr id="697" name="Google Shape;697;p58"/>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Kevin Stull</a:t>
            </a:r>
            <a:endParaRPr b="1" i="0" sz="3000" u="none" cap="none" strike="noStrike">
              <a:solidFill>
                <a:schemeClr val="dk1"/>
              </a:solidFill>
              <a:latin typeface="Arial"/>
              <a:ea typeface="Arial"/>
              <a:cs typeface="Arial"/>
              <a:sym typeface="Arial"/>
            </a:endParaRPr>
          </a:p>
        </p:txBody>
      </p:sp>
      <p:sp>
        <p:nvSpPr>
          <p:cNvPr id="698" name="Google Shape;698;p58"/>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699" name="Google Shape;699;p58"/>
          <p:cNvSpPr/>
          <p:nvPr/>
        </p:nvSpPr>
        <p:spPr>
          <a:xfrm>
            <a:off x="347472" y="1636776"/>
            <a:ext cx="4818900" cy="2532900"/>
          </a:xfrm>
          <a:prstGeom prst="rect">
            <a:avLst/>
          </a:prstGeom>
          <a:solidFill>
            <a:srgbClr val="EBC871">
              <a:alpha val="47058"/>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Texas A&amp;M Freshman in Applied Mathematics </a:t>
            </a:r>
            <a:r>
              <a:rPr b="1" i="0" lang="en" sz="1400" u="none" cap="none" strike="noStrike">
                <a:solidFill>
                  <a:srgbClr val="212121"/>
                </a:solidFill>
                <a:latin typeface="Arial"/>
                <a:ea typeface="Arial"/>
                <a:cs typeface="Arial"/>
                <a:sym typeface="Arial"/>
              </a:rPr>
              <a:t>2013</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Academically Dismissed from Texas A&amp;M </a:t>
            </a:r>
            <a:r>
              <a:rPr b="1" i="0" lang="en" sz="1400" u="none" cap="none" strike="noStrike">
                <a:solidFill>
                  <a:srgbClr val="212121"/>
                </a:solidFill>
                <a:latin typeface="Arial"/>
                <a:ea typeface="Arial"/>
                <a:cs typeface="Arial"/>
                <a:sym typeface="Arial"/>
              </a:rPr>
              <a:t>2015</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Accepted to Fullerton (Community) College </a:t>
            </a:r>
            <a:r>
              <a:rPr b="1" i="0" lang="en" sz="1400" u="none" cap="none" strike="noStrike">
                <a:solidFill>
                  <a:srgbClr val="212121"/>
                </a:solidFill>
                <a:latin typeface="Arial"/>
                <a:ea typeface="Arial"/>
                <a:cs typeface="Arial"/>
                <a:sym typeface="Arial"/>
              </a:rPr>
              <a:t>2018</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Associates of Arts in Biology Fullerton College </a:t>
            </a:r>
            <a:r>
              <a:rPr b="1" i="0" lang="en" sz="1400" u="none" cap="none" strike="noStrike">
                <a:solidFill>
                  <a:srgbClr val="212121"/>
                </a:solidFill>
                <a:latin typeface="Arial"/>
                <a:ea typeface="Arial"/>
                <a:cs typeface="Arial"/>
                <a:sym typeface="Arial"/>
              </a:rPr>
              <a:t>2020</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Accepted to CU Boulder Integrated Physiology Program </a:t>
            </a:r>
            <a:r>
              <a:rPr b="1" i="0" lang="en" sz="1400" u="none" cap="none" strike="noStrike">
                <a:solidFill>
                  <a:srgbClr val="212121"/>
                </a:solidFill>
                <a:latin typeface="Arial"/>
                <a:ea typeface="Arial"/>
                <a:cs typeface="Arial"/>
                <a:sym typeface="Arial"/>
              </a:rPr>
              <a:t>2020</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Accepted to CU Boulder APPM Program </a:t>
            </a:r>
            <a:r>
              <a:rPr b="1" i="0" lang="en" sz="1400" u="none" cap="none" strike="noStrike">
                <a:solidFill>
                  <a:srgbClr val="212121"/>
                </a:solidFill>
                <a:latin typeface="Arial"/>
                <a:ea typeface="Arial"/>
                <a:cs typeface="Arial"/>
                <a:sym typeface="Arial"/>
              </a:rPr>
              <a:t>2021</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Accepted to CU Boulder APPM Masters Program </a:t>
            </a:r>
            <a:r>
              <a:rPr b="1" i="0" lang="en" sz="1400" u="none" cap="none" strike="noStrike">
                <a:solidFill>
                  <a:srgbClr val="212121"/>
                </a:solidFill>
                <a:latin typeface="Arial"/>
                <a:ea typeface="Arial"/>
                <a:cs typeface="Arial"/>
                <a:sym typeface="Arial"/>
              </a:rPr>
              <a:t>2023</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Graduated APPM BS Program </a:t>
            </a:r>
            <a:r>
              <a:rPr b="1" i="0" lang="en" sz="1400" u="none" cap="none" strike="noStrike">
                <a:solidFill>
                  <a:srgbClr val="212121"/>
                </a:solidFill>
                <a:latin typeface="Arial"/>
                <a:ea typeface="Arial"/>
                <a:cs typeface="Arial"/>
                <a:sym typeface="Arial"/>
              </a:rPr>
              <a:t>2024</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1" i="0" lang="en" sz="1400" u="none" cap="none" strike="noStrike">
                <a:solidFill>
                  <a:srgbClr val="212121"/>
                </a:solidFill>
                <a:latin typeface="Arial"/>
                <a:ea typeface="Arial"/>
                <a:cs typeface="Arial"/>
                <a:sym typeface="Arial"/>
              </a:rPr>
              <a:t>NEVER GIVE UP!</a:t>
            </a:r>
            <a:endParaRPr b="1" i="0" sz="1400" u="none" cap="none" strike="noStrike">
              <a:solidFill>
                <a:srgbClr val="212121"/>
              </a:solidFill>
              <a:latin typeface="Arial"/>
              <a:ea typeface="Arial"/>
              <a:cs typeface="Arial"/>
              <a:sym typeface="Arial"/>
            </a:endParaRPr>
          </a:p>
        </p:txBody>
      </p:sp>
      <p:sp>
        <p:nvSpPr>
          <p:cNvPr id="700" name="Google Shape;700;p58"/>
          <p:cNvSpPr/>
          <p:nvPr/>
        </p:nvSpPr>
        <p:spPr>
          <a:xfrm>
            <a:off x="5669280" y="4078224"/>
            <a:ext cx="3255300" cy="813900"/>
          </a:xfrm>
          <a:prstGeom prst="rect">
            <a:avLst/>
          </a:prstGeom>
          <a:solidFill>
            <a:srgbClr val="EBC871">
              <a:alpha val="47058"/>
            </a:srgbClr>
          </a:solidFill>
          <a:ln>
            <a:noFill/>
          </a:ln>
        </p:spPr>
        <p:txBody>
          <a:bodyPr anchorCtr="0" anchor="ctr" bIns="33750" lIns="67500" spcFirstLastPara="1" rIns="67500" wrap="square" tIns="33750">
            <a:noAutofit/>
          </a:bodyPr>
          <a:lstStyle/>
          <a:p>
            <a:pPr indent="457200" lvl="0" marL="0" marR="0" rtl="0" algn="l">
              <a:lnSpc>
                <a:spcPct val="100000"/>
              </a:lnSpc>
              <a:spcBef>
                <a:spcPts val="0"/>
              </a:spcBef>
              <a:spcAft>
                <a:spcPts val="0"/>
              </a:spcAft>
              <a:buClr>
                <a:schemeClr val="dk1"/>
              </a:buClr>
              <a:buSzPts val="1000"/>
              <a:buFont typeface="Arial"/>
              <a:buNone/>
            </a:pPr>
            <a:r>
              <a:rPr b="1" i="1" lang="en" sz="1000" u="none" cap="none" strike="noStrike">
                <a:solidFill>
                  <a:schemeClr val="dk1"/>
                </a:solidFill>
                <a:latin typeface="Arial"/>
                <a:ea typeface="Arial"/>
                <a:cs typeface="Arial"/>
                <a:sym typeface="Arial"/>
              </a:rPr>
              <a:t>Special thanks to…</a:t>
            </a:r>
            <a:endParaRPr b="1" i="1" sz="10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Mark Hoefer	Mohammad Shahin</a:t>
            </a:r>
            <a:endParaRPr b="0" i="1" sz="10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Jacob Sapiro	Earl Henslin	</a:t>
            </a:r>
            <a:endParaRPr b="0" i="1" sz="10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Ann and Roger Stull</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59"/>
          <p:cNvPicPr preferRelativeResize="0"/>
          <p:nvPr/>
        </p:nvPicPr>
        <p:blipFill rotWithShape="1">
          <a:blip r:embed="rId3">
            <a:alphaModFix/>
          </a:blip>
          <a:srcRect b="10978" l="2015" r="2024" t="4044"/>
          <a:stretch/>
        </p:blipFill>
        <p:spPr>
          <a:xfrm>
            <a:off x="5870448" y="268351"/>
            <a:ext cx="2697479" cy="3584445"/>
          </a:xfrm>
          <a:prstGeom prst="rect">
            <a:avLst/>
          </a:prstGeom>
          <a:noFill/>
          <a:ln>
            <a:noFill/>
          </a:ln>
        </p:spPr>
      </p:pic>
      <p:sp>
        <p:nvSpPr>
          <p:cNvPr id="706" name="Google Shape;706;p59"/>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Maedée Trank-Greene</a:t>
            </a:r>
            <a:endParaRPr b="1" i="0" sz="3000" u="none" cap="none" strike="noStrike">
              <a:solidFill>
                <a:schemeClr val="dk1"/>
              </a:solidFill>
              <a:latin typeface="Arial"/>
              <a:ea typeface="Arial"/>
              <a:cs typeface="Arial"/>
              <a:sym typeface="Arial"/>
            </a:endParaRPr>
          </a:p>
        </p:txBody>
      </p:sp>
      <p:sp>
        <p:nvSpPr>
          <p:cNvPr id="707" name="Google Shape;707;p59"/>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708" name="Google Shape;708;p59"/>
          <p:cNvSpPr/>
          <p:nvPr/>
        </p:nvSpPr>
        <p:spPr>
          <a:xfrm>
            <a:off x="347472" y="1636776"/>
            <a:ext cx="4818900" cy="2532900"/>
          </a:xfrm>
          <a:prstGeom prst="rect">
            <a:avLst/>
          </a:prstGeom>
          <a:solidFill>
            <a:srgbClr val="EBC871">
              <a:alpha val="46666"/>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As I reflect on my time in the APPM department, I can't help but feel immense gratitude for the incredible community I've been a part of these past four years. The support and opportunities I've experienced have truly been remarkable. As I look ahead into my next chapter in the BAM program this fall, I'm reminded of a powerful quote from Jem Corcoran, </a:t>
            </a:r>
            <a:r>
              <a:rPr b="1" i="1" lang="en" sz="1400" u="none" cap="none" strike="noStrike">
                <a:solidFill>
                  <a:srgbClr val="212121"/>
                </a:solidFill>
                <a:latin typeface="Arial"/>
                <a:ea typeface="Arial"/>
                <a:cs typeface="Arial"/>
                <a:sym typeface="Arial"/>
              </a:rPr>
              <a:t>“No one cares where you’ve been. It’s all about where you are today. Today is time n.” </a:t>
            </a:r>
            <a:endParaRPr b="1" i="1" sz="1400" u="none" cap="none" strike="noStrike">
              <a:solidFill>
                <a:srgbClr val="212121"/>
              </a:solidFill>
              <a:latin typeface="Arial"/>
              <a:ea typeface="Arial"/>
              <a:cs typeface="Arial"/>
              <a:sym typeface="Arial"/>
            </a:endParaRPr>
          </a:p>
        </p:txBody>
      </p:sp>
      <p:sp>
        <p:nvSpPr>
          <p:cNvPr id="709" name="Google Shape;709;p59"/>
          <p:cNvSpPr/>
          <p:nvPr/>
        </p:nvSpPr>
        <p:spPr>
          <a:xfrm>
            <a:off x="5669280" y="4078224"/>
            <a:ext cx="3255300" cy="813900"/>
          </a:xfrm>
          <a:prstGeom prst="rect">
            <a:avLst/>
          </a:prstGeom>
          <a:solidFill>
            <a:srgbClr val="EBC871">
              <a:alpha val="46666"/>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t/>
            </a:r>
            <a:endParaRPr b="0" i="1"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family and friends for being so supportive and loving. Thank you to all of my past and current professors for fueling my passion for mathematics. And, thank you to my amazing coworkers for making my student assistant job the best job ever.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000"/>
              <a:buFont typeface="Arial"/>
              <a:buNone/>
            </a:pPr>
            <a:r>
              <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60"/>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Stella Vannier</a:t>
            </a:r>
            <a:endParaRPr b="1" i="0" sz="3000" u="none" cap="none" strike="noStrike">
              <a:solidFill>
                <a:schemeClr val="dk1"/>
              </a:solidFill>
              <a:latin typeface="Arial"/>
              <a:ea typeface="Arial"/>
              <a:cs typeface="Arial"/>
              <a:sym typeface="Arial"/>
            </a:endParaRPr>
          </a:p>
        </p:txBody>
      </p:sp>
      <p:sp>
        <p:nvSpPr>
          <p:cNvPr id="715" name="Google Shape;715;p60"/>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716" name="Google Shape;716;p60"/>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These past four years have been the most pivotal years of life.  I have grown so much, not only academically, but emotionally.  I am incredibly grateful for the people I have met and the opportunities that are now available to me.  I am so thrilled to be starting my next chapter of my life.</a:t>
            </a:r>
            <a:endParaRPr b="0" i="0" sz="1400" u="none" cap="none" strike="noStrike">
              <a:solidFill>
                <a:schemeClr val="dk1"/>
              </a:solidFill>
              <a:latin typeface="Arial"/>
              <a:ea typeface="Arial"/>
              <a:cs typeface="Arial"/>
              <a:sym typeface="Arial"/>
            </a:endParaRPr>
          </a:p>
        </p:txBody>
      </p:sp>
      <p:sp>
        <p:nvSpPr>
          <p:cNvPr id="717" name="Google Shape;717;p60"/>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A special thank you to my family for being my biggest supporters. I love you Mom and Dad!</a:t>
            </a:r>
            <a:endParaRPr b="0" i="1" sz="1000" u="none" cap="none" strike="noStrike">
              <a:solidFill>
                <a:schemeClr val="dk1"/>
              </a:solidFill>
              <a:latin typeface="Arial"/>
              <a:ea typeface="Arial"/>
              <a:cs typeface="Arial"/>
              <a:sym typeface="Arial"/>
            </a:endParaRPr>
          </a:p>
        </p:txBody>
      </p:sp>
      <p:pic>
        <p:nvPicPr>
          <p:cNvPr id="718" name="Google Shape;718;p60"/>
          <p:cNvPicPr preferRelativeResize="0"/>
          <p:nvPr/>
        </p:nvPicPr>
        <p:blipFill rotWithShape="1">
          <a:blip r:embed="rId3">
            <a:alphaModFix/>
          </a:blip>
          <a:srcRect b="0" l="5003" r="5010" t="0"/>
          <a:stretch/>
        </p:blipFill>
        <p:spPr>
          <a:xfrm>
            <a:off x="5870448" y="268350"/>
            <a:ext cx="2697481" cy="358444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22"/>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Santiago Velasco</a:t>
            </a:r>
            <a:endParaRPr b="1" i="0" sz="3000" u="none" cap="none" strike="noStrike">
              <a:solidFill>
                <a:schemeClr val="dk1"/>
              </a:solidFill>
              <a:latin typeface="Arial"/>
              <a:ea typeface="Arial"/>
              <a:cs typeface="Arial"/>
              <a:sym typeface="Arial"/>
            </a:endParaRPr>
          </a:p>
        </p:txBody>
      </p:sp>
      <p:sp>
        <p:nvSpPr>
          <p:cNvPr id="724" name="Google Shape;724;p22"/>
          <p:cNvSpPr txBox="1"/>
          <p:nvPr/>
        </p:nvSpPr>
        <p:spPr>
          <a:xfrm>
            <a:off x="94022" y="960120"/>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chemeClr val="lt1"/>
              </a:solidFill>
              <a:latin typeface="Arial"/>
              <a:ea typeface="Arial"/>
              <a:cs typeface="Arial"/>
              <a:sym typeface="Arial"/>
            </a:endParaRPr>
          </a:p>
        </p:txBody>
      </p:sp>
      <p:sp>
        <p:nvSpPr>
          <p:cNvPr id="725" name="Google Shape;725;p22"/>
          <p:cNvSpPr/>
          <p:nvPr/>
        </p:nvSpPr>
        <p:spPr>
          <a:xfrm>
            <a:off x="5664900" y="4081800"/>
            <a:ext cx="3254700" cy="809400"/>
          </a:xfrm>
          <a:prstGeom prst="rect">
            <a:avLst/>
          </a:prstGeom>
          <a:solidFill>
            <a:srgbClr val="F5E4B8">
              <a:alpha val="81960"/>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Special thanks to Dr. Daniel Brown who introduced me to the field of Quantitative Finance and Dr. Anne Dougherty whose amazing planning ability made the future seem less daunting.</a:t>
            </a:r>
            <a:endParaRPr b="0" baseline="30000" i="1"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p:txBody>
      </p:sp>
      <p:sp>
        <p:nvSpPr>
          <p:cNvPr id="726" name="Google Shape;726;p22"/>
          <p:cNvSpPr/>
          <p:nvPr/>
        </p:nvSpPr>
        <p:spPr>
          <a:xfrm>
            <a:off x="347472" y="1636631"/>
            <a:ext cx="4822800" cy="2532300"/>
          </a:xfrm>
          <a:prstGeom prst="rect">
            <a:avLst/>
          </a:prstGeom>
          <a:solidFill>
            <a:srgbClr val="F5E4B8">
              <a:alpha val="81960"/>
            </a:srgbClr>
          </a:solidFill>
          <a:ln cap="flat" cmpd="sng" w="2857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212121"/>
                </a:solidFill>
                <a:latin typeface="Arial"/>
                <a:ea typeface="Arial"/>
                <a:cs typeface="Arial"/>
                <a:sym typeface="Arial"/>
              </a:rPr>
              <a:t>I’m very grateful for the four years I have spent at CU. My involvement with the Applied Mathematics department motivated me to wake up every day and try new ways in which I could incorporate concepts learned in either major to my academic interest in finance.</a:t>
            </a:r>
            <a:endParaRPr b="0" i="0" sz="12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212121"/>
                </a:solidFill>
                <a:latin typeface="Arial"/>
                <a:ea typeface="Arial"/>
                <a:cs typeface="Arial"/>
                <a:sym typeface="Arial"/>
              </a:rPr>
              <a:t>After graduation, I will be pursuing a one-year master’s degree in Financial History at the London School of Economics. After my time there, I hope to start my career in the financial services industry as an emerging markets fixed income and currencies derivatives trader.</a:t>
            </a:r>
            <a:endParaRPr b="0" i="0" sz="1200" u="none" cap="none" strike="noStrike">
              <a:solidFill>
                <a:srgbClr val="212121"/>
              </a:solidFill>
              <a:latin typeface="Arial"/>
              <a:ea typeface="Arial"/>
              <a:cs typeface="Arial"/>
              <a:sym typeface="Arial"/>
            </a:endParaRPr>
          </a:p>
        </p:txBody>
      </p:sp>
      <p:pic>
        <p:nvPicPr>
          <p:cNvPr id="727" name="Google Shape;727;p22"/>
          <p:cNvPicPr preferRelativeResize="0"/>
          <p:nvPr/>
        </p:nvPicPr>
        <p:blipFill rotWithShape="1">
          <a:blip r:embed="rId3">
            <a:alphaModFix/>
          </a:blip>
          <a:srcRect b="107" l="0" r="0" t="108"/>
          <a:stretch/>
        </p:blipFill>
        <p:spPr>
          <a:xfrm>
            <a:off x="5869057" y="268237"/>
            <a:ext cx="2693507" cy="35832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61"/>
          <p:cNvPicPr preferRelativeResize="0"/>
          <p:nvPr/>
        </p:nvPicPr>
        <p:blipFill rotWithShape="1">
          <a:blip r:embed="rId3">
            <a:alphaModFix/>
          </a:blip>
          <a:srcRect b="0" l="10449" r="10441" t="0"/>
          <a:stretch/>
        </p:blipFill>
        <p:spPr>
          <a:xfrm>
            <a:off x="5870448" y="268350"/>
            <a:ext cx="2697481" cy="3584449"/>
          </a:xfrm>
          <a:prstGeom prst="rect">
            <a:avLst/>
          </a:prstGeom>
          <a:noFill/>
          <a:ln>
            <a:noFill/>
          </a:ln>
        </p:spPr>
      </p:pic>
      <p:sp>
        <p:nvSpPr>
          <p:cNvPr id="733" name="Google Shape;733;p61"/>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Walter Virany</a:t>
            </a:r>
            <a:endParaRPr b="1" i="0" sz="3000" u="none" cap="none" strike="noStrike">
              <a:solidFill>
                <a:schemeClr val="dk1"/>
              </a:solidFill>
              <a:latin typeface="Arial"/>
              <a:ea typeface="Arial"/>
              <a:cs typeface="Arial"/>
              <a:sym typeface="Arial"/>
            </a:endParaRPr>
          </a:p>
        </p:txBody>
      </p:sp>
      <p:sp>
        <p:nvSpPr>
          <p:cNvPr id="734" name="Google Shape;734;p61"/>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735" name="Google Shape;735;p61"/>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Following graduation, I will be spending the summer as a research associate at the Institute for Pure and Applied Mathematics at UCLA. Then, I’ll be returning to CU to pursue an M.S. in Applied Math.</a:t>
            </a:r>
            <a:endParaRPr b="0" i="0" sz="1400" u="none" cap="none" strike="noStrike">
              <a:solidFill>
                <a:schemeClr val="dk1"/>
              </a:solidFill>
              <a:latin typeface="Arial"/>
              <a:ea typeface="Arial"/>
              <a:cs typeface="Arial"/>
              <a:sym typeface="Arial"/>
            </a:endParaRPr>
          </a:p>
        </p:txBody>
      </p:sp>
      <p:sp>
        <p:nvSpPr>
          <p:cNvPr id="736" name="Google Shape;736;p61"/>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Mom, Dad, and Robert - I could not have done it without your support.</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62"/>
          <p:cNvPicPr preferRelativeResize="0"/>
          <p:nvPr/>
        </p:nvPicPr>
        <p:blipFill rotWithShape="1">
          <a:blip r:embed="rId3">
            <a:alphaModFix/>
          </a:blip>
          <a:srcRect b="26022" l="5390" r="0" t="15904"/>
          <a:stretch/>
        </p:blipFill>
        <p:spPr>
          <a:xfrm>
            <a:off x="5870448" y="268350"/>
            <a:ext cx="2697481" cy="3584445"/>
          </a:xfrm>
          <a:prstGeom prst="rect">
            <a:avLst/>
          </a:prstGeom>
          <a:noFill/>
          <a:ln>
            <a:noFill/>
          </a:ln>
        </p:spPr>
      </p:pic>
      <p:sp>
        <p:nvSpPr>
          <p:cNvPr id="742" name="Google Shape;742;p62"/>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Gabe Wallon</a:t>
            </a:r>
            <a:endParaRPr b="1" i="0" sz="3000" u="none" cap="none" strike="noStrike">
              <a:solidFill>
                <a:schemeClr val="dk1"/>
              </a:solidFill>
              <a:latin typeface="Arial"/>
              <a:ea typeface="Arial"/>
              <a:cs typeface="Arial"/>
              <a:sym typeface="Arial"/>
            </a:endParaRPr>
          </a:p>
        </p:txBody>
      </p:sp>
      <p:sp>
        <p:nvSpPr>
          <p:cNvPr id="743" name="Google Shape;743;p62"/>
          <p:cNvSpPr txBox="1"/>
          <p:nvPr/>
        </p:nvSpPr>
        <p:spPr>
          <a:xfrm>
            <a:off x="94022" y="964106"/>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 sz="1700" u="none" cap="none" strike="noStrike">
                <a:solidFill>
                  <a:schemeClr val="lt1"/>
                </a:solidFill>
                <a:latin typeface="Arial"/>
                <a:ea typeface="Arial"/>
                <a:cs typeface="Arial"/>
                <a:sym typeface="Arial"/>
              </a:rPr>
              <a:t>Bachelor of Science, Applied Mathematics</a:t>
            </a:r>
            <a:endParaRPr b="0" i="0" sz="1700" u="none" cap="none" strike="noStrike">
              <a:solidFill>
                <a:srgbClr val="000000"/>
              </a:solidFill>
              <a:latin typeface="Arial"/>
              <a:ea typeface="Arial"/>
              <a:cs typeface="Arial"/>
              <a:sym typeface="Arial"/>
            </a:endParaRPr>
          </a:p>
        </p:txBody>
      </p:sp>
      <p:sp>
        <p:nvSpPr>
          <p:cNvPr id="744" name="Google Shape;744;p62"/>
          <p:cNvSpPr/>
          <p:nvPr/>
        </p:nvSpPr>
        <p:spPr>
          <a:xfrm>
            <a:off x="347472" y="1636776"/>
            <a:ext cx="4818900" cy="2532900"/>
          </a:xfrm>
          <a:prstGeom prst="rect">
            <a:avLst/>
          </a:prstGeom>
          <a:solidFill>
            <a:srgbClr val="EBC871">
              <a:alpha val="46274"/>
            </a:srgbClr>
          </a:solidFill>
          <a:ln cap="flat" cmpd="sng" w="29150">
            <a:solidFill>
              <a:srgbClr val="666666"/>
            </a:solidFill>
            <a:prstDash val="solid"/>
            <a:round/>
            <a:headEnd len="sm" w="sm" type="none"/>
            <a:tailEnd len="sm" w="sm" type="none"/>
          </a:ln>
        </p:spPr>
        <p:txBody>
          <a:bodyPr anchorCtr="0" anchor="ctr" bIns="44825" lIns="78575" spcFirstLastPara="1" rIns="78575" wrap="square" tIns="4482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Gabe absolutely loved his experience within the Applied Math and Statistics departments! He enjoyed attending office hours and wrestling through tough problems alongside his peers. He admired his professors, whom he found tremendously smart, inspiring, supportive, and friendly. He was proud to tell people he was an APPM major. He looks forward to applying everything he has learned to a career in data science, and plans to continue in his pursuit of knowledge.</a:t>
            </a:r>
            <a:endParaRPr b="0" i="0" sz="1400" u="none" cap="none" strike="noStrike">
              <a:solidFill>
                <a:schemeClr val="dk1"/>
              </a:solidFill>
              <a:latin typeface="Arial"/>
              <a:ea typeface="Arial"/>
              <a:cs typeface="Arial"/>
              <a:sym typeface="Arial"/>
            </a:endParaRPr>
          </a:p>
        </p:txBody>
      </p:sp>
      <p:sp>
        <p:nvSpPr>
          <p:cNvPr id="745" name="Google Shape;745;p62"/>
          <p:cNvSpPr/>
          <p:nvPr/>
        </p:nvSpPr>
        <p:spPr>
          <a:xfrm>
            <a:off x="5669280" y="4078224"/>
            <a:ext cx="3255300" cy="813900"/>
          </a:xfrm>
          <a:prstGeom prst="rect">
            <a:avLst/>
          </a:prstGeom>
          <a:solidFill>
            <a:srgbClr val="EBC871">
              <a:alpha val="46274"/>
            </a:srgbClr>
          </a:solid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Special thanks to the APPM community - peers, professors, advisors - and to my family. </a:t>
            </a:r>
            <a:endParaRPr b="0" i="1" sz="1000" u="none" cap="none" strike="noStrik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Background pattern&#10;&#10;Description automatically generated" id="750" name="Google Shape;750;p6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751" name="Google Shape;751;p63"/>
          <p:cNvSpPr txBox="1"/>
          <p:nvPr/>
        </p:nvSpPr>
        <p:spPr>
          <a:xfrm>
            <a:off x="1576338" y="346478"/>
            <a:ext cx="5991300" cy="4214100"/>
          </a:xfrm>
          <a:prstGeom prst="rect">
            <a:avLst/>
          </a:prstGeom>
          <a:noFill/>
          <a:ln>
            <a:noFill/>
          </a:ln>
        </p:spPr>
        <p:txBody>
          <a:bodyPr anchorCtr="0" anchor="t" bIns="34275" lIns="68575" spcFirstLastPara="1" rIns="68575" wrap="square" tIns="34275">
            <a:spAutoFit/>
          </a:bodyPr>
          <a:lstStyle/>
          <a:p>
            <a:pPr indent="0" lvl="0" marL="0" marR="0" rtl="0" algn="ctr">
              <a:lnSpc>
                <a:spcPct val="127777"/>
              </a:lnSpc>
              <a:spcBef>
                <a:spcPts val="0"/>
              </a:spcBef>
              <a:spcAft>
                <a:spcPts val="0"/>
              </a:spcAft>
              <a:buClr>
                <a:schemeClr val="dk1"/>
              </a:buClr>
              <a:buSzPts val="3000"/>
              <a:buFont typeface="Arial"/>
              <a:buNone/>
            </a:pPr>
            <a:r>
              <a:rPr b="0" i="0" lang="en" sz="4100" u="none" cap="none" strike="noStrike">
                <a:solidFill>
                  <a:srgbClr val="DACCA6"/>
                </a:solidFill>
                <a:latin typeface="Pacifico"/>
                <a:ea typeface="Pacifico"/>
                <a:cs typeface="Pacifico"/>
                <a:sym typeface="Pacifico"/>
              </a:rPr>
              <a:t>Congratulations</a:t>
            </a:r>
            <a:r>
              <a:rPr b="0" i="0" lang="en" sz="4100" u="none" cap="none" strike="noStrike">
                <a:solidFill>
                  <a:srgbClr val="DACCA6"/>
                </a:solidFill>
                <a:latin typeface="Helvetica Neue Light"/>
                <a:ea typeface="Helvetica Neue Light"/>
                <a:cs typeface="Helvetica Neue Light"/>
                <a:sym typeface="Helvetica Neue Light"/>
              </a:rPr>
              <a:t> to all</a:t>
            </a:r>
            <a:endParaRPr b="0" i="0" sz="4100" u="none" cap="none" strike="noStrike">
              <a:solidFill>
                <a:srgbClr val="DACCA6"/>
              </a:solidFill>
              <a:latin typeface="Helvetica Neue Light"/>
              <a:ea typeface="Helvetica Neue Light"/>
              <a:cs typeface="Helvetica Neue Light"/>
              <a:sym typeface="Helvetica Neue Light"/>
            </a:endParaRPr>
          </a:p>
          <a:p>
            <a:pPr indent="0" lvl="0" marL="0" marR="0" rtl="0" algn="ctr">
              <a:lnSpc>
                <a:spcPct val="127777"/>
              </a:lnSpc>
              <a:spcBef>
                <a:spcPts val="0"/>
              </a:spcBef>
              <a:spcAft>
                <a:spcPts val="0"/>
              </a:spcAft>
              <a:buClr>
                <a:schemeClr val="dk1"/>
              </a:buClr>
              <a:buSzPts val="3000"/>
              <a:buFont typeface="Arial"/>
              <a:buNone/>
            </a:pPr>
            <a:r>
              <a:rPr b="0" i="0" lang="en" sz="4100" u="none" cap="none" strike="noStrike">
                <a:solidFill>
                  <a:srgbClr val="DACCA6"/>
                </a:solidFill>
                <a:latin typeface="Helvetica Neue Light"/>
                <a:ea typeface="Helvetica Neue Light"/>
                <a:cs typeface="Helvetica Neue Light"/>
                <a:sym typeface="Helvetica Neue Light"/>
              </a:rPr>
              <a:t>2024 graduates,</a:t>
            </a:r>
            <a:endParaRPr b="0" i="0" sz="11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4100"/>
              <a:buFont typeface="Arial"/>
              <a:buNone/>
            </a:pPr>
            <a:r>
              <a:rPr b="0" i="0" lang="en" sz="4100" u="none" cap="none" strike="noStrike">
                <a:solidFill>
                  <a:srgbClr val="DACCA6"/>
                </a:solidFill>
                <a:latin typeface="Helvetica Neue Light"/>
                <a:ea typeface="Helvetica Neue Light"/>
                <a:cs typeface="Helvetica Neue Light"/>
                <a:sym typeface="Helvetica Neue Light"/>
              </a:rPr>
              <a:t>welcome to the </a:t>
            </a:r>
            <a:endParaRPr b="0" i="0" sz="11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5400"/>
              <a:buFont typeface="Arial"/>
              <a:buNone/>
            </a:pPr>
            <a:r>
              <a:rPr b="0" i="0" lang="en" sz="5400" u="none" cap="none" strike="noStrike">
                <a:solidFill>
                  <a:srgbClr val="DACCA6"/>
                </a:solidFill>
                <a:latin typeface="Helvetica Neue Light"/>
                <a:ea typeface="Helvetica Neue Light"/>
                <a:cs typeface="Helvetica Neue Light"/>
                <a:sym typeface="Helvetica Neue Light"/>
              </a:rPr>
              <a:t>Forever</a:t>
            </a:r>
            <a:r>
              <a:rPr b="1" i="0" lang="en" sz="5400" u="none" cap="none" strike="noStrike">
                <a:solidFill>
                  <a:srgbClr val="DACCA6"/>
                </a:solidFill>
                <a:latin typeface="Helvetica Neue"/>
                <a:ea typeface="Helvetica Neue"/>
                <a:cs typeface="Helvetica Neue"/>
                <a:sym typeface="Helvetica Neue"/>
              </a:rPr>
              <a:t>Buffs</a:t>
            </a:r>
            <a:endParaRPr b="1" i="0" sz="5400" u="none" cap="none" strike="noStrike">
              <a:solidFill>
                <a:srgbClr val="DACCA6"/>
              </a:solidFill>
              <a:latin typeface="Helvetica Neue"/>
              <a:ea typeface="Helvetica Neue"/>
              <a:cs typeface="Helvetica Neue"/>
              <a:sym typeface="Helvetica Neue"/>
            </a:endParaRPr>
          </a:p>
          <a:p>
            <a:pPr indent="0" lvl="0" marL="0" marR="0" rtl="0" algn="ctr">
              <a:lnSpc>
                <a:spcPct val="130000"/>
              </a:lnSpc>
              <a:spcBef>
                <a:spcPts val="0"/>
              </a:spcBef>
              <a:spcAft>
                <a:spcPts val="0"/>
              </a:spcAft>
              <a:buClr>
                <a:srgbClr val="000000"/>
              </a:buClr>
              <a:buSzPts val="4100"/>
              <a:buFont typeface="Arial"/>
              <a:buNone/>
            </a:pPr>
            <a:r>
              <a:rPr b="0" i="0" lang="en" sz="4100" u="none" cap="none" strike="noStrike">
                <a:solidFill>
                  <a:srgbClr val="DACCA6"/>
                </a:solidFill>
                <a:latin typeface="Helvetica Neue Light"/>
                <a:ea typeface="Helvetica Neue Light"/>
                <a:cs typeface="Helvetica Neue Light"/>
                <a:sym typeface="Helvetica Neue Light"/>
              </a:rPr>
              <a:t>family!</a:t>
            </a:r>
            <a:endParaRPr b="0" i="0" sz="1100" u="none" cap="none" strike="noStrike">
              <a:solidFill>
                <a:srgbClr val="000000"/>
              </a:solidFill>
              <a:latin typeface="Arial"/>
              <a:ea typeface="Arial"/>
              <a:cs typeface="Arial"/>
              <a:sym typeface="Arial"/>
            </a:endParaRPr>
          </a:p>
        </p:txBody>
      </p:sp>
      <p:pic>
        <p:nvPicPr>
          <p:cNvPr descr="Text&#10;&#10;Description automatically generated with low confidence" id="752" name="Google Shape;752;p63"/>
          <p:cNvPicPr preferRelativeResize="0"/>
          <p:nvPr/>
        </p:nvPicPr>
        <p:blipFill rotWithShape="1">
          <a:blip r:embed="rId4">
            <a:alphaModFix/>
          </a:blip>
          <a:srcRect b="0" l="0" r="0" t="0"/>
          <a:stretch/>
        </p:blipFill>
        <p:spPr>
          <a:xfrm>
            <a:off x="109550" y="4337000"/>
            <a:ext cx="3586152" cy="705300"/>
          </a:xfrm>
          <a:prstGeom prst="rect">
            <a:avLst/>
          </a:prstGeom>
          <a:noFill/>
          <a:ln>
            <a:noFill/>
          </a:ln>
        </p:spPr>
      </p:pic>
      <p:sp>
        <p:nvSpPr>
          <p:cNvPr id="753" name="Google Shape;753;p63"/>
          <p:cNvSpPr/>
          <p:nvPr/>
        </p:nvSpPr>
        <p:spPr>
          <a:xfrm>
            <a:off x="6521515" y="4474095"/>
            <a:ext cx="25131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Helvetica Neue Light"/>
                <a:ea typeface="Helvetica Neue Light"/>
                <a:cs typeface="Helvetica Neue Light"/>
                <a:sym typeface="Helvetica Neue Light"/>
              </a:rPr>
              <a:t>colorado.edu/alumni</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6"/>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Heather Lynn Cihak</a:t>
            </a:r>
            <a:endParaRPr b="1" i="0" sz="3000" u="none" cap="none" strike="noStrike">
              <a:solidFill>
                <a:schemeClr val="dk1"/>
              </a:solidFill>
              <a:latin typeface="Arial"/>
              <a:ea typeface="Arial"/>
              <a:cs typeface="Arial"/>
              <a:sym typeface="Arial"/>
            </a:endParaRPr>
          </a:p>
        </p:txBody>
      </p:sp>
      <p:sp>
        <p:nvSpPr>
          <p:cNvPr id="213" name="Google Shape;213;p6"/>
          <p:cNvSpPr txBox="1"/>
          <p:nvPr/>
        </p:nvSpPr>
        <p:spPr>
          <a:xfrm>
            <a:off x="43097" y="969833"/>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700"/>
              <a:buFont typeface="Arial"/>
              <a:buNone/>
            </a:pPr>
            <a:r>
              <a:rPr b="0" i="0" lang="en" sz="1700" u="none" cap="none" strike="noStrike">
                <a:solidFill>
                  <a:schemeClr val="lt1"/>
                </a:solidFill>
                <a:latin typeface="Arial"/>
                <a:ea typeface="Arial"/>
                <a:cs typeface="Arial"/>
                <a:sym typeface="Arial"/>
              </a:rPr>
              <a:t>Doctorate of Philosophy, Applied Mathematics</a:t>
            </a:r>
            <a:endParaRPr b="0" i="0" sz="1100" u="none" cap="none" strike="noStrike">
              <a:solidFill>
                <a:srgbClr val="000000"/>
              </a:solidFill>
              <a:latin typeface="Arial"/>
              <a:ea typeface="Arial"/>
              <a:cs typeface="Arial"/>
              <a:sym typeface="Arial"/>
            </a:endParaRPr>
          </a:p>
        </p:txBody>
      </p:sp>
      <p:pic>
        <p:nvPicPr>
          <p:cNvPr id="214" name="Google Shape;214;p6"/>
          <p:cNvPicPr preferRelativeResize="0"/>
          <p:nvPr/>
        </p:nvPicPr>
        <p:blipFill rotWithShape="1">
          <a:blip r:embed="rId3">
            <a:alphaModFix/>
          </a:blip>
          <a:srcRect b="0" l="17790" r="25766" t="0"/>
          <a:stretch/>
        </p:blipFill>
        <p:spPr>
          <a:xfrm>
            <a:off x="5870448" y="268350"/>
            <a:ext cx="2697482" cy="3584448"/>
          </a:xfrm>
          <a:prstGeom prst="rect">
            <a:avLst/>
          </a:prstGeom>
          <a:noFill/>
          <a:ln>
            <a:noFill/>
          </a:ln>
        </p:spPr>
      </p:pic>
      <p:sp>
        <p:nvSpPr>
          <p:cNvPr id="215" name="Google Shape;215;p6"/>
          <p:cNvSpPr/>
          <p:nvPr/>
        </p:nvSpPr>
        <p:spPr>
          <a:xfrm>
            <a:off x="5669280" y="4078224"/>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family and friends, advisor, mentors, and committee for their advice and support throughout this adventure. I could not have done it without you and am excited for my next quest!</a:t>
            </a:r>
            <a:endParaRPr b="0" i="1" sz="1000" u="none" cap="none" strike="noStrike">
              <a:solidFill>
                <a:schemeClr val="dk1"/>
              </a:solidFill>
              <a:latin typeface="Arial"/>
              <a:ea typeface="Arial"/>
              <a:cs typeface="Arial"/>
              <a:sym typeface="Arial"/>
            </a:endParaRPr>
          </a:p>
        </p:txBody>
      </p:sp>
      <p:sp>
        <p:nvSpPr>
          <p:cNvPr id="216" name="Google Shape;216;p6"/>
          <p:cNvSpPr/>
          <p:nvPr/>
        </p:nvSpPr>
        <p:spPr>
          <a:xfrm>
            <a:off x="347472" y="1636776"/>
            <a:ext cx="4818900" cy="2532900"/>
          </a:xfrm>
          <a:prstGeom prst="rect">
            <a:avLst/>
          </a:prstGeom>
          <a:solidFill>
            <a:srgbClr val="F5E4B8">
              <a:alpha val="81568"/>
            </a:srgbClr>
          </a:solidFill>
          <a:ln cap="flat" cmpd="sng" w="3810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1" i="0" lang="en" sz="1400" u="none" cap="none" strike="noStrike">
                <a:solidFill>
                  <a:srgbClr val="212121"/>
                </a:solidFill>
                <a:latin typeface="Arial"/>
                <a:ea typeface="Arial"/>
                <a:cs typeface="Arial"/>
                <a:sym typeface="Arial"/>
              </a:rPr>
              <a:t>Dissertation: The impact of synaptic dynamics on working memory in neural field equations.</a:t>
            </a:r>
            <a:endParaRPr b="1"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1" lang="en" sz="1400" u="none" cap="none" strike="noStrike">
                <a:solidFill>
                  <a:srgbClr val="212121"/>
                </a:solidFill>
                <a:latin typeface="Arial"/>
                <a:ea typeface="Arial"/>
                <a:cs typeface="Arial"/>
                <a:sym typeface="Arial"/>
              </a:rPr>
              <a:t>Advisor: Zachary P. Kilpatrick</a:t>
            </a:r>
            <a:endParaRPr b="0" i="1"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Heather’s work focused on developing more biologically realistic continuum neural field models of brain activity thought to underlie information maintenance in working memory. Throughout her time in the program she also pursued brief studies in literature, creative writing, and printmaking.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Heather will be starting a teaching postdoc this fall at the University of Minnesota. </a:t>
            </a:r>
            <a:endParaRPr b="0" i="0" sz="1400" u="none" cap="none" strike="noStrike">
              <a:solidFill>
                <a:srgbClr val="21212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7"/>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Kevin Doherty</a:t>
            </a:r>
            <a:endParaRPr b="1" i="0" sz="3000" u="none" cap="none" strike="noStrike">
              <a:solidFill>
                <a:schemeClr val="dk1"/>
              </a:solidFill>
              <a:latin typeface="Arial"/>
              <a:ea typeface="Arial"/>
              <a:cs typeface="Arial"/>
              <a:sym typeface="Arial"/>
            </a:endParaRPr>
          </a:p>
        </p:txBody>
      </p:sp>
      <p:sp>
        <p:nvSpPr>
          <p:cNvPr id="222" name="Google Shape;222;p7"/>
          <p:cNvSpPr txBox="1"/>
          <p:nvPr/>
        </p:nvSpPr>
        <p:spPr>
          <a:xfrm>
            <a:off x="43097" y="969833"/>
            <a:ext cx="46590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700"/>
              <a:buFont typeface="Arial"/>
              <a:buNone/>
            </a:pPr>
            <a:r>
              <a:rPr b="0" i="0" lang="en" sz="1700" u="none" cap="none" strike="noStrike">
                <a:solidFill>
                  <a:schemeClr val="lt1"/>
                </a:solidFill>
                <a:latin typeface="Arial"/>
                <a:ea typeface="Arial"/>
                <a:cs typeface="Arial"/>
                <a:sym typeface="Arial"/>
              </a:rPr>
              <a:t>Doctorate of Philosophy, Applied Mathematics</a:t>
            </a:r>
            <a:endParaRPr b="0" i="0" sz="1100" u="none" cap="none" strike="noStrike">
              <a:solidFill>
                <a:srgbClr val="000000"/>
              </a:solidFill>
              <a:latin typeface="Arial"/>
              <a:ea typeface="Arial"/>
              <a:cs typeface="Arial"/>
              <a:sym typeface="Arial"/>
            </a:endParaRPr>
          </a:p>
        </p:txBody>
      </p:sp>
      <p:pic>
        <p:nvPicPr>
          <p:cNvPr id="223" name="Google Shape;223;p7"/>
          <p:cNvPicPr preferRelativeResize="0"/>
          <p:nvPr/>
        </p:nvPicPr>
        <p:blipFill rotWithShape="1">
          <a:blip r:embed="rId3">
            <a:alphaModFix/>
          </a:blip>
          <a:srcRect b="0" l="10171" r="10179" t="0"/>
          <a:stretch/>
        </p:blipFill>
        <p:spPr>
          <a:xfrm>
            <a:off x="5870448" y="268350"/>
            <a:ext cx="2697482" cy="3584445"/>
          </a:xfrm>
          <a:prstGeom prst="rect">
            <a:avLst/>
          </a:prstGeom>
          <a:noFill/>
          <a:ln>
            <a:noFill/>
          </a:ln>
        </p:spPr>
      </p:pic>
      <p:sp>
        <p:nvSpPr>
          <p:cNvPr id="224" name="Google Shape;224;p7"/>
          <p:cNvSpPr/>
          <p:nvPr/>
        </p:nvSpPr>
        <p:spPr>
          <a:xfrm>
            <a:off x="5669280" y="4078224"/>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A special thanks to my friends and family for all of their support, I could not have made it this far without you</a:t>
            </a:r>
            <a:endParaRPr b="0" i="1" sz="1000" u="none" cap="none" strike="noStrike">
              <a:solidFill>
                <a:schemeClr val="dk1"/>
              </a:solidFill>
              <a:latin typeface="Arial"/>
              <a:ea typeface="Arial"/>
              <a:cs typeface="Arial"/>
              <a:sym typeface="Arial"/>
            </a:endParaRPr>
          </a:p>
        </p:txBody>
      </p:sp>
      <p:sp>
        <p:nvSpPr>
          <p:cNvPr id="225" name="Google Shape;225;p7"/>
          <p:cNvSpPr/>
          <p:nvPr/>
        </p:nvSpPr>
        <p:spPr>
          <a:xfrm>
            <a:off x="347472" y="1636776"/>
            <a:ext cx="4818900" cy="2532900"/>
          </a:xfrm>
          <a:prstGeom prst="rect">
            <a:avLst/>
          </a:prstGeom>
          <a:solidFill>
            <a:srgbClr val="F5E4B8">
              <a:alpha val="81568"/>
            </a:srgbClr>
          </a:solidFill>
          <a:ln cap="flat" cmpd="sng" w="3810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The CU Boulder Applied Mathematics department has been a fantastic place to spend the last 5 years. I will forever be grateful to the inspiring and brilliant individuals whom I have had the good fortune to do research with. </a:t>
            </a:r>
            <a:endParaRPr b="0" i="0" sz="1400" u="none" cap="none" strike="noStrike">
              <a:solidFill>
                <a:srgbClr val="21212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My advisors Stephen Becker and Alireza Doostan have been a constant source of creativity, and I hope to carry their persistence and curiosity forward in my own career. </a:t>
            </a:r>
            <a:endParaRPr b="0" i="0" sz="1400" u="none" cap="none" strike="noStrike">
              <a:solidFill>
                <a:srgbClr val="21212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8"/>
          <p:cNvPicPr preferRelativeResize="0"/>
          <p:nvPr/>
        </p:nvPicPr>
        <p:blipFill rotWithShape="1">
          <a:blip r:embed="rId3">
            <a:alphaModFix/>
          </a:blip>
          <a:srcRect b="3707" l="1690" r="1690" t="0"/>
          <a:stretch/>
        </p:blipFill>
        <p:spPr>
          <a:xfrm>
            <a:off x="5874000" y="268350"/>
            <a:ext cx="2697481" cy="3584445"/>
          </a:xfrm>
          <a:prstGeom prst="rect">
            <a:avLst/>
          </a:prstGeom>
          <a:noFill/>
          <a:ln>
            <a:noFill/>
          </a:ln>
        </p:spPr>
      </p:pic>
      <p:sp>
        <p:nvSpPr>
          <p:cNvPr id="231" name="Google Shape;231;p8"/>
          <p:cNvSpPr txBox="1"/>
          <p:nvPr/>
        </p:nvSpPr>
        <p:spPr>
          <a:xfrm>
            <a:off x="178904" y="268357"/>
            <a:ext cx="4659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Evan Gorman</a:t>
            </a:r>
            <a:endParaRPr b="1" i="0" sz="3000" u="none" cap="none" strike="noStrike">
              <a:solidFill>
                <a:schemeClr val="dk1"/>
              </a:solidFill>
              <a:latin typeface="Arial"/>
              <a:ea typeface="Arial"/>
              <a:cs typeface="Arial"/>
              <a:sym typeface="Arial"/>
            </a:endParaRPr>
          </a:p>
        </p:txBody>
      </p:sp>
      <p:sp>
        <p:nvSpPr>
          <p:cNvPr id="232" name="Google Shape;232;p8"/>
          <p:cNvSpPr txBox="1"/>
          <p:nvPr/>
        </p:nvSpPr>
        <p:spPr>
          <a:xfrm>
            <a:off x="43097" y="969833"/>
            <a:ext cx="4659000" cy="557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700"/>
              <a:buFont typeface="Arial"/>
              <a:buNone/>
            </a:pPr>
            <a:r>
              <a:rPr b="0" i="0" lang="en" sz="1700" u="none" cap="none" strike="noStrike">
                <a:solidFill>
                  <a:schemeClr val="lt1"/>
                </a:solidFill>
                <a:latin typeface="Arial"/>
                <a:ea typeface="Arial"/>
                <a:cs typeface="Arial"/>
                <a:sym typeface="Arial"/>
              </a:rPr>
              <a:t>Doctorate of Philosophy, Applied Mathematics</a:t>
            </a:r>
            <a:endParaRPr b="0" i="0" sz="1100" u="none" cap="none" strike="noStrike">
              <a:solidFill>
                <a:srgbClr val="000000"/>
              </a:solidFill>
              <a:latin typeface="Arial"/>
              <a:ea typeface="Arial"/>
              <a:cs typeface="Arial"/>
              <a:sym typeface="Arial"/>
            </a:endParaRPr>
          </a:p>
        </p:txBody>
      </p:sp>
      <p:sp>
        <p:nvSpPr>
          <p:cNvPr id="233" name="Google Shape;233;p8"/>
          <p:cNvSpPr/>
          <p:nvPr/>
        </p:nvSpPr>
        <p:spPr>
          <a:xfrm>
            <a:off x="5669280" y="4078224"/>
            <a:ext cx="3254700" cy="809400"/>
          </a:xfrm>
          <a:prstGeom prst="rect">
            <a:avLst/>
          </a:prstGeom>
          <a:solidFill>
            <a:srgbClr val="F5E4B8">
              <a:alpha val="81568"/>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000"/>
              <a:buFont typeface="Arial"/>
              <a:buNone/>
            </a:pPr>
            <a:r>
              <a:rPr b="0" i="1" lang="en" sz="1000" u="none" cap="none" strike="noStrike">
                <a:solidFill>
                  <a:schemeClr val="dk1"/>
                </a:solidFill>
                <a:latin typeface="Arial"/>
                <a:ea typeface="Arial"/>
                <a:cs typeface="Arial"/>
                <a:sym typeface="Arial"/>
              </a:rPr>
              <a:t>Thank you to my advisor, fiancée, and parents for their support. </a:t>
            </a:r>
            <a:endParaRPr b="0" i="1" sz="1000" u="none" cap="none" strike="noStrike">
              <a:solidFill>
                <a:schemeClr val="dk1"/>
              </a:solidFill>
              <a:latin typeface="Arial"/>
              <a:ea typeface="Arial"/>
              <a:cs typeface="Arial"/>
              <a:sym typeface="Arial"/>
            </a:endParaRPr>
          </a:p>
        </p:txBody>
      </p:sp>
      <p:sp>
        <p:nvSpPr>
          <p:cNvPr id="234" name="Google Shape;234;p8"/>
          <p:cNvSpPr/>
          <p:nvPr/>
        </p:nvSpPr>
        <p:spPr>
          <a:xfrm>
            <a:off x="347472" y="1636776"/>
            <a:ext cx="4818900" cy="2532900"/>
          </a:xfrm>
          <a:prstGeom prst="rect">
            <a:avLst/>
          </a:prstGeom>
          <a:solidFill>
            <a:srgbClr val="F5E4B8">
              <a:alpha val="81568"/>
            </a:srgbClr>
          </a:solidFill>
          <a:ln cap="flat" cmpd="sng" w="3810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rgbClr val="212121"/>
                </a:solidFill>
                <a:latin typeface="Arial"/>
                <a:ea typeface="Arial"/>
                <a:cs typeface="Arial"/>
                <a:sym typeface="Arial"/>
              </a:rPr>
              <a:t>I am grateful for the experiences and training I received from this department. I plan to pursue a career in research and at this time am interviewing at DARPA, NREL, and various postdocs.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ue_Whaley_BA - Prue Whale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