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7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</p:sldIdLst>
  <p:sldSz cx="9144000" cy="5143500" type="screen16x9"/>
  <p:notesSz cx="6858000" cy="9144000"/>
  <p:embeddedFontLst>
    <p:embeddedFont>
      <p:font typeface="Roboto Condensed Light" panose="020B0604020202020204" charset="0"/>
      <p:regular r:id="rId75"/>
      <p:bold r:id="rId76"/>
      <p:italic r:id="rId77"/>
      <p:boldItalic r:id="rId78"/>
    </p:embeddedFont>
    <p:embeddedFont>
      <p:font typeface="Arvo" panose="020B0604020202020204" charset="0"/>
      <p:regular r:id="rId79"/>
      <p:bold r:id="rId80"/>
      <p:italic r:id="rId81"/>
      <p:boldItalic r:id="rId82"/>
    </p:embeddedFont>
    <p:embeddedFont>
      <p:font typeface="Roboto Condensed" panose="020B0604020202020204" charset="0"/>
      <p:regular r:id="rId83"/>
      <p:bold r:id="rId84"/>
      <p:italic r:id="rId85"/>
      <p:boldItalic r:id="rId8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987" autoAdjust="0"/>
  </p:normalViewPr>
  <p:slideViewPr>
    <p:cSldViewPr snapToGrid="0">
      <p:cViewPr varScale="1">
        <p:scale>
          <a:sx n="93" d="100"/>
          <a:sy n="93" d="100"/>
        </p:scale>
        <p:origin x="11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2.fntdata"/><Relationship Id="rId84" Type="http://schemas.openxmlformats.org/officeDocument/2006/relationships/font" Target="fonts/font10.fntdata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8.fntdata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6.fntdata"/><Relationship Id="rId85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southbouldercreekactiongroup.com%2Fcu-south%2F&amp;psig=AOvVaw2rZZcHjFrCrYpzSfqI2Xjg&amp;ust=1582731887604000&amp;source=images&amp;cd=vfe&amp;ved=0CAIQjRxqFwoTCMjB2PeF7ecCFQAAAAAdAAAAABAJ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7eb4006d02_2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7eb4006d02_2_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 out/grey out the previous sections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7eb4006d02_2_8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7eb4006d02_2_8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Highlight the two subtests we are covering on the left.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7ecb45085f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7ecb45085f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7ec4eb7261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7ec4eb7261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better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7eb4006d02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7eb4006d02_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 LINK TO BACKUPS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Verbally state testing with prescribed humidities SAY IT ITIDOT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7eb4006d02_8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7eb4006d02_8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TABLE?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Update image (more thermocouples) change temp to -12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Actual images of test linked in backups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Make a backup of HOT TEST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7eb4006d02_8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7eb4006d02_8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Remind of additional humidity tests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eb4006d02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7eb4006d02_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Emphasize worst case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we talked to matt about the highbay?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6feaef8004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6feaef8004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Calibrating laser range finder and force gauge?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SCALING UP THIS TEST??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7eb4006d02_7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7eb4006d02_7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https://www.google.com/url?sa=i&amp;url=https%3A%2F%2Fwww.southbouldercreekactiongroup.com%2Fcu-south%2F&amp;psig=AOvVaw2rZZcHjFrCrYpzSfqI2Xjg&amp;ust=1582731887604000&amp;source=images&amp;cd=vfe&amp;ved=0CAIQjRxqFwoTCMjB2PeF7ecCFQAAAAAdAAAAABAJ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dd4ae14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6dd4ae14a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6:30 for overview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3:00 for Thermodynamics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2:30 for pointing - 12:00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4:00 for flight 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7ec4eb7261_4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7ec4eb7261_4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7eb4006d02_5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7eb4006d02_5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FRs to Backups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7ea5783ef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7ea5783ef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https://www.google.com/url?sa=i&amp;url=https%3A%2F%2Fwww.southbouldercreekactiongroup.com%2Fcu-south%2F&amp;psig=AOvVaw2rZZcHjFrCrYpzSfqI2Xjg&amp;ust=1582731887604000&amp;source=images&amp;cd=vfe&amp;ved=0CAIQjRxqFwoTCMjB2PeF7ecCFQAAAAAdAAAAABAJ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MERGE EQUIPMENT AND FLOWCHART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7ea5783ef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7ea5783ef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Give a range of dates we could do this in: April 2 to …?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Talk to Matt to see if he needs to be there for the test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Walk through this as the day in the life without camera then add a slide to do the same With a camera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Remove conops, replace with flowchart and simplified system diagram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oboto Condensed Light"/>
              <a:buChar char="-"/>
            </a:pPr>
            <a:r>
              <a:rPr lang="en" sz="18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Testing entire system, gathering data, SMC probes, baking method</a:t>
            </a:r>
            <a:endParaRPr sz="18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oboto Condensed Light"/>
              <a:buChar char="-"/>
            </a:pPr>
            <a:r>
              <a:rPr lang="en" sz="18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Preliminary flight with camera substitute resistor</a:t>
            </a:r>
            <a:endParaRPr sz="18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oboto Condensed Light"/>
              <a:buChar char="-"/>
            </a:pPr>
            <a:r>
              <a:rPr lang="en" sz="18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Final flight with camera (REMOVE THIS TEXT)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70273e4469_5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70273e4469_5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Securement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70273e4469_5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70273e4469_5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Remove “Inflation Setup A” for each step, and replace with sentence about actual step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6feaef800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6feaef800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7ea95e5b6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7ea95e5b6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7ecb45085f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7ecb45085f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80df43a8a1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80df43a8a1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eb4006d0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7eb4006d0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7ecb45085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7ecb45085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Potentially include words here. Move to backups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80df43a8a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80df43a8a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 this CAD image to under view of polycarbonate/sensors. Keep this as it is high risk for testing, “we can also discuss balloon, ground station etc. in backups”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7ecb45085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7ecb45085f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Hey there move this to backups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7eb4006d02_8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7eb4006d02_8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80df43a8a1_1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80df43a8a1_1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80df43a8a1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80df43a8a1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80df43a8a1_5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80df43a8a1_5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TABLE?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Update image (more thermocouples) change temp to -12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Actual images of test linked in backups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Make a backup of HOT TEST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80df43a8a1_5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80df43a8a1_5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Remind of additional humidity tests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7eb4006d02_12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7eb4006d02_12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7eb4006d02_5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7eb4006d02_5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eb4006d02_2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7eb4006d02_2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This will be accomplished by:</a:t>
            </a:r>
            <a:endParaRPr sz="2400" dirty="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 dirty="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Using a tethered balloon to provide an elevated imaging platform for an IR Camera</a:t>
            </a:r>
            <a:endParaRPr sz="1800" dirty="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 dirty="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Capturing images and environmental data that will be downlinked to a ground station for storage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/>
              <a:t>Say what non-intrusive means.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Mention we aren’t making a SM model but delivering data to ASTRA that they can make SM algo with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Upacalable</a:t>
            </a:r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7eb4006d02_5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7eb4006d02_5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7eb4006d02_5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7eb4006d02_5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80db0e0ee6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80db0e0ee6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80db0e0ee6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80db0e0ee6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7eb4006d02_5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7eb4006d02_5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7eb4006d02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7eb4006d02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7eb4006d02_3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7eb4006d02_3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TUrn procedure into flowchart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80df43a8a1_1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80df43a8a1_1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7eb4006d02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7eb4006d02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7eb4006d02_3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7eb4006d02_3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ec4eb7261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7ec4eb7261_2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 SOLAR PANEL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80df43a8a1_1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Google Shape;849;g80df43a8a1_1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6fe4ccba4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6fe4ccba4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7eb4006d02_3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7eb4006d02_3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7ea95e5b66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7ea95e5b66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7ea95e5b6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7ea95e5b66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7ea95e5b6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7ea95e5b6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7ec4eb7261_4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g7ec4eb7261_4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Nahon et al 2019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7ec4eb7261_4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7ec4eb7261_4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7ec4eb7261_4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7ec4eb7261_4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7ec4eb7261_4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7ec4eb7261_4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7eb4006d02_2_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7eb4006d02_2_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ALEXIS: add boxes around important systems for testing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SPECIFIC QUESTIONS ABOUT baseline design in the backups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7ec4eb7261_4_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7ec4eb7261_4_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7eb4006d02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7eb4006d02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Include actual force value for expected result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7eb4006d02_6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7eb4006d02_6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Slap diagram in.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7eb3defa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" name="Google Shape;1019;g7eb3defa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7eb3defae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8" name="Google Shape;1028;g7eb3defae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7ecb45085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" name="Google Shape;1048;g7ecb45085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7ecb48f9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7ecb48f9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70356fd8cc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7" name="Google Shape;1067;g70356fd8cc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70273e4469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70273e4469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DATES WRONG????</a:t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70273e4469_4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6" name="Google Shape;1086;g70273e4469_4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eb4006d02_2_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7eb4006d02_2_5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Spend more time on these when presenting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Highlight the important testing elements</a:t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80df43a8a1_9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80df43a8a1_9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80db0e0ee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" name="Google Shape;1106;g80db0e0ee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80db0e0ee6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2" name="Google Shape;1122;g80db0e0ee6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7eb4006d02_2_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7eb4006d02_2_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Solar charging system -- mention we are still gucci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MATT APPROVAL either mention it verbally or put it in slides before Monday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6feaef800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6feaef800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>
            <a:off x="5697214" y="2635519"/>
            <a:ext cx="889200" cy="2964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Google Shape;25;p3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26" name="Google Shape;26;p3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Google Shape;28;p3"/>
          <p:cNvGrpSpPr/>
          <p:nvPr/>
        </p:nvGrpSpPr>
        <p:grpSpPr>
          <a:xfrm rot="10800000" flipH="1">
            <a:off x="-2" y="2924826"/>
            <a:ext cx="6589087" cy="2027268"/>
            <a:chOff x="-9894852" y="-4493254"/>
            <a:chExt cx="21200407" cy="6522740"/>
          </a:xfrm>
        </p:grpSpPr>
        <p:sp>
          <p:nvSpPr>
            <p:cNvPr id="29" name="Google Shape;29;p3"/>
            <p:cNvSpPr/>
            <p:nvPr/>
          </p:nvSpPr>
          <p:spPr>
            <a:xfrm>
              <a:off x="-9894852" y="-4493114"/>
              <a:ext cx="146853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1" name="Google Shape;31;p3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32" name="Google Shape;32;p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3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" name="Google Shape;39;p3"/>
          <p:cNvSpPr txBox="1">
            <a:spLocks noGrp="1"/>
          </p:cNvSpPr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44" name="Google Shape;44;p4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" name="Google Shape;45;p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46" name="Google Shape;46;p4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48;p4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49" name="Google Shape;49;p4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" name="Google Shape;51;p4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52" name="Google Shape;52;p4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53" name="Google Shape;53;p4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55" name="Google Shape;55;p4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56" name="Google Shape;56;p4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 i="1">
                <a:solidFill>
                  <a:srgbClr val="FFFFFF"/>
                </a:solidFill>
              </a:defRPr>
            </a:lvl1pPr>
            <a:lvl2pPr marL="914400" lvl="1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2pPr>
            <a:lvl3pPr marL="1371600" lvl="2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3pPr>
            <a:lvl4pPr marL="1828800" lvl="3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4pPr>
            <a:lvl5pPr marL="2286000" lvl="4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5pPr>
            <a:lvl6pPr marL="2743200" lvl="5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6pPr>
            <a:lvl7pPr marL="3200400" lvl="6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7pPr>
            <a:lvl8pPr marL="3657600" lvl="7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8pPr>
            <a:lvl9pPr marL="4114800" lvl="8" indent="-41910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/>
          <p:nvPr/>
        </p:nvSpPr>
        <p:spPr>
          <a:xfrm>
            <a:off x="286600" y="1014575"/>
            <a:ext cx="6765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accent5"/>
                </a:solidFill>
              </a:rPr>
              <a:t>“</a:t>
            </a:r>
            <a:endParaRPr sz="7200" b="1">
              <a:solidFill>
                <a:schemeClr val="accent5"/>
              </a:solidFill>
            </a:endParaRPr>
          </a:p>
        </p:txBody>
      </p:sp>
      <p:sp>
        <p:nvSpPr>
          <p:cNvPr id="60" name="Google Shape;60;p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04" name="Google Shape;104;p7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05" name="Google Shape;105;p7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06" name="Google Shape;106;p7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08" name="Google Shape;108;p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09" name="Google Shape;109;p7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12" name="Google Shape;112;p7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7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" name="Google Shape;116;p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17" name="Google Shape;117;p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8704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3233637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55406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9"/>
          <p:cNvGrpSpPr/>
          <p:nvPr/>
        </p:nvGrpSpPr>
        <p:grpSpPr>
          <a:xfrm>
            <a:off x="2466138" y="4472723"/>
            <a:ext cx="6686825" cy="670795"/>
            <a:chOff x="5589288" y="4472723"/>
            <a:chExt cx="6686825" cy="670795"/>
          </a:xfrm>
        </p:grpSpPr>
        <p:sp>
          <p:nvSpPr>
            <p:cNvPr id="145" name="Google Shape;145;p9"/>
            <p:cNvSpPr/>
            <p:nvPr/>
          </p:nvSpPr>
          <p:spPr>
            <a:xfrm rot="10800000">
              <a:off x="5589288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" name="Google Shape;146;p9"/>
            <p:cNvGrpSpPr/>
            <p:nvPr/>
          </p:nvGrpSpPr>
          <p:grpSpPr>
            <a:xfrm flipH="1">
              <a:off x="5748896" y="4472723"/>
              <a:ext cx="6527217" cy="670795"/>
              <a:chOff x="-10101302" y="330075"/>
              <a:chExt cx="16532971" cy="1699506"/>
            </a:xfrm>
          </p:grpSpPr>
          <p:sp>
            <p:nvSpPr>
              <p:cNvPr id="147" name="Google Shape;147;p9"/>
              <p:cNvSpPr/>
              <p:nvPr/>
            </p:nvSpPr>
            <p:spPr>
              <a:xfrm>
                <a:off x="-10101302" y="330081"/>
                <a:ext cx="148464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9"/>
              <p:cNvSpPr/>
              <p:nvPr/>
            </p:nvSpPr>
            <p:spPr>
              <a:xfrm>
                <a:off x="4732169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" name="Google Shape;149;p9"/>
            <p:cNvGrpSpPr/>
            <p:nvPr/>
          </p:nvGrpSpPr>
          <p:grpSpPr>
            <a:xfrm flipH="1">
              <a:off x="5592255" y="4646738"/>
              <a:ext cx="6682918" cy="304563"/>
              <a:chOff x="-30922586" y="330075"/>
              <a:chExt cx="37293070" cy="1699569"/>
            </a:xfrm>
          </p:grpSpPr>
          <p:sp>
            <p:nvSpPr>
              <p:cNvPr id="150" name="Google Shape;150;p9"/>
              <p:cNvSpPr/>
              <p:nvPr/>
            </p:nvSpPr>
            <p:spPr>
              <a:xfrm>
                <a:off x="-30922586" y="330144"/>
                <a:ext cx="355881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9"/>
              <p:cNvSpPr/>
              <p:nvPr/>
            </p:nvSpPr>
            <p:spPr>
              <a:xfrm>
                <a:off x="4670984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2" name="Google Shape;152;p9"/>
          <p:cNvSpPr txBox="1">
            <a:spLocks noGrp="1"/>
          </p:cNvSpPr>
          <p:nvPr>
            <p:ph type="body" idx="1"/>
          </p:nvPr>
        </p:nvSpPr>
        <p:spPr>
          <a:xfrm>
            <a:off x="2682800" y="4636500"/>
            <a:ext cx="60042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</a:lstStyle>
          <a:p>
            <a:endParaRPr/>
          </a:p>
        </p:txBody>
      </p:sp>
      <p:sp>
        <p:nvSpPr>
          <p:cNvPr id="153" name="Google Shape;153;p9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4" name="Google Shape;154;p9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55" name="Google Shape;155;p9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6" name="Google Shape;156;p9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57" name="Google Shape;157;p9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9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59;p9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0" name="Google Shape;160;p9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slide" Target="slide53.xml"/><Relationship Id="rId4" Type="http://schemas.openxmlformats.org/officeDocument/2006/relationships/slide" Target="slide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slide" Target="slide4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slide" Target="slide54.xml"/><Relationship Id="rId18" Type="http://schemas.openxmlformats.org/officeDocument/2006/relationships/slide" Target="slide65.xml"/><Relationship Id="rId3" Type="http://schemas.openxmlformats.org/officeDocument/2006/relationships/slide" Target="slide30.xml"/><Relationship Id="rId21" Type="http://schemas.openxmlformats.org/officeDocument/2006/relationships/image" Target="../media/image2.png"/><Relationship Id="rId7" Type="http://schemas.openxmlformats.org/officeDocument/2006/relationships/slide" Target="slide44.xml"/><Relationship Id="rId12" Type="http://schemas.openxmlformats.org/officeDocument/2006/relationships/slide" Target="slide53.xml"/><Relationship Id="rId17" Type="http://schemas.openxmlformats.org/officeDocument/2006/relationships/slide" Target="slide63.xml"/><Relationship Id="rId2" Type="http://schemas.openxmlformats.org/officeDocument/2006/relationships/notesSlide" Target="../notesSlides/notesSlide29.xml"/><Relationship Id="rId16" Type="http://schemas.openxmlformats.org/officeDocument/2006/relationships/slide" Target="slide61.xml"/><Relationship Id="rId20" Type="http://schemas.openxmlformats.org/officeDocument/2006/relationships/slide" Target="slide68.xml"/><Relationship Id="rId1" Type="http://schemas.openxmlformats.org/officeDocument/2006/relationships/slideLayout" Target="../slideLayouts/slideLayout5.xml"/><Relationship Id="rId6" Type="http://schemas.openxmlformats.org/officeDocument/2006/relationships/slide" Target="slide39.xml"/><Relationship Id="rId11" Type="http://schemas.openxmlformats.org/officeDocument/2006/relationships/slide" Target="slide71.xml"/><Relationship Id="rId5" Type="http://schemas.openxmlformats.org/officeDocument/2006/relationships/slide" Target="slide38.xml"/><Relationship Id="rId15" Type="http://schemas.openxmlformats.org/officeDocument/2006/relationships/slide" Target="slide56.xml"/><Relationship Id="rId10" Type="http://schemas.openxmlformats.org/officeDocument/2006/relationships/slide" Target="slide51.xml"/><Relationship Id="rId19" Type="http://schemas.openxmlformats.org/officeDocument/2006/relationships/slide" Target="slide66.xml"/><Relationship Id="rId4" Type="http://schemas.openxmlformats.org/officeDocument/2006/relationships/slide" Target="slide34.xml"/><Relationship Id="rId9" Type="http://schemas.openxmlformats.org/officeDocument/2006/relationships/slide" Target="slide48.xml"/><Relationship Id="rId14" Type="http://schemas.openxmlformats.org/officeDocument/2006/relationships/slide" Target="slide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slide" Target="slide29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slide" Target="slide8.xml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25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.png"/><Relationship Id="rId4" Type="http://schemas.openxmlformats.org/officeDocument/2006/relationships/slide" Target="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9.xml"/><Relationship Id="rId5" Type="http://schemas.openxmlformats.org/officeDocument/2006/relationships/image" Target="../media/image23.jpe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.png"/><Relationship Id="rId4" Type="http://schemas.openxmlformats.org/officeDocument/2006/relationships/slide" Target="slide14.xml"/><Relationship Id="rId9" Type="http://schemas.openxmlformats.org/officeDocument/2006/relationships/slide" Target="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slide" Target="slide14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slide" Target="slide29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slide" Target="slide29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slide" Target="slide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slide" Target="slide29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slide" Target="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slide" Target="slide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slide" Target="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slide" Target="slide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slide" Target="slide29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9.xml"/><Relationship Id="rId5" Type="http://schemas.openxmlformats.org/officeDocument/2006/relationships/image" Target="../media/image2.png"/><Relationship Id="rId4" Type="http://schemas.openxmlformats.org/officeDocument/2006/relationships/slide" Target="slide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5" Type="http://schemas.openxmlformats.org/officeDocument/2006/relationships/slide" Target="slide29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5" Type="http://schemas.openxmlformats.org/officeDocument/2006/relationships/slide" Target="slide29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3.xml"/><Relationship Id="rId5" Type="http://schemas.openxmlformats.org/officeDocument/2006/relationships/slide" Target="slide29.xml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5" Type="http://schemas.openxmlformats.org/officeDocument/2006/relationships/slide" Target="slide29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5" Type="http://schemas.openxmlformats.org/officeDocument/2006/relationships/slide" Target="slide29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5" Type="http://schemas.openxmlformats.org/officeDocument/2006/relationships/slide" Target="slide29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5" Type="http://schemas.openxmlformats.org/officeDocument/2006/relationships/slide" Target="slide29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5" Type="http://schemas.openxmlformats.org/officeDocument/2006/relationships/slide" Target="slide29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5" Type="http://schemas.openxmlformats.org/officeDocument/2006/relationships/slide" Target="slide29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9.png"/><Relationship Id="rId7" Type="http://schemas.openxmlformats.org/officeDocument/2006/relationships/slide" Target="slide13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slide" Target="slide29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4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5" Type="http://schemas.openxmlformats.org/officeDocument/2006/relationships/slide" Target="slide29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4" Type="http://schemas.openxmlformats.org/officeDocument/2006/relationships/slide" Target="slide29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58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48.png"/><Relationship Id="rId4" Type="http://schemas.openxmlformats.org/officeDocument/2006/relationships/video" Target="../media/media2.mp4"/><Relationship Id="rId9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slide" Target="slide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4" Type="http://schemas.openxmlformats.org/officeDocument/2006/relationships/slide" Target="slide2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5" Type="http://schemas.openxmlformats.org/officeDocument/2006/relationships/slide" Target="slide29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5" Type="http://schemas.openxmlformats.org/officeDocument/2006/relationships/slide" Target="slide29.xm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4" Type="http://schemas.openxmlformats.org/officeDocument/2006/relationships/slide" Target="slide2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4" Type="http://schemas.openxmlformats.org/officeDocument/2006/relationships/slide" Target="slide2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9.xml"/><Relationship Id="rId5" Type="http://schemas.openxmlformats.org/officeDocument/2006/relationships/image" Target="../media/image2.png"/><Relationship Id="rId4" Type="http://schemas.openxmlformats.org/officeDocument/2006/relationships/slide" Target="slide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4" Type="http://schemas.openxmlformats.org/officeDocument/2006/relationships/slide" Target="slide2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4" Type="http://schemas.openxmlformats.org/officeDocument/2006/relationships/slide" Target="slide2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slide" Target="slide2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g"/><Relationship Id="rId4" Type="http://schemas.openxmlformats.org/officeDocument/2006/relationships/slide" Target="slide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slide" Target="slide2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4" Type="http://schemas.openxmlformats.org/officeDocument/2006/relationships/slide" Target="slide2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slide" Target="slide30.xml"/><Relationship Id="rId4" Type="http://schemas.openxmlformats.org/officeDocument/2006/relationships/slide" Target="slide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/>
          <p:nvPr/>
        </p:nvSpPr>
        <p:spPr>
          <a:xfrm>
            <a:off x="446975" y="599900"/>
            <a:ext cx="5805000" cy="29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WIRMS</a:t>
            </a:r>
            <a:endParaRPr sz="48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u="sng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</a:t>
            </a:r>
            <a:r>
              <a:rPr lang="en" sz="19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eather-Balloon </a:t>
            </a:r>
            <a:r>
              <a:rPr lang="en" sz="1900" b="1" u="sng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</a:t>
            </a:r>
            <a:r>
              <a:rPr lang="en" sz="19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nfrared </a:t>
            </a:r>
            <a:r>
              <a:rPr lang="en" sz="1900" b="1" u="sng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</a:t>
            </a:r>
            <a:r>
              <a:rPr lang="en" sz="19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eadings of </a:t>
            </a:r>
            <a:r>
              <a:rPr lang="en" sz="1900" b="1" u="sng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</a:t>
            </a:r>
            <a:r>
              <a:rPr lang="en" sz="19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oisture in </a:t>
            </a:r>
            <a:r>
              <a:rPr lang="en" sz="1900" b="1" u="sng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</a:t>
            </a:r>
            <a:r>
              <a:rPr lang="en" sz="19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oil</a:t>
            </a:r>
            <a:endParaRPr sz="19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Test Readiness Review </a:t>
            </a:r>
            <a:endParaRPr sz="18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Sponsor: ASTRA, LLC </a:t>
            </a:r>
            <a:endParaRPr sz="18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85" name="Google Shape;185;p11"/>
          <p:cNvSpPr txBox="1"/>
          <p:nvPr/>
        </p:nvSpPr>
        <p:spPr>
          <a:xfrm>
            <a:off x="446975" y="3127150"/>
            <a:ext cx="5569200" cy="11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Nick Bearns, Emanuele Costantino, Marisa Exnicious, </a:t>
            </a:r>
            <a:endParaRPr sz="1800">
              <a:solidFill>
                <a:srgbClr val="FFFFFF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Jason Li, Brad Lutz, Riley Perez, Lewis Redner, Silvio Rossi, Sevi Senavinin, Sam Shaver, Eric Vanderwolf, Alexis Wall</a:t>
            </a:r>
            <a:endParaRPr sz="1800">
              <a:solidFill>
                <a:srgbClr val="FFFFFF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86" name="Google Shape;186;p1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750" y="2751550"/>
            <a:ext cx="2189400" cy="2252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Gantt Chart</a:t>
            </a:r>
            <a:endParaRPr/>
          </a:p>
        </p:txBody>
      </p:sp>
      <p:sp>
        <p:nvSpPr>
          <p:cNvPr id="303" name="Google Shape;303;p2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304" name="Google Shape;304;p2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05" name="Google Shape;305;p2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8550"/>
            <a:ext cx="6924349" cy="389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Gantt Chart</a:t>
            </a:r>
            <a:endParaRPr/>
          </a:p>
        </p:txBody>
      </p:sp>
      <p:sp>
        <p:nvSpPr>
          <p:cNvPr id="311" name="Google Shape;311;p2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312" name="Google Shape;312;p2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3" name="Google Shape;313;p2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8525"/>
            <a:ext cx="6924374" cy="389497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1"/>
          <p:cNvSpPr txBox="1"/>
          <p:nvPr/>
        </p:nvSpPr>
        <p:spPr>
          <a:xfrm>
            <a:off x="6852150" y="1414525"/>
            <a:ext cx="2479800" cy="29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26324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Key Tests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Roboto Condensed Light"/>
              <a:buChar char="▰"/>
            </a:pPr>
            <a:r>
              <a:rPr lang="en" sz="16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Instrument Suite Thermodynamics</a:t>
            </a: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Char char="▰"/>
            </a:pPr>
            <a:r>
              <a:rPr lang="en" sz="16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Pointing Test</a:t>
            </a: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Char char="▰"/>
            </a:pPr>
            <a:r>
              <a:rPr lang="en" sz="16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Initial Field Test</a:t>
            </a: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2"/>
          <p:cNvSpPr txBox="1">
            <a:spLocks noGrp="1"/>
          </p:cNvSpPr>
          <p:nvPr>
            <p:ph type="subTitle" idx="1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Plans and Procedures</a:t>
            </a:r>
            <a:endParaRPr/>
          </a:p>
        </p:txBody>
      </p:sp>
      <p:sp>
        <p:nvSpPr>
          <p:cNvPr id="320" name="Google Shape;320;p22"/>
          <p:cNvSpPr txBox="1">
            <a:spLocks noGrp="1"/>
          </p:cNvSpPr>
          <p:nvPr>
            <p:ph type="ctrTitle"/>
          </p:nvPr>
        </p:nvSpPr>
        <p:spPr>
          <a:xfrm>
            <a:off x="463525" y="2863373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Readiness</a:t>
            </a:r>
            <a:endParaRPr/>
          </a:p>
        </p:txBody>
      </p:sp>
      <p:sp>
        <p:nvSpPr>
          <p:cNvPr id="321" name="Google Shape;321;p2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322" name="Google Shape;322;p22"/>
          <p:cNvSpPr txBox="1"/>
          <p:nvPr/>
        </p:nvSpPr>
        <p:spPr>
          <a:xfrm>
            <a:off x="463525" y="1201600"/>
            <a:ext cx="2181600" cy="19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</a:t>
            </a:r>
            <a:endParaRPr sz="3000" b="1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23" name="Google Shape;323;p22"/>
          <p:cNvSpPr/>
          <p:nvPr/>
        </p:nvSpPr>
        <p:spPr>
          <a:xfrm>
            <a:off x="2238725" y="198350"/>
            <a:ext cx="13659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Project Overview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324" name="Google Shape;324;p22"/>
          <p:cNvSpPr/>
          <p:nvPr/>
        </p:nvSpPr>
        <p:spPr>
          <a:xfrm>
            <a:off x="3291500" y="198350"/>
            <a:ext cx="13659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Schedule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325" name="Google Shape;325;p22"/>
          <p:cNvSpPr/>
          <p:nvPr/>
        </p:nvSpPr>
        <p:spPr>
          <a:xfrm>
            <a:off x="4361412" y="198350"/>
            <a:ext cx="1647600" cy="555000"/>
          </a:xfrm>
          <a:prstGeom prst="chevron">
            <a:avLst>
              <a:gd name="adj" fmla="val 50000"/>
            </a:avLst>
          </a:prstGeom>
          <a:solidFill>
            <a:srgbClr val="6AA84F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Testing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326" name="Google Shape;326;p22"/>
          <p:cNvSpPr/>
          <p:nvPr/>
        </p:nvSpPr>
        <p:spPr>
          <a:xfrm>
            <a:off x="5716675" y="198350"/>
            <a:ext cx="11886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Budget</a:t>
            </a: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3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 of Tests</a:t>
            </a:r>
            <a:endParaRPr/>
          </a:p>
        </p:txBody>
      </p:sp>
      <p:sp>
        <p:nvSpPr>
          <p:cNvPr id="332" name="Google Shape;332;p2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333" name="Google Shape;333;p23"/>
          <p:cNvSpPr txBox="1"/>
          <p:nvPr/>
        </p:nvSpPr>
        <p:spPr>
          <a:xfrm>
            <a:off x="601000" y="1481550"/>
            <a:ext cx="5471700" cy="3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Model Driven Subsystem Tests</a:t>
            </a:r>
            <a:endParaRPr sz="24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8761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Condensed Light"/>
              <a:buChar char="▰"/>
            </a:pPr>
            <a:r>
              <a:rPr lang="en" sz="2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Condensation</a:t>
            </a:r>
            <a:endParaRPr sz="2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Condensed Light"/>
              <a:buChar char="▰"/>
            </a:pPr>
            <a:r>
              <a:rPr lang="en" sz="2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Pointing</a:t>
            </a:r>
            <a:endParaRPr sz="2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Condensed Light"/>
              <a:buChar char="▰"/>
            </a:pPr>
            <a:r>
              <a:rPr lang="en" sz="2000">
                <a:uFill>
                  <a:noFill/>
                </a:u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3" action="ppaction://hlinksldjump"/>
              </a:rPr>
              <a:t>Volume and Lift (Scale diffusion test)</a:t>
            </a:r>
            <a:endParaRPr sz="2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Condensed Light"/>
              <a:buChar char="▰"/>
            </a:pPr>
            <a:r>
              <a:rPr lang="en" sz="2000">
                <a:uFill>
                  <a:noFill/>
                </a:u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4" action="ppaction://hlinksldjump"/>
              </a:rPr>
              <a:t>Power</a:t>
            </a:r>
            <a:endParaRPr sz="2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Condensed Light"/>
              <a:buChar char="▰"/>
            </a:pPr>
            <a:r>
              <a:rPr lang="en" sz="2000">
                <a:uFill>
                  <a:noFill/>
                </a:u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5" action="ppaction://hlinksldjump"/>
              </a:rPr>
              <a:t>Additional small-scale tests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Day in the Life Test</a:t>
            </a:r>
            <a:endParaRPr sz="24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334" name="Google Shape;334;p23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35" name="Google Shape;335;p23"/>
          <p:cNvSpPr/>
          <p:nvPr/>
        </p:nvSpPr>
        <p:spPr>
          <a:xfrm>
            <a:off x="1036625" y="2255375"/>
            <a:ext cx="2160600" cy="315600"/>
          </a:xfrm>
          <a:prstGeom prst="rect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3"/>
          <p:cNvSpPr/>
          <p:nvPr/>
        </p:nvSpPr>
        <p:spPr>
          <a:xfrm>
            <a:off x="1036625" y="2617325"/>
            <a:ext cx="2160600" cy="315600"/>
          </a:xfrm>
          <a:prstGeom prst="rect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3"/>
          <p:cNvSpPr/>
          <p:nvPr/>
        </p:nvSpPr>
        <p:spPr>
          <a:xfrm>
            <a:off x="601000" y="4255625"/>
            <a:ext cx="2403900" cy="383400"/>
          </a:xfrm>
          <a:prstGeom prst="rect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4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 Suite Thermodynamics: Overview</a:t>
            </a:r>
            <a:endParaRPr/>
          </a:p>
        </p:txBody>
      </p:sp>
      <p:sp>
        <p:nvSpPr>
          <p:cNvPr id="343" name="Google Shape;343;p2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344" name="Google Shape;344;p24"/>
          <p:cNvSpPr txBox="1"/>
          <p:nvPr/>
        </p:nvSpPr>
        <p:spPr>
          <a:xfrm>
            <a:off x="150100" y="1518138"/>
            <a:ext cx="8955300" cy="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Roboto Condensed"/>
                <a:ea typeface="Roboto Condensed"/>
                <a:cs typeface="Roboto Condensed"/>
                <a:sym typeface="Roboto Condensed"/>
              </a:rPr>
              <a:t>DR 4.2 - The imaging system shall produce images of the ground with dimensions of 300 square feet.</a:t>
            </a:r>
            <a:endParaRPr sz="17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Roboto Condensed"/>
                <a:ea typeface="Roboto Condensed"/>
                <a:cs typeface="Roboto Condensed"/>
                <a:sym typeface="Roboto Condensed"/>
              </a:rPr>
              <a:t>DR 4.3.1 - The camera shall operate within temperatures from 10 to 70 degrees Fahrenheit.</a:t>
            </a:r>
            <a:endParaRPr sz="17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45" name="Google Shape;345;p24"/>
          <p:cNvSpPr txBox="1">
            <a:spLocks noGrp="1"/>
          </p:cNvSpPr>
          <p:nvPr>
            <p:ph type="body" idx="1"/>
          </p:nvPr>
        </p:nvSpPr>
        <p:spPr>
          <a:xfrm>
            <a:off x="150100" y="2367225"/>
            <a:ext cx="90378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Test Purpose</a:t>
            </a:r>
            <a:r>
              <a:rPr lang="en" sz="1800"/>
              <a:t>: Verify no condensation on imaging surfaces under worst case operational conditions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Test Status</a:t>
            </a:r>
            <a:r>
              <a:rPr lang="en" sz="1800"/>
              <a:t>: Initial test complete (February 28th) - further testing required by March 14th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Model Validation</a:t>
            </a:r>
            <a:r>
              <a:rPr lang="en" sz="1800"/>
              <a:t>: Test will validate 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hlinkClick r:id="rId3" action="ppaction://hlinksldjump"/>
              </a:rPr>
              <a:t>thermal model</a:t>
            </a:r>
            <a:r>
              <a:rPr lang="en" sz="1800"/>
              <a:t> by testing temperature difference between external polycarbonate and ambient air 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Initial Result</a:t>
            </a:r>
            <a:r>
              <a:rPr lang="en" sz="1800"/>
              <a:t>: No condensation during low humidity test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800"/>
          </a:p>
        </p:txBody>
      </p:sp>
      <p:pic>
        <p:nvPicPr>
          <p:cNvPr id="346" name="Google Shape;346;p2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 Suite Thermodynamics: Equipment and Facilities</a:t>
            </a:r>
            <a:endParaRPr/>
          </a:p>
        </p:txBody>
      </p:sp>
      <p:sp>
        <p:nvSpPr>
          <p:cNvPr id="352" name="Google Shape;352;p25"/>
          <p:cNvSpPr txBox="1">
            <a:spLocks noGrp="1"/>
          </p:cNvSpPr>
          <p:nvPr>
            <p:ph type="body" idx="1"/>
          </p:nvPr>
        </p:nvSpPr>
        <p:spPr>
          <a:xfrm>
            <a:off x="459825" y="1678850"/>
            <a:ext cx="5073000" cy="29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Facility: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571500" lvl="1" indent="-34290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ASTRA Thermal Chamber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Equipment: 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571500" lvl="1" indent="-34290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Thermal chamber</a:t>
            </a:r>
            <a:endParaRPr sz="1800"/>
          </a:p>
          <a:p>
            <a:pPr marL="571500" lvl="1" indent="-34290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Battery and power cable</a:t>
            </a:r>
            <a:endParaRPr sz="1800"/>
          </a:p>
          <a:p>
            <a:pPr marL="5715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Instrument suite fitted with all electronics, including humidity sensor</a:t>
            </a:r>
            <a:endParaRPr sz="1800"/>
          </a:p>
          <a:p>
            <a:pPr marL="571500" lvl="1" indent="-34290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Camera</a:t>
            </a:r>
            <a:endParaRPr sz="1800"/>
          </a:p>
          <a:p>
            <a:pPr marL="571500" lvl="1" indent="-342900" algn="l" rtl="0">
              <a:lnSpc>
                <a:spcPct val="7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4 thermocouples, 1 ASTRA-provided humidity sensor</a:t>
            </a:r>
            <a:endParaRPr sz="1800"/>
          </a:p>
        </p:txBody>
      </p:sp>
      <p:sp>
        <p:nvSpPr>
          <p:cNvPr id="353" name="Google Shape;353;p2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354" name="Google Shape;354;p2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55" name="Google Shape;35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5225" y="1566925"/>
            <a:ext cx="3164084" cy="291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6"/>
          <p:cNvSpPr txBox="1">
            <a:spLocks noGrp="1"/>
          </p:cNvSpPr>
          <p:nvPr>
            <p:ph type="title"/>
          </p:nvPr>
        </p:nvSpPr>
        <p:spPr>
          <a:xfrm>
            <a:off x="152400" y="392575"/>
            <a:ext cx="6659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 Suite Thermodynamics: Test Procedure Review </a:t>
            </a:r>
            <a:endParaRPr/>
          </a:p>
        </p:txBody>
      </p:sp>
      <p:sp>
        <p:nvSpPr>
          <p:cNvPr id="361" name="Google Shape;361;p2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362" name="Google Shape;362;p2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63" name="Google Shape;363;p26"/>
          <p:cNvSpPr txBox="1"/>
          <p:nvPr/>
        </p:nvSpPr>
        <p:spPr>
          <a:xfrm>
            <a:off x="1278925" y="1701900"/>
            <a:ext cx="1424100" cy="4917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Fully Charge Battery</a:t>
            </a:r>
            <a:endParaRPr sz="1200"/>
          </a:p>
        </p:txBody>
      </p:sp>
      <p:sp>
        <p:nvSpPr>
          <p:cNvPr id="364" name="Google Shape;364;p26"/>
          <p:cNvSpPr txBox="1"/>
          <p:nvPr/>
        </p:nvSpPr>
        <p:spPr>
          <a:xfrm>
            <a:off x="3460025" y="1701900"/>
            <a:ext cx="1424100" cy="4917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Connect Power to Instrument Suite</a:t>
            </a:r>
            <a:endParaRPr sz="1200"/>
          </a:p>
        </p:txBody>
      </p:sp>
      <p:sp>
        <p:nvSpPr>
          <p:cNvPr id="365" name="Google Shape;365;p26"/>
          <p:cNvSpPr txBox="1"/>
          <p:nvPr/>
        </p:nvSpPr>
        <p:spPr>
          <a:xfrm>
            <a:off x="5935700" y="1701900"/>
            <a:ext cx="1424100" cy="4917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Set Cold Room to -12C</a:t>
            </a:r>
            <a:endParaRPr sz="1200"/>
          </a:p>
        </p:txBody>
      </p:sp>
      <p:sp>
        <p:nvSpPr>
          <p:cNvPr id="366" name="Google Shape;366;p26"/>
          <p:cNvSpPr txBox="1"/>
          <p:nvPr/>
        </p:nvSpPr>
        <p:spPr>
          <a:xfrm>
            <a:off x="3460025" y="3874075"/>
            <a:ext cx="1424100" cy="4917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Test Conducted Until Steady State</a:t>
            </a:r>
            <a:endParaRPr sz="1200"/>
          </a:p>
        </p:txBody>
      </p:sp>
      <p:sp>
        <p:nvSpPr>
          <p:cNvPr id="367" name="Google Shape;367;p26"/>
          <p:cNvSpPr txBox="1"/>
          <p:nvPr/>
        </p:nvSpPr>
        <p:spPr>
          <a:xfrm>
            <a:off x="3174875" y="2743525"/>
            <a:ext cx="1994400" cy="669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Inspect Imaging Surfaces for Condensation, 20 Minutes</a:t>
            </a:r>
            <a:endParaRPr sz="1200"/>
          </a:p>
        </p:txBody>
      </p:sp>
      <p:sp>
        <p:nvSpPr>
          <p:cNvPr id="368" name="Google Shape;368;p26"/>
          <p:cNvSpPr txBox="1"/>
          <p:nvPr/>
        </p:nvSpPr>
        <p:spPr>
          <a:xfrm>
            <a:off x="5829950" y="2743525"/>
            <a:ext cx="1635600" cy="669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Install Thermocouples and Instrument Suite</a:t>
            </a:r>
            <a:endParaRPr sz="1200"/>
          </a:p>
        </p:txBody>
      </p:sp>
      <p:sp>
        <p:nvSpPr>
          <p:cNvPr id="369" name="Google Shape;369;p26"/>
          <p:cNvSpPr txBox="1"/>
          <p:nvPr/>
        </p:nvSpPr>
        <p:spPr>
          <a:xfrm>
            <a:off x="1278925" y="2832475"/>
            <a:ext cx="1424100" cy="4917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Testing Stopped</a:t>
            </a:r>
            <a:endParaRPr sz="1200"/>
          </a:p>
        </p:txBody>
      </p:sp>
      <p:cxnSp>
        <p:nvCxnSpPr>
          <p:cNvPr id="370" name="Google Shape;370;p26"/>
          <p:cNvCxnSpPr>
            <a:stCxn id="363" idx="3"/>
            <a:endCxn id="364" idx="1"/>
          </p:cNvCxnSpPr>
          <p:nvPr/>
        </p:nvCxnSpPr>
        <p:spPr>
          <a:xfrm>
            <a:off x="2703025" y="1947750"/>
            <a:ext cx="7569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1" name="Google Shape;371;p26"/>
          <p:cNvCxnSpPr>
            <a:endCxn id="365" idx="1"/>
          </p:cNvCxnSpPr>
          <p:nvPr/>
        </p:nvCxnSpPr>
        <p:spPr>
          <a:xfrm>
            <a:off x="4884200" y="1947750"/>
            <a:ext cx="10515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2" name="Google Shape;372;p26"/>
          <p:cNvCxnSpPr>
            <a:stCxn id="365" idx="2"/>
            <a:endCxn id="368" idx="0"/>
          </p:cNvCxnSpPr>
          <p:nvPr/>
        </p:nvCxnSpPr>
        <p:spPr>
          <a:xfrm>
            <a:off x="6647750" y="2193600"/>
            <a:ext cx="0" cy="549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3" name="Google Shape;373;p26"/>
          <p:cNvCxnSpPr>
            <a:stCxn id="368" idx="1"/>
            <a:endCxn id="367" idx="3"/>
          </p:cNvCxnSpPr>
          <p:nvPr/>
        </p:nvCxnSpPr>
        <p:spPr>
          <a:xfrm rot="10800000">
            <a:off x="5169350" y="3078325"/>
            <a:ext cx="660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4" name="Google Shape;374;p26"/>
          <p:cNvSpPr txBox="1"/>
          <p:nvPr/>
        </p:nvSpPr>
        <p:spPr>
          <a:xfrm>
            <a:off x="1309675" y="3324175"/>
            <a:ext cx="136260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Condensation Observed</a:t>
            </a:r>
            <a:endParaRPr sz="1000"/>
          </a:p>
        </p:txBody>
      </p:sp>
      <p:cxnSp>
        <p:nvCxnSpPr>
          <p:cNvPr id="375" name="Google Shape;375;p26"/>
          <p:cNvCxnSpPr>
            <a:stCxn id="367" idx="1"/>
            <a:endCxn id="369" idx="3"/>
          </p:cNvCxnSpPr>
          <p:nvPr/>
        </p:nvCxnSpPr>
        <p:spPr>
          <a:xfrm rot="10800000">
            <a:off x="2702975" y="3078325"/>
            <a:ext cx="471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6" name="Google Shape;376;p26"/>
          <p:cNvCxnSpPr>
            <a:stCxn id="367" idx="2"/>
            <a:endCxn id="366" idx="0"/>
          </p:cNvCxnSpPr>
          <p:nvPr/>
        </p:nvCxnSpPr>
        <p:spPr>
          <a:xfrm>
            <a:off x="4172075" y="3413125"/>
            <a:ext cx="0" cy="46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 Suite Pointing: Overview</a:t>
            </a:r>
            <a:endParaRPr/>
          </a:p>
        </p:txBody>
      </p:sp>
      <p:sp>
        <p:nvSpPr>
          <p:cNvPr id="382" name="Google Shape;382;p2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383" name="Google Shape;383;p27"/>
          <p:cNvSpPr txBox="1"/>
          <p:nvPr/>
        </p:nvSpPr>
        <p:spPr>
          <a:xfrm>
            <a:off x="0" y="1443600"/>
            <a:ext cx="92598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r>
              <a:rPr lang="en" sz="175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DR 4.2: The imaging system shall produce images of the ground with dimensions of 300 square feet.</a:t>
            </a:r>
            <a:endParaRPr sz="175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84" name="Google Shape;384;p27"/>
          <p:cNvSpPr txBox="1">
            <a:spLocks noGrp="1"/>
          </p:cNvSpPr>
          <p:nvPr>
            <p:ph type="body" idx="1"/>
          </p:nvPr>
        </p:nvSpPr>
        <p:spPr>
          <a:xfrm>
            <a:off x="636900" y="2106600"/>
            <a:ext cx="7870200" cy="25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Test Purpose</a:t>
            </a:r>
            <a:r>
              <a:rPr lang="en" sz="1800"/>
              <a:t>: Verify that camera will image the </a:t>
            </a: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same</a:t>
            </a:r>
            <a:r>
              <a:rPr lang="en" sz="1800"/>
              <a:t> 300 sqft data calibration area when max operational wind is applied (20 mph)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Test Status</a:t>
            </a:r>
            <a:r>
              <a:rPr lang="en" sz="1800"/>
              <a:t>: Scheduled for March 9</a:t>
            </a:r>
            <a:r>
              <a:rPr lang="en" sz="1800" baseline="30000"/>
              <a:t>th</a:t>
            </a:r>
            <a:r>
              <a:rPr lang="en" sz="1800"/>
              <a:t> - March 14</a:t>
            </a:r>
            <a:r>
              <a:rPr lang="en" sz="1800" baseline="30000"/>
              <a:t>th</a:t>
            </a:r>
            <a:endParaRPr sz="1800" baseline="30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Model Validation</a:t>
            </a:r>
            <a:r>
              <a:rPr lang="en" sz="1800"/>
              <a:t>: Test will validate the Instrument Suite Dynamics model for the tri-tethered balloon system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Expected Result</a:t>
            </a:r>
            <a:r>
              <a:rPr lang="en" sz="1800"/>
              <a:t>: Instrument suite will be able to image the same data calibration area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800"/>
          </a:p>
        </p:txBody>
      </p:sp>
      <p:pic>
        <p:nvPicPr>
          <p:cNvPr id="385" name="Google Shape;385;p2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 Suite Pointing: Design</a:t>
            </a:r>
            <a:endParaRPr/>
          </a:p>
        </p:txBody>
      </p:sp>
      <p:sp>
        <p:nvSpPr>
          <p:cNvPr id="391" name="Google Shape;391;p2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392" name="Google Shape;392;p2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93" name="Google Shape;393;p2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437" y="2021931"/>
            <a:ext cx="4299526" cy="2338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49" t="7304" r="12167"/>
          <a:stretch/>
        </p:blipFill>
        <p:spPr>
          <a:xfrm>
            <a:off x="5628403" y="1995100"/>
            <a:ext cx="2419294" cy="239247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28"/>
          <p:cNvSpPr txBox="1"/>
          <p:nvPr/>
        </p:nvSpPr>
        <p:spPr>
          <a:xfrm>
            <a:off x="1405875" y="1580350"/>
            <a:ext cx="1160400" cy="2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No Wind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96" name="Google Shape;396;p28"/>
          <p:cNvSpPr txBox="1"/>
          <p:nvPr/>
        </p:nvSpPr>
        <p:spPr>
          <a:xfrm>
            <a:off x="4011300" y="1580350"/>
            <a:ext cx="758100" cy="2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Wind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97" name="Google Shape;397;p28"/>
          <p:cNvSpPr txBox="1"/>
          <p:nvPr/>
        </p:nvSpPr>
        <p:spPr>
          <a:xfrm>
            <a:off x="6306675" y="1510375"/>
            <a:ext cx="1487400" cy="2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Test Setup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 Suite Pointing: Equipment and Facilities</a:t>
            </a:r>
            <a:endParaRPr/>
          </a:p>
        </p:txBody>
      </p:sp>
      <p:sp>
        <p:nvSpPr>
          <p:cNvPr id="403" name="Google Shape;403;p29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404" name="Google Shape;404;p2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05" name="Google Shape;405;p29"/>
          <p:cNvSpPr txBox="1">
            <a:spLocks noGrp="1"/>
          </p:cNvSpPr>
          <p:nvPr>
            <p:ph type="body" idx="1"/>
          </p:nvPr>
        </p:nvSpPr>
        <p:spPr>
          <a:xfrm>
            <a:off x="301675" y="1414525"/>
            <a:ext cx="3581700" cy="36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Facility: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571500" lvl="1" indent="-34290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CU Aerospace High bay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Equipment: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571500" lvl="1" indent="-34290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ASTRA Thermal Chamber</a:t>
            </a:r>
            <a:endParaRPr sz="1800"/>
          </a:p>
          <a:p>
            <a:pPr marL="571500" lvl="1" indent="-34290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Instrument suite electronics</a:t>
            </a:r>
            <a:endParaRPr sz="1800"/>
          </a:p>
          <a:p>
            <a:pPr marL="571500" lvl="1" indent="-34290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Ground stations and tethers</a:t>
            </a:r>
            <a:endParaRPr sz="1800"/>
          </a:p>
          <a:p>
            <a:pPr marL="571500" lvl="1" indent="-34290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Power supply</a:t>
            </a:r>
            <a:endParaRPr sz="1800"/>
          </a:p>
          <a:p>
            <a:pPr marL="571500" lvl="1" indent="-34290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Force gauge</a:t>
            </a:r>
            <a:endParaRPr sz="1800"/>
          </a:p>
          <a:p>
            <a:pPr marL="571500" lvl="1" indent="-34290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Laser range finder</a:t>
            </a:r>
            <a:endParaRPr sz="1800"/>
          </a:p>
          <a:p>
            <a:pPr marL="914400" lvl="0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/>
              <a:t>* Full list in backup slides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pic>
        <p:nvPicPr>
          <p:cNvPr id="406" name="Google Shape;406;p2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1900" y="452112"/>
            <a:ext cx="866076" cy="509162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9"/>
          <p:cNvSpPr txBox="1"/>
          <p:nvPr/>
        </p:nvSpPr>
        <p:spPr>
          <a:xfrm>
            <a:off x="4038113" y="1588738"/>
            <a:ext cx="1921200" cy="6249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 up Scale Structure in High Bay</a:t>
            </a:r>
            <a:endParaRPr/>
          </a:p>
        </p:txBody>
      </p:sp>
      <p:sp>
        <p:nvSpPr>
          <p:cNvPr id="408" name="Google Shape;408;p29"/>
          <p:cNvSpPr txBox="1"/>
          <p:nvPr/>
        </p:nvSpPr>
        <p:spPr>
          <a:xfrm>
            <a:off x="6563888" y="2698479"/>
            <a:ext cx="1921200" cy="8283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Prescribe Known Force and Angle on Instrument Suite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9"/>
          <p:cNvSpPr txBox="1"/>
          <p:nvPr/>
        </p:nvSpPr>
        <p:spPr>
          <a:xfrm>
            <a:off x="6563888" y="1588738"/>
            <a:ext cx="1921200" cy="6249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1000"/>
              </a:spcAft>
              <a:buNone/>
            </a:pPr>
            <a:r>
              <a:rPr lang="en"/>
              <a:t>Mark Soil Calibration Area Below</a:t>
            </a:r>
            <a:endParaRPr/>
          </a:p>
        </p:txBody>
      </p:sp>
      <p:sp>
        <p:nvSpPr>
          <p:cNvPr id="410" name="Google Shape;410;p29"/>
          <p:cNvSpPr txBox="1"/>
          <p:nvPr/>
        </p:nvSpPr>
        <p:spPr>
          <a:xfrm>
            <a:off x="4038113" y="2800163"/>
            <a:ext cx="1921200" cy="6249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Record Images</a:t>
            </a:r>
            <a:endParaRPr/>
          </a:p>
        </p:txBody>
      </p:sp>
      <p:sp>
        <p:nvSpPr>
          <p:cNvPr id="411" name="Google Shape;411;p29"/>
          <p:cNvSpPr txBox="1"/>
          <p:nvPr/>
        </p:nvSpPr>
        <p:spPr>
          <a:xfrm>
            <a:off x="4038113" y="4011588"/>
            <a:ext cx="1921200" cy="6249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Verify Pointing Model</a:t>
            </a:r>
            <a:endParaRPr/>
          </a:p>
        </p:txBody>
      </p:sp>
      <p:cxnSp>
        <p:nvCxnSpPr>
          <p:cNvPr id="412" name="Google Shape;412;p29"/>
          <p:cNvCxnSpPr>
            <a:stCxn id="407" idx="3"/>
            <a:endCxn id="409" idx="1"/>
          </p:cNvCxnSpPr>
          <p:nvPr/>
        </p:nvCxnSpPr>
        <p:spPr>
          <a:xfrm>
            <a:off x="5959313" y="1901188"/>
            <a:ext cx="604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3" name="Google Shape;413;p29"/>
          <p:cNvCxnSpPr>
            <a:stCxn id="409" idx="2"/>
            <a:endCxn id="408" idx="0"/>
          </p:cNvCxnSpPr>
          <p:nvPr/>
        </p:nvCxnSpPr>
        <p:spPr>
          <a:xfrm>
            <a:off x="7524488" y="2213638"/>
            <a:ext cx="0" cy="48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4" name="Google Shape;414;p29"/>
          <p:cNvCxnSpPr>
            <a:stCxn id="408" idx="1"/>
            <a:endCxn id="410" idx="3"/>
          </p:cNvCxnSpPr>
          <p:nvPr/>
        </p:nvCxnSpPr>
        <p:spPr>
          <a:xfrm rot="10800000">
            <a:off x="5959388" y="3112629"/>
            <a:ext cx="604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5" name="Google Shape;415;p29"/>
          <p:cNvCxnSpPr>
            <a:endCxn id="411" idx="0"/>
          </p:cNvCxnSpPr>
          <p:nvPr/>
        </p:nvCxnSpPr>
        <p:spPr>
          <a:xfrm>
            <a:off x="4998713" y="3425088"/>
            <a:ext cx="0" cy="58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"/>
          <p:cNvSpPr txBox="1">
            <a:spLocks noGrp="1"/>
          </p:cNvSpPr>
          <p:nvPr>
            <p:ph type="subTitle" idx="1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Motivation and Objectives</a:t>
            </a:r>
            <a:endParaRPr/>
          </a:p>
        </p:txBody>
      </p:sp>
      <p:sp>
        <p:nvSpPr>
          <p:cNvPr id="192" name="Google Shape;192;p12"/>
          <p:cNvSpPr txBox="1">
            <a:spLocks noGrp="1"/>
          </p:cNvSpPr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193" name="Google Shape;193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94" name="Google Shape;194;p12"/>
          <p:cNvSpPr txBox="1"/>
          <p:nvPr/>
        </p:nvSpPr>
        <p:spPr>
          <a:xfrm>
            <a:off x="463525" y="1201600"/>
            <a:ext cx="2181600" cy="19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</a:t>
            </a:r>
            <a:endParaRPr sz="3000" b="1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95" name="Google Shape;195;p12"/>
          <p:cNvSpPr/>
          <p:nvPr/>
        </p:nvSpPr>
        <p:spPr>
          <a:xfrm>
            <a:off x="2238725" y="198350"/>
            <a:ext cx="1365900" cy="555000"/>
          </a:xfrm>
          <a:prstGeom prst="chevron">
            <a:avLst>
              <a:gd name="adj" fmla="val 50000"/>
            </a:avLst>
          </a:prstGeom>
          <a:solidFill>
            <a:srgbClr val="6AA84F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Project Overview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96" name="Google Shape;196;p12"/>
          <p:cNvSpPr/>
          <p:nvPr/>
        </p:nvSpPr>
        <p:spPr>
          <a:xfrm>
            <a:off x="3291500" y="198350"/>
            <a:ext cx="13659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Schedule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97" name="Google Shape;197;p12"/>
          <p:cNvSpPr/>
          <p:nvPr/>
        </p:nvSpPr>
        <p:spPr>
          <a:xfrm>
            <a:off x="4361412" y="198350"/>
            <a:ext cx="16476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Testing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98" name="Google Shape;198;p12"/>
          <p:cNvSpPr/>
          <p:nvPr/>
        </p:nvSpPr>
        <p:spPr>
          <a:xfrm>
            <a:off x="5716675" y="198350"/>
            <a:ext cx="12435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Budget</a:t>
            </a: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0"/>
          <p:cNvSpPr/>
          <p:nvPr/>
        </p:nvSpPr>
        <p:spPr>
          <a:xfrm>
            <a:off x="604750" y="4201950"/>
            <a:ext cx="2703000" cy="474600"/>
          </a:xfrm>
          <a:prstGeom prst="flowChartConnec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0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 Suite Pointing: Scaled Down</a:t>
            </a:r>
            <a:endParaRPr/>
          </a:p>
        </p:txBody>
      </p:sp>
      <p:sp>
        <p:nvSpPr>
          <p:cNvPr id="422" name="Google Shape;422;p3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423" name="Google Shape;423;p3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24" name="Google Shape;424;p30"/>
          <p:cNvSpPr/>
          <p:nvPr/>
        </p:nvSpPr>
        <p:spPr>
          <a:xfrm>
            <a:off x="1307850" y="4201950"/>
            <a:ext cx="1242000" cy="404700"/>
          </a:xfrm>
          <a:prstGeom prst="flowChartConnector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SMA</a:t>
            </a:r>
            <a:endParaRPr sz="1000"/>
          </a:p>
        </p:txBody>
      </p:sp>
      <p:cxnSp>
        <p:nvCxnSpPr>
          <p:cNvPr id="425" name="Google Shape;425;p30"/>
          <p:cNvCxnSpPr/>
          <p:nvPr/>
        </p:nvCxnSpPr>
        <p:spPr>
          <a:xfrm>
            <a:off x="1914800" y="1929775"/>
            <a:ext cx="7800" cy="238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6" name="Google Shape;426;p30"/>
          <p:cNvCxnSpPr/>
          <p:nvPr/>
        </p:nvCxnSpPr>
        <p:spPr>
          <a:xfrm flipH="1">
            <a:off x="604750" y="1929775"/>
            <a:ext cx="1315200" cy="252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7" name="Google Shape;427;p30"/>
          <p:cNvCxnSpPr/>
          <p:nvPr/>
        </p:nvCxnSpPr>
        <p:spPr>
          <a:xfrm>
            <a:off x="1922575" y="1937550"/>
            <a:ext cx="1385100" cy="249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8" name="Google Shape;428;p30"/>
          <p:cNvCxnSpPr>
            <a:endCxn id="424" idx="2"/>
          </p:cNvCxnSpPr>
          <p:nvPr/>
        </p:nvCxnSpPr>
        <p:spPr>
          <a:xfrm flipH="1">
            <a:off x="1307850" y="1953000"/>
            <a:ext cx="614700" cy="245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9" name="Google Shape;429;p30"/>
          <p:cNvCxnSpPr>
            <a:endCxn id="424" idx="6"/>
          </p:cNvCxnSpPr>
          <p:nvPr/>
        </p:nvCxnSpPr>
        <p:spPr>
          <a:xfrm>
            <a:off x="1930350" y="1960800"/>
            <a:ext cx="619500" cy="24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0" name="Google Shape;430;p30"/>
          <p:cNvSpPr/>
          <p:nvPr/>
        </p:nvSpPr>
        <p:spPr>
          <a:xfrm>
            <a:off x="2335000" y="3392700"/>
            <a:ext cx="396850" cy="163400"/>
          </a:xfrm>
          <a:custGeom>
            <a:avLst/>
            <a:gdLst/>
            <a:ahLst/>
            <a:cxnLst/>
            <a:rect l="l" t="t" r="r" b="b"/>
            <a:pathLst>
              <a:path w="15874" h="6536" extrusionOk="0">
                <a:moveTo>
                  <a:pt x="0" y="6536"/>
                </a:moveTo>
                <a:cubicBezTo>
                  <a:pt x="1608" y="6225"/>
                  <a:pt x="7003" y="5758"/>
                  <a:pt x="9649" y="4669"/>
                </a:cubicBezTo>
                <a:cubicBezTo>
                  <a:pt x="12295" y="3580"/>
                  <a:pt x="14837" y="778"/>
                  <a:pt x="15874" y="0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1" name="Google Shape;431;p30"/>
          <p:cNvSpPr txBox="1"/>
          <p:nvPr/>
        </p:nvSpPr>
        <p:spPr>
          <a:xfrm>
            <a:off x="2451700" y="3454950"/>
            <a:ext cx="396900" cy="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TA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32" name="Google Shape;432;p30"/>
          <p:cNvSpPr/>
          <p:nvPr/>
        </p:nvSpPr>
        <p:spPr>
          <a:xfrm>
            <a:off x="4306275" y="4383501"/>
            <a:ext cx="1737300" cy="288000"/>
          </a:xfrm>
          <a:prstGeom prst="flowChartConnec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0"/>
          <p:cNvSpPr/>
          <p:nvPr/>
        </p:nvSpPr>
        <p:spPr>
          <a:xfrm>
            <a:off x="4825800" y="4383500"/>
            <a:ext cx="667500" cy="245400"/>
          </a:xfrm>
          <a:prstGeom prst="flowChartConnector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SMA</a:t>
            </a:r>
            <a:endParaRPr sz="1000"/>
          </a:p>
        </p:txBody>
      </p:sp>
      <p:cxnSp>
        <p:nvCxnSpPr>
          <p:cNvPr id="434" name="Google Shape;434;p30"/>
          <p:cNvCxnSpPr/>
          <p:nvPr/>
        </p:nvCxnSpPr>
        <p:spPr>
          <a:xfrm>
            <a:off x="5148235" y="3005050"/>
            <a:ext cx="5100" cy="1449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5" name="Google Shape;435;p30"/>
          <p:cNvCxnSpPr/>
          <p:nvPr/>
        </p:nvCxnSpPr>
        <p:spPr>
          <a:xfrm flipH="1">
            <a:off x="4306145" y="3005050"/>
            <a:ext cx="845400" cy="152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6" name="Google Shape;436;p30"/>
          <p:cNvCxnSpPr/>
          <p:nvPr/>
        </p:nvCxnSpPr>
        <p:spPr>
          <a:xfrm>
            <a:off x="5153232" y="3009767"/>
            <a:ext cx="890100" cy="151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7" name="Google Shape;437;p30"/>
          <p:cNvCxnSpPr>
            <a:endCxn id="433" idx="2"/>
          </p:cNvCxnSpPr>
          <p:nvPr/>
        </p:nvCxnSpPr>
        <p:spPr>
          <a:xfrm flipH="1">
            <a:off x="4825800" y="3021800"/>
            <a:ext cx="311100" cy="148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8" name="Google Shape;438;p30"/>
          <p:cNvCxnSpPr>
            <a:endCxn id="433" idx="6"/>
          </p:cNvCxnSpPr>
          <p:nvPr/>
        </p:nvCxnSpPr>
        <p:spPr>
          <a:xfrm>
            <a:off x="5160300" y="3014000"/>
            <a:ext cx="333000" cy="149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9" name="Google Shape;439;p30"/>
          <p:cNvSpPr/>
          <p:nvPr/>
        </p:nvSpPr>
        <p:spPr>
          <a:xfrm>
            <a:off x="5356050" y="3814725"/>
            <a:ext cx="255055" cy="86471"/>
          </a:xfrm>
          <a:custGeom>
            <a:avLst/>
            <a:gdLst/>
            <a:ahLst/>
            <a:cxnLst/>
            <a:rect l="l" t="t" r="r" b="b"/>
            <a:pathLst>
              <a:path w="15874" h="6536" extrusionOk="0">
                <a:moveTo>
                  <a:pt x="0" y="6536"/>
                </a:moveTo>
                <a:cubicBezTo>
                  <a:pt x="1608" y="6225"/>
                  <a:pt x="7003" y="5758"/>
                  <a:pt x="9649" y="4669"/>
                </a:cubicBezTo>
                <a:cubicBezTo>
                  <a:pt x="12295" y="3580"/>
                  <a:pt x="14837" y="778"/>
                  <a:pt x="15874" y="0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0" name="Google Shape;440;p30"/>
          <p:cNvSpPr txBox="1"/>
          <p:nvPr/>
        </p:nvSpPr>
        <p:spPr>
          <a:xfrm>
            <a:off x="5371777" y="3791963"/>
            <a:ext cx="453000" cy="1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TA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41" name="Google Shape;441;p30"/>
          <p:cNvSpPr txBox="1"/>
          <p:nvPr/>
        </p:nvSpPr>
        <p:spPr>
          <a:xfrm>
            <a:off x="226225" y="4746650"/>
            <a:ext cx="28326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Large Scale: </a:t>
            </a: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h =118ft, SMA = 300 sqft</a:t>
            </a: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42" name="Google Shape;442;p30"/>
          <p:cNvSpPr txBox="1"/>
          <p:nvPr/>
        </p:nvSpPr>
        <p:spPr>
          <a:xfrm>
            <a:off x="3791325" y="4746650"/>
            <a:ext cx="27672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Small Scale: </a:t>
            </a: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h =7ft, SMA = 1.05 sqft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43" name="Google Shape;443;p30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44" name="Google Shape;444;p30"/>
          <p:cNvSpPr txBox="1"/>
          <p:nvPr/>
        </p:nvSpPr>
        <p:spPr>
          <a:xfrm>
            <a:off x="6038800" y="1568550"/>
            <a:ext cx="3048300" cy="18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The new soil moisture area (SMA) was calculated for TA preservation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Max turning angle (TA) = 5.85 deg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Net lift (NL) and drag D are also the same for small and large scale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45" name="Google Shape;445;p30"/>
          <p:cNvSpPr txBox="1"/>
          <p:nvPr/>
        </p:nvSpPr>
        <p:spPr>
          <a:xfrm>
            <a:off x="1626875" y="3237150"/>
            <a:ext cx="217800" cy="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h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46" name="Google Shape;446;p30"/>
          <p:cNvSpPr txBox="1"/>
          <p:nvPr/>
        </p:nvSpPr>
        <p:spPr>
          <a:xfrm>
            <a:off x="4930425" y="3791975"/>
            <a:ext cx="217800" cy="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h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447" name="Google Shape;447;p30"/>
          <p:cNvCxnSpPr/>
          <p:nvPr/>
        </p:nvCxnSpPr>
        <p:spPr>
          <a:xfrm rot="10800000">
            <a:off x="1914800" y="1414525"/>
            <a:ext cx="7800" cy="560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8" name="Google Shape;448;p30"/>
          <p:cNvCxnSpPr/>
          <p:nvPr/>
        </p:nvCxnSpPr>
        <p:spPr>
          <a:xfrm>
            <a:off x="1930350" y="1959375"/>
            <a:ext cx="5136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9" name="Google Shape;449;p30"/>
          <p:cNvCxnSpPr/>
          <p:nvPr/>
        </p:nvCxnSpPr>
        <p:spPr>
          <a:xfrm rot="10800000">
            <a:off x="5137050" y="2453625"/>
            <a:ext cx="7800" cy="560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0" name="Google Shape;450;p30"/>
          <p:cNvCxnSpPr/>
          <p:nvPr/>
        </p:nvCxnSpPr>
        <p:spPr>
          <a:xfrm>
            <a:off x="5152625" y="3014025"/>
            <a:ext cx="5136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1" name="Google Shape;451;p30"/>
          <p:cNvSpPr txBox="1"/>
          <p:nvPr/>
        </p:nvSpPr>
        <p:spPr>
          <a:xfrm>
            <a:off x="1580175" y="1482850"/>
            <a:ext cx="3969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NL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52" name="Google Shape;452;p30"/>
          <p:cNvSpPr txBox="1"/>
          <p:nvPr/>
        </p:nvSpPr>
        <p:spPr>
          <a:xfrm>
            <a:off x="2335000" y="1914150"/>
            <a:ext cx="453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D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53" name="Google Shape;453;p30"/>
          <p:cNvSpPr txBox="1"/>
          <p:nvPr/>
        </p:nvSpPr>
        <p:spPr>
          <a:xfrm>
            <a:off x="4782900" y="2504850"/>
            <a:ext cx="3969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NL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454" name="Google Shape;454;p30"/>
          <p:cNvSpPr txBox="1"/>
          <p:nvPr/>
        </p:nvSpPr>
        <p:spPr>
          <a:xfrm>
            <a:off x="5585788" y="2904400"/>
            <a:ext cx="453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D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Test: High Level Overview</a:t>
            </a:r>
            <a:endParaRPr/>
          </a:p>
        </p:txBody>
      </p:sp>
      <p:sp>
        <p:nvSpPr>
          <p:cNvPr id="460" name="Google Shape;460;p3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461" name="Google Shape;461;p31"/>
          <p:cNvSpPr txBox="1"/>
          <p:nvPr/>
        </p:nvSpPr>
        <p:spPr>
          <a:xfrm>
            <a:off x="979950" y="1450463"/>
            <a:ext cx="71841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FR1 - FR11 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62" name="Google Shape;462;p31"/>
          <p:cNvSpPr txBox="1">
            <a:spLocks noGrp="1"/>
          </p:cNvSpPr>
          <p:nvPr>
            <p:ph type="body" idx="1"/>
          </p:nvPr>
        </p:nvSpPr>
        <p:spPr>
          <a:xfrm>
            <a:off x="1065300" y="2149400"/>
            <a:ext cx="7013400" cy="26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Test Purpose</a:t>
            </a:r>
            <a:r>
              <a:rPr lang="en" sz="1800"/>
              <a:t>: Demonstrate “day in the life” functionality, supplying required data to customer from instrument suite and ground measurements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Test Status</a:t>
            </a:r>
            <a:r>
              <a:rPr lang="en" sz="1800"/>
              <a:t>: Scheduled between March 14 - March 31 and April 2 - April 15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Model Validation</a:t>
            </a:r>
            <a:r>
              <a:rPr lang="en" sz="1800"/>
              <a:t>: Test validates power model, pointing model, thermal model, and lift model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Expected Result</a:t>
            </a:r>
            <a:r>
              <a:rPr lang="en" sz="1800"/>
              <a:t>: System functionality and requirements verified 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800"/>
          </a:p>
        </p:txBody>
      </p:sp>
      <p:pic>
        <p:nvPicPr>
          <p:cNvPr id="463" name="Google Shape;463;p3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Test Flights: Equipment and Facilities</a:t>
            </a:r>
            <a:endParaRPr/>
          </a:p>
        </p:txBody>
      </p:sp>
      <p:sp>
        <p:nvSpPr>
          <p:cNvPr id="469" name="Google Shape;469;p32"/>
          <p:cNvSpPr txBox="1">
            <a:spLocks noGrp="1"/>
          </p:cNvSpPr>
          <p:nvPr>
            <p:ph type="body" idx="1"/>
          </p:nvPr>
        </p:nvSpPr>
        <p:spPr>
          <a:xfrm>
            <a:off x="686100" y="1158775"/>
            <a:ext cx="2921100" cy="38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Facility: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Char char="▰"/>
            </a:pPr>
            <a:r>
              <a:rPr lang="en" sz="1500"/>
              <a:t>CU South Boulder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Equipment:</a:t>
            </a: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" sz="1000"/>
              <a:t>(complete list in backup slides)</a:t>
            </a:r>
            <a:endParaRPr sz="1000"/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Char char="▰"/>
            </a:pPr>
            <a:r>
              <a:rPr lang="en" sz="1500"/>
              <a:t>Balloon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▰"/>
            </a:pPr>
            <a:r>
              <a:rPr lang="en" sz="1500"/>
              <a:t>Airborne structure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▰"/>
            </a:pPr>
            <a:r>
              <a:rPr lang="en" sz="1500"/>
              <a:t>Instrument suite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▰"/>
            </a:pPr>
            <a:r>
              <a:rPr lang="en" sz="1500"/>
              <a:t>Mooring stations and tethers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▰"/>
            </a:pPr>
            <a:r>
              <a:rPr lang="en" sz="1500"/>
              <a:t>Battery, ground station, solar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▰"/>
            </a:pPr>
            <a:r>
              <a:rPr lang="en" sz="1500"/>
              <a:t>Helium, fittings, hose, scale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▰"/>
            </a:pPr>
            <a:r>
              <a:rPr lang="en" sz="1500"/>
              <a:t>SMC probes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▰"/>
            </a:pPr>
            <a:r>
              <a:rPr lang="en" sz="1500"/>
              <a:t>Trowel, scale, bags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▰"/>
            </a:pPr>
            <a:r>
              <a:rPr lang="en" sz="1500"/>
              <a:t>Laser range finder</a:t>
            </a:r>
            <a:endParaRPr sz="1500"/>
          </a:p>
          <a:p>
            <a:pPr marL="9144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470" name="Google Shape;470;p3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471" name="Google Shape;471;p3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000" y="1567250"/>
            <a:ext cx="4430800" cy="27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3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3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6409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Test Flights: Test Procedure </a:t>
            </a:r>
            <a:endParaRPr/>
          </a:p>
        </p:txBody>
      </p:sp>
      <p:sp>
        <p:nvSpPr>
          <p:cNvPr id="478" name="Google Shape;478;p3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479" name="Google Shape;479;p3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80" name="Google Shape;480;p3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481" name="Google Shape;481;p3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91" y="1805625"/>
            <a:ext cx="3658586" cy="31464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2" name="Google Shape;482;p33"/>
          <p:cNvCxnSpPr>
            <a:stCxn id="483" idx="3"/>
          </p:cNvCxnSpPr>
          <p:nvPr/>
        </p:nvCxnSpPr>
        <p:spPr>
          <a:xfrm>
            <a:off x="1606740" y="4586812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4" name="Google Shape;484;p33"/>
          <p:cNvSpPr/>
          <p:nvPr/>
        </p:nvSpPr>
        <p:spPr>
          <a:xfrm>
            <a:off x="3988350" y="1540050"/>
            <a:ext cx="1885200" cy="782700"/>
          </a:xfrm>
          <a:prstGeom prst="rect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Review Emergency Procedures:</a:t>
            </a:r>
            <a:r>
              <a:rPr lang="en"/>
              <a:t> FAA, CU Fire Marshal</a:t>
            </a:r>
            <a:endParaRPr/>
          </a:p>
        </p:txBody>
      </p:sp>
      <p:sp>
        <p:nvSpPr>
          <p:cNvPr id="485" name="Google Shape;485;p33"/>
          <p:cNvSpPr/>
          <p:nvPr/>
        </p:nvSpPr>
        <p:spPr>
          <a:xfrm>
            <a:off x="6919775" y="1540050"/>
            <a:ext cx="1885200" cy="7827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Place Structures:</a:t>
            </a:r>
            <a:r>
              <a:rPr lang="en"/>
              <a:t> Ground structures, tethers, airborne</a:t>
            </a:r>
            <a:endParaRPr/>
          </a:p>
        </p:txBody>
      </p:sp>
      <p:sp>
        <p:nvSpPr>
          <p:cNvPr id="486" name="Google Shape;486;p33"/>
          <p:cNvSpPr/>
          <p:nvPr/>
        </p:nvSpPr>
        <p:spPr>
          <a:xfrm>
            <a:off x="6884525" y="2848975"/>
            <a:ext cx="1955700" cy="7827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Inflate Balloon:</a:t>
            </a:r>
            <a:r>
              <a:rPr lang="en"/>
              <a:t> Helium tanks, safety moorings, fittings</a:t>
            </a:r>
            <a:endParaRPr/>
          </a:p>
        </p:txBody>
      </p:sp>
      <p:sp>
        <p:nvSpPr>
          <p:cNvPr id="487" name="Google Shape;487;p33"/>
          <p:cNvSpPr txBox="1"/>
          <p:nvPr/>
        </p:nvSpPr>
        <p:spPr>
          <a:xfrm>
            <a:off x="3988350" y="2848975"/>
            <a:ext cx="1885200" cy="7827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SMC Data Samples:</a:t>
            </a:r>
            <a:r>
              <a:rPr lang="en"/>
              <a:t> Place probes, dig samples and mass</a:t>
            </a:r>
            <a:endParaRPr/>
          </a:p>
        </p:txBody>
      </p:sp>
      <p:sp>
        <p:nvSpPr>
          <p:cNvPr id="488" name="Google Shape;488;p33"/>
          <p:cNvSpPr/>
          <p:nvPr/>
        </p:nvSpPr>
        <p:spPr>
          <a:xfrm>
            <a:off x="3926850" y="4157900"/>
            <a:ext cx="2008200" cy="8583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Monitor Flight:</a:t>
            </a:r>
            <a:r>
              <a:rPr lang="en"/>
              <a:t>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 speed, structure, altitude, condensation</a:t>
            </a:r>
            <a:endParaRPr/>
          </a:p>
        </p:txBody>
      </p:sp>
      <p:cxnSp>
        <p:nvCxnSpPr>
          <p:cNvPr id="489" name="Google Shape;489;p33"/>
          <p:cNvCxnSpPr>
            <a:stCxn id="484" idx="3"/>
            <a:endCxn id="485" idx="1"/>
          </p:cNvCxnSpPr>
          <p:nvPr/>
        </p:nvCxnSpPr>
        <p:spPr>
          <a:xfrm>
            <a:off x="5873550" y="1931400"/>
            <a:ext cx="104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0" name="Google Shape;490;p33"/>
          <p:cNvCxnSpPr>
            <a:stCxn id="485" idx="2"/>
            <a:endCxn id="486" idx="0"/>
          </p:cNvCxnSpPr>
          <p:nvPr/>
        </p:nvCxnSpPr>
        <p:spPr>
          <a:xfrm>
            <a:off x="7862375" y="2322750"/>
            <a:ext cx="0" cy="52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1" name="Google Shape;491;p33"/>
          <p:cNvCxnSpPr>
            <a:stCxn id="487" idx="2"/>
            <a:endCxn id="488" idx="0"/>
          </p:cNvCxnSpPr>
          <p:nvPr/>
        </p:nvCxnSpPr>
        <p:spPr>
          <a:xfrm>
            <a:off x="4930950" y="3631675"/>
            <a:ext cx="0" cy="52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92" name="Google Shape;492;p33"/>
          <p:cNvSpPr txBox="1"/>
          <p:nvPr/>
        </p:nvSpPr>
        <p:spPr>
          <a:xfrm>
            <a:off x="82100" y="1352950"/>
            <a:ext cx="2008200" cy="3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*Full procedure in backup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493" name="Google Shape;493;p33"/>
          <p:cNvCxnSpPr>
            <a:stCxn id="486" idx="1"/>
            <a:endCxn id="487" idx="3"/>
          </p:cNvCxnSpPr>
          <p:nvPr/>
        </p:nvCxnSpPr>
        <p:spPr>
          <a:xfrm rot="10800000">
            <a:off x="5873525" y="3240325"/>
            <a:ext cx="101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4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Inflation Materials</a:t>
            </a:r>
            <a:endParaRPr/>
          </a:p>
        </p:txBody>
      </p:sp>
      <p:sp>
        <p:nvSpPr>
          <p:cNvPr id="499" name="Google Shape;499;p34"/>
          <p:cNvSpPr txBox="1">
            <a:spLocks noGrp="1"/>
          </p:cNvSpPr>
          <p:nvPr>
            <p:ph type="body" idx="1"/>
          </p:nvPr>
        </p:nvSpPr>
        <p:spPr>
          <a:xfrm>
            <a:off x="-367425" y="1346400"/>
            <a:ext cx="4971000" cy="379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Inflation Line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¼” male NPT quick connect socket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¼” male NPT quick connect plug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¼” male to male NPT air hose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¼” male NPT to CGA 580 nipple/nut &amp; regulator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¼” female to female NPT adapter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PVC neck adapter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Securement Tools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Latex rubber bands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Rappel ring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Locking carabiner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Mooring rope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Hanging scale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3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grpSp>
        <p:nvGrpSpPr>
          <p:cNvPr id="501" name="Google Shape;501;p34"/>
          <p:cNvGrpSpPr/>
          <p:nvPr/>
        </p:nvGrpSpPr>
        <p:grpSpPr>
          <a:xfrm>
            <a:off x="2859461" y="3018322"/>
            <a:ext cx="4059707" cy="1863897"/>
            <a:chOff x="4617550" y="2241513"/>
            <a:chExt cx="4301448" cy="2090977"/>
          </a:xfrm>
        </p:grpSpPr>
        <p:pic>
          <p:nvPicPr>
            <p:cNvPr id="502" name="Google Shape;502;p34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7550" y="2241513"/>
              <a:ext cx="4301448" cy="20909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" name="Google Shape;503;p34"/>
            <p:cNvSpPr txBox="1"/>
            <p:nvPr/>
          </p:nvSpPr>
          <p:spPr>
            <a:xfrm>
              <a:off x="7725163" y="2710150"/>
              <a:ext cx="361800" cy="41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latin typeface="Roboto Condensed"/>
                  <a:ea typeface="Roboto Condensed"/>
                  <a:cs typeface="Roboto Condensed"/>
                  <a:sym typeface="Roboto Condensed"/>
                </a:rPr>
                <a:t>4</a:t>
              </a:r>
              <a:endParaRPr sz="2000" b="1"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504" name="Google Shape;504;p34"/>
            <p:cNvSpPr txBox="1"/>
            <p:nvPr/>
          </p:nvSpPr>
          <p:spPr>
            <a:xfrm>
              <a:off x="8180788" y="3232163"/>
              <a:ext cx="361800" cy="41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latin typeface="Roboto Condensed"/>
                  <a:ea typeface="Roboto Condensed"/>
                  <a:cs typeface="Roboto Condensed"/>
                  <a:sym typeface="Roboto Condensed"/>
                </a:rPr>
                <a:t>6</a:t>
              </a:r>
              <a:endParaRPr sz="2000" b="1"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505" name="Google Shape;505;p34"/>
            <p:cNvSpPr txBox="1"/>
            <p:nvPr/>
          </p:nvSpPr>
          <p:spPr>
            <a:xfrm>
              <a:off x="7142772" y="3209009"/>
              <a:ext cx="635700" cy="41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latin typeface="Roboto Condensed"/>
                  <a:ea typeface="Roboto Condensed"/>
                  <a:cs typeface="Roboto Condensed"/>
                  <a:sym typeface="Roboto Condensed"/>
                </a:rPr>
                <a:t>1,2</a:t>
              </a:r>
              <a:endParaRPr sz="2000" b="1"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506" name="Google Shape;506;p34"/>
            <p:cNvSpPr txBox="1"/>
            <p:nvPr/>
          </p:nvSpPr>
          <p:spPr>
            <a:xfrm>
              <a:off x="6832813" y="3766475"/>
              <a:ext cx="361800" cy="41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latin typeface="Roboto Condensed"/>
                  <a:ea typeface="Roboto Condensed"/>
                  <a:cs typeface="Roboto Condensed"/>
                  <a:sym typeface="Roboto Condensed"/>
                </a:rPr>
                <a:t>5</a:t>
              </a:r>
              <a:endParaRPr sz="2000" b="1"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507" name="Google Shape;507;p34"/>
            <p:cNvSpPr txBox="1"/>
            <p:nvPr/>
          </p:nvSpPr>
          <p:spPr>
            <a:xfrm>
              <a:off x="5391338" y="2775400"/>
              <a:ext cx="361800" cy="41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latin typeface="Roboto Condensed"/>
                  <a:ea typeface="Roboto Condensed"/>
                  <a:cs typeface="Roboto Condensed"/>
                  <a:sym typeface="Roboto Condensed"/>
                </a:rPr>
                <a:t>3</a:t>
              </a:r>
              <a:endParaRPr sz="2000" b="1"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508" name="Google Shape;508;p34"/>
            <p:cNvSpPr txBox="1"/>
            <p:nvPr/>
          </p:nvSpPr>
          <p:spPr>
            <a:xfrm>
              <a:off x="7363363" y="2617256"/>
              <a:ext cx="361800" cy="41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latin typeface="Roboto Condensed"/>
                  <a:ea typeface="Roboto Condensed"/>
                  <a:cs typeface="Roboto Condensed"/>
                  <a:sym typeface="Roboto Condensed"/>
                </a:rPr>
                <a:t>5</a:t>
              </a:r>
              <a:endParaRPr sz="2000" b="1"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509" name="Google Shape;509;p34"/>
          <p:cNvGrpSpPr/>
          <p:nvPr/>
        </p:nvGrpSpPr>
        <p:grpSpPr>
          <a:xfrm>
            <a:off x="7487288" y="1510891"/>
            <a:ext cx="1335239" cy="2773910"/>
            <a:chOff x="7313625" y="180684"/>
            <a:chExt cx="1487400" cy="3311340"/>
          </a:xfrm>
        </p:grpSpPr>
        <p:pic>
          <p:nvPicPr>
            <p:cNvPr id="510" name="Google Shape;510;p34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13625" y="180684"/>
              <a:ext cx="1487400" cy="33113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1" name="Google Shape;511;p34"/>
            <p:cNvSpPr txBox="1"/>
            <p:nvPr/>
          </p:nvSpPr>
          <p:spPr>
            <a:xfrm>
              <a:off x="8220463" y="1690700"/>
              <a:ext cx="361800" cy="41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latin typeface="Roboto Condensed"/>
                  <a:ea typeface="Roboto Condensed"/>
                  <a:cs typeface="Roboto Condensed"/>
                  <a:sym typeface="Roboto Condensed"/>
                </a:rPr>
                <a:t>8</a:t>
              </a:r>
              <a:endParaRPr sz="2000" b="1"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512" name="Google Shape;512;p34"/>
            <p:cNvSpPr txBox="1"/>
            <p:nvPr/>
          </p:nvSpPr>
          <p:spPr>
            <a:xfrm>
              <a:off x="8280163" y="2364900"/>
              <a:ext cx="361800" cy="41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latin typeface="Roboto Condensed"/>
                  <a:ea typeface="Roboto Condensed"/>
                  <a:cs typeface="Roboto Condensed"/>
                  <a:sym typeface="Roboto Condensed"/>
                </a:rPr>
                <a:t>9</a:t>
              </a:r>
              <a:endParaRPr sz="2000" b="1"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513" name="Google Shape;513;p34"/>
            <p:cNvSpPr txBox="1"/>
            <p:nvPr/>
          </p:nvSpPr>
          <p:spPr>
            <a:xfrm>
              <a:off x="8203963" y="1240700"/>
              <a:ext cx="361800" cy="41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latin typeface="Roboto Condensed"/>
                  <a:ea typeface="Roboto Condensed"/>
                  <a:cs typeface="Roboto Condensed"/>
                  <a:sym typeface="Roboto Condensed"/>
                </a:rPr>
                <a:t>7</a:t>
              </a:r>
              <a:endParaRPr sz="2000" b="1"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pic>
        <p:nvPicPr>
          <p:cNvPr id="514" name="Google Shape;514;p34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Inflation Procedure</a:t>
            </a:r>
            <a:endParaRPr/>
          </a:p>
        </p:txBody>
      </p:sp>
      <p:sp>
        <p:nvSpPr>
          <p:cNvPr id="520" name="Google Shape;520;p3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25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1" name="Google Shape;521;p3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15050" y="68958"/>
            <a:ext cx="1370076" cy="1132588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35"/>
          <p:cNvSpPr txBox="1">
            <a:spLocks noGrp="1"/>
          </p:cNvSpPr>
          <p:nvPr>
            <p:ph type="body" idx="1"/>
          </p:nvPr>
        </p:nvSpPr>
        <p:spPr>
          <a:xfrm>
            <a:off x="204025" y="4574100"/>
            <a:ext cx="53886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en" sz="1600" b="1">
                <a:solidFill>
                  <a:srgbClr val="000000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4" action="ppaction://hlinksldjump"/>
              </a:rPr>
              <a:t>Full procedure details &amp; steps in Inflation Procedure document</a:t>
            </a:r>
            <a:endParaRPr sz="1600">
              <a:solidFill>
                <a:srgbClr val="000000"/>
              </a:solidFill>
            </a:endParaRPr>
          </a:p>
        </p:txBody>
      </p:sp>
      <p:pic>
        <p:nvPicPr>
          <p:cNvPr id="523" name="Google Shape;523;p3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627"/>
          <a:stretch/>
        </p:blipFill>
        <p:spPr>
          <a:xfrm>
            <a:off x="204025" y="1463950"/>
            <a:ext cx="2417935" cy="297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35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2725" y="1463938"/>
            <a:ext cx="1370074" cy="3050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35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26" name="Google Shape;526;p35"/>
          <p:cNvSpPr txBox="1"/>
          <p:nvPr/>
        </p:nvSpPr>
        <p:spPr>
          <a:xfrm>
            <a:off x="4373575" y="1463950"/>
            <a:ext cx="1763100" cy="607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Component Check &amp; Preliminary Inspection</a:t>
            </a:r>
            <a:endParaRPr sz="1200"/>
          </a:p>
        </p:txBody>
      </p:sp>
      <p:sp>
        <p:nvSpPr>
          <p:cNvPr id="527" name="Google Shape;527;p35"/>
          <p:cNvSpPr txBox="1"/>
          <p:nvPr/>
        </p:nvSpPr>
        <p:spPr>
          <a:xfrm>
            <a:off x="4373575" y="2318962"/>
            <a:ext cx="1763100" cy="607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Attach all fittings to inflation line</a:t>
            </a:r>
            <a:endParaRPr sz="1200"/>
          </a:p>
        </p:txBody>
      </p:sp>
      <p:sp>
        <p:nvSpPr>
          <p:cNvPr id="528" name="Google Shape;528;p35"/>
          <p:cNvSpPr txBox="1"/>
          <p:nvPr/>
        </p:nvSpPr>
        <p:spPr>
          <a:xfrm>
            <a:off x="4373575" y="3173973"/>
            <a:ext cx="1763100" cy="607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Secure mooring lines from helium tanks to balloon</a:t>
            </a:r>
            <a:endParaRPr sz="1200"/>
          </a:p>
        </p:txBody>
      </p:sp>
      <p:sp>
        <p:nvSpPr>
          <p:cNvPr id="529" name="Google Shape;529;p35"/>
          <p:cNvSpPr txBox="1"/>
          <p:nvPr/>
        </p:nvSpPr>
        <p:spPr>
          <a:xfrm>
            <a:off x="4373575" y="4028985"/>
            <a:ext cx="1763100" cy="607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Connect tethers to airborne structure</a:t>
            </a:r>
            <a:endParaRPr sz="1200"/>
          </a:p>
        </p:txBody>
      </p:sp>
      <p:sp>
        <p:nvSpPr>
          <p:cNvPr id="530" name="Google Shape;530;p35"/>
          <p:cNvSpPr txBox="1"/>
          <p:nvPr/>
        </p:nvSpPr>
        <p:spPr>
          <a:xfrm>
            <a:off x="6481342" y="1463950"/>
            <a:ext cx="1763100" cy="607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Inflate balloon</a:t>
            </a:r>
            <a:endParaRPr sz="1200"/>
          </a:p>
        </p:txBody>
      </p:sp>
      <p:sp>
        <p:nvSpPr>
          <p:cNvPr id="531" name="Google Shape;531;p35"/>
          <p:cNvSpPr txBox="1"/>
          <p:nvPr/>
        </p:nvSpPr>
        <p:spPr>
          <a:xfrm>
            <a:off x="6481342" y="2318962"/>
            <a:ext cx="1763100" cy="607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Switch helium tanks during inflation</a:t>
            </a:r>
            <a:endParaRPr sz="1200"/>
          </a:p>
        </p:txBody>
      </p:sp>
      <p:sp>
        <p:nvSpPr>
          <p:cNvPr id="532" name="Google Shape;532;p35"/>
          <p:cNvSpPr txBox="1"/>
          <p:nvPr/>
        </p:nvSpPr>
        <p:spPr>
          <a:xfrm>
            <a:off x="6481342" y="3173973"/>
            <a:ext cx="1763100" cy="607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Tie-off balloon neck when inflation is complete</a:t>
            </a:r>
            <a:endParaRPr sz="1200"/>
          </a:p>
        </p:txBody>
      </p:sp>
      <p:sp>
        <p:nvSpPr>
          <p:cNvPr id="533" name="Google Shape;533;p35"/>
          <p:cNvSpPr txBox="1"/>
          <p:nvPr/>
        </p:nvSpPr>
        <p:spPr>
          <a:xfrm>
            <a:off x="6481342" y="4028985"/>
            <a:ext cx="1763100" cy="607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Proceed to Balloon Flight Procedure</a:t>
            </a:r>
            <a:endParaRPr sz="1200"/>
          </a:p>
        </p:txBody>
      </p:sp>
      <p:cxnSp>
        <p:nvCxnSpPr>
          <p:cNvPr id="534" name="Google Shape;534;p35"/>
          <p:cNvCxnSpPr>
            <a:stCxn id="526" idx="2"/>
            <a:endCxn id="527" idx="0"/>
          </p:cNvCxnSpPr>
          <p:nvPr/>
        </p:nvCxnSpPr>
        <p:spPr>
          <a:xfrm>
            <a:off x="5255125" y="2071450"/>
            <a:ext cx="0" cy="24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5" name="Google Shape;535;p35"/>
          <p:cNvCxnSpPr>
            <a:stCxn id="527" idx="2"/>
            <a:endCxn id="528" idx="0"/>
          </p:cNvCxnSpPr>
          <p:nvPr/>
        </p:nvCxnSpPr>
        <p:spPr>
          <a:xfrm>
            <a:off x="5255125" y="2926462"/>
            <a:ext cx="0" cy="24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6" name="Google Shape;536;p35"/>
          <p:cNvCxnSpPr>
            <a:stCxn id="528" idx="2"/>
            <a:endCxn id="529" idx="0"/>
          </p:cNvCxnSpPr>
          <p:nvPr/>
        </p:nvCxnSpPr>
        <p:spPr>
          <a:xfrm>
            <a:off x="5255125" y="3781473"/>
            <a:ext cx="0" cy="24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7" name="Google Shape;537;p35"/>
          <p:cNvCxnSpPr>
            <a:stCxn id="529" idx="3"/>
            <a:endCxn id="530" idx="1"/>
          </p:cNvCxnSpPr>
          <p:nvPr/>
        </p:nvCxnSpPr>
        <p:spPr>
          <a:xfrm rot="10800000" flipH="1">
            <a:off x="6136675" y="1767735"/>
            <a:ext cx="344700" cy="2565000"/>
          </a:xfrm>
          <a:prstGeom prst="bentConnector3">
            <a:avLst>
              <a:gd name="adj1" fmla="val 4998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8" name="Google Shape;538;p35"/>
          <p:cNvCxnSpPr>
            <a:stCxn id="530" idx="2"/>
            <a:endCxn id="531" idx="0"/>
          </p:cNvCxnSpPr>
          <p:nvPr/>
        </p:nvCxnSpPr>
        <p:spPr>
          <a:xfrm>
            <a:off x="7362892" y="2071450"/>
            <a:ext cx="0" cy="24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9" name="Google Shape;539;p35"/>
          <p:cNvCxnSpPr>
            <a:stCxn id="531" idx="2"/>
            <a:endCxn id="532" idx="0"/>
          </p:cNvCxnSpPr>
          <p:nvPr/>
        </p:nvCxnSpPr>
        <p:spPr>
          <a:xfrm>
            <a:off x="7362892" y="2926462"/>
            <a:ext cx="0" cy="24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0" name="Google Shape;540;p35"/>
          <p:cNvCxnSpPr>
            <a:stCxn id="532" idx="2"/>
            <a:endCxn id="533" idx="0"/>
          </p:cNvCxnSpPr>
          <p:nvPr/>
        </p:nvCxnSpPr>
        <p:spPr>
          <a:xfrm>
            <a:off x="7362892" y="3781473"/>
            <a:ext cx="0" cy="24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6"/>
          <p:cNvSpPr txBox="1">
            <a:spLocks noGrp="1"/>
          </p:cNvSpPr>
          <p:nvPr>
            <p:ph type="subTitle" idx="1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546" name="Google Shape;546;p36"/>
          <p:cNvSpPr txBox="1">
            <a:spLocks noGrp="1"/>
          </p:cNvSpPr>
          <p:nvPr>
            <p:ph type="ctrTitle"/>
          </p:nvPr>
        </p:nvSpPr>
        <p:spPr>
          <a:xfrm>
            <a:off x="463525" y="2863373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</a:t>
            </a:r>
            <a:endParaRPr/>
          </a:p>
        </p:txBody>
      </p:sp>
      <p:sp>
        <p:nvSpPr>
          <p:cNvPr id="547" name="Google Shape;547;p3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548" name="Google Shape;548;p36"/>
          <p:cNvSpPr txBox="1"/>
          <p:nvPr/>
        </p:nvSpPr>
        <p:spPr>
          <a:xfrm>
            <a:off x="463525" y="1201600"/>
            <a:ext cx="2181600" cy="19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4</a:t>
            </a:r>
            <a:endParaRPr sz="3000" b="1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49" name="Google Shape;549;p36"/>
          <p:cNvSpPr/>
          <p:nvPr/>
        </p:nvSpPr>
        <p:spPr>
          <a:xfrm>
            <a:off x="2238725" y="198350"/>
            <a:ext cx="13659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Project Overview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550" name="Google Shape;550;p36"/>
          <p:cNvSpPr/>
          <p:nvPr/>
        </p:nvSpPr>
        <p:spPr>
          <a:xfrm>
            <a:off x="3291500" y="198350"/>
            <a:ext cx="13659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Schedule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551" name="Google Shape;551;p36"/>
          <p:cNvSpPr/>
          <p:nvPr/>
        </p:nvSpPr>
        <p:spPr>
          <a:xfrm>
            <a:off x="4361412" y="198350"/>
            <a:ext cx="16476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Testing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552" name="Google Shape;552;p36"/>
          <p:cNvSpPr/>
          <p:nvPr/>
        </p:nvSpPr>
        <p:spPr>
          <a:xfrm>
            <a:off x="5716675" y="198350"/>
            <a:ext cx="1188600" cy="555000"/>
          </a:xfrm>
          <a:prstGeom prst="chevron">
            <a:avLst>
              <a:gd name="adj" fmla="val 50000"/>
            </a:avLst>
          </a:prstGeom>
          <a:solidFill>
            <a:srgbClr val="6AA84F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Budget</a:t>
            </a: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3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9100" y="1339750"/>
            <a:ext cx="6428625" cy="3908524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3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 Update</a:t>
            </a:r>
            <a:endParaRPr/>
          </a:p>
        </p:txBody>
      </p:sp>
      <p:sp>
        <p:nvSpPr>
          <p:cNvPr id="559" name="Google Shape;559;p37"/>
          <p:cNvSpPr txBox="1">
            <a:spLocks noGrp="1"/>
          </p:cNvSpPr>
          <p:nvPr>
            <p:ph type="body" idx="1"/>
          </p:nvPr>
        </p:nvSpPr>
        <p:spPr>
          <a:xfrm>
            <a:off x="5272200" y="2295625"/>
            <a:ext cx="3871800" cy="13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Additional Costs since MSR</a:t>
            </a:r>
            <a:endParaRPr sz="18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▰"/>
            </a:pPr>
            <a:r>
              <a:rPr lang="en" sz="1400">
                <a:solidFill>
                  <a:srgbClr val="000000"/>
                </a:solidFill>
              </a:rPr>
              <a:t>Instrument suite box price increased by ~$70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▰"/>
            </a:pPr>
            <a:r>
              <a:rPr lang="en" sz="1400">
                <a:solidFill>
                  <a:srgbClr val="000000"/>
                </a:solidFill>
              </a:rPr>
              <a:t>Additional items for balloon inflation ~$80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▰"/>
            </a:pPr>
            <a:r>
              <a:rPr lang="en" sz="1400">
                <a:solidFill>
                  <a:srgbClr val="000000"/>
                </a:solidFill>
              </a:rPr>
              <a:t>Shipping costs ~$240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Concerns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Condensed Light"/>
              <a:buChar char="▰"/>
            </a:pPr>
            <a:r>
              <a:rPr lang="en" sz="1400">
                <a:solidFill>
                  <a:srgbClr val="000000"/>
                </a:solidFill>
              </a:rPr>
              <a:t>Balloon ruptures ($230/flight)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Condensed Light"/>
              <a:buChar char="▰"/>
            </a:pPr>
            <a:r>
              <a:rPr lang="en" sz="1400">
                <a:solidFill>
                  <a:srgbClr val="000000"/>
                </a:solidFill>
              </a:rPr>
              <a:t>Lost helium ($500/flight)</a:t>
            </a:r>
            <a:endParaRPr sz="18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 sz="14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561" name="Google Shape;561;p37"/>
          <p:cNvSpPr txBox="1"/>
          <p:nvPr/>
        </p:nvSpPr>
        <p:spPr>
          <a:xfrm>
            <a:off x="5272200" y="1508425"/>
            <a:ext cx="3113100" cy="5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Actual Net Spend: $4459.73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Current Margin: $540.27 (10%)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62" name="Google Shape;562;p3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63" name="Google Shape;563;p37"/>
          <p:cNvSpPr txBox="1"/>
          <p:nvPr/>
        </p:nvSpPr>
        <p:spPr>
          <a:xfrm rot="3800724">
            <a:off x="2025575" y="2413975"/>
            <a:ext cx="1201709" cy="315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Ground Structure</a:t>
            </a:r>
            <a:endParaRPr sz="1100">
              <a:solidFill>
                <a:srgbClr val="FFFFFF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564" name="Google Shape;564;p37"/>
          <p:cNvSpPr txBox="1"/>
          <p:nvPr/>
        </p:nvSpPr>
        <p:spPr>
          <a:xfrm rot="1231905">
            <a:off x="1622805" y="2785118"/>
            <a:ext cx="1407935" cy="31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Airborne Structure</a:t>
            </a:r>
            <a:endParaRPr sz="1100">
              <a:solidFill>
                <a:srgbClr val="FFFFFF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565" name="Google Shape;565;p37"/>
          <p:cNvSpPr txBox="1"/>
          <p:nvPr/>
        </p:nvSpPr>
        <p:spPr>
          <a:xfrm rot="-1711764">
            <a:off x="1725965" y="3334359"/>
            <a:ext cx="1201609" cy="31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Electronics</a:t>
            </a:r>
            <a:endParaRPr sz="1100">
              <a:solidFill>
                <a:srgbClr val="FFFFFF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566" name="Google Shape;566;p37"/>
          <p:cNvSpPr txBox="1"/>
          <p:nvPr/>
        </p:nvSpPr>
        <p:spPr>
          <a:xfrm rot="-5401093">
            <a:off x="2455260" y="3795872"/>
            <a:ext cx="9432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Flight Vehicle</a:t>
            </a:r>
            <a:endParaRPr sz="1100">
              <a:solidFill>
                <a:srgbClr val="FFFFFF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567" name="Google Shape;567;p37"/>
          <p:cNvSpPr txBox="1"/>
          <p:nvPr/>
        </p:nvSpPr>
        <p:spPr>
          <a:xfrm rot="1716">
            <a:off x="3028208" y="3034359"/>
            <a:ext cx="12018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Safety and Testing</a:t>
            </a:r>
            <a:endParaRPr sz="1100">
              <a:solidFill>
                <a:srgbClr val="FFFFFF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568" name="Google Shape;568;p37"/>
          <p:cNvSpPr txBox="1"/>
          <p:nvPr/>
        </p:nvSpPr>
        <p:spPr>
          <a:xfrm rot="-3992387">
            <a:off x="2877529" y="2038792"/>
            <a:ext cx="750542" cy="315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Margin</a:t>
            </a:r>
            <a:endParaRPr sz="1100">
              <a:solidFill>
                <a:srgbClr val="FFFFFF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8"/>
          <p:cNvSpPr txBox="1">
            <a:spLocks noGrp="1"/>
          </p:cNvSpPr>
          <p:nvPr>
            <p:ph type="ctrTitle"/>
          </p:nvPr>
        </p:nvSpPr>
        <p:spPr>
          <a:xfrm>
            <a:off x="463525" y="3148501"/>
            <a:ext cx="4094400" cy="14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Thank You </a:t>
            </a:r>
            <a:endParaRPr sz="4500"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-"/>
            </a:pPr>
            <a:r>
              <a:rPr lang="en"/>
              <a:t>Questions?</a:t>
            </a:r>
            <a:r>
              <a:rPr lang="en" sz="3600"/>
              <a:t> </a:t>
            </a:r>
            <a:endParaRPr sz="3600"/>
          </a:p>
        </p:txBody>
      </p:sp>
      <p:sp>
        <p:nvSpPr>
          <p:cNvPr id="574" name="Google Shape;574;p3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pic>
        <p:nvPicPr>
          <p:cNvPr id="575" name="Google Shape;575;p3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25" y="276625"/>
            <a:ext cx="2337600" cy="24051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76" name="Google Shape;576;p38"/>
          <p:cNvSpPr txBox="1"/>
          <p:nvPr/>
        </p:nvSpPr>
        <p:spPr>
          <a:xfrm>
            <a:off x="7321925" y="1996900"/>
            <a:ext cx="1296600" cy="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Sam eats dick</a:t>
            </a:r>
            <a:endParaRPr>
              <a:solidFill>
                <a:schemeClr val="lt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3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Backup Slides Table of Contents</a:t>
            </a:r>
            <a:endParaRPr/>
          </a:p>
        </p:txBody>
      </p:sp>
      <p:sp>
        <p:nvSpPr>
          <p:cNvPr id="582" name="Google Shape;582;p39"/>
          <p:cNvSpPr txBox="1">
            <a:spLocks noGrp="1"/>
          </p:cNvSpPr>
          <p:nvPr>
            <p:ph type="body" idx="1"/>
          </p:nvPr>
        </p:nvSpPr>
        <p:spPr>
          <a:xfrm>
            <a:off x="814275" y="1538002"/>
            <a:ext cx="3378300" cy="31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 u="sng">
                <a:solidFill>
                  <a:schemeClr val="hlink"/>
                </a:solidFill>
                <a:hlinkClick r:id="rId3" action="ppaction://hlinksldjump"/>
              </a:rPr>
              <a:t>Baseline Design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 u="sng">
                <a:solidFill>
                  <a:schemeClr val="hlink"/>
                </a:solidFill>
                <a:hlinkClick r:id="rId4" action="ppaction://hlinksldjump"/>
              </a:rPr>
              <a:t>Thermodynamics Model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 u="sng">
                <a:solidFill>
                  <a:schemeClr val="hlink"/>
                </a:solidFill>
                <a:hlinkClick r:id="rId5" action="ppaction://hlinksldjump"/>
              </a:rPr>
              <a:t>Functional Requirements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 u="sng">
                <a:solidFill>
                  <a:schemeClr val="hlink"/>
                </a:solidFill>
                <a:hlinkClick r:id="rId6" action="ppaction://hlinksldjump"/>
              </a:rPr>
              <a:t>Final Test Equipment and Checklist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 u="sng">
                <a:solidFill>
                  <a:schemeClr val="hlink"/>
                </a:solidFill>
                <a:hlinkClick r:id="rId7" action="ppaction://hlinksldjump"/>
              </a:rPr>
              <a:t>Dan Hesselius Email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 u="sng">
                <a:solidFill>
                  <a:schemeClr val="hlink"/>
                </a:solidFill>
                <a:hlinkClick r:id="rId8" action="ppaction://hlinksldjump"/>
              </a:rPr>
              <a:t>Battery Discharge Test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 u="sng">
                <a:solidFill>
                  <a:schemeClr val="hlink"/>
                </a:solidFill>
                <a:hlinkClick r:id="rId9" action="ppaction://hlinksldjump"/>
              </a:rPr>
              <a:t>Solar Charging Test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 u="sng">
                <a:solidFill>
                  <a:schemeClr val="hlink"/>
                </a:solidFill>
                <a:hlinkClick r:id="rId10" action="ppaction://hlinksldjump"/>
              </a:rPr>
              <a:t>Full Power Test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 u="sng">
                <a:solidFill>
                  <a:schemeClr val="hlink"/>
                </a:solidFill>
                <a:hlinkClick r:id="rId11" action="ppaction://hlinksldjump"/>
              </a:rPr>
              <a:t>Balloon Neck Loading</a:t>
            </a:r>
            <a:endParaRPr sz="1800"/>
          </a:p>
        </p:txBody>
      </p:sp>
      <p:sp>
        <p:nvSpPr>
          <p:cNvPr id="583" name="Google Shape;583;p39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 u="sng">
                <a:solidFill>
                  <a:schemeClr val="hlink"/>
                </a:solidFill>
                <a:hlinkClick r:id="rId12" action="ppaction://hlinksldjump"/>
              </a:rPr>
              <a:t>Structural Tests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▻"/>
            </a:pPr>
            <a:r>
              <a:rPr lang="en" sz="1800" u="sng">
                <a:solidFill>
                  <a:schemeClr val="hlink"/>
                </a:solidFill>
                <a:hlinkClick r:id="rId13" action="ppaction://hlinksldjump"/>
              </a:rPr>
              <a:t>Airborne Structure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▻"/>
            </a:pPr>
            <a:r>
              <a:rPr lang="en" sz="1800" u="sng">
                <a:solidFill>
                  <a:schemeClr val="hlink"/>
                </a:solidFill>
                <a:hlinkClick r:id="rId14" action="ppaction://hlinksldjump"/>
              </a:rPr>
              <a:t>Mooring Station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 u="sng">
                <a:solidFill>
                  <a:schemeClr val="hlink"/>
                </a:solidFill>
                <a:hlinkClick r:id="rId15" action="ppaction://hlinksldjump"/>
              </a:rPr>
              <a:t>Pointing Test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 u="sng">
                <a:solidFill>
                  <a:schemeClr val="hlink"/>
                </a:solidFill>
                <a:hlinkClick r:id="rId16" action="ppaction://hlinksldjump"/>
              </a:rPr>
              <a:t>Balloon Volume &amp; Lift Test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 u="sng">
                <a:solidFill>
                  <a:schemeClr val="hlink"/>
                </a:solidFill>
                <a:hlinkClick r:id="rId17" action="ppaction://hlinksldjump"/>
              </a:rPr>
              <a:t>Soil Moisture Testing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 u="sng">
                <a:solidFill>
                  <a:schemeClr val="hlink"/>
                </a:solidFill>
                <a:hlinkClick r:id="rId18" action="ppaction://hlinksldjump"/>
              </a:rPr>
              <a:t>Customer Confirmation Email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 u="sng">
                <a:solidFill>
                  <a:schemeClr val="hlink"/>
                </a:solidFill>
                <a:hlinkClick r:id="rId19" action="ppaction://hlinksldjump"/>
              </a:rPr>
              <a:t>Software Integration Testing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 u="sng">
                <a:solidFill>
                  <a:schemeClr val="hlink"/>
                </a:solidFill>
                <a:hlinkClick r:id="rId20" action="ppaction://hlinksldjump"/>
              </a:rPr>
              <a:t>Automatic Rapid Deflation Device</a:t>
            </a:r>
            <a:endParaRPr sz="1800"/>
          </a:p>
        </p:txBody>
      </p:sp>
      <p:sp>
        <p:nvSpPr>
          <p:cNvPr id="584" name="Google Shape;584;p39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585" name="Google Shape;585;p39"/>
          <p:cNvPicPr preferRelativeResize="0"/>
          <p:nvPr/>
        </p:nvPicPr>
        <p:blipFill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Motivation</a:t>
            </a:r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body" idx="1"/>
          </p:nvPr>
        </p:nvSpPr>
        <p:spPr>
          <a:xfrm>
            <a:off x="609850" y="1275600"/>
            <a:ext cx="6533400" cy="19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00000"/>
                </a:solidFill>
              </a:rPr>
              <a:t>Problem</a:t>
            </a:r>
            <a:endParaRPr sz="26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▰"/>
            </a:pPr>
            <a:r>
              <a:rPr lang="en" sz="2000">
                <a:solidFill>
                  <a:srgbClr val="000000"/>
                </a:solidFill>
              </a:rPr>
              <a:t>Over-watering causes negative environmental impact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▰"/>
            </a:pPr>
            <a:r>
              <a:rPr lang="en" sz="2000">
                <a:solidFill>
                  <a:srgbClr val="000000"/>
                </a:solidFill>
              </a:rPr>
              <a:t>Under-watering inhibits crop growth and health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205" name="Google Shape;205;p1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06" name="Google Shape;206;p13"/>
          <p:cNvSpPr txBox="1"/>
          <p:nvPr/>
        </p:nvSpPr>
        <p:spPr>
          <a:xfrm>
            <a:off x="609850" y="3027875"/>
            <a:ext cx="6258600" cy="18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Existing Solutions</a:t>
            </a:r>
            <a:endParaRPr sz="2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Condensed Light"/>
              <a:buChar char="▰"/>
            </a:pPr>
            <a:r>
              <a:rPr lang="en" sz="2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Satellite based systems</a:t>
            </a:r>
            <a:endParaRPr sz="2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Condensed Light"/>
              <a:buChar char="▰"/>
            </a:pPr>
            <a:r>
              <a:rPr lang="en" sz="2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In-ground measurement</a:t>
            </a:r>
            <a:endParaRPr sz="2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Condensed Light"/>
              <a:buChar char="▰"/>
            </a:pPr>
            <a:r>
              <a:rPr lang="en" sz="2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UAS Drones</a:t>
            </a:r>
            <a:endParaRPr sz="2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207" name="Google Shape;207;p1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40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Baseline Design: Ground Station</a:t>
            </a:r>
            <a:endParaRPr/>
          </a:p>
        </p:txBody>
      </p:sp>
      <p:sp>
        <p:nvSpPr>
          <p:cNvPr id="591" name="Google Shape;591;p4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pic>
        <p:nvPicPr>
          <p:cNvPr id="592" name="Google Shape;592;p4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63575"/>
            <a:ext cx="4722570" cy="3679924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40"/>
          <p:cNvSpPr/>
          <p:nvPr/>
        </p:nvSpPr>
        <p:spPr>
          <a:xfrm>
            <a:off x="0" y="4303925"/>
            <a:ext cx="1396200" cy="766200"/>
          </a:xfrm>
          <a:prstGeom prst="rect">
            <a:avLst/>
          </a:prstGeom>
          <a:noFill/>
          <a:ln w="3810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4" name="Google Shape;594;p4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2765" y="1901200"/>
            <a:ext cx="3496925" cy="1992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5" name="Google Shape;595;p40"/>
          <p:cNvCxnSpPr/>
          <p:nvPr/>
        </p:nvCxnSpPr>
        <p:spPr>
          <a:xfrm>
            <a:off x="6227488" y="3208402"/>
            <a:ext cx="573600" cy="3129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dash"/>
            <a:round/>
            <a:headEnd type="stealth" w="med" len="med"/>
            <a:tailEnd type="stealth" w="med" len="med"/>
          </a:ln>
        </p:spPr>
      </p:cxnSp>
      <p:cxnSp>
        <p:nvCxnSpPr>
          <p:cNvPr id="596" name="Google Shape;596;p40"/>
          <p:cNvCxnSpPr/>
          <p:nvPr/>
        </p:nvCxnSpPr>
        <p:spPr>
          <a:xfrm rot="10800000" flipH="1">
            <a:off x="6827813" y="3364612"/>
            <a:ext cx="331500" cy="1647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dash"/>
            <a:round/>
            <a:headEnd type="stealth" w="med" len="med"/>
            <a:tailEnd type="stealth" w="med" len="med"/>
          </a:ln>
        </p:spPr>
      </p:cxnSp>
      <p:sp>
        <p:nvSpPr>
          <p:cNvPr id="597" name="Google Shape;597;p40"/>
          <p:cNvSpPr txBox="1"/>
          <p:nvPr/>
        </p:nvSpPr>
        <p:spPr>
          <a:xfrm rot="1502339">
            <a:off x="6232121" y="3336302"/>
            <a:ext cx="564226" cy="22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20 in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598" name="Google Shape;598;p40"/>
          <p:cNvSpPr txBox="1"/>
          <p:nvPr/>
        </p:nvSpPr>
        <p:spPr>
          <a:xfrm rot="-1648595">
            <a:off x="6842610" y="3368151"/>
            <a:ext cx="565036" cy="22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12 in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599" name="Google Shape;599;p40"/>
          <p:cNvCxnSpPr/>
          <p:nvPr/>
        </p:nvCxnSpPr>
        <p:spPr>
          <a:xfrm>
            <a:off x="6850882" y="2045123"/>
            <a:ext cx="1850700" cy="993300"/>
          </a:xfrm>
          <a:prstGeom prst="straightConnector1">
            <a:avLst/>
          </a:prstGeom>
          <a:noFill/>
          <a:ln w="38100" cap="flat" cmpd="sng">
            <a:solidFill>
              <a:srgbClr val="434343"/>
            </a:solidFill>
            <a:prstDash val="dash"/>
            <a:round/>
            <a:headEnd type="stealth" w="med" len="med"/>
            <a:tailEnd type="stealth" w="med" len="med"/>
          </a:ln>
        </p:spPr>
      </p:cxnSp>
      <p:cxnSp>
        <p:nvCxnSpPr>
          <p:cNvPr id="600" name="Google Shape;600;p40"/>
          <p:cNvCxnSpPr/>
          <p:nvPr/>
        </p:nvCxnSpPr>
        <p:spPr>
          <a:xfrm flipH="1">
            <a:off x="7646444" y="3167823"/>
            <a:ext cx="1072800" cy="558300"/>
          </a:xfrm>
          <a:prstGeom prst="straightConnector1">
            <a:avLst/>
          </a:prstGeom>
          <a:noFill/>
          <a:ln w="38100" cap="flat" cmpd="sng">
            <a:solidFill>
              <a:srgbClr val="434343"/>
            </a:solidFill>
            <a:prstDash val="dash"/>
            <a:round/>
            <a:headEnd type="stealth" w="med" len="med"/>
            <a:tailEnd type="stealth" w="med" len="med"/>
          </a:ln>
        </p:spPr>
      </p:cxnSp>
      <p:sp>
        <p:nvSpPr>
          <p:cNvPr id="601" name="Google Shape;601;p40"/>
          <p:cNvSpPr txBox="1"/>
          <p:nvPr/>
        </p:nvSpPr>
        <p:spPr>
          <a:xfrm rot="1660456">
            <a:off x="7522416" y="2283093"/>
            <a:ext cx="845526" cy="168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49.5 in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602" name="Google Shape;602;p40"/>
          <p:cNvSpPr txBox="1"/>
          <p:nvPr/>
        </p:nvSpPr>
        <p:spPr>
          <a:xfrm rot="-1929330">
            <a:off x="8034331" y="3280460"/>
            <a:ext cx="910340" cy="169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25.7 in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603" name="Google Shape;603;p40">
            <a:hlinkClick r:id="rId5" action="ppaction://hlinksldjump"/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04" name="Google Shape;604;p40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7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41"/>
          <p:cNvSpPr txBox="1">
            <a:spLocks noGrp="1"/>
          </p:cNvSpPr>
          <p:nvPr>
            <p:ph type="title"/>
          </p:nvPr>
        </p:nvSpPr>
        <p:spPr>
          <a:xfrm>
            <a:off x="450050" y="392575"/>
            <a:ext cx="58566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Baseline Design: Airborne Structure/Instrument Suite</a:t>
            </a:r>
            <a:endParaRPr/>
          </a:p>
        </p:txBody>
      </p:sp>
      <p:sp>
        <p:nvSpPr>
          <p:cNvPr id="610" name="Google Shape;610;p4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611" name="Google Shape;611;p4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7174" y="1667900"/>
            <a:ext cx="2023975" cy="21211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2" name="Google Shape;612;p41"/>
          <p:cNvCxnSpPr/>
          <p:nvPr/>
        </p:nvCxnSpPr>
        <p:spPr>
          <a:xfrm rot="10800000">
            <a:off x="5738678" y="2458610"/>
            <a:ext cx="21900" cy="11445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613" name="Google Shape;613;p41"/>
          <p:cNvSpPr txBox="1"/>
          <p:nvPr/>
        </p:nvSpPr>
        <p:spPr>
          <a:xfrm>
            <a:off x="5290282" y="2554862"/>
            <a:ext cx="651000" cy="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7 in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614" name="Google Shape;614;p41"/>
          <p:cNvCxnSpPr/>
          <p:nvPr/>
        </p:nvCxnSpPr>
        <p:spPr>
          <a:xfrm>
            <a:off x="5084007" y="3211794"/>
            <a:ext cx="628800" cy="1971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615" name="Google Shape;615;p41"/>
          <p:cNvCxnSpPr/>
          <p:nvPr/>
        </p:nvCxnSpPr>
        <p:spPr>
          <a:xfrm rot="10800000" flipH="1">
            <a:off x="5738669" y="3214193"/>
            <a:ext cx="668700" cy="1923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616" name="Google Shape;616;p41"/>
          <p:cNvSpPr txBox="1"/>
          <p:nvPr/>
        </p:nvSpPr>
        <p:spPr>
          <a:xfrm rot="-943232">
            <a:off x="5812714" y="2926191"/>
            <a:ext cx="608979" cy="30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5.8 in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617" name="Google Shape;617;p41"/>
          <p:cNvSpPr txBox="1"/>
          <p:nvPr/>
        </p:nvSpPr>
        <p:spPr>
          <a:xfrm rot="1061704">
            <a:off x="5138473" y="3003128"/>
            <a:ext cx="778744" cy="30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5.8 in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618" name="Google Shape;618;p41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19" name="Google Shape;619;p41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63575"/>
            <a:ext cx="4722570" cy="3679924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41"/>
          <p:cNvSpPr/>
          <p:nvPr/>
        </p:nvSpPr>
        <p:spPr>
          <a:xfrm>
            <a:off x="2617675" y="2647750"/>
            <a:ext cx="1396200" cy="766200"/>
          </a:xfrm>
          <a:prstGeom prst="rect">
            <a:avLst/>
          </a:prstGeom>
          <a:noFill/>
          <a:ln w="3810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1" name="Google Shape;621;p41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6675" y="1799625"/>
            <a:ext cx="2228851" cy="1857549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41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8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4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Baseline Design: Mooring Stations</a:t>
            </a:r>
            <a:endParaRPr/>
          </a:p>
        </p:txBody>
      </p:sp>
      <p:sp>
        <p:nvSpPr>
          <p:cNvPr id="628" name="Google Shape;628;p4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pic>
        <p:nvPicPr>
          <p:cNvPr id="629" name="Google Shape;629;p4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775" y="1571700"/>
            <a:ext cx="5153376" cy="2455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0" name="Google Shape;630;p42"/>
          <p:cNvCxnSpPr/>
          <p:nvPr/>
        </p:nvCxnSpPr>
        <p:spPr>
          <a:xfrm>
            <a:off x="6109396" y="2514033"/>
            <a:ext cx="1372800" cy="6831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dash"/>
            <a:round/>
            <a:headEnd type="triangle" w="med" len="med"/>
            <a:tailEnd type="triangle" w="med" len="med"/>
          </a:ln>
        </p:spPr>
      </p:cxnSp>
      <p:sp>
        <p:nvSpPr>
          <p:cNvPr id="631" name="Google Shape;631;p42"/>
          <p:cNvSpPr txBox="1"/>
          <p:nvPr/>
        </p:nvSpPr>
        <p:spPr>
          <a:xfrm rot="1837521">
            <a:off x="6449240" y="2799382"/>
            <a:ext cx="670760" cy="345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24”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632" name="Google Shape;632;p42"/>
          <p:cNvCxnSpPr/>
          <p:nvPr/>
        </p:nvCxnSpPr>
        <p:spPr>
          <a:xfrm rot="10800000" flipH="1">
            <a:off x="6115113" y="2034439"/>
            <a:ext cx="686400" cy="3633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dash"/>
            <a:round/>
            <a:headEnd type="triangle" w="med" len="med"/>
            <a:tailEnd type="triangle" w="med" len="med"/>
          </a:ln>
        </p:spPr>
      </p:cxnSp>
      <p:sp>
        <p:nvSpPr>
          <p:cNvPr id="633" name="Google Shape;633;p42"/>
          <p:cNvSpPr txBox="1"/>
          <p:nvPr/>
        </p:nvSpPr>
        <p:spPr>
          <a:xfrm rot="-1993427">
            <a:off x="6084435" y="1837972"/>
            <a:ext cx="562318" cy="26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12”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634" name="Google Shape;634;p42">
            <a:hlinkClick r:id="" action="ppaction://noaction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35" name="Google Shape;635;p42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63575"/>
            <a:ext cx="4722570" cy="3679924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42"/>
          <p:cNvSpPr/>
          <p:nvPr/>
        </p:nvSpPr>
        <p:spPr>
          <a:xfrm>
            <a:off x="1800225" y="3988725"/>
            <a:ext cx="3012600" cy="766200"/>
          </a:xfrm>
          <a:prstGeom prst="rect">
            <a:avLst/>
          </a:prstGeom>
          <a:noFill/>
          <a:ln w="3810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42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6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Google Shape;642;p4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600" y="1510200"/>
            <a:ext cx="1852200" cy="18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43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 Suite Thermodynamics: Model</a:t>
            </a:r>
            <a:endParaRPr/>
          </a:p>
        </p:txBody>
      </p:sp>
      <p:sp>
        <p:nvSpPr>
          <p:cNvPr id="644" name="Google Shape;644;p4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pic>
        <p:nvPicPr>
          <p:cNvPr id="645" name="Google Shape;645;p43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46" name="Google Shape;646;p43"/>
          <p:cNvSpPr txBox="1"/>
          <p:nvPr/>
        </p:nvSpPr>
        <p:spPr>
          <a:xfrm>
            <a:off x="3476700" y="2054500"/>
            <a:ext cx="21906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Governing Equation:</a:t>
            </a: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b="1" u="sng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u="sng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Solution</a:t>
            </a: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b="1" u="sng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Analysis</a:t>
            </a: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</a:t>
            </a: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	         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		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647" name="Google Shape;647;p43"/>
          <p:cNvSpPr txBox="1"/>
          <p:nvPr/>
        </p:nvSpPr>
        <p:spPr>
          <a:xfrm>
            <a:off x="1640475" y="4042325"/>
            <a:ext cx="4666200" cy="4467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Thermal model suggests no condensation</a:t>
            </a: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grpSp>
        <p:nvGrpSpPr>
          <p:cNvPr id="648" name="Google Shape;648;p43"/>
          <p:cNvGrpSpPr/>
          <p:nvPr/>
        </p:nvGrpSpPr>
        <p:grpSpPr>
          <a:xfrm>
            <a:off x="4965061" y="2055855"/>
            <a:ext cx="3106970" cy="1383675"/>
            <a:chOff x="955325" y="1889949"/>
            <a:chExt cx="4924663" cy="1950486"/>
          </a:xfrm>
        </p:grpSpPr>
        <p:pic>
          <p:nvPicPr>
            <p:cNvPr id="649" name="Google Shape;649;p43"/>
            <p:cNvPicPr preferRelativeResize="0"/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7713" y="3329310"/>
              <a:ext cx="4772275" cy="511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0" name="Google Shape;650;p43"/>
            <p:cNvPicPr preferRelativeResize="0"/>
            <p:nvPr/>
          </p:nvPicPr>
          <p:blipFill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7725" y="1889949"/>
              <a:ext cx="2832829" cy="708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1" name="Google Shape;651;p43"/>
            <p:cNvPicPr preferRelativeResize="0"/>
            <p:nvPr/>
          </p:nvPicPr>
          <p:blipFill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5325" y="2723155"/>
              <a:ext cx="2378725" cy="4811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2" name="Google Shape;652;p43"/>
          <p:cNvSpPr txBox="1"/>
          <p:nvPr/>
        </p:nvSpPr>
        <p:spPr>
          <a:xfrm>
            <a:off x="343025" y="2054500"/>
            <a:ext cx="28977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For no condensation at maximum humidity (50%), a 20 C temperature difference is required across the box faces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653" name="Google Shape;653;p43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9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44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 Suite Thermodynamics: Model</a:t>
            </a:r>
            <a:endParaRPr/>
          </a:p>
        </p:txBody>
      </p:sp>
      <p:sp>
        <p:nvSpPr>
          <p:cNvPr id="659" name="Google Shape;659;p4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sp>
        <p:nvSpPr>
          <p:cNvPr id="660" name="Google Shape;660;p44"/>
          <p:cNvSpPr txBox="1"/>
          <p:nvPr/>
        </p:nvSpPr>
        <p:spPr>
          <a:xfrm>
            <a:off x="973500" y="1616050"/>
            <a:ext cx="33573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To prevent condensation at 50% humidity (max required), a temperature difference of 20 C is required between the outside polycarbonate face and ambient air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661" name="Google Shape;661;p44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3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662" name="Google Shape;662;p4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150" y="1323951"/>
            <a:ext cx="3253724" cy="32536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3" name="Google Shape;663;p44"/>
          <p:cNvCxnSpPr/>
          <p:nvPr/>
        </p:nvCxnSpPr>
        <p:spPr>
          <a:xfrm>
            <a:off x="6597775" y="4357500"/>
            <a:ext cx="3957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664" name="Google Shape;664;p44"/>
          <p:cNvSpPr txBox="1"/>
          <p:nvPr/>
        </p:nvSpPr>
        <p:spPr>
          <a:xfrm>
            <a:off x="6512275" y="4357500"/>
            <a:ext cx="56670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20 C</a:t>
            </a:r>
            <a:endParaRPr>
              <a:solidFill>
                <a:srgbClr val="FF0000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665" name="Google Shape;665;p44"/>
          <p:cNvSpPr txBox="1"/>
          <p:nvPr/>
        </p:nvSpPr>
        <p:spPr>
          <a:xfrm>
            <a:off x="973500" y="3257100"/>
            <a:ext cx="3357300" cy="13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</a:t>
            </a:r>
            <a:r>
              <a:rPr lang="en" sz="1800" baseline="-25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amb</a:t>
            </a: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= 21 C  → T</a:t>
            </a:r>
            <a:r>
              <a:rPr lang="en" sz="1800" baseline="-25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in</a:t>
            </a: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must be 61 C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</a:t>
            </a:r>
            <a:r>
              <a:rPr lang="en" sz="1800" baseline="-25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amb</a:t>
            </a: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= -12 C → T</a:t>
            </a:r>
            <a:r>
              <a:rPr lang="en" sz="1800" baseline="-25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in</a:t>
            </a: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must be 28 C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666" name="Google Shape;666;p44">
            <a:hlinkClick r:id="rId5" action="ppaction://hlinksldjump"/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45"/>
          <p:cNvSpPr txBox="1">
            <a:spLocks noGrp="1"/>
          </p:cNvSpPr>
          <p:nvPr>
            <p:ph type="title"/>
          </p:nvPr>
        </p:nvSpPr>
        <p:spPr>
          <a:xfrm>
            <a:off x="153850" y="392575"/>
            <a:ext cx="61527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 Suite Thermodynamics: Improving Design</a:t>
            </a:r>
            <a:endParaRPr/>
          </a:p>
        </p:txBody>
      </p:sp>
      <p:sp>
        <p:nvSpPr>
          <p:cNvPr id="672" name="Google Shape;672;p4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sp>
        <p:nvSpPr>
          <p:cNvPr id="673" name="Google Shape;673;p45"/>
          <p:cNvSpPr/>
          <p:nvPr/>
        </p:nvSpPr>
        <p:spPr>
          <a:xfrm>
            <a:off x="1654350" y="3352975"/>
            <a:ext cx="1487400" cy="5592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Successful</a:t>
            </a:r>
            <a:endParaRPr/>
          </a:p>
        </p:txBody>
      </p:sp>
      <p:sp>
        <p:nvSpPr>
          <p:cNvPr id="674" name="Google Shape;674;p45"/>
          <p:cNvSpPr/>
          <p:nvPr/>
        </p:nvSpPr>
        <p:spPr>
          <a:xfrm>
            <a:off x="6050250" y="3431325"/>
            <a:ext cx="1204200" cy="5592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Successful</a:t>
            </a:r>
            <a:endParaRPr/>
          </a:p>
        </p:txBody>
      </p:sp>
      <p:sp>
        <p:nvSpPr>
          <p:cNvPr id="675" name="Google Shape;675;p45"/>
          <p:cNvSpPr/>
          <p:nvPr/>
        </p:nvSpPr>
        <p:spPr>
          <a:xfrm>
            <a:off x="1616238" y="1840675"/>
            <a:ext cx="1563600" cy="830400"/>
          </a:xfrm>
          <a:prstGeom prst="diamond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45"/>
          <p:cNvSpPr txBox="1"/>
          <p:nvPr/>
        </p:nvSpPr>
        <p:spPr>
          <a:xfrm>
            <a:off x="1765138" y="2067175"/>
            <a:ext cx="14148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Condensation</a:t>
            </a:r>
            <a:endParaRPr/>
          </a:p>
        </p:txBody>
      </p:sp>
      <p:sp>
        <p:nvSpPr>
          <p:cNvPr id="677" name="Google Shape;677;p45"/>
          <p:cNvSpPr/>
          <p:nvPr/>
        </p:nvSpPr>
        <p:spPr>
          <a:xfrm>
            <a:off x="5870538" y="1840675"/>
            <a:ext cx="1563600" cy="830400"/>
          </a:xfrm>
          <a:prstGeom prst="diamond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45"/>
          <p:cNvSpPr txBox="1"/>
          <p:nvPr/>
        </p:nvSpPr>
        <p:spPr>
          <a:xfrm>
            <a:off x="6019488" y="2064175"/>
            <a:ext cx="14148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Condensation</a:t>
            </a:r>
            <a:endParaRPr/>
          </a:p>
        </p:txBody>
      </p:sp>
      <p:sp>
        <p:nvSpPr>
          <p:cNvPr id="679" name="Google Shape;679;p45"/>
          <p:cNvSpPr/>
          <p:nvPr/>
        </p:nvSpPr>
        <p:spPr>
          <a:xfrm>
            <a:off x="3524150" y="1866775"/>
            <a:ext cx="1852500" cy="766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 Configuration Inside Box &amp; Retest</a:t>
            </a:r>
            <a:endParaRPr/>
          </a:p>
        </p:txBody>
      </p:sp>
      <p:sp>
        <p:nvSpPr>
          <p:cNvPr id="680" name="Google Shape;680;p45"/>
          <p:cNvSpPr/>
          <p:nvPr/>
        </p:nvSpPr>
        <p:spPr>
          <a:xfrm>
            <a:off x="153850" y="1872775"/>
            <a:ext cx="1118100" cy="7662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Increased Humidity Test</a:t>
            </a:r>
            <a:endParaRPr/>
          </a:p>
        </p:txBody>
      </p:sp>
      <p:sp>
        <p:nvSpPr>
          <p:cNvPr id="681" name="Google Shape;681;p45"/>
          <p:cNvSpPr/>
          <p:nvPr/>
        </p:nvSpPr>
        <p:spPr>
          <a:xfrm>
            <a:off x="7928050" y="1864825"/>
            <a:ext cx="1118100" cy="7923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Resistive Mesh &amp; Retest</a:t>
            </a:r>
            <a:endParaRPr/>
          </a:p>
        </p:txBody>
      </p:sp>
      <p:cxnSp>
        <p:nvCxnSpPr>
          <p:cNvPr id="682" name="Google Shape;682;p45"/>
          <p:cNvCxnSpPr>
            <a:stCxn id="680" idx="3"/>
            <a:endCxn id="675" idx="1"/>
          </p:cNvCxnSpPr>
          <p:nvPr/>
        </p:nvCxnSpPr>
        <p:spPr>
          <a:xfrm>
            <a:off x="1271950" y="2255875"/>
            <a:ext cx="344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3" name="Google Shape;683;p45"/>
          <p:cNvCxnSpPr>
            <a:stCxn id="676" idx="3"/>
            <a:endCxn id="679" idx="1"/>
          </p:cNvCxnSpPr>
          <p:nvPr/>
        </p:nvCxnSpPr>
        <p:spPr>
          <a:xfrm rot="10800000" flipH="1">
            <a:off x="3179938" y="2249875"/>
            <a:ext cx="344100" cy="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4" name="Google Shape;684;p45"/>
          <p:cNvCxnSpPr>
            <a:stCxn id="675" idx="2"/>
            <a:endCxn id="673" idx="0"/>
          </p:cNvCxnSpPr>
          <p:nvPr/>
        </p:nvCxnSpPr>
        <p:spPr>
          <a:xfrm>
            <a:off x="2398038" y="2671075"/>
            <a:ext cx="0" cy="681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5" name="Google Shape;685;p45"/>
          <p:cNvCxnSpPr>
            <a:stCxn id="677" idx="2"/>
            <a:endCxn id="674" idx="0"/>
          </p:cNvCxnSpPr>
          <p:nvPr/>
        </p:nvCxnSpPr>
        <p:spPr>
          <a:xfrm>
            <a:off x="6652338" y="2671075"/>
            <a:ext cx="0" cy="76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86" name="Google Shape;686;p45"/>
          <p:cNvSpPr/>
          <p:nvPr/>
        </p:nvSpPr>
        <p:spPr>
          <a:xfrm>
            <a:off x="7928050" y="3431325"/>
            <a:ext cx="1118100" cy="5592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Successful</a:t>
            </a:r>
            <a:endParaRPr/>
          </a:p>
        </p:txBody>
      </p:sp>
      <p:cxnSp>
        <p:nvCxnSpPr>
          <p:cNvPr id="687" name="Google Shape;687;p45"/>
          <p:cNvCxnSpPr>
            <a:stCxn id="681" idx="2"/>
            <a:endCxn id="686" idx="0"/>
          </p:cNvCxnSpPr>
          <p:nvPr/>
        </p:nvCxnSpPr>
        <p:spPr>
          <a:xfrm>
            <a:off x="8487100" y="2657125"/>
            <a:ext cx="0" cy="774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88" name="Google Shape;688;p45"/>
          <p:cNvSpPr txBox="1"/>
          <p:nvPr/>
        </p:nvSpPr>
        <p:spPr>
          <a:xfrm>
            <a:off x="3078425" y="1951700"/>
            <a:ext cx="440700" cy="1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Yes</a:t>
            </a:r>
            <a:endParaRPr sz="12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689" name="Google Shape;689;p45"/>
          <p:cNvSpPr txBox="1"/>
          <p:nvPr/>
        </p:nvSpPr>
        <p:spPr>
          <a:xfrm>
            <a:off x="2464950" y="2884100"/>
            <a:ext cx="4938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No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690" name="Google Shape;690;p45"/>
          <p:cNvSpPr txBox="1"/>
          <p:nvPr/>
        </p:nvSpPr>
        <p:spPr>
          <a:xfrm>
            <a:off x="7513650" y="1906250"/>
            <a:ext cx="543000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Yes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691" name="Google Shape;691;p45"/>
          <p:cNvCxnSpPr>
            <a:stCxn id="679" idx="3"/>
            <a:endCxn id="677" idx="1"/>
          </p:cNvCxnSpPr>
          <p:nvPr/>
        </p:nvCxnSpPr>
        <p:spPr>
          <a:xfrm>
            <a:off x="5376650" y="2249875"/>
            <a:ext cx="493800" cy="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92" name="Google Shape;692;p45"/>
          <p:cNvCxnSpPr>
            <a:stCxn id="678" idx="3"/>
            <a:endCxn id="681" idx="1"/>
          </p:cNvCxnSpPr>
          <p:nvPr/>
        </p:nvCxnSpPr>
        <p:spPr>
          <a:xfrm>
            <a:off x="7434288" y="2252875"/>
            <a:ext cx="493800" cy="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93" name="Google Shape;693;p45"/>
          <p:cNvSpPr txBox="1"/>
          <p:nvPr/>
        </p:nvSpPr>
        <p:spPr>
          <a:xfrm>
            <a:off x="6696550" y="2955825"/>
            <a:ext cx="5430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No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694" name="Google Shape;694;p45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95" name="Google Shape;695;p45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5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4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 Suite Hot Test: Equipment and Facilities</a:t>
            </a:r>
            <a:endParaRPr/>
          </a:p>
        </p:txBody>
      </p:sp>
      <p:sp>
        <p:nvSpPr>
          <p:cNvPr id="701" name="Google Shape;701;p46"/>
          <p:cNvSpPr txBox="1">
            <a:spLocks noGrp="1"/>
          </p:cNvSpPr>
          <p:nvPr>
            <p:ph type="body" idx="1"/>
          </p:nvPr>
        </p:nvSpPr>
        <p:spPr>
          <a:xfrm>
            <a:off x="459825" y="1678850"/>
            <a:ext cx="5073000" cy="29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Facility: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571500" lvl="1" indent="-34290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ASTRA Thermal Chamber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Equipment: 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571500" lvl="1" indent="-34290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Thermal chamber</a:t>
            </a:r>
            <a:endParaRPr sz="1800"/>
          </a:p>
          <a:p>
            <a:pPr marL="571500" lvl="1" indent="-34290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Battery and power cable </a:t>
            </a:r>
            <a:endParaRPr sz="1800"/>
          </a:p>
          <a:p>
            <a:pPr marL="5715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Instrument suite fitted with all electronics, including humidity sensor</a:t>
            </a:r>
            <a:endParaRPr sz="1800"/>
          </a:p>
          <a:p>
            <a:pPr marL="571500" lvl="1" indent="-34290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Camera</a:t>
            </a:r>
            <a:endParaRPr sz="1800"/>
          </a:p>
          <a:p>
            <a:pPr marL="571500" lvl="1" indent="-342900" algn="l" rtl="0">
              <a:lnSpc>
                <a:spcPct val="7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4 thermocouples, 1 ASTRA-provided humidity sensor</a:t>
            </a:r>
            <a:endParaRPr sz="1800"/>
          </a:p>
        </p:txBody>
      </p:sp>
      <p:sp>
        <p:nvSpPr>
          <p:cNvPr id="702" name="Google Shape;702;p4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pic>
        <p:nvPicPr>
          <p:cNvPr id="703" name="Google Shape;703;p4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04" name="Google Shape;704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5225" y="1566925"/>
            <a:ext cx="3164084" cy="2917175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46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5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47"/>
          <p:cNvSpPr txBox="1">
            <a:spLocks noGrp="1"/>
          </p:cNvSpPr>
          <p:nvPr>
            <p:ph type="title"/>
          </p:nvPr>
        </p:nvSpPr>
        <p:spPr>
          <a:xfrm>
            <a:off x="152400" y="392575"/>
            <a:ext cx="6659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 Suite Hot Test: Test Procedure Review </a:t>
            </a:r>
            <a:endParaRPr/>
          </a:p>
        </p:txBody>
      </p:sp>
      <p:sp>
        <p:nvSpPr>
          <p:cNvPr id="711" name="Google Shape;711;p4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pic>
        <p:nvPicPr>
          <p:cNvPr id="712" name="Google Shape;712;p4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13" name="Google Shape;713;p47"/>
          <p:cNvSpPr txBox="1"/>
          <p:nvPr/>
        </p:nvSpPr>
        <p:spPr>
          <a:xfrm>
            <a:off x="1278925" y="1701900"/>
            <a:ext cx="1424100" cy="4917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Fully Charge Battery</a:t>
            </a:r>
            <a:endParaRPr sz="1200"/>
          </a:p>
        </p:txBody>
      </p:sp>
      <p:sp>
        <p:nvSpPr>
          <p:cNvPr id="714" name="Google Shape;714;p47"/>
          <p:cNvSpPr txBox="1"/>
          <p:nvPr/>
        </p:nvSpPr>
        <p:spPr>
          <a:xfrm>
            <a:off x="3460025" y="1701900"/>
            <a:ext cx="1424100" cy="4917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Connect Power to Instrument Suite</a:t>
            </a:r>
            <a:endParaRPr sz="1200"/>
          </a:p>
        </p:txBody>
      </p:sp>
      <p:sp>
        <p:nvSpPr>
          <p:cNvPr id="715" name="Google Shape;715;p47"/>
          <p:cNvSpPr txBox="1"/>
          <p:nvPr/>
        </p:nvSpPr>
        <p:spPr>
          <a:xfrm>
            <a:off x="5935700" y="1701900"/>
            <a:ext cx="1424100" cy="4917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Set Hot Room to 21C</a:t>
            </a:r>
            <a:endParaRPr sz="1200"/>
          </a:p>
        </p:txBody>
      </p:sp>
      <p:sp>
        <p:nvSpPr>
          <p:cNvPr id="716" name="Google Shape;716;p47"/>
          <p:cNvSpPr txBox="1"/>
          <p:nvPr/>
        </p:nvSpPr>
        <p:spPr>
          <a:xfrm>
            <a:off x="3184725" y="3479500"/>
            <a:ext cx="1424100" cy="4917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Test Conducted Until Steady State</a:t>
            </a:r>
            <a:endParaRPr sz="1200"/>
          </a:p>
        </p:txBody>
      </p:sp>
      <p:sp>
        <p:nvSpPr>
          <p:cNvPr id="717" name="Google Shape;717;p47"/>
          <p:cNvSpPr txBox="1"/>
          <p:nvPr/>
        </p:nvSpPr>
        <p:spPr>
          <a:xfrm>
            <a:off x="2899588" y="4232800"/>
            <a:ext cx="1994400" cy="669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Inspect Imaging Surfaces for Condensation, 20 Minutes</a:t>
            </a:r>
            <a:endParaRPr sz="1200"/>
          </a:p>
        </p:txBody>
      </p:sp>
      <p:sp>
        <p:nvSpPr>
          <p:cNvPr id="718" name="Google Shape;718;p47"/>
          <p:cNvSpPr txBox="1"/>
          <p:nvPr/>
        </p:nvSpPr>
        <p:spPr>
          <a:xfrm>
            <a:off x="5829950" y="3390550"/>
            <a:ext cx="1635600" cy="669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Install Thermocouples and Instrument Suite</a:t>
            </a:r>
            <a:endParaRPr sz="1200"/>
          </a:p>
        </p:txBody>
      </p:sp>
      <p:sp>
        <p:nvSpPr>
          <p:cNvPr id="719" name="Google Shape;719;p47"/>
          <p:cNvSpPr txBox="1"/>
          <p:nvPr/>
        </p:nvSpPr>
        <p:spPr>
          <a:xfrm>
            <a:off x="267575" y="3282575"/>
            <a:ext cx="1424100" cy="4917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Testing Stopped</a:t>
            </a:r>
            <a:endParaRPr sz="1200"/>
          </a:p>
        </p:txBody>
      </p:sp>
      <p:cxnSp>
        <p:nvCxnSpPr>
          <p:cNvPr id="720" name="Google Shape;720;p47"/>
          <p:cNvCxnSpPr>
            <a:stCxn id="713" idx="3"/>
            <a:endCxn id="714" idx="1"/>
          </p:cNvCxnSpPr>
          <p:nvPr/>
        </p:nvCxnSpPr>
        <p:spPr>
          <a:xfrm>
            <a:off x="2703025" y="1947750"/>
            <a:ext cx="7569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1" name="Google Shape;721;p47"/>
          <p:cNvCxnSpPr>
            <a:endCxn id="715" idx="1"/>
          </p:cNvCxnSpPr>
          <p:nvPr/>
        </p:nvCxnSpPr>
        <p:spPr>
          <a:xfrm>
            <a:off x="4884200" y="1947750"/>
            <a:ext cx="10515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2" name="Google Shape;722;p47"/>
          <p:cNvCxnSpPr>
            <a:stCxn id="715" idx="2"/>
            <a:endCxn id="718" idx="0"/>
          </p:cNvCxnSpPr>
          <p:nvPr/>
        </p:nvCxnSpPr>
        <p:spPr>
          <a:xfrm>
            <a:off x="6647750" y="2193600"/>
            <a:ext cx="0" cy="1197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3" name="Google Shape;723;p47"/>
          <p:cNvCxnSpPr>
            <a:stCxn id="718" idx="1"/>
            <a:endCxn id="717" idx="3"/>
          </p:cNvCxnSpPr>
          <p:nvPr/>
        </p:nvCxnSpPr>
        <p:spPr>
          <a:xfrm flipH="1">
            <a:off x="4893950" y="3725350"/>
            <a:ext cx="936000" cy="842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24" name="Google Shape;724;p47"/>
          <p:cNvSpPr txBox="1"/>
          <p:nvPr/>
        </p:nvSpPr>
        <p:spPr>
          <a:xfrm>
            <a:off x="1569050" y="4086600"/>
            <a:ext cx="99150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Condensation Observed</a:t>
            </a:r>
            <a:endParaRPr sz="1000"/>
          </a:p>
        </p:txBody>
      </p:sp>
      <p:cxnSp>
        <p:nvCxnSpPr>
          <p:cNvPr id="725" name="Google Shape;725;p47"/>
          <p:cNvCxnSpPr>
            <a:stCxn id="717" idx="1"/>
            <a:endCxn id="719" idx="3"/>
          </p:cNvCxnSpPr>
          <p:nvPr/>
        </p:nvCxnSpPr>
        <p:spPr>
          <a:xfrm rot="10800000">
            <a:off x="1691788" y="3528400"/>
            <a:ext cx="1207800" cy="103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6" name="Google Shape;726;p47"/>
          <p:cNvCxnSpPr>
            <a:stCxn id="717" idx="0"/>
            <a:endCxn id="716" idx="2"/>
          </p:cNvCxnSpPr>
          <p:nvPr/>
        </p:nvCxnSpPr>
        <p:spPr>
          <a:xfrm rot="10800000">
            <a:off x="3896788" y="3971200"/>
            <a:ext cx="0" cy="26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27" name="Google Shape;727;p47"/>
          <p:cNvSpPr txBox="1"/>
          <p:nvPr/>
        </p:nvSpPr>
        <p:spPr>
          <a:xfrm>
            <a:off x="2899600" y="2548300"/>
            <a:ext cx="1994400" cy="669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Measure Internal Temperature</a:t>
            </a:r>
            <a:endParaRPr sz="1200"/>
          </a:p>
        </p:txBody>
      </p:sp>
      <p:cxnSp>
        <p:nvCxnSpPr>
          <p:cNvPr id="728" name="Google Shape;728;p47"/>
          <p:cNvCxnSpPr>
            <a:stCxn id="727" idx="2"/>
            <a:endCxn id="716" idx="0"/>
          </p:cNvCxnSpPr>
          <p:nvPr/>
        </p:nvCxnSpPr>
        <p:spPr>
          <a:xfrm>
            <a:off x="3896800" y="3217900"/>
            <a:ext cx="0" cy="26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9" name="Google Shape;729;p47"/>
          <p:cNvCxnSpPr>
            <a:stCxn id="718" idx="1"/>
            <a:endCxn id="727" idx="3"/>
          </p:cNvCxnSpPr>
          <p:nvPr/>
        </p:nvCxnSpPr>
        <p:spPr>
          <a:xfrm rot="10800000">
            <a:off x="4893950" y="2883250"/>
            <a:ext cx="936000" cy="842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0" name="Google Shape;730;p47"/>
          <p:cNvCxnSpPr>
            <a:stCxn id="727" idx="1"/>
            <a:endCxn id="719" idx="3"/>
          </p:cNvCxnSpPr>
          <p:nvPr/>
        </p:nvCxnSpPr>
        <p:spPr>
          <a:xfrm flipH="1">
            <a:off x="1691800" y="2883100"/>
            <a:ext cx="1207800" cy="64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31" name="Google Shape;731;p47"/>
          <p:cNvSpPr txBox="1"/>
          <p:nvPr/>
        </p:nvSpPr>
        <p:spPr>
          <a:xfrm>
            <a:off x="1711525" y="2517150"/>
            <a:ext cx="99150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Internal Temperature exceeds 40 C</a:t>
            </a:r>
            <a:endParaRPr sz="1000"/>
          </a:p>
        </p:txBody>
      </p:sp>
      <p:sp>
        <p:nvSpPr>
          <p:cNvPr id="732" name="Google Shape;732;p47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4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4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Requirements</a:t>
            </a:r>
            <a:endParaRPr/>
          </a:p>
        </p:txBody>
      </p:sp>
      <p:sp>
        <p:nvSpPr>
          <p:cNvPr id="738" name="Google Shape;738;p4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pic>
        <p:nvPicPr>
          <p:cNvPr id="739" name="Google Shape;739;p4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25" y="1315275"/>
            <a:ext cx="5254076" cy="2579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4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25" y="3864273"/>
            <a:ext cx="5254076" cy="1279228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48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5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742" name="Google Shape;742;p48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Test Equipment Checklist</a:t>
            </a:r>
            <a:endParaRPr/>
          </a:p>
        </p:txBody>
      </p:sp>
      <p:sp>
        <p:nvSpPr>
          <p:cNvPr id="748" name="Google Shape;748;p49"/>
          <p:cNvSpPr txBox="1">
            <a:spLocks noGrp="1"/>
          </p:cNvSpPr>
          <p:nvPr>
            <p:ph type="body" idx="1"/>
          </p:nvPr>
        </p:nvSpPr>
        <p:spPr>
          <a:xfrm>
            <a:off x="0" y="1327350"/>
            <a:ext cx="3985800" cy="37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Ground station (x3)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Cordless drill (x3)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Stakes (x6)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Sand bags (x6)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Tethers (x3)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Instrument suite / airborne structure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Attachment components (carabiners / hooks)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Latex balloon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Helium tanks 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Tank fittings ** see inflation procedure</a:t>
            </a:r>
            <a:endParaRPr sz="1100">
              <a:solidFill>
                <a:srgbClr val="000000"/>
              </a:solidFill>
              <a:highlight>
                <a:srgbClr val="00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Temporary tethers for filling procedure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Rubber bands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Neck clamp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Power cable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cable Zip ties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Ground station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Battery with lug to alligator connector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Solar panel with charge controller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ARDD 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749" name="Google Shape;749;p49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sp>
        <p:nvSpPr>
          <p:cNvPr id="750" name="Google Shape;750;p49"/>
          <p:cNvSpPr txBox="1"/>
          <p:nvPr/>
        </p:nvSpPr>
        <p:spPr>
          <a:xfrm>
            <a:off x="3985800" y="1327350"/>
            <a:ext cx="2336100" cy="23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/>
              <a:t>Soil moisture probes (x5)</a:t>
            </a:r>
            <a:endParaRPr sz="1100"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/>
              <a:t>Trowel for baking method</a:t>
            </a:r>
            <a:endParaRPr sz="1100"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/>
              <a:t>Scale</a:t>
            </a:r>
            <a:endParaRPr sz="1100"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/>
              <a:t>10 gallon zip lock bags</a:t>
            </a:r>
            <a:endParaRPr sz="1100"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/>
              <a:t>Sharpie</a:t>
            </a:r>
            <a:endParaRPr sz="1100"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/>
              <a:t>Tape measure</a:t>
            </a:r>
            <a:endParaRPr sz="1100"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/>
              <a:t>Band aids </a:t>
            </a:r>
            <a:endParaRPr sz="1100"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/>
              <a:t>Laser range finder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751" name="Google Shape;751;p4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52" name="Google Shape;752;p49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4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Mission Statement</a:t>
            </a:r>
            <a:endParaRPr/>
          </a:p>
        </p:txBody>
      </p:sp>
      <p:sp>
        <p:nvSpPr>
          <p:cNvPr id="213" name="Google Shape;213;p14"/>
          <p:cNvSpPr txBox="1">
            <a:spLocks noGrp="1"/>
          </p:cNvSpPr>
          <p:nvPr>
            <p:ph type="body" idx="1"/>
          </p:nvPr>
        </p:nvSpPr>
        <p:spPr>
          <a:xfrm>
            <a:off x="390100" y="2185250"/>
            <a:ext cx="8592600" cy="2247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WIRMS will build a non-intrusive solution to provide IR data that can be used to monitor soil moisture content over a 300 square foot area for one day with 80% up-time.</a:t>
            </a:r>
            <a:endParaRPr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2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Solution: </a:t>
            </a:r>
            <a:r>
              <a:rPr lang="en">
                <a:solidFill>
                  <a:srgbClr val="000000"/>
                </a:solidFill>
              </a:rPr>
              <a:t>Tethered weather balloon system to provide an elevated imaging platform for a NIR camera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214" name="Google Shape;214;p1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215" name="Google Shape;215;p1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50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Test Full Procedure </a:t>
            </a:r>
            <a:r>
              <a:rPr lang="en" sz="1200"/>
              <a:t>(1/2)</a:t>
            </a:r>
            <a:endParaRPr sz="1200"/>
          </a:p>
        </p:txBody>
      </p:sp>
      <p:sp>
        <p:nvSpPr>
          <p:cNvPr id="758" name="Google Shape;758;p50"/>
          <p:cNvSpPr txBox="1">
            <a:spLocks noGrp="1"/>
          </p:cNvSpPr>
          <p:nvPr>
            <p:ph type="body" idx="1"/>
          </p:nvPr>
        </p:nvSpPr>
        <p:spPr>
          <a:xfrm>
            <a:off x="0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Measure out and place ground stations evenly spaced 12.6 feet from center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Insert stakes and place sandbags on ground station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Lay tethers to center with some still wound in ground station spool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Place airborne structure in center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Secure tethers to airborne structure eye-loops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Lay power station, battery, and solar panel by one ground station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Connect solar panel to battery and power station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Connect power and data cables from power station to instrument suite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Secure power cables to a tether using zip ties every 3 feet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Ensure air-pi in instrument suite is receiving power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Connect ARDD to airborne structure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See balloon inflation procedure 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Unwinch using cordless drills the three worm gears on ground station to marked location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Check instrument suite is deployed at </a:t>
            </a:r>
            <a:r>
              <a:rPr lang="en" sz="1100">
                <a:solidFill>
                  <a:srgbClr val="000000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118 feet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with laser range finder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altitude will ensure that the top of the balloon is under 150 feet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Soil moisture probes are placed into ground evenly over the imaging area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 sz="1100"/>
          </a:p>
        </p:txBody>
      </p:sp>
      <p:sp>
        <p:nvSpPr>
          <p:cNvPr id="759" name="Google Shape;759;p5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  <p:pic>
        <p:nvPicPr>
          <p:cNvPr id="760" name="Google Shape;760;p5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61" name="Google Shape;761;p50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4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5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Test Full Procedure </a:t>
            </a:r>
            <a:r>
              <a:rPr lang="en" sz="1200"/>
              <a:t>(2/2)</a:t>
            </a:r>
            <a:endParaRPr sz="1200"/>
          </a:p>
        </p:txBody>
      </p:sp>
      <p:sp>
        <p:nvSpPr>
          <p:cNvPr id="767" name="Google Shape;767;p51"/>
          <p:cNvSpPr txBox="1">
            <a:spLocks noGrp="1"/>
          </p:cNvSpPr>
          <p:nvPr>
            <p:ph type="body" idx="1"/>
          </p:nvPr>
        </p:nvSpPr>
        <p:spPr>
          <a:xfrm>
            <a:off x="0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lphaLcPeriod"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SMC probe data recording is initiated 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lphaLcPeriod"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One soil sample is taken by each SMC probe location, bagged, labeled, and massed (recorded)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lphaLcPeriod"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Imaging is initiated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lphaLcPeriod"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 lasts for 20 hours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romanLcPeriod"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Take shifts to monitor this test for entire duration, will assign shifts once testing date is confirmed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romanLcPeriod"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Monitoring weather for wind warnings: if weather alert then winch down balloon 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romanLcPeriod"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balloon flyaway without deflating call FAA phone number (number to call with description and heading at top if test checklist)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lphaLcPeriod"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After 20 hour test take another soil sample by digging, bagging, massing, and labeling by same location as before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lphaLcPeriod"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Winch down balloon carefully removing power cable zip ties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lphaLcPeriod"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Puncture balloon neck to slowly release helium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lphaLcPeriod"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Organize parts and transport back to aerospace building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 sz="1100"/>
          </a:p>
        </p:txBody>
      </p:sp>
      <p:sp>
        <p:nvSpPr>
          <p:cNvPr id="768" name="Google Shape;768;p5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  <p:pic>
        <p:nvPicPr>
          <p:cNvPr id="769" name="Google Shape;769;p5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70" name="Google Shape;770;p51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4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5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Balloon Inflation </a:t>
            </a:r>
            <a:r>
              <a:rPr lang="en" sz="1200"/>
              <a:t>(1/2)</a:t>
            </a:r>
            <a:endParaRPr sz="1200"/>
          </a:p>
        </p:txBody>
      </p:sp>
      <p:sp>
        <p:nvSpPr>
          <p:cNvPr id="776" name="Google Shape;776;p52"/>
          <p:cNvSpPr txBox="1">
            <a:spLocks noGrp="1"/>
          </p:cNvSpPr>
          <p:nvPr>
            <p:ph type="body" idx="1"/>
          </p:nvPr>
        </p:nvSpPr>
        <p:spPr>
          <a:xfrm>
            <a:off x="52275" y="1708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UcPeriod"/>
            </a:pPr>
            <a:r>
              <a:rPr lang="en" sz="1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Component Check &amp; Preliminary Inspection</a:t>
            </a:r>
            <a:endParaRPr sz="1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U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Verify all the following components are present.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(1) ¼” male NPT quick connect socket, IL1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(1) ¼” male NPT quick connect plug, IL2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(1) ¼” female to female NPT hose, IL3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(1) ¼” male NPT to nipple/nut CGA 580 regulator, IL4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(1) box of latex rubber bands, SD1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(1) PVC inflation adapter, SD2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(1) roll of electrical tape, SD3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(1) rappel ring, SD4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(1) locking carabiner, SD5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(3) 5 ft kevlar mooring rope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arenR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MR1 - figure 8 &amp; triple constrictor to double slipknot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arenR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MR2 - triple constrictor to double slipknot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arenR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MR3 - quadruple constrictor to double slipknot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(1) hanging tensometer, MD1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(3) helium CGA 580 tank, TK1, TK2, TK3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(1) tarp, TP1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(1) Kaymont HAB 2000 latex weather balloon, WB1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5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  <p:sp>
        <p:nvSpPr>
          <p:cNvPr id="778" name="Google Shape;778;p52"/>
          <p:cNvSpPr txBox="1"/>
          <p:nvPr/>
        </p:nvSpPr>
        <p:spPr>
          <a:xfrm>
            <a:off x="5123150" y="1755125"/>
            <a:ext cx="40209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AutoNum type="alphaUcPeriod"/>
            </a:pPr>
            <a:r>
              <a:rPr lang="en" sz="1100"/>
              <a:t>Verify that the weather balloon does not have any defects and is clean.</a:t>
            </a:r>
            <a:endParaRPr sz="1100"/>
          </a:p>
          <a:p>
            <a:pPr marL="9144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" sz="1100" b="1"/>
              <a:t>PLACE</a:t>
            </a:r>
            <a:r>
              <a:rPr lang="en" sz="1100"/>
              <a:t> TP1 onto the ground.</a:t>
            </a:r>
            <a:endParaRPr sz="1100"/>
          </a:p>
          <a:p>
            <a:pPr marL="9144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" sz="1100" b="1"/>
              <a:t>PLACE</a:t>
            </a:r>
            <a:r>
              <a:rPr lang="en" sz="1100"/>
              <a:t> WB1 onto TP1.</a:t>
            </a:r>
            <a:endParaRPr sz="1100"/>
          </a:p>
          <a:p>
            <a:pPr marL="9144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" sz="1100" b="1"/>
              <a:t>CHECK</a:t>
            </a:r>
            <a:r>
              <a:rPr lang="en" sz="1100"/>
              <a:t> WB1 skin for any cuts, tears, and holes.</a:t>
            </a:r>
            <a:endParaRPr sz="1100"/>
          </a:p>
          <a:p>
            <a:pPr marL="11430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arenR"/>
            </a:pPr>
            <a:r>
              <a:rPr lang="en" sz="1100"/>
              <a:t>If any imperfections are spotted, replace the weather balloon immediately.</a:t>
            </a:r>
            <a:endParaRPr sz="1100"/>
          </a:p>
          <a:p>
            <a:pPr marL="9144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" sz="1100" b="1"/>
              <a:t>CHECK</a:t>
            </a:r>
            <a:r>
              <a:rPr lang="en" sz="1100"/>
              <a:t> WB1 skin for dirt and grime, and clean accordingly.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779" name="Google Shape;779;p52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3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780" name="Google Shape;780;p52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53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Balloon Inflation </a:t>
            </a:r>
            <a:r>
              <a:rPr lang="en" sz="1200"/>
              <a:t>(2/2)</a:t>
            </a:r>
            <a:endParaRPr sz="1200"/>
          </a:p>
        </p:txBody>
      </p:sp>
      <p:sp>
        <p:nvSpPr>
          <p:cNvPr id="786" name="Google Shape;786;p53"/>
          <p:cNvSpPr txBox="1">
            <a:spLocks noGrp="1"/>
          </p:cNvSpPr>
          <p:nvPr>
            <p:ph type="body" idx="1"/>
          </p:nvPr>
        </p:nvSpPr>
        <p:spPr>
          <a:xfrm>
            <a:off x="814275" y="2052250"/>
            <a:ext cx="6132600" cy="30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AutoNum type="romanUcPeriod"/>
            </a:pPr>
            <a:r>
              <a:rPr lang="en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Inflation Set Up</a:t>
            </a:r>
            <a:endParaRPr sz="1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AutoNum type="alphaUcPeriod"/>
            </a:pP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Set up for Inflation Line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AutoNum type="arabicPeriod"/>
            </a:pPr>
            <a:r>
              <a:rPr lang="en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TIGHTEN</a:t>
            </a: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IL1 into SD2.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AutoNum type="arabicPeriod"/>
            </a:pPr>
            <a:r>
              <a:rPr lang="en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TIGHTEN</a:t>
            </a: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IL2 into IL3.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AutoNum type="arabicPeriod"/>
            </a:pPr>
            <a:r>
              <a:rPr lang="en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TIGHTEN</a:t>
            </a: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IL3 into IL4.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AutoNum type="arabicPeriod"/>
            </a:pPr>
            <a:r>
              <a:rPr lang="en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TIGHTEN</a:t>
            </a: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IL4 into TK1.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AutoNum type="alphaUcPeriod"/>
            </a:pP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Set up for Mooring Line 1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AutoNum type="arabicPeriod"/>
            </a:pPr>
            <a:r>
              <a:rPr lang="en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SECURE</a:t>
            </a: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 triple constrictor end of MR1 between the end of IL3 and IL2.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AutoNum type="arabicPeriod"/>
            </a:pPr>
            <a:r>
              <a:rPr lang="en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SECURE</a:t>
            </a: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 double slipknot end of MR1 to TK1.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AutoNum type="arabicPeriod"/>
            </a:pPr>
            <a:r>
              <a:rPr lang="en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SECURE </a:t>
            </a: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MD1 to the figure 8 loop of MR1.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AutoNum type="alphaUcPeriod"/>
            </a:pP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Set up for PVC Inflation Adapter and Mooring Line 3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AutoNum type="arabicPeriod"/>
            </a:pPr>
            <a:r>
              <a:rPr lang="en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INSERT</a:t>
            </a: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SD2 into the neck of the balloon.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AutoNum type="arabicPeriod"/>
            </a:pPr>
            <a:r>
              <a:rPr lang="en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SECURE</a:t>
            </a: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 quadruple constrictor end of MR3 over the balloon neck on top of SD2.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AutoNum type="arabicPeriod"/>
            </a:pPr>
            <a:r>
              <a:rPr lang="en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SECURE</a:t>
            </a: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 double slipknot end of MR3 to TK3.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AutoNum type="alphaUcPeriod"/>
            </a:pP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Set up for Mooring Line 2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AutoNum type="arabicPeriod"/>
            </a:pPr>
            <a:r>
              <a:rPr lang="en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INSERT</a:t>
            </a: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rubber bands around the neck of the balloon, above SD2.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AutoNum type="arabicPeriod"/>
            </a:pPr>
            <a:r>
              <a:rPr lang="en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INSERT</a:t>
            </a: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 triple constrictor end of MR2 around neck of the balloon, above SD2. 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AutoNum type="arabicPeriod"/>
            </a:pPr>
            <a:r>
              <a:rPr lang="en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SECURE</a:t>
            </a: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 double slipknot end of MR2 to TK2.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AutoNum type="alphaUcPeriod"/>
            </a:pP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Set up for airborne structure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AutoNum type="arabicPeriod"/>
            </a:pPr>
            <a:r>
              <a:rPr lang="en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PLACE</a:t>
            </a: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airborne structure next to the balloon.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AutoNum type="arabicPeriod"/>
            </a:pPr>
            <a:r>
              <a:rPr lang="en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SECURE</a:t>
            </a: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 three tethers to the airborne structure.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AutoNum type="arabicPeriod"/>
            </a:pPr>
            <a:r>
              <a:rPr lang="en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VERIFY</a:t>
            </a:r>
            <a:r>
              <a:rPr lang="en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all three tethers are taut.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5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  <p:pic>
        <p:nvPicPr>
          <p:cNvPr id="788" name="Google Shape;788;p53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89" name="Google Shape;789;p53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5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54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Confirmation email from Daniel Hesselius</a:t>
            </a:r>
            <a:endParaRPr/>
          </a:p>
        </p:txBody>
      </p:sp>
      <p:sp>
        <p:nvSpPr>
          <p:cNvPr id="795" name="Google Shape;795;p5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pic>
        <p:nvPicPr>
          <p:cNvPr id="796" name="Google Shape;796;p5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0" y="1463575"/>
            <a:ext cx="7110861" cy="367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54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98" name="Google Shape;798;p54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6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5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Battery Discharge Test </a:t>
            </a:r>
            <a:r>
              <a:rPr lang="en" sz="1200"/>
              <a:t>(1/3)</a:t>
            </a:r>
            <a:endParaRPr sz="1200"/>
          </a:p>
        </p:txBody>
      </p:sp>
      <p:sp>
        <p:nvSpPr>
          <p:cNvPr id="804" name="Google Shape;804;p5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  <p:sp>
        <p:nvSpPr>
          <p:cNvPr id="805" name="Google Shape;805;p55"/>
          <p:cNvSpPr txBox="1"/>
          <p:nvPr/>
        </p:nvSpPr>
        <p:spPr>
          <a:xfrm>
            <a:off x="705750" y="1411525"/>
            <a:ext cx="74208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FR3 - The system shall be provided enough power to sustain a 1 day flight.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DR3.1 - The system shall not draw more power than the battery can provide.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06" name="Google Shape;806;p55"/>
          <p:cNvSpPr txBox="1">
            <a:spLocks noGrp="1"/>
          </p:cNvSpPr>
          <p:nvPr>
            <p:ph type="body" idx="1"/>
          </p:nvPr>
        </p:nvSpPr>
        <p:spPr>
          <a:xfrm>
            <a:off x="793796" y="2512950"/>
            <a:ext cx="7244700" cy="22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Test Purpose</a:t>
            </a:r>
            <a:r>
              <a:rPr lang="en" sz="1800"/>
              <a:t>: Obtain a discharge curve for the deep cycle battery over the first 20 hours of discharge from full capacity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Test Status</a:t>
            </a:r>
            <a:r>
              <a:rPr lang="en" sz="1800"/>
              <a:t>: Completed (2/19/20 - 2/26/20)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Model Validation</a:t>
            </a:r>
            <a:r>
              <a:rPr lang="en" sz="1800"/>
              <a:t>: Test validates power model by proving that battery can provide enough power for a 20 hour flight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Expected Result</a:t>
            </a:r>
            <a:r>
              <a:rPr lang="en" sz="1800"/>
              <a:t>: Discharge curve for the first 20 hours of discharge will be obtained and match a typical lead acid battery discharge curve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800"/>
          </a:p>
        </p:txBody>
      </p:sp>
      <p:pic>
        <p:nvPicPr>
          <p:cNvPr id="807" name="Google Shape;807;p55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08" name="Google Shape;808;p55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5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Battery Discharge Test </a:t>
            </a:r>
            <a:r>
              <a:rPr lang="en" sz="1200"/>
              <a:t>(2/3)</a:t>
            </a:r>
            <a:endParaRPr sz="1200"/>
          </a:p>
        </p:txBody>
      </p:sp>
      <p:sp>
        <p:nvSpPr>
          <p:cNvPr id="814" name="Google Shape;814;p5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  <p:sp>
        <p:nvSpPr>
          <p:cNvPr id="815" name="Google Shape;815;p56"/>
          <p:cNvSpPr txBox="1">
            <a:spLocks noGrp="1"/>
          </p:cNvSpPr>
          <p:nvPr>
            <p:ph type="body" idx="1"/>
          </p:nvPr>
        </p:nvSpPr>
        <p:spPr>
          <a:xfrm>
            <a:off x="1065300" y="1770425"/>
            <a:ext cx="7013400" cy="331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Facility</a:t>
            </a:r>
            <a:r>
              <a:rPr lang="en" sz="1800"/>
              <a:t>: CU Aerospace Electronics Shop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Equipment</a:t>
            </a:r>
            <a:r>
              <a:rPr lang="en" sz="1800"/>
              <a:t>: 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Keithley 2460 SourceMeter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Deep cycle battery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Lug terminal to battery clamp connector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Procedure</a:t>
            </a:r>
            <a:r>
              <a:rPr lang="en" sz="1800"/>
              <a:t>: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Connect battery to SourceMeter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On SourceMeter, navigate to scripts and select Battery Discharge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Enter prompted parameters (current draw, cutoff voltage, etc.)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Save data to USB when script is finished running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Transfer data from USB to Google Drive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800"/>
          </a:p>
        </p:txBody>
      </p:sp>
      <p:pic>
        <p:nvPicPr>
          <p:cNvPr id="816" name="Google Shape;816;p56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17" name="Google Shape;817;p56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5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5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Battery Discharge Test </a:t>
            </a:r>
            <a:r>
              <a:rPr lang="en" sz="1200"/>
              <a:t>(3/3)</a:t>
            </a:r>
            <a:endParaRPr/>
          </a:p>
        </p:txBody>
      </p:sp>
      <p:sp>
        <p:nvSpPr>
          <p:cNvPr id="823" name="Google Shape;823;p5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47</a:t>
            </a:fld>
            <a:endParaRPr/>
          </a:p>
        </p:txBody>
      </p:sp>
      <p:pic>
        <p:nvPicPr>
          <p:cNvPr id="824" name="Google Shape;824;p5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100" y="1321875"/>
            <a:ext cx="5095510" cy="382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5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048" y="1599875"/>
            <a:ext cx="4004500" cy="2459120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57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5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827" name="Google Shape;827;p57">
            <a:hlinkClick r:id="rId6" action="ppaction://hlinksldjump"/>
          </p:cNvPr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5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Solar Charging Test </a:t>
            </a:r>
            <a:r>
              <a:rPr lang="en" sz="1200"/>
              <a:t>(1/3)</a:t>
            </a:r>
            <a:endParaRPr sz="1200"/>
          </a:p>
        </p:txBody>
      </p:sp>
      <p:sp>
        <p:nvSpPr>
          <p:cNvPr id="833" name="Google Shape;833;p5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48</a:t>
            </a:fld>
            <a:endParaRPr/>
          </a:p>
        </p:txBody>
      </p:sp>
      <p:sp>
        <p:nvSpPr>
          <p:cNvPr id="834" name="Google Shape;834;p58"/>
          <p:cNvSpPr txBox="1"/>
          <p:nvPr/>
        </p:nvSpPr>
        <p:spPr>
          <a:xfrm>
            <a:off x="696100" y="1414525"/>
            <a:ext cx="71841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FR3 - The system shall be provided enough power to sustain a 1 day flight.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DR3.1 - The system shall not draw more power than the battery can provide.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35" name="Google Shape;835;p58"/>
          <p:cNvSpPr txBox="1">
            <a:spLocks noGrp="1"/>
          </p:cNvSpPr>
          <p:nvPr>
            <p:ph type="body" idx="1"/>
          </p:nvPr>
        </p:nvSpPr>
        <p:spPr>
          <a:xfrm>
            <a:off x="781450" y="2508300"/>
            <a:ext cx="7013400" cy="21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Test Purpose</a:t>
            </a:r>
            <a:r>
              <a:rPr lang="en" sz="1800"/>
              <a:t>: Verify that solar charging system is capable of fully charging the battery in 1 day in full sun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Test Status</a:t>
            </a:r>
            <a:r>
              <a:rPr lang="en" sz="1800"/>
              <a:t>: Completed (2/27/20)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Model Validation</a:t>
            </a:r>
            <a:r>
              <a:rPr lang="en" sz="1800"/>
              <a:t>: Test will validate solar charging aspect of power model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Result</a:t>
            </a:r>
            <a:r>
              <a:rPr lang="en" sz="1800"/>
              <a:t>: Solar charging system was able to fully charge the battery within 1 day in full sunlight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800"/>
          </a:p>
        </p:txBody>
      </p:sp>
      <p:pic>
        <p:nvPicPr>
          <p:cNvPr id="836" name="Google Shape;836;p58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37" name="Google Shape;837;p58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5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5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Solar Charging Test </a:t>
            </a:r>
            <a:r>
              <a:rPr lang="en" sz="1200"/>
              <a:t>(2/3)</a:t>
            </a:r>
            <a:endParaRPr sz="1200"/>
          </a:p>
        </p:txBody>
      </p:sp>
      <p:sp>
        <p:nvSpPr>
          <p:cNvPr id="843" name="Google Shape;843;p59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49</a:t>
            </a:fld>
            <a:endParaRPr/>
          </a:p>
        </p:txBody>
      </p:sp>
      <p:sp>
        <p:nvSpPr>
          <p:cNvPr id="844" name="Google Shape;844;p59"/>
          <p:cNvSpPr txBox="1">
            <a:spLocks noGrp="1"/>
          </p:cNvSpPr>
          <p:nvPr>
            <p:ph type="body" idx="1"/>
          </p:nvPr>
        </p:nvSpPr>
        <p:spPr>
          <a:xfrm>
            <a:off x="1065300" y="1689550"/>
            <a:ext cx="7013400" cy="33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Facility</a:t>
            </a:r>
            <a:r>
              <a:rPr lang="en" sz="1800"/>
              <a:t>: Outside CU Aerospace Building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Equipment</a:t>
            </a:r>
            <a:r>
              <a:rPr lang="en" sz="1800"/>
              <a:t>: 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Solar panels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Charge controller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Deep cycle battery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Procedure</a:t>
            </a:r>
            <a:r>
              <a:rPr lang="en" sz="1800"/>
              <a:t>: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Connect both battery and solar panels to charge controller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Ensure charging voltage and charging current are being read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End test once charging current has dropped below 1.5 A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800"/>
          </a:p>
        </p:txBody>
      </p:sp>
      <p:pic>
        <p:nvPicPr>
          <p:cNvPr id="845" name="Google Shape;845;p59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46" name="Google Shape;846;p59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5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CONOPS</a:t>
            </a:r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222" name="Google Shape;222;p1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19350"/>
            <a:ext cx="9144000" cy="382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3200" y="1319350"/>
            <a:ext cx="2970802" cy="38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6828" y="2910450"/>
            <a:ext cx="797116" cy="223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5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60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Solar Charging Test </a:t>
            </a:r>
            <a:r>
              <a:rPr lang="en" sz="1200"/>
              <a:t>(3/3)</a:t>
            </a:r>
            <a:endParaRPr sz="1200"/>
          </a:p>
        </p:txBody>
      </p:sp>
      <p:sp>
        <p:nvSpPr>
          <p:cNvPr id="852" name="Google Shape;852;p60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8529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Solar panels charged battery to full capacity in approximately 5 hours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/>
              <a:t>Matches power model solar charging time for 300W solar panel and 1260 Wh battery</a:t>
            </a:r>
            <a:endParaRPr/>
          </a:p>
        </p:txBody>
      </p:sp>
      <p:sp>
        <p:nvSpPr>
          <p:cNvPr id="853" name="Google Shape;853;p6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50</a:t>
            </a:fld>
            <a:endParaRPr/>
          </a:p>
        </p:txBody>
      </p:sp>
      <p:pic>
        <p:nvPicPr>
          <p:cNvPr id="854" name="Google Shape;854;p60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55" name="Google Shape;855;p60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5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6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Power Test </a:t>
            </a:r>
            <a:r>
              <a:rPr lang="en" sz="1200"/>
              <a:t>(1/2)</a:t>
            </a:r>
            <a:endParaRPr sz="1200"/>
          </a:p>
        </p:txBody>
      </p:sp>
      <p:sp>
        <p:nvSpPr>
          <p:cNvPr id="861" name="Google Shape;861;p61"/>
          <p:cNvSpPr txBox="1">
            <a:spLocks noGrp="1"/>
          </p:cNvSpPr>
          <p:nvPr>
            <p:ph type="body" idx="1"/>
          </p:nvPr>
        </p:nvSpPr>
        <p:spPr>
          <a:xfrm>
            <a:off x="1065300" y="2566400"/>
            <a:ext cx="7013400" cy="21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Test Purpose</a:t>
            </a:r>
            <a:r>
              <a:rPr lang="en" sz="1800"/>
              <a:t>: Verify that power production system is capable of providing enough power to entire system for 20 hour flight by extrapolation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Test Status</a:t>
            </a:r>
            <a:r>
              <a:rPr lang="en" sz="1800"/>
              <a:t>: Test has not been performed yet, planned for week of 3/2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Model Validation</a:t>
            </a:r>
            <a:r>
              <a:rPr lang="en" sz="1800"/>
              <a:t>: Test will validate power model for a 20 hour flight with solar charging by extrapolation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Expected Result</a:t>
            </a:r>
            <a:r>
              <a:rPr lang="en" sz="1800"/>
              <a:t>: Power production system is able to provide enough power for all components to function properly for the duration of the test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800"/>
          </a:p>
        </p:txBody>
      </p:sp>
      <p:sp>
        <p:nvSpPr>
          <p:cNvPr id="862" name="Google Shape;862;p6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51</a:t>
            </a:fld>
            <a:endParaRPr/>
          </a:p>
        </p:txBody>
      </p:sp>
      <p:sp>
        <p:nvSpPr>
          <p:cNvPr id="863" name="Google Shape;863;p61"/>
          <p:cNvSpPr txBox="1"/>
          <p:nvPr/>
        </p:nvSpPr>
        <p:spPr>
          <a:xfrm>
            <a:off x="942550" y="1411525"/>
            <a:ext cx="71841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FR3 - The system shall be provided enough power to sustain a 1 day flight.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DR3.1 - The system shall not draw more power than the battery can provide.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864" name="Google Shape;864;p61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65" name="Google Shape;865;p61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5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6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Power Test </a:t>
            </a:r>
            <a:r>
              <a:rPr lang="en" sz="1200"/>
              <a:t>(2/2)</a:t>
            </a:r>
            <a:endParaRPr sz="1200"/>
          </a:p>
        </p:txBody>
      </p:sp>
      <p:sp>
        <p:nvSpPr>
          <p:cNvPr id="871" name="Google Shape;871;p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52</a:t>
            </a:fld>
            <a:endParaRPr/>
          </a:p>
        </p:txBody>
      </p:sp>
      <p:sp>
        <p:nvSpPr>
          <p:cNvPr id="872" name="Google Shape;872;p62"/>
          <p:cNvSpPr txBox="1">
            <a:spLocks noGrp="1"/>
          </p:cNvSpPr>
          <p:nvPr>
            <p:ph type="body" idx="1"/>
          </p:nvPr>
        </p:nvSpPr>
        <p:spPr>
          <a:xfrm>
            <a:off x="1065300" y="1877350"/>
            <a:ext cx="7013400" cy="320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Facility</a:t>
            </a:r>
            <a:r>
              <a:rPr lang="en" sz="1800"/>
              <a:t>: CU Aerospace Building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Equipment</a:t>
            </a:r>
            <a:r>
              <a:rPr lang="en" sz="1800"/>
              <a:t>: 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Power production system (solar panels, charge controller, battery)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Instrument Suite electronics components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Ground station electronics components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Procedure</a:t>
            </a:r>
            <a:r>
              <a:rPr lang="en" sz="1800"/>
              <a:t>: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Verify solar charging system is generating power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Connect all electrical components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Ensure all components are operational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Monitor battery capacity with voltmeter and charge controller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Stop test after 5 hours have passed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800"/>
          </a:p>
        </p:txBody>
      </p:sp>
      <p:pic>
        <p:nvPicPr>
          <p:cNvPr id="873" name="Google Shape;873;p62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74" name="Google Shape;874;p62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5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63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Structural Tests</a:t>
            </a:r>
            <a:endParaRPr/>
          </a:p>
        </p:txBody>
      </p:sp>
      <p:sp>
        <p:nvSpPr>
          <p:cNvPr id="880" name="Google Shape;880;p63"/>
          <p:cNvSpPr txBox="1">
            <a:spLocks noGrp="1"/>
          </p:cNvSpPr>
          <p:nvPr>
            <p:ph type="body" idx="1"/>
          </p:nvPr>
        </p:nvSpPr>
        <p:spPr>
          <a:xfrm>
            <a:off x="0" y="1342325"/>
            <a:ext cx="9144000" cy="38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Airborne Structures:</a:t>
            </a:r>
            <a:endParaRPr sz="14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Condensed"/>
              <a:buChar char="▰"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DR 1.3 - </a:t>
            </a:r>
            <a:r>
              <a:rPr lang="en" sz="1400">
                <a:solidFill>
                  <a:srgbClr val="000000"/>
                </a:solidFill>
              </a:rPr>
              <a:t>The flight vehicle shall maintain an altitude between 100 - 150 feet for flight duration.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Condensed"/>
              <a:buChar char="▰"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DR 1.4.1- </a:t>
            </a:r>
            <a:r>
              <a:rPr lang="en" sz="1400">
                <a:solidFill>
                  <a:srgbClr val="000000"/>
                </a:solidFill>
              </a:rPr>
              <a:t>The tethering structural elements shall each have their own factor of safety of 3 against failure under inclement conditions.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Ground Structures: </a:t>
            </a:r>
            <a:endParaRPr sz="14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Condensed"/>
              <a:buChar char="▰"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DR 1.4 - </a:t>
            </a:r>
            <a:r>
              <a:rPr lang="en" sz="1400">
                <a:solidFill>
                  <a:srgbClr val="000000"/>
                </a:solidFill>
              </a:rPr>
              <a:t>The flight vehicle shall be secured to the ground structure.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Condensed"/>
              <a:buChar char="▰"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DR 1.4.1- </a:t>
            </a:r>
            <a:r>
              <a:rPr lang="en" sz="1400">
                <a:solidFill>
                  <a:srgbClr val="000000"/>
                </a:solidFill>
              </a:rPr>
              <a:t>The tethering structural elements shall each have their own factor of safety of 3 against failure under inclement conditions.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Test Purpose: </a:t>
            </a:r>
            <a:r>
              <a:rPr lang="en" sz="1400">
                <a:solidFill>
                  <a:srgbClr val="000000"/>
                </a:solidFill>
              </a:rPr>
              <a:t>Ensure that all structural components can withstand expected worst case loading scenario predicted.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Test Status: </a:t>
            </a:r>
            <a:r>
              <a:rPr lang="en" sz="1400">
                <a:solidFill>
                  <a:srgbClr val="000000"/>
                </a:solidFill>
              </a:rPr>
              <a:t>Completed.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Validation: </a:t>
            </a:r>
            <a:r>
              <a:rPr lang="en" sz="1400">
                <a:solidFill>
                  <a:srgbClr val="000000"/>
                </a:solidFill>
              </a:rPr>
              <a:t>Tests will validate structural calculations which claimed structural elements would not fail.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Expected Result: </a:t>
            </a:r>
            <a:r>
              <a:rPr lang="en" sz="1400">
                <a:solidFill>
                  <a:srgbClr val="000000"/>
                </a:solidFill>
              </a:rPr>
              <a:t>All structural components do not fail.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4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81" name="Google Shape;881;p6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53</a:t>
            </a:fld>
            <a:endParaRPr/>
          </a:p>
        </p:txBody>
      </p:sp>
      <p:pic>
        <p:nvPicPr>
          <p:cNvPr id="882" name="Google Shape;882;p63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83" name="Google Shape;883;p63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5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64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Airborne Structure Test Results</a:t>
            </a:r>
            <a:endParaRPr/>
          </a:p>
        </p:txBody>
      </p:sp>
      <p:sp>
        <p:nvSpPr>
          <p:cNvPr id="889" name="Google Shape;889;p6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54</a:t>
            </a:fld>
            <a:endParaRPr/>
          </a:p>
        </p:txBody>
      </p:sp>
      <p:pic>
        <p:nvPicPr>
          <p:cNvPr id="890" name="Google Shape;890;p6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0350" y="3123175"/>
            <a:ext cx="1926999" cy="1305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6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0347" y="1452200"/>
            <a:ext cx="1927006" cy="156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350" y="1454800"/>
            <a:ext cx="3245875" cy="238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5925" y="1454800"/>
            <a:ext cx="3057274" cy="2448300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64"/>
          <p:cNvSpPr txBox="1"/>
          <p:nvPr/>
        </p:nvSpPr>
        <p:spPr>
          <a:xfrm>
            <a:off x="1259650" y="3412100"/>
            <a:ext cx="1420500" cy="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T</a:t>
            </a:r>
            <a:r>
              <a:rPr lang="en" b="1" baseline="-25000">
                <a:latin typeface="Roboto Condensed"/>
                <a:ea typeface="Roboto Condensed"/>
                <a:cs typeface="Roboto Condensed"/>
                <a:sym typeface="Roboto Condensed"/>
              </a:rPr>
              <a:t>max</a:t>
            </a: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 = 90 lbs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95" name="Google Shape;895;p64"/>
          <p:cNvSpPr txBox="1"/>
          <p:nvPr/>
        </p:nvSpPr>
        <p:spPr>
          <a:xfrm>
            <a:off x="412875" y="4122925"/>
            <a:ext cx="3037200" cy="8292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Test Results successful</a:t>
            </a: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sz="16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 b="1">
                <a:latin typeface="Roboto Condensed"/>
                <a:ea typeface="Roboto Condensed"/>
                <a:cs typeface="Roboto Condensed"/>
                <a:sym typeface="Roboto Condensed"/>
              </a:rPr>
              <a:t>(DR 1.3 and DR 1.4.1)</a:t>
            </a: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✔️</a:t>
            </a: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896" name="Google Shape;896;p64">
            <a:hlinkClick r:id="rId7" action="ppaction://hlinksldjump"/>
          </p:cNvPr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97" name="Google Shape;897;p64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9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6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Mooring Stations Test Results</a:t>
            </a:r>
            <a:endParaRPr/>
          </a:p>
        </p:txBody>
      </p:sp>
      <p:sp>
        <p:nvSpPr>
          <p:cNvPr id="903" name="Google Shape;903;p6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55</a:t>
            </a:fld>
            <a:endParaRPr/>
          </a:p>
        </p:txBody>
      </p:sp>
      <p:pic>
        <p:nvPicPr>
          <p:cNvPr id="904" name="Google Shape;904;p6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200" y="1449025"/>
            <a:ext cx="2232672" cy="2976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65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1325" y="1449025"/>
            <a:ext cx="2232672" cy="297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950" y="1423150"/>
            <a:ext cx="3156074" cy="2466100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65"/>
          <p:cNvSpPr txBox="1"/>
          <p:nvPr/>
        </p:nvSpPr>
        <p:spPr>
          <a:xfrm>
            <a:off x="3450000" y="1544925"/>
            <a:ext cx="1487400" cy="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T</a:t>
            </a:r>
            <a:r>
              <a:rPr lang="en" b="1" baseline="-25000">
                <a:latin typeface="Roboto Condensed"/>
                <a:ea typeface="Roboto Condensed"/>
                <a:cs typeface="Roboto Condensed"/>
                <a:sym typeface="Roboto Condensed"/>
              </a:rPr>
              <a:t>max</a:t>
            </a: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 = 90 lbs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mg = 110 lbs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08" name="Google Shape;908;p65"/>
          <p:cNvSpPr txBox="1"/>
          <p:nvPr/>
        </p:nvSpPr>
        <p:spPr>
          <a:xfrm>
            <a:off x="412875" y="4122925"/>
            <a:ext cx="3037200" cy="8292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Test Results successful</a:t>
            </a: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sz="16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 b="1">
                <a:latin typeface="Roboto Condensed"/>
                <a:ea typeface="Roboto Condensed"/>
                <a:cs typeface="Roboto Condensed"/>
                <a:sym typeface="Roboto Condensed"/>
              </a:rPr>
              <a:t>(DR 1.4 and DR 1.4.1)</a:t>
            </a: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✔️</a:t>
            </a:r>
            <a:endParaRPr sz="16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909" name="Google Shape;909;p65">
            <a:hlinkClick r:id="rId6" action="ppaction://hlinksldjump"/>
          </p:cNvPr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10" name="Google Shape;910;p65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8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66"/>
          <p:cNvSpPr txBox="1">
            <a:spLocks noGrp="1"/>
          </p:cNvSpPr>
          <p:nvPr>
            <p:ph type="title"/>
          </p:nvPr>
        </p:nvSpPr>
        <p:spPr>
          <a:xfrm>
            <a:off x="721625" y="392575"/>
            <a:ext cx="5726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Pointing Test: Model DEM</a:t>
            </a:r>
            <a:endParaRPr/>
          </a:p>
        </p:txBody>
      </p:sp>
      <p:sp>
        <p:nvSpPr>
          <p:cNvPr id="916" name="Google Shape;916;p66"/>
          <p:cNvSpPr txBox="1">
            <a:spLocks noGrp="1"/>
          </p:cNvSpPr>
          <p:nvPr>
            <p:ph type="sldNum" idx="12"/>
          </p:nvPr>
        </p:nvSpPr>
        <p:spPr>
          <a:xfrm>
            <a:off x="4563718" y="4823711"/>
            <a:ext cx="1504200" cy="3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56</a:t>
            </a:fld>
            <a:endParaRPr/>
          </a:p>
        </p:txBody>
      </p:sp>
      <p:pic>
        <p:nvPicPr>
          <p:cNvPr id="917" name="Google Shape;917;p6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0" t="11582" r="8270"/>
          <a:stretch/>
        </p:blipFill>
        <p:spPr>
          <a:xfrm>
            <a:off x="5544118" y="1597201"/>
            <a:ext cx="3179958" cy="2188775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18" name="Google Shape;918;p66"/>
          <p:cNvSpPr txBox="1"/>
          <p:nvPr/>
        </p:nvSpPr>
        <p:spPr>
          <a:xfrm>
            <a:off x="6337300" y="1281588"/>
            <a:ext cx="1593600" cy="31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Instrument Suite &amp; Balloon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9" name="Google Shape;919;p66"/>
          <p:cNvSpPr txBox="1"/>
          <p:nvPr/>
        </p:nvSpPr>
        <p:spPr>
          <a:xfrm>
            <a:off x="194950" y="1568400"/>
            <a:ext cx="4426500" cy="22464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Major Assumptions: </a:t>
            </a:r>
            <a:endParaRPr sz="2000" u="sng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●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Instrument suite and balloon occupy the same space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●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Tethers provide no damping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●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No drag on tethers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●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Cross sectional area of tethers are constant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920" name="Google Shape;920;p66"/>
          <p:cNvCxnSpPr/>
          <p:nvPr/>
        </p:nvCxnSpPr>
        <p:spPr>
          <a:xfrm rot="10800000" flipH="1">
            <a:off x="2389786" y="4317237"/>
            <a:ext cx="1335300" cy="424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1" name="Google Shape;921;p66"/>
          <p:cNvCxnSpPr/>
          <p:nvPr/>
        </p:nvCxnSpPr>
        <p:spPr>
          <a:xfrm rot="10800000" flipH="1">
            <a:off x="3735123" y="3702081"/>
            <a:ext cx="1245000" cy="6153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2" name="Google Shape;922;p66"/>
          <p:cNvSpPr/>
          <p:nvPr/>
        </p:nvSpPr>
        <p:spPr>
          <a:xfrm>
            <a:off x="3645094" y="4256258"/>
            <a:ext cx="144900" cy="1302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66"/>
          <p:cNvSpPr txBox="1"/>
          <p:nvPr/>
        </p:nvSpPr>
        <p:spPr>
          <a:xfrm>
            <a:off x="4194925" y="3702074"/>
            <a:ext cx="475200" cy="1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j+1</a:t>
            </a:r>
            <a:endParaRPr sz="1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924" name="Google Shape;924;p66"/>
          <p:cNvSpPr txBox="1"/>
          <p:nvPr/>
        </p:nvSpPr>
        <p:spPr>
          <a:xfrm>
            <a:off x="2782137" y="4202788"/>
            <a:ext cx="360300" cy="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j</a:t>
            </a:r>
            <a:endParaRPr sz="1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925" name="Google Shape;925;p66"/>
          <p:cNvSpPr/>
          <p:nvPr/>
        </p:nvSpPr>
        <p:spPr>
          <a:xfrm>
            <a:off x="2327699" y="4657854"/>
            <a:ext cx="144900" cy="1302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66"/>
          <p:cNvSpPr/>
          <p:nvPr/>
        </p:nvSpPr>
        <p:spPr>
          <a:xfrm>
            <a:off x="4891244" y="3637369"/>
            <a:ext cx="144900" cy="1302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66"/>
          <p:cNvSpPr txBox="1"/>
          <p:nvPr/>
        </p:nvSpPr>
        <p:spPr>
          <a:xfrm>
            <a:off x="2029438" y="4645400"/>
            <a:ext cx="360300" cy="1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i-1</a:t>
            </a:r>
            <a:endParaRPr sz="1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928" name="Google Shape;928;p66"/>
          <p:cNvSpPr txBox="1"/>
          <p:nvPr/>
        </p:nvSpPr>
        <p:spPr>
          <a:xfrm>
            <a:off x="3548849" y="3978225"/>
            <a:ext cx="415200" cy="1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</a:t>
            </a:r>
            <a:endParaRPr sz="1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929" name="Google Shape;929;p66"/>
          <p:cNvSpPr txBox="1"/>
          <p:nvPr/>
        </p:nvSpPr>
        <p:spPr>
          <a:xfrm>
            <a:off x="5005439" y="3563125"/>
            <a:ext cx="415200" cy="1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i+1</a:t>
            </a:r>
            <a:endParaRPr sz="1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930" name="Google Shape;930;p66"/>
          <p:cNvCxnSpPr/>
          <p:nvPr/>
        </p:nvCxnSpPr>
        <p:spPr>
          <a:xfrm rot="10800000" flipH="1">
            <a:off x="3790099" y="4080492"/>
            <a:ext cx="436200" cy="213900"/>
          </a:xfrm>
          <a:prstGeom prst="straightConnector1">
            <a:avLst/>
          </a:prstGeom>
          <a:noFill/>
          <a:ln w="38100" cap="flat" cmpd="sng">
            <a:solidFill>
              <a:srgbClr val="6D9EEB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31" name="Google Shape;931;p66"/>
          <p:cNvCxnSpPr/>
          <p:nvPr/>
        </p:nvCxnSpPr>
        <p:spPr>
          <a:xfrm flipH="1">
            <a:off x="3229894" y="4336491"/>
            <a:ext cx="415200" cy="135900"/>
          </a:xfrm>
          <a:prstGeom prst="straightConnector1">
            <a:avLst/>
          </a:prstGeom>
          <a:noFill/>
          <a:ln w="38100" cap="flat" cmpd="sng">
            <a:solidFill>
              <a:srgbClr val="6D9EEB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32" name="Google Shape;932;p66"/>
          <p:cNvCxnSpPr/>
          <p:nvPr/>
        </p:nvCxnSpPr>
        <p:spPr>
          <a:xfrm>
            <a:off x="4370273" y="4013914"/>
            <a:ext cx="0" cy="305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33" name="Google Shape;933;p66"/>
          <p:cNvCxnSpPr/>
          <p:nvPr/>
        </p:nvCxnSpPr>
        <p:spPr>
          <a:xfrm flipH="1">
            <a:off x="2890114" y="4586948"/>
            <a:ext cx="4800" cy="236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34" name="Google Shape;934;p66"/>
          <p:cNvSpPr txBox="1"/>
          <p:nvPr/>
        </p:nvSpPr>
        <p:spPr>
          <a:xfrm>
            <a:off x="3790101" y="4202789"/>
            <a:ext cx="507900" cy="1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T(j+1)</a:t>
            </a:r>
            <a:endParaRPr sz="1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935" name="Google Shape;935;p66"/>
          <p:cNvSpPr txBox="1"/>
          <p:nvPr/>
        </p:nvSpPr>
        <p:spPr>
          <a:xfrm>
            <a:off x="3374960" y="4404402"/>
            <a:ext cx="415200" cy="1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T(j)</a:t>
            </a:r>
            <a:endParaRPr sz="1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936" name="Google Shape;936;p66"/>
          <p:cNvSpPr txBox="1"/>
          <p:nvPr/>
        </p:nvSpPr>
        <p:spPr>
          <a:xfrm>
            <a:off x="4385073" y="4041150"/>
            <a:ext cx="635700" cy="1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m(j+1)g</a:t>
            </a:r>
            <a:endParaRPr sz="1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937" name="Google Shape;937;p66"/>
          <p:cNvSpPr txBox="1"/>
          <p:nvPr/>
        </p:nvSpPr>
        <p:spPr>
          <a:xfrm>
            <a:off x="2889901" y="4627893"/>
            <a:ext cx="475200" cy="1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m(j)g</a:t>
            </a:r>
            <a:endParaRPr sz="10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938" name="Google Shape;938;p66"/>
          <p:cNvSpPr txBox="1"/>
          <p:nvPr/>
        </p:nvSpPr>
        <p:spPr>
          <a:xfrm>
            <a:off x="6735100" y="3702075"/>
            <a:ext cx="8829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r>
              <a:rPr lang="en" sz="9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Nahon, 1999</a:t>
            </a:r>
            <a:endParaRPr sz="9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939" name="Google Shape;939;p6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56</a:t>
            </a:fld>
            <a:endParaRPr/>
          </a:p>
        </p:txBody>
      </p:sp>
      <p:pic>
        <p:nvPicPr>
          <p:cNvPr id="940" name="Google Shape;940;p6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41" name="Google Shape;941;p66"/>
          <p:cNvSpPr txBox="1"/>
          <p:nvPr/>
        </p:nvSpPr>
        <p:spPr>
          <a:xfrm>
            <a:off x="7368975" y="1610750"/>
            <a:ext cx="996000" cy="33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Instrument Suite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2" name="Google Shape;942;p66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5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6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57</a:t>
            </a:fld>
            <a:endParaRPr/>
          </a:p>
        </p:txBody>
      </p:sp>
      <p:sp>
        <p:nvSpPr>
          <p:cNvPr id="948" name="Google Shape;948;p6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Pointing Test: Model Pointing </a:t>
            </a:r>
            <a:endParaRPr/>
          </a:p>
        </p:txBody>
      </p:sp>
      <p:sp>
        <p:nvSpPr>
          <p:cNvPr id="949" name="Google Shape;949;p67"/>
          <p:cNvSpPr txBox="1"/>
          <p:nvPr/>
        </p:nvSpPr>
        <p:spPr>
          <a:xfrm>
            <a:off x="209050" y="1374100"/>
            <a:ext cx="6318000" cy="6759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We used the last nodes on the tether to determine where our camera was pointing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950" name="Google Shape;950;p67"/>
          <p:cNvCxnSpPr/>
          <p:nvPr/>
        </p:nvCxnSpPr>
        <p:spPr>
          <a:xfrm rot="10800000" flipH="1">
            <a:off x="911547" y="3061650"/>
            <a:ext cx="748200" cy="1272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1" name="Google Shape;951;p67"/>
          <p:cNvSpPr/>
          <p:nvPr/>
        </p:nvSpPr>
        <p:spPr>
          <a:xfrm>
            <a:off x="1561187" y="3026743"/>
            <a:ext cx="139800" cy="154800"/>
          </a:xfrm>
          <a:prstGeom prst="ellipse">
            <a:avLst/>
          </a:prstGeom>
          <a:solidFill>
            <a:srgbClr val="F6B26B"/>
          </a:solidFill>
          <a:ln w="952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52" name="Google Shape;952;p67"/>
          <p:cNvCxnSpPr>
            <a:endCxn id="953" idx="0"/>
          </p:cNvCxnSpPr>
          <p:nvPr/>
        </p:nvCxnSpPr>
        <p:spPr>
          <a:xfrm rot="10800000" flipH="1">
            <a:off x="311096" y="2268382"/>
            <a:ext cx="1885800" cy="1137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4" name="Google Shape;954;p67"/>
          <p:cNvSpPr/>
          <p:nvPr/>
        </p:nvSpPr>
        <p:spPr>
          <a:xfrm>
            <a:off x="2128608" y="2183175"/>
            <a:ext cx="139800" cy="154800"/>
          </a:xfrm>
          <a:prstGeom prst="ellipse">
            <a:avLst/>
          </a:prstGeom>
          <a:solidFill>
            <a:srgbClr val="F6B26B"/>
          </a:solidFill>
          <a:ln w="952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55" name="Google Shape;955;p67"/>
          <p:cNvCxnSpPr/>
          <p:nvPr/>
        </p:nvCxnSpPr>
        <p:spPr>
          <a:xfrm rot="10800000">
            <a:off x="2465703" y="3364065"/>
            <a:ext cx="1636500" cy="808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6" name="Google Shape;956;p67"/>
          <p:cNvSpPr/>
          <p:nvPr/>
        </p:nvSpPr>
        <p:spPr>
          <a:xfrm>
            <a:off x="2375317" y="3293855"/>
            <a:ext cx="139800" cy="154800"/>
          </a:xfrm>
          <a:prstGeom prst="ellipse">
            <a:avLst/>
          </a:prstGeom>
          <a:solidFill>
            <a:srgbClr val="F6B26B"/>
          </a:solidFill>
          <a:ln w="952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67"/>
          <p:cNvSpPr/>
          <p:nvPr/>
        </p:nvSpPr>
        <p:spPr>
          <a:xfrm rot="910196">
            <a:off x="1789956" y="2288961"/>
            <a:ext cx="849502" cy="988033"/>
          </a:xfrm>
          <a:prstGeom prst="triangle">
            <a:avLst>
              <a:gd name="adj" fmla="val 2688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67"/>
          <p:cNvSpPr txBox="1"/>
          <p:nvPr/>
        </p:nvSpPr>
        <p:spPr>
          <a:xfrm>
            <a:off x="6606400" y="1552875"/>
            <a:ext cx="2357700" cy="26535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-"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The green triangle represents the plane made by the three points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17145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-"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Blue dot is the centroid of the points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17145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-"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Red vector is the normal of the plane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17145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-"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Purple vector represents the direction from lowest hanging node to the centroid of plane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958" name="Google Shape;958;p67"/>
          <p:cNvCxnSpPr/>
          <p:nvPr/>
        </p:nvCxnSpPr>
        <p:spPr>
          <a:xfrm>
            <a:off x="2112174" y="2865058"/>
            <a:ext cx="690900" cy="210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59" name="Google Shape;959;p67"/>
          <p:cNvSpPr/>
          <p:nvPr/>
        </p:nvSpPr>
        <p:spPr>
          <a:xfrm>
            <a:off x="2057062" y="2808799"/>
            <a:ext cx="139800" cy="154800"/>
          </a:xfrm>
          <a:prstGeom prst="ellipse">
            <a:avLst/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60" name="Google Shape;960;p67"/>
          <p:cNvCxnSpPr>
            <a:stCxn id="953" idx="4"/>
            <a:endCxn id="959" idx="5"/>
          </p:cNvCxnSpPr>
          <p:nvPr/>
        </p:nvCxnSpPr>
        <p:spPr>
          <a:xfrm rot="10800000">
            <a:off x="2176307" y="2940928"/>
            <a:ext cx="276600" cy="416400"/>
          </a:xfrm>
          <a:prstGeom prst="straightConnector1">
            <a:avLst/>
          </a:prstGeom>
          <a:noFill/>
          <a:ln w="19050" cap="flat" cmpd="sng">
            <a:solidFill>
              <a:srgbClr val="A64D7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61" name="Google Shape;961;p67"/>
          <p:cNvCxnSpPr/>
          <p:nvPr/>
        </p:nvCxnSpPr>
        <p:spPr>
          <a:xfrm>
            <a:off x="2128606" y="2865071"/>
            <a:ext cx="1148400" cy="659400"/>
          </a:xfrm>
          <a:prstGeom prst="straightConnector1">
            <a:avLst/>
          </a:prstGeom>
          <a:noFill/>
          <a:ln w="38100" cap="flat" cmpd="sng">
            <a:solidFill>
              <a:srgbClr val="45818E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62" name="Google Shape;962;p67"/>
          <p:cNvSpPr txBox="1"/>
          <p:nvPr/>
        </p:nvSpPr>
        <p:spPr>
          <a:xfrm>
            <a:off x="3370375" y="3364075"/>
            <a:ext cx="1148400" cy="315600"/>
          </a:xfrm>
          <a:prstGeom prst="rect">
            <a:avLst/>
          </a:prstGeom>
          <a:solidFill>
            <a:srgbClr val="A2C4C9"/>
          </a:solidFill>
          <a:ln w="9525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Rotation axis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963" name="Google Shape;963;p67"/>
          <p:cNvSpPr txBox="1"/>
          <p:nvPr/>
        </p:nvSpPr>
        <p:spPr>
          <a:xfrm>
            <a:off x="4483300" y="4039000"/>
            <a:ext cx="1940100" cy="9633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*Rotation axis is defined as the cross product of the normal and centroid vectors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964" name="Google Shape;964;p6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65" name="Google Shape;965;p67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4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6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Pointing Test: Model Results </a:t>
            </a:r>
            <a:r>
              <a:rPr lang="en" sz="1200"/>
              <a:t>(1/2)</a:t>
            </a:r>
            <a:endParaRPr sz="1200"/>
          </a:p>
        </p:txBody>
      </p:sp>
      <p:sp>
        <p:nvSpPr>
          <p:cNvPr id="971" name="Google Shape;971;p6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58</a:t>
            </a:fld>
            <a:endParaRPr/>
          </a:p>
        </p:txBody>
      </p:sp>
      <p:pic>
        <p:nvPicPr>
          <p:cNvPr id="972" name="Google Shape;972;p68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73" name="Google Shape;973;p68"/>
          <p:cNvSpPr txBox="1"/>
          <p:nvPr/>
        </p:nvSpPr>
        <p:spPr>
          <a:xfrm>
            <a:off x="1066050" y="1400650"/>
            <a:ext cx="25911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Top View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74" name="Google Shape;974;p68"/>
          <p:cNvSpPr txBox="1"/>
          <p:nvPr/>
        </p:nvSpPr>
        <p:spPr>
          <a:xfrm>
            <a:off x="5327025" y="1400650"/>
            <a:ext cx="25911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Side View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75" name="Google Shape;975;p68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8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2" name="scaled_test_side">
            <a:hlinkClick r:id="" action="ppaction://media"/>
            <a:extLst>
              <a:ext uri="{FF2B5EF4-FFF2-40B4-BE49-F238E27FC236}">
                <a16:creationId xmlns:a16="http://schemas.microsoft.com/office/drawing/2014/main" id="{875FDE8B-4F0C-43DB-A549-473770FC5B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53562" y="1840750"/>
            <a:ext cx="4529138" cy="2305050"/>
          </a:xfrm>
          <a:prstGeom prst="rect">
            <a:avLst/>
          </a:prstGeom>
        </p:spPr>
      </p:pic>
      <p:pic>
        <p:nvPicPr>
          <p:cNvPr id="3" name="scaled_test_top">
            <a:hlinkClick r:id="" action="ppaction://media"/>
            <a:extLst>
              <a:ext uri="{FF2B5EF4-FFF2-40B4-BE49-F238E27FC236}">
                <a16:creationId xmlns:a16="http://schemas.microsoft.com/office/drawing/2014/main" id="{CDB075A1-70DF-427F-A883-15027C2F342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812" y="1780472"/>
            <a:ext cx="4647576" cy="2365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6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Pointing Test: Model Results </a:t>
            </a:r>
            <a:r>
              <a:rPr lang="en" sz="1200"/>
              <a:t>(2/2)</a:t>
            </a:r>
            <a:endParaRPr sz="1200"/>
          </a:p>
        </p:txBody>
      </p:sp>
      <p:sp>
        <p:nvSpPr>
          <p:cNvPr id="983" name="Google Shape;983;p69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59</a:t>
            </a:fld>
            <a:endParaRPr/>
          </a:p>
        </p:txBody>
      </p:sp>
      <p:pic>
        <p:nvPicPr>
          <p:cNvPr id="984" name="Google Shape;984;p6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85" name="Google Shape;985;p69"/>
          <p:cNvSpPr txBox="1"/>
          <p:nvPr/>
        </p:nvSpPr>
        <p:spPr>
          <a:xfrm>
            <a:off x="5357375" y="1809675"/>
            <a:ext cx="3443400" cy="12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Max allowable angle and modeled angle from zenith: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-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The angle made with the zenith is not above our maximum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986" name="Google Shape;986;p69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4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987" name="Google Shape;987;p6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311175"/>
            <a:ext cx="5059825" cy="379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Block Diagram</a:t>
            </a:r>
            <a:endParaRPr/>
          </a:p>
        </p:txBody>
      </p:sp>
      <p:sp>
        <p:nvSpPr>
          <p:cNvPr id="231" name="Google Shape;231;p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232" name="Google Shape;232;p1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775" y="1414525"/>
            <a:ext cx="3860194" cy="300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6">
            <a:hlinkClick r:id="" action="ppaction://noaction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234" name="Google Shape;234;p16"/>
          <p:cNvCxnSpPr>
            <a:stCxn id="235" idx="3"/>
          </p:cNvCxnSpPr>
          <p:nvPr/>
        </p:nvCxnSpPr>
        <p:spPr>
          <a:xfrm>
            <a:off x="8076282" y="2984487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6" name="Google Shape;236;p1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387375"/>
            <a:ext cx="4326200" cy="3763998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6"/>
          <p:cNvSpPr txBox="1"/>
          <p:nvPr/>
        </p:nvSpPr>
        <p:spPr>
          <a:xfrm>
            <a:off x="224989" y="2144200"/>
            <a:ext cx="1242000" cy="13314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38" name="Google Shape;238;p16"/>
          <p:cNvSpPr txBox="1"/>
          <p:nvPr/>
        </p:nvSpPr>
        <p:spPr>
          <a:xfrm>
            <a:off x="1866775" y="2791900"/>
            <a:ext cx="1596900" cy="11355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70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Pointing Test: Equipment </a:t>
            </a:r>
            <a:endParaRPr/>
          </a:p>
        </p:txBody>
      </p:sp>
      <p:sp>
        <p:nvSpPr>
          <p:cNvPr id="993" name="Google Shape;993;p7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60</a:t>
            </a:fld>
            <a:endParaRPr/>
          </a:p>
        </p:txBody>
      </p:sp>
      <p:pic>
        <p:nvPicPr>
          <p:cNvPr id="994" name="Google Shape;994;p7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95" name="Google Shape;995;p70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4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996" name="Google Shape;996;p70"/>
          <p:cNvSpPr txBox="1"/>
          <p:nvPr/>
        </p:nvSpPr>
        <p:spPr>
          <a:xfrm>
            <a:off x="132525" y="1353375"/>
            <a:ext cx="7788900" cy="36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Equipment:</a:t>
            </a:r>
            <a:endParaRPr sz="1600" b="1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30200" algn="l" rtl="0">
              <a:spcBef>
                <a:spcPts val="1000"/>
              </a:spcBef>
              <a:spcAft>
                <a:spcPts val="0"/>
              </a:spcAft>
              <a:buSzPts val="1600"/>
              <a:buFont typeface="Roboto Condensed Light"/>
              <a:buChar char="▰"/>
            </a:pPr>
            <a:r>
              <a:rPr lang="en" sz="16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Instrument suite electronics → Camera, Raspberry Pi, sensors</a:t>
            </a:r>
            <a:endParaRPr sz="16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Char char="▰"/>
            </a:pPr>
            <a:r>
              <a:rPr lang="en" sz="16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Ground stations </a:t>
            </a:r>
            <a:endParaRPr sz="16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 Light"/>
              <a:buChar char="▰"/>
            </a:pPr>
            <a:r>
              <a:rPr lang="en" sz="16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Stakes will not be present, rather rubber mats to provide lateral resistance</a:t>
            </a:r>
            <a:endParaRPr sz="16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 Light"/>
              <a:buChar char="▰"/>
            </a:pPr>
            <a:r>
              <a:rPr lang="en" sz="16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Sandbags to hold down structure</a:t>
            </a:r>
            <a:endParaRPr sz="16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Char char="▰"/>
            </a:pPr>
            <a:r>
              <a:rPr lang="en" sz="16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Tethers → Roughly 10 feet of tether per tether</a:t>
            </a:r>
            <a:endParaRPr sz="16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Char char="▰"/>
            </a:pPr>
            <a:r>
              <a:rPr lang="en" sz="16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Power supply → Power Supply is needed to power camera and Pi</a:t>
            </a:r>
            <a:endParaRPr sz="16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Char char="▰"/>
            </a:pPr>
            <a:r>
              <a:rPr lang="en" sz="16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Force gauge → Digital force gage to prescribe an artificial and drag (laterally) </a:t>
            </a:r>
            <a:endParaRPr sz="16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Char char="▰"/>
            </a:pPr>
            <a:r>
              <a:rPr lang="en" sz="16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Laser range finder → Locate the center of the instrument suite to draw SMA</a:t>
            </a:r>
            <a:endParaRPr sz="16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 Light"/>
              <a:buChar char="▰"/>
            </a:pPr>
            <a:r>
              <a:rPr lang="en" sz="16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Pulleys → Transfer the force upwards to make artificial lift</a:t>
            </a:r>
            <a:endParaRPr sz="16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 Light"/>
              <a:buChar char="▰"/>
            </a:pPr>
            <a:r>
              <a:rPr lang="en" sz="16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Forklift or Scissor Lift</a:t>
            </a:r>
            <a:endParaRPr sz="16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 Light"/>
              <a:buChar char="▰"/>
            </a:pPr>
            <a:r>
              <a:rPr lang="en" sz="16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Protractor</a:t>
            </a:r>
            <a:endParaRPr sz="16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6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7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Balloon Volume &amp; Lift Test: Rationale</a:t>
            </a:r>
            <a:endParaRPr/>
          </a:p>
        </p:txBody>
      </p:sp>
      <p:sp>
        <p:nvSpPr>
          <p:cNvPr id="1002" name="Google Shape;1002;p71"/>
          <p:cNvSpPr txBox="1">
            <a:spLocks noGrp="1"/>
          </p:cNvSpPr>
          <p:nvPr>
            <p:ph type="body" idx="1"/>
          </p:nvPr>
        </p:nvSpPr>
        <p:spPr>
          <a:xfrm>
            <a:off x="1096950" y="2196725"/>
            <a:ext cx="69501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Test Purpose</a:t>
            </a:r>
            <a:r>
              <a:rPr lang="en" sz="1800"/>
              <a:t>: Verify lift and volume model, show directly the effects of diffusion and temperature fluctuation.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Test Status</a:t>
            </a:r>
            <a:r>
              <a:rPr lang="en" sz="1800"/>
              <a:t>: Test will be done in Engine Test Bay March 2nd - March 10th.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Model Validation</a:t>
            </a:r>
            <a:r>
              <a:rPr lang="en" sz="1800"/>
              <a:t>: Run images through volume calculator, plot volume, lift, and temperature as a function of time. Compare to analytical model.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Expected Result</a:t>
            </a:r>
            <a:r>
              <a:rPr lang="en" sz="1800"/>
              <a:t>: Negligible diffusion rate, minimal change in volume.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1003" name="Google Shape;1003;p7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61</a:t>
            </a:fld>
            <a:endParaRPr/>
          </a:p>
        </p:txBody>
      </p:sp>
      <p:sp>
        <p:nvSpPr>
          <p:cNvPr id="1004" name="Google Shape;1004;p71"/>
          <p:cNvSpPr txBox="1"/>
          <p:nvPr/>
        </p:nvSpPr>
        <p:spPr>
          <a:xfrm>
            <a:off x="103500" y="1346250"/>
            <a:ext cx="91440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FR2 - The flight vehicle shall be capable of operating in the air for 1 day.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DR 1.3 - The flight vehicle shall maintain an altitude between  100 - 150 feet for a day long flight.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005" name="Google Shape;1005;p71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06" name="Google Shape;1006;p71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5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7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9610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Balloon Volume &amp; Lift Test: Equipment and Facilities</a:t>
            </a:r>
            <a:endParaRPr/>
          </a:p>
        </p:txBody>
      </p:sp>
      <p:sp>
        <p:nvSpPr>
          <p:cNvPr id="1012" name="Google Shape;1012;p72"/>
          <p:cNvSpPr txBox="1">
            <a:spLocks noGrp="1"/>
          </p:cNvSpPr>
          <p:nvPr>
            <p:ph type="body" idx="1"/>
          </p:nvPr>
        </p:nvSpPr>
        <p:spPr>
          <a:xfrm>
            <a:off x="242000" y="1343850"/>
            <a:ext cx="3804900" cy="245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Facility</a:t>
            </a:r>
            <a:r>
              <a:rPr lang="en" sz="1800"/>
              <a:t>: Aerospace Engine Test Bay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Equipment</a:t>
            </a:r>
            <a:r>
              <a:rPr lang="en" sz="1800"/>
              <a:t>: 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Balloon inflation devices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Mooring stations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Camera, force gauge, thermometer</a:t>
            </a:r>
            <a:endParaRPr/>
          </a:p>
        </p:txBody>
      </p:sp>
      <p:sp>
        <p:nvSpPr>
          <p:cNvPr id="1013" name="Google Shape;1013;p7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62</a:t>
            </a:fld>
            <a:endParaRPr/>
          </a:p>
        </p:txBody>
      </p:sp>
      <p:sp>
        <p:nvSpPr>
          <p:cNvPr id="1014" name="Google Shape;1014;p72"/>
          <p:cNvSpPr txBox="1"/>
          <p:nvPr/>
        </p:nvSpPr>
        <p:spPr>
          <a:xfrm>
            <a:off x="4046900" y="1397650"/>
            <a:ext cx="4895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Procedure</a:t>
            </a:r>
            <a:r>
              <a:rPr lang="en" sz="18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</a:t>
            </a:r>
            <a:endParaRPr sz="18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Pre-test:</a:t>
            </a:r>
            <a:r>
              <a:rPr lang="en" sz="18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Follow setup and test procedures</a:t>
            </a:r>
            <a:endParaRPr sz="18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Peri-test:</a:t>
            </a:r>
            <a:r>
              <a:rPr lang="en" sz="18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Force, temperature, photo will be recorded every 30 mins, for 20 hours</a:t>
            </a:r>
            <a:endParaRPr sz="18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Post-test:</a:t>
            </a:r>
            <a:r>
              <a:rPr lang="en" sz="18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Release helium, remove equipment from test bay</a:t>
            </a:r>
            <a:endParaRPr sz="18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▰"/>
            </a:pPr>
            <a:r>
              <a:rPr lang="en" sz="18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Post-processing:</a:t>
            </a:r>
            <a:r>
              <a:rPr lang="en" sz="18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Run images through volume calculator, plot volume, lift, and temperature as a function of time. Compare to analytical model.</a:t>
            </a:r>
            <a:endParaRPr sz="240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015" name="Google Shape;1015;p72">
            <a:hlinkClick r:id="rId3" action="ppaction://hlinksldjump"/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16" name="Google Shape;1016;p72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5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73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Soil Moisture Probe Testing </a:t>
            </a:r>
            <a:r>
              <a:rPr lang="en" sz="1200"/>
              <a:t>(1/2)</a:t>
            </a:r>
            <a:endParaRPr sz="1200"/>
          </a:p>
        </p:txBody>
      </p:sp>
      <p:sp>
        <p:nvSpPr>
          <p:cNvPr id="1022" name="Google Shape;1022;p73"/>
          <p:cNvSpPr txBox="1">
            <a:spLocks noGrp="1"/>
          </p:cNvSpPr>
          <p:nvPr>
            <p:ph type="body" idx="1"/>
          </p:nvPr>
        </p:nvSpPr>
        <p:spPr>
          <a:xfrm>
            <a:off x="641200" y="1491000"/>
            <a:ext cx="7164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 requirements directly met through testing. The following rely on SM probes</a:t>
            </a:r>
            <a:endParaRPr sz="1400" b="1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Condensed"/>
              <a:buChar char="▻"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FR9 -</a:t>
            </a:r>
            <a:r>
              <a:rPr lang="en" sz="1400">
                <a:solidFill>
                  <a:srgbClr val="000000"/>
                </a:solidFill>
              </a:rPr>
              <a:t> Soil moisture calibration data and GPS data shall be collected.</a:t>
            </a:r>
            <a:endParaRPr sz="1400">
              <a:solidFill>
                <a:srgbClr val="000000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Condensed"/>
              <a:buChar char="▻"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DR9.1 - </a:t>
            </a:r>
            <a:r>
              <a:rPr lang="en" sz="1400">
                <a:solidFill>
                  <a:srgbClr val="000000"/>
                </a:solidFill>
              </a:rPr>
              <a:t>Soil moisture data shall be collected by existing technology once per flight.</a:t>
            </a:r>
            <a:endParaRPr sz="1400">
              <a:solidFill>
                <a:srgbClr val="000000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Condensed"/>
              <a:buChar char="▻"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DR9.2 - </a:t>
            </a:r>
            <a:r>
              <a:rPr lang="en" sz="1400">
                <a:solidFill>
                  <a:srgbClr val="000000"/>
                </a:solidFill>
              </a:rPr>
              <a:t>Soil moisture data shall be collected over the testing area of 300 square feet.</a:t>
            </a:r>
            <a:endParaRPr sz="1400">
              <a:solidFill>
                <a:srgbClr val="000000"/>
              </a:solidFill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Test Purpose: </a:t>
            </a:r>
            <a:r>
              <a:rPr lang="en" sz="1400">
                <a:solidFill>
                  <a:srgbClr val="000000"/>
                </a:solidFill>
              </a:rPr>
              <a:t>Ensure the soil moisture probes function and characterize each to correlate data to soil moisture percent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Test Status: </a:t>
            </a:r>
            <a:r>
              <a:rPr lang="en" sz="1400">
                <a:solidFill>
                  <a:srgbClr val="000000"/>
                </a:solidFill>
              </a:rPr>
              <a:t>Scheduled for the week of 3/9 - 3/13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Validation: </a:t>
            </a:r>
            <a:r>
              <a:rPr lang="en" sz="1400">
                <a:solidFill>
                  <a:srgbClr val="000000"/>
                </a:solidFill>
              </a:rPr>
              <a:t>Tests will validate soil moisture probes yield valuable data and can store data at the desired cadence and duration.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Expected Result: </a:t>
            </a:r>
            <a:r>
              <a:rPr lang="en" sz="1400">
                <a:solidFill>
                  <a:srgbClr val="000000"/>
                </a:solidFill>
              </a:rPr>
              <a:t>Soil Moisture Probes generate recreatable data and can run/store data for 20 hours</a:t>
            </a:r>
            <a:endParaRPr sz="2000"/>
          </a:p>
        </p:txBody>
      </p:sp>
      <p:sp>
        <p:nvSpPr>
          <p:cNvPr id="1023" name="Google Shape;1023;p7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63</a:t>
            </a:fld>
            <a:endParaRPr/>
          </a:p>
        </p:txBody>
      </p:sp>
      <p:pic>
        <p:nvPicPr>
          <p:cNvPr id="1024" name="Google Shape;1024;p7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25" name="Google Shape;1025;p73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4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74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Soil Moisture Testing </a:t>
            </a:r>
            <a:r>
              <a:rPr lang="en" sz="1200"/>
              <a:t>(2/2)</a:t>
            </a:r>
            <a:endParaRPr sz="1200"/>
          </a:p>
        </p:txBody>
      </p:sp>
      <p:sp>
        <p:nvSpPr>
          <p:cNvPr id="1031" name="Google Shape;1031;p74"/>
          <p:cNvSpPr txBox="1">
            <a:spLocks noGrp="1"/>
          </p:cNvSpPr>
          <p:nvPr>
            <p:ph type="body" idx="1"/>
          </p:nvPr>
        </p:nvSpPr>
        <p:spPr>
          <a:xfrm>
            <a:off x="489200" y="1327350"/>
            <a:ext cx="4068900" cy="37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Required Materials/Equipment:</a:t>
            </a:r>
            <a:endParaRPr sz="2000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/>
              <a:t>Soil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/>
              <a:t>20 containers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/>
              <a:t>Water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/>
              <a:t>Soil moisture probes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/>
              <a:t>Oven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/>
              <a:t>Scale</a:t>
            </a:r>
            <a:endParaRPr sz="1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/>
              <a:t>Expected Results:</a:t>
            </a:r>
            <a:endParaRPr sz="2000">
              <a:solidFill>
                <a:srgbClr val="FF0000"/>
              </a:solidFill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Exponential trend of water content to resistivity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Results are repeatable and can be defined by a function.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Can run sensors for 20 hours (while duty cycling every 10 minutes)</a:t>
            </a:r>
            <a:endParaRPr sz="1400">
              <a:solidFill>
                <a:srgbClr val="000000"/>
              </a:solidFill>
            </a:endParaRPr>
          </a:p>
        </p:txBody>
      </p:sp>
      <p:sp>
        <p:nvSpPr>
          <p:cNvPr id="1032" name="Google Shape;1032;p7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64</a:t>
            </a:fld>
            <a:endParaRPr/>
          </a:p>
        </p:txBody>
      </p:sp>
      <p:pic>
        <p:nvPicPr>
          <p:cNvPr id="1033" name="Google Shape;1033;p7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34" name="Google Shape;1034;p74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4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035" name="Google Shape;1035;p74"/>
          <p:cNvSpPr/>
          <p:nvPr/>
        </p:nvSpPr>
        <p:spPr>
          <a:xfrm>
            <a:off x="4689675" y="1644775"/>
            <a:ext cx="1617000" cy="696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 Bake dirt until dry</a:t>
            </a:r>
            <a:endParaRPr/>
          </a:p>
        </p:txBody>
      </p:sp>
      <p:sp>
        <p:nvSpPr>
          <p:cNvPr id="1036" name="Google Shape;1036;p74"/>
          <p:cNvSpPr/>
          <p:nvPr/>
        </p:nvSpPr>
        <p:spPr>
          <a:xfrm>
            <a:off x="6631125" y="1644775"/>
            <a:ext cx="1617000" cy="696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Separate soil into 20 containers</a:t>
            </a:r>
            <a:endParaRPr/>
          </a:p>
        </p:txBody>
      </p:sp>
      <p:sp>
        <p:nvSpPr>
          <p:cNvPr id="1037" name="Google Shape;1037;p74"/>
          <p:cNvSpPr/>
          <p:nvPr/>
        </p:nvSpPr>
        <p:spPr>
          <a:xfrm>
            <a:off x="6631125" y="2677063"/>
            <a:ext cx="1617000" cy="696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 Wet soil in increments of 5%</a:t>
            </a:r>
            <a:endParaRPr/>
          </a:p>
        </p:txBody>
      </p:sp>
      <p:sp>
        <p:nvSpPr>
          <p:cNvPr id="1038" name="Google Shape;1038;p74"/>
          <p:cNvSpPr/>
          <p:nvPr/>
        </p:nvSpPr>
        <p:spPr>
          <a:xfrm>
            <a:off x="4689675" y="2677075"/>
            <a:ext cx="1617000" cy="696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Collect 60 data points for each probe.</a:t>
            </a:r>
            <a:endParaRPr/>
          </a:p>
        </p:txBody>
      </p:sp>
      <p:sp>
        <p:nvSpPr>
          <p:cNvPr id="1039" name="Google Shape;1039;p74"/>
          <p:cNvSpPr/>
          <p:nvPr/>
        </p:nvSpPr>
        <p:spPr>
          <a:xfrm>
            <a:off x="4689675" y="3709375"/>
            <a:ext cx="1617000" cy="696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5. Define trend with exp./best fit</a:t>
            </a:r>
            <a:endParaRPr/>
          </a:p>
        </p:txBody>
      </p:sp>
      <p:sp>
        <p:nvSpPr>
          <p:cNvPr id="1040" name="Google Shape;1040;p74"/>
          <p:cNvSpPr/>
          <p:nvPr/>
        </p:nvSpPr>
        <p:spPr>
          <a:xfrm>
            <a:off x="6631125" y="3709375"/>
            <a:ext cx="1617000" cy="6969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6. Repeat 1-5 twice to verify repeatability</a:t>
            </a:r>
            <a:endParaRPr/>
          </a:p>
        </p:txBody>
      </p:sp>
      <p:cxnSp>
        <p:nvCxnSpPr>
          <p:cNvPr id="1041" name="Google Shape;1041;p74"/>
          <p:cNvCxnSpPr>
            <a:stCxn id="1035" idx="3"/>
            <a:endCxn id="1036" idx="1"/>
          </p:cNvCxnSpPr>
          <p:nvPr/>
        </p:nvCxnSpPr>
        <p:spPr>
          <a:xfrm>
            <a:off x="6306675" y="1993225"/>
            <a:ext cx="324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2" name="Google Shape;1042;p74"/>
          <p:cNvCxnSpPr>
            <a:stCxn id="1036" idx="2"/>
            <a:endCxn id="1037" idx="0"/>
          </p:cNvCxnSpPr>
          <p:nvPr/>
        </p:nvCxnSpPr>
        <p:spPr>
          <a:xfrm>
            <a:off x="7439625" y="2341675"/>
            <a:ext cx="0" cy="33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3" name="Google Shape;1043;p74"/>
          <p:cNvCxnSpPr>
            <a:stCxn id="1037" idx="1"/>
            <a:endCxn id="1038" idx="3"/>
          </p:cNvCxnSpPr>
          <p:nvPr/>
        </p:nvCxnSpPr>
        <p:spPr>
          <a:xfrm rot="10800000">
            <a:off x="6306825" y="3025513"/>
            <a:ext cx="324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4" name="Google Shape;1044;p74"/>
          <p:cNvCxnSpPr>
            <a:stCxn id="1038" idx="2"/>
            <a:endCxn id="1039" idx="0"/>
          </p:cNvCxnSpPr>
          <p:nvPr/>
        </p:nvCxnSpPr>
        <p:spPr>
          <a:xfrm>
            <a:off x="5498175" y="3373975"/>
            <a:ext cx="0" cy="33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5" name="Google Shape;1045;p74"/>
          <p:cNvCxnSpPr>
            <a:stCxn id="1039" idx="3"/>
            <a:endCxn id="1040" idx="1"/>
          </p:cNvCxnSpPr>
          <p:nvPr/>
        </p:nvCxnSpPr>
        <p:spPr>
          <a:xfrm>
            <a:off x="6306675" y="4057825"/>
            <a:ext cx="324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7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Camera Insurance</a:t>
            </a:r>
            <a:endParaRPr/>
          </a:p>
        </p:txBody>
      </p:sp>
      <p:sp>
        <p:nvSpPr>
          <p:cNvPr id="1051" name="Google Shape;1051;p7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65</a:t>
            </a:fld>
            <a:endParaRPr/>
          </a:p>
        </p:txBody>
      </p:sp>
      <p:pic>
        <p:nvPicPr>
          <p:cNvPr id="1052" name="Google Shape;1052;p7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1057"/>
            <a:ext cx="9144003" cy="3135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75">
            <a:hlinkClick r:id="rId4" action="ppaction://hlinksldjump"/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54" name="Google Shape;1054;p75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6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7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Software/Hardware Integration Testing </a:t>
            </a:r>
            <a:r>
              <a:rPr lang="en" sz="1200"/>
              <a:t>(1/2)</a:t>
            </a:r>
            <a:endParaRPr sz="1200"/>
          </a:p>
        </p:txBody>
      </p:sp>
      <p:sp>
        <p:nvSpPr>
          <p:cNvPr id="1060" name="Google Shape;1060;p7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66</a:t>
            </a:fld>
            <a:endParaRPr/>
          </a:p>
        </p:txBody>
      </p:sp>
      <p:sp>
        <p:nvSpPr>
          <p:cNvPr id="1061" name="Google Shape;1061;p76"/>
          <p:cNvSpPr txBox="1">
            <a:spLocks noGrp="1"/>
          </p:cNvSpPr>
          <p:nvPr>
            <p:ph type="body" idx="1"/>
          </p:nvPr>
        </p:nvSpPr>
        <p:spPr>
          <a:xfrm>
            <a:off x="742050" y="2224225"/>
            <a:ext cx="7659900" cy="27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b="1">
                <a:latin typeface="Roboto Condensed"/>
                <a:ea typeface="Roboto Condensed"/>
                <a:cs typeface="Roboto Condensed"/>
                <a:sym typeface="Roboto Condensed"/>
              </a:rPr>
              <a:t>Test Purpose</a:t>
            </a:r>
            <a:r>
              <a:rPr lang="en" sz="1600"/>
              <a:t>: Verify that the level 1 and any higher level objectives have been met with the software control of the electronics.</a:t>
            </a:r>
            <a:endParaRPr sz="1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b="1">
                <a:latin typeface="Roboto Condensed"/>
                <a:ea typeface="Roboto Condensed"/>
                <a:cs typeface="Roboto Condensed"/>
                <a:sym typeface="Roboto Condensed"/>
              </a:rPr>
              <a:t>Test Status</a:t>
            </a:r>
            <a:r>
              <a:rPr lang="en" sz="1600"/>
              <a:t>: Completed</a:t>
            </a:r>
            <a:endParaRPr sz="1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b="1">
                <a:latin typeface="Roboto Condensed"/>
                <a:ea typeface="Roboto Condensed"/>
                <a:cs typeface="Roboto Condensed"/>
                <a:sym typeface="Roboto Condensed"/>
              </a:rPr>
              <a:t>Model Validation</a:t>
            </a:r>
            <a:r>
              <a:rPr lang="en" sz="1600"/>
              <a:t>: No model was developed for software</a:t>
            </a:r>
            <a:endParaRPr sz="1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b="1">
                <a:latin typeface="Roboto Condensed"/>
                <a:ea typeface="Roboto Condensed"/>
                <a:cs typeface="Roboto Condensed"/>
                <a:sym typeface="Roboto Condensed"/>
              </a:rPr>
              <a:t>Expected Result</a:t>
            </a:r>
            <a:r>
              <a:rPr lang="en" sz="1600"/>
              <a:t>: Autonomous collection and collation with the instrument suite (level 1). Functionality remains with random stop signals, invalid inputs, etc. (level 2+).</a:t>
            </a:r>
            <a:endParaRPr sz="16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600"/>
          </a:p>
        </p:txBody>
      </p:sp>
      <p:pic>
        <p:nvPicPr>
          <p:cNvPr id="1062" name="Google Shape;1062;p7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63" name="Google Shape;1063;p76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4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064" name="Google Shape;1064;p76"/>
          <p:cNvSpPr txBox="1"/>
          <p:nvPr/>
        </p:nvSpPr>
        <p:spPr>
          <a:xfrm>
            <a:off x="1108800" y="1458025"/>
            <a:ext cx="6926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 Condensed"/>
                <a:ea typeface="Roboto Condensed"/>
                <a:cs typeface="Roboto Condensed"/>
                <a:sym typeface="Roboto Condensed"/>
              </a:rPr>
              <a:t>DR 4.4.1 - The imaging system shall capture images autonomously.</a:t>
            </a:r>
            <a:endParaRPr sz="16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 Condensed"/>
                <a:ea typeface="Roboto Condensed"/>
                <a:cs typeface="Roboto Condensed"/>
                <a:sym typeface="Roboto Condensed"/>
              </a:rPr>
              <a:t>FR 5 - The instrument suite shall take and process environmental data for a day.</a:t>
            </a:r>
            <a:endParaRPr sz="16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7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Software/Hardware Integration Testing </a:t>
            </a:r>
            <a:r>
              <a:rPr lang="en" sz="1200"/>
              <a:t>(2/2)</a:t>
            </a:r>
            <a:endParaRPr sz="1200"/>
          </a:p>
        </p:txBody>
      </p:sp>
      <p:sp>
        <p:nvSpPr>
          <p:cNvPr id="1070" name="Google Shape;1070;p7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67</a:t>
            </a:fld>
            <a:endParaRPr/>
          </a:p>
        </p:txBody>
      </p:sp>
      <p:sp>
        <p:nvSpPr>
          <p:cNvPr id="1071" name="Google Shape;1071;p77"/>
          <p:cNvSpPr txBox="1">
            <a:spLocks noGrp="1"/>
          </p:cNvSpPr>
          <p:nvPr>
            <p:ph type="body" idx="1"/>
          </p:nvPr>
        </p:nvSpPr>
        <p:spPr>
          <a:xfrm>
            <a:off x="1065300" y="1535175"/>
            <a:ext cx="7013400" cy="35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Facility</a:t>
            </a:r>
            <a:r>
              <a:rPr lang="en" sz="1800"/>
              <a:t>: CU Aerospace Building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Equipment</a:t>
            </a:r>
            <a:r>
              <a:rPr lang="en" sz="1800"/>
              <a:t>: 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EO 2223 Camera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IMU sensor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Atmospheric Sensor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Raspberry Pi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Procedure</a:t>
            </a:r>
            <a:r>
              <a:rPr lang="en" sz="1800"/>
              <a:t>: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Verify electrical hardware set-up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Run software and verify data collection process is correct.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800"/>
          </a:p>
        </p:txBody>
      </p:sp>
      <p:pic>
        <p:nvPicPr>
          <p:cNvPr id="1072" name="Google Shape;1072;p7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73" name="Google Shape;1073;p77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4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7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Automatic Rapid Deflation Device (ARDD)</a:t>
            </a:r>
            <a:endParaRPr/>
          </a:p>
        </p:txBody>
      </p:sp>
      <p:sp>
        <p:nvSpPr>
          <p:cNvPr id="1079" name="Google Shape;1079;p7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68</a:t>
            </a:fld>
            <a:endParaRPr/>
          </a:p>
        </p:txBody>
      </p:sp>
      <p:sp>
        <p:nvSpPr>
          <p:cNvPr id="1080" name="Google Shape;1080;p78"/>
          <p:cNvSpPr txBox="1"/>
          <p:nvPr/>
        </p:nvSpPr>
        <p:spPr>
          <a:xfrm>
            <a:off x="-31500" y="1614700"/>
            <a:ext cx="92070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Roboto Condensed"/>
                <a:ea typeface="Roboto Condensed"/>
                <a:cs typeface="Roboto Condensed"/>
                <a:sym typeface="Roboto Condensed"/>
              </a:rPr>
              <a:t>DR 11.1.2 - The flight vehicle shall have a rapid deflation device onboard in the event of an emergency.</a:t>
            </a:r>
            <a:endParaRPr sz="17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081" name="Google Shape;1081;p78"/>
          <p:cNvSpPr txBox="1">
            <a:spLocks noGrp="1"/>
          </p:cNvSpPr>
          <p:nvPr>
            <p:ph type="body" idx="1"/>
          </p:nvPr>
        </p:nvSpPr>
        <p:spPr>
          <a:xfrm>
            <a:off x="1065300" y="2213525"/>
            <a:ext cx="7013400" cy="24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Test Purpose</a:t>
            </a:r>
            <a:r>
              <a:rPr lang="en" sz="1800"/>
              <a:t>: Verify that the rapid deflation device operates properly and will not trigger prematurely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Test Status</a:t>
            </a:r>
            <a:r>
              <a:rPr lang="en" sz="1800"/>
              <a:t>: Testing scheduled 3/3/20 - 3/13/20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Model Validation</a:t>
            </a:r>
            <a:r>
              <a:rPr lang="en" sz="1800"/>
              <a:t>: No model was developed for ARDD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Expected Result</a:t>
            </a:r>
            <a:r>
              <a:rPr lang="en" sz="1800"/>
              <a:t>: ARDD will operate as expected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800"/>
          </a:p>
        </p:txBody>
      </p:sp>
      <p:pic>
        <p:nvPicPr>
          <p:cNvPr id="1082" name="Google Shape;1082;p7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83" name="Google Shape;1083;p78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4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7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Automatic Rapid Deflation Device (ARDD)</a:t>
            </a:r>
            <a:endParaRPr/>
          </a:p>
        </p:txBody>
      </p:sp>
      <p:sp>
        <p:nvSpPr>
          <p:cNvPr id="1089" name="Google Shape;1089;p79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69</a:t>
            </a:fld>
            <a:endParaRPr/>
          </a:p>
        </p:txBody>
      </p:sp>
      <p:sp>
        <p:nvSpPr>
          <p:cNvPr id="1090" name="Google Shape;1090;p79"/>
          <p:cNvSpPr txBox="1">
            <a:spLocks noGrp="1"/>
          </p:cNvSpPr>
          <p:nvPr>
            <p:ph type="body" idx="1"/>
          </p:nvPr>
        </p:nvSpPr>
        <p:spPr>
          <a:xfrm>
            <a:off x="641600" y="1378400"/>
            <a:ext cx="3835200" cy="3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Facility</a:t>
            </a:r>
            <a:r>
              <a:rPr lang="en" sz="1800"/>
              <a:t>: CU Aerospace Building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Equipment</a:t>
            </a:r>
            <a:r>
              <a:rPr lang="en" sz="1800"/>
              <a:t>: 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Resistive nichrome wire and MOSFET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Lipo battery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Arduino Nano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Pressure Sensor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▰"/>
            </a:pPr>
            <a:r>
              <a:rPr lang="en" sz="1800"/>
              <a:t>Raspberry Pi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800"/>
          </a:p>
        </p:txBody>
      </p:sp>
      <p:pic>
        <p:nvPicPr>
          <p:cNvPr id="1091" name="Google Shape;1091;p7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92" name="Google Shape;1092;p79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4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093" name="Google Shape;1093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5125" y="1863625"/>
            <a:ext cx="4730875" cy="232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7"/>
          <p:cNvSpPr txBox="1"/>
          <p:nvPr/>
        </p:nvSpPr>
        <p:spPr>
          <a:xfrm>
            <a:off x="6689925" y="3292075"/>
            <a:ext cx="1281000" cy="653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44" name="Google Shape;244;p17"/>
          <p:cNvSpPr txBox="1"/>
          <p:nvPr/>
        </p:nvSpPr>
        <p:spPr>
          <a:xfrm>
            <a:off x="3723313" y="1628738"/>
            <a:ext cx="1281000" cy="653700"/>
          </a:xfrm>
          <a:prstGeom prst="rect">
            <a:avLst/>
          </a:prstGeom>
          <a:solidFill>
            <a:srgbClr val="B7B7B7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45" name="Google Shape;245;p17"/>
          <p:cNvSpPr txBox="1"/>
          <p:nvPr/>
        </p:nvSpPr>
        <p:spPr>
          <a:xfrm>
            <a:off x="5202400" y="1628738"/>
            <a:ext cx="1281000" cy="653700"/>
          </a:xfrm>
          <a:prstGeom prst="rect">
            <a:avLst/>
          </a:prstGeom>
          <a:solidFill>
            <a:srgbClr val="B7B7B7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46" name="Google Shape;246;p17"/>
          <p:cNvSpPr txBox="1"/>
          <p:nvPr/>
        </p:nvSpPr>
        <p:spPr>
          <a:xfrm>
            <a:off x="6681500" y="1628738"/>
            <a:ext cx="1281000" cy="653700"/>
          </a:xfrm>
          <a:prstGeom prst="rect">
            <a:avLst/>
          </a:prstGeom>
          <a:solidFill>
            <a:srgbClr val="B7B7B7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47" name="Google Shape;247;p1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Critical Project Elements</a:t>
            </a:r>
            <a:endParaRPr/>
          </a:p>
        </p:txBody>
      </p:sp>
      <p:sp>
        <p:nvSpPr>
          <p:cNvPr id="248" name="Google Shape;248;p1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cxnSp>
        <p:nvCxnSpPr>
          <p:cNvPr id="249" name="Google Shape;249;p17"/>
          <p:cNvCxnSpPr/>
          <p:nvPr/>
        </p:nvCxnSpPr>
        <p:spPr>
          <a:xfrm rot="10800000" flipH="1">
            <a:off x="2096125" y="2337225"/>
            <a:ext cx="6008700" cy="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0" name="Google Shape;250;p17"/>
          <p:cNvSpPr txBox="1"/>
          <p:nvPr/>
        </p:nvSpPr>
        <p:spPr>
          <a:xfrm>
            <a:off x="2240000" y="1628738"/>
            <a:ext cx="1281000" cy="653700"/>
          </a:xfrm>
          <a:prstGeom prst="rect">
            <a:avLst/>
          </a:prstGeom>
          <a:solidFill>
            <a:srgbClr val="B7B7B7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51" name="Google Shape;251;p17"/>
          <p:cNvSpPr txBox="1"/>
          <p:nvPr/>
        </p:nvSpPr>
        <p:spPr>
          <a:xfrm>
            <a:off x="2173250" y="1701113"/>
            <a:ext cx="14145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Flight Vehicle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52" name="Google Shape;252;p17"/>
          <p:cNvSpPr txBox="1"/>
          <p:nvPr/>
        </p:nvSpPr>
        <p:spPr>
          <a:xfrm>
            <a:off x="3656550" y="1701113"/>
            <a:ext cx="14145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Structure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53" name="Google Shape;253;p17"/>
          <p:cNvSpPr txBox="1"/>
          <p:nvPr/>
        </p:nvSpPr>
        <p:spPr>
          <a:xfrm>
            <a:off x="5135638" y="1701113"/>
            <a:ext cx="14145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Electronics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54" name="Google Shape;254;p17"/>
          <p:cNvSpPr txBox="1"/>
          <p:nvPr/>
        </p:nvSpPr>
        <p:spPr>
          <a:xfrm>
            <a:off x="6614750" y="1701113"/>
            <a:ext cx="14145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Software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55" name="Google Shape;255;p17"/>
          <p:cNvSpPr txBox="1"/>
          <p:nvPr/>
        </p:nvSpPr>
        <p:spPr>
          <a:xfrm>
            <a:off x="2240000" y="2460388"/>
            <a:ext cx="1281000" cy="653700"/>
          </a:xfrm>
          <a:prstGeom prst="rect">
            <a:avLst/>
          </a:prstGeom>
          <a:solidFill>
            <a:srgbClr val="A4C2F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56" name="Google Shape;256;p17"/>
          <p:cNvSpPr txBox="1"/>
          <p:nvPr/>
        </p:nvSpPr>
        <p:spPr>
          <a:xfrm>
            <a:off x="2173250" y="2404388"/>
            <a:ext cx="14145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Balloon Volume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57" name="Google Shape;257;p17"/>
          <p:cNvSpPr txBox="1"/>
          <p:nvPr/>
        </p:nvSpPr>
        <p:spPr>
          <a:xfrm>
            <a:off x="3723338" y="2460388"/>
            <a:ext cx="1281000" cy="653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58" name="Google Shape;258;p17"/>
          <p:cNvSpPr txBox="1"/>
          <p:nvPr/>
        </p:nvSpPr>
        <p:spPr>
          <a:xfrm>
            <a:off x="3656575" y="2404388"/>
            <a:ext cx="14145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Airborne Structure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59" name="Google Shape;259;p17"/>
          <p:cNvSpPr txBox="1"/>
          <p:nvPr/>
        </p:nvSpPr>
        <p:spPr>
          <a:xfrm>
            <a:off x="3723363" y="3280913"/>
            <a:ext cx="1281000" cy="653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60" name="Google Shape;260;p17"/>
          <p:cNvSpPr txBox="1"/>
          <p:nvPr/>
        </p:nvSpPr>
        <p:spPr>
          <a:xfrm>
            <a:off x="3656600" y="3224913"/>
            <a:ext cx="14145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Ground Structure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61" name="Google Shape;261;p17"/>
          <p:cNvSpPr txBox="1"/>
          <p:nvPr/>
        </p:nvSpPr>
        <p:spPr>
          <a:xfrm>
            <a:off x="5206650" y="2460388"/>
            <a:ext cx="1281000" cy="653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62" name="Google Shape;262;p17"/>
          <p:cNvSpPr txBox="1"/>
          <p:nvPr/>
        </p:nvSpPr>
        <p:spPr>
          <a:xfrm>
            <a:off x="5139888" y="2532763"/>
            <a:ext cx="14145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Hardware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63" name="Google Shape;263;p17"/>
          <p:cNvSpPr txBox="1"/>
          <p:nvPr/>
        </p:nvSpPr>
        <p:spPr>
          <a:xfrm>
            <a:off x="5206650" y="3292038"/>
            <a:ext cx="1281000" cy="653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64" name="Google Shape;264;p17"/>
          <p:cNvSpPr txBox="1"/>
          <p:nvPr/>
        </p:nvSpPr>
        <p:spPr>
          <a:xfrm>
            <a:off x="5139888" y="3230963"/>
            <a:ext cx="14145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Power Distribution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65" name="Google Shape;265;p17"/>
          <p:cNvSpPr txBox="1"/>
          <p:nvPr/>
        </p:nvSpPr>
        <p:spPr>
          <a:xfrm>
            <a:off x="6689975" y="2460388"/>
            <a:ext cx="1281000" cy="653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66" name="Google Shape;266;p17"/>
          <p:cNvSpPr txBox="1"/>
          <p:nvPr/>
        </p:nvSpPr>
        <p:spPr>
          <a:xfrm>
            <a:off x="6623225" y="2532763"/>
            <a:ext cx="14145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Data Transfer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67" name="Google Shape;267;p17"/>
          <p:cNvSpPr txBox="1"/>
          <p:nvPr/>
        </p:nvSpPr>
        <p:spPr>
          <a:xfrm>
            <a:off x="61850" y="3804225"/>
            <a:ext cx="1769100" cy="12474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68" name="Google Shape;268;p17"/>
          <p:cNvSpPr txBox="1"/>
          <p:nvPr/>
        </p:nvSpPr>
        <p:spPr>
          <a:xfrm>
            <a:off x="224750" y="4173575"/>
            <a:ext cx="1445400" cy="2751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69" name="Google Shape;269;p17"/>
          <p:cNvSpPr txBox="1"/>
          <p:nvPr/>
        </p:nvSpPr>
        <p:spPr>
          <a:xfrm>
            <a:off x="-47200" y="4113075"/>
            <a:ext cx="19584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Critical Element</a:t>
            </a: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70" name="Google Shape;270;p17"/>
          <p:cNvSpPr txBox="1"/>
          <p:nvPr/>
        </p:nvSpPr>
        <p:spPr>
          <a:xfrm>
            <a:off x="224750" y="4623225"/>
            <a:ext cx="1445400" cy="275100"/>
          </a:xfrm>
          <a:prstGeom prst="rect">
            <a:avLst/>
          </a:prstGeom>
          <a:solidFill>
            <a:srgbClr val="A4C2F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71" name="Google Shape;271;p17"/>
          <p:cNvSpPr txBox="1"/>
          <p:nvPr/>
        </p:nvSpPr>
        <p:spPr>
          <a:xfrm>
            <a:off x="-71200" y="4584800"/>
            <a:ext cx="20064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Non-Critical Element</a:t>
            </a:r>
            <a:endParaRPr sz="13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72" name="Google Shape;272;p17"/>
          <p:cNvSpPr txBox="1"/>
          <p:nvPr/>
        </p:nvSpPr>
        <p:spPr>
          <a:xfrm>
            <a:off x="2240050" y="3292038"/>
            <a:ext cx="1281000" cy="653700"/>
          </a:xfrm>
          <a:prstGeom prst="rect">
            <a:avLst/>
          </a:prstGeom>
          <a:solidFill>
            <a:srgbClr val="A4C2F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73" name="Google Shape;273;p17"/>
          <p:cNvSpPr txBox="1"/>
          <p:nvPr/>
        </p:nvSpPr>
        <p:spPr>
          <a:xfrm>
            <a:off x="2173288" y="3364413"/>
            <a:ext cx="14145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Stresses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274" name="Google Shape;274;p1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75" name="Google Shape;275;p17"/>
          <p:cNvSpPr txBox="1"/>
          <p:nvPr/>
        </p:nvSpPr>
        <p:spPr>
          <a:xfrm>
            <a:off x="6689975" y="3224925"/>
            <a:ext cx="12810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Image Alignment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76" name="Google Shape;276;p17"/>
          <p:cNvSpPr txBox="1"/>
          <p:nvPr/>
        </p:nvSpPr>
        <p:spPr>
          <a:xfrm>
            <a:off x="557750" y="3746975"/>
            <a:ext cx="8142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Legend</a:t>
            </a:r>
            <a:endParaRPr sz="16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77" name="Google Shape;277;p17"/>
          <p:cNvSpPr/>
          <p:nvPr/>
        </p:nvSpPr>
        <p:spPr>
          <a:xfrm>
            <a:off x="3661950" y="2390050"/>
            <a:ext cx="2888100" cy="79110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80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Automatic Rapid Deflation Device (ARDD)</a:t>
            </a:r>
            <a:endParaRPr/>
          </a:p>
        </p:txBody>
      </p:sp>
      <p:sp>
        <p:nvSpPr>
          <p:cNvPr id="1099" name="Google Shape;1099;p8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70</a:t>
            </a:fld>
            <a:endParaRPr/>
          </a:p>
        </p:txBody>
      </p:sp>
      <p:sp>
        <p:nvSpPr>
          <p:cNvPr id="1100" name="Google Shape;1100;p80"/>
          <p:cNvSpPr txBox="1">
            <a:spLocks noGrp="1"/>
          </p:cNvSpPr>
          <p:nvPr>
            <p:ph type="body" idx="1"/>
          </p:nvPr>
        </p:nvSpPr>
        <p:spPr>
          <a:xfrm>
            <a:off x="331850" y="1712100"/>
            <a:ext cx="3934800" cy="32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The AARD will activate if aliveness signal from Air Pi is lost, and pressure sensor detects an altitude difference of </a:t>
            </a:r>
            <a:r>
              <a:rPr lang="en" sz="1800" b="1" i="1">
                <a:latin typeface="Roboto Condensed"/>
                <a:ea typeface="Roboto Condensed"/>
                <a:cs typeface="Roboto Condensed"/>
                <a:sym typeface="Roboto Condensed"/>
              </a:rPr>
              <a:t>x</a:t>
            </a: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 feet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To test, a set up like the one seen to the right will be elevated and the activation of the resistance wire will be observed. 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101" name="Google Shape;1101;p8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02" name="Google Shape;1102;p80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4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103" name="Google Shape;1103;p8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7775" y="1668050"/>
            <a:ext cx="3847451" cy="2696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8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Balloon Neck Loading: (Tensile Test)</a:t>
            </a:r>
            <a:endParaRPr/>
          </a:p>
        </p:txBody>
      </p:sp>
      <p:sp>
        <p:nvSpPr>
          <p:cNvPr id="1109" name="Google Shape;1109;p81"/>
          <p:cNvSpPr txBox="1">
            <a:spLocks noGrp="1"/>
          </p:cNvSpPr>
          <p:nvPr>
            <p:ph type="body" idx="1"/>
          </p:nvPr>
        </p:nvSpPr>
        <p:spPr>
          <a:xfrm>
            <a:off x="280875" y="1327350"/>
            <a:ext cx="6378600" cy="21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Purpose:</a:t>
            </a:r>
            <a:r>
              <a:rPr lang="en" sz="1400"/>
              <a:t> </a:t>
            </a:r>
            <a:r>
              <a:rPr lang="en" sz="1800"/>
              <a:t>Demonstrate </a:t>
            </a:r>
            <a:r>
              <a:rPr lang="en" sz="1800" u="sng"/>
              <a:t>full size</a:t>
            </a:r>
            <a:r>
              <a:rPr lang="en" sz="1800"/>
              <a:t> neck tensile strength calculations are valid, demonstrate neck will not break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Status:</a:t>
            </a:r>
            <a:r>
              <a:rPr lang="en" sz="1800"/>
              <a:t> Planned for week of March 9-13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Expected Result:</a:t>
            </a:r>
            <a:r>
              <a:rPr lang="en" sz="1800"/>
              <a:t> Neck will elastically deform and not break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Equipment:</a:t>
            </a:r>
            <a:r>
              <a:rPr lang="en" sz="1800"/>
              <a:t> Ladder, 2000g balloon, tie off materials, ~5’ tether, 90lbs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Facility:</a:t>
            </a:r>
            <a:r>
              <a:rPr lang="en" sz="1800"/>
              <a:t> Projects room</a:t>
            </a:r>
            <a:endParaRPr sz="18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800" b="1">
                <a:latin typeface="Roboto Condensed"/>
                <a:ea typeface="Roboto Condensed"/>
                <a:cs typeface="Roboto Condensed"/>
                <a:sym typeface="Roboto Condensed"/>
              </a:rPr>
              <a:t>Procedure:</a:t>
            </a:r>
            <a:endParaRPr sz="18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10" name="Google Shape;1110;p81"/>
          <p:cNvSpPr txBox="1">
            <a:spLocks noGrp="1"/>
          </p:cNvSpPr>
          <p:nvPr>
            <p:ph type="sldNum" idx="12"/>
          </p:nvPr>
        </p:nvSpPr>
        <p:spPr>
          <a:xfrm>
            <a:off x="7465600" y="47127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71</a:t>
            </a:fld>
            <a:endParaRPr/>
          </a:p>
        </p:txBody>
      </p:sp>
      <p:sp>
        <p:nvSpPr>
          <p:cNvPr id="1111" name="Google Shape;1111;p81"/>
          <p:cNvSpPr/>
          <p:nvPr/>
        </p:nvSpPr>
        <p:spPr>
          <a:xfrm>
            <a:off x="1787350" y="3862625"/>
            <a:ext cx="1875000" cy="4200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Tie top of balloon around top of ladder</a:t>
            </a:r>
            <a:endParaRPr/>
          </a:p>
        </p:txBody>
      </p:sp>
      <p:sp>
        <p:nvSpPr>
          <p:cNvPr id="1112" name="Google Shape;1112;p81"/>
          <p:cNvSpPr/>
          <p:nvPr/>
        </p:nvSpPr>
        <p:spPr>
          <a:xfrm>
            <a:off x="4080288" y="3862625"/>
            <a:ext cx="1487400" cy="4200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Tie off balloon neck</a:t>
            </a:r>
            <a:endParaRPr/>
          </a:p>
        </p:txBody>
      </p:sp>
      <p:sp>
        <p:nvSpPr>
          <p:cNvPr id="1113" name="Google Shape;1113;p81"/>
          <p:cNvSpPr/>
          <p:nvPr/>
        </p:nvSpPr>
        <p:spPr>
          <a:xfrm>
            <a:off x="5934400" y="3862625"/>
            <a:ext cx="1487400" cy="4200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Hang weight from loop</a:t>
            </a:r>
            <a:endParaRPr/>
          </a:p>
        </p:txBody>
      </p:sp>
      <p:sp>
        <p:nvSpPr>
          <p:cNvPr id="1114" name="Google Shape;1114;p81"/>
          <p:cNvSpPr/>
          <p:nvPr/>
        </p:nvSpPr>
        <p:spPr>
          <a:xfrm>
            <a:off x="7839400" y="3862625"/>
            <a:ext cx="1076700" cy="4200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 Hours</a:t>
            </a:r>
            <a:endParaRPr/>
          </a:p>
        </p:txBody>
      </p:sp>
      <p:cxnSp>
        <p:nvCxnSpPr>
          <p:cNvPr id="1115" name="Google Shape;1115;p81"/>
          <p:cNvCxnSpPr>
            <a:stCxn id="1111" idx="3"/>
            <a:endCxn id="1112" idx="1"/>
          </p:cNvCxnSpPr>
          <p:nvPr/>
        </p:nvCxnSpPr>
        <p:spPr>
          <a:xfrm>
            <a:off x="3662350" y="4072625"/>
            <a:ext cx="417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16" name="Google Shape;1116;p81"/>
          <p:cNvCxnSpPr>
            <a:stCxn id="1112" idx="3"/>
            <a:endCxn id="1113" idx="1"/>
          </p:cNvCxnSpPr>
          <p:nvPr/>
        </p:nvCxnSpPr>
        <p:spPr>
          <a:xfrm>
            <a:off x="5567688" y="4072625"/>
            <a:ext cx="366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17" name="Google Shape;1117;p81"/>
          <p:cNvCxnSpPr>
            <a:stCxn id="1113" idx="3"/>
            <a:endCxn id="1114" idx="1"/>
          </p:cNvCxnSpPr>
          <p:nvPr/>
        </p:nvCxnSpPr>
        <p:spPr>
          <a:xfrm>
            <a:off x="7421800" y="4072625"/>
            <a:ext cx="417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118" name="Google Shape;1118;p8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19" name="Google Shape;1119;p81"/>
          <p:cNvSpPr txBox="1"/>
          <p:nvPr/>
        </p:nvSpPr>
        <p:spPr>
          <a:xfrm>
            <a:off x="171450" y="0"/>
            <a:ext cx="2628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4" action="ppaction://hlinksldjump"/>
              </a:rPr>
              <a:t>Return to TOC</a:t>
            </a:r>
            <a:endParaRPr>
              <a:solidFill>
                <a:schemeClr val="accent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8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Thermal Condensation Test Set-Up</a:t>
            </a:r>
            <a:endParaRPr/>
          </a:p>
        </p:txBody>
      </p:sp>
      <p:sp>
        <p:nvSpPr>
          <p:cNvPr id="1125" name="Google Shape;1125;p8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72</a:t>
            </a:fld>
            <a:endParaRPr/>
          </a:p>
        </p:txBody>
      </p:sp>
      <p:pic>
        <p:nvPicPr>
          <p:cNvPr id="1126" name="Google Shape;1126;p8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75" y="1311175"/>
            <a:ext cx="2874252" cy="383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8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3750" y="1311175"/>
            <a:ext cx="2874252" cy="383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82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Concerns from MSR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283" name="Google Shape;283;p1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84" name="Google Shape;284;p18"/>
          <p:cNvSpPr txBox="1"/>
          <p:nvPr/>
        </p:nvSpPr>
        <p:spPr>
          <a:xfrm>
            <a:off x="639650" y="1667900"/>
            <a:ext cx="6637500" cy="31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200"/>
              <a:buFont typeface="Roboto Condensed Light"/>
              <a:buChar char="▰"/>
            </a:pPr>
            <a:r>
              <a:rPr lang="en" sz="2200">
                <a:uFill>
                  <a:noFill/>
                </a:u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3" action="ppaction://hlinksldjump"/>
              </a:rPr>
              <a:t>Camera Liability</a:t>
            </a:r>
            <a:endParaRPr sz="22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▻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Written confirmation from customer, in backup slides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 Condensed Light"/>
              <a:buChar char="▰"/>
            </a:pPr>
            <a:r>
              <a:rPr lang="en" sz="2200">
                <a:uFill>
                  <a:noFill/>
                </a:u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4" action="ppaction://hlinksldjump"/>
              </a:rPr>
              <a:t>CU South Boulder Testing</a:t>
            </a:r>
            <a:endParaRPr sz="22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▻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Written confirmation from Dan Hesselius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 Condensed Light"/>
              <a:buChar char="▰"/>
            </a:pPr>
            <a:r>
              <a:rPr lang="en" sz="2200">
                <a:uFill>
                  <a:noFill/>
                </a:uFill>
                <a:latin typeface="Roboto Condensed Light"/>
                <a:ea typeface="Roboto Condensed Light"/>
                <a:cs typeface="Roboto Condensed Light"/>
                <a:sym typeface="Roboto Condensed Light"/>
                <a:hlinkClick r:id="rId5" action="ppaction://hlinksldjump"/>
              </a:rPr>
              <a:t>Ground Station CAD</a:t>
            </a:r>
            <a:endParaRPr sz="22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 Light"/>
              <a:buChar char="▻"/>
            </a:pPr>
            <a:r>
              <a:rPr lang="en" sz="18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Assembly complete, covered in backup slides</a:t>
            </a: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285" name="Google Shape;285;p18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00" y="136825"/>
            <a:ext cx="1242000" cy="1277700"/>
          </a:xfrm>
          <a:prstGeom prst="flowChartConnector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9"/>
          <p:cNvSpPr txBox="1">
            <a:spLocks noGrp="1"/>
          </p:cNvSpPr>
          <p:nvPr>
            <p:ph type="subTitle" idx="1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Where We Are &amp; What’s Next</a:t>
            </a:r>
            <a:endParaRPr/>
          </a:p>
        </p:txBody>
      </p:sp>
      <p:sp>
        <p:nvSpPr>
          <p:cNvPr id="291" name="Google Shape;291;p19"/>
          <p:cNvSpPr txBox="1">
            <a:spLocks noGrp="1"/>
          </p:cNvSpPr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</a:t>
            </a:r>
            <a:endParaRPr/>
          </a:p>
        </p:txBody>
      </p:sp>
      <p:sp>
        <p:nvSpPr>
          <p:cNvPr id="292" name="Google Shape;292;p19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93" name="Google Shape;293;p19"/>
          <p:cNvSpPr txBox="1"/>
          <p:nvPr/>
        </p:nvSpPr>
        <p:spPr>
          <a:xfrm>
            <a:off x="463525" y="1201600"/>
            <a:ext cx="2181600" cy="19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</a:t>
            </a:r>
            <a:endParaRPr sz="3000" b="1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4" name="Google Shape;294;p19"/>
          <p:cNvSpPr/>
          <p:nvPr/>
        </p:nvSpPr>
        <p:spPr>
          <a:xfrm>
            <a:off x="2238725" y="198350"/>
            <a:ext cx="13659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Project Overview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295" name="Google Shape;295;p19"/>
          <p:cNvSpPr/>
          <p:nvPr/>
        </p:nvSpPr>
        <p:spPr>
          <a:xfrm>
            <a:off x="3291500" y="198350"/>
            <a:ext cx="1365900" cy="555000"/>
          </a:xfrm>
          <a:prstGeom prst="chevron">
            <a:avLst>
              <a:gd name="adj" fmla="val 50000"/>
            </a:avLst>
          </a:prstGeom>
          <a:solidFill>
            <a:srgbClr val="6AA84F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Schedule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296" name="Google Shape;296;p19"/>
          <p:cNvSpPr/>
          <p:nvPr/>
        </p:nvSpPr>
        <p:spPr>
          <a:xfrm>
            <a:off x="4361412" y="198350"/>
            <a:ext cx="16476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Testing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297" name="Google Shape;297;p19"/>
          <p:cNvSpPr/>
          <p:nvPr/>
        </p:nvSpPr>
        <p:spPr>
          <a:xfrm>
            <a:off x="5716675" y="198350"/>
            <a:ext cx="1188600" cy="555000"/>
          </a:xfrm>
          <a:prstGeom prst="chevron">
            <a:avLst>
              <a:gd name="adj" fmla="val 50000"/>
            </a:avLst>
          </a:prstGeom>
          <a:solidFill>
            <a:srgbClr val="0B5394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Budget</a:t>
            </a: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263248"/>
      </a:dk1>
      <a:lt1>
        <a:srgbClr val="FFFFFF"/>
      </a:lt1>
      <a:dk2>
        <a:srgbClr val="434343"/>
      </a:dk2>
      <a:lt2>
        <a:srgbClr val="F3F3F3"/>
      </a:lt2>
      <a:accent1>
        <a:srgbClr val="3F5378"/>
      </a:accent1>
      <a:accent2>
        <a:srgbClr val="263248"/>
      </a:accent2>
      <a:accent3>
        <a:srgbClr val="92A8C8"/>
      </a:accent3>
      <a:accent4>
        <a:srgbClr val="C7D3E6"/>
      </a:accent4>
      <a:accent5>
        <a:srgbClr val="FF9800"/>
      </a:accent5>
      <a:accent6>
        <a:srgbClr val="D26F00"/>
      </a:accent6>
      <a:hlink>
        <a:srgbClr val="3F537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4668</Words>
  <Application>Microsoft Office PowerPoint</Application>
  <PresentationFormat>On-screen Show (16:9)</PresentationFormat>
  <Paragraphs>822</Paragraphs>
  <Slides>72</Slides>
  <Notes>72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8" baseType="lpstr">
      <vt:lpstr>Roboto Condensed Light</vt:lpstr>
      <vt:lpstr>Arvo</vt:lpstr>
      <vt:lpstr>Roboto Condensed</vt:lpstr>
      <vt:lpstr>Arial</vt:lpstr>
      <vt:lpstr>Times New Roman</vt:lpstr>
      <vt:lpstr>Salerio template</vt:lpstr>
      <vt:lpstr>PowerPoint Presentation</vt:lpstr>
      <vt:lpstr>Overview</vt:lpstr>
      <vt:lpstr>Project Motivation</vt:lpstr>
      <vt:lpstr>Project Mission Statement</vt:lpstr>
      <vt:lpstr>CONOPS</vt:lpstr>
      <vt:lpstr>Functional Block Diagram</vt:lpstr>
      <vt:lpstr>Critical Project Elements</vt:lpstr>
      <vt:lpstr>Concerns from MSR</vt:lpstr>
      <vt:lpstr>Schedule</vt:lpstr>
      <vt:lpstr>Gantt Chart</vt:lpstr>
      <vt:lpstr>Gantt Chart</vt:lpstr>
      <vt:lpstr>Test Readiness</vt:lpstr>
      <vt:lpstr>Overview of Tests</vt:lpstr>
      <vt:lpstr>Instrument Suite Thermodynamics: Overview</vt:lpstr>
      <vt:lpstr>Instrument Suite Thermodynamics: Equipment and Facilities</vt:lpstr>
      <vt:lpstr>Instrument Suite Thermodynamics: Test Procedure Review </vt:lpstr>
      <vt:lpstr>Instrument Suite Pointing: Overview</vt:lpstr>
      <vt:lpstr>Instrument Suite Pointing: Design</vt:lpstr>
      <vt:lpstr>Instrument Suite Pointing: Equipment and Facilities</vt:lpstr>
      <vt:lpstr>Instrument Suite Pointing: Scaled Down</vt:lpstr>
      <vt:lpstr>Final Test: High Level Overview</vt:lpstr>
      <vt:lpstr>Final Test Flights: Equipment and Facilities</vt:lpstr>
      <vt:lpstr>Final Test Flights: Test Procedure </vt:lpstr>
      <vt:lpstr>Inflation Materials</vt:lpstr>
      <vt:lpstr>Inflation Procedure</vt:lpstr>
      <vt:lpstr>Budget</vt:lpstr>
      <vt:lpstr>Budget Update</vt:lpstr>
      <vt:lpstr>Thank You  Questions? </vt:lpstr>
      <vt:lpstr>Backup Slides Table of Contents</vt:lpstr>
      <vt:lpstr>Baseline Design: Ground Station</vt:lpstr>
      <vt:lpstr>Baseline Design: Airborne Structure/Instrument Suite</vt:lpstr>
      <vt:lpstr>Baseline Design: Mooring Stations</vt:lpstr>
      <vt:lpstr>Instrument Suite Thermodynamics: Model</vt:lpstr>
      <vt:lpstr>Instrument Suite Thermodynamics: Model</vt:lpstr>
      <vt:lpstr>Instrument Suite Thermodynamics: Improving Design</vt:lpstr>
      <vt:lpstr>Instrument Suite Hot Test: Equipment and Facilities</vt:lpstr>
      <vt:lpstr>Instrument Suite Hot Test: Test Procedure Review </vt:lpstr>
      <vt:lpstr>Functional Requirements</vt:lpstr>
      <vt:lpstr>Final Test Equipment Checklist</vt:lpstr>
      <vt:lpstr>Final Test Full Procedure (1/2)</vt:lpstr>
      <vt:lpstr>Final Test Full Procedure (2/2)</vt:lpstr>
      <vt:lpstr>Balloon Inflation (1/2)</vt:lpstr>
      <vt:lpstr>Balloon Inflation (2/2)</vt:lpstr>
      <vt:lpstr>Confirmation email from Daniel Hesselius</vt:lpstr>
      <vt:lpstr>Battery Discharge Test (1/3)</vt:lpstr>
      <vt:lpstr>Battery Discharge Test (2/3)</vt:lpstr>
      <vt:lpstr>Battery Discharge Test (3/3)</vt:lpstr>
      <vt:lpstr>Solar Charging Test (1/3)</vt:lpstr>
      <vt:lpstr>Solar Charging Test (2/3)</vt:lpstr>
      <vt:lpstr>Solar Charging Test (3/3)</vt:lpstr>
      <vt:lpstr>Full Power Test (1/2)</vt:lpstr>
      <vt:lpstr>Full Power Test (2/2)</vt:lpstr>
      <vt:lpstr>Structural Tests</vt:lpstr>
      <vt:lpstr>Airborne Structure Test Results</vt:lpstr>
      <vt:lpstr>Mooring Stations Test Results</vt:lpstr>
      <vt:lpstr>Pointing Test: Model DEM</vt:lpstr>
      <vt:lpstr>Pointing Test: Model Pointing </vt:lpstr>
      <vt:lpstr>Pointing Test: Model Results (1/2)</vt:lpstr>
      <vt:lpstr>Pointing Test: Model Results (2/2)</vt:lpstr>
      <vt:lpstr>Pointing Test: Equipment </vt:lpstr>
      <vt:lpstr>Balloon Volume &amp; Lift Test: Rationale</vt:lpstr>
      <vt:lpstr>Balloon Volume &amp; Lift Test: Equipment and Facilities</vt:lpstr>
      <vt:lpstr>Soil Moisture Probe Testing (1/2)</vt:lpstr>
      <vt:lpstr>Soil Moisture Testing (2/2)</vt:lpstr>
      <vt:lpstr>Camera Insurance</vt:lpstr>
      <vt:lpstr>Software/Hardware Integration Testing (1/2)</vt:lpstr>
      <vt:lpstr>Software/Hardware Integration Testing (2/2)</vt:lpstr>
      <vt:lpstr>Automatic Rapid Deflation Device (ARDD)</vt:lpstr>
      <vt:lpstr>Automatic Rapid Deflation Device (ARDD)</vt:lpstr>
      <vt:lpstr>Automatic Rapid Deflation Device (ARDD)</vt:lpstr>
      <vt:lpstr>Balloon Neck Loading: (Tensile Test)</vt:lpstr>
      <vt:lpstr>Thermal Condensation Test Set-Up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Jeff Zehnder</cp:lastModifiedBy>
  <cp:revision>4</cp:revision>
  <dcterms:modified xsi:type="dcterms:W3CDTF">2020-05-28T02:05:50Z</dcterms:modified>
</cp:coreProperties>
</file>