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</p:sldIdLst>
  <p:sldSz cx="9144000" cy="5143500" type="screen16x9"/>
  <p:notesSz cx="6858000" cy="9144000"/>
  <p:embeddedFontLst>
    <p:embeddedFont>
      <p:font typeface="Roboto Condensed" panose="020B0604020202020204" charset="0"/>
      <p:regular r:id="rId125"/>
      <p:bold r:id="rId126"/>
      <p:italic r:id="rId127"/>
      <p:boldItalic r:id="rId128"/>
    </p:embeddedFont>
    <p:embeddedFont>
      <p:font typeface="Roboto" panose="020B0604020202020204" charset="0"/>
      <p:regular r:id="rId129"/>
      <p:bold r:id="rId130"/>
      <p:italic r:id="rId131"/>
      <p:boldItalic r:id="rId132"/>
    </p:embeddedFont>
    <p:embeddedFont>
      <p:font typeface="Roboto Condensed Light" panose="020B0604020202020204" charset="0"/>
      <p:regular r:id="rId133"/>
      <p:bold r:id="rId134"/>
      <p:italic r:id="rId135"/>
      <p:boldItalic r:id="rId136"/>
    </p:embeddedFont>
    <p:embeddedFont>
      <p:font typeface="Arvo" panose="020B0604020202020204" charset="0"/>
      <p:regular r:id="rId137"/>
      <p:bold r:id="rId138"/>
      <p:italic r:id="rId139"/>
      <p:boldItalic r:id="rId1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FD087C-9DC3-4E33-9151-332DE5531E09}">
  <a:tblStyle styleId="{A2FD087C-9DC3-4E33-9151-332DE5531E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625" autoAdjust="0"/>
  </p:normalViewPr>
  <p:slideViewPr>
    <p:cSldViewPr snapToGrid="0">
      <p:cViewPr varScale="1">
        <p:scale>
          <a:sx n="81" d="100"/>
          <a:sy n="81" d="100"/>
        </p:scale>
        <p:origin x="14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9.fntdata"/><Relationship Id="rId138" Type="http://schemas.openxmlformats.org/officeDocument/2006/relationships/font" Target="fonts/font14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font" Target="fonts/font4.fntdata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10.fntdata"/><Relationship Id="rId139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129" Type="http://schemas.openxmlformats.org/officeDocument/2006/relationships/font" Target="fonts/font5.fntdata"/><Relationship Id="rId13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8.fntdata"/><Relationship Id="rId140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font" Target="fonts/font6.fntdata"/><Relationship Id="rId135" Type="http://schemas.openxmlformats.org/officeDocument/2006/relationships/font" Target="fonts/font11.fntdata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1.fntdata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7.fntdata"/><Relationship Id="rId136" Type="http://schemas.openxmlformats.org/officeDocument/2006/relationships/font" Target="fonts/font1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rittle_v_ductile_stress-strain_behaviour.png" TargetMode="External"/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mae.ufl.edu/~uhk/HANGING-ROPE.pdf" TargetMode="External"/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-and-climate.com/average-monthly-Humidity-perc,fort-morgan-colorado-us,United-States-of-America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c-zeppelin.com/aerostat-surveillance.html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thedronesmag.com/responsible-flying-with-multirotors/" TargetMode="Externa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8381867034_1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8381867034_1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Include dimensions, mass,</a:t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83af1d5114_7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2" name="Google Shape;1322;g83af1d5114_7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83af1d5114_7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83af1d5114_7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83af1d5114_7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83af1d5114_7_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83af1d5114_7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83af1d5114_7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83af1d5114_7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83af1d5114_7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Backup, potentially keep the free body diagram</a:t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83af1d5114_7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83af1d5114_7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rid of abbreviation “IS”</a:t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g83af1d5114_7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8" name="Google Shape;1418;g83af1d5114_7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https://commons.wikimedia.org/wiki/File:Brittle_v_ductile_stress-strain_behaviour.png</a:t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g83af1d5114_7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g83af1d5114_7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velocity changes with height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83af1d5114_7_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0" name="Google Shape;1440;g83af1d5114_7_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83af1d5114_7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8" name="Google Shape;1448;g83af1d5114_7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8381867034_1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8381867034_1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g83af1d5114_7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5" name="Google Shape;1475;g83af1d5114_7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83af1d5114_7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83af1d5114_7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83af1d5114_7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83af1d5114_7_8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https://mae.ufl.edu/~uhk/HANGING-ROPE.pdf</a:t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83b8d7070a_3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6" name="Google Shape;1516;g83b8d7070a_3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Calibrating laser range finder and force gauge?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SCALING UP THIS TEST??</a:t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83b8d7070a_3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83b8d7070a_3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https://www.google.com/url?sa=i&amp;url=https%3A%2F%2Fwww.southbouldercreekactiongroup.com%2Fcu-south%2F&amp;psig=AOvVaw2rZZcHjFrCrYpzSfqI2Xjg&amp;ust=1582731887604000&amp;source=images&amp;cd=vfe&amp;ved=0CAIQjRxqFwoTCMjB2PeF7ecCFQAAAAAdAAAAABAJ</a:t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83b8d7070a_3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6" name="Google Shape;1546;g83b8d7070a_3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83b8d7070a_3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83b8d7070a_3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g83b8d7070a_3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g83b8d7070a_3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g83af1d5114_7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7" name="Google Shape;1607;g83af1d5114_7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83af1d5114_7_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83af1d5114_7_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831eb9f25a_5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831eb9f25a_5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g83af1d5114_7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3" name="Google Shape;1623;g83af1d5114_7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Only one or the other of these two, show test\</a:t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83af1d5114_7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83af1d5114_7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Only one or the other of these two, show test\</a:t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83af1d5114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83af1d5114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831eb9f25a_5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831eb9f25a_5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831eb9f25a_5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831eb9f25a_5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831eb9f25a_5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831eb9f25a_5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8381867034_1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8381867034_1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8381867034_1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8381867034_1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Hey there move this to backups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8381867034_1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8381867034_1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31eb9f25a_5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31eb9f25a_5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 that this doesn’t show ethernet/power or stakes/tethers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 BUDGET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dd4ae14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dd4ae14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835c72251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835c72251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Bring back the design requirement to this slide (why we chose each component)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DR3.1 specifies 115 Ah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Marisa fix it later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835c72251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835c72251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Pi’s LAN 3 MB, SPI &amp; I2C, all sensors shown in red wiring are SPI, corresponding Pin numbers are shown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Sensors are DIGITIZED so ADCs aren’t needed for the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this gucci?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831eb9f25a_5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831eb9f25a_5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**Get rid of flight GPS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‘PCB’ to power distribution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Move GPS to Eboard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anemometer on ground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power supply to ground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ARDD: nano has pressure sensor, pi has aliveness sig, if both cut, deflate balogne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Ground PCB - fuse, ADC, 9V buck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ARDD PCB - pressure sensor, MOSFET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FBD - 52 sec rn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8381867034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8381867034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Spend more time on these when presenting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 the important testing elements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CONSISTENT HIGHLIGHTING BETWEEN THIS SLIDE AND THE LAST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724023d4c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724023d4c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838bf421a1_1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838bf421a1_1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83af1d5114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83af1d5114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83b8bd55d2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83b8bd55d2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83b8bd55d2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83b8bd55d2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Update diagram: thermocouple on outside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83b8bd55d2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83b8bd55d2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https://weather-and-climate.com/average-monthly-Humidity-perc,fort-morgan-colorado-us,United-States-of-America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Dont say rural because i hate myself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2bdce1ba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82bdce1ba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83b8bd55d2_3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83b8bd55d2_3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Add a slide talking about the assumptions of the Bogel model, google uncertainty of humidity sensors, ploycarb condensation relationship (Mention why we think this model was incorrect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83b8bd55d2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83b8bd55d2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Label inside the box and ambient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Assumptions: add Convection/Conduction through polycarb, 1D model, boundary layer and 20 from Bogel model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83b8bd55d2_3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83b8bd55d2_3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Equations for Computing Vapor Pressure and Enhancement Factor - Arden Buck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Wettability versus roughness of engineering surfaces - K.J. Kubiak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831eb9f25a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831eb9f25a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Procedure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set a up a small scale of overall system. This includes the ground stations (without the steaks), instruments suite, tethers, and power lines.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Emulate lift with a pulley system installed in the aerospace high bay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Apply a lateral force with that creates a similar force vector from our large scale model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Measure turn angle and verify imaging area below is imaged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831eb9f25a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831eb9f25a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Say “replicated” not “copied” from Nahon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Looked into damping, could follow up for final report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831eb9f25a_3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831eb9f25a_3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Be more specific on type of data in expected results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835f161f59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835f161f59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835f161f59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835f161f59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Know where the weaknesses of the power model in case we get Bobby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Component level test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Possible complications: altitude - fixed by cropping out unnecessary images, camera damage, mention waiver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724023d4c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724023d4c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83af1d511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83af1d511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2bdce1ba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82bdce1ba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This will be accomplished by:</a:t>
            </a:r>
            <a:endParaRPr sz="24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Using a tethered balloon to provide an elevated imaging platform for an IR Camera</a:t>
            </a:r>
            <a:endParaRPr sz="18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Capturing images and environmental data that will be downlinked to a ground station for storage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Say what non-intrusive means.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Mention we aren’t making a SM model but delivering data to ASTRA that they can make SM algo with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Upacalable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83af1d511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83af1d5114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35f161f59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35f161f59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Aerostat image: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https://www.rc-zeppelin.com/aerostat-surveillance.html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UAV image: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http://www.thedronesmag.com/responsible-flying-with-multirotors/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83af1d511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83af1d5114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35f161f59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35f161f59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83af1d511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83af1d5114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83af1d5114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83af1d5114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83af1d5114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83af1d5114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835f161f59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835f161f59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724023d4c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724023d4c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838bf421a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838bf421a1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Increased productivity- documents completed earlier for review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82bdce1ba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82bdce1ba5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SOLAR PANEL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838bf421a1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838bf421a1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Increased productivity- documents completed earlier for review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82bdce1ba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82bdce1ba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 talk to Eric about this fam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Loss of Margin was mostly due to shipping costs (~$250)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costs was also increased by the price of ABS 3D printed box(~$60)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Remaining costs was for small materials used for testing, for example plastic tubing for the humidity test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838bf421a1_3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838bf421a1_3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83b8d7070a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83b8d7070a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724023d4c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724023d4c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835f161f59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835f161f59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838bf42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838bf42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We are finding time it takes for 25% of Helium to diffuse through latex.</a:t>
            </a:r>
            <a:endParaRPr sz="1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We are using 25% because Positive Lift is 25% of Total Lift, meaning if we lose this 25% we would be neutrally buoyant</a:t>
            </a:r>
            <a:endParaRPr sz="1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838bf421a1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838bf421a1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838bf421a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838bf421a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838bf421a1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838bf421a1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82bdce1ba5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82bdce1ba5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73bc578e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73bc578e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83af1d5114_5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83af1d5114_5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83af1d5114_5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83af1d5114_5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200"/>
              <a:buChar char="-"/>
            </a:pPr>
            <a:r>
              <a:rPr lang="en"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</a:t>
            </a:r>
            <a:r>
              <a:rPr lang="en" sz="1200" baseline="-25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Calculated</a:t>
            </a:r>
            <a:r>
              <a:rPr lang="en"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= 3.68 m, d</a:t>
            </a:r>
            <a:r>
              <a:rPr lang="en" sz="1200" baseline="-25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Burst</a:t>
            </a:r>
            <a:r>
              <a:rPr lang="en"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= 10.6 m</a:t>
            </a:r>
            <a:endParaRPr sz="12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Roboto Condensed"/>
              <a:buChar char="-"/>
            </a:pPr>
            <a:r>
              <a:rPr lang="en"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Positive Lift is 266% of Airborne Mass, because the balloon needs to be stable with a worst case of 20 mph downforce due to wind. This also has a 10% margin added to the positive lift. </a:t>
            </a:r>
            <a:endParaRPr sz="12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83af1d5114_5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83af1d5114_5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3af1d5114_5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3af1d5114_5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83af1d5114_5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83af1d5114_5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SzPts val="1200"/>
              <a:buChar char="-"/>
            </a:pPr>
            <a:r>
              <a:rPr lang="en"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</a:t>
            </a:r>
            <a:r>
              <a:rPr lang="en" sz="1200" baseline="-25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Calculated</a:t>
            </a:r>
            <a:r>
              <a:rPr lang="en"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= 3.68 m worst, d=3.5 nominal, d</a:t>
            </a:r>
            <a:r>
              <a:rPr lang="en" sz="1200" baseline="-25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Burst</a:t>
            </a:r>
            <a:r>
              <a:rPr lang="en"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= 10.6 m</a:t>
            </a:r>
            <a:endParaRPr sz="120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83af1d5114_5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83af1d5114_5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3af1d5114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3af1d5114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Include calculation when stretching is taken into account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83af1d5114_5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83af1d5114_5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83af1d5114_5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83af1d5114_5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83b8d7070a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83b8d7070a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83b8bd55d2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83b8bd55d2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830002314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830002314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830002314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830002314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83000231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83000231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83b8bd55d2_4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83b8bd55d2_4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83af1d5114_6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83af1d5114_6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17 gauge is harder to find in annealed copper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find it in aluminum, but has higher resistance → higher power loss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gonna run the numbers though</a:t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83af1d5114_6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83af1d5114_6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83af1d5114_6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83af1d5114_6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83af1d5114_6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83af1d5114_6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835f161f5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835f161f5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24023d4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24023d4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83af1d5114_7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83af1d5114_7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835f161f5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835f161f5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835f161f5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6" name="Google Shape;1136;g835f161f5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83af1d5114_7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83af1d5114_7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what wind speed would the tethers break? -&gt; ~82 mph </a:t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83af1d5114_7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83af1d5114_7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Show Eric’s calculations for the beam and the factors of safety with a super simple pictures and failure modes</a:t>
            </a:r>
            <a:endParaRPr sz="24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597 N for Tmax</a:t>
            </a:r>
            <a:endParaRPr sz="24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83af1d5114_7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7" name="Google Shape;1167;g83af1d5114_7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Thread out failure - ¼-20 Galvanized Steel Eyebolt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next slide, found A, found stress.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Galvanized steel has tensile strength of 33-35 ksi. Get FOS</a:t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83af1d5114_1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83af1d5114_1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82bdce1ba5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82bdce1ba5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82bdce1ba5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82bdce1ba5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82bdce1ba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82bdce1ba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8381867034_1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8381867034_1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82bdce1ba5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82bdce1ba5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835c722516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835c722516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835c722516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835c722516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83af1d5114_1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83af1d5114_1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83af1d5114_1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83af1d5114_1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Maybe not?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835c72251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835c722516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needs to go away</a:t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83af1d5114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83af1d5114_3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83af1d5114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Google Shape;1279;g83af1d5114_3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83af1d5114_7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83af1d5114_7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Only one or the other of these two, show test\</a:t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83af1d5114_7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83af1d5114_7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44" name="Google Shape;44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5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46" name="Google Shape;46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49" name="Google Shape;49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53" name="Google Shape;53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55" name="Google Shape;55;p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56" name="Google Shape;56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accent5"/>
                </a:solidFill>
              </a:rPr>
              <a:t>“</a:t>
            </a:r>
            <a:endParaRPr sz="7200" b="1">
              <a:solidFill>
                <a:schemeClr val="accent5"/>
              </a:solidFill>
            </a:endParaRPr>
          </a:p>
        </p:txBody>
      </p: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9"/>
          <p:cNvGrpSpPr/>
          <p:nvPr/>
        </p:nvGrpSpPr>
        <p:grpSpPr>
          <a:xfrm>
            <a:off x="2466138" y="4472723"/>
            <a:ext cx="6686825" cy="670795"/>
            <a:chOff x="5589288" y="4472723"/>
            <a:chExt cx="6686825" cy="670795"/>
          </a:xfrm>
        </p:grpSpPr>
        <p:sp>
          <p:nvSpPr>
            <p:cNvPr id="145" name="Google Shape;145;p9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146;p9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47" name="Google Shape;147;p9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9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149;p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0" name="Google Shape;150;p9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2682800" y="4636500"/>
            <a:ext cx="60042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</a:lstStyle>
          <a:p>
            <a:endParaRPr/>
          </a:p>
        </p:txBody>
      </p:sp>
      <p:sp>
        <p:nvSpPr>
          <p:cNvPr id="153" name="Google Shape;153;p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9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55" name="Google Shape;155;p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" name="Google Shape;156;p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55.xml"/><Relationship Id="rId4" Type="http://schemas.openxmlformats.org/officeDocument/2006/relationships/image" Target="../media/image7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55.xml"/><Relationship Id="rId4" Type="http://schemas.openxmlformats.org/officeDocument/2006/relationships/image" Target="../media/image7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55.xml"/><Relationship Id="rId4" Type="http://schemas.openxmlformats.org/officeDocument/2006/relationships/image" Target="../media/image7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55.xml"/><Relationship Id="rId4" Type="http://schemas.openxmlformats.org/officeDocument/2006/relationships/image" Target="../media/image80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1.png"/><Relationship Id="rId7" Type="http://schemas.openxmlformats.org/officeDocument/2006/relationships/slide" Target="slide55.xm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55.xml"/><Relationship Id="rId4" Type="http://schemas.openxmlformats.org/officeDocument/2006/relationships/image" Target="../media/image8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9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.xml"/><Relationship Id="rId4" Type="http://schemas.openxmlformats.org/officeDocument/2006/relationships/slide" Target="slide3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5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55.xml"/><Relationship Id="rId4" Type="http://schemas.openxmlformats.org/officeDocument/2006/relationships/image" Target="../media/image10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55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1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24.xml"/><Relationship Id="rId3" Type="http://schemas.openxmlformats.org/officeDocument/2006/relationships/slide" Target="slide56.xml"/><Relationship Id="rId7" Type="http://schemas.openxmlformats.org/officeDocument/2006/relationships/slide" Target="slide87.xml"/><Relationship Id="rId12" Type="http://schemas.openxmlformats.org/officeDocument/2006/relationships/slide" Target="slide122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79.xml"/><Relationship Id="rId11" Type="http://schemas.openxmlformats.org/officeDocument/2006/relationships/slide" Target="slide98.xml"/><Relationship Id="rId5" Type="http://schemas.openxmlformats.org/officeDocument/2006/relationships/slide" Target="slide70.xml"/><Relationship Id="rId10" Type="http://schemas.openxmlformats.org/officeDocument/2006/relationships/slide" Target="slide96.xml"/><Relationship Id="rId4" Type="http://schemas.openxmlformats.org/officeDocument/2006/relationships/slide" Target="slide59.xml"/><Relationship Id="rId9" Type="http://schemas.openxmlformats.org/officeDocument/2006/relationships/slide" Target="slide91.xml"/><Relationship Id="rId1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55.xml"/><Relationship Id="rId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55.xml"/><Relationship Id="rId4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55.xml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55.xml"/><Relationship Id="rId4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55.xml"/><Relationship Id="rId4" Type="http://schemas.openxmlformats.org/officeDocument/2006/relationships/image" Target="../media/image4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55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55.xml"/><Relationship Id="rId4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0.png"/><Relationship Id="rId7" Type="http://schemas.openxmlformats.org/officeDocument/2006/relationships/slide" Target="slide55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5.xml"/><Relationship Id="rId5" Type="http://schemas.openxmlformats.org/officeDocument/2006/relationships/image" Target="../media/image59.png"/><Relationship Id="rId4" Type="http://schemas.openxmlformats.org/officeDocument/2006/relationships/image" Target="../media/image6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55.xml"/><Relationship Id="rId4" Type="http://schemas.openxmlformats.org/officeDocument/2006/relationships/image" Target="../media/image6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5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" Target="slide55.xml"/><Relationship Id="rId4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/>
          <p:nvPr/>
        </p:nvSpPr>
        <p:spPr>
          <a:xfrm>
            <a:off x="446975" y="599900"/>
            <a:ext cx="5805000" cy="29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WIRMS</a:t>
            </a:r>
            <a:endParaRPr sz="48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u="sng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</a:t>
            </a:r>
            <a:r>
              <a:rPr lang="en" sz="1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eather-Balloon </a:t>
            </a:r>
            <a:r>
              <a:rPr lang="en" sz="1900" b="1" u="sng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" sz="1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nfrared </a:t>
            </a:r>
            <a:r>
              <a:rPr lang="en" sz="1900" b="1" u="sng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</a:t>
            </a:r>
            <a:r>
              <a:rPr lang="en" sz="1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eadings of </a:t>
            </a:r>
            <a:r>
              <a:rPr lang="en" sz="1900" b="1" u="sng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</a:t>
            </a:r>
            <a:r>
              <a:rPr lang="en" sz="1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oisture in </a:t>
            </a:r>
            <a:r>
              <a:rPr lang="en" sz="1900" b="1" u="sng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</a:t>
            </a:r>
            <a:r>
              <a:rPr lang="en" sz="1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oil</a:t>
            </a:r>
            <a:endParaRPr sz="19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Final Oral Review</a:t>
            </a:r>
            <a:endParaRPr sz="18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Sponsor: ASTRA, LLC </a:t>
            </a:r>
            <a:endParaRPr sz="18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5" name="Google Shape;185;p11"/>
          <p:cNvSpPr txBox="1"/>
          <p:nvPr/>
        </p:nvSpPr>
        <p:spPr>
          <a:xfrm>
            <a:off x="446975" y="3127150"/>
            <a:ext cx="5569200" cy="11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Nick Bearns, Emanuele Costantino, Marisa Exnicious, </a:t>
            </a:r>
            <a:endParaRPr sz="180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Jason Li, Brad Lutz, Riley Perez, Lewis Redner, Silvio Rossi, Sevi Senavinin, Sam Shaver, Eric Vanderwolf, Alexis Wall</a:t>
            </a:r>
            <a:endParaRPr sz="180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86" name="Google Shape;186;p1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750" y="2751550"/>
            <a:ext cx="2189400" cy="2252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Weather Balloon</a:t>
            </a:r>
            <a:endParaRPr/>
          </a:p>
        </p:txBody>
      </p:sp>
      <p:sp>
        <p:nvSpPr>
          <p:cNvPr id="277" name="Google Shape;277;p2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78" name="Google Shape;278;p20"/>
          <p:cNvSpPr txBox="1"/>
          <p:nvPr/>
        </p:nvSpPr>
        <p:spPr>
          <a:xfrm>
            <a:off x="3398600" y="1957725"/>
            <a:ext cx="5103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Kaymont HAB 2000 latex weather balloon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Helium chosen as lifting gas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Balloon mass: 2000g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79" name="Google Shape;279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0" name="Google Shape;280;p2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275" y="1544050"/>
            <a:ext cx="2194301" cy="3276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" name="Google Shape;281;p20"/>
          <p:cNvCxnSpPr/>
          <p:nvPr/>
        </p:nvCxnSpPr>
        <p:spPr>
          <a:xfrm>
            <a:off x="994775" y="2677500"/>
            <a:ext cx="178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282" name="Google Shape;282;p20"/>
          <p:cNvCxnSpPr/>
          <p:nvPr/>
        </p:nvCxnSpPr>
        <p:spPr>
          <a:xfrm>
            <a:off x="1869300" y="1695000"/>
            <a:ext cx="4800" cy="2416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283" name="Google Shape;283;p20"/>
          <p:cNvSpPr txBox="1"/>
          <p:nvPr/>
        </p:nvSpPr>
        <p:spPr>
          <a:xfrm>
            <a:off x="1171450" y="2325550"/>
            <a:ext cx="6309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84" name="Google Shape;284;p20"/>
          <p:cNvSpPr txBox="1"/>
          <p:nvPr/>
        </p:nvSpPr>
        <p:spPr>
          <a:xfrm>
            <a:off x="1171450" y="2325550"/>
            <a:ext cx="840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12’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85" name="Google Shape;285;p20"/>
          <p:cNvSpPr txBox="1"/>
          <p:nvPr/>
        </p:nvSpPr>
        <p:spPr>
          <a:xfrm>
            <a:off x="1521775" y="1875500"/>
            <a:ext cx="630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18’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110"/>
          <p:cNvSpPr txBox="1">
            <a:spLocks noGrp="1"/>
          </p:cNvSpPr>
          <p:nvPr>
            <p:ph type="sldNum" idx="12"/>
          </p:nvPr>
        </p:nvSpPr>
        <p:spPr>
          <a:xfrm>
            <a:off x="66998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100</a:t>
            </a:fld>
            <a:endParaRPr/>
          </a:p>
        </p:txBody>
      </p:sp>
      <p:sp>
        <p:nvSpPr>
          <p:cNvPr id="1325" name="Google Shape;1325;p11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sp>
        <p:nvSpPr>
          <p:cNvPr id="1326" name="Google Shape;1326;p110"/>
          <p:cNvSpPr txBox="1"/>
          <p:nvPr/>
        </p:nvSpPr>
        <p:spPr>
          <a:xfrm>
            <a:off x="1099463" y="1361750"/>
            <a:ext cx="18753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Min volume max speed</a:t>
            </a:r>
            <a:endParaRPr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27" name="Google Shape;1327;p110"/>
          <p:cNvSpPr txBox="1"/>
          <p:nvPr/>
        </p:nvSpPr>
        <p:spPr>
          <a:xfrm>
            <a:off x="4948975" y="1361750"/>
            <a:ext cx="2388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Nominal volume nominal speed</a:t>
            </a:r>
            <a:endParaRPr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328" name="Google Shape;1328;p11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12" y="1693950"/>
            <a:ext cx="3577232" cy="268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11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675" y="1703787"/>
            <a:ext cx="3533495" cy="264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110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111"/>
          <p:cNvSpPr txBox="1">
            <a:spLocks noGrp="1"/>
          </p:cNvSpPr>
          <p:nvPr>
            <p:ph type="sldNum" idx="12"/>
          </p:nvPr>
        </p:nvSpPr>
        <p:spPr>
          <a:xfrm>
            <a:off x="66998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101</a:t>
            </a:fld>
            <a:endParaRPr/>
          </a:p>
        </p:txBody>
      </p:sp>
      <p:sp>
        <p:nvSpPr>
          <p:cNvPr id="1336" name="Google Shape;1336;p11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sp>
        <p:nvSpPr>
          <p:cNvPr id="1337" name="Google Shape;1337;p111"/>
          <p:cNvSpPr txBox="1"/>
          <p:nvPr/>
        </p:nvSpPr>
        <p:spPr>
          <a:xfrm>
            <a:off x="1099463" y="1361750"/>
            <a:ext cx="18753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Min volume max speed</a:t>
            </a:r>
            <a:endParaRPr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38" name="Google Shape;1338;p111"/>
          <p:cNvSpPr txBox="1"/>
          <p:nvPr/>
        </p:nvSpPr>
        <p:spPr>
          <a:xfrm>
            <a:off x="4948975" y="1361750"/>
            <a:ext cx="23889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Nominal volume nominal speed</a:t>
            </a:r>
            <a:endParaRPr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339" name="Google Shape;1339;p11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25" y="1689275"/>
            <a:ext cx="3551524" cy="266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1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025" y="1689275"/>
            <a:ext cx="3551524" cy="2662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11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1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sp>
        <p:nvSpPr>
          <p:cNvPr id="1347" name="Google Shape;1347;p112"/>
          <p:cNvSpPr txBox="1"/>
          <p:nvPr/>
        </p:nvSpPr>
        <p:spPr>
          <a:xfrm>
            <a:off x="1159425" y="1369525"/>
            <a:ext cx="19608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Min. volume Max. speed</a:t>
            </a:r>
            <a:endParaRPr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48" name="Google Shape;1348;p112"/>
          <p:cNvSpPr txBox="1"/>
          <p:nvPr/>
        </p:nvSpPr>
        <p:spPr>
          <a:xfrm>
            <a:off x="5036975" y="1369525"/>
            <a:ext cx="23613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nominal volume nominal speed</a:t>
            </a:r>
            <a:endParaRPr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49" name="Google Shape;1349;p112"/>
          <p:cNvSpPr txBox="1"/>
          <p:nvPr/>
        </p:nvSpPr>
        <p:spPr>
          <a:xfrm>
            <a:off x="287900" y="4435400"/>
            <a:ext cx="42084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These values are magnitudes of the change in angle. Note the change in magnitude in angle for different speeds. 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350" name="Google Shape;1350;p11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938" y="1680625"/>
            <a:ext cx="3607376" cy="270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1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01" y="1680625"/>
            <a:ext cx="3607376" cy="2704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12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sp>
        <p:nvSpPr>
          <p:cNvPr id="1358" name="Google Shape;1358;p113"/>
          <p:cNvSpPr txBox="1"/>
          <p:nvPr/>
        </p:nvSpPr>
        <p:spPr>
          <a:xfrm>
            <a:off x="1159425" y="1369525"/>
            <a:ext cx="19608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Min. volume Max. speed</a:t>
            </a:r>
            <a:endParaRPr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59" name="Google Shape;1359;p113"/>
          <p:cNvSpPr txBox="1"/>
          <p:nvPr/>
        </p:nvSpPr>
        <p:spPr>
          <a:xfrm>
            <a:off x="5036975" y="1369525"/>
            <a:ext cx="23613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nominal volume nominal speed</a:t>
            </a:r>
            <a:endParaRPr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60" name="Google Shape;1360;p113"/>
          <p:cNvSpPr txBox="1"/>
          <p:nvPr/>
        </p:nvSpPr>
        <p:spPr>
          <a:xfrm>
            <a:off x="645850" y="4614625"/>
            <a:ext cx="36612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Translates to a max ground speed of 0.7 ft/s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361" name="Google Shape;1361;p11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073" y="1717750"/>
            <a:ext cx="3661199" cy="2744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p11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50" y="1717750"/>
            <a:ext cx="3661199" cy="274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113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114"/>
          <p:cNvSpPr txBox="1"/>
          <p:nvPr/>
        </p:nvSpPr>
        <p:spPr>
          <a:xfrm>
            <a:off x="225275" y="1787350"/>
            <a:ext cx="2091600" cy="16305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69" name="Google Shape;1369;p11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sp>
        <p:nvSpPr>
          <p:cNvPr id="1370" name="Google Shape;1370;p11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104</a:t>
            </a:fld>
            <a:endParaRPr/>
          </a:p>
        </p:txBody>
      </p:sp>
      <p:sp>
        <p:nvSpPr>
          <p:cNvPr id="1371" name="Google Shape;1371;p114"/>
          <p:cNvSpPr txBox="1"/>
          <p:nvPr/>
        </p:nvSpPr>
        <p:spPr>
          <a:xfrm>
            <a:off x="-228200" y="1221000"/>
            <a:ext cx="34365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Force balance for a single node</a:t>
            </a:r>
            <a:endParaRPr sz="1800"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372" name="Google Shape;1372;p11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25" y="2819350"/>
            <a:ext cx="1811700" cy="502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Google Shape;1373;p11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25" y="1868775"/>
            <a:ext cx="811478" cy="85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4" name="Google Shape;1374;p114"/>
          <p:cNvCxnSpPr/>
          <p:nvPr/>
        </p:nvCxnSpPr>
        <p:spPr>
          <a:xfrm rot="10800000" flipH="1">
            <a:off x="5332526" y="3241856"/>
            <a:ext cx="1662300" cy="856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5" name="Google Shape;1375;p114"/>
          <p:cNvCxnSpPr/>
          <p:nvPr/>
        </p:nvCxnSpPr>
        <p:spPr>
          <a:xfrm rot="10800000" flipH="1">
            <a:off x="7007211" y="1999892"/>
            <a:ext cx="1550100" cy="1242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76" name="Google Shape;1376;p114"/>
          <p:cNvSpPr/>
          <p:nvPr/>
        </p:nvSpPr>
        <p:spPr>
          <a:xfrm>
            <a:off x="6895142" y="3118742"/>
            <a:ext cx="180600" cy="2625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114"/>
          <p:cNvSpPr txBox="1"/>
          <p:nvPr/>
        </p:nvSpPr>
        <p:spPr>
          <a:xfrm>
            <a:off x="7618796" y="2223730"/>
            <a:ext cx="591300" cy="2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j+1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78" name="Google Shape;1378;p114"/>
          <p:cNvSpPr txBox="1"/>
          <p:nvPr/>
        </p:nvSpPr>
        <p:spPr>
          <a:xfrm>
            <a:off x="5880367" y="3381110"/>
            <a:ext cx="448500" cy="1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j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79" name="Google Shape;1379;p114"/>
          <p:cNvSpPr/>
          <p:nvPr/>
        </p:nvSpPr>
        <p:spPr>
          <a:xfrm>
            <a:off x="5255241" y="3929842"/>
            <a:ext cx="180600" cy="2625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114"/>
          <p:cNvSpPr/>
          <p:nvPr/>
        </p:nvSpPr>
        <p:spPr>
          <a:xfrm>
            <a:off x="8446357" y="1868774"/>
            <a:ext cx="180600" cy="2625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114"/>
          <p:cNvSpPr txBox="1"/>
          <p:nvPr/>
        </p:nvSpPr>
        <p:spPr>
          <a:xfrm>
            <a:off x="4854725" y="3869325"/>
            <a:ext cx="3720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i-1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82" name="Google Shape;1382;p114"/>
          <p:cNvSpPr txBox="1"/>
          <p:nvPr/>
        </p:nvSpPr>
        <p:spPr>
          <a:xfrm>
            <a:off x="6793015" y="2864083"/>
            <a:ext cx="3177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83" name="Google Shape;1383;p114"/>
          <p:cNvSpPr txBox="1"/>
          <p:nvPr/>
        </p:nvSpPr>
        <p:spPr>
          <a:xfrm>
            <a:off x="8588508" y="1718825"/>
            <a:ext cx="5169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i+1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1384" name="Google Shape;1384;p114"/>
          <p:cNvCxnSpPr/>
          <p:nvPr/>
        </p:nvCxnSpPr>
        <p:spPr>
          <a:xfrm rot="10800000" flipH="1">
            <a:off x="7075645" y="2763761"/>
            <a:ext cx="543000" cy="432000"/>
          </a:xfrm>
          <a:prstGeom prst="straightConnector1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85" name="Google Shape;1385;p114"/>
          <p:cNvCxnSpPr/>
          <p:nvPr/>
        </p:nvCxnSpPr>
        <p:spPr>
          <a:xfrm flipH="1">
            <a:off x="6378242" y="3280788"/>
            <a:ext cx="516900" cy="274200"/>
          </a:xfrm>
          <a:prstGeom prst="straightConnector1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86" name="Google Shape;1386;p114"/>
          <p:cNvCxnSpPr/>
          <p:nvPr/>
        </p:nvCxnSpPr>
        <p:spPr>
          <a:xfrm>
            <a:off x="7797849" y="2629280"/>
            <a:ext cx="0" cy="617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87" name="Google Shape;1387;p114"/>
          <p:cNvCxnSpPr/>
          <p:nvPr/>
        </p:nvCxnSpPr>
        <p:spPr>
          <a:xfrm flipH="1">
            <a:off x="5955313" y="3786635"/>
            <a:ext cx="6000" cy="478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88" name="Google Shape;1388;p114"/>
          <p:cNvSpPr txBox="1"/>
          <p:nvPr/>
        </p:nvSpPr>
        <p:spPr>
          <a:xfrm>
            <a:off x="7075648" y="3010750"/>
            <a:ext cx="6324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T(j+1)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89" name="Google Shape;1389;p114"/>
          <p:cNvSpPr txBox="1"/>
          <p:nvPr/>
        </p:nvSpPr>
        <p:spPr>
          <a:xfrm>
            <a:off x="6558877" y="3417947"/>
            <a:ext cx="5169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T(j)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90" name="Google Shape;1390;p114"/>
          <p:cNvSpPr txBox="1"/>
          <p:nvPr/>
        </p:nvSpPr>
        <p:spPr>
          <a:xfrm>
            <a:off x="7797849" y="2682825"/>
            <a:ext cx="7911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m(j+1)g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91" name="Google Shape;1391;p114"/>
          <p:cNvSpPr txBox="1"/>
          <p:nvPr/>
        </p:nvSpPr>
        <p:spPr>
          <a:xfrm>
            <a:off x="5955073" y="3869332"/>
            <a:ext cx="591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m(j)g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92" name="Google Shape;1392;p114"/>
          <p:cNvSpPr txBox="1"/>
          <p:nvPr/>
        </p:nvSpPr>
        <p:spPr>
          <a:xfrm>
            <a:off x="6634662" y="4014398"/>
            <a:ext cx="18117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Element/node diagram</a:t>
            </a:r>
            <a:endParaRPr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393" name="Google Shape;1393;p11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75" y="3929850"/>
            <a:ext cx="4347400" cy="951450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94" name="Google Shape;1394;p114"/>
          <p:cNvCxnSpPr/>
          <p:nvPr/>
        </p:nvCxnSpPr>
        <p:spPr>
          <a:xfrm flipH="1">
            <a:off x="522975" y="3465425"/>
            <a:ext cx="62400" cy="772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95" name="Google Shape;1395;p114"/>
          <p:cNvCxnSpPr/>
          <p:nvPr/>
        </p:nvCxnSpPr>
        <p:spPr>
          <a:xfrm flipH="1">
            <a:off x="1865425" y="3028350"/>
            <a:ext cx="1428300" cy="11550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396" name="Google Shape;1396;p114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075" y="1780025"/>
            <a:ext cx="2027498" cy="16305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97" name="Google Shape;1397;p114">
            <a:hlinkClick r:id="rId7" action="ppaction://hlinksldjump"/>
          </p:cNvPr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15"/>
          <p:cNvSpPr txBox="1">
            <a:spLocks noGrp="1"/>
          </p:cNvSpPr>
          <p:nvPr>
            <p:ph type="title"/>
          </p:nvPr>
        </p:nvSpPr>
        <p:spPr>
          <a:xfrm>
            <a:off x="373475" y="392575"/>
            <a:ext cx="57447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sp>
        <p:nvSpPr>
          <p:cNvPr id="1403" name="Google Shape;1403;p11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105</a:t>
            </a:fld>
            <a:endParaRPr/>
          </a:p>
        </p:txBody>
      </p:sp>
      <p:sp>
        <p:nvSpPr>
          <p:cNvPr id="1404" name="Google Shape;1404;p115"/>
          <p:cNvSpPr txBox="1"/>
          <p:nvPr/>
        </p:nvSpPr>
        <p:spPr>
          <a:xfrm>
            <a:off x="194525" y="1405025"/>
            <a:ext cx="8668500" cy="29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-"/>
            </a:pPr>
            <a:r>
              <a:rPr lang="en" sz="1800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IS and latex balloon occupy the same space, and tethers meet at their center </a:t>
            </a:r>
            <a:endParaRPr sz="1800"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405" name="Google Shape;1405;p115"/>
          <p:cNvSpPr/>
          <p:nvPr/>
        </p:nvSpPr>
        <p:spPr>
          <a:xfrm>
            <a:off x="1034925" y="1918625"/>
            <a:ext cx="3066000" cy="2998200"/>
          </a:xfrm>
          <a:prstGeom prst="ellipse">
            <a:avLst/>
          </a:prstGeom>
          <a:solidFill>
            <a:srgbClr val="D9D9D9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15"/>
          <p:cNvSpPr/>
          <p:nvPr/>
        </p:nvSpPr>
        <p:spPr>
          <a:xfrm>
            <a:off x="1824225" y="2744675"/>
            <a:ext cx="1487400" cy="1346100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115"/>
          <p:cNvSpPr txBox="1"/>
          <p:nvPr/>
        </p:nvSpPr>
        <p:spPr>
          <a:xfrm>
            <a:off x="2217700" y="2175375"/>
            <a:ext cx="7860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Balloon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408" name="Google Shape;1408;p115"/>
          <p:cNvSpPr txBox="1"/>
          <p:nvPr/>
        </p:nvSpPr>
        <p:spPr>
          <a:xfrm>
            <a:off x="1900425" y="2937975"/>
            <a:ext cx="13350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Instrument suite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409" name="Google Shape;1409;p115"/>
          <p:cNvSpPr/>
          <p:nvPr/>
        </p:nvSpPr>
        <p:spPr>
          <a:xfrm>
            <a:off x="2451150" y="3311475"/>
            <a:ext cx="217800" cy="217800"/>
          </a:xfrm>
          <a:prstGeom prst="flowChartOr">
            <a:avLst/>
          </a:prstGeom>
          <a:solidFill>
            <a:srgbClr val="FF9900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10" name="Google Shape;1410;p115"/>
          <p:cNvCxnSpPr/>
          <p:nvPr/>
        </p:nvCxnSpPr>
        <p:spPr>
          <a:xfrm>
            <a:off x="2575625" y="3409775"/>
            <a:ext cx="2552400" cy="16218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11" name="Google Shape;1411;p115"/>
          <p:cNvSpPr txBox="1"/>
          <p:nvPr/>
        </p:nvSpPr>
        <p:spPr>
          <a:xfrm>
            <a:off x="4303100" y="4108575"/>
            <a:ext cx="10893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Tether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1412" name="Google Shape;1412;p115"/>
          <p:cNvCxnSpPr/>
          <p:nvPr/>
        </p:nvCxnSpPr>
        <p:spPr>
          <a:xfrm flipH="1">
            <a:off x="2832375" y="2785750"/>
            <a:ext cx="3034800" cy="552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13" name="Google Shape;1413;p115"/>
          <p:cNvSpPr txBox="1"/>
          <p:nvPr/>
        </p:nvSpPr>
        <p:spPr>
          <a:xfrm>
            <a:off x="6015025" y="2416600"/>
            <a:ext cx="2326500" cy="9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Point that describes the IS and balloon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1414" name="Google Shape;1414;p115"/>
          <p:cNvCxnSpPr/>
          <p:nvPr/>
        </p:nvCxnSpPr>
        <p:spPr>
          <a:xfrm flipH="1">
            <a:off x="373479" y="3409779"/>
            <a:ext cx="2162400" cy="15702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15" name="Google Shape;1415;p115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1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106</a:t>
            </a:fld>
            <a:endParaRPr/>
          </a:p>
        </p:txBody>
      </p:sp>
      <p:sp>
        <p:nvSpPr>
          <p:cNvPr id="1421" name="Google Shape;1421;p1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sp>
        <p:nvSpPr>
          <p:cNvPr id="1422" name="Google Shape;1422;p116"/>
          <p:cNvSpPr txBox="1"/>
          <p:nvPr/>
        </p:nvSpPr>
        <p:spPr>
          <a:xfrm>
            <a:off x="171200" y="1416225"/>
            <a:ext cx="4423800" cy="3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Kevlar is treated as a linear, isotropic, and  brittle material</a:t>
            </a:r>
            <a:endParaRPr sz="1800"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We calculate the modulus of elasticity by assuming that Kevlar was brittle, so we can roughly estimate the elasticity as: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Where the max tension and strain are easily available- 2624 N  &amp; 5% strain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423" name="Google Shape;1423;p11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" y="3326450"/>
            <a:ext cx="1251500" cy="6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11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8" r="5490" b="3176"/>
          <a:stretch/>
        </p:blipFill>
        <p:spPr>
          <a:xfrm>
            <a:off x="5408050" y="1380775"/>
            <a:ext cx="2637098" cy="3033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116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117"/>
          <p:cNvSpPr txBox="1">
            <a:spLocks noGrp="1"/>
          </p:cNvSpPr>
          <p:nvPr>
            <p:ph type="title"/>
          </p:nvPr>
        </p:nvSpPr>
        <p:spPr>
          <a:xfrm>
            <a:off x="194525" y="392575"/>
            <a:ext cx="61122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sp>
        <p:nvSpPr>
          <p:cNvPr id="1431" name="Google Shape;1431;p11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107</a:t>
            </a:fld>
            <a:endParaRPr/>
          </a:p>
        </p:txBody>
      </p:sp>
      <p:sp>
        <p:nvSpPr>
          <p:cNvPr id="1432" name="Google Shape;1432;p117"/>
          <p:cNvSpPr txBox="1"/>
          <p:nvPr/>
        </p:nvSpPr>
        <p:spPr>
          <a:xfrm>
            <a:off x="194525" y="1405025"/>
            <a:ext cx="8668500" cy="3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-"/>
            </a:pPr>
            <a:r>
              <a:rPr lang="en" sz="1800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Tethers provide no damping</a:t>
            </a:r>
            <a:endParaRPr sz="1800"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-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We could include the damping do to the tether motion through the equation: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But no values/magnitudes for         were found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-"/>
            </a:pPr>
            <a:r>
              <a:rPr lang="en" sz="1800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 drag on tethers</a:t>
            </a:r>
            <a:endParaRPr sz="1800"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-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Tether drag would add complexity to the model 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-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We know max tether drag possible is 15% of the 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drag experienced by the balloon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433" name="Google Shape;1433;p1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2850" y="2741575"/>
            <a:ext cx="322450" cy="5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Google Shape;1434;p11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450" y="2065575"/>
            <a:ext cx="2652025" cy="225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p117"/>
          <p:cNvSpPr txBox="1"/>
          <p:nvPr/>
        </p:nvSpPr>
        <p:spPr>
          <a:xfrm>
            <a:off x="6232875" y="4317900"/>
            <a:ext cx="12840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From Nahon</a:t>
            </a:r>
            <a:endParaRPr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436" name="Google Shape;1436;p11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050" y="2182650"/>
            <a:ext cx="2652025" cy="50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p117">
            <a:hlinkClick r:id="rId6" action="ppaction://hlinksldjump"/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1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108</a:t>
            </a:fld>
            <a:endParaRPr/>
          </a:p>
        </p:txBody>
      </p:sp>
      <p:sp>
        <p:nvSpPr>
          <p:cNvPr id="1443" name="Google Shape;1443;p11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sp>
        <p:nvSpPr>
          <p:cNvPr id="1444" name="Google Shape;1444;p118"/>
          <p:cNvSpPr txBox="1"/>
          <p:nvPr/>
        </p:nvSpPr>
        <p:spPr>
          <a:xfrm>
            <a:off x="468250" y="1483050"/>
            <a:ext cx="6349200" cy="3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Data and power cable not included in model</a:t>
            </a:r>
            <a:endParaRPr sz="1800"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	If theses cable provide an unwanted moment on the IS, which is very likely, we will fix this using the winches to properly change the attitude of the suite. 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Constant drag coefficient</a:t>
            </a:r>
            <a:endParaRPr sz="1800"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	The drag coefficient on balloon/IS is the that of a sphere at a Reynold’s number of 2e6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Constant cross sectional area</a:t>
            </a:r>
            <a:endParaRPr sz="1800"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	The cross sectional area of a tether element is constant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445" name="Google Shape;1445;p118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11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sp>
        <p:nvSpPr>
          <p:cNvPr id="1451" name="Google Shape;1451;p119"/>
          <p:cNvSpPr/>
          <p:nvPr/>
        </p:nvSpPr>
        <p:spPr>
          <a:xfrm>
            <a:off x="1670275" y="1873775"/>
            <a:ext cx="1545300" cy="16233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52" name="Google Shape;1452;p119"/>
          <p:cNvCxnSpPr/>
          <p:nvPr/>
        </p:nvCxnSpPr>
        <p:spPr>
          <a:xfrm>
            <a:off x="5377650" y="1776125"/>
            <a:ext cx="0" cy="1818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3" name="Google Shape;1453;p119"/>
          <p:cNvSpPr txBox="1"/>
          <p:nvPr/>
        </p:nvSpPr>
        <p:spPr>
          <a:xfrm>
            <a:off x="2072125" y="1346750"/>
            <a:ext cx="7416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Balloon </a:t>
            </a:r>
            <a:endParaRPr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1454" name="Google Shape;1454;p119"/>
          <p:cNvCxnSpPr/>
          <p:nvPr/>
        </p:nvCxnSpPr>
        <p:spPr>
          <a:xfrm rot="10800000" flipH="1">
            <a:off x="163900" y="1971250"/>
            <a:ext cx="1038000" cy="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55" name="Google Shape;1455;p119"/>
          <p:cNvCxnSpPr/>
          <p:nvPr/>
        </p:nvCxnSpPr>
        <p:spPr>
          <a:xfrm>
            <a:off x="187325" y="2353700"/>
            <a:ext cx="1077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56" name="Google Shape;1456;p119"/>
          <p:cNvCxnSpPr/>
          <p:nvPr/>
        </p:nvCxnSpPr>
        <p:spPr>
          <a:xfrm rot="10800000" flipH="1">
            <a:off x="187325" y="2728350"/>
            <a:ext cx="1038000" cy="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57" name="Google Shape;1457;p119"/>
          <p:cNvCxnSpPr/>
          <p:nvPr/>
        </p:nvCxnSpPr>
        <p:spPr>
          <a:xfrm>
            <a:off x="210750" y="3110800"/>
            <a:ext cx="1077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58" name="Google Shape;1458;p119"/>
          <p:cNvSpPr txBox="1"/>
          <p:nvPr/>
        </p:nvSpPr>
        <p:spPr>
          <a:xfrm>
            <a:off x="171700" y="2377125"/>
            <a:ext cx="9054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wind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1459" name="Google Shape;1459;p119"/>
          <p:cNvCxnSpPr/>
          <p:nvPr/>
        </p:nvCxnSpPr>
        <p:spPr>
          <a:xfrm>
            <a:off x="5803225" y="1776125"/>
            <a:ext cx="0" cy="1818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0" name="Google Shape;1460;p119"/>
          <p:cNvCxnSpPr/>
          <p:nvPr/>
        </p:nvCxnSpPr>
        <p:spPr>
          <a:xfrm>
            <a:off x="6306675" y="1776125"/>
            <a:ext cx="0" cy="1818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61" name="Google Shape;1461;p119"/>
          <p:cNvSpPr txBox="1"/>
          <p:nvPr/>
        </p:nvSpPr>
        <p:spPr>
          <a:xfrm>
            <a:off x="5159100" y="1362450"/>
            <a:ext cx="17874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Three upright tethers</a:t>
            </a:r>
            <a:endParaRPr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1462" name="Google Shape;1462;p119"/>
          <p:cNvCxnSpPr/>
          <p:nvPr/>
        </p:nvCxnSpPr>
        <p:spPr>
          <a:xfrm rot="10800000" flipH="1">
            <a:off x="3808750" y="1983000"/>
            <a:ext cx="1038000" cy="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63" name="Google Shape;1463;p119"/>
          <p:cNvCxnSpPr/>
          <p:nvPr/>
        </p:nvCxnSpPr>
        <p:spPr>
          <a:xfrm>
            <a:off x="3832175" y="2365450"/>
            <a:ext cx="1077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64" name="Google Shape;1464;p119"/>
          <p:cNvCxnSpPr/>
          <p:nvPr/>
        </p:nvCxnSpPr>
        <p:spPr>
          <a:xfrm rot="10800000" flipH="1">
            <a:off x="3832175" y="2740100"/>
            <a:ext cx="1038000" cy="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65" name="Google Shape;1465;p119"/>
          <p:cNvCxnSpPr/>
          <p:nvPr/>
        </p:nvCxnSpPr>
        <p:spPr>
          <a:xfrm>
            <a:off x="3855600" y="3122550"/>
            <a:ext cx="1077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66" name="Google Shape;1466;p119"/>
          <p:cNvSpPr txBox="1"/>
          <p:nvPr/>
        </p:nvSpPr>
        <p:spPr>
          <a:xfrm>
            <a:off x="3816550" y="2388875"/>
            <a:ext cx="9054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wind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467" name="Google Shape;1467;p11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844" y="4212069"/>
            <a:ext cx="3977125" cy="8730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8" name="Google Shape;1468;p119"/>
          <p:cNvCxnSpPr/>
          <p:nvPr/>
        </p:nvCxnSpPr>
        <p:spPr>
          <a:xfrm flipH="1">
            <a:off x="5744400" y="3746400"/>
            <a:ext cx="327900" cy="92100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69" name="Google Shape;1469;p119"/>
          <p:cNvCxnSpPr/>
          <p:nvPr/>
        </p:nvCxnSpPr>
        <p:spPr>
          <a:xfrm>
            <a:off x="2813725" y="3594725"/>
            <a:ext cx="862500" cy="72150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0" name="Google Shape;1470;p119"/>
          <p:cNvCxnSpPr>
            <a:stCxn id="1451" idx="0"/>
            <a:endCxn id="1451" idx="4"/>
          </p:cNvCxnSpPr>
          <p:nvPr/>
        </p:nvCxnSpPr>
        <p:spPr>
          <a:xfrm>
            <a:off x="2442925" y="1873775"/>
            <a:ext cx="0" cy="162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471" name="Google Shape;1471;p11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109</a:t>
            </a:fld>
            <a:endParaRPr/>
          </a:p>
        </p:txBody>
      </p:sp>
      <p:pic>
        <p:nvPicPr>
          <p:cNvPr id="1472" name="Google Shape;1472;p119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Airborne Structures</a:t>
            </a:r>
            <a:endParaRPr/>
          </a:p>
        </p:txBody>
      </p:sp>
      <p:sp>
        <p:nvSpPr>
          <p:cNvPr id="291" name="Google Shape;291;p2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92" name="Google Shape;292;p2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75" y="1463575"/>
            <a:ext cx="4722577" cy="367992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1"/>
          <p:cNvSpPr/>
          <p:nvPr/>
        </p:nvSpPr>
        <p:spPr>
          <a:xfrm>
            <a:off x="3269050" y="2624250"/>
            <a:ext cx="1622700" cy="766200"/>
          </a:xfrm>
          <a:prstGeom prst="rect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4" name="Google Shape;294;p2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12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110</a:t>
            </a:fld>
            <a:endParaRPr/>
          </a:p>
        </p:txBody>
      </p:sp>
      <p:sp>
        <p:nvSpPr>
          <p:cNvPr id="1478" name="Google Shape;1478;p12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sp>
        <p:nvSpPr>
          <p:cNvPr id="1479" name="Google Shape;1479;p120"/>
          <p:cNvSpPr txBox="1"/>
          <p:nvPr/>
        </p:nvSpPr>
        <p:spPr>
          <a:xfrm>
            <a:off x="209050" y="1374100"/>
            <a:ext cx="6318000" cy="675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We used the last nodes on the tether to determine where our camera was pointing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1480" name="Google Shape;1480;p120"/>
          <p:cNvCxnSpPr/>
          <p:nvPr/>
        </p:nvCxnSpPr>
        <p:spPr>
          <a:xfrm rot="10800000" flipH="1">
            <a:off x="911547" y="3061650"/>
            <a:ext cx="748200" cy="1272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1" name="Google Shape;1481;p120"/>
          <p:cNvSpPr/>
          <p:nvPr/>
        </p:nvSpPr>
        <p:spPr>
          <a:xfrm>
            <a:off x="1561187" y="3026743"/>
            <a:ext cx="139800" cy="154800"/>
          </a:xfrm>
          <a:prstGeom prst="ellipse">
            <a:avLst/>
          </a:prstGeom>
          <a:solidFill>
            <a:srgbClr val="F6B26B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82" name="Google Shape;1482;p120"/>
          <p:cNvCxnSpPr>
            <a:endCxn id="1483" idx="0"/>
          </p:cNvCxnSpPr>
          <p:nvPr/>
        </p:nvCxnSpPr>
        <p:spPr>
          <a:xfrm rot="10800000" flipH="1">
            <a:off x="311096" y="2268382"/>
            <a:ext cx="1885800" cy="1137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4" name="Google Shape;1484;p120"/>
          <p:cNvSpPr/>
          <p:nvPr/>
        </p:nvSpPr>
        <p:spPr>
          <a:xfrm>
            <a:off x="2128608" y="2183175"/>
            <a:ext cx="139800" cy="154800"/>
          </a:xfrm>
          <a:prstGeom prst="ellipse">
            <a:avLst/>
          </a:prstGeom>
          <a:solidFill>
            <a:srgbClr val="F6B26B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85" name="Google Shape;1485;p120"/>
          <p:cNvCxnSpPr/>
          <p:nvPr/>
        </p:nvCxnSpPr>
        <p:spPr>
          <a:xfrm rot="10800000">
            <a:off x="2465703" y="3364065"/>
            <a:ext cx="1636500" cy="808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6" name="Google Shape;1486;p120"/>
          <p:cNvSpPr/>
          <p:nvPr/>
        </p:nvSpPr>
        <p:spPr>
          <a:xfrm>
            <a:off x="2375317" y="3293855"/>
            <a:ext cx="139800" cy="154800"/>
          </a:xfrm>
          <a:prstGeom prst="ellipse">
            <a:avLst/>
          </a:prstGeom>
          <a:solidFill>
            <a:srgbClr val="F6B26B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120"/>
          <p:cNvSpPr/>
          <p:nvPr/>
        </p:nvSpPr>
        <p:spPr>
          <a:xfrm rot="910196">
            <a:off x="1789956" y="2288961"/>
            <a:ext cx="849502" cy="988033"/>
          </a:xfrm>
          <a:prstGeom prst="triangle">
            <a:avLst>
              <a:gd name="adj" fmla="val 2688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120"/>
          <p:cNvSpPr txBox="1"/>
          <p:nvPr/>
        </p:nvSpPr>
        <p:spPr>
          <a:xfrm>
            <a:off x="6606400" y="1552875"/>
            <a:ext cx="2357700" cy="26535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The green triangle represents the plane made by the three points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Blue dot is the centroid of the points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Red vector is the normal of the plane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Purple vector represents the direction from lowest hanging node to the centroid of plane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1488" name="Google Shape;1488;p120"/>
          <p:cNvCxnSpPr/>
          <p:nvPr/>
        </p:nvCxnSpPr>
        <p:spPr>
          <a:xfrm>
            <a:off x="2112174" y="2865058"/>
            <a:ext cx="690900" cy="210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89" name="Google Shape;1489;p120"/>
          <p:cNvSpPr/>
          <p:nvPr/>
        </p:nvSpPr>
        <p:spPr>
          <a:xfrm>
            <a:off x="2057062" y="2808799"/>
            <a:ext cx="139800" cy="154800"/>
          </a:xfrm>
          <a:prstGeom prst="ellipse">
            <a:avLst/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90" name="Google Shape;1490;p120"/>
          <p:cNvCxnSpPr>
            <a:stCxn id="1483" idx="4"/>
            <a:endCxn id="1489" idx="5"/>
          </p:cNvCxnSpPr>
          <p:nvPr/>
        </p:nvCxnSpPr>
        <p:spPr>
          <a:xfrm rot="10800000">
            <a:off x="2176307" y="2940928"/>
            <a:ext cx="276600" cy="416400"/>
          </a:xfrm>
          <a:prstGeom prst="straightConnector1">
            <a:avLst/>
          </a:prstGeom>
          <a:noFill/>
          <a:ln w="19050" cap="flat" cmpd="sng">
            <a:solidFill>
              <a:srgbClr val="A64D7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91" name="Google Shape;1491;p120"/>
          <p:cNvCxnSpPr/>
          <p:nvPr/>
        </p:nvCxnSpPr>
        <p:spPr>
          <a:xfrm>
            <a:off x="2128606" y="2865071"/>
            <a:ext cx="1148400" cy="659400"/>
          </a:xfrm>
          <a:prstGeom prst="straightConnector1">
            <a:avLst/>
          </a:prstGeom>
          <a:noFill/>
          <a:ln w="38100" cap="flat" cmpd="sng">
            <a:solidFill>
              <a:srgbClr val="45818E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92" name="Google Shape;1492;p120"/>
          <p:cNvSpPr txBox="1"/>
          <p:nvPr/>
        </p:nvSpPr>
        <p:spPr>
          <a:xfrm>
            <a:off x="3370375" y="3364075"/>
            <a:ext cx="1148400" cy="315600"/>
          </a:xfrm>
          <a:prstGeom prst="rect">
            <a:avLst/>
          </a:prstGeom>
          <a:solidFill>
            <a:srgbClr val="A2C4C9"/>
          </a:solidFill>
          <a:ln w="9525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Rotation axis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493" name="Google Shape;1493;p120"/>
          <p:cNvSpPr txBox="1"/>
          <p:nvPr/>
        </p:nvSpPr>
        <p:spPr>
          <a:xfrm>
            <a:off x="4483300" y="4039000"/>
            <a:ext cx="1940100" cy="9633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*Rotation axis is defined as the cross product of the normal and centroid vectors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494" name="Google Shape;1494;p120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12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pic>
        <p:nvPicPr>
          <p:cNvPr id="1500" name="Google Shape;1500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50" y="1350175"/>
            <a:ext cx="5001175" cy="3750876"/>
          </a:xfrm>
          <a:prstGeom prst="rect">
            <a:avLst/>
          </a:prstGeom>
          <a:noFill/>
          <a:ln>
            <a:noFill/>
          </a:ln>
        </p:spPr>
      </p:pic>
      <p:sp>
        <p:nvSpPr>
          <p:cNvPr id="1501" name="Google Shape;1501;p121"/>
          <p:cNvSpPr txBox="1"/>
          <p:nvPr/>
        </p:nvSpPr>
        <p:spPr>
          <a:xfrm>
            <a:off x="5604000" y="1588250"/>
            <a:ext cx="2677200" cy="18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We picked locations where a change in x associates in  the appropriate change in y to make 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It was also important to match the end slopes to make the best comparison 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1502" name="Google Shape;1502;p121"/>
          <p:cNvCxnSpPr/>
          <p:nvPr/>
        </p:nvCxnSpPr>
        <p:spPr>
          <a:xfrm>
            <a:off x="3590300" y="1643450"/>
            <a:ext cx="7800" cy="3020400"/>
          </a:xfrm>
          <a:prstGeom prst="straightConnector1">
            <a:avLst/>
          </a:prstGeom>
          <a:noFill/>
          <a:ln w="28575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3" name="Google Shape;1503;p121"/>
          <p:cNvCxnSpPr/>
          <p:nvPr/>
        </p:nvCxnSpPr>
        <p:spPr>
          <a:xfrm>
            <a:off x="4452975" y="1643450"/>
            <a:ext cx="7800" cy="3020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04" name="Google Shape;1504;p12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111</a:t>
            </a:fld>
            <a:endParaRPr/>
          </a:p>
        </p:txBody>
      </p:sp>
      <p:pic>
        <p:nvPicPr>
          <p:cNvPr id="1505" name="Google Shape;1505;p121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122"/>
          <p:cNvSpPr txBox="1">
            <a:spLocks noGrp="1"/>
          </p:cNvSpPr>
          <p:nvPr>
            <p:ph type="title"/>
          </p:nvPr>
        </p:nvSpPr>
        <p:spPr>
          <a:xfrm>
            <a:off x="611350" y="392575"/>
            <a:ext cx="56952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sp>
        <p:nvSpPr>
          <p:cNvPr id="1511" name="Google Shape;1511;p122"/>
          <p:cNvSpPr txBox="1"/>
          <p:nvPr/>
        </p:nvSpPr>
        <p:spPr>
          <a:xfrm>
            <a:off x="5252775" y="1740525"/>
            <a:ext cx="3028200" cy="26949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Hanging tether from WIRMS model plotted against the theoretical catenary function.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We plan to check the model with a tri-spring setup that takes the shape of our tri-tethered system. We will compare the tensions from the model to the empirical tension found. 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512" name="Google Shape;1512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375" y="1342400"/>
            <a:ext cx="5016100" cy="37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3" name="Google Shape;1513;p122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12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Suite Pointing: Design</a:t>
            </a:r>
            <a:endParaRPr/>
          </a:p>
        </p:txBody>
      </p:sp>
      <p:sp>
        <p:nvSpPr>
          <p:cNvPr id="1519" name="Google Shape;1519;p1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113</a:t>
            </a:fld>
            <a:endParaRPr/>
          </a:p>
        </p:txBody>
      </p:sp>
      <p:pic>
        <p:nvPicPr>
          <p:cNvPr id="1520" name="Google Shape;1520;p12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21" name="Google Shape;1521;p12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437" y="2021931"/>
            <a:ext cx="4299526" cy="2338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Google Shape;1522;p12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8403" y="1995100"/>
            <a:ext cx="2419294" cy="239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3" name="Google Shape;1523;p123"/>
          <p:cNvSpPr txBox="1"/>
          <p:nvPr/>
        </p:nvSpPr>
        <p:spPr>
          <a:xfrm>
            <a:off x="1405875" y="1580350"/>
            <a:ext cx="1160400" cy="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No Wind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24" name="Google Shape;1524;p123"/>
          <p:cNvSpPr txBox="1"/>
          <p:nvPr/>
        </p:nvSpPr>
        <p:spPr>
          <a:xfrm>
            <a:off x="4011300" y="1580350"/>
            <a:ext cx="758100" cy="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Wind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25" name="Google Shape;1525;p123"/>
          <p:cNvSpPr txBox="1"/>
          <p:nvPr/>
        </p:nvSpPr>
        <p:spPr>
          <a:xfrm>
            <a:off x="6306675" y="1510375"/>
            <a:ext cx="1487400" cy="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Setup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12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Suite Pointing: Equipment and Facilities</a:t>
            </a:r>
            <a:endParaRPr/>
          </a:p>
        </p:txBody>
      </p:sp>
      <p:sp>
        <p:nvSpPr>
          <p:cNvPr id="1531" name="Google Shape;1531;p12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114</a:t>
            </a:fld>
            <a:endParaRPr/>
          </a:p>
        </p:txBody>
      </p:sp>
      <p:pic>
        <p:nvPicPr>
          <p:cNvPr id="1532" name="Google Shape;1532;p12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33" name="Google Shape;1533;p124"/>
          <p:cNvSpPr txBox="1">
            <a:spLocks noGrp="1"/>
          </p:cNvSpPr>
          <p:nvPr>
            <p:ph type="body" idx="1"/>
          </p:nvPr>
        </p:nvSpPr>
        <p:spPr>
          <a:xfrm>
            <a:off x="301675" y="1414525"/>
            <a:ext cx="3581700" cy="3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Facility: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CU Aerospace High bay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Equipment: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ASTRA Thermal Chamber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Instrument suite electronics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Ground stations and tethers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Power supply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Force gauge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Laser range finder</a:t>
            </a:r>
            <a:endParaRPr sz="1800"/>
          </a:p>
          <a:p>
            <a:pPr marL="914400" lvl="0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/>
              <a:t>* Full list in backup slides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pic>
        <p:nvPicPr>
          <p:cNvPr id="1534" name="Google Shape;1534;p12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900" y="452112"/>
            <a:ext cx="866076" cy="509162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124"/>
          <p:cNvSpPr txBox="1"/>
          <p:nvPr/>
        </p:nvSpPr>
        <p:spPr>
          <a:xfrm>
            <a:off x="4038113" y="1588738"/>
            <a:ext cx="1921200" cy="6249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 up Scale Structure in High Bay</a:t>
            </a:r>
            <a:endParaRPr/>
          </a:p>
        </p:txBody>
      </p:sp>
      <p:sp>
        <p:nvSpPr>
          <p:cNvPr id="1536" name="Google Shape;1536;p124"/>
          <p:cNvSpPr txBox="1"/>
          <p:nvPr/>
        </p:nvSpPr>
        <p:spPr>
          <a:xfrm>
            <a:off x="6563888" y="2698479"/>
            <a:ext cx="1921200" cy="8283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Prescribe Known Force and Angle on Instrument Suite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24"/>
          <p:cNvSpPr txBox="1"/>
          <p:nvPr/>
        </p:nvSpPr>
        <p:spPr>
          <a:xfrm>
            <a:off x="6563888" y="1588738"/>
            <a:ext cx="1921200" cy="6249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/>
              <a:t>Mark Soil Calibration Area Below</a:t>
            </a:r>
            <a:endParaRPr/>
          </a:p>
        </p:txBody>
      </p:sp>
      <p:sp>
        <p:nvSpPr>
          <p:cNvPr id="1538" name="Google Shape;1538;p124"/>
          <p:cNvSpPr txBox="1"/>
          <p:nvPr/>
        </p:nvSpPr>
        <p:spPr>
          <a:xfrm>
            <a:off x="4038113" y="2800163"/>
            <a:ext cx="1921200" cy="6249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Record Images</a:t>
            </a:r>
            <a:endParaRPr/>
          </a:p>
        </p:txBody>
      </p:sp>
      <p:sp>
        <p:nvSpPr>
          <p:cNvPr id="1539" name="Google Shape;1539;p124"/>
          <p:cNvSpPr txBox="1"/>
          <p:nvPr/>
        </p:nvSpPr>
        <p:spPr>
          <a:xfrm>
            <a:off x="4038113" y="4011588"/>
            <a:ext cx="1921200" cy="6249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Verify Pointing Model</a:t>
            </a:r>
            <a:endParaRPr/>
          </a:p>
        </p:txBody>
      </p:sp>
      <p:cxnSp>
        <p:nvCxnSpPr>
          <p:cNvPr id="1540" name="Google Shape;1540;p124"/>
          <p:cNvCxnSpPr>
            <a:stCxn id="1535" idx="3"/>
            <a:endCxn id="1537" idx="1"/>
          </p:cNvCxnSpPr>
          <p:nvPr/>
        </p:nvCxnSpPr>
        <p:spPr>
          <a:xfrm>
            <a:off x="5959313" y="1901188"/>
            <a:ext cx="604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41" name="Google Shape;1541;p124"/>
          <p:cNvCxnSpPr>
            <a:stCxn id="1537" idx="2"/>
            <a:endCxn id="1536" idx="0"/>
          </p:cNvCxnSpPr>
          <p:nvPr/>
        </p:nvCxnSpPr>
        <p:spPr>
          <a:xfrm>
            <a:off x="7524488" y="2213638"/>
            <a:ext cx="0" cy="48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42" name="Google Shape;1542;p124"/>
          <p:cNvCxnSpPr>
            <a:stCxn id="1536" idx="1"/>
            <a:endCxn id="1538" idx="3"/>
          </p:cNvCxnSpPr>
          <p:nvPr/>
        </p:nvCxnSpPr>
        <p:spPr>
          <a:xfrm rot="10800000">
            <a:off x="5959388" y="3112629"/>
            <a:ext cx="604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43" name="Google Shape;1543;p124"/>
          <p:cNvCxnSpPr>
            <a:endCxn id="1539" idx="0"/>
          </p:cNvCxnSpPr>
          <p:nvPr/>
        </p:nvCxnSpPr>
        <p:spPr>
          <a:xfrm>
            <a:off x="4998713" y="3425088"/>
            <a:ext cx="0" cy="58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125"/>
          <p:cNvSpPr/>
          <p:nvPr/>
        </p:nvSpPr>
        <p:spPr>
          <a:xfrm>
            <a:off x="604750" y="4201950"/>
            <a:ext cx="2703000" cy="474600"/>
          </a:xfrm>
          <a:prstGeom prst="flowChart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12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Suite Pointing: Scaled Down</a:t>
            </a:r>
            <a:endParaRPr/>
          </a:p>
        </p:txBody>
      </p:sp>
      <p:sp>
        <p:nvSpPr>
          <p:cNvPr id="1550" name="Google Shape;1550;p12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115</a:t>
            </a:fld>
            <a:endParaRPr/>
          </a:p>
        </p:txBody>
      </p:sp>
      <p:pic>
        <p:nvPicPr>
          <p:cNvPr id="1551" name="Google Shape;1551;p12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52" name="Google Shape;1552;p125"/>
          <p:cNvSpPr/>
          <p:nvPr/>
        </p:nvSpPr>
        <p:spPr>
          <a:xfrm>
            <a:off x="1307850" y="4201950"/>
            <a:ext cx="1242000" cy="404700"/>
          </a:xfrm>
          <a:prstGeom prst="flowChartConnector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SMA</a:t>
            </a:r>
            <a:endParaRPr sz="1000"/>
          </a:p>
        </p:txBody>
      </p:sp>
      <p:cxnSp>
        <p:nvCxnSpPr>
          <p:cNvPr id="1553" name="Google Shape;1553;p125"/>
          <p:cNvCxnSpPr/>
          <p:nvPr/>
        </p:nvCxnSpPr>
        <p:spPr>
          <a:xfrm>
            <a:off x="1914800" y="1929775"/>
            <a:ext cx="7800" cy="238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4" name="Google Shape;1554;p125"/>
          <p:cNvCxnSpPr/>
          <p:nvPr/>
        </p:nvCxnSpPr>
        <p:spPr>
          <a:xfrm flipH="1">
            <a:off x="604750" y="1929775"/>
            <a:ext cx="1315200" cy="252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5" name="Google Shape;1555;p125"/>
          <p:cNvCxnSpPr/>
          <p:nvPr/>
        </p:nvCxnSpPr>
        <p:spPr>
          <a:xfrm>
            <a:off x="1922575" y="1937550"/>
            <a:ext cx="1385100" cy="249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6" name="Google Shape;1556;p125"/>
          <p:cNvCxnSpPr>
            <a:endCxn id="1552" idx="2"/>
          </p:cNvCxnSpPr>
          <p:nvPr/>
        </p:nvCxnSpPr>
        <p:spPr>
          <a:xfrm flipH="1">
            <a:off x="1307850" y="1953000"/>
            <a:ext cx="614700" cy="245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7" name="Google Shape;1557;p125"/>
          <p:cNvCxnSpPr>
            <a:endCxn id="1552" idx="6"/>
          </p:cNvCxnSpPr>
          <p:nvPr/>
        </p:nvCxnSpPr>
        <p:spPr>
          <a:xfrm>
            <a:off x="1930350" y="1960800"/>
            <a:ext cx="619500" cy="24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8" name="Google Shape;1558;p125"/>
          <p:cNvSpPr/>
          <p:nvPr/>
        </p:nvSpPr>
        <p:spPr>
          <a:xfrm>
            <a:off x="2335000" y="3392700"/>
            <a:ext cx="396850" cy="163400"/>
          </a:xfrm>
          <a:custGeom>
            <a:avLst/>
            <a:gdLst/>
            <a:ahLst/>
            <a:cxnLst/>
            <a:rect l="l" t="t" r="r" b="b"/>
            <a:pathLst>
              <a:path w="15874" h="6536" extrusionOk="0">
                <a:moveTo>
                  <a:pt x="0" y="6536"/>
                </a:moveTo>
                <a:cubicBezTo>
                  <a:pt x="1608" y="6225"/>
                  <a:pt x="7003" y="5758"/>
                  <a:pt x="9649" y="4669"/>
                </a:cubicBezTo>
                <a:cubicBezTo>
                  <a:pt x="12295" y="3580"/>
                  <a:pt x="14837" y="778"/>
                  <a:pt x="15874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9" name="Google Shape;1559;p125"/>
          <p:cNvSpPr txBox="1"/>
          <p:nvPr/>
        </p:nvSpPr>
        <p:spPr>
          <a:xfrm>
            <a:off x="2451700" y="3454950"/>
            <a:ext cx="3969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TA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560" name="Google Shape;1560;p125"/>
          <p:cNvSpPr/>
          <p:nvPr/>
        </p:nvSpPr>
        <p:spPr>
          <a:xfrm>
            <a:off x="4306275" y="4383501"/>
            <a:ext cx="1737300" cy="288000"/>
          </a:xfrm>
          <a:prstGeom prst="flowChart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125"/>
          <p:cNvSpPr/>
          <p:nvPr/>
        </p:nvSpPr>
        <p:spPr>
          <a:xfrm>
            <a:off x="4825800" y="4383500"/>
            <a:ext cx="667500" cy="245400"/>
          </a:xfrm>
          <a:prstGeom prst="flowChartConnector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SMA</a:t>
            </a:r>
            <a:endParaRPr sz="1000"/>
          </a:p>
        </p:txBody>
      </p:sp>
      <p:cxnSp>
        <p:nvCxnSpPr>
          <p:cNvPr id="1562" name="Google Shape;1562;p125"/>
          <p:cNvCxnSpPr/>
          <p:nvPr/>
        </p:nvCxnSpPr>
        <p:spPr>
          <a:xfrm>
            <a:off x="5148235" y="3005050"/>
            <a:ext cx="5100" cy="144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3" name="Google Shape;1563;p125"/>
          <p:cNvCxnSpPr/>
          <p:nvPr/>
        </p:nvCxnSpPr>
        <p:spPr>
          <a:xfrm flipH="1">
            <a:off x="4306145" y="3005050"/>
            <a:ext cx="845400" cy="152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4" name="Google Shape;1564;p125"/>
          <p:cNvCxnSpPr/>
          <p:nvPr/>
        </p:nvCxnSpPr>
        <p:spPr>
          <a:xfrm>
            <a:off x="5153232" y="3009767"/>
            <a:ext cx="890100" cy="151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5" name="Google Shape;1565;p125"/>
          <p:cNvCxnSpPr>
            <a:endCxn id="1561" idx="2"/>
          </p:cNvCxnSpPr>
          <p:nvPr/>
        </p:nvCxnSpPr>
        <p:spPr>
          <a:xfrm flipH="1">
            <a:off x="4825800" y="3021800"/>
            <a:ext cx="311100" cy="148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6" name="Google Shape;1566;p125"/>
          <p:cNvCxnSpPr>
            <a:endCxn id="1561" idx="6"/>
          </p:cNvCxnSpPr>
          <p:nvPr/>
        </p:nvCxnSpPr>
        <p:spPr>
          <a:xfrm>
            <a:off x="5160300" y="3014000"/>
            <a:ext cx="333000" cy="149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7" name="Google Shape;1567;p125"/>
          <p:cNvSpPr/>
          <p:nvPr/>
        </p:nvSpPr>
        <p:spPr>
          <a:xfrm>
            <a:off x="5356050" y="3814725"/>
            <a:ext cx="255055" cy="86471"/>
          </a:xfrm>
          <a:custGeom>
            <a:avLst/>
            <a:gdLst/>
            <a:ahLst/>
            <a:cxnLst/>
            <a:rect l="l" t="t" r="r" b="b"/>
            <a:pathLst>
              <a:path w="15874" h="6536" extrusionOk="0">
                <a:moveTo>
                  <a:pt x="0" y="6536"/>
                </a:moveTo>
                <a:cubicBezTo>
                  <a:pt x="1608" y="6225"/>
                  <a:pt x="7003" y="5758"/>
                  <a:pt x="9649" y="4669"/>
                </a:cubicBezTo>
                <a:cubicBezTo>
                  <a:pt x="12295" y="3580"/>
                  <a:pt x="14837" y="778"/>
                  <a:pt x="15874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8" name="Google Shape;1568;p125"/>
          <p:cNvSpPr txBox="1"/>
          <p:nvPr/>
        </p:nvSpPr>
        <p:spPr>
          <a:xfrm>
            <a:off x="5371777" y="3791963"/>
            <a:ext cx="453000" cy="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TA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569" name="Google Shape;1569;p125"/>
          <p:cNvSpPr txBox="1"/>
          <p:nvPr/>
        </p:nvSpPr>
        <p:spPr>
          <a:xfrm>
            <a:off x="226225" y="4746650"/>
            <a:ext cx="28326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Large Scale: </a:t>
            </a: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 =118ft, SMA = 300 sqft</a:t>
            </a: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70" name="Google Shape;1570;p125"/>
          <p:cNvSpPr txBox="1"/>
          <p:nvPr/>
        </p:nvSpPr>
        <p:spPr>
          <a:xfrm>
            <a:off x="3791325" y="4746650"/>
            <a:ext cx="27672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Small Scale: </a:t>
            </a: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 =7ft, SMA = 1.05 sqft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71" name="Google Shape;1571;p125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572" name="Google Shape;1572;p125"/>
          <p:cNvSpPr txBox="1"/>
          <p:nvPr/>
        </p:nvSpPr>
        <p:spPr>
          <a:xfrm>
            <a:off x="6038800" y="1568550"/>
            <a:ext cx="3048300" cy="18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uFill>
                  <a:noFill/>
                </a:u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The new soil moisture area (SMA) was calculated for TA preservation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uFill>
                  <a:noFill/>
                </a:u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Max turning angle (TA) = 5.85 deg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uFill>
                  <a:noFill/>
                </a:u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Net lift (NL) and drag D are also the same for small and large scale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573" name="Google Shape;1573;p125"/>
          <p:cNvSpPr txBox="1"/>
          <p:nvPr/>
        </p:nvSpPr>
        <p:spPr>
          <a:xfrm>
            <a:off x="1626875" y="3237150"/>
            <a:ext cx="2178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574" name="Google Shape;1574;p125"/>
          <p:cNvSpPr txBox="1"/>
          <p:nvPr/>
        </p:nvSpPr>
        <p:spPr>
          <a:xfrm>
            <a:off x="4930425" y="3791975"/>
            <a:ext cx="2178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1575" name="Google Shape;1575;p125"/>
          <p:cNvCxnSpPr/>
          <p:nvPr/>
        </p:nvCxnSpPr>
        <p:spPr>
          <a:xfrm rot="10800000">
            <a:off x="1914800" y="1414525"/>
            <a:ext cx="7800" cy="560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76" name="Google Shape;1576;p125"/>
          <p:cNvCxnSpPr/>
          <p:nvPr/>
        </p:nvCxnSpPr>
        <p:spPr>
          <a:xfrm>
            <a:off x="1930350" y="1959375"/>
            <a:ext cx="5136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77" name="Google Shape;1577;p125"/>
          <p:cNvCxnSpPr/>
          <p:nvPr/>
        </p:nvCxnSpPr>
        <p:spPr>
          <a:xfrm rot="10800000">
            <a:off x="5137050" y="2453625"/>
            <a:ext cx="7800" cy="560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78" name="Google Shape;1578;p125"/>
          <p:cNvCxnSpPr/>
          <p:nvPr/>
        </p:nvCxnSpPr>
        <p:spPr>
          <a:xfrm>
            <a:off x="5152625" y="3014025"/>
            <a:ext cx="5136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79" name="Google Shape;1579;p125"/>
          <p:cNvSpPr txBox="1"/>
          <p:nvPr/>
        </p:nvSpPr>
        <p:spPr>
          <a:xfrm>
            <a:off x="1580175" y="1482850"/>
            <a:ext cx="396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NL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580" name="Google Shape;1580;p125"/>
          <p:cNvSpPr txBox="1"/>
          <p:nvPr/>
        </p:nvSpPr>
        <p:spPr>
          <a:xfrm>
            <a:off x="2335000" y="1914150"/>
            <a:ext cx="453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581" name="Google Shape;1581;p125"/>
          <p:cNvSpPr txBox="1"/>
          <p:nvPr/>
        </p:nvSpPr>
        <p:spPr>
          <a:xfrm>
            <a:off x="4782900" y="2504850"/>
            <a:ext cx="396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NL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582" name="Google Shape;1582;p125"/>
          <p:cNvSpPr txBox="1"/>
          <p:nvPr/>
        </p:nvSpPr>
        <p:spPr>
          <a:xfrm>
            <a:off x="5585788" y="2904400"/>
            <a:ext cx="453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12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Test: Model Results </a:t>
            </a:r>
            <a:r>
              <a:rPr lang="en" sz="1200"/>
              <a:t>(1/2)</a:t>
            </a:r>
            <a:endParaRPr sz="1200"/>
          </a:p>
        </p:txBody>
      </p:sp>
      <p:sp>
        <p:nvSpPr>
          <p:cNvPr id="1588" name="Google Shape;1588;p1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116</a:t>
            </a:fld>
            <a:endParaRPr/>
          </a:p>
        </p:txBody>
      </p:sp>
      <p:pic>
        <p:nvPicPr>
          <p:cNvPr id="1589" name="Google Shape;1589;p12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90" name="Google Shape;1590;p126"/>
          <p:cNvSpPr txBox="1"/>
          <p:nvPr/>
        </p:nvSpPr>
        <p:spPr>
          <a:xfrm>
            <a:off x="1066050" y="1400650"/>
            <a:ext cx="25911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Top View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92" name="Google Shape;1592;p126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" action="ppaction://noaction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" name="scaled_test_top">
            <a:hlinkClick r:id="" action="ppaction://media"/>
            <a:extLst>
              <a:ext uri="{FF2B5EF4-FFF2-40B4-BE49-F238E27FC236}">
                <a16:creationId xmlns:a16="http://schemas.microsoft.com/office/drawing/2014/main" id="{2DBE7A6A-1CB2-4261-85DE-8496675F35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434" y="1927785"/>
            <a:ext cx="5323165" cy="27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12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Test: Model Results </a:t>
            </a:r>
            <a:r>
              <a:rPr lang="en" sz="1200"/>
              <a:t>(2/2)</a:t>
            </a:r>
            <a:endParaRPr sz="1200"/>
          </a:p>
        </p:txBody>
      </p:sp>
      <p:sp>
        <p:nvSpPr>
          <p:cNvPr id="1600" name="Google Shape;1600;p12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117</a:t>
            </a:fld>
            <a:endParaRPr/>
          </a:p>
        </p:txBody>
      </p:sp>
      <p:pic>
        <p:nvPicPr>
          <p:cNvPr id="1601" name="Google Shape;1601;p12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02" name="Google Shape;1602;p127"/>
          <p:cNvSpPr txBox="1"/>
          <p:nvPr/>
        </p:nvSpPr>
        <p:spPr>
          <a:xfrm>
            <a:off x="5357375" y="1809675"/>
            <a:ext cx="3443400" cy="12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Max allowable angle and modeled angle from zenith: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-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The angle made with the zenith is not above our maximum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603" name="Google Shape;1603;p127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" action="ppaction://noaction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604" name="Google Shape;1604;p12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311175"/>
            <a:ext cx="5059825" cy="379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12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sp>
        <p:nvSpPr>
          <p:cNvPr id="1610" name="Google Shape;1610;p12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118</a:t>
            </a:fld>
            <a:endParaRPr/>
          </a:p>
        </p:txBody>
      </p:sp>
      <p:pic>
        <p:nvPicPr>
          <p:cNvPr id="1611" name="Google Shape;1611;p1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63" y="1503325"/>
            <a:ext cx="4012974" cy="333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612" name="Google Shape;1612;p128"/>
          <p:cNvSpPr txBox="1"/>
          <p:nvPr/>
        </p:nvSpPr>
        <p:spPr>
          <a:xfrm>
            <a:off x="4811325" y="1615975"/>
            <a:ext cx="4200600" cy="3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●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Circle of confusion (CoC) is the spot caused by an imperfectly focussed beam of light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●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The ideal CoC is calculated using the Zeiss Formula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●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The actual CoC is found using the subject motion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613" name="Google Shape;1613;p128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12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sp>
        <p:nvSpPr>
          <p:cNvPr id="1619" name="Google Shape;1619;p129"/>
          <p:cNvSpPr txBox="1"/>
          <p:nvPr/>
        </p:nvSpPr>
        <p:spPr>
          <a:xfrm>
            <a:off x="653625" y="1543125"/>
            <a:ext cx="8122500" cy="2887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With the maximum subject motion of 0.7 ft/s at an altitude of 120 feet and a 1/150 second shutter speed, we predict our images will have 0.11 pixels of blur. 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Image is sharp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Circle of Confusion        =  |resolution|/1500 (Zeiss Equation)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		                     = 1.546 pixels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Pixels of blur at sensor  = subject speed * shutter speed * resolution / FOV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     		                     = 0.1132 pixels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Image has 0.073x maximum CoC. 1x is acceptably sharp.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620" name="Google Shape;1620;p129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Airborne Structures - Balloon Interface</a:t>
            </a:r>
            <a:endParaRPr/>
          </a:p>
        </p:txBody>
      </p:sp>
      <p:sp>
        <p:nvSpPr>
          <p:cNvPr id="300" name="Google Shape;300;p2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01" name="Google Shape;301;p22"/>
          <p:cNvSpPr txBox="1"/>
          <p:nvPr/>
        </p:nvSpPr>
        <p:spPr>
          <a:xfrm>
            <a:off x="4111200" y="1849747"/>
            <a:ext cx="5032800" cy="20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⅛” shaft collar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M8 eyebolt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Aluminum structure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Interface is bolted to the instrument suite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Interface mass: 223 g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302" name="Google Shape;302;p2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3" name="Google Shape;303;p2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550" y="1414525"/>
            <a:ext cx="3115326" cy="3519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p22"/>
          <p:cNvCxnSpPr/>
          <p:nvPr/>
        </p:nvCxnSpPr>
        <p:spPr>
          <a:xfrm>
            <a:off x="1883513" y="3093500"/>
            <a:ext cx="14700" cy="145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05" name="Google Shape;305;p22"/>
          <p:cNvCxnSpPr/>
          <p:nvPr/>
        </p:nvCxnSpPr>
        <p:spPr>
          <a:xfrm rot="10800000" flipH="1">
            <a:off x="1924175" y="3863200"/>
            <a:ext cx="903000" cy="244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06" name="Google Shape;306;p22"/>
          <p:cNvCxnSpPr/>
          <p:nvPr/>
        </p:nvCxnSpPr>
        <p:spPr>
          <a:xfrm rot="10800000">
            <a:off x="1013975" y="3907600"/>
            <a:ext cx="843600" cy="199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07" name="Google Shape;307;p22"/>
          <p:cNvSpPr txBox="1"/>
          <p:nvPr/>
        </p:nvSpPr>
        <p:spPr>
          <a:xfrm rot="-858160">
            <a:off x="2138149" y="3611637"/>
            <a:ext cx="954485" cy="414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5.8”</a:t>
            </a:r>
            <a:endParaRPr sz="1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308" name="Google Shape;308;p22"/>
          <p:cNvSpPr txBox="1"/>
          <p:nvPr/>
        </p:nvSpPr>
        <p:spPr>
          <a:xfrm rot="780325">
            <a:off x="1195330" y="3778224"/>
            <a:ext cx="954484" cy="414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5.8”</a:t>
            </a:r>
            <a:endParaRPr sz="1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309" name="Google Shape;309;p22"/>
          <p:cNvSpPr txBox="1"/>
          <p:nvPr/>
        </p:nvSpPr>
        <p:spPr>
          <a:xfrm>
            <a:off x="1639367" y="3346584"/>
            <a:ext cx="9546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7”</a:t>
            </a:r>
            <a:endParaRPr sz="1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13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Suite Dynamics: Velocity </a:t>
            </a:r>
            <a:endParaRPr/>
          </a:p>
        </p:txBody>
      </p:sp>
      <p:pic>
        <p:nvPicPr>
          <p:cNvPr id="1626" name="Google Shape;1626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50" y="1365650"/>
            <a:ext cx="4913300" cy="368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7" name="Google Shape;1627;p130"/>
          <p:cNvSpPr txBox="1"/>
          <p:nvPr/>
        </p:nvSpPr>
        <p:spPr>
          <a:xfrm>
            <a:off x="5703750" y="1833000"/>
            <a:ext cx="2894700" cy="23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Average wind speed in Akron, CO spanning from March 15- October 15 for 2019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Red dashed line is the max wind speed we designed for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We see that ost days will average a wind speed below this wind speed 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628" name="Google Shape;1628;p130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13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pic>
        <p:nvPicPr>
          <p:cNvPr id="1634" name="Google Shape;1634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74300"/>
            <a:ext cx="2143125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5" name="Google Shape;1635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6675" y="1643312"/>
            <a:ext cx="2143125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6" name="Google Shape;1636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9375" y="1674300"/>
            <a:ext cx="2063443" cy="16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7" name="Google Shape;1637;p131"/>
          <p:cNvSpPr txBox="1"/>
          <p:nvPr/>
        </p:nvSpPr>
        <p:spPr>
          <a:xfrm>
            <a:off x="365725" y="3649475"/>
            <a:ext cx="1673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333333"/>
                </a:solidFill>
                <a:highlight>
                  <a:srgbClr val="FFFFFF"/>
                </a:highlight>
              </a:rPr>
              <a:t>EO-2223 NIR USB 3.0 Camera</a:t>
            </a:r>
            <a:endParaRPr sz="11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638" name="Google Shape;1638;p131"/>
          <p:cNvSpPr txBox="1"/>
          <p:nvPr/>
        </p:nvSpPr>
        <p:spPr>
          <a:xfrm>
            <a:off x="3416025" y="3727275"/>
            <a:ext cx="2256600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333333"/>
                </a:solidFill>
                <a:highlight>
                  <a:srgbClr val="FFFFFF"/>
                </a:highlight>
              </a:rPr>
              <a:t>16mm C Series VIS-NIR Fixed Focal Length Lens</a:t>
            </a:r>
            <a:endParaRPr sz="11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639" name="Google Shape;1639;p131"/>
          <p:cNvSpPr txBox="1"/>
          <p:nvPr/>
        </p:nvSpPr>
        <p:spPr>
          <a:xfrm>
            <a:off x="6341850" y="3654225"/>
            <a:ext cx="25602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333333"/>
                </a:solidFill>
                <a:highlight>
                  <a:srgbClr val="FFFFFF"/>
                </a:highlight>
              </a:rPr>
              <a:t>700nm M25.5 x 0.5 Mounted Longpass Filter</a:t>
            </a:r>
            <a:endParaRPr sz="11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640" name="Google Shape;1640;p131">
            <a:hlinkClick r:id="rId6" action="ppaction://hlinksldjump"/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3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Budget</a:t>
            </a:r>
            <a:endParaRPr/>
          </a:p>
        </p:txBody>
      </p:sp>
      <p:sp>
        <p:nvSpPr>
          <p:cNvPr id="1646" name="Google Shape;1646;p13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122</a:t>
            </a:fld>
            <a:endParaRPr/>
          </a:p>
        </p:txBody>
      </p:sp>
      <p:pic>
        <p:nvPicPr>
          <p:cNvPr id="1647" name="Google Shape;1647;p1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8775"/>
            <a:ext cx="3507795" cy="398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" name="Google Shape;1648;p13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801" y="1158775"/>
            <a:ext cx="3507802" cy="39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9" name="Google Shape;1649;p132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Airborne Structures - Tethers</a:t>
            </a:r>
            <a:endParaRPr/>
          </a:p>
        </p:txBody>
      </p:sp>
      <p:sp>
        <p:nvSpPr>
          <p:cNvPr id="315" name="Google Shape;315;p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16" name="Google Shape;316;p23"/>
          <p:cNvSpPr txBox="1"/>
          <p:nvPr/>
        </p:nvSpPr>
        <p:spPr>
          <a:xfrm>
            <a:off x="4421750" y="1512325"/>
            <a:ext cx="4755000" cy="31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7/64” braided Kevlar tether with polyurethane coating 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2.6 kN kevlar UTS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Wrap through M8 eyebolts, tied in Palomar knot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Power and Ethernet lines run up one tether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Total mass: 6487g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317" name="Google Shape;317;p2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8" name="Google Shape;318;p2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225" y="1512314"/>
            <a:ext cx="4081652" cy="33333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" name="Google Shape;319;p23"/>
          <p:cNvCxnSpPr/>
          <p:nvPr/>
        </p:nvCxnSpPr>
        <p:spPr>
          <a:xfrm>
            <a:off x="2590250" y="3012100"/>
            <a:ext cx="0" cy="1036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20" name="Google Shape;320;p23"/>
          <p:cNvSpPr txBox="1"/>
          <p:nvPr/>
        </p:nvSpPr>
        <p:spPr>
          <a:xfrm>
            <a:off x="2357267" y="3368784"/>
            <a:ext cx="9546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7”</a:t>
            </a:r>
            <a:endParaRPr sz="1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Airborne Structures - Instrument Suite</a:t>
            </a:r>
            <a:endParaRPr/>
          </a:p>
        </p:txBody>
      </p:sp>
      <p:sp>
        <p:nvSpPr>
          <p:cNvPr id="326" name="Google Shape;326;p2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27" name="Google Shape;327;p24"/>
          <p:cNvSpPr txBox="1"/>
          <p:nvPr/>
        </p:nvSpPr>
        <p:spPr>
          <a:xfrm>
            <a:off x="4002225" y="1873588"/>
            <a:ext cx="5604300" cy="20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3D printed PLA plastic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Connection point for tethers and balloon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Houses all electronics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Lower surface is 1/16” clear polycarbonate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Total mass:</a:t>
            </a:r>
            <a:r>
              <a:rPr lang="en" sz="1800">
                <a:solidFill>
                  <a:srgbClr val="FF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569g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328" name="Google Shape;328;p2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9" name="Google Shape;329;p2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375" y="1506150"/>
            <a:ext cx="3677799" cy="3373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0" name="Google Shape;330;p24"/>
          <p:cNvCxnSpPr/>
          <p:nvPr/>
        </p:nvCxnSpPr>
        <p:spPr>
          <a:xfrm>
            <a:off x="1665150" y="1887175"/>
            <a:ext cx="7500" cy="1102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31" name="Google Shape;331;p24"/>
          <p:cNvSpPr txBox="1"/>
          <p:nvPr/>
        </p:nvSpPr>
        <p:spPr>
          <a:xfrm>
            <a:off x="1410342" y="2364609"/>
            <a:ext cx="9546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7”</a:t>
            </a:r>
            <a:endParaRPr sz="1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Airborne Structures - Instrument Suite</a:t>
            </a:r>
            <a:endParaRPr/>
          </a:p>
        </p:txBody>
      </p:sp>
      <p:sp>
        <p:nvSpPr>
          <p:cNvPr id="337" name="Google Shape;337;p2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338" name="Google Shape;338;p25"/>
          <p:cNvSpPr txBox="1"/>
          <p:nvPr/>
        </p:nvSpPr>
        <p:spPr>
          <a:xfrm>
            <a:off x="4027000" y="1717886"/>
            <a:ext cx="5078400" cy="23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Instrument suite houses camera, Raspberry Pi, sensors, power distribution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Automatic Rapid Deflation Device (FAA)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Total electronics mass: 208g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Total electronics power draw: ~7W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Heater removed since TRR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339" name="Google Shape;339;p2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40" name="Google Shape;340;p2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79" y="1414525"/>
            <a:ext cx="3761701" cy="3603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" name="Google Shape;341;p25"/>
          <p:cNvCxnSpPr/>
          <p:nvPr/>
        </p:nvCxnSpPr>
        <p:spPr>
          <a:xfrm>
            <a:off x="1265525" y="4107400"/>
            <a:ext cx="153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42" name="Google Shape;342;p25"/>
          <p:cNvSpPr txBox="1"/>
          <p:nvPr/>
        </p:nvSpPr>
        <p:spPr>
          <a:xfrm>
            <a:off x="1850217" y="4020059"/>
            <a:ext cx="9546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4.3”</a:t>
            </a:r>
            <a:endParaRPr sz="1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Mooring Stations</a:t>
            </a:r>
            <a:endParaRPr/>
          </a:p>
        </p:txBody>
      </p:sp>
      <p:sp>
        <p:nvSpPr>
          <p:cNvPr id="348" name="Google Shape;348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349" name="Google Shape;349;p2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75" y="1463575"/>
            <a:ext cx="4722577" cy="367992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6"/>
          <p:cNvSpPr/>
          <p:nvPr/>
        </p:nvSpPr>
        <p:spPr>
          <a:xfrm>
            <a:off x="2452710" y="3849484"/>
            <a:ext cx="3220800" cy="910800"/>
          </a:xfrm>
          <a:prstGeom prst="rect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1" name="Google Shape;351;p2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Mooring Stations</a:t>
            </a:r>
            <a:endParaRPr/>
          </a:p>
        </p:txBody>
      </p:sp>
      <p:sp>
        <p:nvSpPr>
          <p:cNvPr id="357" name="Google Shape;357;p2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58" name="Google Shape;358;p2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9325" y="1560430"/>
            <a:ext cx="6974246" cy="3323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p27"/>
          <p:cNvCxnSpPr/>
          <p:nvPr/>
        </p:nvCxnSpPr>
        <p:spPr>
          <a:xfrm>
            <a:off x="554740" y="2759821"/>
            <a:ext cx="1857900" cy="9243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60" name="Google Shape;360;p27"/>
          <p:cNvSpPr txBox="1"/>
          <p:nvPr/>
        </p:nvSpPr>
        <p:spPr>
          <a:xfrm rot="1835420">
            <a:off x="1149475" y="3246765"/>
            <a:ext cx="907847" cy="46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24”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361" name="Google Shape;361;p27"/>
          <p:cNvCxnSpPr/>
          <p:nvPr/>
        </p:nvCxnSpPr>
        <p:spPr>
          <a:xfrm rot="10800000" flipH="1">
            <a:off x="562477" y="2110735"/>
            <a:ext cx="929100" cy="4917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62" name="Google Shape;362;p27"/>
          <p:cNvSpPr txBox="1"/>
          <p:nvPr/>
        </p:nvSpPr>
        <p:spPr>
          <a:xfrm rot="-1774448">
            <a:off x="613556" y="1934490"/>
            <a:ext cx="761626" cy="35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12”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363" name="Google Shape;363;p27">
            <a:hlinkClick r:id="" action="ppaction://noaction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64" name="Google Shape;364;p27"/>
          <p:cNvSpPr txBox="1"/>
          <p:nvPr/>
        </p:nvSpPr>
        <p:spPr>
          <a:xfrm>
            <a:off x="4549600" y="1759325"/>
            <a:ext cx="4063200" cy="19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Condensed Light"/>
              <a:buChar char="▰"/>
            </a:pPr>
            <a:r>
              <a:rPr lang="en" sz="2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 sandbags (50lb each)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Condensed Light"/>
              <a:buChar char="▰"/>
            </a:pPr>
            <a:r>
              <a:rPr lang="en" sz="2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3/16” thick aluminum plate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Condensed Light"/>
              <a:buChar char="▰"/>
            </a:pPr>
            <a:r>
              <a:rPr lang="en" sz="2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5/8” diameter carbon steel stakes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Condensed Light"/>
              <a:buChar char="▰"/>
            </a:pPr>
            <a:r>
              <a:rPr lang="en" sz="2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~7 minute retraction time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Ground Station</a:t>
            </a:r>
            <a:endParaRPr/>
          </a:p>
        </p:txBody>
      </p:sp>
      <p:sp>
        <p:nvSpPr>
          <p:cNvPr id="370" name="Google Shape;370;p2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371" name="Google Shape;371;p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00" y="1409000"/>
            <a:ext cx="4632851" cy="361000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8"/>
          <p:cNvSpPr/>
          <p:nvPr/>
        </p:nvSpPr>
        <p:spPr>
          <a:xfrm>
            <a:off x="1212075" y="3994998"/>
            <a:ext cx="1527600" cy="1111500"/>
          </a:xfrm>
          <a:prstGeom prst="rect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" name="Google Shape;373;p2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Ground Station</a:t>
            </a:r>
            <a:endParaRPr/>
          </a:p>
        </p:txBody>
      </p:sp>
      <p:sp>
        <p:nvSpPr>
          <p:cNvPr id="379" name="Google Shape;379;p2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80" name="Google Shape;380;p29"/>
          <p:cNvSpPr txBox="1"/>
          <p:nvPr/>
        </p:nvSpPr>
        <p:spPr>
          <a:xfrm>
            <a:off x="5053175" y="1733850"/>
            <a:ext cx="3289200" cy="25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Solar panels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Water-resistant box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Deep cycle battery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Raspberry Pi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Hard drive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Anemometer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Power distribution elements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highlight>
                <a:srgbClr val="EA9999"/>
              </a:highlight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381" name="Google Shape;381;p29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82" name="Google Shape;382;p2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141" y="1672475"/>
            <a:ext cx="4657421" cy="2890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p29"/>
          <p:cNvCxnSpPr/>
          <p:nvPr/>
        </p:nvCxnSpPr>
        <p:spPr>
          <a:xfrm>
            <a:off x="1360475" y="3568250"/>
            <a:ext cx="763800" cy="45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84" name="Google Shape;384;p29"/>
          <p:cNvCxnSpPr/>
          <p:nvPr/>
        </p:nvCxnSpPr>
        <p:spPr>
          <a:xfrm rot="10800000" flipH="1">
            <a:off x="2160025" y="3794850"/>
            <a:ext cx="441600" cy="238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85" name="Google Shape;385;p29"/>
          <p:cNvSpPr txBox="1"/>
          <p:nvPr/>
        </p:nvSpPr>
        <p:spPr>
          <a:xfrm rot="1616845">
            <a:off x="1360405" y="3756612"/>
            <a:ext cx="763947" cy="31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20 in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386" name="Google Shape;386;p29"/>
          <p:cNvSpPr txBox="1"/>
          <p:nvPr/>
        </p:nvSpPr>
        <p:spPr>
          <a:xfrm rot="-1769919">
            <a:off x="2185102" y="3881490"/>
            <a:ext cx="571483" cy="315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12 in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387" name="Google Shape;387;p29"/>
          <p:cNvCxnSpPr/>
          <p:nvPr/>
        </p:nvCxnSpPr>
        <p:spPr>
          <a:xfrm>
            <a:off x="2190750" y="1881200"/>
            <a:ext cx="2464800" cy="1440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88" name="Google Shape;388;p29"/>
          <p:cNvCxnSpPr/>
          <p:nvPr/>
        </p:nvCxnSpPr>
        <p:spPr>
          <a:xfrm flipH="1">
            <a:off x="3250250" y="3509400"/>
            <a:ext cx="1428900" cy="809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89" name="Google Shape;389;p29"/>
          <p:cNvSpPr txBox="1"/>
          <p:nvPr/>
        </p:nvSpPr>
        <p:spPr>
          <a:xfrm rot="1783798">
            <a:off x="3065917" y="2214708"/>
            <a:ext cx="714440" cy="23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49.5 in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390" name="Google Shape;390;p29"/>
          <p:cNvSpPr txBox="1"/>
          <p:nvPr/>
        </p:nvSpPr>
        <p:spPr>
          <a:xfrm rot="-2063419">
            <a:off x="3787957" y="3794894"/>
            <a:ext cx="823791" cy="238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25.7 in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Motivation and Objectives </a:t>
            </a:r>
            <a:endParaRPr/>
          </a:p>
        </p:txBody>
      </p:sp>
      <p:sp>
        <p:nvSpPr>
          <p:cNvPr id="192" name="Google Shape;192;p12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93" name="Google Shape;193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94" name="Google Shape;194;p12"/>
          <p:cNvSpPr txBox="1"/>
          <p:nvPr/>
        </p:nvSpPr>
        <p:spPr>
          <a:xfrm>
            <a:off x="463525" y="1201600"/>
            <a:ext cx="2181600" cy="19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</a:t>
            </a:r>
            <a:endParaRPr sz="3000" b="1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5" name="Google Shape;195;p12"/>
          <p:cNvSpPr/>
          <p:nvPr/>
        </p:nvSpPr>
        <p:spPr>
          <a:xfrm>
            <a:off x="0" y="191275"/>
            <a:ext cx="1365900" cy="555000"/>
          </a:xfrm>
          <a:prstGeom prst="chevron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Project Overview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96" name="Google Shape;196;p12"/>
          <p:cNvSpPr/>
          <p:nvPr/>
        </p:nvSpPr>
        <p:spPr>
          <a:xfrm>
            <a:off x="1129650" y="191275"/>
            <a:ext cx="14700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Design Description 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97" name="Google Shape;197;p12"/>
          <p:cNvSpPr/>
          <p:nvPr/>
        </p:nvSpPr>
        <p:spPr>
          <a:xfrm>
            <a:off x="2365563" y="191275"/>
            <a:ext cx="17202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Test Overview &amp; Results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98" name="Google Shape;198;p12"/>
          <p:cNvSpPr/>
          <p:nvPr/>
        </p:nvSpPr>
        <p:spPr>
          <a:xfrm>
            <a:off x="3852675" y="191275"/>
            <a:ext cx="16476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Systems Engineering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99" name="Google Shape;199;p12"/>
          <p:cNvSpPr/>
          <p:nvPr/>
        </p:nvSpPr>
        <p:spPr>
          <a:xfrm>
            <a:off x="5267525" y="191275"/>
            <a:ext cx="16476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Project Management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00" name="Google Shape;200;p12"/>
          <p:cNvSpPr/>
          <p:nvPr/>
        </p:nvSpPr>
        <p:spPr>
          <a:xfrm>
            <a:off x="6685650" y="191275"/>
            <a:ext cx="14874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Backup Slides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Distribution</a:t>
            </a:r>
            <a:endParaRPr/>
          </a:p>
        </p:txBody>
      </p:sp>
      <p:sp>
        <p:nvSpPr>
          <p:cNvPr id="396" name="Google Shape;396;p3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397" name="Google Shape;397;p3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98" name="Google Shape;398;p3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68675"/>
            <a:ext cx="4672627" cy="188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0200" y="1481337"/>
            <a:ext cx="3002417" cy="18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0"/>
          <p:cNvSpPr txBox="1">
            <a:spLocks noGrp="1"/>
          </p:cNvSpPr>
          <p:nvPr>
            <p:ph type="body" idx="2"/>
          </p:nvPr>
        </p:nvSpPr>
        <p:spPr>
          <a:xfrm>
            <a:off x="4730500" y="1704663"/>
            <a:ext cx="4374900" cy="2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/>
              <a:t>Deep cycle battery with 105 Ah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/>
              <a:t>Fuse to protect against current spikes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/>
              <a:t>Instrument Suite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/>
              <a:t>5V buck to Raspberry Pi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/>
              <a:t>IMU, Atmospheric sensor, and camera powered from Raspberry Pi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/>
              <a:t>Ground Station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/>
              <a:t>9V buck to anemometer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/>
              <a:t>5V buck to ADC, GPS, LCD screen, and Raspberry Pi</a:t>
            </a:r>
            <a:endParaRPr sz="1400" b="1">
              <a:solidFill>
                <a:srgbClr val="CC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401" name="Google Shape;401;p30"/>
          <p:cNvCxnSpPr/>
          <p:nvPr/>
        </p:nvCxnSpPr>
        <p:spPr>
          <a:xfrm rot="10800000">
            <a:off x="864225" y="2785825"/>
            <a:ext cx="10800" cy="141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2" name="Google Shape;402;p30"/>
          <p:cNvCxnSpPr/>
          <p:nvPr/>
        </p:nvCxnSpPr>
        <p:spPr>
          <a:xfrm>
            <a:off x="875025" y="2796550"/>
            <a:ext cx="907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3" name="Google Shape;403;p30"/>
          <p:cNvSpPr/>
          <p:nvPr/>
        </p:nvSpPr>
        <p:spPr>
          <a:xfrm>
            <a:off x="2664250" y="1871700"/>
            <a:ext cx="451500" cy="53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1"/>
          <p:cNvSpPr txBox="1">
            <a:spLocks noGrp="1"/>
          </p:cNvSpPr>
          <p:nvPr>
            <p:ph type="title"/>
          </p:nvPr>
        </p:nvSpPr>
        <p:spPr>
          <a:xfrm>
            <a:off x="468500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Layout &amp; Data Transfer</a:t>
            </a:r>
            <a:endParaRPr/>
          </a:p>
        </p:txBody>
      </p:sp>
      <p:sp>
        <p:nvSpPr>
          <p:cNvPr id="409" name="Google Shape;409;p3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410" name="Google Shape;410;p31"/>
          <p:cNvSpPr/>
          <p:nvPr/>
        </p:nvSpPr>
        <p:spPr>
          <a:xfrm>
            <a:off x="6855575" y="1599525"/>
            <a:ext cx="1088400" cy="115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1"/>
          <p:cNvSpPr txBox="1">
            <a:spLocks noGrp="1"/>
          </p:cNvSpPr>
          <p:nvPr>
            <p:ph type="body" idx="2"/>
          </p:nvPr>
        </p:nvSpPr>
        <p:spPr>
          <a:xfrm>
            <a:off x="3208600" y="2047527"/>
            <a:ext cx="5397000" cy="28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>
                <a:solidFill>
                  <a:srgbClr val="000000"/>
                </a:solidFill>
              </a:rPr>
              <a:t>Ethernet link provides high data rate between the two Pi’s (~41.7 MHz) 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>
                <a:solidFill>
                  <a:srgbClr val="000000"/>
                </a:solidFill>
              </a:rPr>
              <a:t>Pi capable of I2C or SPI communication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>
                <a:solidFill>
                  <a:srgbClr val="000000"/>
                </a:solidFill>
              </a:rPr>
              <a:t>SPI - 3 chip select pins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>
                <a:solidFill>
                  <a:srgbClr val="000000"/>
                </a:solidFill>
              </a:rPr>
              <a:t>Anemometer is low impedance so no signal conditioning needed</a:t>
            </a:r>
            <a:endParaRPr sz="18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412" name="Google Shape;412;p3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13" name="Google Shape;413;p3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00" y="1414525"/>
            <a:ext cx="2446617" cy="367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Block Diagram</a:t>
            </a:r>
            <a:endParaRPr/>
          </a:p>
        </p:txBody>
      </p:sp>
      <p:sp>
        <p:nvSpPr>
          <p:cNvPr id="419" name="Google Shape;419;p3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420" name="Google Shape;420;p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21" name="Google Shape;421;p3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75" y="1272175"/>
            <a:ext cx="6533336" cy="367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3"/>
          <p:cNvSpPr txBox="1"/>
          <p:nvPr/>
        </p:nvSpPr>
        <p:spPr>
          <a:xfrm>
            <a:off x="6689925" y="3292075"/>
            <a:ext cx="1281000" cy="653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27" name="Google Shape;427;p33"/>
          <p:cNvSpPr txBox="1"/>
          <p:nvPr/>
        </p:nvSpPr>
        <p:spPr>
          <a:xfrm>
            <a:off x="3723313" y="1628738"/>
            <a:ext cx="1281000" cy="653700"/>
          </a:xfrm>
          <a:prstGeom prst="rect">
            <a:avLst/>
          </a:prstGeom>
          <a:solidFill>
            <a:srgbClr val="B7B7B7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28" name="Google Shape;428;p33"/>
          <p:cNvSpPr txBox="1"/>
          <p:nvPr/>
        </p:nvSpPr>
        <p:spPr>
          <a:xfrm>
            <a:off x="5202400" y="1628738"/>
            <a:ext cx="1281000" cy="653700"/>
          </a:xfrm>
          <a:prstGeom prst="rect">
            <a:avLst/>
          </a:prstGeom>
          <a:solidFill>
            <a:srgbClr val="B7B7B7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29" name="Google Shape;429;p33"/>
          <p:cNvSpPr txBox="1"/>
          <p:nvPr/>
        </p:nvSpPr>
        <p:spPr>
          <a:xfrm>
            <a:off x="6681500" y="1628738"/>
            <a:ext cx="1281000" cy="653700"/>
          </a:xfrm>
          <a:prstGeom prst="rect">
            <a:avLst/>
          </a:prstGeom>
          <a:solidFill>
            <a:srgbClr val="B7B7B7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30" name="Google Shape;430;p3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Project Elements</a:t>
            </a:r>
            <a:endParaRPr/>
          </a:p>
        </p:txBody>
      </p:sp>
      <p:sp>
        <p:nvSpPr>
          <p:cNvPr id="431" name="Google Shape;431;p3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cxnSp>
        <p:nvCxnSpPr>
          <p:cNvPr id="432" name="Google Shape;432;p33"/>
          <p:cNvCxnSpPr/>
          <p:nvPr/>
        </p:nvCxnSpPr>
        <p:spPr>
          <a:xfrm rot="10800000" flipH="1">
            <a:off x="2096125" y="2337225"/>
            <a:ext cx="6008700" cy="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3" name="Google Shape;433;p33"/>
          <p:cNvSpPr txBox="1"/>
          <p:nvPr/>
        </p:nvSpPr>
        <p:spPr>
          <a:xfrm>
            <a:off x="2240000" y="1628738"/>
            <a:ext cx="1281000" cy="653700"/>
          </a:xfrm>
          <a:prstGeom prst="rect">
            <a:avLst/>
          </a:prstGeom>
          <a:solidFill>
            <a:srgbClr val="B7B7B7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34" name="Google Shape;434;p33"/>
          <p:cNvSpPr txBox="1"/>
          <p:nvPr/>
        </p:nvSpPr>
        <p:spPr>
          <a:xfrm>
            <a:off x="2173250" y="1701113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Flight Vehicle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35" name="Google Shape;435;p33"/>
          <p:cNvSpPr txBox="1"/>
          <p:nvPr/>
        </p:nvSpPr>
        <p:spPr>
          <a:xfrm>
            <a:off x="3656550" y="1701113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Structure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36" name="Google Shape;436;p33"/>
          <p:cNvSpPr txBox="1"/>
          <p:nvPr/>
        </p:nvSpPr>
        <p:spPr>
          <a:xfrm>
            <a:off x="5135638" y="1701113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Electronics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37" name="Google Shape;437;p33"/>
          <p:cNvSpPr txBox="1"/>
          <p:nvPr/>
        </p:nvSpPr>
        <p:spPr>
          <a:xfrm>
            <a:off x="6614750" y="1701113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Software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38" name="Google Shape;438;p33"/>
          <p:cNvSpPr txBox="1"/>
          <p:nvPr/>
        </p:nvSpPr>
        <p:spPr>
          <a:xfrm>
            <a:off x="2240000" y="2460388"/>
            <a:ext cx="1281000" cy="653700"/>
          </a:xfrm>
          <a:prstGeom prst="rect">
            <a:avLst/>
          </a:prstGeom>
          <a:solidFill>
            <a:srgbClr val="A4C2F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39" name="Google Shape;439;p33"/>
          <p:cNvSpPr txBox="1"/>
          <p:nvPr/>
        </p:nvSpPr>
        <p:spPr>
          <a:xfrm>
            <a:off x="2173250" y="2404388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Balloon Volume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40" name="Google Shape;440;p33"/>
          <p:cNvSpPr txBox="1"/>
          <p:nvPr/>
        </p:nvSpPr>
        <p:spPr>
          <a:xfrm>
            <a:off x="3723338" y="2460388"/>
            <a:ext cx="1281000" cy="653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41" name="Google Shape;441;p33"/>
          <p:cNvSpPr txBox="1"/>
          <p:nvPr/>
        </p:nvSpPr>
        <p:spPr>
          <a:xfrm>
            <a:off x="3656575" y="2404388"/>
            <a:ext cx="14145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Airborne Structure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42" name="Google Shape;442;p33"/>
          <p:cNvSpPr txBox="1"/>
          <p:nvPr/>
        </p:nvSpPr>
        <p:spPr>
          <a:xfrm>
            <a:off x="3723363" y="3280913"/>
            <a:ext cx="1281000" cy="653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43" name="Google Shape;443;p33"/>
          <p:cNvSpPr txBox="1"/>
          <p:nvPr/>
        </p:nvSpPr>
        <p:spPr>
          <a:xfrm>
            <a:off x="3656600" y="3224913"/>
            <a:ext cx="14145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Ground Structure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44" name="Google Shape;444;p33"/>
          <p:cNvSpPr txBox="1"/>
          <p:nvPr/>
        </p:nvSpPr>
        <p:spPr>
          <a:xfrm>
            <a:off x="5206650" y="2460388"/>
            <a:ext cx="1281000" cy="653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45" name="Google Shape;445;p33"/>
          <p:cNvSpPr txBox="1"/>
          <p:nvPr/>
        </p:nvSpPr>
        <p:spPr>
          <a:xfrm>
            <a:off x="5139888" y="2532763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Hardware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46" name="Google Shape;446;p33"/>
          <p:cNvSpPr txBox="1"/>
          <p:nvPr/>
        </p:nvSpPr>
        <p:spPr>
          <a:xfrm>
            <a:off x="5206650" y="3292038"/>
            <a:ext cx="1281000" cy="653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47" name="Google Shape;447;p33"/>
          <p:cNvSpPr txBox="1"/>
          <p:nvPr/>
        </p:nvSpPr>
        <p:spPr>
          <a:xfrm>
            <a:off x="5139888" y="3230963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Power Distribution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48" name="Google Shape;448;p33"/>
          <p:cNvSpPr txBox="1"/>
          <p:nvPr/>
        </p:nvSpPr>
        <p:spPr>
          <a:xfrm>
            <a:off x="6689975" y="2460388"/>
            <a:ext cx="1281000" cy="653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49" name="Google Shape;449;p33"/>
          <p:cNvSpPr txBox="1"/>
          <p:nvPr/>
        </p:nvSpPr>
        <p:spPr>
          <a:xfrm>
            <a:off x="6623225" y="2532763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Data Transfer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50" name="Google Shape;450;p33"/>
          <p:cNvSpPr txBox="1"/>
          <p:nvPr/>
        </p:nvSpPr>
        <p:spPr>
          <a:xfrm>
            <a:off x="61850" y="3804225"/>
            <a:ext cx="1769100" cy="12474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51" name="Google Shape;451;p33"/>
          <p:cNvSpPr txBox="1"/>
          <p:nvPr/>
        </p:nvSpPr>
        <p:spPr>
          <a:xfrm>
            <a:off x="224750" y="4173575"/>
            <a:ext cx="1445400" cy="2751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52" name="Google Shape;452;p33"/>
          <p:cNvSpPr txBox="1"/>
          <p:nvPr/>
        </p:nvSpPr>
        <p:spPr>
          <a:xfrm>
            <a:off x="-47200" y="4113075"/>
            <a:ext cx="19584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Critical Element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53" name="Google Shape;453;p33"/>
          <p:cNvSpPr txBox="1"/>
          <p:nvPr/>
        </p:nvSpPr>
        <p:spPr>
          <a:xfrm>
            <a:off x="224750" y="4623225"/>
            <a:ext cx="1445400" cy="275100"/>
          </a:xfrm>
          <a:prstGeom prst="rect">
            <a:avLst/>
          </a:prstGeom>
          <a:solidFill>
            <a:srgbClr val="A4C2F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54" name="Google Shape;454;p33"/>
          <p:cNvSpPr txBox="1"/>
          <p:nvPr/>
        </p:nvSpPr>
        <p:spPr>
          <a:xfrm>
            <a:off x="-71200" y="4584800"/>
            <a:ext cx="20064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Non-Critical Element</a:t>
            </a:r>
            <a:endParaRPr sz="13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55" name="Google Shape;455;p33"/>
          <p:cNvSpPr txBox="1"/>
          <p:nvPr/>
        </p:nvSpPr>
        <p:spPr>
          <a:xfrm>
            <a:off x="2240050" y="3292038"/>
            <a:ext cx="1281000" cy="653700"/>
          </a:xfrm>
          <a:prstGeom prst="rect">
            <a:avLst/>
          </a:prstGeom>
          <a:solidFill>
            <a:srgbClr val="A4C2F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56" name="Google Shape;456;p33"/>
          <p:cNvSpPr txBox="1"/>
          <p:nvPr/>
        </p:nvSpPr>
        <p:spPr>
          <a:xfrm>
            <a:off x="2173288" y="3364413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Stresses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457" name="Google Shape;457;p3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58" name="Google Shape;458;p33"/>
          <p:cNvSpPr txBox="1"/>
          <p:nvPr/>
        </p:nvSpPr>
        <p:spPr>
          <a:xfrm>
            <a:off x="6689975" y="3224925"/>
            <a:ext cx="12810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Image Alignment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59" name="Google Shape;459;p33"/>
          <p:cNvSpPr txBox="1"/>
          <p:nvPr/>
        </p:nvSpPr>
        <p:spPr>
          <a:xfrm>
            <a:off x="557750" y="3746975"/>
            <a:ext cx="8142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Legend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60" name="Google Shape;460;p33"/>
          <p:cNvSpPr/>
          <p:nvPr/>
        </p:nvSpPr>
        <p:spPr>
          <a:xfrm>
            <a:off x="3661950" y="2390050"/>
            <a:ext cx="2888100" cy="7911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4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466" name="Google Shape;466;p34"/>
          <p:cNvSpPr txBox="1">
            <a:spLocks noGrp="1"/>
          </p:cNvSpPr>
          <p:nvPr>
            <p:ph type="ctrTitle"/>
          </p:nvPr>
        </p:nvSpPr>
        <p:spPr>
          <a:xfrm>
            <a:off x="463525" y="2871150"/>
            <a:ext cx="4868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Overview and Results</a:t>
            </a:r>
            <a:endParaRPr/>
          </a:p>
        </p:txBody>
      </p:sp>
      <p:sp>
        <p:nvSpPr>
          <p:cNvPr id="467" name="Google Shape;467;p3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468" name="Google Shape;468;p34"/>
          <p:cNvSpPr txBox="1"/>
          <p:nvPr/>
        </p:nvSpPr>
        <p:spPr>
          <a:xfrm>
            <a:off x="463525" y="1201600"/>
            <a:ext cx="2181600" cy="19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endParaRPr sz="3000" b="1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69" name="Google Shape;469;p34"/>
          <p:cNvSpPr/>
          <p:nvPr/>
        </p:nvSpPr>
        <p:spPr>
          <a:xfrm>
            <a:off x="0" y="191275"/>
            <a:ext cx="13659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Project Overview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70" name="Google Shape;470;p34"/>
          <p:cNvSpPr/>
          <p:nvPr/>
        </p:nvSpPr>
        <p:spPr>
          <a:xfrm>
            <a:off x="1129650" y="191275"/>
            <a:ext cx="14700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Design Description 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71" name="Google Shape;471;p34"/>
          <p:cNvSpPr/>
          <p:nvPr/>
        </p:nvSpPr>
        <p:spPr>
          <a:xfrm>
            <a:off x="2365563" y="191275"/>
            <a:ext cx="1720200" cy="555000"/>
          </a:xfrm>
          <a:prstGeom prst="chevron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Test Overview &amp; Results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72" name="Google Shape;472;p34"/>
          <p:cNvSpPr/>
          <p:nvPr/>
        </p:nvSpPr>
        <p:spPr>
          <a:xfrm>
            <a:off x="3852675" y="191275"/>
            <a:ext cx="16476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Systems Engineering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73" name="Google Shape;473;p34"/>
          <p:cNvSpPr/>
          <p:nvPr/>
        </p:nvSpPr>
        <p:spPr>
          <a:xfrm>
            <a:off x="5267525" y="191275"/>
            <a:ext cx="16476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Project Management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74" name="Google Shape;474;p34"/>
          <p:cNvSpPr/>
          <p:nvPr/>
        </p:nvSpPr>
        <p:spPr>
          <a:xfrm>
            <a:off x="6685650" y="191275"/>
            <a:ext cx="14874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Backup Slides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Summary</a:t>
            </a:r>
            <a:endParaRPr/>
          </a:p>
        </p:txBody>
      </p:sp>
      <p:sp>
        <p:nvSpPr>
          <p:cNvPr id="480" name="Google Shape;480;p3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graphicFrame>
        <p:nvGraphicFramePr>
          <p:cNvPr id="481" name="Google Shape;481;p35"/>
          <p:cNvGraphicFramePr/>
          <p:nvPr/>
        </p:nvGraphicFramePr>
        <p:xfrm>
          <a:off x="286025" y="1414525"/>
          <a:ext cx="6657000" cy="3368282"/>
        </p:xfrm>
        <a:graphic>
          <a:graphicData uri="http://schemas.openxmlformats.org/drawingml/2006/table">
            <a:tbl>
              <a:tblPr>
                <a:noFill/>
                <a:tableStyleId>{A2FD087C-9DC3-4E33-9151-332DE5531E09}</a:tableStyleId>
              </a:tblPr>
              <a:tblGrid>
                <a:gridCol w="172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9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Test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Component Level Tested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System Level Tested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Thermodynamics</a:t>
                      </a:r>
                      <a:endParaRPr sz="1200"/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✔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/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Pointing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>
                        <a:solidFill>
                          <a:srgbClr val="E06666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Diffusion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✔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Power 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✔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Camera 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✔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Software 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✔</a:t>
                      </a:r>
                      <a:endParaRPr sz="1200">
                        <a:solidFill>
                          <a:srgbClr val="6AA84F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>
                        <a:solidFill>
                          <a:srgbClr val="E06666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Mooring Station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✔</a:t>
                      </a:r>
                      <a:endParaRPr sz="1200">
                        <a:solidFill>
                          <a:srgbClr val="6AA84F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>
                        <a:solidFill>
                          <a:srgbClr val="E06666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Day in the Life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N/A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>
                        <a:solidFill>
                          <a:srgbClr val="E06666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82" name="Google Shape;482;p35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Summary</a:t>
            </a:r>
            <a:endParaRPr/>
          </a:p>
        </p:txBody>
      </p:sp>
      <p:sp>
        <p:nvSpPr>
          <p:cNvPr id="488" name="Google Shape;488;p3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graphicFrame>
        <p:nvGraphicFramePr>
          <p:cNvPr id="489" name="Google Shape;489;p36"/>
          <p:cNvGraphicFramePr/>
          <p:nvPr/>
        </p:nvGraphicFramePr>
        <p:xfrm>
          <a:off x="286025" y="1414525"/>
          <a:ext cx="6657000" cy="3368282"/>
        </p:xfrm>
        <a:graphic>
          <a:graphicData uri="http://schemas.openxmlformats.org/drawingml/2006/table">
            <a:tbl>
              <a:tblPr>
                <a:noFill/>
                <a:tableStyleId>{A2FD087C-9DC3-4E33-9151-332DE5531E09}</a:tableStyleId>
              </a:tblPr>
              <a:tblGrid>
                <a:gridCol w="172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9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Test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Component Level Tested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System Level Tested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Thermodynamics</a:t>
                      </a:r>
                      <a:endParaRPr sz="1200"/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✔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/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Pointing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>
                        <a:solidFill>
                          <a:srgbClr val="E06666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Diffusion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✔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Power 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✔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Camera 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✔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Software 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✔</a:t>
                      </a:r>
                      <a:endParaRPr sz="1200">
                        <a:solidFill>
                          <a:srgbClr val="6AA84F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>
                        <a:solidFill>
                          <a:srgbClr val="E06666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Mooring Station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✔</a:t>
                      </a:r>
                      <a:endParaRPr sz="1200">
                        <a:solidFill>
                          <a:srgbClr val="6AA84F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>
                        <a:solidFill>
                          <a:srgbClr val="E06666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Day in the Life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N/A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200">
                        <a:solidFill>
                          <a:srgbClr val="E06666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90" name="Google Shape;490;p36"/>
          <p:cNvSpPr/>
          <p:nvPr/>
        </p:nvSpPr>
        <p:spPr>
          <a:xfrm>
            <a:off x="286025" y="1778350"/>
            <a:ext cx="6657000" cy="766200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6"/>
          <p:cNvSpPr/>
          <p:nvPr/>
        </p:nvSpPr>
        <p:spPr>
          <a:xfrm>
            <a:off x="286025" y="4406387"/>
            <a:ext cx="6657000" cy="392400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2" name="Google Shape;492;p36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Condensation Test Overview</a:t>
            </a:r>
            <a:endParaRPr/>
          </a:p>
        </p:txBody>
      </p:sp>
      <p:sp>
        <p:nvSpPr>
          <p:cNvPr id="498" name="Google Shape;498;p37"/>
          <p:cNvSpPr txBox="1">
            <a:spLocks noGrp="1"/>
          </p:cNvSpPr>
          <p:nvPr>
            <p:ph type="body" idx="1"/>
          </p:nvPr>
        </p:nvSpPr>
        <p:spPr>
          <a:xfrm>
            <a:off x="181300" y="2037475"/>
            <a:ext cx="8924100" cy="28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Objective: </a:t>
            </a:r>
            <a:r>
              <a:rPr lang="en" sz="1800">
                <a:solidFill>
                  <a:srgbClr val="000000"/>
                </a:solidFill>
              </a:rPr>
              <a:t>Verify no condensation on imaging surfaces under worst case operational conditions.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Procedure:</a:t>
            </a:r>
            <a:r>
              <a:rPr lang="en" sz="1800">
                <a:solidFill>
                  <a:srgbClr val="000000"/>
                </a:solidFill>
              </a:rPr>
              <a:t> 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>
                <a:solidFill>
                  <a:srgbClr val="000000"/>
                </a:solidFill>
              </a:rPr>
              <a:t>Connect power to instrument suite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>
                <a:solidFill>
                  <a:srgbClr val="000000"/>
                </a:solidFill>
              </a:rPr>
              <a:t>Install thermocouples and instrument suite into thermal chamber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>
                <a:solidFill>
                  <a:srgbClr val="000000"/>
                </a:solidFill>
              </a:rPr>
              <a:t>Set thermal chamber temperature (-12C or 21C)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>
                <a:solidFill>
                  <a:srgbClr val="000000"/>
                </a:solidFill>
              </a:rPr>
              <a:t>Inspect imaging surface for condensation every 10 minutes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>
                <a:solidFill>
                  <a:srgbClr val="000000"/>
                </a:solidFill>
              </a:rPr>
              <a:t>Stop test if condensation has occurred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499" name="Google Shape;499;p3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500" name="Google Shape;500;p37"/>
          <p:cNvSpPr txBox="1"/>
          <p:nvPr/>
        </p:nvSpPr>
        <p:spPr>
          <a:xfrm>
            <a:off x="138575" y="1524175"/>
            <a:ext cx="91440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Roboto Condensed"/>
                <a:ea typeface="Roboto Condensed"/>
                <a:cs typeface="Roboto Condensed"/>
                <a:sym typeface="Roboto Condensed"/>
              </a:rPr>
              <a:t>DR 4.2 - The imaging system shall produce images of the ground with dimensions of 300 square feet.</a:t>
            </a:r>
            <a:endParaRPr sz="17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Roboto Condensed"/>
                <a:ea typeface="Roboto Condensed"/>
                <a:cs typeface="Roboto Condensed"/>
                <a:sym typeface="Roboto Condensed"/>
              </a:rPr>
              <a:t>DR 4.3.1 - The camera shall operate within temperatures from 10 to 70 degrees Fahrenheit.</a:t>
            </a:r>
            <a:endParaRPr sz="1600" b="1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01" name="Google Shape;501;p37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Condensation Test Setup</a:t>
            </a:r>
            <a:endParaRPr/>
          </a:p>
        </p:txBody>
      </p:sp>
      <p:sp>
        <p:nvSpPr>
          <p:cNvPr id="507" name="Google Shape;507;p3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508" name="Google Shape;508;p3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0" y="1472625"/>
            <a:ext cx="2291028" cy="30547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p38"/>
          <p:cNvGrpSpPr/>
          <p:nvPr/>
        </p:nvGrpSpPr>
        <p:grpSpPr>
          <a:xfrm>
            <a:off x="744927" y="1472632"/>
            <a:ext cx="3619620" cy="3212251"/>
            <a:chOff x="414100" y="1536337"/>
            <a:chExt cx="3773975" cy="3479475"/>
          </a:xfrm>
        </p:grpSpPr>
        <p:grpSp>
          <p:nvGrpSpPr>
            <p:cNvPr id="510" name="Google Shape;510;p38"/>
            <p:cNvGrpSpPr/>
            <p:nvPr/>
          </p:nvGrpSpPr>
          <p:grpSpPr>
            <a:xfrm>
              <a:off x="414100" y="1536337"/>
              <a:ext cx="3773975" cy="3479475"/>
              <a:chOff x="414100" y="1536337"/>
              <a:chExt cx="3773975" cy="3479475"/>
            </a:xfrm>
          </p:grpSpPr>
          <p:grpSp>
            <p:nvGrpSpPr>
              <p:cNvPr id="511" name="Google Shape;511;p38"/>
              <p:cNvGrpSpPr/>
              <p:nvPr/>
            </p:nvGrpSpPr>
            <p:grpSpPr>
              <a:xfrm>
                <a:off x="414100" y="1536337"/>
                <a:ext cx="3773975" cy="3479475"/>
                <a:chOff x="883200" y="1472625"/>
                <a:chExt cx="3773975" cy="3479475"/>
              </a:xfrm>
            </p:grpSpPr>
            <p:pic>
              <p:nvPicPr>
                <p:cNvPr id="512" name="Google Shape;512;p38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883200" y="1472625"/>
                  <a:ext cx="3773975" cy="34794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13" name="Google Shape;513;p38"/>
                <p:cNvPicPr preferRelativeResize="0"/>
                <p:nvPr/>
              </p:nvPicPr>
              <p:blipFill rotWithShape="1">
                <a:blip r:embed="rId5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554125" y="1874713"/>
                  <a:ext cx="229425" cy="229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14" name="Google Shape;514;p38"/>
                <p:cNvPicPr preferRelativeResize="0"/>
                <p:nvPr/>
              </p:nvPicPr>
              <p:blipFill rotWithShape="1">
                <a:blip r:embed="rId6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474950" y="3232275"/>
                  <a:ext cx="199800" cy="179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15" name="Google Shape;515;p38"/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5850" y="1688787"/>
                <a:ext cx="199800" cy="179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16" name="Google Shape;516;p38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1650" y="3041529"/>
              <a:ext cx="271825" cy="214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7" name="Google Shape;517;p38">
            <a:hlinkClick r:id="rId8" action="ppaction://hlinksldjump"/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518" name="Google Shape;518;p38"/>
          <p:cNvCxnSpPr/>
          <p:nvPr/>
        </p:nvCxnSpPr>
        <p:spPr>
          <a:xfrm rot="5400000" flipH="1">
            <a:off x="2441154" y="3128210"/>
            <a:ext cx="837900" cy="7179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9" name="Google Shape;519;p38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4940" y="3865418"/>
            <a:ext cx="480818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Bögel Condensation Model</a:t>
            </a:r>
            <a:endParaRPr/>
          </a:p>
        </p:txBody>
      </p:sp>
      <p:sp>
        <p:nvSpPr>
          <p:cNvPr id="525" name="Google Shape;525;p3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526" name="Google Shape;52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675" y="1578238"/>
            <a:ext cx="4400025" cy="33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9"/>
          <p:cNvSpPr txBox="1"/>
          <p:nvPr/>
        </p:nvSpPr>
        <p:spPr>
          <a:xfrm>
            <a:off x="4644700" y="2192700"/>
            <a:ext cx="4400100" cy="24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Summary: At a relative humidity of 50%, the minimum temperature difference required to prevent condensation is 20°C </a:t>
            </a:r>
            <a:endParaRPr sz="2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528" name="Google Shape;528;p39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Motivation</a:t>
            </a:r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body" idx="1"/>
          </p:nvPr>
        </p:nvSpPr>
        <p:spPr>
          <a:xfrm>
            <a:off x="609850" y="1275600"/>
            <a:ext cx="6533400" cy="19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0000"/>
                </a:solidFill>
              </a:rPr>
              <a:t>Problem</a:t>
            </a:r>
            <a:endParaRPr sz="26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▰"/>
            </a:pPr>
            <a:r>
              <a:rPr lang="en" sz="2000">
                <a:solidFill>
                  <a:srgbClr val="000000"/>
                </a:solidFill>
              </a:rPr>
              <a:t>Over-watering causes negative environmental impact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▰"/>
            </a:pPr>
            <a:r>
              <a:rPr lang="en" sz="2000">
                <a:solidFill>
                  <a:srgbClr val="000000"/>
                </a:solidFill>
              </a:rPr>
              <a:t>Under-watering inhibits crop growth and health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207" name="Google Shape;207;p1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08" name="Google Shape;208;p13"/>
          <p:cNvSpPr txBox="1"/>
          <p:nvPr/>
        </p:nvSpPr>
        <p:spPr>
          <a:xfrm>
            <a:off x="609850" y="3027875"/>
            <a:ext cx="6258600" cy="18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Existing Solutions</a:t>
            </a:r>
            <a:endParaRPr sz="2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Condensed Light"/>
              <a:buChar char="▰"/>
            </a:pPr>
            <a:r>
              <a:rPr lang="en" sz="2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Satellite based systems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Condensed Light"/>
              <a:buChar char="▰"/>
            </a:pPr>
            <a:r>
              <a:rPr lang="en" sz="2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In-ground measurement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Condensed Light"/>
              <a:buChar char="▰"/>
            </a:pPr>
            <a:r>
              <a:rPr lang="en" sz="2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UAS Drones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09" name="Google Shape;209;p1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Condensation Test Results</a:t>
            </a:r>
            <a:endParaRPr/>
          </a:p>
        </p:txBody>
      </p:sp>
      <p:sp>
        <p:nvSpPr>
          <p:cNvPr id="534" name="Google Shape;534;p4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535" name="Google Shape;535;p40"/>
          <p:cNvSpPr txBox="1">
            <a:spLocks noGrp="1"/>
          </p:cNvSpPr>
          <p:nvPr>
            <p:ph type="body" idx="1"/>
          </p:nvPr>
        </p:nvSpPr>
        <p:spPr>
          <a:xfrm>
            <a:off x="127575" y="1339900"/>
            <a:ext cx="9446400" cy="37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b="1" u="sng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Non-Humid Cold Test</a:t>
            </a:r>
            <a:endParaRPr sz="1500" b="1" u="sng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>
                <a:solidFill>
                  <a:srgbClr val="000000"/>
                </a:solidFill>
              </a:rPr>
              <a:t>Ambient temp: -12 C, ambient humidity: 10% →outside polycarb temp: -7.4 C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 b="1">
                <a:solidFill>
                  <a:srgbClr val="222222"/>
                </a:solidFill>
                <a:highlight>
                  <a:schemeClr val="lt1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ΔT = 4.6 C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>
                <a:solidFill>
                  <a:srgbClr val="000000"/>
                </a:solidFill>
              </a:rPr>
              <a:t>Temp diff required (Bögel): ≥ 1 C → No condensation expected, </a:t>
            </a:r>
            <a:r>
              <a:rPr lang="en" sz="1500" u="sng">
                <a:solidFill>
                  <a:srgbClr val="000000"/>
                </a:solidFill>
              </a:rPr>
              <a:t>no condensation observed</a:t>
            </a:r>
            <a:endParaRPr sz="1500" u="sng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 u="sng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Humid Cold Test</a:t>
            </a:r>
            <a:endParaRPr sz="1500" b="1" u="sng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>
                <a:solidFill>
                  <a:srgbClr val="000000"/>
                </a:solidFill>
              </a:rPr>
              <a:t>Ambient temp: -12 C, ambient humidity: 50% →outside polycarb temp: -9.5 C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 b="1">
                <a:solidFill>
                  <a:srgbClr val="222222"/>
                </a:solidFill>
                <a:highlight>
                  <a:schemeClr val="lt1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ΔT = 2.5 C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>
                <a:solidFill>
                  <a:srgbClr val="000000"/>
                </a:solidFill>
              </a:rPr>
              <a:t>Temp diff required (Bögel): ≥ 20 C → Condensation expected, </a:t>
            </a:r>
            <a:r>
              <a:rPr lang="en" sz="1500" u="sng">
                <a:solidFill>
                  <a:srgbClr val="000000"/>
                </a:solidFill>
              </a:rPr>
              <a:t>but </a:t>
            </a:r>
            <a:r>
              <a:rPr lang="en" sz="1500" b="1" u="sng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</a:t>
            </a:r>
            <a:r>
              <a:rPr lang="en" sz="1500" u="sng">
                <a:solidFill>
                  <a:srgbClr val="000000"/>
                </a:solidFill>
              </a:rPr>
              <a:t> observed</a:t>
            </a:r>
            <a:endParaRPr sz="1500" u="sng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b="1" u="sng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Humid Warm Test</a:t>
            </a:r>
            <a:endParaRPr sz="1500" b="1" u="sng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>
                <a:solidFill>
                  <a:srgbClr val="000000"/>
                </a:solidFill>
              </a:rPr>
              <a:t>Ambient temp: 21 C, ambient humidity: 30% - 80% (fluctuated) →outside polycarb temp: 22.8 C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 b="1">
                <a:solidFill>
                  <a:srgbClr val="222222"/>
                </a:solidFill>
                <a:highlight>
                  <a:schemeClr val="lt1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ΔT = 1.8 C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>
                <a:solidFill>
                  <a:srgbClr val="000000"/>
                </a:solidFill>
              </a:rPr>
              <a:t>Temp diff required (Bögel): ≥ ~20 C → Condensation expected, </a:t>
            </a:r>
            <a:r>
              <a:rPr lang="en" sz="1500" u="sng">
                <a:solidFill>
                  <a:srgbClr val="000000"/>
                </a:solidFill>
              </a:rPr>
              <a:t>but </a:t>
            </a:r>
            <a:r>
              <a:rPr lang="en" sz="1500" b="1" u="sng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</a:t>
            </a:r>
            <a:r>
              <a:rPr lang="en" sz="1500" u="sng">
                <a:solidFill>
                  <a:srgbClr val="000000"/>
                </a:solidFill>
              </a:rPr>
              <a:t> observed</a:t>
            </a:r>
            <a:endParaRPr sz="1500" u="sng">
              <a:solidFill>
                <a:srgbClr val="000000"/>
              </a:solidFill>
            </a:endParaRPr>
          </a:p>
        </p:txBody>
      </p:sp>
      <p:pic>
        <p:nvPicPr>
          <p:cNvPr id="536" name="Google Shape;536;p40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4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575" y="1270800"/>
            <a:ext cx="3253724" cy="3200524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4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Thermodynamics Model</a:t>
            </a:r>
            <a:endParaRPr/>
          </a:p>
        </p:txBody>
      </p:sp>
      <p:sp>
        <p:nvSpPr>
          <p:cNvPr id="543" name="Google Shape;543;p41"/>
          <p:cNvSpPr txBox="1">
            <a:spLocks noGrp="1"/>
          </p:cNvSpPr>
          <p:nvPr>
            <p:ph type="body" idx="1"/>
          </p:nvPr>
        </p:nvSpPr>
        <p:spPr>
          <a:xfrm>
            <a:off x="120875" y="1414525"/>
            <a:ext cx="5812200" cy="358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To prevent condensation at 50% humidity, a temperature difference of 20 C is required between the outside polycarbonate face and ambient air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Assumptions:</a:t>
            </a:r>
            <a:endParaRPr sz="15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>
                <a:solidFill>
                  <a:srgbClr val="000000"/>
                </a:solidFill>
              </a:rPr>
              <a:t>Steady state ambient and internal temperatures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>
                <a:solidFill>
                  <a:srgbClr val="000000"/>
                </a:solidFill>
              </a:rPr>
              <a:t>Linear temperature gradient through polycarb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>
                <a:solidFill>
                  <a:srgbClr val="000000"/>
                </a:solidFill>
              </a:rPr>
              <a:t>1D thermodynamics model with 4 nodes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>
                <a:solidFill>
                  <a:srgbClr val="000000"/>
                </a:solidFill>
              </a:rPr>
              <a:t>Convection on inside &amp; outside of box, conduction through polycarbonate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Results using experimental data:</a:t>
            </a:r>
            <a:endParaRPr sz="15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Non-Humid Cold Test 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Humid Cold Test         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Humid Warm Test       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544" name="Google Shape;544;p4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545" name="Google Shape;545;p41">
            <a:hlinkClick r:id="" action="ppaction://noaction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46" name="Google Shape;546;p41"/>
          <p:cNvSpPr txBox="1"/>
          <p:nvPr/>
        </p:nvSpPr>
        <p:spPr>
          <a:xfrm rot="-5400000">
            <a:off x="5747950" y="2838553"/>
            <a:ext cx="1221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Inside of box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47" name="Google Shape;547;p41"/>
          <p:cNvSpPr txBox="1"/>
          <p:nvPr/>
        </p:nvSpPr>
        <p:spPr>
          <a:xfrm rot="5400000">
            <a:off x="7645900" y="2587428"/>
            <a:ext cx="1222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Outside of box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48" name="Google Shape;548;p41"/>
          <p:cNvSpPr txBox="1"/>
          <p:nvPr/>
        </p:nvSpPr>
        <p:spPr>
          <a:xfrm>
            <a:off x="1750100" y="4007675"/>
            <a:ext cx="3863100" cy="8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→ Expected T</a:t>
            </a:r>
            <a:r>
              <a:rPr lang="en" sz="1500" baseline="-25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out,poly</a:t>
            </a:r>
            <a:r>
              <a:rPr lang="en" sz="15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  =     -7.1 C,    </a:t>
            </a:r>
            <a:r>
              <a:rPr lang="en" sz="1500" b="1">
                <a:solidFill>
                  <a:srgbClr val="222222"/>
                </a:solidFill>
                <a:highlight>
                  <a:schemeClr val="lt1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ΔT = 2.9 C</a:t>
            </a:r>
            <a:endParaRPr sz="1500" b="1">
              <a:solidFill>
                <a:srgbClr val="222222"/>
              </a:solidFill>
              <a:highlight>
                <a:schemeClr val="lt1"/>
              </a:highlight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→ Expected T</a:t>
            </a:r>
            <a:r>
              <a:rPr lang="en" sz="1500" baseline="-25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out,poly</a:t>
            </a:r>
            <a:r>
              <a:rPr lang="en" sz="15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  =     -9.6 C,    </a:t>
            </a:r>
            <a:r>
              <a:rPr lang="en" sz="1500" b="1">
                <a:solidFill>
                  <a:srgbClr val="222222"/>
                </a:solidFill>
                <a:highlight>
                  <a:schemeClr val="lt1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ΔT = 2.4 C</a:t>
            </a:r>
            <a:endParaRPr sz="1500" b="1">
              <a:solidFill>
                <a:srgbClr val="222222"/>
              </a:solidFill>
              <a:highlight>
                <a:schemeClr val="lt1"/>
              </a:highlight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→ Expected T</a:t>
            </a:r>
            <a:r>
              <a:rPr lang="en" sz="1500" baseline="-25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out,poly</a:t>
            </a:r>
            <a:r>
              <a:rPr lang="en" sz="15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  =      22.8 C,  </a:t>
            </a:r>
            <a:r>
              <a:rPr lang="en" sz="1500" b="1">
                <a:solidFill>
                  <a:srgbClr val="222222"/>
                </a:solidFill>
                <a:highlight>
                  <a:schemeClr val="lt1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ΔT = 1.8 C</a:t>
            </a:r>
            <a:endParaRPr sz="1500" b="1">
              <a:solidFill>
                <a:srgbClr val="222222"/>
              </a:solidFill>
              <a:highlight>
                <a:schemeClr val="lt1"/>
              </a:highlight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2"/>
          <p:cNvSpPr txBox="1">
            <a:spLocks noGrp="1"/>
          </p:cNvSpPr>
          <p:nvPr>
            <p:ph type="title"/>
          </p:nvPr>
        </p:nvSpPr>
        <p:spPr>
          <a:xfrm>
            <a:off x="608250" y="392575"/>
            <a:ext cx="56985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Condensation Model and Results Reconciliation</a:t>
            </a:r>
            <a:endParaRPr/>
          </a:p>
        </p:txBody>
      </p:sp>
      <p:sp>
        <p:nvSpPr>
          <p:cNvPr id="554" name="Google Shape;554;p4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555" name="Google Shape;555;p42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56" name="Google Shape;556;p42"/>
          <p:cNvSpPr txBox="1">
            <a:spLocks noGrp="1"/>
          </p:cNvSpPr>
          <p:nvPr>
            <p:ph type="body" idx="1"/>
          </p:nvPr>
        </p:nvSpPr>
        <p:spPr>
          <a:xfrm>
            <a:off x="229425" y="1706325"/>
            <a:ext cx="8429400" cy="2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>
                <a:solidFill>
                  <a:srgbClr val="000000"/>
                </a:solidFill>
              </a:rPr>
              <a:t>Bögel model </a:t>
            </a:r>
            <a:r>
              <a:rPr lang="en" sz="18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is not </a:t>
            </a:r>
            <a:r>
              <a:rPr lang="en" sz="1800">
                <a:solidFill>
                  <a:srgbClr val="000000"/>
                </a:solidFill>
              </a:rPr>
              <a:t>an accurate predictor of condensation within the instrument suite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>
                <a:solidFill>
                  <a:srgbClr val="000000"/>
                </a:solidFill>
              </a:rPr>
              <a:t>This is likely due to the use case of the Bögel model - it simply predicts the dew point for water in the atmosphere and doesn’t look into material properties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>
                <a:solidFill>
                  <a:srgbClr val="000000"/>
                </a:solidFill>
              </a:rPr>
              <a:t>Material properties include surface area, wettability, tension, and porosity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>
                <a:solidFill>
                  <a:srgbClr val="000000"/>
                </a:solidFill>
              </a:rPr>
              <a:t>Moving forward with experimental results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557" name="Google Shape;557;p42"/>
          <p:cNvSpPr txBox="1"/>
          <p:nvPr/>
        </p:nvSpPr>
        <p:spPr>
          <a:xfrm>
            <a:off x="2325750" y="3878700"/>
            <a:ext cx="4492500" cy="6459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No condensation is expected to occur during flight ✓</a:t>
            </a:r>
            <a:endParaRPr sz="16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7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DR 4.2 and DR 4.3.1 met ✓</a:t>
            </a:r>
            <a:endParaRPr sz="16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Pointing Test Overview</a:t>
            </a:r>
            <a:endParaRPr/>
          </a:p>
        </p:txBody>
      </p:sp>
      <p:sp>
        <p:nvSpPr>
          <p:cNvPr id="563" name="Google Shape;563;p43"/>
          <p:cNvSpPr txBox="1">
            <a:spLocks noGrp="1"/>
          </p:cNvSpPr>
          <p:nvPr>
            <p:ph type="body" idx="1"/>
          </p:nvPr>
        </p:nvSpPr>
        <p:spPr>
          <a:xfrm>
            <a:off x="228550" y="2254825"/>
            <a:ext cx="6131400" cy="26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Objective:</a:t>
            </a:r>
            <a:r>
              <a:rPr lang="en" sz="1500">
                <a:solidFill>
                  <a:srgbClr val="000000"/>
                </a:solidFill>
              </a:rPr>
              <a:t> Ensure that under a worst case force vector, instrument suite would experience same angular displacement as full scale model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Procedure: </a:t>
            </a:r>
            <a:endParaRPr sz="15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>
                <a:solidFill>
                  <a:srgbClr val="000000"/>
                </a:solidFill>
              </a:rPr>
              <a:t>Set up small scale tri-tethered balloon system without balloon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>
                <a:solidFill>
                  <a:srgbClr val="000000"/>
                </a:solidFill>
              </a:rPr>
              <a:t>Lift modeled using known weight and pulley system suspended from high bay ceiling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>
                <a:solidFill>
                  <a:srgbClr val="000000"/>
                </a:solidFill>
              </a:rPr>
              <a:t>Place mooring stations to prescribe desired angle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>
                <a:solidFill>
                  <a:srgbClr val="000000"/>
                </a:solidFill>
              </a:rPr>
              <a:t>Measure displacement angle between z and z’ and image the ground to ensure model is accurate and area can be imaged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400">
              <a:solidFill>
                <a:srgbClr val="000000"/>
              </a:solidFill>
            </a:endParaRPr>
          </a:p>
        </p:txBody>
      </p:sp>
      <p:sp>
        <p:nvSpPr>
          <p:cNvPr id="564" name="Google Shape;564;p4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565" name="Google Shape;565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663" y="1677376"/>
            <a:ext cx="2837324" cy="2805874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43"/>
          <p:cNvSpPr txBox="1"/>
          <p:nvPr/>
        </p:nvSpPr>
        <p:spPr>
          <a:xfrm>
            <a:off x="7695800" y="1677375"/>
            <a:ext cx="163500" cy="1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z</a:t>
            </a:r>
            <a:endParaRPr sz="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67" name="Google Shape;567;p43"/>
          <p:cNvSpPr txBox="1"/>
          <p:nvPr/>
        </p:nvSpPr>
        <p:spPr>
          <a:xfrm>
            <a:off x="228550" y="1586475"/>
            <a:ext cx="62742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Roboto Condensed"/>
                <a:ea typeface="Roboto Condensed"/>
                <a:cs typeface="Roboto Condensed"/>
                <a:sym typeface="Roboto Condensed"/>
              </a:rPr>
              <a:t>DR 4.2 - The imaging system shall produce images of the ground with dimensions of 300 square feet.</a:t>
            </a:r>
            <a:endParaRPr sz="15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68" name="Google Shape;568;p43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4"/>
          <p:cNvSpPr txBox="1">
            <a:spLocks noGrp="1"/>
          </p:cNvSpPr>
          <p:nvPr>
            <p:ph type="title"/>
          </p:nvPr>
        </p:nvSpPr>
        <p:spPr>
          <a:xfrm>
            <a:off x="814275" y="405200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Pointing Model</a:t>
            </a:r>
            <a:endParaRPr/>
          </a:p>
        </p:txBody>
      </p:sp>
      <p:sp>
        <p:nvSpPr>
          <p:cNvPr id="574" name="Google Shape;574;p44"/>
          <p:cNvSpPr txBox="1">
            <a:spLocks noGrp="1"/>
          </p:cNvSpPr>
          <p:nvPr>
            <p:ph type="body" idx="1"/>
          </p:nvPr>
        </p:nvSpPr>
        <p:spPr>
          <a:xfrm>
            <a:off x="163400" y="1596000"/>
            <a:ext cx="5929500" cy="34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A model of the tri-tethered balloon system was made using a discrete element method. Using this model, the team could predict where and what the camera is imaging.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Key Equation:</a:t>
            </a:r>
            <a:endParaRPr sz="15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Key Assumptions:</a:t>
            </a:r>
            <a:endParaRPr sz="15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Condensed Light"/>
              <a:buChar char="▰"/>
            </a:pPr>
            <a:r>
              <a:rPr lang="en" sz="1500">
                <a:solidFill>
                  <a:srgbClr val="000000"/>
                </a:solidFill>
              </a:rPr>
              <a:t>Instrument suite and balloon occupy the same space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Condensed Light"/>
              <a:buChar char="▰"/>
            </a:pPr>
            <a:r>
              <a:rPr lang="en" sz="1500">
                <a:solidFill>
                  <a:srgbClr val="000000"/>
                </a:solidFill>
              </a:rPr>
              <a:t>Tethers provide no damping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Condensed Light"/>
              <a:buChar char="▰"/>
            </a:pPr>
            <a:r>
              <a:rPr lang="en" sz="1500">
                <a:solidFill>
                  <a:srgbClr val="000000"/>
                </a:solidFill>
              </a:rPr>
              <a:t>No drag on tethers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Condensed Light"/>
              <a:buChar char="▰"/>
            </a:pPr>
            <a:r>
              <a:rPr lang="en" sz="1500">
                <a:solidFill>
                  <a:srgbClr val="000000"/>
                </a:solidFill>
              </a:rPr>
              <a:t>Cross sectional area of tethers are constant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Conclusions:</a:t>
            </a:r>
            <a:r>
              <a:rPr lang="en" sz="1500">
                <a:solidFill>
                  <a:srgbClr val="000000"/>
                </a:solidFill>
              </a:rPr>
              <a:t> 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The model showed that the camera would image area of interest under maximum wind load 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>
              <a:solidFill>
                <a:srgbClr val="000000"/>
              </a:solidFill>
            </a:endParaRPr>
          </a:p>
        </p:txBody>
      </p:sp>
      <p:sp>
        <p:nvSpPr>
          <p:cNvPr id="575" name="Google Shape;575;p4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576" name="Google Shape;576;p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0468" y="2029001"/>
            <a:ext cx="3179958" cy="218877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7" name="Google Shape;577;p44"/>
          <p:cNvSpPr txBox="1"/>
          <p:nvPr/>
        </p:nvSpPr>
        <p:spPr>
          <a:xfrm>
            <a:off x="6573650" y="1713388"/>
            <a:ext cx="1593600" cy="3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Instrument Suite &amp; Balloon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8" name="Google Shape;578;p44"/>
          <p:cNvSpPr txBox="1"/>
          <p:nvPr/>
        </p:nvSpPr>
        <p:spPr>
          <a:xfrm>
            <a:off x="6971450" y="4133875"/>
            <a:ext cx="8829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 sz="9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Nahon, 1999</a:t>
            </a:r>
            <a:endParaRPr sz="9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79" name="Google Shape;579;p44"/>
          <p:cNvSpPr txBox="1"/>
          <p:nvPr/>
        </p:nvSpPr>
        <p:spPr>
          <a:xfrm>
            <a:off x="7605325" y="2042550"/>
            <a:ext cx="996000" cy="33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Instrument Suite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0" name="Google Shape;580;p4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7900" y="2108675"/>
            <a:ext cx="2948800" cy="461575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81" name="Google Shape;581;p44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Pointing Test Results </a:t>
            </a:r>
            <a:endParaRPr/>
          </a:p>
        </p:txBody>
      </p:sp>
      <p:sp>
        <p:nvSpPr>
          <p:cNvPr id="587" name="Google Shape;587;p45"/>
          <p:cNvSpPr txBox="1">
            <a:spLocks noGrp="1"/>
          </p:cNvSpPr>
          <p:nvPr>
            <p:ph type="body" idx="1"/>
          </p:nvPr>
        </p:nvSpPr>
        <p:spPr>
          <a:xfrm>
            <a:off x="251000" y="1491000"/>
            <a:ext cx="5107500" cy="31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Expected Results:</a:t>
            </a:r>
            <a:r>
              <a:rPr lang="en" sz="1600">
                <a:solidFill>
                  <a:srgbClr val="000000"/>
                </a:solidFill>
              </a:rPr>
              <a:t> 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Direct angular measurements, IMU turning angle, and camera visual information would suggest </a:t>
            </a:r>
            <a:r>
              <a:rPr lang="en" sz="1600">
                <a:solidFill>
                  <a:srgbClr val="000000"/>
                </a:solidFill>
                <a:uFill>
                  <a:noFill/>
                </a:uFill>
                <a:hlinkClick r:id="rId3" action="ppaction://hlinksldjump"/>
              </a:rPr>
              <a:t>max turning angle</a:t>
            </a:r>
            <a:r>
              <a:rPr lang="en" sz="1600">
                <a:solidFill>
                  <a:srgbClr val="000000"/>
                </a:solidFill>
              </a:rPr>
              <a:t> is not reached 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Complications:</a:t>
            </a:r>
            <a:r>
              <a:rPr lang="en" sz="1600">
                <a:solidFill>
                  <a:srgbClr val="000000"/>
                </a:solidFill>
              </a:rPr>
              <a:t> 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Potential issues with scaling of error terms from IMU and angular measurements from protractor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Model Validation:</a:t>
            </a:r>
            <a:r>
              <a:rPr lang="en" sz="1600">
                <a:solidFill>
                  <a:srgbClr val="000000"/>
                </a:solidFill>
              </a:rPr>
              <a:t> 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This would have shown us what the camera pointing model was capable of accurately predicting the cameras pointing under external loads on the balloon</a:t>
            </a:r>
            <a:endParaRPr sz="16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6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88" name="Google Shape;588;p4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589" name="Google Shape;589;p45"/>
          <p:cNvSpPr txBox="1"/>
          <p:nvPr/>
        </p:nvSpPr>
        <p:spPr>
          <a:xfrm rot="809">
            <a:off x="5158325" y="2706600"/>
            <a:ext cx="3824400" cy="7143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Camera will image same 300 sqft. 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7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DR 4.2 met 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✔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90" name="Google Shape;590;p45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4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369" y="1452263"/>
            <a:ext cx="3494532" cy="3005338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4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Day-in-the-Life Test Overview</a:t>
            </a:r>
            <a:endParaRPr/>
          </a:p>
        </p:txBody>
      </p:sp>
      <p:sp>
        <p:nvSpPr>
          <p:cNvPr id="597" name="Google Shape;597;p46"/>
          <p:cNvSpPr txBox="1">
            <a:spLocks noGrp="1"/>
          </p:cNvSpPr>
          <p:nvPr>
            <p:ph type="body" idx="1"/>
          </p:nvPr>
        </p:nvSpPr>
        <p:spPr>
          <a:xfrm>
            <a:off x="234775" y="1660025"/>
            <a:ext cx="5941200" cy="34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Objective: </a:t>
            </a:r>
            <a:r>
              <a:rPr lang="en" sz="1600">
                <a:solidFill>
                  <a:srgbClr val="000000"/>
                </a:solidFill>
              </a:rPr>
              <a:t>Demonstrate “day in the life” functionality, supplying required data to customer from instrument suite and ground measurements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Procedure:</a:t>
            </a:r>
            <a:endParaRPr sz="16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>
                <a:solidFill>
                  <a:srgbClr val="000000"/>
                </a:solidFill>
              </a:rPr>
              <a:t>Transport to CU South Boulder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>
                <a:solidFill>
                  <a:srgbClr val="000000"/>
                </a:solidFill>
              </a:rPr>
              <a:t>Review emergency procedures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>
                <a:solidFill>
                  <a:srgbClr val="000000"/>
                </a:solidFill>
              </a:rPr>
              <a:t>Place ground structures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>
                <a:solidFill>
                  <a:srgbClr val="000000"/>
                </a:solidFill>
              </a:rPr>
              <a:t>Inflate balloon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>
                <a:solidFill>
                  <a:srgbClr val="000000"/>
                </a:solidFill>
              </a:rPr>
              <a:t>SMC data samples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>
                <a:solidFill>
                  <a:srgbClr val="000000"/>
                </a:solidFill>
              </a:rPr>
              <a:t>Monitor flight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>
                <a:solidFill>
                  <a:srgbClr val="000000"/>
                </a:solidFill>
              </a:rPr>
              <a:t>Retract and deflate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rgbClr val="000000"/>
              </a:solidFill>
            </a:endParaRPr>
          </a:p>
        </p:txBody>
      </p:sp>
      <p:sp>
        <p:nvSpPr>
          <p:cNvPr id="598" name="Google Shape;598;p4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599" name="Google Shape;599;p46"/>
          <p:cNvSpPr txBox="1"/>
          <p:nvPr/>
        </p:nvSpPr>
        <p:spPr>
          <a:xfrm>
            <a:off x="2347050" y="1302125"/>
            <a:ext cx="44499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FR1-FR11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600" name="Google Shape;600;p46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Day-in-the-Life Expected Results</a:t>
            </a:r>
            <a:endParaRPr/>
          </a:p>
        </p:txBody>
      </p:sp>
      <p:sp>
        <p:nvSpPr>
          <p:cNvPr id="606" name="Google Shape;606;p47"/>
          <p:cNvSpPr txBox="1">
            <a:spLocks noGrp="1"/>
          </p:cNvSpPr>
          <p:nvPr>
            <p:ph type="body" idx="1"/>
          </p:nvPr>
        </p:nvSpPr>
        <p:spPr>
          <a:xfrm>
            <a:off x="277450" y="1360500"/>
            <a:ext cx="79926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Expected Results:</a:t>
            </a:r>
            <a:endParaRPr sz="16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>
                <a:solidFill>
                  <a:srgbClr val="000000"/>
                </a:solidFill>
              </a:rPr>
              <a:t>Condensation does not occur (inspection of images) 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>
                <a:solidFill>
                  <a:srgbClr val="000000"/>
                </a:solidFill>
              </a:rPr>
              <a:t>Camera views entire minimally required area (300 sqft.)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>
                <a:solidFill>
                  <a:srgbClr val="000000"/>
                </a:solidFill>
              </a:rPr>
              <a:t>All components powered to function properly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>
                <a:solidFill>
                  <a:srgbClr val="000000"/>
                </a:solidFill>
              </a:rPr>
              <a:t>Balloon provides lift to remain at operational altitude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>
                <a:solidFill>
                  <a:srgbClr val="000000"/>
                </a:solidFill>
              </a:rPr>
              <a:t>All components retain structural integrity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Possible complications:</a:t>
            </a:r>
            <a:endParaRPr sz="16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>
                <a:solidFill>
                  <a:srgbClr val="000000"/>
                </a:solidFill>
              </a:rPr>
              <a:t>Full scale inflation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>
                <a:solidFill>
                  <a:srgbClr val="000000"/>
                </a:solidFill>
              </a:rPr>
              <a:t>Balloon dynamics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607" name="Google Shape;607;p4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608" name="Google Shape;608;p47"/>
          <p:cNvSpPr txBox="1"/>
          <p:nvPr/>
        </p:nvSpPr>
        <p:spPr>
          <a:xfrm rot="902">
            <a:off x="3052900" y="3857650"/>
            <a:ext cx="3429900" cy="7065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Successful flight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7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All functionals met 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✔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09" name="Google Shape;609;p47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8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615" name="Google Shape;615;p48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 Engineering</a:t>
            </a:r>
            <a:endParaRPr/>
          </a:p>
        </p:txBody>
      </p:sp>
      <p:sp>
        <p:nvSpPr>
          <p:cNvPr id="616" name="Google Shape;616;p4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617" name="Google Shape;617;p48"/>
          <p:cNvSpPr txBox="1"/>
          <p:nvPr/>
        </p:nvSpPr>
        <p:spPr>
          <a:xfrm>
            <a:off x="463525" y="1201600"/>
            <a:ext cx="2181600" cy="19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</a:t>
            </a:r>
            <a:endParaRPr sz="3000" b="1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18" name="Google Shape;618;p48"/>
          <p:cNvSpPr/>
          <p:nvPr/>
        </p:nvSpPr>
        <p:spPr>
          <a:xfrm>
            <a:off x="0" y="191275"/>
            <a:ext cx="13659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Project Overview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619" name="Google Shape;619;p48"/>
          <p:cNvSpPr/>
          <p:nvPr/>
        </p:nvSpPr>
        <p:spPr>
          <a:xfrm>
            <a:off x="1129650" y="191275"/>
            <a:ext cx="14700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Design Description 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620" name="Google Shape;620;p48"/>
          <p:cNvSpPr/>
          <p:nvPr/>
        </p:nvSpPr>
        <p:spPr>
          <a:xfrm>
            <a:off x="2365563" y="191275"/>
            <a:ext cx="17202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Test Overview &amp; Results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621" name="Google Shape;621;p48"/>
          <p:cNvSpPr/>
          <p:nvPr/>
        </p:nvSpPr>
        <p:spPr>
          <a:xfrm>
            <a:off x="3852675" y="191275"/>
            <a:ext cx="1647600" cy="555000"/>
          </a:xfrm>
          <a:prstGeom prst="chevron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Systems Engineering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622" name="Google Shape;622;p48"/>
          <p:cNvSpPr/>
          <p:nvPr/>
        </p:nvSpPr>
        <p:spPr>
          <a:xfrm>
            <a:off x="5267525" y="191275"/>
            <a:ext cx="16476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Project Management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623" name="Google Shape;623;p48"/>
          <p:cNvSpPr/>
          <p:nvPr/>
        </p:nvSpPr>
        <p:spPr>
          <a:xfrm>
            <a:off x="6685650" y="191275"/>
            <a:ext cx="14874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Backup Slides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 Engineering Process - Overview</a:t>
            </a:r>
            <a:endParaRPr/>
          </a:p>
        </p:txBody>
      </p:sp>
      <p:sp>
        <p:nvSpPr>
          <p:cNvPr id="629" name="Google Shape;629;p4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pic>
        <p:nvPicPr>
          <p:cNvPr id="630" name="Google Shape;630;p4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31" name="Google Shape;631;p49"/>
          <p:cNvSpPr/>
          <p:nvPr/>
        </p:nvSpPr>
        <p:spPr>
          <a:xfrm>
            <a:off x="5740438" y="19543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System Validation</a:t>
            </a:r>
            <a:endParaRPr sz="1000"/>
          </a:p>
        </p:txBody>
      </p:sp>
      <p:sp>
        <p:nvSpPr>
          <p:cNvPr id="632" name="Google Shape;632;p49"/>
          <p:cNvSpPr/>
          <p:nvPr/>
        </p:nvSpPr>
        <p:spPr>
          <a:xfrm>
            <a:off x="5134563" y="26632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System Verification</a:t>
            </a:r>
            <a:endParaRPr sz="1000"/>
          </a:p>
        </p:txBody>
      </p:sp>
      <p:sp>
        <p:nvSpPr>
          <p:cNvPr id="633" name="Google Shape;633;p49"/>
          <p:cNvSpPr/>
          <p:nvPr/>
        </p:nvSpPr>
        <p:spPr>
          <a:xfrm>
            <a:off x="4535963" y="33721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Subsystem Verification</a:t>
            </a:r>
            <a:endParaRPr sz="1000"/>
          </a:p>
        </p:txBody>
      </p:sp>
      <p:sp>
        <p:nvSpPr>
          <p:cNvPr id="634" name="Google Shape;634;p49"/>
          <p:cNvSpPr/>
          <p:nvPr/>
        </p:nvSpPr>
        <p:spPr>
          <a:xfrm flipH="1">
            <a:off x="1516413" y="19543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Project Def. &amp; CONOPS</a:t>
            </a:r>
            <a:endParaRPr sz="1000"/>
          </a:p>
        </p:txBody>
      </p:sp>
      <p:sp>
        <p:nvSpPr>
          <p:cNvPr id="635" name="Google Shape;635;p49"/>
          <p:cNvSpPr/>
          <p:nvPr/>
        </p:nvSpPr>
        <p:spPr>
          <a:xfrm flipH="1">
            <a:off x="2124113" y="26632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Requirements &amp; Sys. Architecture</a:t>
            </a:r>
            <a:endParaRPr sz="1000"/>
          </a:p>
        </p:txBody>
      </p:sp>
      <p:sp>
        <p:nvSpPr>
          <p:cNvPr id="636" name="Google Shape;636;p49"/>
          <p:cNvSpPr/>
          <p:nvPr/>
        </p:nvSpPr>
        <p:spPr>
          <a:xfrm flipH="1">
            <a:off x="2729063" y="33721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Detailed Design</a:t>
            </a:r>
            <a:endParaRPr sz="1000"/>
          </a:p>
        </p:txBody>
      </p:sp>
      <p:sp>
        <p:nvSpPr>
          <p:cNvPr id="637" name="Google Shape;637;p49"/>
          <p:cNvSpPr/>
          <p:nvPr/>
        </p:nvSpPr>
        <p:spPr>
          <a:xfrm rot="10800000" flipH="1">
            <a:off x="3335938" y="4081100"/>
            <a:ext cx="2404500" cy="706200"/>
          </a:xfrm>
          <a:prstGeom prst="trapezoid">
            <a:avLst>
              <a:gd name="adj" fmla="val 8401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49"/>
          <p:cNvSpPr txBox="1"/>
          <p:nvPr/>
        </p:nvSpPr>
        <p:spPr>
          <a:xfrm>
            <a:off x="3796638" y="4137275"/>
            <a:ext cx="14874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Hardware/Software Development &amp; Assembly</a:t>
            </a:r>
            <a:endParaRPr sz="1000"/>
          </a:p>
        </p:txBody>
      </p:sp>
      <p:sp>
        <p:nvSpPr>
          <p:cNvPr id="639" name="Google Shape;639;p49"/>
          <p:cNvSpPr/>
          <p:nvPr/>
        </p:nvSpPr>
        <p:spPr>
          <a:xfrm flipH="1">
            <a:off x="729563" y="1489425"/>
            <a:ext cx="1999500" cy="4371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Feasibility Study &amp; Concept Exploration</a:t>
            </a:r>
            <a:endParaRPr sz="1000"/>
          </a:p>
        </p:txBody>
      </p:sp>
      <p:sp>
        <p:nvSpPr>
          <p:cNvPr id="640" name="Google Shape;640;p49"/>
          <p:cNvSpPr/>
          <p:nvPr/>
        </p:nvSpPr>
        <p:spPr>
          <a:xfrm>
            <a:off x="6342863" y="1489300"/>
            <a:ext cx="1999500" cy="4371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Operations &amp; Maintenance</a:t>
            </a:r>
            <a:endParaRPr sz="1000"/>
          </a:p>
        </p:txBody>
      </p:sp>
      <p:cxnSp>
        <p:nvCxnSpPr>
          <p:cNvPr id="641" name="Google Shape;641;p49"/>
          <p:cNvCxnSpPr/>
          <p:nvPr/>
        </p:nvCxnSpPr>
        <p:spPr>
          <a:xfrm>
            <a:off x="1373175" y="1978925"/>
            <a:ext cx="2391900" cy="280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2" name="Google Shape;642;p49"/>
          <p:cNvCxnSpPr/>
          <p:nvPr/>
        </p:nvCxnSpPr>
        <p:spPr>
          <a:xfrm rot="10800000" flipH="1">
            <a:off x="5342800" y="1956600"/>
            <a:ext cx="2366700" cy="2833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43" name="Google Shape;643;p49"/>
          <p:cNvSpPr txBox="1"/>
          <p:nvPr/>
        </p:nvSpPr>
        <p:spPr>
          <a:xfrm rot="2975681">
            <a:off x="1756011" y="3215550"/>
            <a:ext cx="1236674" cy="31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Project Definition</a:t>
            </a:r>
            <a:endParaRPr sz="1000"/>
          </a:p>
        </p:txBody>
      </p:sp>
      <p:sp>
        <p:nvSpPr>
          <p:cNvPr id="644" name="Google Shape;644;p49"/>
          <p:cNvSpPr txBox="1"/>
          <p:nvPr/>
        </p:nvSpPr>
        <p:spPr>
          <a:xfrm rot="-2999385">
            <a:off x="6122753" y="3177673"/>
            <a:ext cx="1236537" cy="31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Integration &amp; Test</a:t>
            </a:r>
            <a:endParaRPr sz="1000"/>
          </a:p>
        </p:txBody>
      </p:sp>
      <p:pic>
        <p:nvPicPr>
          <p:cNvPr id="645" name="Google Shape;645;p4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646" name="Google Shape;646;p49"/>
          <p:cNvCxnSpPr/>
          <p:nvPr/>
        </p:nvCxnSpPr>
        <p:spPr>
          <a:xfrm>
            <a:off x="2550150" y="4952125"/>
            <a:ext cx="3980400" cy="2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Mission Statement</a:t>
            </a:r>
            <a:endParaRPr/>
          </a:p>
        </p:txBody>
      </p:sp>
      <p:sp>
        <p:nvSpPr>
          <p:cNvPr id="215" name="Google Shape;215;p14"/>
          <p:cNvSpPr txBox="1">
            <a:spLocks noGrp="1"/>
          </p:cNvSpPr>
          <p:nvPr>
            <p:ph type="body" idx="1"/>
          </p:nvPr>
        </p:nvSpPr>
        <p:spPr>
          <a:xfrm>
            <a:off x="390100" y="2185250"/>
            <a:ext cx="8592600" cy="2247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WIRMS will build a non-intrusive solution to provide IR data that can be used to monitor soil moisture content over a 300 square foot area for one day with 80% up-time.</a:t>
            </a:r>
            <a:endParaRPr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2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Solution: </a:t>
            </a:r>
            <a:r>
              <a:rPr lang="en">
                <a:solidFill>
                  <a:srgbClr val="000000"/>
                </a:solidFill>
              </a:rPr>
              <a:t>Tethered weather balloon system to provide an elevated imaging platform for a NIR camera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16" name="Google Shape;216;p1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17" name="Google Shape;217;p1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 Engineering Process - Project Definition</a:t>
            </a:r>
            <a:endParaRPr/>
          </a:p>
        </p:txBody>
      </p:sp>
      <p:sp>
        <p:nvSpPr>
          <p:cNvPr id="652" name="Google Shape;652;p5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sp>
        <p:nvSpPr>
          <p:cNvPr id="653" name="Google Shape;653;p50"/>
          <p:cNvSpPr txBox="1">
            <a:spLocks noGrp="1"/>
          </p:cNvSpPr>
          <p:nvPr>
            <p:ph type="sldNum" idx="12"/>
          </p:nvPr>
        </p:nvSpPr>
        <p:spPr>
          <a:xfrm>
            <a:off x="8195975" y="4636525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sp>
        <p:nvSpPr>
          <p:cNvPr id="654" name="Google Shape;654;p50"/>
          <p:cNvSpPr/>
          <p:nvPr/>
        </p:nvSpPr>
        <p:spPr>
          <a:xfrm>
            <a:off x="5740438" y="19543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System Validation</a:t>
            </a:r>
            <a:endParaRPr sz="1000"/>
          </a:p>
        </p:txBody>
      </p:sp>
      <p:sp>
        <p:nvSpPr>
          <p:cNvPr id="655" name="Google Shape;655;p50"/>
          <p:cNvSpPr/>
          <p:nvPr/>
        </p:nvSpPr>
        <p:spPr>
          <a:xfrm>
            <a:off x="5134563" y="26632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System Verification</a:t>
            </a:r>
            <a:endParaRPr sz="1000"/>
          </a:p>
        </p:txBody>
      </p:sp>
      <p:sp>
        <p:nvSpPr>
          <p:cNvPr id="656" name="Google Shape;656;p50"/>
          <p:cNvSpPr/>
          <p:nvPr/>
        </p:nvSpPr>
        <p:spPr>
          <a:xfrm>
            <a:off x="4535963" y="33721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Subsystem Verification</a:t>
            </a:r>
            <a:endParaRPr sz="1000"/>
          </a:p>
        </p:txBody>
      </p:sp>
      <p:sp>
        <p:nvSpPr>
          <p:cNvPr id="657" name="Google Shape;657;p50"/>
          <p:cNvSpPr/>
          <p:nvPr/>
        </p:nvSpPr>
        <p:spPr>
          <a:xfrm flipH="1">
            <a:off x="1516413" y="19543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Project Def. &amp; CONOPS</a:t>
            </a:r>
            <a:endParaRPr sz="1000"/>
          </a:p>
        </p:txBody>
      </p:sp>
      <p:sp>
        <p:nvSpPr>
          <p:cNvPr id="658" name="Google Shape;658;p50"/>
          <p:cNvSpPr/>
          <p:nvPr/>
        </p:nvSpPr>
        <p:spPr>
          <a:xfrm flipH="1">
            <a:off x="2124113" y="26632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Requirements &amp; Sys. Architecture</a:t>
            </a:r>
            <a:endParaRPr sz="1000"/>
          </a:p>
        </p:txBody>
      </p:sp>
      <p:sp>
        <p:nvSpPr>
          <p:cNvPr id="659" name="Google Shape;659;p50"/>
          <p:cNvSpPr/>
          <p:nvPr/>
        </p:nvSpPr>
        <p:spPr>
          <a:xfrm flipH="1">
            <a:off x="2729063" y="33721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Detailed Design</a:t>
            </a:r>
            <a:endParaRPr sz="1000"/>
          </a:p>
        </p:txBody>
      </p:sp>
      <p:sp>
        <p:nvSpPr>
          <p:cNvPr id="660" name="Google Shape;660;p50"/>
          <p:cNvSpPr/>
          <p:nvPr/>
        </p:nvSpPr>
        <p:spPr>
          <a:xfrm rot="10800000" flipH="1">
            <a:off x="3335938" y="4081100"/>
            <a:ext cx="2404500" cy="706200"/>
          </a:xfrm>
          <a:prstGeom prst="trapezoid">
            <a:avLst>
              <a:gd name="adj" fmla="val 8401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50"/>
          <p:cNvSpPr txBox="1"/>
          <p:nvPr/>
        </p:nvSpPr>
        <p:spPr>
          <a:xfrm>
            <a:off x="3796638" y="4137275"/>
            <a:ext cx="14874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Hardware/Software Development &amp; Assembly</a:t>
            </a:r>
            <a:endParaRPr sz="1000"/>
          </a:p>
        </p:txBody>
      </p:sp>
      <p:sp>
        <p:nvSpPr>
          <p:cNvPr id="662" name="Google Shape;662;p50"/>
          <p:cNvSpPr/>
          <p:nvPr/>
        </p:nvSpPr>
        <p:spPr>
          <a:xfrm flipH="1">
            <a:off x="729563" y="1489425"/>
            <a:ext cx="1999500" cy="4371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Feasibility Study &amp; Concept Exploration</a:t>
            </a:r>
            <a:endParaRPr sz="1000"/>
          </a:p>
        </p:txBody>
      </p:sp>
      <p:sp>
        <p:nvSpPr>
          <p:cNvPr id="663" name="Google Shape;663;p50"/>
          <p:cNvSpPr/>
          <p:nvPr/>
        </p:nvSpPr>
        <p:spPr>
          <a:xfrm>
            <a:off x="6342863" y="1489300"/>
            <a:ext cx="1999500" cy="4371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Operations &amp; Maintenance</a:t>
            </a:r>
            <a:endParaRPr sz="1000"/>
          </a:p>
        </p:txBody>
      </p:sp>
      <p:cxnSp>
        <p:nvCxnSpPr>
          <p:cNvPr id="664" name="Google Shape;664;p50"/>
          <p:cNvCxnSpPr/>
          <p:nvPr/>
        </p:nvCxnSpPr>
        <p:spPr>
          <a:xfrm>
            <a:off x="1373175" y="1978925"/>
            <a:ext cx="2391900" cy="280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5" name="Google Shape;665;p50"/>
          <p:cNvCxnSpPr/>
          <p:nvPr/>
        </p:nvCxnSpPr>
        <p:spPr>
          <a:xfrm rot="10800000" flipH="1">
            <a:off x="5342800" y="1956600"/>
            <a:ext cx="2366700" cy="2833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6" name="Google Shape;666;p50"/>
          <p:cNvSpPr txBox="1"/>
          <p:nvPr/>
        </p:nvSpPr>
        <p:spPr>
          <a:xfrm rot="2975681">
            <a:off x="1756011" y="3215550"/>
            <a:ext cx="1236674" cy="31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Project Definition</a:t>
            </a:r>
            <a:endParaRPr sz="1000"/>
          </a:p>
        </p:txBody>
      </p:sp>
      <p:sp>
        <p:nvSpPr>
          <p:cNvPr id="667" name="Google Shape;667;p50"/>
          <p:cNvSpPr txBox="1"/>
          <p:nvPr/>
        </p:nvSpPr>
        <p:spPr>
          <a:xfrm rot="-2999385">
            <a:off x="6122753" y="3177673"/>
            <a:ext cx="1236537" cy="31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Integration &amp; Test</a:t>
            </a:r>
            <a:endParaRPr sz="1000"/>
          </a:p>
        </p:txBody>
      </p:sp>
      <p:sp>
        <p:nvSpPr>
          <p:cNvPr id="668" name="Google Shape;668;p50"/>
          <p:cNvSpPr/>
          <p:nvPr/>
        </p:nvSpPr>
        <p:spPr>
          <a:xfrm flipH="1">
            <a:off x="1516413" y="1954350"/>
            <a:ext cx="1806900" cy="681000"/>
          </a:xfrm>
          <a:prstGeom prst="parallelogram">
            <a:avLst>
              <a:gd name="adj" fmla="val 85466"/>
            </a:avLst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669" name="Google Shape;669;p5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670" name="Google Shape;670;p50"/>
          <p:cNvCxnSpPr/>
          <p:nvPr/>
        </p:nvCxnSpPr>
        <p:spPr>
          <a:xfrm>
            <a:off x="2550150" y="4952125"/>
            <a:ext cx="3980400" cy="2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1"/>
          <p:cNvSpPr/>
          <p:nvPr/>
        </p:nvSpPr>
        <p:spPr>
          <a:xfrm>
            <a:off x="5339175" y="1570275"/>
            <a:ext cx="3466200" cy="2871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51"/>
          <p:cNvSpPr txBox="1">
            <a:spLocks noGrp="1"/>
          </p:cNvSpPr>
          <p:nvPr>
            <p:ph type="title"/>
          </p:nvPr>
        </p:nvSpPr>
        <p:spPr>
          <a:xfrm>
            <a:off x="347425" y="3851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Trade - Flight Vehicle</a:t>
            </a:r>
            <a:endParaRPr/>
          </a:p>
        </p:txBody>
      </p:sp>
      <p:sp>
        <p:nvSpPr>
          <p:cNvPr id="677" name="Google Shape;677;p51"/>
          <p:cNvSpPr txBox="1">
            <a:spLocks noGrp="1"/>
          </p:cNvSpPr>
          <p:nvPr>
            <p:ph type="body" idx="1"/>
          </p:nvPr>
        </p:nvSpPr>
        <p:spPr>
          <a:xfrm>
            <a:off x="800250" y="1570275"/>
            <a:ext cx="4021800" cy="29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Description: </a:t>
            </a:r>
            <a:endParaRPr sz="16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The system used to carry the payload at altitude for a 24 hour duration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Key Factors:</a:t>
            </a:r>
            <a:r>
              <a:rPr lang="en" sz="1600">
                <a:solidFill>
                  <a:srgbClr val="000000"/>
                </a:solidFill>
              </a:rPr>
              <a:t> 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Cost, Complexity, Autonomy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Result:</a:t>
            </a:r>
            <a:r>
              <a:rPr lang="en" sz="1600">
                <a:solidFill>
                  <a:srgbClr val="000000"/>
                </a:solidFill>
              </a:rPr>
              <a:t> 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Tri-Tethered Weather Balloon allows for simple and fairly inexpensive autonomous system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78" name="Google Shape;678;p5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pic>
        <p:nvPicPr>
          <p:cNvPr id="679" name="Google Shape;679;p5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80" name="Google Shape;680;p51"/>
          <p:cNvSpPr txBox="1"/>
          <p:nvPr/>
        </p:nvSpPr>
        <p:spPr>
          <a:xfrm>
            <a:off x="5011075" y="1785925"/>
            <a:ext cx="2334000" cy="14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Traded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Aerostat Balloon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Multirotor UAV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Weather Balloon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681" name="Google Shape;681;p5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588" y="3260988"/>
            <a:ext cx="1116970" cy="107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5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3137" y="1734000"/>
            <a:ext cx="1242000" cy="154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5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475" y="3384097"/>
            <a:ext cx="1543325" cy="827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4" name="Google Shape;684;p51"/>
          <p:cNvCxnSpPr/>
          <p:nvPr/>
        </p:nvCxnSpPr>
        <p:spPr>
          <a:xfrm rot="10800000" flipH="1">
            <a:off x="5640025" y="3208650"/>
            <a:ext cx="1076100" cy="117420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5" name="Google Shape;685;p51"/>
          <p:cNvCxnSpPr/>
          <p:nvPr/>
        </p:nvCxnSpPr>
        <p:spPr>
          <a:xfrm rot="10800000">
            <a:off x="5685925" y="3208688"/>
            <a:ext cx="1023000" cy="117810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6" name="Google Shape;686;p51"/>
          <p:cNvCxnSpPr/>
          <p:nvPr/>
        </p:nvCxnSpPr>
        <p:spPr>
          <a:xfrm rot="10800000" flipH="1">
            <a:off x="7226050" y="3340500"/>
            <a:ext cx="1299900" cy="95040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7" name="Google Shape;687;p51"/>
          <p:cNvCxnSpPr/>
          <p:nvPr/>
        </p:nvCxnSpPr>
        <p:spPr>
          <a:xfrm rot="10800000">
            <a:off x="7212275" y="3326400"/>
            <a:ext cx="1271700" cy="96450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8" name="Google Shape;688;p51"/>
          <p:cNvCxnSpPr/>
          <p:nvPr/>
        </p:nvCxnSpPr>
        <p:spPr>
          <a:xfrm>
            <a:off x="922475" y="3438325"/>
            <a:ext cx="349500" cy="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9" name="Google Shape;689;p51"/>
          <p:cNvCxnSpPr/>
          <p:nvPr/>
        </p:nvCxnSpPr>
        <p:spPr>
          <a:xfrm>
            <a:off x="1355750" y="3438325"/>
            <a:ext cx="824700" cy="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0" name="Google Shape;690;p51"/>
          <p:cNvCxnSpPr/>
          <p:nvPr/>
        </p:nvCxnSpPr>
        <p:spPr>
          <a:xfrm>
            <a:off x="2290850" y="3438325"/>
            <a:ext cx="824700" cy="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1" name="Google Shape;691;p51"/>
          <p:cNvSpPr/>
          <p:nvPr/>
        </p:nvSpPr>
        <p:spPr>
          <a:xfrm>
            <a:off x="7254000" y="1753425"/>
            <a:ext cx="1242000" cy="1548900"/>
          </a:xfrm>
          <a:prstGeom prst="rect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9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 Engineering Process - Requirements</a:t>
            </a:r>
            <a:endParaRPr/>
          </a:p>
        </p:txBody>
      </p:sp>
      <p:sp>
        <p:nvSpPr>
          <p:cNvPr id="697" name="Google Shape;697;p5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698" name="Google Shape;698;p52"/>
          <p:cNvSpPr txBox="1">
            <a:spLocks noGrp="1"/>
          </p:cNvSpPr>
          <p:nvPr>
            <p:ph type="sldNum" idx="12"/>
          </p:nvPr>
        </p:nvSpPr>
        <p:spPr>
          <a:xfrm>
            <a:off x="8195975" y="4636525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699" name="Google Shape;699;p52"/>
          <p:cNvSpPr/>
          <p:nvPr/>
        </p:nvSpPr>
        <p:spPr>
          <a:xfrm>
            <a:off x="5740438" y="19543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System Validation</a:t>
            </a:r>
            <a:endParaRPr sz="1000"/>
          </a:p>
        </p:txBody>
      </p:sp>
      <p:sp>
        <p:nvSpPr>
          <p:cNvPr id="700" name="Google Shape;700;p52"/>
          <p:cNvSpPr/>
          <p:nvPr/>
        </p:nvSpPr>
        <p:spPr>
          <a:xfrm>
            <a:off x="5134563" y="26632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System Verification</a:t>
            </a:r>
            <a:endParaRPr sz="1000"/>
          </a:p>
        </p:txBody>
      </p:sp>
      <p:sp>
        <p:nvSpPr>
          <p:cNvPr id="701" name="Google Shape;701;p52"/>
          <p:cNvSpPr/>
          <p:nvPr/>
        </p:nvSpPr>
        <p:spPr>
          <a:xfrm>
            <a:off x="4535963" y="33721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Subsystem Verification</a:t>
            </a:r>
            <a:endParaRPr sz="1000"/>
          </a:p>
        </p:txBody>
      </p:sp>
      <p:sp>
        <p:nvSpPr>
          <p:cNvPr id="702" name="Google Shape;702;p52"/>
          <p:cNvSpPr/>
          <p:nvPr/>
        </p:nvSpPr>
        <p:spPr>
          <a:xfrm flipH="1">
            <a:off x="1516413" y="19543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Project Def. &amp; CONOPS</a:t>
            </a:r>
            <a:endParaRPr sz="1000"/>
          </a:p>
        </p:txBody>
      </p:sp>
      <p:sp>
        <p:nvSpPr>
          <p:cNvPr id="703" name="Google Shape;703;p52"/>
          <p:cNvSpPr/>
          <p:nvPr/>
        </p:nvSpPr>
        <p:spPr>
          <a:xfrm flipH="1">
            <a:off x="2124113" y="26632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Requirements &amp; Sys. Architecture</a:t>
            </a:r>
            <a:endParaRPr sz="1000"/>
          </a:p>
        </p:txBody>
      </p:sp>
      <p:sp>
        <p:nvSpPr>
          <p:cNvPr id="704" name="Google Shape;704;p52"/>
          <p:cNvSpPr/>
          <p:nvPr/>
        </p:nvSpPr>
        <p:spPr>
          <a:xfrm flipH="1">
            <a:off x="2729063" y="33721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Detailed Design</a:t>
            </a:r>
            <a:endParaRPr sz="1000"/>
          </a:p>
        </p:txBody>
      </p:sp>
      <p:sp>
        <p:nvSpPr>
          <p:cNvPr id="705" name="Google Shape;705;p52"/>
          <p:cNvSpPr/>
          <p:nvPr/>
        </p:nvSpPr>
        <p:spPr>
          <a:xfrm rot="10800000" flipH="1">
            <a:off x="3335938" y="4081100"/>
            <a:ext cx="2404500" cy="706200"/>
          </a:xfrm>
          <a:prstGeom prst="trapezoid">
            <a:avLst>
              <a:gd name="adj" fmla="val 8401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52"/>
          <p:cNvSpPr txBox="1"/>
          <p:nvPr/>
        </p:nvSpPr>
        <p:spPr>
          <a:xfrm>
            <a:off x="3796638" y="4137275"/>
            <a:ext cx="14874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Hardware/Software Development &amp; Assembly</a:t>
            </a:r>
            <a:endParaRPr sz="1000"/>
          </a:p>
        </p:txBody>
      </p:sp>
      <p:sp>
        <p:nvSpPr>
          <p:cNvPr id="707" name="Google Shape;707;p52"/>
          <p:cNvSpPr/>
          <p:nvPr/>
        </p:nvSpPr>
        <p:spPr>
          <a:xfrm flipH="1">
            <a:off x="729563" y="1489425"/>
            <a:ext cx="1999500" cy="4371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Feasibility Study &amp; Concept Exploration</a:t>
            </a:r>
            <a:endParaRPr sz="1000"/>
          </a:p>
        </p:txBody>
      </p:sp>
      <p:sp>
        <p:nvSpPr>
          <p:cNvPr id="708" name="Google Shape;708;p52"/>
          <p:cNvSpPr/>
          <p:nvPr/>
        </p:nvSpPr>
        <p:spPr>
          <a:xfrm>
            <a:off x="6342863" y="1489300"/>
            <a:ext cx="1999500" cy="4371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Operations &amp; Maintenance</a:t>
            </a:r>
            <a:endParaRPr sz="1000"/>
          </a:p>
        </p:txBody>
      </p:sp>
      <p:cxnSp>
        <p:nvCxnSpPr>
          <p:cNvPr id="709" name="Google Shape;709;p52"/>
          <p:cNvCxnSpPr/>
          <p:nvPr/>
        </p:nvCxnSpPr>
        <p:spPr>
          <a:xfrm>
            <a:off x="1373175" y="1978925"/>
            <a:ext cx="2391900" cy="280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0" name="Google Shape;710;p52"/>
          <p:cNvCxnSpPr/>
          <p:nvPr/>
        </p:nvCxnSpPr>
        <p:spPr>
          <a:xfrm rot="10800000" flipH="1">
            <a:off x="5342800" y="1956600"/>
            <a:ext cx="2366700" cy="2833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1" name="Google Shape;711;p52"/>
          <p:cNvSpPr txBox="1"/>
          <p:nvPr/>
        </p:nvSpPr>
        <p:spPr>
          <a:xfrm rot="2975681">
            <a:off x="1756011" y="3215550"/>
            <a:ext cx="1236674" cy="31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Project Definition</a:t>
            </a:r>
            <a:endParaRPr sz="1000"/>
          </a:p>
        </p:txBody>
      </p:sp>
      <p:sp>
        <p:nvSpPr>
          <p:cNvPr id="712" name="Google Shape;712;p52"/>
          <p:cNvSpPr txBox="1"/>
          <p:nvPr/>
        </p:nvSpPr>
        <p:spPr>
          <a:xfrm rot="-2999385">
            <a:off x="6122753" y="3177673"/>
            <a:ext cx="1236537" cy="31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Integration &amp; Test</a:t>
            </a:r>
            <a:endParaRPr sz="1000"/>
          </a:p>
        </p:txBody>
      </p:sp>
      <p:sp>
        <p:nvSpPr>
          <p:cNvPr id="713" name="Google Shape;713;p52"/>
          <p:cNvSpPr/>
          <p:nvPr/>
        </p:nvSpPr>
        <p:spPr>
          <a:xfrm flipH="1">
            <a:off x="2124113" y="2663200"/>
            <a:ext cx="1806900" cy="681000"/>
          </a:xfrm>
          <a:prstGeom prst="parallelogram">
            <a:avLst>
              <a:gd name="adj" fmla="val 85466"/>
            </a:avLst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714" name="Google Shape;714;p5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53"/>
          <p:cNvSpPr txBox="1">
            <a:spLocks noGrp="1"/>
          </p:cNvSpPr>
          <p:nvPr>
            <p:ph type="title"/>
          </p:nvPr>
        </p:nvSpPr>
        <p:spPr>
          <a:xfrm>
            <a:off x="347425" y="3851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 Engineering - Requirements Flow-Down</a:t>
            </a:r>
            <a:endParaRPr/>
          </a:p>
        </p:txBody>
      </p:sp>
      <p:sp>
        <p:nvSpPr>
          <p:cNvPr id="720" name="Google Shape;720;p5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pic>
        <p:nvPicPr>
          <p:cNvPr id="721" name="Google Shape;721;p5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22" name="Google Shape;722;p53"/>
          <p:cNvSpPr txBox="1"/>
          <p:nvPr/>
        </p:nvSpPr>
        <p:spPr>
          <a:xfrm>
            <a:off x="1285900" y="1593375"/>
            <a:ext cx="3522300" cy="4053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Statement of Mission Objectives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723" name="Google Shape;723;p53"/>
          <p:cNvSpPr txBox="1"/>
          <p:nvPr/>
        </p:nvSpPr>
        <p:spPr>
          <a:xfrm>
            <a:off x="1285900" y="2440675"/>
            <a:ext cx="3522300" cy="405300"/>
          </a:xfrm>
          <a:prstGeom prst="rect">
            <a:avLst/>
          </a:prstGeom>
          <a:solidFill>
            <a:srgbClr val="A2C4C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System Functional Requirements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724" name="Google Shape;724;p53"/>
          <p:cNvSpPr txBox="1"/>
          <p:nvPr/>
        </p:nvSpPr>
        <p:spPr>
          <a:xfrm>
            <a:off x="347425" y="1593375"/>
            <a:ext cx="7566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Level 0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725" name="Google Shape;725;p53"/>
          <p:cNvSpPr txBox="1"/>
          <p:nvPr/>
        </p:nvSpPr>
        <p:spPr>
          <a:xfrm>
            <a:off x="1285900" y="3287975"/>
            <a:ext cx="3522300" cy="4053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Parent Design Requirements (Subsystem FRs)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726" name="Google Shape;726;p53"/>
          <p:cNvSpPr txBox="1"/>
          <p:nvPr/>
        </p:nvSpPr>
        <p:spPr>
          <a:xfrm>
            <a:off x="1285900" y="4135275"/>
            <a:ext cx="3522300" cy="4053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Child Design Requirements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727" name="Google Shape;727;p53"/>
          <p:cNvSpPr txBox="1"/>
          <p:nvPr/>
        </p:nvSpPr>
        <p:spPr>
          <a:xfrm>
            <a:off x="347425" y="2440675"/>
            <a:ext cx="7566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Level 1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728" name="Google Shape;728;p53"/>
          <p:cNvSpPr txBox="1"/>
          <p:nvPr/>
        </p:nvSpPr>
        <p:spPr>
          <a:xfrm>
            <a:off x="347425" y="3287975"/>
            <a:ext cx="7566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Level 2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729" name="Google Shape;729;p53"/>
          <p:cNvSpPr txBox="1"/>
          <p:nvPr/>
        </p:nvSpPr>
        <p:spPr>
          <a:xfrm>
            <a:off x="347425" y="4135275"/>
            <a:ext cx="7566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Level 3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730" name="Google Shape;730;p53"/>
          <p:cNvSpPr/>
          <p:nvPr/>
        </p:nvSpPr>
        <p:spPr>
          <a:xfrm>
            <a:off x="2928250" y="2846025"/>
            <a:ext cx="237600" cy="441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53"/>
          <p:cNvSpPr/>
          <p:nvPr/>
        </p:nvSpPr>
        <p:spPr>
          <a:xfrm>
            <a:off x="2928250" y="3693325"/>
            <a:ext cx="237600" cy="441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53"/>
          <p:cNvSpPr/>
          <p:nvPr/>
        </p:nvSpPr>
        <p:spPr>
          <a:xfrm>
            <a:off x="2928250" y="1998725"/>
            <a:ext cx="237600" cy="441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53"/>
          <p:cNvSpPr txBox="1"/>
          <p:nvPr/>
        </p:nvSpPr>
        <p:spPr>
          <a:xfrm>
            <a:off x="5142175" y="1593375"/>
            <a:ext cx="3522300" cy="4053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WIRMS shall collect IR data.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734" name="Google Shape;734;p53"/>
          <p:cNvSpPr txBox="1"/>
          <p:nvPr/>
        </p:nvSpPr>
        <p:spPr>
          <a:xfrm>
            <a:off x="5142175" y="2440675"/>
            <a:ext cx="3522300" cy="5505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FR7: Data shall be stored by the ground station and post-processed.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735" name="Google Shape;735;p53"/>
          <p:cNvSpPr txBox="1"/>
          <p:nvPr/>
        </p:nvSpPr>
        <p:spPr>
          <a:xfrm>
            <a:off x="5142175" y="3287975"/>
            <a:ext cx="3522300" cy="4053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DR7.3: Images shall be post-processed.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736" name="Google Shape;736;p53"/>
          <p:cNvSpPr txBox="1"/>
          <p:nvPr/>
        </p:nvSpPr>
        <p:spPr>
          <a:xfrm>
            <a:off x="5142175" y="4135275"/>
            <a:ext cx="3522300" cy="5229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DR7.3.1: Images shall be aligned in post-processing.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737" name="Google Shape;737;p53"/>
          <p:cNvSpPr/>
          <p:nvPr/>
        </p:nvSpPr>
        <p:spPr>
          <a:xfrm>
            <a:off x="6784525" y="2991175"/>
            <a:ext cx="237600" cy="296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53"/>
          <p:cNvSpPr/>
          <p:nvPr/>
        </p:nvSpPr>
        <p:spPr>
          <a:xfrm>
            <a:off x="6784525" y="3693325"/>
            <a:ext cx="237600" cy="441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53"/>
          <p:cNvSpPr/>
          <p:nvPr/>
        </p:nvSpPr>
        <p:spPr>
          <a:xfrm>
            <a:off x="6784525" y="1998725"/>
            <a:ext cx="237600" cy="441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5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 Engineering Process - Detailed Design</a:t>
            </a:r>
            <a:endParaRPr/>
          </a:p>
        </p:txBody>
      </p:sp>
      <p:sp>
        <p:nvSpPr>
          <p:cNvPr id="745" name="Google Shape;745;p5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sp>
        <p:nvSpPr>
          <p:cNvPr id="746" name="Google Shape;746;p54"/>
          <p:cNvSpPr txBox="1">
            <a:spLocks noGrp="1"/>
          </p:cNvSpPr>
          <p:nvPr>
            <p:ph type="sldNum" idx="12"/>
          </p:nvPr>
        </p:nvSpPr>
        <p:spPr>
          <a:xfrm>
            <a:off x="8195975" y="4636525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sp>
        <p:nvSpPr>
          <p:cNvPr id="747" name="Google Shape;747;p54"/>
          <p:cNvSpPr/>
          <p:nvPr/>
        </p:nvSpPr>
        <p:spPr>
          <a:xfrm>
            <a:off x="5740438" y="19543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System Validation</a:t>
            </a:r>
            <a:endParaRPr sz="1000"/>
          </a:p>
        </p:txBody>
      </p:sp>
      <p:sp>
        <p:nvSpPr>
          <p:cNvPr id="748" name="Google Shape;748;p54"/>
          <p:cNvSpPr/>
          <p:nvPr/>
        </p:nvSpPr>
        <p:spPr>
          <a:xfrm>
            <a:off x="5134563" y="26632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System Verification</a:t>
            </a:r>
            <a:endParaRPr sz="1000"/>
          </a:p>
        </p:txBody>
      </p:sp>
      <p:sp>
        <p:nvSpPr>
          <p:cNvPr id="749" name="Google Shape;749;p54"/>
          <p:cNvSpPr/>
          <p:nvPr/>
        </p:nvSpPr>
        <p:spPr>
          <a:xfrm>
            <a:off x="4535963" y="33721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Subsystem Verification</a:t>
            </a:r>
            <a:endParaRPr sz="1000"/>
          </a:p>
        </p:txBody>
      </p:sp>
      <p:sp>
        <p:nvSpPr>
          <p:cNvPr id="750" name="Google Shape;750;p54"/>
          <p:cNvSpPr/>
          <p:nvPr/>
        </p:nvSpPr>
        <p:spPr>
          <a:xfrm flipH="1">
            <a:off x="1516413" y="19543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Project Def. &amp; CONOPS</a:t>
            </a:r>
            <a:endParaRPr sz="1000"/>
          </a:p>
        </p:txBody>
      </p:sp>
      <p:sp>
        <p:nvSpPr>
          <p:cNvPr id="751" name="Google Shape;751;p54"/>
          <p:cNvSpPr/>
          <p:nvPr/>
        </p:nvSpPr>
        <p:spPr>
          <a:xfrm flipH="1">
            <a:off x="2124113" y="26632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Requirements &amp; Sys. Architecture</a:t>
            </a:r>
            <a:endParaRPr sz="1000"/>
          </a:p>
        </p:txBody>
      </p:sp>
      <p:sp>
        <p:nvSpPr>
          <p:cNvPr id="752" name="Google Shape;752;p54"/>
          <p:cNvSpPr/>
          <p:nvPr/>
        </p:nvSpPr>
        <p:spPr>
          <a:xfrm flipH="1">
            <a:off x="2729063" y="33721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Detailed Design</a:t>
            </a:r>
            <a:endParaRPr sz="1000"/>
          </a:p>
        </p:txBody>
      </p:sp>
      <p:sp>
        <p:nvSpPr>
          <p:cNvPr id="753" name="Google Shape;753;p54"/>
          <p:cNvSpPr/>
          <p:nvPr/>
        </p:nvSpPr>
        <p:spPr>
          <a:xfrm rot="10800000" flipH="1">
            <a:off x="3335938" y="4081100"/>
            <a:ext cx="2404500" cy="706200"/>
          </a:xfrm>
          <a:prstGeom prst="trapezoid">
            <a:avLst>
              <a:gd name="adj" fmla="val 8401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54"/>
          <p:cNvSpPr txBox="1"/>
          <p:nvPr/>
        </p:nvSpPr>
        <p:spPr>
          <a:xfrm>
            <a:off x="3796638" y="4137275"/>
            <a:ext cx="14874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Hardware/Software Development &amp; Assembly</a:t>
            </a:r>
            <a:endParaRPr sz="1000"/>
          </a:p>
        </p:txBody>
      </p:sp>
      <p:sp>
        <p:nvSpPr>
          <p:cNvPr id="755" name="Google Shape;755;p54"/>
          <p:cNvSpPr/>
          <p:nvPr/>
        </p:nvSpPr>
        <p:spPr>
          <a:xfrm flipH="1">
            <a:off x="729563" y="1489425"/>
            <a:ext cx="1999500" cy="4371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Feasibility Study &amp; Concept Exploration</a:t>
            </a:r>
            <a:endParaRPr sz="1000"/>
          </a:p>
        </p:txBody>
      </p:sp>
      <p:sp>
        <p:nvSpPr>
          <p:cNvPr id="756" name="Google Shape;756;p54"/>
          <p:cNvSpPr/>
          <p:nvPr/>
        </p:nvSpPr>
        <p:spPr>
          <a:xfrm>
            <a:off x="6342863" y="1489300"/>
            <a:ext cx="1999500" cy="4371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Operations &amp; Maintenance</a:t>
            </a:r>
            <a:endParaRPr sz="1000"/>
          </a:p>
        </p:txBody>
      </p:sp>
      <p:cxnSp>
        <p:nvCxnSpPr>
          <p:cNvPr id="757" name="Google Shape;757;p54"/>
          <p:cNvCxnSpPr/>
          <p:nvPr/>
        </p:nvCxnSpPr>
        <p:spPr>
          <a:xfrm>
            <a:off x="1373175" y="1978925"/>
            <a:ext cx="2391900" cy="280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8" name="Google Shape;758;p54"/>
          <p:cNvCxnSpPr/>
          <p:nvPr/>
        </p:nvCxnSpPr>
        <p:spPr>
          <a:xfrm rot="10800000" flipH="1">
            <a:off x="5342800" y="1956600"/>
            <a:ext cx="2366700" cy="2833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59" name="Google Shape;759;p54"/>
          <p:cNvSpPr txBox="1"/>
          <p:nvPr/>
        </p:nvSpPr>
        <p:spPr>
          <a:xfrm rot="2975681">
            <a:off x="1756011" y="3215550"/>
            <a:ext cx="1236674" cy="31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Project Definition</a:t>
            </a:r>
            <a:endParaRPr sz="1000"/>
          </a:p>
        </p:txBody>
      </p:sp>
      <p:sp>
        <p:nvSpPr>
          <p:cNvPr id="760" name="Google Shape;760;p54"/>
          <p:cNvSpPr txBox="1"/>
          <p:nvPr/>
        </p:nvSpPr>
        <p:spPr>
          <a:xfrm rot="-2999385">
            <a:off x="6122753" y="3177673"/>
            <a:ext cx="1236537" cy="31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Integration &amp; Test</a:t>
            </a:r>
            <a:endParaRPr sz="1000"/>
          </a:p>
        </p:txBody>
      </p:sp>
      <p:sp>
        <p:nvSpPr>
          <p:cNvPr id="761" name="Google Shape;761;p54"/>
          <p:cNvSpPr/>
          <p:nvPr/>
        </p:nvSpPr>
        <p:spPr>
          <a:xfrm flipH="1">
            <a:off x="2729063" y="3372150"/>
            <a:ext cx="1806900" cy="681000"/>
          </a:xfrm>
          <a:prstGeom prst="parallelogram">
            <a:avLst>
              <a:gd name="adj" fmla="val 85466"/>
            </a:avLst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762" name="Google Shape;762;p5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5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Risks and Associated Challenges</a:t>
            </a:r>
            <a:endParaRPr/>
          </a:p>
        </p:txBody>
      </p:sp>
      <p:sp>
        <p:nvSpPr>
          <p:cNvPr id="768" name="Google Shape;768;p5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graphicFrame>
        <p:nvGraphicFramePr>
          <p:cNvPr id="769" name="Google Shape;769;p55"/>
          <p:cNvGraphicFramePr/>
          <p:nvPr/>
        </p:nvGraphicFramePr>
        <p:xfrm>
          <a:off x="687513" y="1597138"/>
          <a:ext cx="7768975" cy="2839072"/>
        </p:xfrm>
        <a:graphic>
          <a:graphicData uri="http://schemas.openxmlformats.org/drawingml/2006/table">
            <a:tbl>
              <a:tblPr>
                <a:noFill/>
                <a:tableStyleId>{A2FD087C-9DC3-4E33-9151-332DE5531E09}</a:tableStyleId>
              </a:tblPr>
              <a:tblGrid>
                <a:gridCol w="256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Risk</a:t>
                      </a:r>
                      <a:endParaRPr b="1">
                        <a:solidFill>
                          <a:srgbClr val="FFFFFF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Mitigation Method</a:t>
                      </a:r>
                      <a:endParaRPr b="1">
                        <a:solidFill>
                          <a:srgbClr val="FFFFFF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Budget does not allow for adequate testing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Avoid using lifting gas in testing when possible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Conduct scale tests when possible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Tether and instrument suite mass is too large for balloon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Decrease balloon altitude to decrease mass of tethers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Unscheduled rapid deflation &amp; camera damage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Written risk acceptance from customer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Additional flight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70" name="Google Shape;770;p5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sp>
        <p:nvSpPr>
          <p:cNvPr id="776" name="Google Shape;776;p56"/>
          <p:cNvSpPr txBox="1">
            <a:spLocks noGrp="1"/>
          </p:cNvSpPr>
          <p:nvPr>
            <p:ph type="title"/>
          </p:nvPr>
        </p:nvSpPr>
        <p:spPr>
          <a:xfrm>
            <a:off x="500900" y="392575"/>
            <a:ext cx="60648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 Engineering Process - Subsystem Verification</a:t>
            </a:r>
            <a:endParaRPr/>
          </a:p>
        </p:txBody>
      </p:sp>
      <p:sp>
        <p:nvSpPr>
          <p:cNvPr id="777" name="Google Shape;777;p56"/>
          <p:cNvSpPr txBox="1">
            <a:spLocks noGrp="1"/>
          </p:cNvSpPr>
          <p:nvPr>
            <p:ph type="sldNum" idx="12"/>
          </p:nvPr>
        </p:nvSpPr>
        <p:spPr>
          <a:xfrm>
            <a:off x="8195975" y="4636525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sp>
        <p:nvSpPr>
          <p:cNvPr id="778" name="Google Shape;778;p56"/>
          <p:cNvSpPr/>
          <p:nvPr/>
        </p:nvSpPr>
        <p:spPr>
          <a:xfrm>
            <a:off x="5740438" y="19543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System Validation</a:t>
            </a:r>
            <a:endParaRPr sz="1000"/>
          </a:p>
        </p:txBody>
      </p:sp>
      <p:sp>
        <p:nvSpPr>
          <p:cNvPr id="779" name="Google Shape;779;p56"/>
          <p:cNvSpPr/>
          <p:nvPr/>
        </p:nvSpPr>
        <p:spPr>
          <a:xfrm>
            <a:off x="5134563" y="26632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System Verification</a:t>
            </a:r>
            <a:endParaRPr sz="1000"/>
          </a:p>
        </p:txBody>
      </p:sp>
      <p:sp>
        <p:nvSpPr>
          <p:cNvPr id="780" name="Google Shape;780;p56"/>
          <p:cNvSpPr/>
          <p:nvPr/>
        </p:nvSpPr>
        <p:spPr>
          <a:xfrm>
            <a:off x="4535963" y="33721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Subsystem Verification</a:t>
            </a:r>
            <a:endParaRPr sz="1000"/>
          </a:p>
        </p:txBody>
      </p:sp>
      <p:sp>
        <p:nvSpPr>
          <p:cNvPr id="781" name="Google Shape;781;p56"/>
          <p:cNvSpPr/>
          <p:nvPr/>
        </p:nvSpPr>
        <p:spPr>
          <a:xfrm flipH="1">
            <a:off x="1516413" y="19543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Project Def. &amp; CONOPS</a:t>
            </a:r>
            <a:endParaRPr sz="1000"/>
          </a:p>
        </p:txBody>
      </p:sp>
      <p:sp>
        <p:nvSpPr>
          <p:cNvPr id="782" name="Google Shape;782;p56"/>
          <p:cNvSpPr/>
          <p:nvPr/>
        </p:nvSpPr>
        <p:spPr>
          <a:xfrm flipH="1">
            <a:off x="2124113" y="26632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Requirements &amp; Sys. Architecture</a:t>
            </a:r>
            <a:endParaRPr sz="1000"/>
          </a:p>
        </p:txBody>
      </p:sp>
      <p:sp>
        <p:nvSpPr>
          <p:cNvPr id="783" name="Google Shape;783;p56"/>
          <p:cNvSpPr/>
          <p:nvPr/>
        </p:nvSpPr>
        <p:spPr>
          <a:xfrm flipH="1">
            <a:off x="2729063" y="3372100"/>
            <a:ext cx="1806900" cy="6810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Detailed Design</a:t>
            </a:r>
            <a:endParaRPr sz="1000"/>
          </a:p>
        </p:txBody>
      </p:sp>
      <p:sp>
        <p:nvSpPr>
          <p:cNvPr id="784" name="Google Shape;784;p56"/>
          <p:cNvSpPr/>
          <p:nvPr/>
        </p:nvSpPr>
        <p:spPr>
          <a:xfrm rot="10800000" flipH="1">
            <a:off x="3335938" y="4081100"/>
            <a:ext cx="2404500" cy="706200"/>
          </a:xfrm>
          <a:prstGeom prst="trapezoid">
            <a:avLst>
              <a:gd name="adj" fmla="val 8401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56"/>
          <p:cNvSpPr txBox="1"/>
          <p:nvPr/>
        </p:nvSpPr>
        <p:spPr>
          <a:xfrm>
            <a:off x="3796638" y="4137275"/>
            <a:ext cx="14874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Hardware/Software Development &amp; Assembly</a:t>
            </a:r>
            <a:endParaRPr sz="1000"/>
          </a:p>
        </p:txBody>
      </p:sp>
      <p:sp>
        <p:nvSpPr>
          <p:cNvPr id="786" name="Google Shape;786;p56"/>
          <p:cNvSpPr/>
          <p:nvPr/>
        </p:nvSpPr>
        <p:spPr>
          <a:xfrm flipH="1">
            <a:off x="729563" y="1489425"/>
            <a:ext cx="1999500" cy="4371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Feasibility Study &amp; Concept Exploration</a:t>
            </a:r>
            <a:endParaRPr sz="1000"/>
          </a:p>
        </p:txBody>
      </p:sp>
      <p:sp>
        <p:nvSpPr>
          <p:cNvPr id="787" name="Google Shape;787;p56"/>
          <p:cNvSpPr/>
          <p:nvPr/>
        </p:nvSpPr>
        <p:spPr>
          <a:xfrm>
            <a:off x="6342863" y="1489300"/>
            <a:ext cx="1999500" cy="437100"/>
          </a:xfrm>
          <a:prstGeom prst="parallelogram">
            <a:avLst>
              <a:gd name="adj" fmla="val 8546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Operations &amp; Maintenance</a:t>
            </a:r>
            <a:endParaRPr sz="1000"/>
          </a:p>
        </p:txBody>
      </p:sp>
      <p:cxnSp>
        <p:nvCxnSpPr>
          <p:cNvPr id="788" name="Google Shape;788;p56"/>
          <p:cNvCxnSpPr/>
          <p:nvPr/>
        </p:nvCxnSpPr>
        <p:spPr>
          <a:xfrm>
            <a:off x="1373175" y="1978925"/>
            <a:ext cx="2391900" cy="280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89" name="Google Shape;789;p56"/>
          <p:cNvCxnSpPr/>
          <p:nvPr/>
        </p:nvCxnSpPr>
        <p:spPr>
          <a:xfrm rot="10800000" flipH="1">
            <a:off x="5342800" y="1956600"/>
            <a:ext cx="2366700" cy="2833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90" name="Google Shape;790;p56"/>
          <p:cNvSpPr txBox="1"/>
          <p:nvPr/>
        </p:nvSpPr>
        <p:spPr>
          <a:xfrm rot="2975681">
            <a:off x="1756011" y="3215550"/>
            <a:ext cx="1236674" cy="31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Project Definition</a:t>
            </a:r>
            <a:endParaRPr sz="1000"/>
          </a:p>
        </p:txBody>
      </p:sp>
      <p:sp>
        <p:nvSpPr>
          <p:cNvPr id="791" name="Google Shape;791;p56"/>
          <p:cNvSpPr txBox="1"/>
          <p:nvPr/>
        </p:nvSpPr>
        <p:spPr>
          <a:xfrm rot="-2999385">
            <a:off x="6122753" y="3177673"/>
            <a:ext cx="1236537" cy="31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Integration &amp; Test</a:t>
            </a:r>
            <a:endParaRPr sz="1000"/>
          </a:p>
        </p:txBody>
      </p:sp>
      <p:sp>
        <p:nvSpPr>
          <p:cNvPr id="792" name="Google Shape;792;p56"/>
          <p:cNvSpPr/>
          <p:nvPr/>
        </p:nvSpPr>
        <p:spPr>
          <a:xfrm>
            <a:off x="4535963" y="3372138"/>
            <a:ext cx="1806900" cy="681000"/>
          </a:xfrm>
          <a:prstGeom prst="parallelogram">
            <a:avLst>
              <a:gd name="adj" fmla="val 85466"/>
            </a:avLst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793" name="Google Shape;793;p5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94" name="Google Shape;794;p56"/>
          <p:cNvSpPr/>
          <p:nvPr/>
        </p:nvSpPr>
        <p:spPr>
          <a:xfrm>
            <a:off x="5134563" y="2663188"/>
            <a:ext cx="1806900" cy="681000"/>
          </a:xfrm>
          <a:prstGeom prst="parallelogram">
            <a:avLst>
              <a:gd name="adj" fmla="val 85466"/>
            </a:avLst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795" name="Google Shape;795;p56"/>
          <p:cNvSpPr/>
          <p:nvPr/>
        </p:nvSpPr>
        <p:spPr>
          <a:xfrm>
            <a:off x="5740438" y="1954288"/>
            <a:ext cx="1806900" cy="681000"/>
          </a:xfrm>
          <a:prstGeom prst="parallelogram">
            <a:avLst>
              <a:gd name="adj" fmla="val 85466"/>
            </a:avLst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796" name="Google Shape;796;p56"/>
          <p:cNvSpPr/>
          <p:nvPr/>
        </p:nvSpPr>
        <p:spPr>
          <a:xfrm>
            <a:off x="6342876" y="1489300"/>
            <a:ext cx="1999500" cy="437100"/>
          </a:xfrm>
          <a:prstGeom prst="parallelogram">
            <a:avLst>
              <a:gd name="adj" fmla="val 85466"/>
            </a:avLst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797" name="Google Shape;797;p56"/>
          <p:cNvSpPr/>
          <p:nvPr/>
        </p:nvSpPr>
        <p:spPr>
          <a:xfrm rot="10800000" flipH="1">
            <a:off x="3338088" y="4081100"/>
            <a:ext cx="2404500" cy="706200"/>
          </a:xfrm>
          <a:prstGeom prst="trapezoid">
            <a:avLst>
              <a:gd name="adj" fmla="val 84015"/>
            </a:avLst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57"/>
          <p:cNvSpPr txBox="1">
            <a:spLocks noGrp="1"/>
          </p:cNvSpPr>
          <p:nvPr>
            <p:ph type="title"/>
          </p:nvPr>
        </p:nvSpPr>
        <p:spPr>
          <a:xfrm>
            <a:off x="347425" y="3851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 Challenges and Lessons Learned</a:t>
            </a:r>
            <a:endParaRPr/>
          </a:p>
        </p:txBody>
      </p:sp>
      <p:sp>
        <p:nvSpPr>
          <p:cNvPr id="803" name="Google Shape;803;p5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pic>
        <p:nvPicPr>
          <p:cNvPr id="804" name="Google Shape;804;p5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aphicFrame>
        <p:nvGraphicFramePr>
          <p:cNvPr id="805" name="Google Shape;805;p57"/>
          <p:cNvGraphicFramePr/>
          <p:nvPr/>
        </p:nvGraphicFramePr>
        <p:xfrm>
          <a:off x="717388" y="1697775"/>
          <a:ext cx="7709225" cy="2707925"/>
        </p:xfrm>
        <a:graphic>
          <a:graphicData uri="http://schemas.openxmlformats.org/drawingml/2006/table">
            <a:tbl>
              <a:tblPr>
                <a:noFill/>
                <a:tableStyleId>{A2FD087C-9DC3-4E33-9151-332DE5531E09}</a:tableStyleId>
              </a:tblPr>
              <a:tblGrid>
                <a:gridCol w="289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FFFF"/>
                          </a:solidFill>
                        </a:rPr>
                        <a:t>System Level Challenge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FFFF"/>
                          </a:solidFill>
                        </a:rPr>
                        <a:t>Lessons Learned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0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Keeping subsystem communication flowing while most subsystems are working independently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Small changes at a subsystem level can cause confusion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It is worth the extra time to keep people on the same page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0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Keeping team members aware of their requirements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When developing requirements, make them as simple as possible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Stay in the loop when late changes to the design occur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58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811" name="Google Shape;811;p58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Management</a:t>
            </a:r>
            <a:endParaRPr/>
          </a:p>
        </p:txBody>
      </p:sp>
      <p:sp>
        <p:nvSpPr>
          <p:cNvPr id="812" name="Google Shape;812;p5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sp>
        <p:nvSpPr>
          <p:cNvPr id="813" name="Google Shape;813;p58"/>
          <p:cNvSpPr txBox="1"/>
          <p:nvPr/>
        </p:nvSpPr>
        <p:spPr>
          <a:xfrm>
            <a:off x="463525" y="1201600"/>
            <a:ext cx="2181600" cy="19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</a:t>
            </a:r>
            <a:endParaRPr sz="3000" b="1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14" name="Google Shape;814;p58"/>
          <p:cNvSpPr/>
          <p:nvPr/>
        </p:nvSpPr>
        <p:spPr>
          <a:xfrm>
            <a:off x="0" y="191275"/>
            <a:ext cx="13659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Project Overview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815" name="Google Shape;815;p58"/>
          <p:cNvSpPr/>
          <p:nvPr/>
        </p:nvSpPr>
        <p:spPr>
          <a:xfrm>
            <a:off x="1129650" y="191275"/>
            <a:ext cx="14700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Design Description 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816" name="Google Shape;816;p58"/>
          <p:cNvSpPr/>
          <p:nvPr/>
        </p:nvSpPr>
        <p:spPr>
          <a:xfrm>
            <a:off x="2365563" y="191275"/>
            <a:ext cx="17202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Test Overview &amp; Results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817" name="Google Shape;817;p58"/>
          <p:cNvSpPr/>
          <p:nvPr/>
        </p:nvSpPr>
        <p:spPr>
          <a:xfrm>
            <a:off x="3852675" y="191275"/>
            <a:ext cx="16476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Systems Engineering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818" name="Google Shape;818;p58"/>
          <p:cNvSpPr/>
          <p:nvPr/>
        </p:nvSpPr>
        <p:spPr>
          <a:xfrm>
            <a:off x="5267525" y="191275"/>
            <a:ext cx="1647600" cy="555000"/>
          </a:xfrm>
          <a:prstGeom prst="chevron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Project Management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819" name="Google Shape;819;p58"/>
          <p:cNvSpPr/>
          <p:nvPr/>
        </p:nvSpPr>
        <p:spPr>
          <a:xfrm>
            <a:off x="6685650" y="191275"/>
            <a:ext cx="14874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Backup Slides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5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Management</a:t>
            </a:r>
            <a:endParaRPr/>
          </a:p>
        </p:txBody>
      </p:sp>
      <p:sp>
        <p:nvSpPr>
          <p:cNvPr id="825" name="Google Shape;825;p5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sp>
        <p:nvSpPr>
          <p:cNvPr id="826" name="Google Shape;826;p59"/>
          <p:cNvSpPr txBox="1"/>
          <p:nvPr/>
        </p:nvSpPr>
        <p:spPr>
          <a:xfrm>
            <a:off x="56475" y="1338138"/>
            <a:ext cx="4759200" cy="28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827" name="Google Shape;827;p5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aphicFrame>
        <p:nvGraphicFramePr>
          <p:cNvPr id="828" name="Google Shape;828;p59"/>
          <p:cNvGraphicFramePr/>
          <p:nvPr/>
        </p:nvGraphicFramePr>
        <p:xfrm>
          <a:off x="689950" y="1549588"/>
          <a:ext cx="7565850" cy="2598225"/>
        </p:xfrm>
        <a:graphic>
          <a:graphicData uri="http://schemas.openxmlformats.org/drawingml/2006/table">
            <a:tbl>
              <a:tblPr>
                <a:noFill/>
                <a:tableStyleId>{A2FD087C-9DC3-4E33-9151-332DE5531E09}</a:tableStyleId>
              </a:tblPr>
              <a:tblGrid>
                <a:gridCol w="149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6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FFFF"/>
                          </a:solidFill>
                        </a:rPr>
                        <a:t>Semester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FFFF"/>
                          </a:solidFill>
                        </a:rPr>
                        <a:t>Approach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FFFF"/>
                          </a:solidFill>
                        </a:rPr>
                        <a:t>Result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2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Fall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Frequent full team meetings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Few internal deadlines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Team bonding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Limited document review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9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Spring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Fewer full team meetings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Sub-team focus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More internal deadlines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Timesheets to communicate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Increased productivity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Communication decreased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CONOPS</a:t>
            </a:r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24" name="Google Shape;224;p1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9350"/>
            <a:ext cx="9144000" cy="382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3200" y="1319350"/>
            <a:ext cx="2970802" cy="38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6828" y="2910450"/>
            <a:ext cx="797116" cy="223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5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6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Management</a:t>
            </a:r>
            <a:endParaRPr/>
          </a:p>
        </p:txBody>
      </p:sp>
      <p:sp>
        <p:nvSpPr>
          <p:cNvPr id="834" name="Google Shape;834;p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pic>
        <p:nvPicPr>
          <p:cNvPr id="835" name="Google Shape;835;p6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aphicFrame>
        <p:nvGraphicFramePr>
          <p:cNvPr id="836" name="Google Shape;836;p60"/>
          <p:cNvGraphicFramePr/>
          <p:nvPr/>
        </p:nvGraphicFramePr>
        <p:xfrm>
          <a:off x="952500" y="1688263"/>
          <a:ext cx="6971100" cy="2887479"/>
        </p:xfrm>
        <a:graphic>
          <a:graphicData uri="http://schemas.openxmlformats.org/drawingml/2006/table">
            <a:tbl>
              <a:tblPr>
                <a:noFill/>
                <a:tableStyleId>{A2FD087C-9DC3-4E33-9151-332DE5531E09}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FFFF"/>
                          </a:solidFill>
                        </a:rPr>
                        <a:t>Challenges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FFFF"/>
                          </a:solidFill>
                        </a:rPr>
                        <a:t>Lessons Learned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Managing team chemistry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Encouraging bonding while still completing tasks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Low productivity in full team meetings 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Limit the amount of full team meetings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Keep them brief and have a plan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Limited document review time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Internal deadlines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Frequent Gantt chart updates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oboto Condensed"/>
                        <a:buChar char="▰"/>
                      </a:pPr>
                      <a:r>
                        <a:rPr lang="en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Early PAB review</a:t>
                      </a:r>
                      <a:endParaRPr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6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Comparison</a:t>
            </a:r>
            <a:endParaRPr/>
          </a:p>
        </p:txBody>
      </p:sp>
      <p:sp>
        <p:nvSpPr>
          <p:cNvPr id="842" name="Google Shape;842;p6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pic>
        <p:nvPicPr>
          <p:cNvPr id="843" name="Google Shape;843;p6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150" y="1447700"/>
            <a:ext cx="9205903" cy="2913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6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Industry Cost</a:t>
            </a:r>
            <a:endParaRPr/>
          </a:p>
        </p:txBody>
      </p:sp>
      <p:sp>
        <p:nvSpPr>
          <p:cNvPr id="850" name="Google Shape;850;p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graphicFrame>
        <p:nvGraphicFramePr>
          <p:cNvPr id="851" name="Google Shape;851;p62"/>
          <p:cNvGraphicFramePr/>
          <p:nvPr/>
        </p:nvGraphicFramePr>
        <p:xfrm>
          <a:off x="814275" y="1765238"/>
          <a:ext cx="7239000" cy="2407740"/>
        </p:xfrm>
        <a:graphic>
          <a:graphicData uri="http://schemas.openxmlformats.org/drawingml/2006/table">
            <a:tbl>
              <a:tblPr>
                <a:noFill/>
                <a:tableStyleId>{A2FD087C-9DC3-4E33-9151-332DE5531E09}</a:tableStyleId>
              </a:tblPr>
              <a:tblGrid>
                <a:gridCol w="289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FFFF"/>
                          </a:solidFill>
                        </a:rPr>
                        <a:t>Source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FFFF"/>
                          </a:solidFill>
                        </a:rPr>
                        <a:t>Rate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FFFFFF"/>
                          </a:solidFill>
                        </a:rPr>
                        <a:t>Cost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Fall hours - 2,666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$31.25/hr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$83,313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Spring hours (up to 3/13) - 1,168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$31.25/hr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$36,500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Overhead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200% labor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$239,626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Materials</a:t>
                      </a:r>
                      <a:endParaRPr/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N/a</a:t>
                      </a:r>
                      <a:endParaRPr/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$4,450</a:t>
                      </a:r>
                      <a:endParaRPr/>
                    </a:p>
                  </a:txBody>
                  <a:tcPr marL="91425" marR="91425" marT="91425" marB="91425"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Project Cost</a:t>
                      </a:r>
                      <a:endParaRPr b="1"/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N/a</a:t>
                      </a:r>
                      <a:endParaRPr/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$244,076</a:t>
                      </a:r>
                      <a:endParaRPr/>
                    </a:p>
                  </a:txBody>
                  <a:tcPr marL="91425" marR="91425" marT="91425" marB="91425"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52" name="Google Shape;852;p6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63"/>
          <p:cNvSpPr txBox="1">
            <a:spLocks noGrp="1"/>
          </p:cNvSpPr>
          <p:nvPr>
            <p:ph type="ctrTitle"/>
          </p:nvPr>
        </p:nvSpPr>
        <p:spPr>
          <a:xfrm>
            <a:off x="463525" y="3148501"/>
            <a:ext cx="4094400" cy="14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Thank You </a:t>
            </a:r>
            <a:endParaRPr sz="450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-"/>
            </a:pPr>
            <a:r>
              <a:rPr lang="en"/>
              <a:t>Questions?</a:t>
            </a:r>
            <a:r>
              <a:rPr lang="en" sz="3600"/>
              <a:t> </a:t>
            </a:r>
            <a:endParaRPr sz="3600"/>
          </a:p>
        </p:txBody>
      </p:sp>
      <p:sp>
        <p:nvSpPr>
          <p:cNvPr id="858" name="Google Shape;858;p6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  <p:pic>
        <p:nvPicPr>
          <p:cNvPr id="859" name="Google Shape;859;p6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25" y="276625"/>
            <a:ext cx="2337600" cy="24051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60" name="Google Shape;860;p63"/>
          <p:cNvSpPr txBox="1"/>
          <p:nvPr/>
        </p:nvSpPr>
        <p:spPr>
          <a:xfrm>
            <a:off x="7321925" y="1996900"/>
            <a:ext cx="1296600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Sam eats dick</a:t>
            </a:r>
            <a:endParaRPr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64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866" name="Google Shape;866;p64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Back-Up Slides</a:t>
            </a:r>
            <a:endParaRPr/>
          </a:p>
        </p:txBody>
      </p:sp>
      <p:sp>
        <p:nvSpPr>
          <p:cNvPr id="867" name="Google Shape;867;p6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  <p:sp>
        <p:nvSpPr>
          <p:cNvPr id="868" name="Google Shape;868;p64"/>
          <p:cNvSpPr txBox="1"/>
          <p:nvPr/>
        </p:nvSpPr>
        <p:spPr>
          <a:xfrm>
            <a:off x="463525" y="1201600"/>
            <a:ext cx="2181600" cy="19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6</a:t>
            </a:r>
            <a:endParaRPr sz="3000" b="1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69" name="Google Shape;869;p64"/>
          <p:cNvSpPr/>
          <p:nvPr/>
        </p:nvSpPr>
        <p:spPr>
          <a:xfrm>
            <a:off x="0" y="191275"/>
            <a:ext cx="13659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Project Overview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870" name="Google Shape;870;p64"/>
          <p:cNvSpPr/>
          <p:nvPr/>
        </p:nvSpPr>
        <p:spPr>
          <a:xfrm>
            <a:off x="1129650" y="191275"/>
            <a:ext cx="14700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Design Description 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871" name="Google Shape;871;p64"/>
          <p:cNvSpPr/>
          <p:nvPr/>
        </p:nvSpPr>
        <p:spPr>
          <a:xfrm>
            <a:off x="2365563" y="191275"/>
            <a:ext cx="17202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Test Overview &amp; Results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872" name="Google Shape;872;p64"/>
          <p:cNvSpPr/>
          <p:nvPr/>
        </p:nvSpPr>
        <p:spPr>
          <a:xfrm>
            <a:off x="3852675" y="191275"/>
            <a:ext cx="16476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Systems Engineering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873" name="Google Shape;873;p64"/>
          <p:cNvSpPr/>
          <p:nvPr/>
        </p:nvSpPr>
        <p:spPr>
          <a:xfrm>
            <a:off x="5267525" y="191275"/>
            <a:ext cx="16476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Project Management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874" name="Google Shape;874;p64"/>
          <p:cNvSpPr/>
          <p:nvPr/>
        </p:nvSpPr>
        <p:spPr>
          <a:xfrm>
            <a:off x="6685650" y="191275"/>
            <a:ext cx="1487400" cy="555000"/>
          </a:xfrm>
          <a:prstGeom prst="chevron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Backup Slides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880" name="Google Shape;880;p65"/>
          <p:cNvSpPr txBox="1">
            <a:spLocks noGrp="1"/>
          </p:cNvSpPr>
          <p:nvPr>
            <p:ph type="body" idx="1"/>
          </p:nvPr>
        </p:nvSpPr>
        <p:spPr>
          <a:xfrm>
            <a:off x="483525" y="1698375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3" action="ppaction://hlinksldjump"/>
              </a:rPr>
              <a:t>Balloon Diffusion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4" action="ppaction://hlinksldjump"/>
              </a:rPr>
              <a:t>Balloon Inflation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" action="ppaction://noaction"/>
              </a:rPr>
              <a:t>Balloon Neck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5" action="ppaction://hlinksldjump"/>
              </a:rPr>
              <a:t>Power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6" action="ppaction://hlinksldjump"/>
              </a:rPr>
              <a:t>Structural Testing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7" action="ppaction://hlinksldjump"/>
              </a:rPr>
              <a:t>Rapid Deflation: AARD</a:t>
            </a:r>
            <a:r>
              <a:rPr lang="en" sz="2000"/>
              <a:t> 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400"/>
          </a:p>
        </p:txBody>
      </p:sp>
      <p:sp>
        <p:nvSpPr>
          <p:cNvPr id="881" name="Google Shape;881;p6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  <p:sp>
        <p:nvSpPr>
          <p:cNvPr id="882" name="Google Shape;882;p65"/>
          <p:cNvSpPr txBox="1">
            <a:spLocks noGrp="1"/>
          </p:cNvSpPr>
          <p:nvPr>
            <p:ph type="body" idx="1"/>
          </p:nvPr>
        </p:nvSpPr>
        <p:spPr>
          <a:xfrm>
            <a:off x="4143600" y="1698363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8" action="ppaction://hlinksldjump"/>
              </a:rPr>
              <a:t>Soil Moisture Sensor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9" action="ppaction://hlinksldjump"/>
              </a:rPr>
              <a:t>Software and Electronics Integration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10" action="ppaction://hlinksldjump"/>
              </a:rPr>
              <a:t>Camera and Alignment 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11" action="ppaction://hlinksldjump"/>
              </a:rPr>
              <a:t>Instrument Suite Dynamics/Pointing 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12" action="ppaction://hlinksldjump"/>
              </a:rPr>
              <a:t>Budget</a:t>
            </a:r>
            <a:endParaRPr sz="1400"/>
          </a:p>
        </p:txBody>
      </p:sp>
      <p:pic>
        <p:nvPicPr>
          <p:cNvPr id="883" name="Google Shape;883;p65">
            <a:hlinkClick r:id="rId13" action="ppaction://hlinksldjump"/>
          </p:cNvPr>
          <p:cNvPicPr preferRelativeResize="0"/>
          <p:nvPr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6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6649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Diffusion Model</a:t>
            </a:r>
            <a:endParaRPr/>
          </a:p>
        </p:txBody>
      </p:sp>
      <p:sp>
        <p:nvSpPr>
          <p:cNvPr id="889" name="Google Shape;889;p6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  <p:sp>
        <p:nvSpPr>
          <p:cNvPr id="890" name="Google Shape;890;p66"/>
          <p:cNvSpPr txBox="1"/>
          <p:nvPr/>
        </p:nvSpPr>
        <p:spPr>
          <a:xfrm>
            <a:off x="140950" y="1350375"/>
            <a:ext cx="7677900" cy="3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Roboto Condensed"/>
                <a:ea typeface="Roboto Condensed"/>
                <a:cs typeface="Roboto Condensed"/>
                <a:sym typeface="Roboto Condensed"/>
              </a:rPr>
              <a:t>Test Purpose</a:t>
            </a:r>
            <a:r>
              <a:rPr lang="en" sz="15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Verify lift and volume model, </a:t>
            </a:r>
            <a:br>
              <a:rPr lang="en" sz="1500">
                <a:latin typeface="Roboto Condensed Light"/>
                <a:ea typeface="Roboto Condensed Light"/>
                <a:cs typeface="Roboto Condensed Light"/>
                <a:sym typeface="Roboto Condensed Light"/>
              </a:rPr>
            </a:br>
            <a:r>
              <a:rPr lang="en" sz="15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show directly the effects of diffusion and temperature fluctuation.</a:t>
            </a:r>
            <a:endParaRPr sz="15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Roboto Condensed"/>
                <a:ea typeface="Roboto Condensed"/>
                <a:cs typeface="Roboto Condensed"/>
                <a:sym typeface="Roboto Condensed"/>
              </a:rPr>
              <a:t>Assumptions:</a:t>
            </a:r>
            <a:endParaRPr sz="15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Char char="-"/>
            </a:pPr>
            <a:r>
              <a:rPr lang="en" sz="1500">
                <a:latin typeface="Roboto Condensed"/>
                <a:ea typeface="Roboto Condensed"/>
                <a:cs typeface="Roboto Condensed"/>
                <a:sym typeface="Roboto Condensed"/>
              </a:rPr>
              <a:t>Cs	95% Helium propellant</a:t>
            </a:r>
            <a:endParaRPr sz="15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Char char="-"/>
            </a:pPr>
            <a:r>
              <a:rPr lang="en" sz="1500">
                <a:latin typeface="Roboto Condensed"/>
                <a:ea typeface="Roboto Condensed"/>
                <a:cs typeface="Roboto Condensed"/>
                <a:sym typeface="Roboto Condensed"/>
              </a:rPr>
              <a:t>C</a:t>
            </a:r>
            <a:r>
              <a:rPr lang="en" sz="1500" baseline="-25000">
                <a:latin typeface="Roboto Condensed"/>
                <a:ea typeface="Roboto Condensed"/>
                <a:cs typeface="Roboto Condensed"/>
                <a:sym typeface="Roboto Condensed"/>
              </a:rPr>
              <a:t>0</a:t>
            </a:r>
            <a:r>
              <a:rPr lang="en" sz="1500">
                <a:latin typeface="Roboto Condensed"/>
                <a:ea typeface="Roboto Condensed"/>
                <a:cs typeface="Roboto Condensed"/>
                <a:sym typeface="Roboto Condensed"/>
              </a:rPr>
              <a:t>	Latex has 0% He</a:t>
            </a:r>
            <a:endParaRPr sz="1500" baseline="-25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Char char="-"/>
            </a:pPr>
            <a:r>
              <a:rPr lang="en" sz="1500">
                <a:latin typeface="Roboto Condensed"/>
                <a:ea typeface="Roboto Condensed"/>
                <a:cs typeface="Roboto Condensed"/>
                <a:sym typeface="Roboto Condensed"/>
              </a:rPr>
              <a:t>x	Inflated membrane thickness of 0.553 mm</a:t>
            </a:r>
            <a:endParaRPr sz="15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Char char="-"/>
            </a:pPr>
            <a:r>
              <a:rPr lang="en" sz="1500">
                <a:latin typeface="Roboto Condensed"/>
                <a:ea typeface="Roboto Condensed"/>
                <a:cs typeface="Roboto Condensed"/>
                <a:sym typeface="Roboto Condensed"/>
              </a:rPr>
              <a:t>D	1.9e-9, 2.5e-9, 3.4e-9, 4.4e-9, 5.5e-9 m</a:t>
            </a:r>
            <a:r>
              <a:rPr lang="en" sz="1500" baseline="30000"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  <a:r>
              <a:rPr lang="en" sz="1500">
                <a:latin typeface="Roboto Condensed"/>
                <a:ea typeface="Roboto Condensed"/>
                <a:cs typeface="Roboto Condensed"/>
                <a:sym typeface="Roboto Condensed"/>
              </a:rPr>
              <a:t>/s </a:t>
            </a:r>
            <a:r>
              <a:rPr lang="en" sz="1000">
                <a:latin typeface="Roboto Condensed"/>
                <a:ea typeface="Roboto Condensed"/>
                <a:cs typeface="Roboto Condensed"/>
                <a:sym typeface="Roboto Condensed"/>
              </a:rPr>
              <a:t>(Amerongen, 1946)</a:t>
            </a:r>
            <a:endParaRPr sz="1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Roboto Condensed"/>
                <a:ea typeface="Roboto Condensed"/>
                <a:cs typeface="Roboto Condensed"/>
                <a:sym typeface="Roboto Condensed"/>
              </a:rPr>
              <a:t>Model time for 25% of He to diffuse through latex</a:t>
            </a:r>
            <a:endParaRPr sz="15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Char char="-"/>
            </a:pPr>
            <a:r>
              <a:rPr lang="en" sz="1500">
                <a:latin typeface="Roboto Condensed"/>
                <a:ea typeface="Roboto Condensed"/>
                <a:cs typeface="Roboto Condensed"/>
                <a:sym typeface="Roboto Condensed"/>
              </a:rPr>
              <a:t>10-13 hours at 17°C - 25°C</a:t>
            </a:r>
            <a:endParaRPr sz="15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891" name="Google Shape;891;p6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875" y="2283388"/>
            <a:ext cx="3393300" cy="680348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66"/>
          <p:cNvSpPr txBox="1"/>
          <p:nvPr/>
        </p:nvSpPr>
        <p:spPr>
          <a:xfrm>
            <a:off x="5589425" y="1804438"/>
            <a:ext cx="3393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Solution to Fick’s 2nd Law of Diffusion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893" name="Google Shape;893;p66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6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Diffusion Test Overview</a:t>
            </a:r>
            <a:endParaRPr/>
          </a:p>
        </p:txBody>
      </p:sp>
      <p:sp>
        <p:nvSpPr>
          <p:cNvPr id="899" name="Google Shape;899;p6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  <p:pic>
        <p:nvPicPr>
          <p:cNvPr id="900" name="Google Shape;900;p6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800" y="1242325"/>
            <a:ext cx="2532280" cy="3158078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67"/>
          <p:cNvSpPr txBox="1">
            <a:spLocks noGrp="1"/>
          </p:cNvSpPr>
          <p:nvPr>
            <p:ph type="body" idx="4294967295"/>
          </p:nvPr>
        </p:nvSpPr>
        <p:spPr>
          <a:xfrm>
            <a:off x="161275" y="1242325"/>
            <a:ext cx="5596200" cy="38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 u="sng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Objective:</a:t>
            </a:r>
            <a:endParaRPr sz="1600" b="1" u="sng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</a:rPr>
              <a:t>Validate diffusion model at scale. Demonstrate the ability of the balloon to withstand long durations and temperature fluctuations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 u="sng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Requirements:</a:t>
            </a:r>
            <a:endParaRPr sz="1600" b="1" u="sng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FR2 - </a:t>
            </a:r>
            <a:r>
              <a:rPr lang="en" sz="1400" dirty="0">
                <a:solidFill>
                  <a:srgbClr val="000000"/>
                </a:solidFill>
              </a:rPr>
              <a:t>The flight vehicle shall be capable of operating in the air for 1 day 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 1.3 - </a:t>
            </a:r>
            <a:r>
              <a:rPr lang="en" sz="1400" dirty="0">
                <a:solidFill>
                  <a:srgbClr val="000000"/>
                </a:solidFill>
              </a:rPr>
              <a:t>The flight vehicle shall maintain an altitude between 100-150 feet for a day long flight 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 u="sng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Procedure</a:t>
            </a:r>
            <a:endParaRPr sz="1600" b="1" u="sng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 dirty="0">
                <a:solidFill>
                  <a:srgbClr val="000000"/>
                </a:solidFill>
              </a:rPr>
              <a:t>Inflation balloon to desired force.</a:t>
            </a:r>
            <a:endParaRPr sz="1400"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 dirty="0">
                <a:solidFill>
                  <a:srgbClr val="000000"/>
                </a:solidFill>
              </a:rPr>
              <a:t>Record scale reading, skin temperature, </a:t>
            </a:r>
            <a:br>
              <a:rPr lang="en" sz="1400" dirty="0">
                <a:solidFill>
                  <a:srgbClr val="000000"/>
                </a:solidFill>
              </a:rPr>
            </a:br>
            <a:r>
              <a:rPr lang="en" sz="1400" dirty="0">
                <a:solidFill>
                  <a:srgbClr val="000000"/>
                </a:solidFill>
              </a:rPr>
              <a:t>take photo every 30 mins.</a:t>
            </a:r>
            <a:endParaRPr sz="1400"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 dirty="0">
                <a:solidFill>
                  <a:srgbClr val="000000"/>
                </a:solidFill>
              </a:rPr>
              <a:t>Record data for 20 hours.</a:t>
            </a:r>
            <a:endParaRPr sz="1400"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 dirty="0">
                <a:solidFill>
                  <a:srgbClr val="000000"/>
                </a:solidFill>
              </a:rPr>
              <a:t>Validate diffusion data with model.</a:t>
            </a:r>
            <a:endParaRPr sz="1400"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 dirty="0">
                <a:solidFill>
                  <a:srgbClr val="000000"/>
                </a:solidFill>
              </a:rPr>
              <a:t>Validate volume data with model.</a:t>
            </a:r>
            <a:endParaRPr sz="1600" b="1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902" name="Google Shape;902;p67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6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Diffusion Test Results</a:t>
            </a:r>
            <a:endParaRPr/>
          </a:p>
        </p:txBody>
      </p:sp>
      <p:sp>
        <p:nvSpPr>
          <p:cNvPr id="908" name="Google Shape;908;p6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  <p:sp>
        <p:nvSpPr>
          <p:cNvPr id="909" name="Google Shape;909;p68"/>
          <p:cNvSpPr txBox="1">
            <a:spLocks noGrp="1"/>
          </p:cNvSpPr>
          <p:nvPr>
            <p:ph type="body" idx="4294967295"/>
          </p:nvPr>
        </p:nvSpPr>
        <p:spPr>
          <a:xfrm>
            <a:off x="182400" y="1283575"/>
            <a:ext cx="7966800" cy="30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Model time for 25% of He to diffuse through latex</a:t>
            </a:r>
            <a:endParaRPr sz="16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Condensed"/>
              <a:buChar char="-"/>
            </a:pPr>
            <a:r>
              <a:rPr lang="en" sz="16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10-13 hours at 17°C - 25°C</a:t>
            </a:r>
            <a:endParaRPr sz="160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Experimental time for 25% of He to diffuse through latex</a:t>
            </a:r>
            <a:endParaRPr sz="16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Condensed"/>
              <a:buChar char="-"/>
            </a:pPr>
            <a:r>
              <a:rPr lang="en" sz="16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 hours at 9°C - 22°C</a:t>
            </a:r>
            <a:endParaRPr sz="16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Test Status</a:t>
            </a:r>
            <a:r>
              <a:rPr lang="en" sz="1600">
                <a:solidFill>
                  <a:srgbClr val="000000"/>
                </a:solidFill>
              </a:rPr>
              <a:t>: Test complete </a:t>
            </a:r>
            <a:r>
              <a:rPr lang="en" sz="16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✔</a:t>
            </a:r>
            <a:r>
              <a:rPr lang="en" sz="1600">
                <a:solidFill>
                  <a:srgbClr val="000000"/>
                </a:solidFill>
              </a:rPr>
              <a:t>, volume validation incomplete ✘.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Model Validation</a:t>
            </a:r>
            <a:r>
              <a:rPr lang="en" sz="1600">
                <a:solidFill>
                  <a:srgbClr val="000000"/>
                </a:solidFill>
              </a:rPr>
              <a:t>: Run images through volume calculator, plot volume, lift, and temperature as a function of time. Compare to analytical model.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Expected Result</a:t>
            </a:r>
            <a:r>
              <a:rPr lang="en" sz="1600">
                <a:solidFill>
                  <a:srgbClr val="000000"/>
                </a:solidFill>
              </a:rPr>
              <a:t>: Negligible diffusion rate, minimal change in volume.</a:t>
            </a:r>
            <a:endParaRPr sz="16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10" name="Google Shape;910;p68"/>
          <p:cNvSpPr txBox="1"/>
          <p:nvPr/>
        </p:nvSpPr>
        <p:spPr>
          <a:xfrm rot="871">
            <a:off x="232725" y="4327525"/>
            <a:ext cx="8289000" cy="6882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FR2 - The flight vehicle shall be capable of operating in the air for 1 day 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✔</a:t>
            </a:r>
            <a:endParaRPr sz="16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DR 1.3 - The flight vehicle shall maintain an altitude between 100-150 feet for a day long flight 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✔</a:t>
            </a:r>
            <a:endParaRPr sz="16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11" name="Google Shape;911;p68"/>
          <p:cNvSpPr txBox="1"/>
          <p:nvPr/>
        </p:nvSpPr>
        <p:spPr>
          <a:xfrm>
            <a:off x="5626600" y="4694825"/>
            <a:ext cx="64686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912" name="Google Shape;912;p68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6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Inflation Test Overview &amp; Results</a:t>
            </a:r>
            <a:endParaRPr/>
          </a:p>
        </p:txBody>
      </p:sp>
      <p:sp>
        <p:nvSpPr>
          <p:cNvPr id="918" name="Google Shape;918;p69"/>
          <p:cNvSpPr txBox="1">
            <a:spLocks noGrp="1"/>
          </p:cNvSpPr>
          <p:nvPr>
            <p:ph type="body" idx="1"/>
          </p:nvPr>
        </p:nvSpPr>
        <p:spPr>
          <a:xfrm>
            <a:off x="194100" y="1428325"/>
            <a:ext cx="7587000" cy="3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Objective: </a:t>
            </a:r>
            <a:r>
              <a:rPr lang="en" sz="1800"/>
              <a:t>Create a safe and reliable inflation procedure.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Procedure: 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1.</a:t>
            </a:r>
            <a:r>
              <a:rPr lang="en" sz="1800"/>
              <a:t> Attach all fittings to inflation line</a:t>
            </a:r>
            <a:br>
              <a:rPr lang="en" sz="1800"/>
            </a:b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2.</a:t>
            </a:r>
            <a:r>
              <a:rPr lang="en" sz="1800"/>
              <a:t> Secure mooring lines</a:t>
            </a:r>
            <a:br>
              <a:rPr lang="en" sz="1800"/>
            </a:b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3.</a:t>
            </a:r>
            <a:r>
              <a:rPr lang="en" sz="1800"/>
              <a:t> Secure tethers</a:t>
            </a:r>
            <a:br>
              <a:rPr lang="en" sz="1800"/>
            </a:b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4.</a:t>
            </a:r>
            <a:r>
              <a:rPr lang="en" sz="1800"/>
              <a:t> Inflate balloon, switch tanks</a:t>
            </a:r>
            <a:br>
              <a:rPr lang="en" sz="1800"/>
            </a:b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5.</a:t>
            </a:r>
            <a:r>
              <a:rPr lang="en" sz="1800"/>
              <a:t> Tie-off balloon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Results: </a:t>
            </a:r>
            <a:r>
              <a:rPr lang="en" sz="1800"/>
              <a:t>Successful, but more practice needed. 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sp>
        <p:nvSpPr>
          <p:cNvPr id="919" name="Google Shape;919;p6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  <p:pic>
        <p:nvPicPr>
          <p:cNvPr id="920" name="Google Shape;920;p6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501" y="3207300"/>
            <a:ext cx="3800321" cy="174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5325" y="136825"/>
            <a:ext cx="1785776" cy="305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69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Levels of Success</a:t>
            </a:r>
            <a:endParaRPr/>
          </a:p>
        </p:txBody>
      </p:sp>
      <p:sp>
        <p:nvSpPr>
          <p:cNvPr id="233" name="Google Shape;233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34" name="Google Shape;234;p1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aphicFrame>
        <p:nvGraphicFramePr>
          <p:cNvPr id="235" name="Google Shape;235;p16"/>
          <p:cNvGraphicFramePr/>
          <p:nvPr/>
        </p:nvGraphicFramePr>
        <p:xfrm>
          <a:off x="137175" y="1354750"/>
          <a:ext cx="8033100" cy="3554175"/>
        </p:xfrm>
        <a:graphic>
          <a:graphicData uri="http://schemas.openxmlformats.org/drawingml/2006/table">
            <a:tbl>
              <a:tblPr>
                <a:noFill/>
                <a:tableStyleId>{A2FD087C-9DC3-4E33-9151-332DE5531E09}</a:tableStyleId>
              </a:tblPr>
              <a:tblGrid>
                <a:gridCol w="187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9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Level 1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Level 2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Level 3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Software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Autonomous imaging/recording environmental data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Data is stored in a consistent/cohesive scientific format (e.g. hdf5)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Software does not require human intervention during 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operation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Imaging 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7” x 7” per pixel resolution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Minimum of 300 sq ft image area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Images aligned in post processing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Flight Vehicle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 hour flight time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 day flight time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 week flight time (by analysis)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9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Ground Structure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Setup takes under 24 man hours. No component over 55 lbs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Structure is weather resistant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Structure is resistant to inclement weather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Electronics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System has 1 hour of reserve power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System has 1 day of reserve power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System has 1 week of reserve power by analysis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7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Neck Testing Overview &amp; Results</a:t>
            </a:r>
            <a:endParaRPr/>
          </a:p>
        </p:txBody>
      </p:sp>
      <p:sp>
        <p:nvSpPr>
          <p:cNvPr id="928" name="Google Shape;928;p70"/>
          <p:cNvSpPr txBox="1">
            <a:spLocks noGrp="1"/>
          </p:cNvSpPr>
          <p:nvPr>
            <p:ph type="body" idx="1"/>
          </p:nvPr>
        </p:nvSpPr>
        <p:spPr>
          <a:xfrm>
            <a:off x="0" y="1327350"/>
            <a:ext cx="7041600" cy="30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Objective: </a:t>
            </a:r>
            <a:r>
              <a:rPr lang="en" sz="1800">
                <a:solidFill>
                  <a:srgbClr val="000000"/>
                </a:solidFill>
              </a:rPr>
              <a:t>Test strength of neck to compare to estimate calculations.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Procedure: </a:t>
            </a:r>
            <a:endParaRPr sz="18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1800">
                <a:solidFill>
                  <a:srgbClr val="000000"/>
                </a:solidFill>
              </a:rPr>
              <a:t>Tie off balloon neck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1800">
                <a:solidFill>
                  <a:srgbClr val="000000"/>
                </a:solidFill>
              </a:rPr>
              <a:t>Hang from high bay with tether and carabiner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1800">
                <a:solidFill>
                  <a:srgbClr val="000000"/>
                </a:solidFill>
              </a:rPr>
              <a:t>Gradually load neck with weight up to 90 lbs, 24 hours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Results: </a:t>
            </a:r>
            <a:endParaRPr sz="18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	Due to allowable neck slippage, significant creep was observed. The neck was securely stopped due to the several rubber band tie-off points. This load was higher in magnitude and duration than expected. 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929" name="Google Shape;929;p7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  <p:pic>
        <p:nvPicPr>
          <p:cNvPr id="930" name="Google Shape;930;p7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9953" y="1327350"/>
            <a:ext cx="1572760" cy="3145504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70"/>
          <p:cNvSpPr txBox="1"/>
          <p:nvPr/>
        </p:nvSpPr>
        <p:spPr>
          <a:xfrm rot="871">
            <a:off x="87" y="4315556"/>
            <a:ext cx="8289000" cy="6882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FR2 - The flight vehicle shall be capable of operating in the air for 1 day 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✔</a:t>
            </a:r>
            <a:endParaRPr sz="16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DR 1.3 - The flight vehicle shall maintain an altitude between 100-150 feet for a day long flight 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✔</a:t>
            </a:r>
            <a:endParaRPr sz="16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932" name="Google Shape;932;p70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7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Neck Testing: Structural Analysis</a:t>
            </a:r>
            <a:endParaRPr/>
          </a:p>
        </p:txBody>
      </p:sp>
      <p:graphicFrame>
        <p:nvGraphicFramePr>
          <p:cNvPr id="938" name="Google Shape;938;p71"/>
          <p:cNvGraphicFramePr/>
          <p:nvPr/>
        </p:nvGraphicFramePr>
        <p:xfrm>
          <a:off x="814275" y="1502300"/>
          <a:ext cx="4437000" cy="3310930"/>
        </p:xfrm>
        <a:graphic>
          <a:graphicData uri="http://schemas.openxmlformats.org/drawingml/2006/table">
            <a:tbl>
              <a:tblPr>
                <a:noFill/>
                <a:tableStyleId>{A2FD087C-9DC3-4E33-9151-332DE5531E09}</a:tableStyleId>
              </a:tblPr>
              <a:tblGrid>
                <a:gridCol w="221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Component</a:t>
                      </a:r>
                      <a:endParaRPr sz="2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Mass [kg]</a:t>
                      </a:r>
                      <a:endParaRPr sz="2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Airborne structure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2.41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Balloon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Tethers, total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0.75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Data cable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0.64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Power cable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4.28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</a:t>
                      </a:r>
                      <a:r>
                        <a:rPr lang="en" sz="2000" b="1" baseline="-250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Airborne</a:t>
                      </a:r>
                      <a:endParaRPr sz="20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11.1</a:t>
                      </a:r>
                      <a:endParaRPr sz="20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39" name="Google Shape;939;p71"/>
          <p:cNvSpPr txBox="1"/>
          <p:nvPr/>
        </p:nvSpPr>
        <p:spPr>
          <a:xfrm>
            <a:off x="5468100" y="1502300"/>
            <a:ext cx="3607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m</a:t>
            </a:r>
            <a:r>
              <a:rPr lang="en" sz="1800" baseline="-25000">
                <a:latin typeface="Roboto Condensed"/>
                <a:ea typeface="Roboto Condensed"/>
                <a:cs typeface="Roboto Condensed"/>
                <a:sym typeface="Roboto Condensed"/>
              </a:rPr>
              <a:t>Airborne</a:t>
            </a: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 includes a +10% mass margin.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m</a:t>
            </a:r>
            <a:r>
              <a:rPr lang="en" sz="1800" baseline="-25000">
                <a:latin typeface="Roboto Condensed"/>
                <a:ea typeface="Roboto Condensed"/>
                <a:cs typeface="Roboto Condensed"/>
                <a:sym typeface="Roboto Condensed"/>
              </a:rPr>
              <a:t>Airborne </a:t>
            </a: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does not include gas mass.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40" name="Google Shape;940;p7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  <p:pic>
        <p:nvPicPr>
          <p:cNvPr id="941" name="Google Shape;941;p71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72"/>
          <p:cNvSpPr txBox="1">
            <a:spLocks noGrp="1"/>
          </p:cNvSpPr>
          <p:nvPr>
            <p:ph type="body" idx="1"/>
          </p:nvPr>
        </p:nvSpPr>
        <p:spPr>
          <a:xfrm>
            <a:off x="124799" y="1302300"/>
            <a:ext cx="5604791" cy="36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" sz="2000" b="1" dirty="0">
                <a:latin typeface="Roboto Condensed"/>
                <a:ea typeface="Roboto Condensed"/>
                <a:cs typeface="Roboto Condensed"/>
                <a:sym typeface="Roboto Condensed"/>
              </a:rPr>
              <a:t>Balloon Specifications</a:t>
            </a:r>
            <a:br>
              <a:rPr lang="en" sz="2000" b="1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" sz="2000" b="1" dirty="0">
                <a:latin typeface="Roboto Condensed"/>
                <a:ea typeface="Roboto Condensed"/>
                <a:cs typeface="Roboto Condensed"/>
                <a:sym typeface="Roboto Condensed"/>
              </a:rPr>
              <a:t>	</a:t>
            </a: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>m</a:t>
            </a:r>
            <a:r>
              <a:rPr lang="en" sz="1800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Airborne</a:t>
            </a: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> 	= 11.1 kg</a:t>
            </a:r>
            <a:b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>	m</a:t>
            </a:r>
            <a:r>
              <a:rPr lang="en" sz="1800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Gas 	</a:t>
            </a: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>= 4 kg</a:t>
            </a:r>
            <a:b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>	V</a:t>
            </a:r>
            <a:r>
              <a:rPr lang="en" sz="1800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Required 	</a:t>
            </a: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>= 22.5 m</a:t>
            </a:r>
            <a:r>
              <a:rPr lang="en" sz="1800" baseline="30000" dirty="0"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r>
              <a:rPr lang="en" sz="1800" b="1" dirty="0">
                <a:latin typeface="Roboto Condensed"/>
                <a:ea typeface="Roboto Condensed"/>
                <a:cs typeface="Roboto Condensed"/>
                <a:sym typeface="Roboto Condensed"/>
              </a:rPr>
              <a:t>	</a:t>
            </a: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/>
            </a:r>
            <a:b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>	L</a:t>
            </a:r>
            <a:r>
              <a:rPr lang="en" sz="1800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Total</a:t>
            </a: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> 	= 220 N</a:t>
            </a:r>
            <a:b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>	</a:t>
            </a:r>
            <a:r>
              <a:rPr lang="en" sz="1800" b="1" dirty="0">
                <a:latin typeface="Roboto Condensed"/>
                <a:ea typeface="Roboto Condensed"/>
                <a:cs typeface="Roboto Condensed"/>
                <a:sym typeface="Roboto Condensed"/>
              </a:rPr>
              <a:t>F</a:t>
            </a:r>
            <a:r>
              <a:rPr lang="en" sz="1800" b="1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Net</a:t>
            </a:r>
            <a:r>
              <a:rPr lang="en" sz="1800" b="1" dirty="0">
                <a:latin typeface="Roboto Condensed"/>
                <a:ea typeface="Roboto Condensed"/>
                <a:cs typeface="Roboto Condensed"/>
                <a:sym typeface="Roboto Condensed"/>
              </a:rPr>
              <a:t> (W</a:t>
            </a:r>
            <a:r>
              <a:rPr lang="en" sz="1800" b="1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Positive Lift</a:t>
            </a:r>
            <a:r>
              <a:rPr lang="en" sz="1800" b="1" dirty="0">
                <a:latin typeface="Roboto Condensed"/>
                <a:ea typeface="Roboto Condensed"/>
                <a:cs typeface="Roboto Condensed"/>
                <a:sym typeface="Roboto Condensed"/>
              </a:rPr>
              <a:t>)	= 72 N</a:t>
            </a:r>
            <a:endParaRPr sz="1800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47" name="Google Shape;947;p7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  <p:sp>
        <p:nvSpPr>
          <p:cNvPr id="948" name="Google Shape;948;p7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Neck Testing: Structural Analysis</a:t>
            </a:r>
            <a:endParaRPr/>
          </a:p>
        </p:txBody>
      </p:sp>
      <p:pic>
        <p:nvPicPr>
          <p:cNvPr id="949" name="Google Shape;949;p7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800" y="1420725"/>
            <a:ext cx="2177802" cy="295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7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200" y="1420725"/>
            <a:ext cx="2112607" cy="307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72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7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/>
          </a:p>
        </p:txBody>
      </p:sp>
      <p:sp>
        <p:nvSpPr>
          <p:cNvPr id="957" name="Google Shape;957;p7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Neck Testing: Structural Analysis</a:t>
            </a:r>
            <a:endParaRPr/>
          </a:p>
        </p:txBody>
      </p:sp>
      <p:sp>
        <p:nvSpPr>
          <p:cNvPr id="958" name="Google Shape;958;p73"/>
          <p:cNvSpPr txBox="1">
            <a:spLocks noGrp="1"/>
          </p:cNvSpPr>
          <p:nvPr>
            <p:ph type="body" idx="1"/>
          </p:nvPr>
        </p:nvSpPr>
        <p:spPr>
          <a:xfrm>
            <a:off x="509475" y="1741025"/>
            <a:ext cx="4607700" cy="33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Tie-Off Method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/>
              <a:t>Lightweight, simple design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/>
              <a:t>1 point of leakage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Failure modes: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/>
              <a:t>Fracture of neck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/>
              <a:t>Shear at load point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/>
              <a:t>Slippage of neck from neck wrap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959" name="Google Shape;959;p7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/>
          </a:p>
        </p:txBody>
      </p:sp>
      <p:pic>
        <p:nvPicPr>
          <p:cNvPr id="960" name="Google Shape;960;p7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275" y="1577600"/>
            <a:ext cx="2001000" cy="19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9624" y="1332449"/>
            <a:ext cx="2541850" cy="361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73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7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Neck Testing: Structural Analysis</a:t>
            </a:r>
            <a:endParaRPr/>
          </a:p>
        </p:txBody>
      </p:sp>
      <p:sp>
        <p:nvSpPr>
          <p:cNvPr id="968" name="Google Shape;968;p74"/>
          <p:cNvSpPr txBox="1">
            <a:spLocks noGrp="1"/>
          </p:cNvSpPr>
          <p:nvPr>
            <p:ph type="body" idx="1"/>
          </p:nvPr>
        </p:nvSpPr>
        <p:spPr>
          <a:xfrm>
            <a:off x="137325" y="1375800"/>
            <a:ext cx="4607700" cy="35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 Condensed"/>
              <a:buAutoNum type="arabicPeriod"/>
            </a:pPr>
            <a:r>
              <a:rPr lang="en" sz="2000" b="1">
                <a:latin typeface="Roboto Condensed"/>
                <a:ea typeface="Roboto Condensed"/>
                <a:cs typeface="Roboto Condensed"/>
                <a:sym typeface="Roboto Condensed"/>
              </a:rPr>
              <a:t>Fracture of neck, assumptions:</a:t>
            </a:r>
            <a:endParaRPr sz="20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Condensed"/>
              <a:buChar char="▻"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Constant volume, </a:t>
            </a:r>
            <a:r>
              <a:rPr lang="en" sz="1600">
                <a:solidFill>
                  <a:srgbClr val="222222"/>
                </a:solidFill>
                <a:highlight>
                  <a:schemeClr val="lt1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strain rate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Condensed"/>
              <a:buChar char="▻"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Latex tensile strength from McMaster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 Condensed"/>
              <a:buAutoNum type="arabicPeriod"/>
            </a:pPr>
            <a:r>
              <a:rPr lang="en" sz="2000" b="1">
                <a:latin typeface="Roboto Condensed"/>
                <a:ea typeface="Roboto Condensed"/>
                <a:cs typeface="Roboto Condensed"/>
                <a:sym typeface="Roboto Condensed"/>
              </a:rPr>
              <a:t>Shear at load point, assumptions:</a:t>
            </a:r>
            <a:endParaRPr sz="20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Condensed"/>
              <a:buChar char="▻"/>
            </a:pPr>
            <a:r>
              <a:rPr lang="en" sz="1600">
                <a:solidFill>
                  <a:srgbClr val="222222"/>
                </a:solidFill>
                <a:highlight>
                  <a:schemeClr val="lt1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von Mises yield criterion</a:t>
            </a:r>
            <a:endParaRPr sz="20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 Condensed"/>
              <a:buAutoNum type="arabicPeriod"/>
            </a:pPr>
            <a:r>
              <a:rPr lang="en" sz="2000" b="1">
                <a:latin typeface="Roboto Condensed"/>
                <a:ea typeface="Roboto Condensed"/>
                <a:cs typeface="Roboto Condensed"/>
                <a:sym typeface="Roboto Condensed"/>
              </a:rPr>
              <a:t>Slippage of neck, assumptions:</a:t>
            </a:r>
            <a:endParaRPr sz="20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600"/>
              <a:buChar char="▻"/>
            </a:pPr>
            <a:r>
              <a:rPr lang="en" sz="16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Shear based on screw on shaft collar</a:t>
            </a:r>
            <a:endParaRPr sz="160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69" name="Google Shape;969;p7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  <p:sp>
        <p:nvSpPr>
          <p:cNvPr id="970" name="Google Shape;970;p74"/>
          <p:cNvSpPr txBox="1"/>
          <p:nvPr/>
        </p:nvSpPr>
        <p:spPr>
          <a:xfrm>
            <a:off x="4906300" y="1705400"/>
            <a:ext cx="4032300" cy="6201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FOS = 8 &amp; 25,    Neck will not fracture </a:t>
            </a: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✔️ 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971" name="Google Shape;971;p74"/>
          <p:cNvSpPr txBox="1"/>
          <p:nvPr/>
        </p:nvSpPr>
        <p:spPr>
          <a:xfrm>
            <a:off x="4906325" y="2697500"/>
            <a:ext cx="4032300" cy="6201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FOS = 6 &amp; 18,   Neck will not shear </a:t>
            </a: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✔️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72" name="Google Shape;972;p74"/>
          <p:cNvSpPr txBox="1"/>
          <p:nvPr/>
        </p:nvSpPr>
        <p:spPr>
          <a:xfrm>
            <a:off x="4906375" y="3773725"/>
            <a:ext cx="4032300" cy="6201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FOS = 5 &amp; 17,    Neck will not slip </a:t>
            </a: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✔️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457200" algn="ctr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973" name="Google Shape;973;p74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75"/>
          <p:cNvSpPr txBox="1">
            <a:spLocks noGrp="1"/>
          </p:cNvSpPr>
          <p:nvPr>
            <p:ph type="body" idx="1"/>
          </p:nvPr>
        </p:nvSpPr>
        <p:spPr>
          <a:xfrm>
            <a:off x="38600" y="1302300"/>
            <a:ext cx="4805774" cy="36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" sz="2000" b="1" dirty="0">
                <a:latin typeface="Roboto Condensed"/>
                <a:ea typeface="Roboto Condensed"/>
                <a:cs typeface="Roboto Condensed"/>
                <a:sym typeface="Roboto Condensed"/>
              </a:rPr>
              <a:t>Balloon Specifications</a:t>
            </a:r>
            <a:br>
              <a:rPr lang="en" sz="2000" b="1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" sz="2000" b="1" dirty="0">
                <a:latin typeface="Roboto Condensed"/>
                <a:ea typeface="Roboto Condensed"/>
                <a:cs typeface="Roboto Condensed"/>
                <a:sym typeface="Roboto Condensed"/>
              </a:rPr>
              <a:t>	</a:t>
            </a: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>m</a:t>
            </a:r>
            <a:r>
              <a:rPr lang="en" sz="1800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Airborne</a:t>
            </a: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> 	= 11.1 kg</a:t>
            </a:r>
            <a:b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>	V</a:t>
            </a:r>
            <a:r>
              <a:rPr lang="en" sz="1800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Required 	</a:t>
            </a: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>= 22.5 m</a:t>
            </a:r>
            <a:r>
              <a:rPr lang="en" sz="1800" baseline="30000" dirty="0"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r>
              <a:rPr lang="en" sz="1800" b="1" dirty="0">
                <a:latin typeface="Roboto Condensed"/>
                <a:ea typeface="Roboto Condensed"/>
                <a:cs typeface="Roboto Condensed"/>
                <a:sym typeface="Roboto Condensed"/>
              </a:rPr>
              <a:t>	</a:t>
            </a: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/>
            </a:r>
            <a:b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>	</a:t>
            </a:r>
            <a:r>
              <a:rPr lang="en" sz="1900" dirty="0">
                <a:latin typeface="Roboto Condensed"/>
                <a:ea typeface="Roboto Condensed"/>
                <a:cs typeface="Roboto Condensed"/>
                <a:sym typeface="Roboto Condensed"/>
              </a:rPr>
              <a:t>L</a:t>
            </a:r>
            <a:r>
              <a:rPr lang="en" sz="1900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Total </a:t>
            </a:r>
            <a:r>
              <a:rPr lang="en" sz="1900" dirty="0">
                <a:latin typeface="Roboto Condensed"/>
                <a:ea typeface="Roboto Condensed"/>
                <a:cs typeface="Roboto Condensed"/>
                <a:sym typeface="Roboto Condensed"/>
              </a:rPr>
              <a:t>= </a:t>
            </a:r>
            <a:r>
              <a:rPr lang="en" sz="1900" i="1" dirty="0">
                <a:latin typeface="Roboto Condensed"/>
                <a:ea typeface="Roboto Condensed"/>
                <a:cs typeface="Roboto Condensed"/>
                <a:sym typeface="Roboto Condensed"/>
              </a:rPr>
              <a:t>V</a:t>
            </a:r>
            <a:r>
              <a:rPr lang="en" sz="1900" i="1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Balloon</a:t>
            </a:r>
            <a:r>
              <a:rPr lang="en" sz="1900" i="1" dirty="0">
                <a:latin typeface="Roboto Condensed"/>
                <a:ea typeface="Roboto Condensed"/>
                <a:cs typeface="Roboto Condensed"/>
                <a:sym typeface="Roboto Condensed"/>
              </a:rPr>
              <a:t> * ρ</a:t>
            </a:r>
            <a:r>
              <a:rPr lang="en" sz="1900" i="1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Ambient </a:t>
            </a:r>
            <a:r>
              <a:rPr lang="en" sz="1900" i="1" dirty="0">
                <a:latin typeface="Roboto Condensed"/>
                <a:ea typeface="Roboto Condensed"/>
                <a:cs typeface="Roboto Condensed"/>
                <a:sym typeface="Roboto Condensed"/>
              </a:rPr>
              <a:t>* g</a:t>
            </a:r>
            <a:r>
              <a:rPr lang="en" sz="1900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    </a:t>
            </a:r>
            <a:r>
              <a:rPr lang="en" sz="1900" dirty="0">
                <a:latin typeface="Roboto Condensed"/>
                <a:ea typeface="Roboto Condensed"/>
                <a:cs typeface="Roboto Condensed"/>
                <a:sym typeface="Roboto Condensed"/>
              </a:rPr>
              <a:t>= 220 N</a:t>
            </a: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/>
            </a:r>
            <a:b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>	</a:t>
            </a:r>
            <a:r>
              <a:rPr lang="en" sz="1800" b="1" i="1" dirty="0">
                <a:latin typeface="Roboto Condensed"/>
                <a:ea typeface="Roboto Condensed"/>
                <a:cs typeface="Roboto Condensed"/>
                <a:sym typeface="Roboto Condensed"/>
              </a:rPr>
              <a:t>F</a:t>
            </a:r>
            <a:r>
              <a:rPr lang="en" sz="1800" b="1" i="1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Net	</a:t>
            </a:r>
            <a:r>
              <a:rPr lang="en" sz="1800" b="1" i="1" dirty="0">
                <a:latin typeface="Roboto Condensed"/>
                <a:ea typeface="Roboto Condensed"/>
                <a:cs typeface="Roboto Condensed"/>
                <a:sym typeface="Roboto Condensed"/>
              </a:rPr>
              <a:t>=　</a:t>
            </a:r>
            <a:r>
              <a:rPr lang="en" sz="1800" i="1" dirty="0">
                <a:latin typeface="Roboto Condensed"/>
                <a:ea typeface="Roboto Condensed"/>
                <a:cs typeface="Roboto Condensed"/>
                <a:sym typeface="Roboto Condensed"/>
              </a:rPr>
              <a:t>L</a:t>
            </a:r>
            <a:r>
              <a:rPr lang="en" sz="1800" i="1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Actual </a:t>
            </a:r>
            <a:r>
              <a:rPr lang="en" sz="1800" i="1" dirty="0">
                <a:latin typeface="Roboto Condensed"/>
                <a:ea typeface="Roboto Condensed"/>
                <a:cs typeface="Roboto Condensed"/>
                <a:sym typeface="Roboto Condensed"/>
              </a:rPr>
              <a:t>- W</a:t>
            </a:r>
            <a:r>
              <a:rPr lang="en" sz="1800" i="1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Airborne</a:t>
            </a:r>
            <a:r>
              <a:rPr lang="en" sz="1800" i="1" dirty="0">
                <a:latin typeface="Roboto Condensed"/>
                <a:ea typeface="Roboto Condensed"/>
                <a:cs typeface="Roboto Condensed"/>
                <a:sym typeface="Roboto Condensed"/>
              </a:rPr>
              <a:t> - W</a:t>
            </a:r>
            <a:r>
              <a:rPr lang="en" sz="1800" i="1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Gas</a:t>
            </a: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/>
            </a:r>
            <a:b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" sz="1800" dirty="0">
                <a:latin typeface="Roboto Condensed"/>
                <a:ea typeface="Roboto Condensed"/>
                <a:cs typeface="Roboto Condensed"/>
                <a:sym typeface="Roboto Condensed"/>
              </a:rPr>
              <a:t>	</a:t>
            </a:r>
            <a:r>
              <a:rPr lang="en" sz="1800" b="1" dirty="0">
                <a:latin typeface="Roboto Condensed"/>
                <a:ea typeface="Roboto Condensed"/>
                <a:cs typeface="Roboto Condensed"/>
                <a:sym typeface="Roboto Condensed"/>
              </a:rPr>
              <a:t>F</a:t>
            </a:r>
            <a:r>
              <a:rPr lang="en" sz="1800" b="1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Net</a:t>
            </a:r>
            <a:r>
              <a:rPr lang="en" sz="1800" b="1" dirty="0">
                <a:latin typeface="Roboto Condensed"/>
                <a:ea typeface="Roboto Condensed"/>
                <a:cs typeface="Roboto Condensed"/>
                <a:sym typeface="Roboto Condensed"/>
              </a:rPr>
              <a:t> (W</a:t>
            </a:r>
            <a:r>
              <a:rPr lang="en" sz="1800" b="1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Positive Lift</a:t>
            </a:r>
            <a:r>
              <a:rPr lang="en" sz="1800" b="1" dirty="0">
                <a:latin typeface="Roboto Condensed"/>
                <a:ea typeface="Roboto Condensed"/>
                <a:cs typeface="Roboto Condensed"/>
                <a:sym typeface="Roboto Condensed"/>
              </a:rPr>
              <a:t>)	= 72 N</a:t>
            </a:r>
            <a:endParaRPr sz="1800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79" name="Google Shape;979;p7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  <p:sp>
        <p:nvSpPr>
          <p:cNvPr id="980" name="Google Shape;980;p7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Neck Testing: Structural Analysis</a:t>
            </a:r>
            <a:endParaRPr/>
          </a:p>
        </p:txBody>
      </p:sp>
      <p:pic>
        <p:nvPicPr>
          <p:cNvPr id="981" name="Google Shape;981;p7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600" y="1405774"/>
            <a:ext cx="2252699" cy="295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7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480699"/>
            <a:ext cx="2112607" cy="307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75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7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Neck Testing: Structural Analysis</a:t>
            </a:r>
            <a:endParaRPr/>
          </a:p>
        </p:txBody>
      </p:sp>
      <p:sp>
        <p:nvSpPr>
          <p:cNvPr id="989" name="Google Shape;989;p76"/>
          <p:cNvSpPr txBox="1">
            <a:spLocks noGrp="1"/>
          </p:cNvSpPr>
          <p:nvPr>
            <p:ph type="body" idx="1"/>
          </p:nvPr>
        </p:nvSpPr>
        <p:spPr>
          <a:xfrm>
            <a:off x="240000" y="1327200"/>
            <a:ext cx="6132600" cy="362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900" dirty="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 dirty="0">
                <a:latin typeface="Roboto Condensed"/>
                <a:ea typeface="Roboto Condensed"/>
                <a:cs typeface="Roboto Condensed"/>
                <a:sym typeface="Roboto Condensed"/>
              </a:rPr>
              <a:t>ρ</a:t>
            </a:r>
            <a:r>
              <a:rPr lang="en" sz="1900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Specific lifting capacity, Helium  </a:t>
            </a:r>
            <a:r>
              <a:rPr lang="en" sz="1900" dirty="0">
                <a:latin typeface="Roboto Condensed"/>
                <a:ea typeface="Roboto Condensed"/>
                <a:cs typeface="Roboto Condensed"/>
                <a:sym typeface="Roboto Condensed"/>
              </a:rPr>
              <a:t>= 1.0 kg/m</a:t>
            </a:r>
            <a:r>
              <a:rPr lang="en" sz="1900" baseline="30000" dirty="0"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endParaRPr sz="1900" baseline="30000" dirty="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 i="1" dirty="0">
                <a:latin typeface="Roboto Condensed"/>
                <a:ea typeface="Roboto Condensed"/>
                <a:cs typeface="Roboto Condensed"/>
                <a:sym typeface="Roboto Condensed"/>
              </a:rPr>
              <a:t>V</a:t>
            </a:r>
            <a:r>
              <a:rPr lang="en" sz="1900" i="1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Balloon</a:t>
            </a:r>
            <a:r>
              <a:rPr lang="en" sz="1900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 	</a:t>
            </a:r>
            <a:r>
              <a:rPr lang="en" sz="1900" i="1" dirty="0">
                <a:latin typeface="Roboto Condensed"/>
                <a:ea typeface="Roboto Condensed"/>
                <a:cs typeface="Roboto Condensed"/>
                <a:sym typeface="Roboto Condensed"/>
              </a:rPr>
              <a:t>=</a:t>
            </a:r>
            <a:r>
              <a:rPr lang="en" sz="1900" dirty="0">
                <a:latin typeface="Roboto Condensed"/>
                <a:ea typeface="Roboto Condensed"/>
                <a:cs typeface="Roboto Condensed"/>
                <a:sym typeface="Roboto Condensed"/>
              </a:rPr>
              <a:t> 22.5 m</a:t>
            </a:r>
            <a:r>
              <a:rPr lang="en" sz="1900" baseline="30000" dirty="0">
                <a:latin typeface="Roboto Condensed"/>
                <a:ea typeface="Roboto Condensed"/>
                <a:cs typeface="Roboto Condensed"/>
                <a:sym typeface="Roboto Condensed"/>
              </a:rPr>
              <a:t>3 </a:t>
            </a:r>
            <a:endParaRPr sz="1900" dirty="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 i="1" dirty="0">
                <a:latin typeface="Roboto Condensed"/>
                <a:ea typeface="Roboto Condensed"/>
                <a:cs typeface="Roboto Condensed"/>
                <a:sym typeface="Roboto Condensed"/>
              </a:rPr>
              <a:t>m</a:t>
            </a:r>
            <a:r>
              <a:rPr lang="en" sz="1900" i="1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Gas      </a:t>
            </a:r>
            <a:r>
              <a:rPr lang="en" sz="1900" dirty="0">
                <a:latin typeface="Roboto Condensed"/>
                <a:ea typeface="Roboto Condensed"/>
                <a:cs typeface="Roboto Condensed"/>
                <a:sym typeface="Roboto Condensed"/>
              </a:rPr>
              <a:t>=</a:t>
            </a:r>
            <a:r>
              <a:rPr lang="en" sz="1900" i="1" dirty="0">
                <a:latin typeface="Roboto Condensed"/>
                <a:ea typeface="Roboto Condensed"/>
                <a:cs typeface="Roboto Condensed"/>
                <a:sym typeface="Roboto Condensed"/>
              </a:rPr>
              <a:t> ρ</a:t>
            </a:r>
            <a:r>
              <a:rPr lang="en" sz="1900" i="1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Helium</a:t>
            </a:r>
            <a:r>
              <a:rPr lang="en" sz="1900" i="1" dirty="0">
                <a:latin typeface="Roboto Condensed"/>
                <a:ea typeface="Roboto Condensed"/>
                <a:cs typeface="Roboto Condensed"/>
                <a:sym typeface="Roboto Condensed"/>
              </a:rPr>
              <a:t> * V</a:t>
            </a:r>
            <a:r>
              <a:rPr lang="en" sz="1900" i="1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Balloon 	</a:t>
            </a:r>
            <a:r>
              <a:rPr lang="en" sz="1900" dirty="0">
                <a:latin typeface="Roboto Condensed"/>
                <a:ea typeface="Roboto Condensed"/>
                <a:cs typeface="Roboto Condensed"/>
                <a:sym typeface="Roboto Condensed"/>
              </a:rPr>
              <a:t>=</a:t>
            </a:r>
            <a:r>
              <a:rPr lang="en" sz="1900" i="1" dirty="0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" sz="1900" dirty="0">
                <a:latin typeface="Roboto Condensed"/>
                <a:ea typeface="Roboto Condensed"/>
                <a:cs typeface="Roboto Condensed"/>
                <a:sym typeface="Roboto Condensed"/>
              </a:rPr>
              <a:t>4.0 kg</a:t>
            </a:r>
            <a:endParaRPr sz="1900" i="1" dirty="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900" dirty="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200" b="1" dirty="0">
                <a:latin typeface="Roboto Condensed"/>
                <a:ea typeface="Roboto Condensed"/>
                <a:cs typeface="Roboto Condensed"/>
                <a:sym typeface="Roboto Condensed"/>
              </a:rPr>
              <a:t> m</a:t>
            </a:r>
            <a:r>
              <a:rPr lang="en" sz="2200" b="1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final</a:t>
            </a:r>
            <a:r>
              <a:rPr lang="en" sz="2200" b="1" dirty="0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" sz="2200" dirty="0">
                <a:latin typeface="Roboto Condensed"/>
                <a:ea typeface="Roboto Condensed"/>
                <a:cs typeface="Roboto Condensed"/>
                <a:sym typeface="Roboto Condensed"/>
              </a:rPr>
              <a:t>=</a:t>
            </a:r>
            <a:r>
              <a:rPr lang="en" sz="2200" b="1" dirty="0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" sz="2200" dirty="0">
                <a:latin typeface="Roboto Condensed"/>
                <a:ea typeface="Roboto Condensed"/>
                <a:cs typeface="Roboto Condensed"/>
                <a:sym typeface="Roboto Condensed"/>
              </a:rPr>
              <a:t>m</a:t>
            </a:r>
            <a:r>
              <a:rPr lang="en" sz="2200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Airborne</a:t>
            </a:r>
            <a:r>
              <a:rPr lang="en" sz="2200" dirty="0">
                <a:latin typeface="Roboto Condensed"/>
                <a:ea typeface="Roboto Condensed"/>
                <a:cs typeface="Roboto Condensed"/>
                <a:sym typeface="Roboto Condensed"/>
              </a:rPr>
              <a:t> + </a:t>
            </a:r>
            <a:r>
              <a:rPr lang="en" sz="1900" dirty="0">
                <a:latin typeface="Roboto Condensed"/>
                <a:ea typeface="Roboto Condensed"/>
                <a:cs typeface="Roboto Condensed"/>
                <a:sym typeface="Roboto Condensed"/>
              </a:rPr>
              <a:t>m</a:t>
            </a:r>
            <a:r>
              <a:rPr lang="en" sz="1900" baseline="-25000" dirty="0">
                <a:latin typeface="Roboto Condensed"/>
                <a:ea typeface="Roboto Condensed"/>
                <a:cs typeface="Roboto Condensed"/>
                <a:sym typeface="Roboto Condensed"/>
              </a:rPr>
              <a:t>Gas</a:t>
            </a:r>
            <a:r>
              <a:rPr lang="en" sz="2200" dirty="0">
                <a:latin typeface="Roboto Condensed"/>
                <a:ea typeface="Roboto Condensed"/>
                <a:cs typeface="Roboto Condensed"/>
                <a:sym typeface="Roboto Condensed"/>
              </a:rPr>
              <a:t> 	</a:t>
            </a:r>
            <a:r>
              <a:rPr lang="en" sz="2200" b="1" dirty="0">
                <a:latin typeface="Roboto Condensed"/>
                <a:ea typeface="Roboto Condensed"/>
                <a:cs typeface="Roboto Condensed"/>
                <a:sym typeface="Roboto Condensed"/>
              </a:rPr>
              <a:t>= 15.1 kg</a:t>
            </a:r>
            <a:endParaRPr sz="2200" b="1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90" name="Google Shape;990;p7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  <p:pic>
        <p:nvPicPr>
          <p:cNvPr id="991" name="Google Shape;991;p7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700" y="1420725"/>
            <a:ext cx="2252699" cy="295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7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4100" y="1495650"/>
            <a:ext cx="2112607" cy="307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76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7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Neck Testing: Structural Analysis</a:t>
            </a:r>
            <a:endParaRPr/>
          </a:p>
        </p:txBody>
      </p:sp>
      <p:sp>
        <p:nvSpPr>
          <p:cNvPr id="999" name="Google Shape;999;p7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  <p:sp>
        <p:nvSpPr>
          <p:cNvPr id="1000" name="Google Shape;1000;p77"/>
          <p:cNvSpPr txBox="1"/>
          <p:nvPr/>
        </p:nvSpPr>
        <p:spPr>
          <a:xfrm>
            <a:off x="683950" y="1425800"/>
            <a:ext cx="80925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Failure mode 1: Fracture of neck</a:t>
            </a:r>
            <a:endParaRPr sz="2000" b="1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σ</a:t>
            </a:r>
            <a:r>
              <a:rPr lang="en" sz="1800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Tensile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   = 20.68 MPa</a:t>
            </a:r>
            <a:endParaRPr sz="180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" sz="1800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neck, min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 = 0.553 mm</a:t>
            </a:r>
            <a:endParaRPr sz="180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 sz="1800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neck, axial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= 79.33 mm</a:t>
            </a:r>
            <a:r>
              <a:rPr lang="en" sz="1800" baseline="30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2</a:t>
            </a:r>
            <a:endParaRPr sz="180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" sz="1800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fail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       = σ</a:t>
            </a:r>
            <a:r>
              <a:rPr lang="en" sz="1800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Tensile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*  A</a:t>
            </a:r>
            <a:r>
              <a:rPr lang="en" sz="1800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neck, axial</a:t>
            </a:r>
            <a:endParaRPr sz="1800" baseline="-2500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" sz="1800" b="1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fail</a:t>
            </a:r>
            <a:r>
              <a:rPr lang="en" sz="18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	    = 1815 N</a:t>
            </a:r>
            <a:endParaRPr sz="1800" b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" sz="1800" b="1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net </a:t>
            </a:r>
            <a:r>
              <a:rPr lang="en" sz="18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   = 92 N</a:t>
            </a:r>
            <a:endParaRPr sz="1800" b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" sz="1800" b="1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inflation </a:t>
            </a:r>
            <a:r>
              <a:rPr lang="en" sz="18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= 220 N</a:t>
            </a:r>
            <a:endParaRPr sz="1800" b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endParaRPr sz="1800" b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1" name="Google Shape;1001;p77"/>
          <p:cNvSpPr txBox="1"/>
          <p:nvPr/>
        </p:nvSpPr>
        <p:spPr>
          <a:xfrm>
            <a:off x="3096100" y="4280600"/>
            <a:ext cx="4313700" cy="6201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FOS= 8 &amp; 25,     Neck will not fracture </a:t>
            </a: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✔️ 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002" name="Google Shape;1002;p7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900" y="1104150"/>
            <a:ext cx="2146974" cy="304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77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7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  <p:sp>
        <p:nvSpPr>
          <p:cNvPr id="1009" name="Google Shape;1009;p78"/>
          <p:cNvSpPr txBox="1"/>
          <p:nvPr/>
        </p:nvSpPr>
        <p:spPr>
          <a:xfrm>
            <a:off x="441200" y="1288475"/>
            <a:ext cx="80925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Failure mode 2: Shear at load point</a:t>
            </a:r>
            <a:endParaRPr sz="2000" b="1" dirty="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" sz="1800" baseline="-25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net</a:t>
            </a:r>
            <a:r>
              <a:rPr lang="en" sz="18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=  92 N</a:t>
            </a: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" sz="1800" baseline="-25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neck</a:t>
            </a:r>
            <a:r>
              <a:rPr lang="en" sz="18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= 0.</a:t>
            </a:r>
            <a:r>
              <a:rPr lang="en" sz="1800" dirty="0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553</a:t>
            </a:r>
            <a:r>
              <a:rPr lang="en" sz="18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mm</a:t>
            </a: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lang="en" sz="1800" baseline="-25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 sz="18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   = 5 cm</a:t>
            </a: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 sz="1800" baseline="-25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Shear</a:t>
            </a:r>
            <a:r>
              <a:rPr lang="en" sz="18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= 2 * 2* t</a:t>
            </a:r>
            <a:r>
              <a:rPr lang="en" sz="1800" baseline="-25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neck</a:t>
            </a:r>
            <a:r>
              <a:rPr lang="en" sz="18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* d</a:t>
            </a:r>
            <a:r>
              <a:rPr lang="en" sz="1800" baseline="-25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 sz="18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= 111 mm</a:t>
            </a:r>
            <a:r>
              <a:rPr lang="en" sz="1800" baseline="30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2</a:t>
            </a: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τ</a:t>
            </a:r>
            <a:r>
              <a:rPr lang="en" sz="1800" baseline="-25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avg</a:t>
            </a:r>
            <a:r>
              <a:rPr lang="en" sz="18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= F</a:t>
            </a:r>
            <a:r>
              <a:rPr lang="en" sz="1800" baseline="-25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net</a:t>
            </a:r>
            <a:r>
              <a:rPr lang="en" sz="18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/ A</a:t>
            </a:r>
            <a:r>
              <a:rPr lang="en" sz="1800" baseline="-25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Shear</a:t>
            </a:r>
            <a:endParaRPr sz="1800" baseline="-25000" dirty="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τ</a:t>
            </a:r>
            <a:r>
              <a:rPr lang="en" sz="1800" b="1" baseline="-25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avg</a:t>
            </a:r>
            <a:r>
              <a:rPr lang="en" sz="1800" b="1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	= 0.65 MPa</a:t>
            </a:r>
            <a:endParaRPr sz="1800" b="1" dirty="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τ</a:t>
            </a:r>
            <a:r>
              <a:rPr lang="en" sz="1800" b="1" baseline="-25000" dirty="0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inflation</a:t>
            </a:r>
            <a:r>
              <a:rPr lang="en" sz="1800" b="1" dirty="0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	= 1.99 MPa</a:t>
            </a:r>
            <a:endParaRPr sz="1800" b="1" dirty="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τ</a:t>
            </a:r>
            <a:r>
              <a:rPr lang="en" sz="1800" b="1" baseline="-25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fail</a:t>
            </a:r>
            <a:r>
              <a:rPr lang="en" sz="1800" b="1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	= 12 MPa</a:t>
            </a:r>
            <a:endParaRPr sz="1800" b="1" dirty="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800" b="1" dirty="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endParaRPr sz="1800" b="1" dirty="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0" name="Google Shape;1010;p78"/>
          <p:cNvSpPr txBox="1"/>
          <p:nvPr/>
        </p:nvSpPr>
        <p:spPr>
          <a:xfrm>
            <a:off x="2825825" y="4280600"/>
            <a:ext cx="4564800" cy="6201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FOS= 6 &amp; 18, 	Neck will not shear </a:t>
            </a: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✔️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011" name="Google Shape;1011;p7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000" y="1171675"/>
            <a:ext cx="2554561" cy="29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7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Neck Testing: Structural Analysis</a:t>
            </a:r>
            <a:endParaRPr/>
          </a:p>
        </p:txBody>
      </p:sp>
      <p:pic>
        <p:nvPicPr>
          <p:cNvPr id="1013" name="Google Shape;1013;p78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7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  <p:sp>
        <p:nvSpPr>
          <p:cNvPr id="1019" name="Google Shape;1019;p79"/>
          <p:cNvSpPr txBox="1"/>
          <p:nvPr/>
        </p:nvSpPr>
        <p:spPr>
          <a:xfrm>
            <a:off x="462025" y="1425800"/>
            <a:ext cx="80925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Failure mode 3: Slippage of neck from neck wrap</a:t>
            </a:r>
            <a:endParaRPr sz="1800" b="1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μ</a:t>
            </a:r>
            <a:r>
              <a:rPr lang="en" sz="1800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rubber to rubber 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= 1.16, μ</a:t>
            </a:r>
            <a:r>
              <a:rPr lang="en" sz="1800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rubber to metal 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= 0.64</a:t>
            </a:r>
            <a:endParaRPr sz="180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" sz="1800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friction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= μ*F</a:t>
            </a:r>
            <a:r>
              <a:rPr lang="en" sz="1800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required</a:t>
            </a:r>
            <a:endParaRPr sz="1800" baseline="-2500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" sz="1800" baseline="-25000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required, rubber on rubber slip</a:t>
            </a:r>
            <a:r>
              <a:rPr lang="en" sz="1800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= F</a:t>
            </a:r>
            <a:r>
              <a:rPr lang="en" sz="1800" baseline="-25000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Load</a:t>
            </a:r>
            <a:r>
              <a:rPr lang="en" sz="1800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/ (2*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μ</a:t>
            </a:r>
            <a:r>
              <a:rPr lang="en" sz="1800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r2r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) = </a:t>
            </a:r>
            <a:r>
              <a:rPr lang="en" sz="18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95 N</a:t>
            </a:r>
            <a:endParaRPr sz="1800" b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" sz="1800" baseline="-25000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required, rubber on metal slip</a:t>
            </a:r>
            <a:r>
              <a:rPr lang="en" sz="1800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 = F</a:t>
            </a:r>
            <a:r>
              <a:rPr lang="en" sz="1800" baseline="-25000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Load</a:t>
            </a:r>
            <a:r>
              <a:rPr lang="en" sz="1800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/ (2*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μ</a:t>
            </a:r>
            <a:r>
              <a:rPr lang="en" sz="1800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r2m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) = </a:t>
            </a:r>
            <a:r>
              <a:rPr lang="en" sz="18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172 N</a:t>
            </a:r>
            <a:endParaRPr sz="1800" b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" sz="1800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required, min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= </a:t>
            </a:r>
            <a:r>
              <a:rPr lang="en" sz="18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56 N, 172 N</a:t>
            </a:r>
            <a:endParaRPr sz="1800" b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" sz="1800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shear, screw 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= </a:t>
            </a:r>
            <a:r>
              <a:rPr lang="en" sz="18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 kN</a:t>
            </a:r>
            <a:endParaRPr sz="1800" b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800" b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endParaRPr sz="1800" b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0" name="Google Shape;1020;p7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Neck Testing: Structural Analysis</a:t>
            </a:r>
            <a:endParaRPr/>
          </a:p>
        </p:txBody>
      </p:sp>
      <p:sp>
        <p:nvSpPr>
          <p:cNvPr id="1021" name="Google Shape;1021;p79"/>
          <p:cNvSpPr txBox="1"/>
          <p:nvPr/>
        </p:nvSpPr>
        <p:spPr>
          <a:xfrm>
            <a:off x="2946300" y="4097250"/>
            <a:ext cx="4131300" cy="6201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FOS= 5 &amp; 17,	Neck will not slip </a:t>
            </a: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✔️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022" name="Google Shape;1022;p7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875" y="849450"/>
            <a:ext cx="3374500" cy="32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7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175" y="3235325"/>
            <a:ext cx="1013050" cy="10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79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Levels of Success</a:t>
            </a:r>
            <a:endParaRPr/>
          </a:p>
        </p:txBody>
      </p:sp>
      <p:sp>
        <p:nvSpPr>
          <p:cNvPr id="241" name="Google Shape;241;p1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42" name="Google Shape;242;p1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aphicFrame>
        <p:nvGraphicFramePr>
          <p:cNvPr id="243" name="Google Shape;243;p17"/>
          <p:cNvGraphicFramePr/>
          <p:nvPr/>
        </p:nvGraphicFramePr>
        <p:xfrm>
          <a:off x="137175" y="1354750"/>
          <a:ext cx="8033100" cy="3554175"/>
        </p:xfrm>
        <a:graphic>
          <a:graphicData uri="http://schemas.openxmlformats.org/drawingml/2006/table">
            <a:tbl>
              <a:tblPr>
                <a:noFill/>
                <a:tableStyleId>{A2FD087C-9DC3-4E33-9151-332DE5531E09}</a:tableStyleId>
              </a:tblPr>
              <a:tblGrid>
                <a:gridCol w="187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9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Level 1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Level 2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Level 3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Software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Autonomous imaging/recording environmental data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Data is stored in a consistent/cohesive scientific format (e.g. hdf5)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Software does not require human intervention during 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operation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Imaging 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7” x 7” per pixel resolution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Minimum of 300 sq ft image area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Images aligned in post processing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Flight Vehicle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 hour flight time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 day flight time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 week flight time (by analysis)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9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Ground Structure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Setup takes under 24 man hours. No component over 55 lbs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Structure is weather resistant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Structure is resistant to inclement weather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Electronics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System has 1 hour of reserve power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System has 1 day of reserve power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System has 1 week of reserve power by analysis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4" name="Google Shape;244;p17"/>
          <p:cNvSpPr/>
          <p:nvPr/>
        </p:nvSpPr>
        <p:spPr>
          <a:xfrm>
            <a:off x="4071800" y="3076400"/>
            <a:ext cx="2079300" cy="5448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7"/>
          <p:cNvSpPr/>
          <p:nvPr/>
        </p:nvSpPr>
        <p:spPr>
          <a:xfrm>
            <a:off x="6151100" y="1712000"/>
            <a:ext cx="2019300" cy="8112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7"/>
          <p:cNvSpPr/>
          <p:nvPr/>
        </p:nvSpPr>
        <p:spPr>
          <a:xfrm>
            <a:off x="6151100" y="2531675"/>
            <a:ext cx="2019300" cy="5448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7"/>
          <p:cNvSpPr/>
          <p:nvPr/>
        </p:nvSpPr>
        <p:spPr>
          <a:xfrm>
            <a:off x="6151100" y="3621200"/>
            <a:ext cx="2019300" cy="7257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7"/>
          <p:cNvSpPr/>
          <p:nvPr/>
        </p:nvSpPr>
        <p:spPr>
          <a:xfrm>
            <a:off x="4071800" y="4346900"/>
            <a:ext cx="2079300" cy="5448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8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Sub-system Testing Completion</a:t>
            </a:r>
            <a:endParaRPr/>
          </a:p>
        </p:txBody>
      </p:sp>
      <p:sp>
        <p:nvSpPr>
          <p:cNvPr id="1030" name="Google Shape;1030;p8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  <p:graphicFrame>
        <p:nvGraphicFramePr>
          <p:cNvPr id="1031" name="Google Shape;1031;p80"/>
          <p:cNvGraphicFramePr/>
          <p:nvPr/>
        </p:nvGraphicFramePr>
        <p:xfrm>
          <a:off x="286025" y="1414525"/>
          <a:ext cx="8601900" cy="2956175"/>
        </p:xfrm>
        <a:graphic>
          <a:graphicData uri="http://schemas.openxmlformats.org/drawingml/2006/table">
            <a:tbl>
              <a:tblPr>
                <a:noFill/>
                <a:tableStyleId>{A2FD087C-9DC3-4E33-9151-332DE5531E09}</a:tableStyleId>
              </a:tblPr>
              <a:tblGrid>
                <a:gridCol w="613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2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Test</a:t>
                      </a:r>
                      <a:endParaRPr sz="1800">
                        <a:solidFill>
                          <a:schemeClr val="dk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Completion</a:t>
                      </a:r>
                      <a:endParaRPr sz="1800">
                        <a:solidFill>
                          <a:schemeClr val="dk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7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Battery Characterization/Discharge Test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6AA84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✔</a:t>
                      </a:r>
                      <a:endParaRPr sz="1800">
                        <a:solidFill>
                          <a:srgbClr val="6AA84F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7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Solar Charging Test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6AA84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✔</a:t>
                      </a:r>
                      <a:endParaRPr sz="1800">
                        <a:solidFill>
                          <a:srgbClr val="E06666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7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Instrument Suite Full Power Test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6AA84F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✔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7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Ground Station Full Power Test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7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Full-Scale Power Test (Battery + Solar Panels + All Components)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E06666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✘</a:t>
                      </a:r>
                      <a:endParaRPr sz="18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32" name="Google Shape;1032;p80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8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Discharge Test Overview</a:t>
            </a:r>
            <a:endParaRPr/>
          </a:p>
        </p:txBody>
      </p:sp>
      <p:sp>
        <p:nvSpPr>
          <p:cNvPr id="1038" name="Google Shape;1038;p81"/>
          <p:cNvSpPr txBox="1">
            <a:spLocks noGrp="1"/>
          </p:cNvSpPr>
          <p:nvPr>
            <p:ph type="body" idx="1"/>
          </p:nvPr>
        </p:nvSpPr>
        <p:spPr>
          <a:xfrm>
            <a:off x="90975" y="1434000"/>
            <a:ext cx="6365100" cy="3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FR 3 -The system shall be provided enough power to sustain a 1 day flight.</a:t>
            </a:r>
            <a:endParaRPr sz="16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Objective: </a:t>
            </a:r>
            <a:r>
              <a:rPr lang="en" sz="1600"/>
              <a:t>Obtain a discharge curve for the selected 12V deep cycle battery.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Procedure:</a:t>
            </a:r>
            <a:r>
              <a:rPr lang="en" sz="1600"/>
              <a:t> 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/>
              <a:t>Connect battery to Keithley SourceMeter 2460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/>
              <a:t>Configure SourceMeter to draw 3A at 12V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▰"/>
            </a:pPr>
            <a:r>
              <a:rPr lang="en" sz="1600"/>
              <a:t>Allow SourceMeter to run until 20 hours have elapsed or battery has discharged fully</a:t>
            </a:r>
            <a:endParaRPr sz="1600"/>
          </a:p>
        </p:txBody>
      </p:sp>
      <p:sp>
        <p:nvSpPr>
          <p:cNvPr id="1039" name="Google Shape;1039;p8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71</a:t>
            </a:fld>
            <a:endParaRPr/>
          </a:p>
        </p:txBody>
      </p:sp>
      <p:pic>
        <p:nvPicPr>
          <p:cNvPr id="1040" name="Google Shape;1040;p8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325" y="1242325"/>
            <a:ext cx="2450400" cy="3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81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8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Discharge Test Results</a:t>
            </a:r>
            <a:endParaRPr/>
          </a:p>
        </p:txBody>
      </p:sp>
      <p:sp>
        <p:nvSpPr>
          <p:cNvPr id="1047" name="Google Shape;1047;p8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72</a:t>
            </a:fld>
            <a:endParaRPr/>
          </a:p>
        </p:txBody>
      </p:sp>
      <p:pic>
        <p:nvPicPr>
          <p:cNvPr id="1048" name="Google Shape;1048;p8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00" y="1363600"/>
            <a:ext cx="4004501" cy="300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8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548" y="1525075"/>
            <a:ext cx="4004500" cy="245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82"/>
          <p:cNvSpPr txBox="1"/>
          <p:nvPr/>
        </p:nvSpPr>
        <p:spPr>
          <a:xfrm>
            <a:off x="1047975" y="4546800"/>
            <a:ext cx="5549700" cy="4053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Battery capable of providing sufficient power for 20 hour flight ✓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051" name="Google Shape;1051;p82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8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Model</a:t>
            </a:r>
            <a:endParaRPr/>
          </a:p>
        </p:txBody>
      </p:sp>
      <p:sp>
        <p:nvSpPr>
          <p:cNvPr id="1057" name="Google Shape;1057;p83"/>
          <p:cNvSpPr txBox="1">
            <a:spLocks noGrp="1"/>
          </p:cNvSpPr>
          <p:nvPr>
            <p:ph type="body" idx="1"/>
          </p:nvPr>
        </p:nvSpPr>
        <p:spPr>
          <a:xfrm>
            <a:off x="248925" y="1335700"/>
            <a:ext cx="4990800" cy="358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105Ah deep cycle battery, 300W solar panel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/>
              <a:t>Total current draw: 2.83 A, total power draw: 15.1 W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 u="sng">
                <a:latin typeface="Roboto Condensed"/>
                <a:ea typeface="Roboto Condensed"/>
                <a:cs typeface="Roboto Condensed"/>
                <a:sym typeface="Roboto Condensed"/>
              </a:rPr>
              <a:t>Assumptions</a:t>
            </a:r>
            <a:endParaRPr sz="1400" b="1" u="sng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/>
              <a:t>Linear battery discharge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/>
              <a:t>Battery maintains capacity for duration of flight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/>
              <a:t>Battery provides capacity as specified on datasheet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/>
              <a:t>All components draw power as specified on datasheets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/>
              <a:t>System has exactly 20 hrs of uptime and 4 hrs of downtime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/>
              <a:t>System draws no power for 4 hrs of downtime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/>
              <a:t>Insolation follows that predicted by NREL Bird Model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 u="sng">
                <a:latin typeface="Roboto Condensed"/>
                <a:ea typeface="Roboto Condensed"/>
                <a:cs typeface="Roboto Condensed"/>
                <a:sym typeface="Roboto Condensed"/>
              </a:rPr>
              <a:t>Conclusions</a:t>
            </a:r>
            <a:endParaRPr sz="1400" b="1" u="sng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400"/>
              <a:t>Model predicts that the power system will be capable of providing sufficient power for the duration of the flight.</a:t>
            </a:r>
            <a:endParaRPr sz="1400"/>
          </a:p>
        </p:txBody>
      </p:sp>
      <p:sp>
        <p:nvSpPr>
          <p:cNvPr id="1058" name="Google Shape;1058;p8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73</a:t>
            </a:fld>
            <a:endParaRPr/>
          </a:p>
        </p:txBody>
      </p:sp>
      <p:pic>
        <p:nvPicPr>
          <p:cNvPr id="1059" name="Google Shape;1059;p8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6"/>
          <a:stretch/>
        </p:blipFill>
        <p:spPr>
          <a:xfrm>
            <a:off x="4982925" y="1335713"/>
            <a:ext cx="4053974" cy="312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83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8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Model - 1 Week Extrapolation</a:t>
            </a:r>
            <a:endParaRPr/>
          </a:p>
        </p:txBody>
      </p:sp>
      <p:sp>
        <p:nvSpPr>
          <p:cNvPr id="1066" name="Google Shape;1066;p8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74</a:t>
            </a:fld>
            <a:endParaRPr/>
          </a:p>
        </p:txBody>
      </p:sp>
      <p:pic>
        <p:nvPicPr>
          <p:cNvPr id="1067" name="Google Shape;1067;p8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510850"/>
            <a:ext cx="4843524" cy="363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8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Systems - Wire Gauge Selection</a:t>
            </a:r>
            <a:endParaRPr/>
          </a:p>
        </p:txBody>
      </p:sp>
      <p:sp>
        <p:nvSpPr>
          <p:cNvPr id="1073" name="Google Shape;1073;p85"/>
          <p:cNvSpPr txBox="1">
            <a:spLocks noGrp="1"/>
          </p:cNvSpPr>
          <p:nvPr>
            <p:ph type="body" idx="1"/>
          </p:nvPr>
        </p:nvSpPr>
        <p:spPr>
          <a:xfrm>
            <a:off x="4407950" y="1722988"/>
            <a:ext cx="4029000" cy="234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15 gauge → max current 4.7 A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B6D7A8"/>
                </a:highlight>
              </a:rPr>
              <a:t>16 gauge → max current 3.7 A</a:t>
            </a:r>
            <a:endParaRPr>
              <a:highlight>
                <a:srgbClr val="B6D7A8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17 gauge → max current 2.9 A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18 gauge → max current 2.3 A</a:t>
            </a:r>
            <a:endParaRPr/>
          </a:p>
        </p:txBody>
      </p:sp>
      <p:sp>
        <p:nvSpPr>
          <p:cNvPr id="1074" name="Google Shape;1074;p8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75</a:t>
            </a:fld>
            <a:endParaRPr/>
          </a:p>
        </p:txBody>
      </p:sp>
      <p:sp>
        <p:nvSpPr>
          <p:cNvPr id="1075" name="Google Shape;1075;p85"/>
          <p:cNvSpPr txBox="1"/>
          <p:nvPr/>
        </p:nvSpPr>
        <p:spPr>
          <a:xfrm>
            <a:off x="256625" y="1847350"/>
            <a:ext cx="3753300" cy="2100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Expected operational current draw: 2.8 A</a:t>
            </a:r>
            <a:endParaRPr sz="2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With 50% margin → Maximum current draw 3.6 A</a:t>
            </a:r>
            <a:endParaRPr sz="2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076" name="Google Shape;1076;p85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86"/>
          <p:cNvSpPr txBox="1">
            <a:spLocks noGrp="1"/>
          </p:cNvSpPr>
          <p:nvPr>
            <p:ph type="title"/>
          </p:nvPr>
        </p:nvSpPr>
        <p:spPr>
          <a:xfrm>
            <a:off x="687275" y="392575"/>
            <a:ext cx="56193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Systems - Deep Cycle Battery Selection </a:t>
            </a:r>
            <a:endParaRPr/>
          </a:p>
        </p:txBody>
      </p:sp>
      <p:sp>
        <p:nvSpPr>
          <p:cNvPr id="1082" name="Google Shape;1082;p86"/>
          <p:cNvSpPr txBox="1">
            <a:spLocks noGrp="1"/>
          </p:cNvSpPr>
          <p:nvPr>
            <p:ph type="body" idx="1"/>
          </p:nvPr>
        </p:nvSpPr>
        <p:spPr>
          <a:xfrm>
            <a:off x="310900" y="1580800"/>
            <a:ext cx="4854900" cy="281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Trojan 27TMX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Deep-Cycle Flooded/Wet Lead-Acid Battery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12V w/ 20 hr capacity of 105 Ah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Available w/ automotive post terminals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/>
              <a:t>Battery capacity can be estimated using battery characterization meter</a:t>
            </a:r>
            <a:endParaRPr sz="1800"/>
          </a:p>
        </p:txBody>
      </p:sp>
      <p:sp>
        <p:nvSpPr>
          <p:cNvPr id="1083" name="Google Shape;1083;p8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76</a:t>
            </a:fld>
            <a:endParaRPr/>
          </a:p>
        </p:txBody>
      </p:sp>
      <p:pic>
        <p:nvPicPr>
          <p:cNvPr id="1084" name="Google Shape;1084;p8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1" r="1550"/>
          <a:stretch/>
        </p:blipFill>
        <p:spPr>
          <a:xfrm>
            <a:off x="5646100" y="1470777"/>
            <a:ext cx="3101076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86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87"/>
          <p:cNvSpPr txBox="1">
            <a:spLocks noGrp="1"/>
          </p:cNvSpPr>
          <p:nvPr>
            <p:ph type="title"/>
          </p:nvPr>
        </p:nvSpPr>
        <p:spPr>
          <a:xfrm>
            <a:off x="750125" y="392575"/>
            <a:ext cx="59118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Systems - Component Optimal Operating Conditions</a:t>
            </a:r>
            <a:endParaRPr/>
          </a:p>
        </p:txBody>
      </p:sp>
      <p:sp>
        <p:nvSpPr>
          <p:cNvPr id="1091" name="Google Shape;1091;p8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77</a:t>
            </a:fld>
            <a:endParaRPr/>
          </a:p>
        </p:txBody>
      </p:sp>
      <p:graphicFrame>
        <p:nvGraphicFramePr>
          <p:cNvPr id="1092" name="Google Shape;1092;p87"/>
          <p:cNvGraphicFramePr/>
          <p:nvPr/>
        </p:nvGraphicFramePr>
        <p:xfrm>
          <a:off x="282450" y="1222950"/>
          <a:ext cx="7239000" cy="3855690"/>
        </p:xfrm>
        <a:graphic>
          <a:graphicData uri="http://schemas.openxmlformats.org/drawingml/2006/table">
            <a:tbl>
              <a:tblPr>
                <a:noFill/>
                <a:tableStyleId>{A2FD087C-9DC3-4E33-9151-332DE5531E09}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Component</a:t>
                      </a:r>
                      <a:endParaRPr sz="16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Current</a:t>
                      </a:r>
                      <a:endParaRPr sz="16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Voltage</a:t>
                      </a:r>
                      <a:endParaRPr sz="16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Power Draw</a:t>
                      </a:r>
                      <a:endParaRPr sz="16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Raspberry Pi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 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5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5 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EO-2223 Camera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300 mA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3.3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990 mW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IMU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3.7 mA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3.3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12.2 mW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Anemometer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20 mA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9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0.18 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GPS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20 mA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5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0.1 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Atm. Sensor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3.6 uA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3.3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11.88 uW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ADC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426 uA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5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2.1 mW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5V Buck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1.5 mA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5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7.5 mW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9V Buck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200 mA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12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2.4 mW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93" name="Google Shape;1093;p87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88"/>
          <p:cNvSpPr txBox="1">
            <a:spLocks noGrp="1"/>
          </p:cNvSpPr>
          <p:nvPr>
            <p:ph type="title"/>
          </p:nvPr>
        </p:nvSpPr>
        <p:spPr>
          <a:xfrm>
            <a:off x="750125" y="392575"/>
            <a:ext cx="59118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Systems - Component Maximum Operating Conditions </a:t>
            </a:r>
            <a:endParaRPr/>
          </a:p>
        </p:txBody>
      </p:sp>
      <p:sp>
        <p:nvSpPr>
          <p:cNvPr id="1099" name="Google Shape;1099;p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78</a:t>
            </a:fld>
            <a:endParaRPr/>
          </a:p>
        </p:txBody>
      </p:sp>
      <p:graphicFrame>
        <p:nvGraphicFramePr>
          <p:cNvPr id="1100" name="Google Shape;1100;p88"/>
          <p:cNvGraphicFramePr/>
          <p:nvPr/>
        </p:nvGraphicFramePr>
        <p:xfrm>
          <a:off x="282450" y="1222950"/>
          <a:ext cx="7239000" cy="3855690"/>
        </p:xfrm>
        <a:graphic>
          <a:graphicData uri="http://schemas.openxmlformats.org/drawingml/2006/table">
            <a:tbl>
              <a:tblPr>
                <a:noFill/>
                <a:tableStyleId>{A2FD087C-9DC3-4E33-9151-332DE5531E09}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Component</a:t>
                      </a:r>
                      <a:endParaRPr sz="16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Current</a:t>
                      </a:r>
                      <a:endParaRPr sz="16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Voltage</a:t>
                      </a:r>
                      <a:endParaRPr sz="16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Power Draw</a:t>
                      </a:r>
                      <a:endParaRPr sz="16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Raspberry Pi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 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6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6 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EO-2223 Camera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300 mA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3.6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1.08 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IMU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Unknown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4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Unknown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Anemometer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Unknown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24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Unknown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GPS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20 mA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5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0.1 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Atm. Sensor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3.6 uA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3.6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12.96 uW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ADC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650 uA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7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4.55 mW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5V Buck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1.5 mA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26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39 mW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9V Buck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200 mA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35 V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7 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101" name="Google Shape;1101;p88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Structural Test Overview</a:t>
            </a:r>
            <a:endParaRPr/>
          </a:p>
        </p:txBody>
      </p:sp>
      <p:sp>
        <p:nvSpPr>
          <p:cNvPr id="1107" name="Google Shape;1107;p89"/>
          <p:cNvSpPr txBox="1">
            <a:spLocks noGrp="1"/>
          </p:cNvSpPr>
          <p:nvPr>
            <p:ph type="body" idx="1"/>
          </p:nvPr>
        </p:nvSpPr>
        <p:spPr>
          <a:xfrm>
            <a:off x="0" y="1305325"/>
            <a:ext cx="9144000" cy="38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Objective: </a:t>
            </a:r>
            <a:r>
              <a:rPr lang="en" sz="1400">
                <a:solidFill>
                  <a:srgbClr val="000000"/>
                </a:solidFill>
              </a:rPr>
              <a:t>Ensure that all structural components can withstand expected worst case loading scenario predicted.</a:t>
            </a: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Requirements:</a:t>
            </a: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Airborne Structures:</a:t>
            </a: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Condensed"/>
              <a:buChar char="▰"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 1.3 - </a:t>
            </a:r>
            <a:r>
              <a:rPr lang="en" sz="1400">
                <a:solidFill>
                  <a:srgbClr val="000000"/>
                </a:solidFill>
              </a:rPr>
              <a:t>The flight vehicle shall maintain an altitude between 100 - 150 feet for flight duration.</a:t>
            </a:r>
            <a:endParaRPr sz="1400">
              <a:solidFill>
                <a:srgbClr val="000000"/>
              </a:solidFill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Condensed"/>
              <a:buChar char="▰"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 1.4.1- </a:t>
            </a:r>
            <a:r>
              <a:rPr lang="en" sz="1400">
                <a:solidFill>
                  <a:srgbClr val="000000"/>
                </a:solidFill>
              </a:rPr>
              <a:t>The tethering structural elements shall each have their own factor of safety of 3 against failure under inclement conditions.</a:t>
            </a:r>
            <a:endParaRPr sz="1400">
              <a:solidFill>
                <a:srgbClr val="000000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Ground Structures: </a:t>
            </a: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Condensed"/>
              <a:buChar char="▰"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 1.4 - </a:t>
            </a:r>
            <a:r>
              <a:rPr lang="en" sz="1400">
                <a:solidFill>
                  <a:srgbClr val="000000"/>
                </a:solidFill>
              </a:rPr>
              <a:t>The flight vehicle shall be secured to the ground structure.</a:t>
            </a:r>
            <a:endParaRPr sz="1400">
              <a:solidFill>
                <a:srgbClr val="000000"/>
              </a:solidFill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Condensed"/>
              <a:buChar char="▰"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 1.4.1- </a:t>
            </a:r>
            <a:r>
              <a:rPr lang="en" sz="1400">
                <a:solidFill>
                  <a:srgbClr val="000000"/>
                </a:solidFill>
              </a:rPr>
              <a:t>The tethering structural elements shall each have their own factor of safety of 3 against failure under inclement conditions.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Procedure: </a:t>
            </a: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>
                <a:solidFill>
                  <a:srgbClr val="000000"/>
                </a:solidFill>
              </a:rPr>
              <a:t>Setup the mooring stations</a:t>
            </a:r>
            <a:endParaRPr sz="1400">
              <a:solidFill>
                <a:srgbClr val="000000"/>
              </a:solidFill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>
                <a:solidFill>
                  <a:srgbClr val="000000"/>
                </a:solidFill>
              </a:rPr>
              <a:t> Tie off tethers to tri-brace </a:t>
            </a:r>
            <a:endParaRPr sz="1400">
              <a:solidFill>
                <a:srgbClr val="000000"/>
              </a:solidFill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>
                <a:solidFill>
                  <a:srgbClr val="000000"/>
                </a:solidFill>
              </a:rPr>
              <a:t>Apply 90 lbs load to the tri-brace through pulley. 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sz="14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08" name="Google Shape;1108;p8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79</a:t>
            </a:fld>
            <a:endParaRPr/>
          </a:p>
        </p:txBody>
      </p:sp>
      <p:pic>
        <p:nvPicPr>
          <p:cNvPr id="1109" name="Google Shape;1109;p89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254" name="Google Shape;254;p18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Description</a:t>
            </a:r>
            <a:endParaRPr/>
          </a:p>
        </p:txBody>
      </p:sp>
      <p:sp>
        <p:nvSpPr>
          <p:cNvPr id="255" name="Google Shape;255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56" name="Google Shape;256;p18"/>
          <p:cNvSpPr txBox="1"/>
          <p:nvPr/>
        </p:nvSpPr>
        <p:spPr>
          <a:xfrm>
            <a:off x="463525" y="1201600"/>
            <a:ext cx="2181600" cy="19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  <a:endParaRPr sz="3000" b="1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7" name="Google Shape;257;p18"/>
          <p:cNvSpPr/>
          <p:nvPr/>
        </p:nvSpPr>
        <p:spPr>
          <a:xfrm>
            <a:off x="0" y="191275"/>
            <a:ext cx="13659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Project Overview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58" name="Google Shape;258;p18"/>
          <p:cNvSpPr/>
          <p:nvPr/>
        </p:nvSpPr>
        <p:spPr>
          <a:xfrm>
            <a:off x="1129650" y="191275"/>
            <a:ext cx="1470000" cy="555000"/>
          </a:xfrm>
          <a:prstGeom prst="chevron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Design Description 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59" name="Google Shape;259;p18"/>
          <p:cNvSpPr/>
          <p:nvPr/>
        </p:nvSpPr>
        <p:spPr>
          <a:xfrm>
            <a:off x="2365563" y="191275"/>
            <a:ext cx="17202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Test Overview &amp; Results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60" name="Google Shape;260;p18"/>
          <p:cNvSpPr/>
          <p:nvPr/>
        </p:nvSpPr>
        <p:spPr>
          <a:xfrm>
            <a:off x="3852675" y="191275"/>
            <a:ext cx="16476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Systems Engineering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61" name="Google Shape;261;p18"/>
          <p:cNvSpPr/>
          <p:nvPr/>
        </p:nvSpPr>
        <p:spPr>
          <a:xfrm>
            <a:off x="5267525" y="191275"/>
            <a:ext cx="16476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Project Management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6685650" y="191275"/>
            <a:ext cx="14874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Backup Slides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9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Structural Test Model</a:t>
            </a:r>
            <a:endParaRPr/>
          </a:p>
        </p:txBody>
      </p:sp>
      <p:sp>
        <p:nvSpPr>
          <p:cNvPr id="1115" name="Google Shape;1115;p90"/>
          <p:cNvSpPr txBox="1">
            <a:spLocks noGrp="1"/>
          </p:cNvSpPr>
          <p:nvPr>
            <p:ph type="body" idx="1"/>
          </p:nvPr>
        </p:nvSpPr>
        <p:spPr>
          <a:xfrm>
            <a:off x="0" y="1334750"/>
            <a:ext cx="3307800" cy="31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Assumptions:</a:t>
            </a: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>
                <a:solidFill>
                  <a:srgbClr val="000000"/>
                </a:solidFill>
              </a:rPr>
              <a:t>Stakes are fixed in the ground for calculations</a:t>
            </a:r>
            <a:endParaRPr sz="1400">
              <a:solidFill>
                <a:srgbClr val="000000"/>
              </a:solidFill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>
                <a:solidFill>
                  <a:srgbClr val="000000"/>
                </a:solidFill>
              </a:rPr>
              <a:t>Von mises theory (Pure Shear)</a:t>
            </a:r>
            <a:endParaRPr sz="1400">
              <a:solidFill>
                <a:srgbClr val="000000"/>
              </a:solidFill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>
                <a:solidFill>
                  <a:srgbClr val="000000"/>
                </a:solidFill>
              </a:rPr>
              <a:t>Linear elastic material</a:t>
            </a:r>
            <a:endParaRPr sz="1400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Validation: </a:t>
            </a:r>
            <a:r>
              <a:rPr lang="en" sz="1400">
                <a:solidFill>
                  <a:srgbClr val="000000"/>
                </a:solidFill>
              </a:rPr>
              <a:t>Tests will validate structural calculations which claimed structural elements would not fail.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1116" name="Google Shape;1116;p9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80</a:t>
            </a:fld>
            <a:endParaRPr/>
          </a:p>
        </p:txBody>
      </p:sp>
      <p:pic>
        <p:nvPicPr>
          <p:cNvPr id="1117" name="Google Shape;1117;p90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18" name="Google Shape;1118;p9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200" y="1242325"/>
            <a:ext cx="2597375" cy="190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7525" y="2869875"/>
            <a:ext cx="2909750" cy="227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90"/>
          <p:cNvSpPr txBox="1"/>
          <p:nvPr/>
        </p:nvSpPr>
        <p:spPr>
          <a:xfrm>
            <a:off x="4249275" y="1655925"/>
            <a:ext cx="14874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T</a:t>
            </a:r>
            <a:r>
              <a:rPr lang="en" b="1" baseline="-25000">
                <a:latin typeface="Roboto Condensed"/>
                <a:ea typeface="Roboto Condensed"/>
                <a:cs typeface="Roboto Condensed"/>
                <a:sym typeface="Roboto Condensed"/>
              </a:rPr>
              <a:t>max</a:t>
            </a: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 = 90 lbs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mg = 110 lbs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9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Airborne Structure Test Results</a:t>
            </a:r>
            <a:endParaRPr/>
          </a:p>
        </p:txBody>
      </p:sp>
      <p:sp>
        <p:nvSpPr>
          <p:cNvPr id="1126" name="Google Shape;1126;p9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81</a:t>
            </a:fld>
            <a:endParaRPr/>
          </a:p>
        </p:txBody>
      </p:sp>
      <p:pic>
        <p:nvPicPr>
          <p:cNvPr id="1127" name="Google Shape;1127;p9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350" y="3123175"/>
            <a:ext cx="1926999" cy="130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9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347" y="1452200"/>
            <a:ext cx="1927006" cy="156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350" y="1454800"/>
            <a:ext cx="3245875" cy="23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5925" y="1454800"/>
            <a:ext cx="3057274" cy="24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91"/>
          <p:cNvSpPr txBox="1"/>
          <p:nvPr/>
        </p:nvSpPr>
        <p:spPr>
          <a:xfrm>
            <a:off x="1259650" y="3412100"/>
            <a:ext cx="14205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T</a:t>
            </a:r>
            <a:r>
              <a:rPr lang="en" b="1" baseline="-25000">
                <a:latin typeface="Roboto Condensed"/>
                <a:ea typeface="Roboto Condensed"/>
                <a:cs typeface="Roboto Condensed"/>
                <a:sym typeface="Roboto Condensed"/>
              </a:rPr>
              <a:t>max</a:t>
            </a: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 = 90 lbs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32" name="Google Shape;1132;p91"/>
          <p:cNvSpPr txBox="1"/>
          <p:nvPr/>
        </p:nvSpPr>
        <p:spPr>
          <a:xfrm>
            <a:off x="412875" y="4122925"/>
            <a:ext cx="3037200" cy="8292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Results successful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(DR 1.3 and DR 1.4.1)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✔️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133" name="Google Shape;1133;p91">
            <a:hlinkClick r:id="rId7" action="ppaction://hlinksldjump"/>
          </p:cNvPr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9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Mooring Stations Test Results</a:t>
            </a:r>
            <a:endParaRPr/>
          </a:p>
        </p:txBody>
      </p:sp>
      <p:sp>
        <p:nvSpPr>
          <p:cNvPr id="1139" name="Google Shape;1139;p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82</a:t>
            </a:fld>
            <a:endParaRPr/>
          </a:p>
        </p:txBody>
      </p:sp>
      <p:pic>
        <p:nvPicPr>
          <p:cNvPr id="1140" name="Google Shape;1140;p9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200" y="1449025"/>
            <a:ext cx="2232672" cy="297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9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325" y="1449025"/>
            <a:ext cx="2232672" cy="297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950" y="1423150"/>
            <a:ext cx="3156074" cy="246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92"/>
          <p:cNvSpPr txBox="1"/>
          <p:nvPr/>
        </p:nvSpPr>
        <p:spPr>
          <a:xfrm>
            <a:off x="412875" y="4122925"/>
            <a:ext cx="3037200" cy="8292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Results successful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(DR 1.4 and DR 1.4.1)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✔️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144" name="Google Shape;1144;p92">
            <a:hlinkClick r:id="rId6" action="ppaction://hlinksldjump"/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oogle Shape;114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4525"/>
            <a:ext cx="4671767" cy="365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9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Ground Structures</a:t>
            </a:r>
            <a:endParaRPr/>
          </a:p>
        </p:txBody>
      </p:sp>
      <p:sp>
        <p:nvSpPr>
          <p:cNvPr id="1151" name="Google Shape;1151;p9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83</a:t>
            </a:fld>
            <a:endParaRPr/>
          </a:p>
        </p:txBody>
      </p:sp>
      <p:sp>
        <p:nvSpPr>
          <p:cNvPr id="1152" name="Google Shape;1152;p93"/>
          <p:cNvSpPr txBox="1"/>
          <p:nvPr/>
        </p:nvSpPr>
        <p:spPr>
          <a:xfrm>
            <a:off x="4915525" y="1296750"/>
            <a:ext cx="4273500" cy="3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Given:</a:t>
            </a:r>
            <a:endParaRPr sz="1600"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</a:t>
            </a:r>
            <a:r>
              <a:rPr lang="en" sz="1600" baseline="-25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wind</a:t>
            </a: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= 40 mph		T</a:t>
            </a:r>
            <a:r>
              <a:rPr lang="en" sz="1600" baseline="-25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fail</a:t>
            </a: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= 2624 [N]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</a:t>
            </a:r>
            <a:r>
              <a:rPr lang="en" sz="1600" baseline="-25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max</a:t>
            </a: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= 403 [N] 		mg = 469[N] 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</a:t>
            </a:r>
            <a:r>
              <a:rPr lang="en" sz="1600" baseline="-25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fail, </a:t>
            </a:r>
            <a:r>
              <a:rPr lang="en" sz="1500" baseline="-25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winch</a:t>
            </a:r>
            <a:r>
              <a:rPr lang="en" sz="15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= 6672 [N]</a:t>
            </a:r>
            <a:endParaRPr sz="15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Calculations: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 = 299 [N]                     F</a:t>
            </a:r>
            <a:r>
              <a:rPr lang="en" sz="1600" baseline="-25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stake</a:t>
            </a: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= 183 [N]</a:t>
            </a: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Winch SF = 16.5		Tether SF = 6.5</a:t>
            </a: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		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53" name="Google Shape;1153;p93"/>
          <p:cNvSpPr txBox="1"/>
          <p:nvPr/>
        </p:nvSpPr>
        <p:spPr>
          <a:xfrm>
            <a:off x="1802375" y="4216325"/>
            <a:ext cx="5095800" cy="8829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DR 1.4: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  Ground structure secures the flight vehicle ✔️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DR 1.4.1: 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Tethers will not fail under inclement conditions ✔️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154" name="Google Shape;1154;p93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9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Structural Analysis </a:t>
            </a:r>
            <a:endParaRPr/>
          </a:p>
        </p:txBody>
      </p:sp>
      <p:sp>
        <p:nvSpPr>
          <p:cNvPr id="1160" name="Google Shape;1160;p9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84</a:t>
            </a:fld>
            <a:endParaRPr/>
          </a:p>
        </p:txBody>
      </p:sp>
      <p:sp>
        <p:nvSpPr>
          <p:cNvPr id="1161" name="Google Shape;1161;p94"/>
          <p:cNvSpPr txBox="1">
            <a:spLocks noGrp="1"/>
          </p:cNvSpPr>
          <p:nvPr>
            <p:ph type="body" idx="1"/>
          </p:nvPr>
        </p:nvSpPr>
        <p:spPr>
          <a:xfrm>
            <a:off x="6551800" y="1653475"/>
            <a:ext cx="2553600" cy="23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Condensed"/>
              <a:buChar char="●"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Tensile Failure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Condensed"/>
              <a:buChar char="●"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Thread Shear Failure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Condensed"/>
              <a:buChar char="●"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Bending Failure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162" name="Google Shape;1162;p9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125" y="1757850"/>
            <a:ext cx="2457077" cy="243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6639" y="1844425"/>
            <a:ext cx="3810723" cy="2801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94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9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Structural Analysis </a:t>
            </a:r>
            <a:endParaRPr/>
          </a:p>
        </p:txBody>
      </p:sp>
      <p:sp>
        <p:nvSpPr>
          <p:cNvPr id="1170" name="Google Shape;1170;p9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85</a:t>
            </a:fld>
            <a:endParaRPr/>
          </a:p>
        </p:txBody>
      </p:sp>
      <p:sp>
        <p:nvSpPr>
          <p:cNvPr id="1171" name="Google Shape;1171;p95"/>
          <p:cNvSpPr txBox="1"/>
          <p:nvPr/>
        </p:nvSpPr>
        <p:spPr>
          <a:xfrm>
            <a:off x="0" y="1288400"/>
            <a:ext cx="49506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Failure modes:</a:t>
            </a:r>
            <a:endParaRPr sz="200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oboto Condensed Light"/>
              <a:buAutoNum type="arabicPeriod"/>
            </a:pPr>
            <a:r>
              <a:rPr lang="en" sz="20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Tensile Failure</a:t>
            </a:r>
            <a:endParaRPr sz="200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Roboto Condensed Light"/>
              <a:buChar char="▻"/>
            </a:pPr>
            <a:r>
              <a:rPr lang="en" sz="20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𝝈</a:t>
            </a:r>
            <a:r>
              <a:rPr lang="en" sz="2000" b="1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yield</a:t>
            </a:r>
            <a:r>
              <a:rPr lang="en" sz="20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= 276 MPa, </a:t>
            </a:r>
            <a:r>
              <a:rPr lang="en" sz="2000" b="1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𝝈</a:t>
            </a:r>
            <a:r>
              <a:rPr lang="en" sz="2000" b="1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load</a:t>
            </a:r>
            <a:r>
              <a:rPr lang="en" sz="20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= 2.25 MPa</a:t>
            </a:r>
            <a:endParaRPr sz="200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oboto Condensed Light"/>
              <a:buAutoNum type="arabicPeriod"/>
            </a:pPr>
            <a:r>
              <a:rPr lang="en" sz="20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Eyelet - Thread Failure</a:t>
            </a:r>
            <a:endParaRPr sz="200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Roboto Condensed Light"/>
              <a:buChar char="▻"/>
            </a:pPr>
            <a:r>
              <a:rPr lang="en" sz="2000" b="1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𝝈</a:t>
            </a:r>
            <a:r>
              <a:rPr lang="en" sz="2000" b="1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yield</a:t>
            </a:r>
            <a:r>
              <a:rPr lang="en" sz="20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= 23.4 MPa, </a:t>
            </a:r>
            <a:r>
              <a:rPr lang="en" sz="2000" b="1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𝝈</a:t>
            </a:r>
            <a:r>
              <a:rPr lang="en" sz="2000" b="1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load</a:t>
            </a:r>
            <a:r>
              <a:rPr lang="en" sz="20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= 1.39 MPa</a:t>
            </a:r>
            <a:endParaRPr sz="200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oboto Condensed Light"/>
              <a:buAutoNum type="arabicPeriod"/>
            </a:pPr>
            <a:r>
              <a:rPr lang="en" sz="20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Bending Failure</a:t>
            </a:r>
            <a:endParaRPr sz="200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2000"/>
              <a:buFont typeface="Roboto Condensed Light"/>
              <a:buChar char="▻"/>
            </a:pPr>
            <a:r>
              <a:rPr lang="en" sz="2000" b="1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𝝈</a:t>
            </a:r>
            <a:r>
              <a:rPr lang="en" sz="1800" b="1" baseline="-25000">
                <a:latin typeface="Roboto Condensed"/>
                <a:ea typeface="Roboto Condensed"/>
                <a:cs typeface="Roboto Condensed"/>
                <a:sym typeface="Roboto Condensed"/>
              </a:rPr>
              <a:t>yield </a:t>
            </a: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= 276 MPa, </a:t>
            </a:r>
            <a:r>
              <a:rPr lang="en" sz="2000" b="1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𝝈</a:t>
            </a:r>
            <a:r>
              <a:rPr lang="en" sz="1800" b="1" baseline="-250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load </a:t>
            </a:r>
            <a:r>
              <a:rPr lang="en" sz="18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= 46.1 MPa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72" name="Google Shape;1172;p95"/>
          <p:cNvSpPr txBox="1"/>
          <p:nvPr/>
        </p:nvSpPr>
        <p:spPr>
          <a:xfrm>
            <a:off x="4862400" y="1705400"/>
            <a:ext cx="4159500" cy="4620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FOS = 123     Will not yield in tension ✓ 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173" name="Google Shape;1173;p95"/>
          <p:cNvSpPr txBox="1"/>
          <p:nvPr/>
        </p:nvSpPr>
        <p:spPr>
          <a:xfrm>
            <a:off x="4862400" y="2697500"/>
            <a:ext cx="4159500" cy="4620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FOS = 16.8       Will not yield in shear ✓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174" name="Google Shape;1174;p95"/>
          <p:cNvSpPr txBox="1"/>
          <p:nvPr/>
        </p:nvSpPr>
        <p:spPr>
          <a:xfrm>
            <a:off x="4862400" y="3667000"/>
            <a:ext cx="4159500" cy="4620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    FOS = 6   Will not yield in bending ✓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175" name="Google Shape;1175;p95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9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 Budget</a:t>
            </a:r>
            <a:endParaRPr/>
          </a:p>
        </p:txBody>
      </p:sp>
      <p:sp>
        <p:nvSpPr>
          <p:cNvPr id="1181" name="Google Shape;1181;p9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86</a:t>
            </a:fld>
            <a:endParaRPr/>
          </a:p>
        </p:txBody>
      </p:sp>
      <p:pic>
        <p:nvPicPr>
          <p:cNvPr id="1182" name="Google Shape;1182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9275" y="1370400"/>
            <a:ext cx="4505459" cy="367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9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Rapid Deflation Device (AARD) Test Overview</a:t>
            </a:r>
            <a:endParaRPr/>
          </a:p>
        </p:txBody>
      </p:sp>
      <p:sp>
        <p:nvSpPr>
          <p:cNvPr id="1188" name="Google Shape;1188;p97"/>
          <p:cNvSpPr txBox="1">
            <a:spLocks noGrp="1"/>
          </p:cNvSpPr>
          <p:nvPr>
            <p:ph type="body" idx="1"/>
          </p:nvPr>
        </p:nvSpPr>
        <p:spPr>
          <a:xfrm>
            <a:off x="178950" y="1315050"/>
            <a:ext cx="4092900" cy="37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 u="sng">
                <a:latin typeface="Roboto Condensed"/>
                <a:ea typeface="Roboto Condensed"/>
                <a:cs typeface="Roboto Condensed"/>
                <a:sym typeface="Roboto Condensed"/>
              </a:rPr>
              <a:t>Objective</a:t>
            </a:r>
            <a:r>
              <a:rPr lang="en" sz="1400"/>
              <a:t>:  the AARD is an FAA requirement in case of untethering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 u="sng">
                <a:latin typeface="Roboto Condensed"/>
                <a:ea typeface="Roboto Condensed"/>
                <a:cs typeface="Roboto Condensed"/>
                <a:sym typeface="Roboto Condensed"/>
              </a:rPr>
              <a:t>Requirements</a:t>
            </a:r>
            <a:r>
              <a:rPr lang="en" sz="1400"/>
              <a:t>: </a:t>
            </a:r>
            <a:endParaRPr sz="140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>
                <a:latin typeface="Roboto Condensed"/>
                <a:ea typeface="Roboto Condensed"/>
                <a:cs typeface="Roboto Condensed"/>
                <a:sym typeface="Roboto Condensed"/>
              </a:rPr>
              <a:t>DR 11.1.2: </a:t>
            </a:r>
            <a:r>
              <a:rPr lang="en" sz="1400"/>
              <a:t>The flight vehicle shall have a rapid deflation device onboard in the event of an emergency</a:t>
            </a:r>
            <a:endParaRPr sz="10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 u="sng">
                <a:latin typeface="Roboto Condensed"/>
                <a:ea typeface="Roboto Condensed"/>
                <a:cs typeface="Roboto Condensed"/>
                <a:sym typeface="Roboto Condensed"/>
              </a:rPr>
              <a:t>Procedure</a:t>
            </a:r>
            <a:r>
              <a:rPr lang="en" sz="1400"/>
              <a:t>: </a:t>
            </a:r>
            <a:endParaRPr sz="140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Test Pi disconnection and altitude change separately to ensure logic was sound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Test Pi disconnection and altitude change in conjunction to test logic and hardware are properly constructed</a:t>
            </a:r>
            <a:endParaRPr sz="1400"/>
          </a:p>
        </p:txBody>
      </p:sp>
      <p:sp>
        <p:nvSpPr>
          <p:cNvPr id="1189" name="Google Shape;1189;p9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87</a:t>
            </a:fld>
            <a:endParaRPr/>
          </a:p>
        </p:txBody>
      </p:sp>
      <p:pic>
        <p:nvPicPr>
          <p:cNvPr id="1190" name="Google Shape;1190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8350" y="1786151"/>
            <a:ext cx="3792425" cy="1818888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97"/>
          <p:cNvSpPr txBox="1"/>
          <p:nvPr/>
        </p:nvSpPr>
        <p:spPr>
          <a:xfrm>
            <a:off x="6071571" y="3518306"/>
            <a:ext cx="1806000" cy="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AARD Schematic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192" name="Google Shape;1192;p97"/>
          <p:cNvSpPr txBox="1"/>
          <p:nvPr/>
        </p:nvSpPr>
        <p:spPr>
          <a:xfrm>
            <a:off x="4964675" y="1711900"/>
            <a:ext cx="3952800" cy="21468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193" name="Google Shape;1193;p97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9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Rapid Deflation Device (AARD) Test Results</a:t>
            </a:r>
            <a:endParaRPr/>
          </a:p>
        </p:txBody>
      </p:sp>
      <p:sp>
        <p:nvSpPr>
          <p:cNvPr id="1199" name="Google Shape;1199;p9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88</a:t>
            </a:fld>
            <a:endParaRPr/>
          </a:p>
        </p:txBody>
      </p:sp>
      <p:pic>
        <p:nvPicPr>
          <p:cNvPr id="1200" name="Google Shape;1200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8350" y="1786151"/>
            <a:ext cx="3792425" cy="1818888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98"/>
          <p:cNvSpPr txBox="1"/>
          <p:nvPr/>
        </p:nvSpPr>
        <p:spPr>
          <a:xfrm>
            <a:off x="6071571" y="3518306"/>
            <a:ext cx="1806000" cy="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Prototype AARD Schematic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202" name="Google Shape;1202;p98"/>
          <p:cNvSpPr txBox="1"/>
          <p:nvPr/>
        </p:nvSpPr>
        <p:spPr>
          <a:xfrm>
            <a:off x="5026775" y="1707700"/>
            <a:ext cx="3898500" cy="23799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203" name="Google Shape;1203;p98"/>
          <p:cNvSpPr txBox="1"/>
          <p:nvPr/>
        </p:nvSpPr>
        <p:spPr>
          <a:xfrm>
            <a:off x="6306675" y="2522200"/>
            <a:ext cx="855900" cy="103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204" name="Google Shape;1204;p98"/>
          <p:cNvSpPr txBox="1"/>
          <p:nvPr/>
        </p:nvSpPr>
        <p:spPr>
          <a:xfrm>
            <a:off x="202325" y="1347250"/>
            <a:ext cx="3626100" cy="3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Roboto Condensed"/>
                <a:ea typeface="Roboto Condensed"/>
                <a:cs typeface="Roboto Condensed"/>
                <a:sym typeface="Roboto Condensed"/>
              </a:rPr>
              <a:t>Results</a:t>
            </a: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the AARD prototype was only capable of detecting a disconnection from the Raspberry Pi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Roboto Condensed"/>
                <a:ea typeface="Roboto Condensed"/>
                <a:cs typeface="Roboto Condensed"/>
                <a:sym typeface="Roboto Condensed"/>
              </a:rPr>
              <a:t>Complications</a:t>
            </a: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</a:t>
            </a:r>
            <a:endParaRPr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Access to proper facilities were revoked indefinitely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Roboto Condensed"/>
                <a:ea typeface="Roboto Condensed"/>
                <a:cs typeface="Roboto Condensed"/>
                <a:sym typeface="Roboto Condensed"/>
              </a:rPr>
              <a:t>Pending Progress</a:t>
            </a: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Test/calibrate barometric sensor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Test if power provided by 9V battery will melt the latex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205" name="Google Shape;1205;p98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9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Moisture Sensor Test Overview</a:t>
            </a:r>
            <a:endParaRPr/>
          </a:p>
        </p:txBody>
      </p:sp>
      <p:sp>
        <p:nvSpPr>
          <p:cNvPr id="1211" name="Google Shape;1211;p99"/>
          <p:cNvSpPr txBox="1">
            <a:spLocks noGrp="1"/>
          </p:cNvSpPr>
          <p:nvPr>
            <p:ph type="body" idx="1"/>
          </p:nvPr>
        </p:nvSpPr>
        <p:spPr>
          <a:xfrm>
            <a:off x="195150" y="1531975"/>
            <a:ext cx="5781000" cy="32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 u="sng">
                <a:latin typeface="Roboto Condensed"/>
                <a:ea typeface="Roboto Condensed"/>
                <a:cs typeface="Roboto Condensed"/>
                <a:sym typeface="Roboto Condensed"/>
              </a:rPr>
              <a:t>Objective</a:t>
            </a:r>
            <a:r>
              <a:rPr lang="en" sz="1400"/>
              <a:t>: Soil moisture sensors (SMS) are used to collect accurate soil moisture data of photographed area  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 u="sng">
                <a:latin typeface="Roboto Condensed"/>
                <a:ea typeface="Roboto Condensed"/>
                <a:cs typeface="Roboto Condensed"/>
                <a:sym typeface="Roboto Condensed"/>
              </a:rPr>
              <a:t>Requirements</a:t>
            </a:r>
            <a:r>
              <a:rPr lang="en" sz="1400"/>
              <a:t>: </a:t>
            </a:r>
            <a:endParaRPr sz="140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>
                <a:latin typeface="Roboto Condensed"/>
                <a:ea typeface="Roboto Condensed"/>
                <a:cs typeface="Roboto Condensed"/>
                <a:sym typeface="Roboto Condensed"/>
              </a:rPr>
              <a:t>DR 9.2:</a:t>
            </a:r>
            <a:r>
              <a:rPr lang="en" sz="1400"/>
              <a:t> Soil moisture data shall be collected over the testing area of 300 square feet.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 u="sng">
                <a:latin typeface="Roboto Condensed"/>
                <a:ea typeface="Roboto Condensed"/>
                <a:cs typeface="Roboto Condensed"/>
                <a:sym typeface="Roboto Condensed"/>
              </a:rPr>
              <a:t>Procedure:</a:t>
            </a:r>
            <a:endParaRPr sz="1400" b="1" u="sng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/>
              <a:t>	1. Fill box with dry dirt (reference 0% moisture)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/>
              <a:t>	2. Test soil moisture sensor in dirt sample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/>
              <a:t>	3. Add water to increase moisture percentage by 5% 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/>
              <a:t>	4. Repeat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1212" name="Google Shape;1212;p9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89</a:t>
            </a:fld>
            <a:endParaRPr/>
          </a:p>
        </p:txBody>
      </p:sp>
      <p:pic>
        <p:nvPicPr>
          <p:cNvPr id="1213" name="Google Shape;1213;p99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Weather Balloon</a:t>
            </a:r>
            <a:endParaRPr/>
          </a:p>
        </p:txBody>
      </p:sp>
      <p:sp>
        <p:nvSpPr>
          <p:cNvPr id="268" name="Google Shape;268;p1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69" name="Google Shape;269;p1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00" y="1564552"/>
            <a:ext cx="4593000" cy="3578947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9"/>
          <p:cNvSpPr/>
          <p:nvPr/>
        </p:nvSpPr>
        <p:spPr>
          <a:xfrm>
            <a:off x="3481093" y="1428350"/>
            <a:ext cx="1786200" cy="1547700"/>
          </a:xfrm>
          <a:prstGeom prst="rect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1" name="Google Shape;271;p1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10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Moisture Sensor Test Results</a:t>
            </a:r>
            <a:endParaRPr/>
          </a:p>
        </p:txBody>
      </p:sp>
      <p:sp>
        <p:nvSpPr>
          <p:cNvPr id="1219" name="Google Shape;1219;p10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90</a:t>
            </a:fld>
            <a:endParaRPr/>
          </a:p>
        </p:txBody>
      </p:sp>
      <p:pic>
        <p:nvPicPr>
          <p:cNvPr id="1220" name="Google Shape;1220;p10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575" y="1445950"/>
            <a:ext cx="1869124" cy="1869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100"/>
          <p:cNvSpPr txBox="1"/>
          <p:nvPr/>
        </p:nvSpPr>
        <p:spPr>
          <a:xfrm>
            <a:off x="6055448" y="3347800"/>
            <a:ext cx="17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Sparkfun soil moisture sensor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222" name="Google Shape;1222;p100"/>
          <p:cNvSpPr txBox="1"/>
          <p:nvPr/>
        </p:nvSpPr>
        <p:spPr>
          <a:xfrm>
            <a:off x="6027675" y="1441375"/>
            <a:ext cx="1787400" cy="2482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223" name="Google Shape;1223;p100"/>
          <p:cNvSpPr txBox="1"/>
          <p:nvPr/>
        </p:nvSpPr>
        <p:spPr>
          <a:xfrm>
            <a:off x="217875" y="1394000"/>
            <a:ext cx="4038600" cy="3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Roboto Condensed"/>
                <a:ea typeface="Roboto Condensed"/>
                <a:cs typeface="Roboto Condensed"/>
                <a:sym typeface="Roboto Condensed"/>
              </a:rPr>
              <a:t>Results</a:t>
            </a: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Initial soil moisture prototype was only capable of reading soil moisture data without storing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Roboto Condensed"/>
                <a:ea typeface="Roboto Condensed"/>
                <a:cs typeface="Roboto Condensed"/>
                <a:sym typeface="Roboto Condensed"/>
              </a:rPr>
              <a:t>Complications</a:t>
            </a: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</a:t>
            </a:r>
            <a:endParaRPr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Unable to store data easily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Difficult to calibrate accurately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Roboto Condensed"/>
                <a:ea typeface="Roboto Condensed"/>
                <a:cs typeface="Roboto Condensed"/>
                <a:sym typeface="Roboto Condensed"/>
              </a:rPr>
              <a:t>Pending Progress</a:t>
            </a: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Calibrate soil moisture probes to set/known soil moisture values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Add data storage capabilities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224" name="Google Shape;1224;p100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0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&amp; Electronics Test Overview</a:t>
            </a:r>
            <a:endParaRPr/>
          </a:p>
        </p:txBody>
      </p:sp>
      <p:sp>
        <p:nvSpPr>
          <p:cNvPr id="1230" name="Google Shape;1230;p101"/>
          <p:cNvSpPr txBox="1">
            <a:spLocks noGrp="1"/>
          </p:cNvSpPr>
          <p:nvPr>
            <p:ph type="body" idx="1"/>
          </p:nvPr>
        </p:nvSpPr>
        <p:spPr>
          <a:xfrm>
            <a:off x="190425" y="1413450"/>
            <a:ext cx="77811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Objective: </a:t>
            </a:r>
            <a:r>
              <a:rPr lang="en" sz="1800"/>
              <a:t>Determine feasibility of integration between software and electronics.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Requirements: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>
                <a:latin typeface="Roboto Condensed"/>
                <a:ea typeface="Roboto Condensed"/>
                <a:cs typeface="Roboto Condensed"/>
                <a:sym typeface="Roboto Condensed"/>
              </a:rPr>
              <a:t>FR 5:</a:t>
            </a:r>
            <a:r>
              <a:rPr lang="en" sz="1400"/>
              <a:t> The instrument suite shall observe and record environmental data for the duration of a one day flight.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>
                <a:latin typeface="Roboto Condensed"/>
                <a:ea typeface="Roboto Condensed"/>
                <a:cs typeface="Roboto Condensed"/>
                <a:sym typeface="Roboto Condensed"/>
              </a:rPr>
              <a:t>FR 6: </a:t>
            </a:r>
            <a:r>
              <a:rPr lang="en" sz="1400"/>
              <a:t>Data shall be transferable from the instrument suite to the ground station.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FR 7:</a:t>
            </a:r>
            <a:r>
              <a:rPr lang="en" sz="1400">
                <a:solidFill>
                  <a:srgbClr val="000000"/>
                </a:solidFill>
              </a:rPr>
              <a:t> Data shall be stored by the ground station and post-processed. 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Procedure: 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Verify data output of individual sensors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Verify data output of ground pi and air pi separately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Verify data transfer between air pi and ground pi</a:t>
            </a:r>
            <a:endParaRPr sz="1400"/>
          </a:p>
        </p:txBody>
      </p:sp>
      <p:sp>
        <p:nvSpPr>
          <p:cNvPr id="1231" name="Google Shape;1231;p10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91</a:t>
            </a:fld>
            <a:endParaRPr/>
          </a:p>
        </p:txBody>
      </p:sp>
      <p:pic>
        <p:nvPicPr>
          <p:cNvPr id="1232" name="Google Shape;1232;p101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0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&amp; Electronics Test Results</a:t>
            </a:r>
            <a:endParaRPr/>
          </a:p>
        </p:txBody>
      </p:sp>
      <p:sp>
        <p:nvSpPr>
          <p:cNvPr id="1238" name="Google Shape;1238;p102"/>
          <p:cNvSpPr txBox="1">
            <a:spLocks noGrp="1"/>
          </p:cNvSpPr>
          <p:nvPr>
            <p:ph type="body" idx="1"/>
          </p:nvPr>
        </p:nvSpPr>
        <p:spPr>
          <a:xfrm>
            <a:off x="262500" y="1362350"/>
            <a:ext cx="7561200" cy="38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Results</a:t>
            </a: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Software communication with individual sensors was successful</a:t>
            </a:r>
            <a:endParaRPr sz="1400"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Verified that each sensor output meaningful data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Python script for both air pi and ground pi was capable of running and storing data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Unable to run full integration test.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Air Pi Power Draw: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Ground Pi Power Draw: 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Complications</a:t>
            </a:r>
            <a:endParaRPr sz="18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Anemometer data output was difficult to calibrate.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Main script multi-threading impacted quality of data from the IMU. 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Autonomous camera operation difficult due to interfacing challenges.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Requirements met:</a:t>
            </a: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1239" name="Google Shape;1239;p10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92</a:t>
            </a:fld>
            <a:endParaRPr/>
          </a:p>
        </p:txBody>
      </p:sp>
      <p:sp>
        <p:nvSpPr>
          <p:cNvPr id="1240" name="Google Shape;1240;p102"/>
          <p:cNvSpPr txBox="1"/>
          <p:nvPr/>
        </p:nvSpPr>
        <p:spPr>
          <a:xfrm>
            <a:off x="958350" y="4185900"/>
            <a:ext cx="5186100" cy="7014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FR 5</a:t>
            </a:r>
            <a:r>
              <a:rPr lang="en" sz="12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The instrument suite shall observe and record environmental data. </a:t>
            </a:r>
            <a:r>
              <a:rPr lang="en" sz="1200">
                <a:latin typeface="Roboto Condensed"/>
                <a:ea typeface="Roboto Condensed"/>
                <a:cs typeface="Roboto Condensed"/>
                <a:sym typeface="Roboto Condensed"/>
              </a:rPr>
              <a:t>✔️</a:t>
            </a:r>
            <a:endParaRPr sz="12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FR 6</a:t>
            </a:r>
            <a:r>
              <a:rPr lang="en" sz="12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Data shall be transferable from the instrument suite to the ground station. </a:t>
            </a:r>
            <a:r>
              <a:rPr lang="en" sz="1200">
                <a:latin typeface="Roboto Condensed"/>
                <a:ea typeface="Roboto Condensed"/>
                <a:cs typeface="Roboto Condensed"/>
                <a:sym typeface="Roboto Condensed"/>
              </a:rPr>
              <a:t>✔️</a:t>
            </a:r>
            <a:endParaRPr sz="12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 Condensed"/>
                <a:ea typeface="Roboto Condensed"/>
                <a:cs typeface="Roboto Condensed"/>
                <a:sym typeface="Roboto Condensed"/>
              </a:rPr>
              <a:t>FR 7</a:t>
            </a:r>
            <a:r>
              <a:rPr lang="en" sz="12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Data shall be stored by the ground station and post-processed. </a:t>
            </a:r>
            <a:r>
              <a:rPr lang="en" sz="1200">
                <a:latin typeface="Roboto Condensed"/>
                <a:ea typeface="Roboto Condensed"/>
                <a:cs typeface="Roboto Condensed"/>
                <a:sym typeface="Roboto Condensed"/>
              </a:rPr>
              <a:t> ✔️</a:t>
            </a:r>
            <a:endParaRPr sz="1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241" name="Google Shape;1241;p102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03"/>
          <p:cNvSpPr txBox="1">
            <a:spLocks noGrp="1"/>
          </p:cNvSpPr>
          <p:nvPr>
            <p:ph type="title"/>
          </p:nvPr>
        </p:nvSpPr>
        <p:spPr>
          <a:xfrm>
            <a:off x="43232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Transfer - Airborne Pi Cycle</a:t>
            </a:r>
            <a:endParaRPr/>
          </a:p>
        </p:txBody>
      </p:sp>
      <p:sp>
        <p:nvSpPr>
          <p:cNvPr id="1247" name="Google Shape;1247;p10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93</a:t>
            </a:fld>
            <a:endParaRPr/>
          </a:p>
        </p:txBody>
      </p:sp>
      <p:sp>
        <p:nvSpPr>
          <p:cNvPr id="1248" name="Google Shape;1248;p103"/>
          <p:cNvSpPr txBox="1">
            <a:spLocks noGrp="1"/>
          </p:cNvSpPr>
          <p:nvPr>
            <p:ph type="body" idx="1"/>
          </p:nvPr>
        </p:nvSpPr>
        <p:spPr>
          <a:xfrm>
            <a:off x="4203950" y="1872625"/>
            <a:ext cx="3939600" cy="26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▰"/>
            </a:pPr>
            <a:r>
              <a:rPr lang="en" sz="1700">
                <a:solidFill>
                  <a:srgbClr val="000000"/>
                </a:solidFill>
              </a:rPr>
              <a:t>10 minute cycles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▰"/>
            </a:pPr>
            <a:r>
              <a:rPr lang="en" sz="1700">
                <a:solidFill>
                  <a:srgbClr val="000000"/>
                </a:solidFill>
              </a:rPr>
              <a:t>Avoidance of maxing out CPU usage for software stability</a:t>
            </a: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▰"/>
            </a:pPr>
            <a:r>
              <a:rPr lang="en" sz="1700">
                <a:solidFill>
                  <a:srgbClr val="000000"/>
                </a:solidFill>
              </a:rPr>
              <a:t>Worst case CPU usage shown </a:t>
            </a:r>
            <a:endParaRPr sz="1700">
              <a:solidFill>
                <a:srgbClr val="000000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▰"/>
            </a:pPr>
            <a:r>
              <a:rPr lang="en" sz="1700">
                <a:solidFill>
                  <a:srgbClr val="000000"/>
                </a:solidFill>
              </a:rPr>
              <a:t>100 Hz vs 10 or 0.1 Hz</a:t>
            </a:r>
            <a:endParaRPr sz="1700">
              <a:solidFill>
                <a:srgbClr val="000000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▰"/>
            </a:pPr>
            <a:r>
              <a:rPr lang="en" sz="1700">
                <a:solidFill>
                  <a:srgbClr val="000000"/>
                </a:solidFill>
              </a:rPr>
              <a:t>Raspberry Pi 3 vs 4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pic>
        <p:nvPicPr>
          <p:cNvPr id="1249" name="Google Shape;1249;p10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75" y="1369425"/>
            <a:ext cx="3899148" cy="36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103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0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Volume</a:t>
            </a:r>
            <a:endParaRPr/>
          </a:p>
        </p:txBody>
      </p:sp>
      <p:sp>
        <p:nvSpPr>
          <p:cNvPr id="1256" name="Google Shape;1256;p10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94</a:t>
            </a:fld>
            <a:endParaRPr/>
          </a:p>
        </p:txBody>
      </p:sp>
      <p:graphicFrame>
        <p:nvGraphicFramePr>
          <p:cNvPr id="1257" name="Google Shape;1257;p104"/>
          <p:cNvGraphicFramePr/>
          <p:nvPr/>
        </p:nvGraphicFramePr>
        <p:xfrm>
          <a:off x="42225" y="1328763"/>
          <a:ext cx="6802500" cy="3721400"/>
        </p:xfrm>
        <a:graphic>
          <a:graphicData uri="http://schemas.openxmlformats.org/drawingml/2006/table">
            <a:tbl>
              <a:tblPr>
                <a:noFill/>
                <a:tableStyleId>{A2FD087C-9DC3-4E33-9151-332DE5531E09}</a:tableStyleId>
              </a:tblPr>
              <a:tblGrid>
                <a:gridCol w="136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0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0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7125">
                <a:tc gridSpan="5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Data Volume Budget</a:t>
                      </a:r>
                      <a:endParaRPr sz="1200" b="1"/>
                    </a:p>
                  </a:txBody>
                  <a:tcPr marL="28575" marR="28575" marT="19050" marB="19050" anchor="b"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Data Source</a:t>
                      </a:r>
                      <a:endParaRPr sz="1000" b="1"/>
                    </a:p>
                  </a:txBody>
                  <a:tcPr marL="28575" marR="28575" marT="19050" marB="19050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Data Volume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Amount of Data Captured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Total Data Per Capture</a:t>
                      </a:r>
                      <a:endParaRPr sz="1000" b="1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(every 10 min)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Total Data for 1 Day of Operation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Camera Image(s)</a:t>
                      </a:r>
                      <a:endParaRPr sz="1000"/>
                    </a:p>
                  </a:txBody>
                  <a:tcPr marL="28575" marR="28575" marT="19050" marB="19050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3.11 MB/image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 images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31.1 MB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 GB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GPS</a:t>
                      </a:r>
                      <a:endParaRPr sz="1000"/>
                    </a:p>
                  </a:txBody>
                  <a:tcPr marL="28575" marR="28575" marT="19050" marB="19050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9.40 kB/minute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 Minutes 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94 kB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9.6 MB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Atmospheric Sensor</a:t>
                      </a:r>
                      <a:endParaRPr sz="1000"/>
                    </a:p>
                  </a:txBody>
                  <a:tcPr marL="28575" marR="28575" marT="19050" marB="19050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0.94 kB/minute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 Minutes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 kB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960 kB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IMU</a:t>
                      </a:r>
                      <a:endParaRPr sz="1000"/>
                    </a:p>
                  </a:txBody>
                  <a:tcPr marL="28575" marR="28575" marT="19050" marB="19050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10.86 kB/minute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 Minutes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101 kB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9.7 MB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Anemometer</a:t>
                      </a:r>
                      <a:endParaRPr sz="1000"/>
                    </a:p>
                  </a:txBody>
                  <a:tcPr marL="28575" marR="28575" marT="19050" marB="19050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2.0 kB/minute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 Minutes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20 kB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1.92 MB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Total Data:</a:t>
                      </a:r>
                      <a:endParaRPr sz="1000" b="1"/>
                    </a:p>
                  </a:txBody>
                  <a:tcPr marL="28575" marR="28575" marT="19050" marB="19050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31.3 MB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4.4 GB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Expected Data Rate:</a:t>
                      </a:r>
                      <a:endParaRPr sz="1000" b="1"/>
                    </a:p>
                  </a:txBody>
                  <a:tcPr marL="28575" marR="28575" marT="19050" marB="19050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 MB/sec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Transfer Time:</a:t>
                      </a:r>
                      <a:endParaRPr sz="1000" b="1"/>
                    </a:p>
                  </a:txBody>
                  <a:tcPr marL="28575" marR="28575" marT="19050" marB="19050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10.4 sec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58" name="Google Shape;1258;p104"/>
          <p:cNvSpPr txBox="1"/>
          <p:nvPr/>
        </p:nvSpPr>
        <p:spPr>
          <a:xfrm>
            <a:off x="-465575" y="4517875"/>
            <a:ext cx="2261400" cy="62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259" name="Google Shape;1259;p104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105"/>
          <p:cNvSpPr txBox="1">
            <a:spLocks noGrp="1"/>
          </p:cNvSpPr>
          <p:nvPr>
            <p:ph type="title"/>
          </p:nvPr>
        </p:nvSpPr>
        <p:spPr>
          <a:xfrm>
            <a:off x="493250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Transfer General Sequence</a:t>
            </a:r>
            <a:endParaRPr/>
          </a:p>
        </p:txBody>
      </p:sp>
      <p:sp>
        <p:nvSpPr>
          <p:cNvPr id="1265" name="Google Shape;1265;p105"/>
          <p:cNvSpPr txBox="1">
            <a:spLocks noGrp="1"/>
          </p:cNvSpPr>
          <p:nvPr>
            <p:ph type="body" idx="1"/>
          </p:nvPr>
        </p:nvSpPr>
        <p:spPr>
          <a:xfrm>
            <a:off x="3719725" y="1535225"/>
            <a:ext cx="4128600" cy="32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1. Send startup signal.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2. Record data from sensors and camera.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3. Communicate data from Air Pi to Ground Pi.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4. Send sensor data and images to ground storage. 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5. </a:t>
            </a:r>
            <a:r>
              <a:rPr lang="en" sz="18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Repeat steps 2-4</a:t>
            </a:r>
            <a:r>
              <a:rPr lang="en" sz="1800">
                <a:solidFill>
                  <a:srgbClr val="000000"/>
                </a:solidFill>
              </a:rPr>
              <a:t> in </a:t>
            </a:r>
            <a:r>
              <a:rPr lang="en" sz="18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10 minute cycles</a:t>
            </a:r>
            <a:r>
              <a:rPr lang="en" sz="1800">
                <a:solidFill>
                  <a:srgbClr val="000000"/>
                </a:solidFill>
              </a:rPr>
              <a:t> until shutdown signal is received.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266" name="Google Shape;1266;p10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95</a:t>
            </a:fld>
            <a:endParaRPr/>
          </a:p>
        </p:txBody>
      </p:sp>
      <p:pic>
        <p:nvPicPr>
          <p:cNvPr id="1267" name="Google Shape;1267;p10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75" y="1354650"/>
            <a:ext cx="3109036" cy="367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p105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10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and Alignment Test Overview</a:t>
            </a:r>
            <a:endParaRPr/>
          </a:p>
        </p:txBody>
      </p:sp>
      <p:sp>
        <p:nvSpPr>
          <p:cNvPr id="1274" name="Google Shape;1274;p106"/>
          <p:cNvSpPr txBox="1">
            <a:spLocks noGrp="1"/>
          </p:cNvSpPr>
          <p:nvPr>
            <p:ph type="body" idx="1"/>
          </p:nvPr>
        </p:nvSpPr>
        <p:spPr>
          <a:xfrm>
            <a:off x="190425" y="1413450"/>
            <a:ext cx="72693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Objective: </a:t>
            </a:r>
            <a:r>
              <a:rPr lang="en" sz="1800"/>
              <a:t>Test camera and alignment software to ensure correct operation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Requirements: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 4.2 - </a:t>
            </a:r>
            <a:r>
              <a:rPr lang="en" sz="1500">
                <a:solidFill>
                  <a:srgbClr val="000000"/>
                </a:solidFill>
              </a:rPr>
              <a:t>The imaging system shall produce images of the ground with dimensions of 300 square feet.</a:t>
            </a: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Procedure: 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Image moist dirt with the camera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Align images and perform pixel analytics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Compare pixel values of various moistures against expected values</a:t>
            </a:r>
            <a:endParaRPr sz="1400"/>
          </a:p>
        </p:txBody>
      </p:sp>
      <p:sp>
        <p:nvSpPr>
          <p:cNvPr id="1275" name="Google Shape;1275;p10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96</a:t>
            </a:fld>
            <a:endParaRPr/>
          </a:p>
        </p:txBody>
      </p:sp>
      <p:pic>
        <p:nvPicPr>
          <p:cNvPr id="1276" name="Google Shape;1276;p106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10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and Alignment Test Results</a:t>
            </a:r>
            <a:endParaRPr/>
          </a:p>
        </p:txBody>
      </p:sp>
      <p:sp>
        <p:nvSpPr>
          <p:cNvPr id="1282" name="Google Shape;1282;p107"/>
          <p:cNvSpPr txBox="1">
            <a:spLocks noGrp="1"/>
          </p:cNvSpPr>
          <p:nvPr>
            <p:ph type="body" idx="1"/>
          </p:nvPr>
        </p:nvSpPr>
        <p:spPr>
          <a:xfrm>
            <a:off x="262500" y="1362350"/>
            <a:ext cx="6964500" cy="38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Results</a:t>
            </a: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Image alignment was successful in this and other tests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Camera took pictures at acceptable resolution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Pixel values were relatively consistent with expectations. Reflection from water poolings were not expected, but low camera quantum efficiency prevented perfect operation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Pixel values increased over time as water evaporated (expected)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Complications</a:t>
            </a:r>
            <a:endParaRPr sz="18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Non ideal pixel results due to low quantum efficiency. Customer believes they can compensate for this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Requirements met:</a:t>
            </a: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1283" name="Google Shape;1283;p10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97</a:t>
            </a:fld>
            <a:endParaRPr/>
          </a:p>
        </p:txBody>
      </p:sp>
      <p:sp>
        <p:nvSpPr>
          <p:cNvPr id="1284" name="Google Shape;1284;p107"/>
          <p:cNvSpPr txBox="1"/>
          <p:nvPr/>
        </p:nvSpPr>
        <p:spPr>
          <a:xfrm>
            <a:off x="814275" y="4387625"/>
            <a:ext cx="4536300" cy="5646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The imaging system shall produce images of the ground with dimensions of 300 square feet</a:t>
            </a:r>
            <a:r>
              <a:rPr lang="en" sz="1200">
                <a:latin typeface="Roboto Condensed"/>
                <a:ea typeface="Roboto Condensed"/>
                <a:cs typeface="Roboto Condensed"/>
                <a:sym typeface="Roboto Condensed"/>
              </a:rPr>
              <a:t>✔️</a:t>
            </a:r>
            <a:endParaRPr sz="12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285" name="Google Shape;1285;p107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0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Model- FULL SCALE</a:t>
            </a:r>
            <a:endParaRPr/>
          </a:p>
        </p:txBody>
      </p:sp>
      <p:sp>
        <p:nvSpPr>
          <p:cNvPr id="1291" name="Google Shape;1291;p108"/>
          <p:cNvSpPr txBox="1"/>
          <p:nvPr/>
        </p:nvSpPr>
        <p:spPr>
          <a:xfrm>
            <a:off x="7290850" y="1890025"/>
            <a:ext cx="1410000" cy="1807200"/>
          </a:xfrm>
          <a:prstGeom prst="rect">
            <a:avLst/>
          </a:prstGeom>
          <a:solidFill>
            <a:srgbClr val="B6D7A8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Diameter: 11.28 ft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Speed: 20 mph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Elements: 35 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Run time: 20 sec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292" name="Google Shape;1292;p108"/>
          <p:cNvSpPr txBox="1"/>
          <p:nvPr/>
        </p:nvSpPr>
        <p:spPr>
          <a:xfrm>
            <a:off x="7228001" y="1474225"/>
            <a:ext cx="1754700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Worst Case Oth.</a:t>
            </a:r>
            <a:endParaRPr sz="1800"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293" name="Google Shape;1293;p10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98</a:t>
            </a:fld>
            <a:endParaRPr/>
          </a:p>
        </p:txBody>
      </p:sp>
      <p:pic>
        <p:nvPicPr>
          <p:cNvPr id="1294" name="Google Shape;1294;p108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" name="FFR_orth">
            <a:hlinkClick r:id="" action="ppaction://media"/>
            <a:extLst>
              <a:ext uri="{FF2B5EF4-FFF2-40B4-BE49-F238E27FC236}">
                <a16:creationId xmlns:a16="http://schemas.microsoft.com/office/drawing/2014/main" id="{9DFD5EC1-020E-402E-AC3C-EAD4203E70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299" y="1454138"/>
            <a:ext cx="6478843" cy="3296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0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99</a:t>
            </a:fld>
            <a:endParaRPr/>
          </a:p>
        </p:txBody>
      </p:sp>
      <p:sp>
        <p:nvSpPr>
          <p:cNvPr id="1301" name="Google Shape;1301;p10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Model</a:t>
            </a:r>
            <a:endParaRPr/>
          </a:p>
        </p:txBody>
      </p:sp>
      <p:sp>
        <p:nvSpPr>
          <p:cNvPr id="1302" name="Google Shape;1302;p109"/>
          <p:cNvSpPr/>
          <p:nvPr/>
        </p:nvSpPr>
        <p:spPr>
          <a:xfrm>
            <a:off x="482475" y="2279941"/>
            <a:ext cx="3143700" cy="18675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03" name="Google Shape;1303;p109"/>
          <p:cNvCxnSpPr/>
          <p:nvPr/>
        </p:nvCxnSpPr>
        <p:spPr>
          <a:xfrm rot="10800000" flipH="1">
            <a:off x="2047380" y="2279811"/>
            <a:ext cx="6900" cy="94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04" name="Google Shape;1304;p109"/>
          <p:cNvCxnSpPr/>
          <p:nvPr/>
        </p:nvCxnSpPr>
        <p:spPr>
          <a:xfrm rot="10800000" flipH="1">
            <a:off x="2061156" y="3213543"/>
            <a:ext cx="1564800" cy="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05" name="Google Shape;1305;p109"/>
          <p:cNvSpPr/>
          <p:nvPr/>
        </p:nvSpPr>
        <p:spPr>
          <a:xfrm>
            <a:off x="1999118" y="3171222"/>
            <a:ext cx="103500" cy="1131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09"/>
          <p:cNvSpPr txBox="1"/>
          <p:nvPr/>
        </p:nvSpPr>
        <p:spPr>
          <a:xfrm>
            <a:off x="396850" y="1447350"/>
            <a:ext cx="29568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 alignment</a:t>
            </a:r>
            <a:endParaRPr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 rotation has occurred so the full image can be used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07" name="Google Shape;1307;p109"/>
          <p:cNvSpPr txBox="1"/>
          <p:nvPr/>
        </p:nvSpPr>
        <p:spPr>
          <a:xfrm>
            <a:off x="4989025" y="1418600"/>
            <a:ext cx="29568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Worst case scenario alignment</a:t>
            </a:r>
            <a:endParaRPr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Rotations occur so that we only have a circular area covered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08" name="Google Shape;1308;p109"/>
          <p:cNvSpPr/>
          <p:nvPr/>
        </p:nvSpPr>
        <p:spPr>
          <a:xfrm>
            <a:off x="4989025" y="2258488"/>
            <a:ext cx="3143700" cy="1896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09"/>
          <p:cNvSpPr/>
          <p:nvPr/>
        </p:nvSpPr>
        <p:spPr>
          <a:xfrm>
            <a:off x="6509118" y="3178472"/>
            <a:ext cx="103500" cy="1131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09"/>
          <p:cNvSpPr/>
          <p:nvPr/>
        </p:nvSpPr>
        <p:spPr>
          <a:xfrm>
            <a:off x="5654225" y="2279950"/>
            <a:ext cx="1813200" cy="18480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11" name="Google Shape;1311;p109"/>
          <p:cNvCxnSpPr/>
          <p:nvPr/>
        </p:nvCxnSpPr>
        <p:spPr>
          <a:xfrm rot="10800000" flipH="1">
            <a:off x="6583050" y="2550675"/>
            <a:ext cx="618900" cy="62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12" name="Google Shape;1312;p109"/>
          <p:cNvSpPr/>
          <p:nvPr/>
        </p:nvSpPr>
        <p:spPr>
          <a:xfrm>
            <a:off x="6509125" y="3147400"/>
            <a:ext cx="103500" cy="113100"/>
          </a:xfrm>
          <a:prstGeom prst="ellipse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09"/>
          <p:cNvSpPr txBox="1"/>
          <p:nvPr/>
        </p:nvSpPr>
        <p:spPr>
          <a:xfrm>
            <a:off x="6341825" y="2533325"/>
            <a:ext cx="4902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Min FOV</a:t>
            </a:r>
            <a:endParaRPr sz="1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1314" name="Google Shape;1314;p109"/>
          <p:cNvCxnSpPr/>
          <p:nvPr/>
        </p:nvCxnSpPr>
        <p:spPr>
          <a:xfrm>
            <a:off x="3914050" y="3198150"/>
            <a:ext cx="957000" cy="19500"/>
          </a:xfrm>
          <a:prstGeom prst="straightConnector1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15" name="Google Shape;1315;p109"/>
          <p:cNvSpPr txBox="1"/>
          <p:nvPr/>
        </p:nvSpPr>
        <p:spPr>
          <a:xfrm>
            <a:off x="1731325" y="2602838"/>
            <a:ext cx="490200" cy="1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y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16" name="Google Shape;1316;p109"/>
          <p:cNvSpPr txBox="1"/>
          <p:nvPr/>
        </p:nvSpPr>
        <p:spPr>
          <a:xfrm>
            <a:off x="2528975" y="3171225"/>
            <a:ext cx="7392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x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17" name="Google Shape;1317;p109"/>
          <p:cNvSpPr txBox="1"/>
          <p:nvPr/>
        </p:nvSpPr>
        <p:spPr>
          <a:xfrm>
            <a:off x="6832025" y="2890600"/>
            <a:ext cx="4902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y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318" name="Google Shape;1318;p109"/>
          <p:cNvSpPr txBox="1"/>
          <p:nvPr/>
        </p:nvSpPr>
        <p:spPr>
          <a:xfrm>
            <a:off x="357950" y="4435400"/>
            <a:ext cx="27546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These assume no translation*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319" name="Google Shape;1319;p109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125" y="136825"/>
            <a:ext cx="1074600" cy="11055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F3F3F3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6885</Words>
  <Application>Microsoft Office PowerPoint</Application>
  <PresentationFormat>On-screen Show (16:9)</PresentationFormat>
  <Paragraphs>1394</Paragraphs>
  <Slides>122</Slides>
  <Notes>122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9" baseType="lpstr">
      <vt:lpstr>Roboto Condensed</vt:lpstr>
      <vt:lpstr>Roboto</vt:lpstr>
      <vt:lpstr>Roboto Condensed Light</vt:lpstr>
      <vt:lpstr>Arial</vt:lpstr>
      <vt:lpstr>Arvo</vt:lpstr>
      <vt:lpstr>Times New Roman</vt:lpstr>
      <vt:lpstr>Salerio template</vt:lpstr>
      <vt:lpstr>PowerPoint Presentation</vt:lpstr>
      <vt:lpstr>Overview</vt:lpstr>
      <vt:lpstr>Project Motivation</vt:lpstr>
      <vt:lpstr>Project Mission Statement</vt:lpstr>
      <vt:lpstr>CONOPS</vt:lpstr>
      <vt:lpstr>Levels of Success</vt:lpstr>
      <vt:lpstr>Levels of Success</vt:lpstr>
      <vt:lpstr>Design Description</vt:lpstr>
      <vt:lpstr>Weather Balloon</vt:lpstr>
      <vt:lpstr>Weather Balloon</vt:lpstr>
      <vt:lpstr>Airborne Structures</vt:lpstr>
      <vt:lpstr>Airborne Structures - Balloon Interface</vt:lpstr>
      <vt:lpstr>Airborne Structures - Tethers</vt:lpstr>
      <vt:lpstr>Airborne Structures - Instrument Suite</vt:lpstr>
      <vt:lpstr>Airborne Structures - Instrument Suite</vt:lpstr>
      <vt:lpstr>Mooring Stations</vt:lpstr>
      <vt:lpstr>Mooring Stations</vt:lpstr>
      <vt:lpstr>Ground Station</vt:lpstr>
      <vt:lpstr>Ground Station</vt:lpstr>
      <vt:lpstr>Power Distribution</vt:lpstr>
      <vt:lpstr>Electronics Layout &amp; Data Transfer</vt:lpstr>
      <vt:lpstr>Functional Block Diagram</vt:lpstr>
      <vt:lpstr>Critical Project Elements</vt:lpstr>
      <vt:lpstr>Test Overview and Results</vt:lpstr>
      <vt:lpstr>Test Summary</vt:lpstr>
      <vt:lpstr>Test Summary</vt:lpstr>
      <vt:lpstr>Condensation Test Overview</vt:lpstr>
      <vt:lpstr>Condensation Test Setup</vt:lpstr>
      <vt:lpstr>Bögel Condensation Model</vt:lpstr>
      <vt:lpstr>Condensation Test Results</vt:lpstr>
      <vt:lpstr>Thermodynamics Model</vt:lpstr>
      <vt:lpstr>Condensation Model and Results Reconciliation</vt:lpstr>
      <vt:lpstr>Camera Pointing Test Overview</vt:lpstr>
      <vt:lpstr>Camera Pointing Model</vt:lpstr>
      <vt:lpstr>Camera Pointing Test Results </vt:lpstr>
      <vt:lpstr>Final Day-in-the-Life Test Overview</vt:lpstr>
      <vt:lpstr>Final Day-in-the-Life Expected Results</vt:lpstr>
      <vt:lpstr>Systems Engineering</vt:lpstr>
      <vt:lpstr>Systems Engineering Process - Overview</vt:lpstr>
      <vt:lpstr>Systems Engineering Process - Project Definition</vt:lpstr>
      <vt:lpstr>Key Trade - Flight Vehicle</vt:lpstr>
      <vt:lpstr>Systems Engineering Process - Requirements</vt:lpstr>
      <vt:lpstr>Systems Engineering - Requirements Flow-Down</vt:lpstr>
      <vt:lpstr>Systems Engineering Process - Detailed Design</vt:lpstr>
      <vt:lpstr>Project Risks and Associated Challenges</vt:lpstr>
      <vt:lpstr>Systems Engineering Process - Subsystem Verification</vt:lpstr>
      <vt:lpstr>Systems Challenges and Lessons Learned</vt:lpstr>
      <vt:lpstr>Project Management</vt:lpstr>
      <vt:lpstr>Project Management</vt:lpstr>
      <vt:lpstr>Project Management</vt:lpstr>
      <vt:lpstr>Budget Comparison</vt:lpstr>
      <vt:lpstr>Industry Cost</vt:lpstr>
      <vt:lpstr>Thank You  Questions? </vt:lpstr>
      <vt:lpstr>Back-Up Slides</vt:lpstr>
      <vt:lpstr>Table of Contents</vt:lpstr>
      <vt:lpstr>Balloon Diffusion Model</vt:lpstr>
      <vt:lpstr>Balloon Diffusion Test Overview</vt:lpstr>
      <vt:lpstr>Balloon Diffusion Test Results</vt:lpstr>
      <vt:lpstr>Balloon Inflation Test Overview &amp; Results</vt:lpstr>
      <vt:lpstr>Balloon Neck Testing Overview &amp; Results</vt:lpstr>
      <vt:lpstr>Balloon Neck Testing: Structural Analysis</vt:lpstr>
      <vt:lpstr>Balloon Neck Testing: Structural Analysis</vt:lpstr>
      <vt:lpstr>Balloon Neck Testing: Structural Analysis</vt:lpstr>
      <vt:lpstr>Balloon Neck Testing: Structural Analysis</vt:lpstr>
      <vt:lpstr>Balloon Neck Testing: Structural Analysis</vt:lpstr>
      <vt:lpstr>Balloon Neck Testing: Structural Analysis</vt:lpstr>
      <vt:lpstr>Balloon Neck Testing: Structural Analysis</vt:lpstr>
      <vt:lpstr>Balloon Neck Testing: Structural Analysis</vt:lpstr>
      <vt:lpstr>Balloon Neck Testing: Structural Analysis</vt:lpstr>
      <vt:lpstr>Power Sub-system Testing Completion</vt:lpstr>
      <vt:lpstr>Battery Discharge Test Overview</vt:lpstr>
      <vt:lpstr>Battery Discharge Test Results</vt:lpstr>
      <vt:lpstr>Power Model</vt:lpstr>
      <vt:lpstr>Power Model - 1 Week Extrapolation</vt:lpstr>
      <vt:lpstr>Power Systems - Wire Gauge Selection</vt:lpstr>
      <vt:lpstr>Power Systems - Deep Cycle Battery Selection </vt:lpstr>
      <vt:lpstr>Power Systems - Component Optimal Operating Conditions</vt:lpstr>
      <vt:lpstr>Power Systems - Component Maximum Operating Conditions </vt:lpstr>
      <vt:lpstr>Structural Test Overview</vt:lpstr>
      <vt:lpstr>Structural Test Model</vt:lpstr>
      <vt:lpstr>Airborne Structure Test Results</vt:lpstr>
      <vt:lpstr>Mooring Stations Test Results</vt:lpstr>
      <vt:lpstr>Ground Structures</vt:lpstr>
      <vt:lpstr>Structural Analysis </vt:lpstr>
      <vt:lpstr>Structural Analysis </vt:lpstr>
      <vt:lpstr>Mass Budget</vt:lpstr>
      <vt:lpstr>Rapid Deflation Device (AARD) Test Overview</vt:lpstr>
      <vt:lpstr>Rapid Deflation Device (AARD) Test Results</vt:lpstr>
      <vt:lpstr>Soil Moisture Sensor Test Overview</vt:lpstr>
      <vt:lpstr>Soil Moisture Sensor Test Results</vt:lpstr>
      <vt:lpstr>Software &amp; Electronics Test Overview</vt:lpstr>
      <vt:lpstr>Software &amp; Electronics Test Results</vt:lpstr>
      <vt:lpstr>Data Transfer - Airborne Pi Cycle</vt:lpstr>
      <vt:lpstr>Data Volume</vt:lpstr>
      <vt:lpstr>Data Transfer General Sequence</vt:lpstr>
      <vt:lpstr>Camera and Alignment Test Overview</vt:lpstr>
      <vt:lpstr>Camera and Alignment Test Results</vt:lpstr>
      <vt:lpstr>Pointing Model- FULL SCALE</vt:lpstr>
      <vt:lpstr>Pointing Model</vt:lpstr>
      <vt:lpstr>Pointing Model</vt:lpstr>
      <vt:lpstr>Pointing Model</vt:lpstr>
      <vt:lpstr>Pointing Model</vt:lpstr>
      <vt:lpstr>Pointing Model</vt:lpstr>
      <vt:lpstr>Pointing Model</vt:lpstr>
      <vt:lpstr>Pointing Model</vt:lpstr>
      <vt:lpstr>Pointing Model</vt:lpstr>
      <vt:lpstr>Pointing Model</vt:lpstr>
      <vt:lpstr>Pointing Model</vt:lpstr>
      <vt:lpstr>Pointing Model</vt:lpstr>
      <vt:lpstr>Pointing Model</vt:lpstr>
      <vt:lpstr>Pointing Model</vt:lpstr>
      <vt:lpstr>Pointing Model</vt:lpstr>
      <vt:lpstr>Instrument Suite Pointing: Design</vt:lpstr>
      <vt:lpstr>Instrument Suite Pointing: Equipment and Facilities</vt:lpstr>
      <vt:lpstr>Instrument Suite Pointing: Scaled Down</vt:lpstr>
      <vt:lpstr>Pointing Test: Model Results (1/2)</vt:lpstr>
      <vt:lpstr>Pointing Test: Model Results (2/2)</vt:lpstr>
      <vt:lpstr>Pointing Model</vt:lpstr>
      <vt:lpstr>Pointing Model</vt:lpstr>
      <vt:lpstr>Instrument Suite Dynamics: Velocity </vt:lpstr>
      <vt:lpstr>Pointing Model</vt:lpstr>
      <vt:lpstr>Full Budget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Jeff Zehnder</cp:lastModifiedBy>
  <cp:revision>9</cp:revision>
  <dcterms:modified xsi:type="dcterms:W3CDTF">2020-05-28T02:48:35Z</dcterms:modified>
</cp:coreProperties>
</file>