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Lato" panose="020F0502020204030203" pitchFamily="34" charset="77"/>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02AE27-E6D7-4B2E-AEA7-3B5DD6335E79}">
  <a:tblStyle styleId="{AD02AE27-E6D7-4B2E-AEA7-3B5DD6335E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68"/>
  </p:normalViewPr>
  <p:slideViewPr>
    <p:cSldViewPr snapToGrid="0">
      <p:cViewPr varScale="1">
        <p:scale>
          <a:sx n="123" d="100"/>
          <a:sy n="123" d="100"/>
        </p:scale>
        <p:origin x="7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cb6c14e2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cb6c14e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df9cb8c1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df9cb8c1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cedb2b732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cedb2b73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cb6c14e23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cb6c14e23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df9cb8c11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df9cb8c1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0dfe6a26a_5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0dfe6a26a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0dfe6a26a_5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0dfe6a26a_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d228acf19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d228acf1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7cb6c14e23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7cb6c14e23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d9e180b8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d9e180b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r>
              <a:rPr lang="en"/>
              <a:t>Only really talk about the ones that aren’t completed, breeze over completed ones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d9e180b8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d9e180b8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a:p>
            <a:pPr marL="0" lvl="0" indent="0" algn="l" rtl="0">
              <a:spcBef>
                <a:spcPts val="0"/>
              </a:spcBef>
              <a:spcAft>
                <a:spcPts val="0"/>
              </a:spcAft>
              <a:buClr>
                <a:schemeClr val="dk1"/>
              </a:buClr>
              <a:buSzPts val="1100"/>
              <a:buFont typeface="Arial"/>
              <a:buNone/>
            </a:pPr>
            <a:r>
              <a:rPr lang="en">
                <a:solidFill>
                  <a:schemeClr val="dk1"/>
                </a:solidFill>
              </a:rPr>
              <a:t>Only really talk about the ones that aren’t completed, breeze over completed ones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cb6c14e23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cb6c14e2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df9cb8c1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df9cb8c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d9e180b8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d9e180b8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80d3eb0f8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80d3eb0f8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80d3eb0f80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80d3eb0f80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0d3eb0f80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80d3eb0f8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80d3eb0f80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80d3eb0f8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0d3eb0f80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0d3eb0f8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7d9e180b84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7d9e180b8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r>
              <a:rPr lang="en"/>
              <a:t>Notes: Everything is pretty much done - waiting on having all the hardware integrated together to test Success Criteria 2-3, also need to finish the the Hardware WPM Class (almost done)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ebe88784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ebe88784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Presenter: </a:t>
            </a:r>
            <a:endParaRPr dirty="0"/>
          </a:p>
          <a:p>
            <a:pPr marL="0" lvl="0" indent="0" algn="l" rtl="0">
              <a:spcBef>
                <a:spcPts val="0"/>
              </a:spcBef>
              <a:spcAft>
                <a:spcPts val="0"/>
              </a:spcAft>
              <a:buNone/>
            </a:pPr>
            <a:r>
              <a:rPr lang="en" dirty="0"/>
              <a:t>Most of the work left relies on getting the actuators to work (waiting on hardware), calibrating the potentiometers (waiting on hardware), testing feedback loop with potentiometers and actuators, also need to do the Load cells and finish the software simulated implementation of the thrust vectoring mechanism</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ebe88784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ebe8878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a:p>
            <a:pPr marL="0" lvl="0" indent="0" algn="l" rtl="0">
              <a:spcBef>
                <a:spcPts val="0"/>
              </a:spcBef>
              <a:spcAft>
                <a:spcPts val="0"/>
              </a:spcAft>
              <a:buNone/>
            </a:pPr>
            <a:r>
              <a:rPr lang="en"/>
              <a:t>For MCB, need to test my calibration code on the hardware (waiting for batteries to be integrated to test this)</a:t>
            </a:r>
            <a:endParaRPr/>
          </a:p>
          <a:p>
            <a:pPr marL="0" lvl="0" indent="0" algn="l" rtl="0">
              <a:spcBef>
                <a:spcPts val="0"/>
              </a:spcBef>
              <a:spcAft>
                <a:spcPts val="0"/>
              </a:spcAft>
              <a:buNone/>
            </a:pPr>
            <a:r>
              <a:rPr lang="en"/>
              <a:t>For Engine, need to write and test the interface for aquiring data from the ECU as well as test the RS232 driver that is already written with the ECU</a:t>
            </a:r>
            <a:endParaRPr/>
          </a:p>
          <a:p>
            <a:pPr marL="0" lvl="0" indent="0" algn="l" rtl="0">
              <a:spcBef>
                <a:spcPts val="0"/>
              </a:spcBef>
              <a:spcAft>
                <a:spcPts val="0"/>
              </a:spcAft>
              <a:buNone/>
            </a:pPr>
            <a:r>
              <a:rPr lang="en"/>
              <a:t>For LabView, need to test the RS232 driver that is already written with Labview</a:t>
            </a:r>
            <a:endParaRPr/>
          </a:p>
          <a:p>
            <a:pPr marL="0" lvl="0" indent="0" algn="l" rtl="0">
              <a:spcBef>
                <a:spcPts val="0"/>
              </a:spcBef>
              <a:spcAft>
                <a:spcPts val="0"/>
              </a:spcAft>
              <a:buNone/>
            </a:pPr>
            <a:r>
              <a:rPr lang="en"/>
              <a:t>For success criteria 4: once previous success criterias have been met just need to run the code with this build configuration and test to make sure everything is working well together</a:t>
            </a:r>
            <a:endParaRPr/>
          </a:p>
          <a:p>
            <a:pPr marL="0" lvl="0" indent="0" algn="l" rtl="0">
              <a:spcBef>
                <a:spcPts val="0"/>
              </a:spcBef>
              <a:spcAft>
                <a:spcPts val="0"/>
              </a:spcAft>
              <a:buNone/>
            </a:pPr>
            <a:r>
              <a:rPr lang="en"/>
              <a:t>For success criteria 5: need success criteria 4 to be complete and the engine related software to be complete to test to make sure everything is working well together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cedb2b73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cedb2b73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df9cb8c11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6df9cb8c1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018a0a9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018a0a9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80d3eb0f80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80d3eb0f8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ec08940a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ec08940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Note that 304 steel has a melting point of 1400C, but can be used in continuous manner up to 925C</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0d3eb0f8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0d3eb0f8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Model predicted 400C for back of paddle, so we’re doing fine in that regard</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0dfe6a26a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0dfe6a26a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6f2ef6991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6f2ef6991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0dfe6a26a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0dfe6a26a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0dfe6a26a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0dfe6a26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7d0b274e70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7d0b274e70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0d1e24f8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0d1e24f8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80dfe6a26a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80dfe6a26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7d0b274e70_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7d0b274e70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Presenter: </a:t>
            </a:r>
            <a:br>
              <a:rPr lang="en">
                <a:solidFill>
                  <a:schemeClr val="dk1"/>
                </a:solidFill>
              </a:rPr>
            </a:b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80dfe6a26a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80dfe6a26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0dfe6a26a_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0dfe6a26a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6df9cb8c1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6df9cb8c1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80dfe6a26a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80dfe6a26a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are the things we are procuring outside of CU (i.e. not manufacturing ourselves)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can breeze over this slide, just wanted it to appease the rubric</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cebb5eb03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cebb5eb0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ce9217b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7ce9217b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7d320b6a5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7d320b6a5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80dfe6a26a_2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80dfe6a26a_2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cb6c14e23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cb6c14e23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80dfe6a26a_2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80dfe6a26a_2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80dfe6a26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80dfe6a26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80dfe6a26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80dfe6a2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80dfe6a26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80dfe6a26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1"/>
                </a:solidFill>
              </a:rPr>
              <a:t>Jon</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80dfe6a26a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80dfe6a26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80dfe6a26a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80dfe6a26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80dfe6a26a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80dfe6a26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
            </a:r>
            <a:endParaRPr/>
          </a:p>
          <a:p>
            <a:pPr marL="0" lvl="0" indent="0" algn="l" rtl="0">
              <a:spcBef>
                <a:spcPts val="0"/>
              </a:spcBef>
              <a:spcAft>
                <a:spcPts val="0"/>
              </a:spcAft>
              <a:buNone/>
            </a:pPr>
            <a:r>
              <a:rPr lang="en"/>
              <a:t>Strength from Simplify3D.com</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80dfe6a26a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80dfe6a26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80dfe6a26a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80dfe6a26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Because the largest natural frequency is 329 Hz, which is far less than engine idle state, we can accept the components as good to go. </a:t>
            </a:r>
            <a:endParaRPr/>
          </a:p>
          <a:p>
            <a:pPr marL="0" lvl="0" indent="0" algn="l" rtl="0">
              <a:spcBef>
                <a:spcPts val="0"/>
              </a:spcBef>
              <a:spcAft>
                <a:spcPts val="0"/>
              </a:spcAft>
              <a:buNone/>
            </a:pPr>
            <a:r>
              <a:rPr lang="en"/>
              <a:t>Jon</a:t>
            </a: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7cedb2b732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7cedb2b732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cedb2b73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cedb2b73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6f2ef6991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6f2ef6991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7eca6776c1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7eca6776c1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eac24ed2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eac24ed2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80dfe6a26a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80dfe6a26a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6f2ef6991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6f2ef6991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cebb5eb0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cebb5eb0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d228acf19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d228acf19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d228acf19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d228acf19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Presenter: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58588" y="358425"/>
            <a:ext cx="80268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rPr>
              <a:t>WHiMPS</a:t>
            </a:r>
            <a:endParaRPr>
              <a:solidFill>
                <a:srgbClr val="000000"/>
              </a:solidFill>
            </a:endParaRPr>
          </a:p>
        </p:txBody>
      </p:sp>
      <p:sp>
        <p:nvSpPr>
          <p:cNvPr id="55" name="Google Shape;55;p13"/>
          <p:cNvSpPr txBox="1">
            <a:spLocks noGrp="1"/>
          </p:cNvSpPr>
          <p:nvPr>
            <p:ph type="subTitle" idx="1"/>
          </p:nvPr>
        </p:nvSpPr>
        <p:spPr>
          <a:xfrm>
            <a:off x="311700" y="10542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u="sng">
                <a:solidFill>
                  <a:srgbClr val="000000"/>
                </a:solidFill>
              </a:rPr>
              <a:t>W</a:t>
            </a:r>
            <a:r>
              <a:rPr lang="en" sz="2500">
                <a:solidFill>
                  <a:srgbClr val="000000"/>
                </a:solidFill>
              </a:rPr>
              <a:t>indmill </a:t>
            </a:r>
            <a:r>
              <a:rPr lang="en" sz="2500" u="sng">
                <a:solidFill>
                  <a:srgbClr val="000000"/>
                </a:solidFill>
              </a:rPr>
              <a:t>Hi</a:t>
            </a:r>
            <a:r>
              <a:rPr lang="en" sz="2500">
                <a:solidFill>
                  <a:srgbClr val="000000"/>
                </a:solidFill>
              </a:rPr>
              <a:t>ndrance and </a:t>
            </a:r>
            <a:r>
              <a:rPr lang="en" sz="2500" u="sng">
                <a:solidFill>
                  <a:srgbClr val="000000"/>
                </a:solidFill>
              </a:rPr>
              <a:t>M</a:t>
            </a:r>
            <a:r>
              <a:rPr lang="en" sz="2500">
                <a:solidFill>
                  <a:srgbClr val="000000"/>
                </a:solidFill>
              </a:rPr>
              <a:t>aneuverable </a:t>
            </a:r>
            <a:r>
              <a:rPr lang="en" sz="2500" u="sng">
                <a:solidFill>
                  <a:srgbClr val="000000"/>
                </a:solidFill>
              </a:rPr>
              <a:t>P</a:t>
            </a:r>
            <a:r>
              <a:rPr lang="en" sz="2500">
                <a:solidFill>
                  <a:srgbClr val="000000"/>
                </a:solidFill>
              </a:rPr>
              <a:t>ropulsion </a:t>
            </a:r>
            <a:r>
              <a:rPr lang="en" sz="2500" u="sng">
                <a:solidFill>
                  <a:srgbClr val="000000"/>
                </a:solidFill>
              </a:rPr>
              <a:t>S</a:t>
            </a:r>
            <a:r>
              <a:rPr lang="en" sz="2500">
                <a:solidFill>
                  <a:srgbClr val="000000"/>
                </a:solidFill>
              </a:rPr>
              <a:t>ystem</a:t>
            </a:r>
            <a:endParaRPr sz="2500">
              <a:solidFill>
                <a:srgbClr val="000000"/>
              </a:solidFill>
            </a:endParaRPr>
          </a:p>
        </p:txBody>
      </p:sp>
      <p:sp>
        <p:nvSpPr>
          <p:cNvPr id="56" name="Google Shape;56;p13"/>
          <p:cNvSpPr txBox="1"/>
          <p:nvPr/>
        </p:nvSpPr>
        <p:spPr>
          <a:xfrm>
            <a:off x="266850" y="1663525"/>
            <a:ext cx="2437200" cy="3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Team:</a:t>
            </a:r>
            <a:endParaRPr sz="1600"/>
          </a:p>
          <a:p>
            <a:pPr marL="457200" lvl="0" indent="-330200" algn="l" rtl="0">
              <a:spcBef>
                <a:spcPts val="0"/>
              </a:spcBef>
              <a:spcAft>
                <a:spcPts val="0"/>
              </a:spcAft>
              <a:buSzPts val="1600"/>
              <a:buChar char="●"/>
            </a:pPr>
            <a:r>
              <a:rPr lang="en" sz="1600"/>
              <a:t>Alec Bosshart</a:t>
            </a:r>
            <a:endParaRPr sz="1600"/>
          </a:p>
          <a:p>
            <a:pPr marL="457200" lvl="0" indent="-330200" algn="l" rtl="0">
              <a:spcBef>
                <a:spcPts val="0"/>
              </a:spcBef>
              <a:spcAft>
                <a:spcPts val="0"/>
              </a:spcAft>
              <a:buSzPts val="1600"/>
              <a:buChar char="●"/>
            </a:pPr>
            <a:r>
              <a:rPr lang="en" sz="1600"/>
              <a:t>Isobel Griffin</a:t>
            </a:r>
            <a:endParaRPr sz="1600"/>
          </a:p>
          <a:p>
            <a:pPr marL="457200" lvl="0" indent="-330200" algn="l" rtl="0">
              <a:spcBef>
                <a:spcPts val="0"/>
              </a:spcBef>
              <a:spcAft>
                <a:spcPts val="0"/>
              </a:spcAft>
              <a:buSzPts val="1600"/>
              <a:buChar char="●"/>
            </a:pPr>
            <a:r>
              <a:rPr lang="en" sz="1600"/>
              <a:t>Julia Kincaid</a:t>
            </a:r>
            <a:endParaRPr sz="1600"/>
          </a:p>
          <a:p>
            <a:pPr marL="457200" lvl="0" indent="-330200" algn="l" rtl="0">
              <a:spcBef>
                <a:spcPts val="0"/>
              </a:spcBef>
              <a:spcAft>
                <a:spcPts val="0"/>
              </a:spcAft>
              <a:buSzPts val="1600"/>
              <a:buChar char="●"/>
            </a:pPr>
            <a:r>
              <a:rPr lang="en" sz="1600"/>
              <a:t>Andrew Meikle</a:t>
            </a:r>
            <a:endParaRPr sz="1600"/>
          </a:p>
          <a:p>
            <a:pPr marL="457200" lvl="0" indent="-330200" algn="l" rtl="0">
              <a:spcBef>
                <a:spcPts val="0"/>
              </a:spcBef>
              <a:spcAft>
                <a:spcPts val="0"/>
              </a:spcAft>
              <a:buSzPts val="1600"/>
              <a:buChar char="●"/>
            </a:pPr>
            <a:r>
              <a:rPr lang="en" sz="1600"/>
              <a:t>Declan Murray</a:t>
            </a:r>
            <a:endParaRPr sz="1600"/>
          </a:p>
          <a:p>
            <a:pPr marL="457200" lvl="0" indent="-330200" algn="l" rtl="0">
              <a:spcBef>
                <a:spcPts val="0"/>
              </a:spcBef>
              <a:spcAft>
                <a:spcPts val="0"/>
              </a:spcAft>
              <a:buSzPts val="1600"/>
              <a:buChar char="●"/>
            </a:pPr>
            <a:r>
              <a:rPr lang="en" sz="1600"/>
              <a:t>Alexandra Paquin</a:t>
            </a:r>
            <a:endParaRPr sz="1600"/>
          </a:p>
          <a:p>
            <a:pPr marL="457200" lvl="0" indent="-330200" algn="l" rtl="0">
              <a:spcBef>
                <a:spcPts val="0"/>
              </a:spcBef>
              <a:spcAft>
                <a:spcPts val="0"/>
              </a:spcAft>
              <a:buSzPts val="1600"/>
              <a:buChar char="●"/>
            </a:pPr>
            <a:r>
              <a:rPr lang="en" sz="1600"/>
              <a:t>Andrew Robins</a:t>
            </a:r>
            <a:endParaRPr sz="1600"/>
          </a:p>
          <a:p>
            <a:pPr marL="457200" lvl="0" indent="-330200" algn="l" rtl="0">
              <a:spcBef>
                <a:spcPts val="0"/>
              </a:spcBef>
              <a:spcAft>
                <a:spcPts val="0"/>
              </a:spcAft>
              <a:buSzPts val="1600"/>
              <a:buChar char="●"/>
            </a:pPr>
            <a:r>
              <a:rPr lang="en" sz="1600"/>
              <a:t>Liam Sheffer</a:t>
            </a:r>
            <a:endParaRPr sz="1600"/>
          </a:p>
          <a:p>
            <a:pPr marL="457200" lvl="0" indent="-330200" algn="l" rtl="0">
              <a:spcBef>
                <a:spcPts val="0"/>
              </a:spcBef>
              <a:spcAft>
                <a:spcPts val="0"/>
              </a:spcAft>
              <a:buSzPts val="1600"/>
              <a:buChar char="●"/>
            </a:pPr>
            <a:r>
              <a:rPr lang="en" sz="1600"/>
              <a:t>Jon Weidner</a:t>
            </a:r>
            <a:endParaRPr sz="1600"/>
          </a:p>
          <a:p>
            <a:pPr marL="457200" lvl="0" indent="-330200" algn="l" rtl="0">
              <a:spcBef>
                <a:spcPts val="0"/>
              </a:spcBef>
              <a:spcAft>
                <a:spcPts val="0"/>
              </a:spcAft>
              <a:buSzPts val="1600"/>
              <a:buChar char="●"/>
            </a:pPr>
            <a:r>
              <a:rPr lang="en" sz="1600"/>
              <a:t>Zoe Witte</a:t>
            </a:r>
            <a:endParaRPr sz="1600"/>
          </a:p>
          <a:p>
            <a:pPr marL="457200" lvl="0" indent="-330200" algn="l" rtl="0">
              <a:spcBef>
                <a:spcPts val="0"/>
              </a:spcBef>
              <a:spcAft>
                <a:spcPts val="0"/>
              </a:spcAft>
              <a:buSzPts val="1600"/>
              <a:buChar char="●"/>
            </a:pPr>
            <a:r>
              <a:rPr lang="en" sz="1600"/>
              <a:t>Lucas Zardini</a:t>
            </a:r>
            <a:endParaRPr sz="1600"/>
          </a:p>
          <a:p>
            <a:pPr marL="457200" lvl="0" indent="-330200" algn="l" rtl="0">
              <a:spcBef>
                <a:spcPts val="0"/>
              </a:spcBef>
              <a:spcAft>
                <a:spcPts val="0"/>
              </a:spcAft>
              <a:buSzPts val="1600"/>
              <a:buChar char="●"/>
            </a:pPr>
            <a:r>
              <a:rPr lang="en" sz="1600"/>
              <a:t>Nick Zellmann </a:t>
            </a:r>
            <a:endParaRPr/>
          </a:p>
        </p:txBody>
      </p:sp>
      <p:sp>
        <p:nvSpPr>
          <p:cNvPr id="57" name="Google Shape;57;p13"/>
          <p:cNvSpPr txBox="1"/>
          <p:nvPr/>
        </p:nvSpPr>
        <p:spPr>
          <a:xfrm>
            <a:off x="2704038" y="3544625"/>
            <a:ext cx="3735900" cy="17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Lato"/>
                <a:ea typeface="Lato"/>
                <a:cs typeface="Lato"/>
                <a:sym typeface="Lato"/>
              </a:rPr>
              <a:t>Test Readiness Review</a:t>
            </a:r>
            <a:endParaRPr sz="2000" b="1">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ctr" rtl="0">
              <a:spcBef>
                <a:spcPts val="0"/>
              </a:spcBef>
              <a:spcAft>
                <a:spcPts val="0"/>
              </a:spcAft>
              <a:buNone/>
            </a:pPr>
            <a:r>
              <a:rPr lang="en" sz="1500">
                <a:latin typeface="Lato"/>
                <a:ea typeface="Lato"/>
                <a:cs typeface="Lato"/>
                <a:sym typeface="Lato"/>
              </a:rPr>
              <a:t>Advisor: Dr. Donna Gerren</a:t>
            </a:r>
            <a:endParaRPr sz="1500">
              <a:latin typeface="Lato"/>
              <a:ea typeface="Lato"/>
              <a:cs typeface="Lato"/>
              <a:sym typeface="Lato"/>
            </a:endParaRPr>
          </a:p>
          <a:p>
            <a:pPr marL="0" lvl="0" indent="0" algn="ctr" rtl="0">
              <a:spcBef>
                <a:spcPts val="0"/>
              </a:spcBef>
              <a:spcAft>
                <a:spcPts val="0"/>
              </a:spcAft>
              <a:buNone/>
            </a:pPr>
            <a:r>
              <a:rPr lang="en" sz="1500">
                <a:latin typeface="Lato"/>
                <a:ea typeface="Lato"/>
                <a:cs typeface="Lato"/>
                <a:sym typeface="Lato"/>
              </a:rPr>
              <a:t>Customer: Air Force Research Laboratory</a:t>
            </a:r>
            <a:endParaRPr sz="1500">
              <a:latin typeface="Lato"/>
              <a:ea typeface="Lato"/>
              <a:cs typeface="Lato"/>
              <a:sym typeface="Lato"/>
            </a:endParaRPr>
          </a:p>
          <a:p>
            <a:pPr marL="0" lvl="0" indent="0" algn="ctr" rtl="0">
              <a:spcBef>
                <a:spcPts val="0"/>
              </a:spcBef>
              <a:spcAft>
                <a:spcPts val="0"/>
              </a:spcAft>
              <a:buNone/>
            </a:pPr>
            <a:r>
              <a:rPr lang="en" sz="1500">
                <a:latin typeface="Lato"/>
                <a:ea typeface="Lato"/>
                <a:cs typeface="Lato"/>
                <a:sym typeface="Lato"/>
              </a:rPr>
              <a:t>POC: 1LT Riley Huff</a:t>
            </a:r>
            <a:endParaRPr sz="1500">
              <a:latin typeface="Lato"/>
              <a:ea typeface="Lato"/>
              <a:cs typeface="Lato"/>
              <a:sym typeface="Lato"/>
            </a:endParaRPr>
          </a:p>
        </p:txBody>
      </p:sp>
      <p:pic>
        <p:nvPicPr>
          <p:cNvPr id="58" name="Google Shape;58;p13"/>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59" name="Google Shape;59;p13"/>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61" name="Google Shape;61;p13"/>
          <p:cNvPicPr preferRelativeResize="0"/>
          <p:nvPr/>
        </p:nvPicPr>
        <p:blipFill rotWithShape="1">
          <a:blip r:embed="rId5">
            <a:alphaModFix/>
          </a:blip>
          <a:srcRect t="39" b="29"/>
          <a:stretch/>
        </p:blipFill>
        <p:spPr>
          <a:xfrm>
            <a:off x="3632900" y="1603825"/>
            <a:ext cx="1878617" cy="19358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Changes Since MSR</a:t>
            </a:r>
            <a:endParaRPr>
              <a:solidFill>
                <a:srgbClr val="000000"/>
              </a:solidFill>
            </a:endParaRPr>
          </a:p>
        </p:txBody>
      </p:sp>
      <p:sp>
        <p:nvSpPr>
          <p:cNvPr id="178" name="Google Shape;17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79" name="Google Shape;179;p22"/>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180" name="Google Shape;180;p22"/>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181" name="Google Shape;181;p22"/>
          <p:cNvSpPr txBox="1">
            <a:spLocks noGrp="1"/>
          </p:cNvSpPr>
          <p:nvPr>
            <p:ph type="body" idx="1"/>
          </p:nvPr>
        </p:nvSpPr>
        <p:spPr>
          <a:xfrm>
            <a:off x="311700" y="1044000"/>
            <a:ext cx="7907100" cy="3619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sz="1600">
                <a:solidFill>
                  <a:srgbClr val="000000"/>
                </a:solidFill>
              </a:rPr>
              <a:t>Redesign to ICUP component</a:t>
            </a:r>
            <a:endParaRPr sz="16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Due to risk of collision during ejection, along with spacing issues on the engine we have decided to redesign the ICUP</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New design will consist of 4 connected PCBs that will go along engine body</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This design reduces risk of collision, and decreases form factor of engine</a:t>
            </a:r>
            <a:endParaRPr sz="1400">
              <a:solidFill>
                <a:srgbClr val="000000"/>
              </a:solidFill>
            </a:endParaRPr>
          </a:p>
          <a:p>
            <a:pPr marL="1371600" lvl="2" indent="-317500" algn="l" rtl="0">
              <a:spcBef>
                <a:spcPts val="0"/>
              </a:spcBef>
              <a:spcAft>
                <a:spcPts val="0"/>
              </a:spcAft>
              <a:buClr>
                <a:srgbClr val="000000"/>
              </a:buClr>
              <a:buSzPts val="1400"/>
              <a:buChar char="■"/>
            </a:pPr>
            <a:r>
              <a:rPr lang="en" sz="1400">
                <a:solidFill>
                  <a:srgbClr val="000000"/>
                </a:solidFill>
              </a:rPr>
              <a:t>Redesign does not require increase in board complexity</a:t>
            </a:r>
            <a:endParaRPr sz="14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Redesign to fore retention ring</a:t>
            </a:r>
            <a:endParaRPr sz="1600">
              <a:solidFill>
                <a:srgbClr val="000000"/>
              </a:solidFill>
            </a:endParaRPr>
          </a:p>
          <a:p>
            <a:pPr marL="914400" lvl="1" indent="-304800" algn="l" rtl="0">
              <a:spcBef>
                <a:spcPts val="0"/>
              </a:spcBef>
              <a:spcAft>
                <a:spcPts val="0"/>
              </a:spcAft>
              <a:buClr>
                <a:srgbClr val="000000"/>
              </a:buClr>
              <a:buSzPts val="1200"/>
              <a:buChar char="○"/>
            </a:pPr>
            <a:r>
              <a:rPr lang="en" sz="1400">
                <a:solidFill>
                  <a:srgbClr val="000000"/>
                </a:solidFill>
              </a:rPr>
              <a:t>Response to very limited space on the engine</a:t>
            </a:r>
            <a:endParaRPr>
              <a:solidFill>
                <a:srgbClr val="000000"/>
              </a:solidFill>
            </a:endParaRPr>
          </a:p>
          <a:p>
            <a:pPr marL="1371600" lvl="2" indent="-304800" algn="l" rtl="0">
              <a:spcBef>
                <a:spcPts val="0"/>
              </a:spcBef>
              <a:spcAft>
                <a:spcPts val="0"/>
              </a:spcAft>
              <a:buClr>
                <a:srgbClr val="000000"/>
              </a:buClr>
              <a:buSzPts val="1200"/>
              <a:buChar char="■"/>
            </a:pPr>
            <a:r>
              <a:rPr lang="en" sz="1400">
                <a:solidFill>
                  <a:srgbClr val="000000"/>
                </a:solidFill>
              </a:rPr>
              <a:t>P100-RX is the smallest engine ever used by CU APOP team</a:t>
            </a:r>
            <a:endParaRPr>
              <a:solidFill>
                <a:srgbClr val="000000"/>
              </a:solidFill>
            </a:endParaRPr>
          </a:p>
          <a:p>
            <a:pPr marL="914400" lvl="1" indent="-304800" algn="l" rtl="0">
              <a:spcBef>
                <a:spcPts val="0"/>
              </a:spcBef>
              <a:spcAft>
                <a:spcPts val="0"/>
              </a:spcAft>
              <a:buClr>
                <a:srgbClr val="000000"/>
              </a:buClr>
              <a:buSzPts val="1200"/>
              <a:buChar char="○"/>
            </a:pPr>
            <a:r>
              <a:rPr lang="en" sz="1400">
                <a:solidFill>
                  <a:srgbClr val="000000"/>
                </a:solidFill>
              </a:rPr>
              <a:t>Will have to interface with ICUP component</a:t>
            </a:r>
            <a:endParaRPr>
              <a:solidFill>
                <a:srgbClr val="FF0000"/>
              </a:solidFill>
            </a:endParaRPr>
          </a:p>
          <a:p>
            <a:pPr marL="457200" lvl="0" indent="-330200" algn="l" rtl="0">
              <a:spcBef>
                <a:spcPts val="0"/>
              </a:spcBef>
              <a:spcAft>
                <a:spcPts val="0"/>
              </a:spcAft>
              <a:buClr>
                <a:srgbClr val="000000"/>
              </a:buClr>
              <a:buSzPts val="1600"/>
              <a:buChar char="●"/>
            </a:pPr>
            <a:r>
              <a:rPr lang="en" sz="1600">
                <a:solidFill>
                  <a:srgbClr val="000000"/>
                </a:solidFill>
              </a:rPr>
              <a:t>Redesign of actuator housing</a:t>
            </a:r>
            <a:endParaRPr sz="16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Switch from ABS plastic to Aluminum 6061</a:t>
            </a:r>
            <a:endParaRPr sz="1400">
              <a:solidFill>
                <a:srgbClr val="000000"/>
              </a:solidFill>
            </a:endParaRPr>
          </a:p>
          <a:p>
            <a:pPr marL="914400" lvl="1" indent="-304800" algn="l" rtl="0">
              <a:spcBef>
                <a:spcPts val="0"/>
              </a:spcBef>
              <a:spcAft>
                <a:spcPts val="0"/>
              </a:spcAft>
              <a:buClr>
                <a:srgbClr val="000000"/>
              </a:buClr>
              <a:buSzPts val="1200"/>
              <a:buChar char="○"/>
            </a:pPr>
            <a:r>
              <a:rPr lang="en" sz="1400">
                <a:solidFill>
                  <a:srgbClr val="000000"/>
                </a:solidFill>
              </a:rPr>
              <a:t>Response to PAB concerns with the 3D printed housing that holds the actuators</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311700" y="27101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Critical Project Elements</a:t>
            </a:r>
            <a:endParaRPr>
              <a:solidFill>
                <a:srgbClr val="000000"/>
              </a:solidFill>
            </a:endParaRPr>
          </a:p>
        </p:txBody>
      </p:sp>
      <p:sp>
        <p:nvSpPr>
          <p:cNvPr id="187" name="Google Shape;18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88" name="Google Shape;188;p23"/>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189" name="Google Shape;189;p23"/>
          <p:cNvPicPr preferRelativeResize="0"/>
          <p:nvPr/>
        </p:nvPicPr>
        <p:blipFill>
          <a:blip r:embed="rId4">
            <a:alphaModFix/>
          </a:blip>
          <a:stretch>
            <a:fillRect/>
          </a:stretch>
        </p:blipFill>
        <p:spPr>
          <a:xfrm>
            <a:off x="7979074" y="108925"/>
            <a:ext cx="1042077" cy="1042101"/>
          </a:xfrm>
          <a:prstGeom prst="rect">
            <a:avLst/>
          </a:prstGeom>
          <a:noFill/>
          <a:ln>
            <a:noFill/>
          </a:ln>
        </p:spPr>
      </p:pic>
      <p:graphicFrame>
        <p:nvGraphicFramePr>
          <p:cNvPr id="190" name="Google Shape;190;p23"/>
          <p:cNvGraphicFramePr/>
          <p:nvPr/>
        </p:nvGraphicFramePr>
        <p:xfrm>
          <a:off x="311700" y="1322013"/>
          <a:ext cx="8520600" cy="3474570"/>
        </p:xfrm>
        <a:graphic>
          <a:graphicData uri="http://schemas.openxmlformats.org/drawingml/2006/table">
            <a:tbl>
              <a:tblPr>
                <a:noFill/>
                <a:tableStyleId>{AD02AE27-E6D7-4B2E-AEA7-3B5DD6335E79}</a:tableStyleId>
              </a:tblPr>
              <a:tblGrid>
                <a:gridCol w="1309925">
                  <a:extLst>
                    <a:ext uri="{9D8B030D-6E8A-4147-A177-3AD203B41FA5}">
                      <a16:colId xmlns:a16="http://schemas.microsoft.com/office/drawing/2014/main" val="20000"/>
                    </a:ext>
                  </a:extLst>
                </a:gridCol>
                <a:gridCol w="2950400">
                  <a:extLst>
                    <a:ext uri="{9D8B030D-6E8A-4147-A177-3AD203B41FA5}">
                      <a16:colId xmlns:a16="http://schemas.microsoft.com/office/drawing/2014/main" val="20001"/>
                    </a:ext>
                  </a:extLst>
                </a:gridCol>
                <a:gridCol w="426027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b="1"/>
                        <a:t>Designation</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b="1"/>
                        <a:t>CPE</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b="1"/>
                        <a:t>Critical Characteristics</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t>CPE-1.2</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Windmill Prevention Mechanism (WPM) and </a:t>
                      </a:r>
                      <a:r>
                        <a:rPr lang="en">
                          <a:solidFill>
                            <a:schemeClr val="dk1"/>
                          </a:solidFill>
                        </a:rPr>
                        <a:t>Thrust Vectoring Mechanism (TVM)</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Thermodynamic and structural analysis require assumptions of materials and operating conditions. Further analysis shall </a:t>
                      </a:r>
                      <a:r>
                        <a:rPr lang="en" b="1">
                          <a:solidFill>
                            <a:schemeClr val="dk1"/>
                          </a:solidFill>
                        </a:rPr>
                        <a:t>characterize and define risks.</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CPE-3.1</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Main Control Board (MCB)</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During testing and product development, this will </a:t>
                      </a:r>
                      <a:r>
                        <a:rPr lang="en" b="1"/>
                        <a:t>verify safe engine operation and monitor WPM/TVM.</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t>CPE-3.2</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Integrated Communication Unit Panel (ICUP)</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Minimizes amount of wires to </a:t>
                      </a:r>
                      <a:r>
                        <a:rPr lang="en" b="1"/>
                        <a:t>reduce risk of human error and increases processing speed</a:t>
                      </a:r>
                      <a:r>
                        <a:rPr lang="en"/>
                        <a:t>. </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t>CPE-3.3</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t>Software</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b="1"/>
                        <a:t>Controls the incorporated mechanisms</a:t>
                      </a:r>
                      <a:r>
                        <a:rPr lang="en"/>
                        <a:t> over the entire operational envelope. </a:t>
                      </a:r>
                      <a:endParaRPr/>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Schedule</a:t>
            </a:r>
            <a:endParaRPr sz="5000">
              <a:solidFill>
                <a:srgbClr val="000000"/>
              </a:solidFill>
            </a:endParaRPr>
          </a:p>
          <a:p>
            <a:pPr marL="0" lvl="0" indent="0" algn="l" rtl="0">
              <a:spcBef>
                <a:spcPts val="0"/>
              </a:spcBef>
              <a:spcAft>
                <a:spcPts val="0"/>
              </a:spcAft>
              <a:buNone/>
            </a:pPr>
            <a:endParaRPr sz="5000">
              <a:solidFill>
                <a:srgbClr val="000000"/>
              </a:solidFill>
            </a:endParaRPr>
          </a:p>
        </p:txBody>
      </p:sp>
      <p:sp>
        <p:nvSpPr>
          <p:cNvPr id="196" name="Google Shape;19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97" name="Google Shape;197;p2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198" name="Google Shape;198;p2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199" name="Google Shape;1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12</a:t>
            </a:fld>
            <a:endParaRPr>
              <a:solidFill>
                <a:srgbClr val="000000"/>
              </a:solidFill>
            </a:endParaRPr>
          </a:p>
        </p:txBody>
      </p:sp>
      <p:sp>
        <p:nvSpPr>
          <p:cNvPr id="200" name="Google Shape;200;p24"/>
          <p:cNvSpPr/>
          <p:nvPr/>
        </p:nvSpPr>
        <p:spPr>
          <a:xfrm>
            <a:off x="211375" y="42995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201" name="Google Shape;201;p24"/>
          <p:cNvSpPr/>
          <p:nvPr/>
        </p:nvSpPr>
        <p:spPr>
          <a:xfrm>
            <a:off x="2985150" y="4299500"/>
            <a:ext cx="192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202" name="Google Shape;202;p24"/>
          <p:cNvSpPr/>
          <p:nvPr/>
        </p:nvSpPr>
        <p:spPr>
          <a:xfrm>
            <a:off x="63393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203" name="Google Shape;203;p24"/>
          <p:cNvSpPr/>
          <p:nvPr/>
        </p:nvSpPr>
        <p:spPr>
          <a:xfrm>
            <a:off x="1581625" y="4299500"/>
            <a:ext cx="1686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204" name="Google Shape;204;p24"/>
          <p:cNvSpPr/>
          <p:nvPr/>
        </p:nvSpPr>
        <p:spPr>
          <a:xfrm>
            <a:off x="4642000" y="4299500"/>
            <a:ext cx="2042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205" name="Google Shape;205;p24"/>
          <p:cNvSpPr/>
          <p:nvPr/>
        </p:nvSpPr>
        <p:spPr>
          <a:xfrm>
            <a:off x="74910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0" name="Google Shape;210;p25"/>
          <p:cNvSpPr txBox="1"/>
          <p:nvPr/>
        </p:nvSpPr>
        <p:spPr>
          <a:xfrm>
            <a:off x="2726050" y="1801700"/>
            <a:ext cx="1453200" cy="10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WPM manufacture and test</a:t>
            </a:r>
            <a:endParaRPr>
              <a:solidFill>
                <a:srgbClr val="FF0000"/>
              </a:solidFill>
            </a:endParaRPr>
          </a:p>
        </p:txBody>
      </p:sp>
      <p:sp>
        <p:nvSpPr>
          <p:cNvPr id="211" name="Google Shape;211;p25"/>
          <p:cNvSpPr txBox="1">
            <a:spLocks noGrp="1"/>
          </p:cNvSpPr>
          <p:nvPr>
            <p:ph type="title"/>
          </p:nvPr>
        </p:nvSpPr>
        <p:spPr>
          <a:xfrm>
            <a:off x="48995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Schedule Overview - Manufacture/Testing</a:t>
            </a:r>
            <a:endParaRPr>
              <a:solidFill>
                <a:srgbClr val="000000"/>
              </a:solidFill>
            </a:endParaRPr>
          </a:p>
        </p:txBody>
      </p:sp>
      <p:sp>
        <p:nvSpPr>
          <p:cNvPr id="212" name="Google Shape;21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13" name="Google Shape;213;p25"/>
          <p:cNvPicPr preferRelativeResize="0"/>
          <p:nvPr/>
        </p:nvPicPr>
        <p:blipFill>
          <a:blip r:embed="rId3">
            <a:alphaModFix/>
          </a:blip>
          <a:stretch>
            <a:fillRect/>
          </a:stretch>
        </p:blipFill>
        <p:spPr>
          <a:xfrm>
            <a:off x="96824" y="108925"/>
            <a:ext cx="1216089" cy="896874"/>
          </a:xfrm>
          <a:prstGeom prst="rect">
            <a:avLst/>
          </a:prstGeom>
          <a:noFill/>
          <a:ln>
            <a:noFill/>
          </a:ln>
        </p:spPr>
      </p:pic>
      <p:sp>
        <p:nvSpPr>
          <p:cNvPr id="214" name="Google Shape;21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13</a:t>
            </a:fld>
            <a:endParaRPr>
              <a:solidFill>
                <a:srgbClr val="000000"/>
              </a:solidFill>
            </a:endParaRPr>
          </a:p>
        </p:txBody>
      </p:sp>
      <p:pic>
        <p:nvPicPr>
          <p:cNvPr id="215" name="Google Shape;215;p25"/>
          <p:cNvPicPr preferRelativeResize="0"/>
          <p:nvPr/>
        </p:nvPicPr>
        <p:blipFill rotWithShape="1">
          <a:blip r:embed="rId4">
            <a:alphaModFix/>
          </a:blip>
          <a:srcRect t="1874"/>
          <a:stretch/>
        </p:blipFill>
        <p:spPr>
          <a:xfrm>
            <a:off x="489950" y="1007975"/>
            <a:ext cx="8342351" cy="4109276"/>
          </a:xfrm>
          <a:prstGeom prst="rect">
            <a:avLst/>
          </a:prstGeom>
          <a:noFill/>
          <a:ln>
            <a:noFill/>
          </a:ln>
        </p:spPr>
      </p:pic>
      <p:sp>
        <p:nvSpPr>
          <p:cNvPr id="216" name="Google Shape;216;p25"/>
          <p:cNvSpPr/>
          <p:nvPr/>
        </p:nvSpPr>
        <p:spPr>
          <a:xfrm>
            <a:off x="2726050" y="1363025"/>
            <a:ext cx="4266600" cy="1219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5"/>
          <p:cNvSpPr/>
          <p:nvPr/>
        </p:nvSpPr>
        <p:spPr>
          <a:xfrm>
            <a:off x="3729100" y="2582850"/>
            <a:ext cx="5027700" cy="1352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5"/>
          <p:cNvSpPr/>
          <p:nvPr/>
        </p:nvSpPr>
        <p:spPr>
          <a:xfrm>
            <a:off x="4007650" y="3921425"/>
            <a:ext cx="4749000" cy="1195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7540688" y="127576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   Acquisitions</a:t>
            </a:r>
            <a:endParaRPr sz="1000"/>
          </a:p>
        </p:txBody>
      </p:sp>
      <p:sp>
        <p:nvSpPr>
          <p:cNvPr id="220" name="Google Shape;220;p25"/>
          <p:cNvSpPr/>
          <p:nvPr/>
        </p:nvSpPr>
        <p:spPr>
          <a:xfrm>
            <a:off x="7622700" y="1343263"/>
            <a:ext cx="192900" cy="154200"/>
          </a:xfrm>
          <a:prstGeom prst="rect">
            <a:avLst/>
          </a:prstGeom>
          <a:solidFill>
            <a:srgbClr val="93C4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p:nvPr/>
        </p:nvSpPr>
        <p:spPr>
          <a:xfrm>
            <a:off x="7540688" y="1611475"/>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1000"/>
              <a:t>Manufacturing</a:t>
            </a:r>
            <a:endParaRPr sz="1000"/>
          </a:p>
        </p:txBody>
      </p:sp>
      <p:sp>
        <p:nvSpPr>
          <p:cNvPr id="222" name="Google Shape;222;p25"/>
          <p:cNvSpPr/>
          <p:nvPr/>
        </p:nvSpPr>
        <p:spPr>
          <a:xfrm>
            <a:off x="7622700" y="1695475"/>
            <a:ext cx="192900" cy="154200"/>
          </a:xfrm>
          <a:prstGeom prst="rect">
            <a:avLst/>
          </a:prstGeom>
          <a:solidFill>
            <a:srgbClr val="6FA8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5"/>
          <p:cNvSpPr/>
          <p:nvPr/>
        </p:nvSpPr>
        <p:spPr>
          <a:xfrm>
            <a:off x="7540700" y="192931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 prep</a:t>
            </a:r>
            <a:endParaRPr sz="1000"/>
          </a:p>
        </p:txBody>
      </p:sp>
      <p:sp>
        <p:nvSpPr>
          <p:cNvPr id="224" name="Google Shape;224;p25"/>
          <p:cNvSpPr/>
          <p:nvPr/>
        </p:nvSpPr>
        <p:spPr>
          <a:xfrm>
            <a:off x="7622700" y="1996813"/>
            <a:ext cx="192900" cy="15420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5"/>
          <p:cNvSpPr/>
          <p:nvPr/>
        </p:nvSpPr>
        <p:spPr>
          <a:xfrm>
            <a:off x="7540688" y="2256088"/>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Testing</a:t>
            </a:r>
            <a:endParaRPr sz="1000"/>
          </a:p>
        </p:txBody>
      </p:sp>
      <p:sp>
        <p:nvSpPr>
          <p:cNvPr id="226" name="Google Shape;226;p25"/>
          <p:cNvSpPr/>
          <p:nvPr/>
        </p:nvSpPr>
        <p:spPr>
          <a:xfrm>
            <a:off x="7622700" y="2323575"/>
            <a:ext cx="192900" cy="1542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5"/>
          <p:cNvSpPr txBox="1"/>
          <p:nvPr/>
        </p:nvSpPr>
        <p:spPr>
          <a:xfrm>
            <a:off x="6992550" y="2640450"/>
            <a:ext cx="1453200" cy="10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TVM manufacture and test</a:t>
            </a:r>
            <a:endParaRPr>
              <a:solidFill>
                <a:srgbClr val="FF0000"/>
              </a:solidFill>
            </a:endParaRPr>
          </a:p>
        </p:txBody>
      </p:sp>
      <p:sp>
        <p:nvSpPr>
          <p:cNvPr id="228" name="Google Shape;228;p25"/>
          <p:cNvSpPr txBox="1"/>
          <p:nvPr/>
        </p:nvSpPr>
        <p:spPr>
          <a:xfrm>
            <a:off x="2726050" y="4393025"/>
            <a:ext cx="1453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Deliverables</a:t>
            </a:r>
            <a:endParaRPr>
              <a:solidFill>
                <a:srgbClr val="FF0000"/>
              </a:solidFill>
            </a:endParaRPr>
          </a:p>
        </p:txBody>
      </p:sp>
      <p:cxnSp>
        <p:nvCxnSpPr>
          <p:cNvPr id="229" name="Google Shape;229;p25"/>
          <p:cNvCxnSpPr/>
          <p:nvPr/>
        </p:nvCxnSpPr>
        <p:spPr>
          <a:xfrm>
            <a:off x="4166225" y="1633050"/>
            <a:ext cx="617100" cy="0"/>
          </a:xfrm>
          <a:prstGeom prst="straightConnector1">
            <a:avLst/>
          </a:prstGeom>
          <a:noFill/>
          <a:ln w="19050" cap="flat" cmpd="sng">
            <a:solidFill>
              <a:srgbClr val="FF0000"/>
            </a:solidFill>
            <a:prstDash val="dash"/>
            <a:round/>
            <a:headEnd type="none" w="med" len="med"/>
            <a:tailEnd type="none" w="med" len="med"/>
          </a:ln>
        </p:spPr>
      </p:cxnSp>
      <p:cxnSp>
        <p:nvCxnSpPr>
          <p:cNvPr id="230" name="Google Shape;230;p25"/>
          <p:cNvCxnSpPr/>
          <p:nvPr/>
        </p:nvCxnSpPr>
        <p:spPr>
          <a:xfrm>
            <a:off x="4783325" y="1734225"/>
            <a:ext cx="617100" cy="0"/>
          </a:xfrm>
          <a:prstGeom prst="straightConnector1">
            <a:avLst/>
          </a:prstGeom>
          <a:noFill/>
          <a:ln w="19050" cap="flat" cmpd="sng">
            <a:solidFill>
              <a:srgbClr val="FF0000"/>
            </a:solidFill>
            <a:prstDash val="dash"/>
            <a:round/>
            <a:headEnd type="none" w="med" len="med"/>
            <a:tailEnd type="none" w="med" len="med"/>
          </a:ln>
        </p:spPr>
      </p:cxnSp>
      <p:cxnSp>
        <p:nvCxnSpPr>
          <p:cNvPr id="231" name="Google Shape;231;p25"/>
          <p:cNvCxnSpPr/>
          <p:nvPr/>
        </p:nvCxnSpPr>
        <p:spPr>
          <a:xfrm>
            <a:off x="5400425" y="1878825"/>
            <a:ext cx="617100" cy="0"/>
          </a:xfrm>
          <a:prstGeom prst="straightConnector1">
            <a:avLst/>
          </a:prstGeom>
          <a:noFill/>
          <a:ln w="19050" cap="flat" cmpd="sng">
            <a:solidFill>
              <a:srgbClr val="FF0000"/>
            </a:solidFill>
            <a:prstDash val="dash"/>
            <a:round/>
            <a:headEnd type="none" w="med" len="med"/>
            <a:tailEnd type="none" w="med" len="med"/>
          </a:ln>
        </p:spPr>
      </p:cxnSp>
      <p:cxnSp>
        <p:nvCxnSpPr>
          <p:cNvPr id="232" name="Google Shape;232;p25"/>
          <p:cNvCxnSpPr/>
          <p:nvPr/>
        </p:nvCxnSpPr>
        <p:spPr>
          <a:xfrm>
            <a:off x="6080325" y="2505750"/>
            <a:ext cx="464700" cy="1800"/>
          </a:xfrm>
          <a:prstGeom prst="straightConnector1">
            <a:avLst/>
          </a:prstGeom>
          <a:noFill/>
          <a:ln w="19050" cap="flat" cmpd="sng">
            <a:solidFill>
              <a:srgbClr val="FF0000"/>
            </a:solidFill>
            <a:prstDash val="dash"/>
            <a:round/>
            <a:headEnd type="none" w="med" len="med"/>
            <a:tailEnd type="none" w="med" len="med"/>
          </a:ln>
        </p:spPr>
      </p:cxnSp>
      <p:cxnSp>
        <p:nvCxnSpPr>
          <p:cNvPr id="233" name="Google Shape;233;p25"/>
          <p:cNvCxnSpPr>
            <a:endCxn id="227" idx="2"/>
          </p:cNvCxnSpPr>
          <p:nvPr/>
        </p:nvCxnSpPr>
        <p:spPr>
          <a:xfrm>
            <a:off x="6544950" y="3682650"/>
            <a:ext cx="1174200" cy="0"/>
          </a:xfrm>
          <a:prstGeom prst="straightConnector1">
            <a:avLst/>
          </a:prstGeom>
          <a:noFill/>
          <a:ln w="19050" cap="flat" cmpd="sng">
            <a:solidFill>
              <a:srgbClr val="FF0000"/>
            </a:solidFill>
            <a:prstDash val="dash"/>
            <a:round/>
            <a:headEnd type="none" w="med" len="med"/>
            <a:tailEnd type="none" w="med" len="med"/>
          </a:ln>
        </p:spPr>
      </p:cxnSp>
      <p:cxnSp>
        <p:nvCxnSpPr>
          <p:cNvPr id="234" name="Google Shape;234;p25"/>
          <p:cNvCxnSpPr/>
          <p:nvPr/>
        </p:nvCxnSpPr>
        <p:spPr>
          <a:xfrm>
            <a:off x="7719150" y="3783800"/>
            <a:ext cx="934800" cy="9600"/>
          </a:xfrm>
          <a:prstGeom prst="straightConnector1">
            <a:avLst/>
          </a:prstGeom>
          <a:noFill/>
          <a:ln w="19050" cap="flat" cmpd="sng">
            <a:solidFill>
              <a:srgbClr val="FF0000"/>
            </a:solidFill>
            <a:prstDash val="dash"/>
            <a:round/>
            <a:headEnd type="none" w="med" len="med"/>
            <a:tailEnd type="none" w="med" len="med"/>
          </a:ln>
        </p:spPr>
      </p:cxnSp>
      <p:cxnSp>
        <p:nvCxnSpPr>
          <p:cNvPr id="235" name="Google Shape;235;p25"/>
          <p:cNvCxnSpPr/>
          <p:nvPr/>
        </p:nvCxnSpPr>
        <p:spPr>
          <a:xfrm>
            <a:off x="4783450" y="1647575"/>
            <a:ext cx="12900" cy="114000"/>
          </a:xfrm>
          <a:prstGeom prst="straightConnector1">
            <a:avLst/>
          </a:prstGeom>
          <a:noFill/>
          <a:ln w="19050" cap="flat" cmpd="sng">
            <a:solidFill>
              <a:srgbClr val="FF0000"/>
            </a:solidFill>
            <a:prstDash val="dash"/>
            <a:round/>
            <a:headEnd type="none" w="med" len="med"/>
            <a:tailEnd type="none" w="med" len="med"/>
          </a:ln>
        </p:spPr>
      </p:cxnSp>
      <p:cxnSp>
        <p:nvCxnSpPr>
          <p:cNvPr id="236" name="Google Shape;236;p25"/>
          <p:cNvCxnSpPr/>
          <p:nvPr/>
        </p:nvCxnSpPr>
        <p:spPr>
          <a:xfrm>
            <a:off x="5426400" y="1748800"/>
            <a:ext cx="0" cy="154500"/>
          </a:xfrm>
          <a:prstGeom prst="straightConnector1">
            <a:avLst/>
          </a:prstGeom>
          <a:noFill/>
          <a:ln w="19050" cap="flat" cmpd="sng">
            <a:solidFill>
              <a:srgbClr val="FF0000"/>
            </a:solidFill>
            <a:prstDash val="dash"/>
            <a:round/>
            <a:headEnd type="none" w="med" len="med"/>
            <a:tailEnd type="none" w="med" len="med"/>
          </a:ln>
        </p:spPr>
      </p:cxnSp>
      <p:cxnSp>
        <p:nvCxnSpPr>
          <p:cNvPr id="237" name="Google Shape;237;p25"/>
          <p:cNvCxnSpPr/>
          <p:nvPr/>
        </p:nvCxnSpPr>
        <p:spPr>
          <a:xfrm>
            <a:off x="6017900" y="1877375"/>
            <a:ext cx="77100" cy="591600"/>
          </a:xfrm>
          <a:prstGeom prst="straightConnector1">
            <a:avLst/>
          </a:prstGeom>
          <a:noFill/>
          <a:ln w="19050" cap="flat" cmpd="sng">
            <a:solidFill>
              <a:srgbClr val="FF0000"/>
            </a:solidFill>
            <a:prstDash val="dash"/>
            <a:round/>
            <a:headEnd type="none" w="med" len="med"/>
            <a:tailEnd type="none" w="med" len="med"/>
          </a:ln>
        </p:spPr>
      </p:cxnSp>
      <p:cxnSp>
        <p:nvCxnSpPr>
          <p:cNvPr id="238" name="Google Shape;238;p25"/>
          <p:cNvCxnSpPr/>
          <p:nvPr/>
        </p:nvCxnSpPr>
        <p:spPr>
          <a:xfrm>
            <a:off x="6570825" y="2507450"/>
            <a:ext cx="25800" cy="1195800"/>
          </a:xfrm>
          <a:prstGeom prst="straightConnector1">
            <a:avLst/>
          </a:prstGeom>
          <a:noFill/>
          <a:ln w="19050" cap="flat" cmpd="sng">
            <a:solidFill>
              <a:srgbClr val="FF0000"/>
            </a:solidFill>
            <a:prstDash val="dash"/>
            <a:round/>
            <a:headEnd type="none" w="med" len="med"/>
            <a:tailEnd type="none" w="med" len="med"/>
          </a:ln>
        </p:spPr>
      </p:cxnSp>
      <p:cxnSp>
        <p:nvCxnSpPr>
          <p:cNvPr id="239" name="Google Shape;239;p25"/>
          <p:cNvCxnSpPr>
            <a:stCxn id="227" idx="2"/>
            <a:endCxn id="227" idx="2"/>
          </p:cNvCxnSpPr>
          <p:nvPr/>
        </p:nvCxnSpPr>
        <p:spPr>
          <a:xfrm>
            <a:off x="7719150" y="3682650"/>
            <a:ext cx="0" cy="0"/>
          </a:xfrm>
          <a:prstGeom prst="straightConnector1">
            <a:avLst/>
          </a:prstGeom>
          <a:noFill/>
          <a:ln w="19050" cap="flat" cmpd="sng">
            <a:solidFill>
              <a:srgbClr val="FF0000"/>
            </a:solidFill>
            <a:prstDash val="dash"/>
            <a:round/>
            <a:headEnd type="none" w="med" len="med"/>
            <a:tailEnd type="none" w="med" len="med"/>
          </a:ln>
        </p:spPr>
      </p:cxnSp>
      <p:pic>
        <p:nvPicPr>
          <p:cNvPr id="240" name="Google Shape;240;p25"/>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241" name="Google Shape;241;p25"/>
          <p:cNvSpPr txBox="1"/>
          <p:nvPr/>
        </p:nvSpPr>
        <p:spPr>
          <a:xfrm>
            <a:off x="2700200" y="1748800"/>
            <a:ext cx="1453200" cy="10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WPM manufacture and test</a:t>
            </a:r>
            <a:endParaRPr>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5"/>
        <p:cNvGrpSpPr/>
        <p:nvPr/>
      </p:nvGrpSpPr>
      <p:grpSpPr>
        <a:xfrm>
          <a:off x="0" y="0"/>
          <a:ext cx="0" cy="0"/>
          <a:chOff x="0" y="0"/>
          <a:chExt cx="0" cy="0"/>
        </a:xfrm>
      </p:grpSpPr>
      <p:pic>
        <p:nvPicPr>
          <p:cNvPr id="246" name="Google Shape;246;p26"/>
          <p:cNvPicPr preferRelativeResize="0"/>
          <p:nvPr/>
        </p:nvPicPr>
        <p:blipFill>
          <a:blip r:embed="rId3">
            <a:alphaModFix/>
          </a:blip>
          <a:stretch>
            <a:fillRect/>
          </a:stretch>
        </p:blipFill>
        <p:spPr>
          <a:xfrm>
            <a:off x="96825" y="1151025"/>
            <a:ext cx="8924326" cy="3263233"/>
          </a:xfrm>
          <a:prstGeom prst="rect">
            <a:avLst/>
          </a:prstGeom>
          <a:noFill/>
          <a:ln>
            <a:noFill/>
          </a:ln>
        </p:spPr>
      </p:pic>
      <p:sp>
        <p:nvSpPr>
          <p:cNvPr id="247" name="Google Shape;247;p26"/>
          <p:cNvSpPr txBox="1">
            <a:spLocks noGrp="1"/>
          </p:cNvSpPr>
          <p:nvPr>
            <p:ph type="title"/>
          </p:nvPr>
        </p:nvSpPr>
        <p:spPr>
          <a:xfrm>
            <a:off x="48995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WPM Manufacture and Test Schedule</a:t>
            </a:r>
            <a:endParaRPr>
              <a:solidFill>
                <a:srgbClr val="000000"/>
              </a:solidFill>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49" name="Google Shape;249;p26"/>
          <p:cNvPicPr preferRelativeResize="0"/>
          <p:nvPr/>
        </p:nvPicPr>
        <p:blipFill>
          <a:blip r:embed="rId4">
            <a:alphaModFix/>
          </a:blip>
          <a:stretch>
            <a:fillRect/>
          </a:stretch>
        </p:blipFill>
        <p:spPr>
          <a:xfrm>
            <a:off x="96824" y="108925"/>
            <a:ext cx="1216089" cy="896874"/>
          </a:xfrm>
          <a:prstGeom prst="rect">
            <a:avLst/>
          </a:prstGeom>
          <a:noFill/>
          <a:ln>
            <a:noFill/>
          </a:ln>
        </p:spPr>
      </p:pic>
      <p:sp>
        <p:nvSpPr>
          <p:cNvPr id="250" name="Google Shape;25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14</a:t>
            </a:fld>
            <a:endParaRPr>
              <a:solidFill>
                <a:srgbClr val="000000"/>
              </a:solidFill>
            </a:endParaRPr>
          </a:p>
        </p:txBody>
      </p:sp>
      <p:sp>
        <p:nvSpPr>
          <p:cNvPr id="251" name="Google Shape;251;p26"/>
          <p:cNvSpPr/>
          <p:nvPr/>
        </p:nvSpPr>
        <p:spPr>
          <a:xfrm>
            <a:off x="7775788" y="173301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   Acquisitions</a:t>
            </a:r>
            <a:endParaRPr sz="1000"/>
          </a:p>
        </p:txBody>
      </p:sp>
      <p:sp>
        <p:nvSpPr>
          <p:cNvPr id="252" name="Google Shape;252;p26"/>
          <p:cNvSpPr/>
          <p:nvPr/>
        </p:nvSpPr>
        <p:spPr>
          <a:xfrm>
            <a:off x="7825975" y="1800513"/>
            <a:ext cx="192900" cy="154200"/>
          </a:xfrm>
          <a:prstGeom prst="rect">
            <a:avLst/>
          </a:prstGeom>
          <a:solidFill>
            <a:srgbClr val="93C4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7775788" y="2046675"/>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1000"/>
              <a:t>Manufacturing</a:t>
            </a:r>
            <a:endParaRPr sz="1000"/>
          </a:p>
        </p:txBody>
      </p:sp>
      <p:sp>
        <p:nvSpPr>
          <p:cNvPr id="254" name="Google Shape;254;p26"/>
          <p:cNvSpPr/>
          <p:nvPr/>
        </p:nvSpPr>
        <p:spPr>
          <a:xfrm>
            <a:off x="7825975" y="2114175"/>
            <a:ext cx="192900" cy="154200"/>
          </a:xfrm>
          <a:prstGeom prst="rect">
            <a:avLst/>
          </a:prstGeom>
          <a:solidFill>
            <a:srgbClr val="6FA8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7775800" y="236031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 prep</a:t>
            </a:r>
            <a:endParaRPr sz="1000"/>
          </a:p>
        </p:txBody>
      </p:sp>
      <p:sp>
        <p:nvSpPr>
          <p:cNvPr id="256" name="Google Shape;256;p26"/>
          <p:cNvSpPr/>
          <p:nvPr/>
        </p:nvSpPr>
        <p:spPr>
          <a:xfrm>
            <a:off x="7825975" y="2427813"/>
            <a:ext cx="192900" cy="15420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7775788" y="267396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Testing</a:t>
            </a:r>
            <a:endParaRPr sz="1000"/>
          </a:p>
        </p:txBody>
      </p:sp>
      <p:sp>
        <p:nvSpPr>
          <p:cNvPr id="258" name="Google Shape;258;p26"/>
          <p:cNvSpPr/>
          <p:nvPr/>
        </p:nvSpPr>
        <p:spPr>
          <a:xfrm>
            <a:off x="7825975" y="2741475"/>
            <a:ext cx="192900" cy="1542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9" name="Google Shape;259;p26"/>
          <p:cNvCxnSpPr>
            <a:stCxn id="260" idx="2"/>
            <a:endCxn id="260" idx="2"/>
          </p:cNvCxnSpPr>
          <p:nvPr/>
        </p:nvCxnSpPr>
        <p:spPr>
          <a:xfrm>
            <a:off x="7719150" y="3682650"/>
            <a:ext cx="0" cy="0"/>
          </a:xfrm>
          <a:prstGeom prst="straightConnector1">
            <a:avLst/>
          </a:prstGeom>
          <a:noFill/>
          <a:ln w="19050" cap="flat" cmpd="sng">
            <a:solidFill>
              <a:srgbClr val="FF0000"/>
            </a:solidFill>
            <a:prstDash val="dash"/>
            <a:round/>
            <a:headEnd type="none" w="med" len="med"/>
            <a:tailEnd type="none" w="med" len="med"/>
          </a:ln>
        </p:spPr>
      </p:cxnSp>
      <p:pic>
        <p:nvPicPr>
          <p:cNvPr id="261" name="Google Shape;261;p26"/>
          <p:cNvPicPr preferRelativeResize="0"/>
          <p:nvPr/>
        </p:nvPicPr>
        <p:blipFill>
          <a:blip r:embed="rId5">
            <a:alphaModFix/>
          </a:blip>
          <a:stretch>
            <a:fillRect/>
          </a:stretch>
        </p:blipFill>
        <p:spPr>
          <a:xfrm>
            <a:off x="7979074" y="108925"/>
            <a:ext cx="1042077" cy="1042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5"/>
        <p:cNvGrpSpPr/>
        <p:nvPr/>
      </p:nvGrpSpPr>
      <p:grpSpPr>
        <a:xfrm>
          <a:off x="0" y="0"/>
          <a:ext cx="0" cy="0"/>
          <a:chOff x="0" y="0"/>
          <a:chExt cx="0" cy="0"/>
        </a:xfrm>
      </p:grpSpPr>
      <p:sp>
        <p:nvSpPr>
          <p:cNvPr id="266" name="Google Shape;266;p27"/>
          <p:cNvSpPr txBox="1">
            <a:spLocks noGrp="1"/>
          </p:cNvSpPr>
          <p:nvPr>
            <p:ph type="title"/>
          </p:nvPr>
        </p:nvSpPr>
        <p:spPr>
          <a:xfrm>
            <a:off x="48995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TVM Manufacture and Test Schedule</a:t>
            </a:r>
            <a:endParaRPr>
              <a:solidFill>
                <a:srgbClr val="000000"/>
              </a:solidFill>
            </a:endParaRPr>
          </a:p>
        </p:txBody>
      </p:sp>
      <p:pic>
        <p:nvPicPr>
          <p:cNvPr id="267" name="Google Shape;267;p27"/>
          <p:cNvPicPr preferRelativeResize="0"/>
          <p:nvPr/>
        </p:nvPicPr>
        <p:blipFill>
          <a:blip r:embed="rId3">
            <a:alphaModFix/>
          </a:blip>
          <a:stretch>
            <a:fillRect/>
          </a:stretch>
        </p:blipFill>
        <p:spPr>
          <a:xfrm>
            <a:off x="178250" y="1151025"/>
            <a:ext cx="8787502" cy="3605925"/>
          </a:xfrm>
          <a:prstGeom prst="rect">
            <a:avLst/>
          </a:prstGeom>
          <a:noFill/>
          <a:ln>
            <a:noFill/>
          </a:ln>
        </p:spPr>
      </p:pic>
      <p:sp>
        <p:nvSpPr>
          <p:cNvPr id="268" name="Google Shape;26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69" name="Google Shape;269;p27"/>
          <p:cNvPicPr preferRelativeResize="0"/>
          <p:nvPr/>
        </p:nvPicPr>
        <p:blipFill>
          <a:blip r:embed="rId4">
            <a:alphaModFix/>
          </a:blip>
          <a:stretch>
            <a:fillRect/>
          </a:stretch>
        </p:blipFill>
        <p:spPr>
          <a:xfrm>
            <a:off x="96824" y="108925"/>
            <a:ext cx="1216089" cy="896874"/>
          </a:xfrm>
          <a:prstGeom prst="rect">
            <a:avLst/>
          </a:prstGeom>
          <a:noFill/>
          <a:ln>
            <a:noFill/>
          </a:ln>
        </p:spPr>
      </p:pic>
      <p:sp>
        <p:nvSpPr>
          <p:cNvPr id="270" name="Google Shape;27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15</a:t>
            </a:fld>
            <a:endParaRPr>
              <a:solidFill>
                <a:srgbClr val="000000"/>
              </a:solidFill>
            </a:endParaRPr>
          </a:p>
        </p:txBody>
      </p:sp>
      <p:sp>
        <p:nvSpPr>
          <p:cNvPr id="271" name="Google Shape;271;p27"/>
          <p:cNvSpPr/>
          <p:nvPr/>
        </p:nvSpPr>
        <p:spPr>
          <a:xfrm>
            <a:off x="7256238" y="1684288"/>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   Acquisitions</a:t>
            </a:r>
            <a:endParaRPr sz="1000"/>
          </a:p>
        </p:txBody>
      </p:sp>
      <p:sp>
        <p:nvSpPr>
          <p:cNvPr id="272" name="Google Shape;272;p27"/>
          <p:cNvSpPr/>
          <p:nvPr/>
        </p:nvSpPr>
        <p:spPr>
          <a:xfrm>
            <a:off x="7318575" y="1751788"/>
            <a:ext cx="192900" cy="154200"/>
          </a:xfrm>
          <a:prstGeom prst="rect">
            <a:avLst/>
          </a:prstGeom>
          <a:solidFill>
            <a:srgbClr val="93C4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p:nvPr/>
        </p:nvSpPr>
        <p:spPr>
          <a:xfrm>
            <a:off x="7256238" y="202231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1000"/>
              <a:t>Manufacturing</a:t>
            </a:r>
            <a:endParaRPr sz="1000"/>
          </a:p>
        </p:txBody>
      </p:sp>
      <p:sp>
        <p:nvSpPr>
          <p:cNvPr id="274" name="Google Shape;274;p27"/>
          <p:cNvSpPr/>
          <p:nvPr/>
        </p:nvSpPr>
        <p:spPr>
          <a:xfrm>
            <a:off x="7318575" y="2089825"/>
            <a:ext cx="192900" cy="154200"/>
          </a:xfrm>
          <a:prstGeom prst="rect">
            <a:avLst/>
          </a:prstGeom>
          <a:solidFill>
            <a:srgbClr val="6FA8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7256250" y="2348138"/>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 prep</a:t>
            </a:r>
            <a:endParaRPr sz="1000"/>
          </a:p>
        </p:txBody>
      </p:sp>
      <p:sp>
        <p:nvSpPr>
          <p:cNvPr id="276" name="Google Shape;276;p27"/>
          <p:cNvSpPr/>
          <p:nvPr/>
        </p:nvSpPr>
        <p:spPr>
          <a:xfrm>
            <a:off x="7318575" y="2427838"/>
            <a:ext cx="192900" cy="15420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7256238" y="2683463"/>
            <a:ext cx="1216200" cy="2892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       Testing</a:t>
            </a:r>
            <a:endParaRPr sz="1000"/>
          </a:p>
        </p:txBody>
      </p:sp>
      <p:sp>
        <p:nvSpPr>
          <p:cNvPr id="278" name="Google Shape;278;p27"/>
          <p:cNvSpPr/>
          <p:nvPr/>
        </p:nvSpPr>
        <p:spPr>
          <a:xfrm>
            <a:off x="7318575" y="2741475"/>
            <a:ext cx="192900" cy="1542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9" name="Google Shape;279;p27"/>
          <p:cNvCxnSpPr>
            <a:stCxn id="280" idx="2"/>
            <a:endCxn id="280" idx="2"/>
          </p:cNvCxnSpPr>
          <p:nvPr/>
        </p:nvCxnSpPr>
        <p:spPr>
          <a:xfrm>
            <a:off x="7719150" y="3682650"/>
            <a:ext cx="0" cy="0"/>
          </a:xfrm>
          <a:prstGeom prst="straightConnector1">
            <a:avLst/>
          </a:prstGeom>
          <a:noFill/>
          <a:ln w="19050" cap="flat" cmpd="sng">
            <a:solidFill>
              <a:srgbClr val="FF0000"/>
            </a:solidFill>
            <a:prstDash val="dash"/>
            <a:round/>
            <a:headEnd type="none" w="med" len="med"/>
            <a:tailEnd type="none" w="med" len="med"/>
          </a:ln>
        </p:spPr>
      </p:cxnSp>
      <p:pic>
        <p:nvPicPr>
          <p:cNvPr id="281" name="Google Shape;281;p27"/>
          <p:cNvPicPr preferRelativeResize="0"/>
          <p:nvPr/>
        </p:nvPicPr>
        <p:blipFill>
          <a:blip r:embed="rId5">
            <a:alphaModFix/>
          </a:blip>
          <a:stretch>
            <a:fillRect/>
          </a:stretch>
        </p:blipFill>
        <p:spPr>
          <a:xfrm>
            <a:off x="7979074" y="108925"/>
            <a:ext cx="1042077" cy="1042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
        <p:cNvGrpSpPr/>
        <p:nvPr/>
      </p:nvGrpSpPr>
      <p:grpSpPr>
        <a:xfrm>
          <a:off x="0" y="0"/>
          <a:ext cx="0" cy="0"/>
          <a:chOff x="0" y="0"/>
          <a:chExt cx="0" cy="0"/>
        </a:xfrm>
      </p:grpSpPr>
      <p:pic>
        <p:nvPicPr>
          <p:cNvPr id="286" name="Google Shape;286;p28"/>
          <p:cNvPicPr preferRelativeResize="0"/>
          <p:nvPr/>
        </p:nvPicPr>
        <p:blipFill>
          <a:blip r:embed="rId3">
            <a:alphaModFix/>
          </a:blip>
          <a:stretch>
            <a:fillRect/>
          </a:stretch>
        </p:blipFill>
        <p:spPr>
          <a:xfrm>
            <a:off x="39800" y="916326"/>
            <a:ext cx="9144000" cy="3969147"/>
          </a:xfrm>
          <a:prstGeom prst="rect">
            <a:avLst/>
          </a:prstGeom>
          <a:noFill/>
          <a:ln>
            <a:noFill/>
          </a:ln>
        </p:spPr>
      </p:pic>
      <p:sp>
        <p:nvSpPr>
          <p:cNvPr id="287" name="Google Shape;287;p28"/>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Electronics and Software Schedule</a:t>
            </a:r>
            <a:endParaRPr>
              <a:solidFill>
                <a:srgbClr val="000000"/>
              </a:solidFill>
            </a:endParaRPr>
          </a:p>
        </p:txBody>
      </p:sp>
      <p:sp>
        <p:nvSpPr>
          <p:cNvPr id="288" name="Google Shape;28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89" name="Google Shape;289;p28"/>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290" name="Google Shape;290;p28"/>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291" name="Google Shape;29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16</a:t>
            </a:fld>
            <a:endParaRPr>
              <a:solidFill>
                <a:srgbClr val="000000"/>
              </a:solidFill>
            </a:endParaRPr>
          </a:p>
        </p:txBody>
      </p:sp>
      <p:sp>
        <p:nvSpPr>
          <p:cNvPr id="292" name="Google Shape;292;p28"/>
          <p:cNvSpPr/>
          <p:nvPr/>
        </p:nvSpPr>
        <p:spPr>
          <a:xfrm>
            <a:off x="2624125" y="1300400"/>
            <a:ext cx="2371500" cy="495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txBox="1"/>
          <p:nvPr/>
        </p:nvSpPr>
        <p:spPr>
          <a:xfrm>
            <a:off x="4995625" y="1405700"/>
            <a:ext cx="17487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PCB Rev. A</a:t>
            </a:r>
            <a:endParaRPr>
              <a:solidFill>
                <a:srgbClr val="FF0000"/>
              </a:solidFill>
            </a:endParaRPr>
          </a:p>
        </p:txBody>
      </p:sp>
      <p:sp>
        <p:nvSpPr>
          <p:cNvPr id="294" name="Google Shape;294;p28"/>
          <p:cNvSpPr/>
          <p:nvPr/>
        </p:nvSpPr>
        <p:spPr>
          <a:xfrm>
            <a:off x="5111975" y="1893025"/>
            <a:ext cx="1910100" cy="495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txBox="1"/>
          <p:nvPr/>
        </p:nvSpPr>
        <p:spPr>
          <a:xfrm>
            <a:off x="7022075" y="1997350"/>
            <a:ext cx="17487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PCB Rev. B</a:t>
            </a:r>
            <a:endParaRPr>
              <a:solidFill>
                <a:srgbClr val="FF0000"/>
              </a:solidFill>
            </a:endParaRPr>
          </a:p>
        </p:txBody>
      </p:sp>
      <p:sp>
        <p:nvSpPr>
          <p:cNvPr id="296" name="Google Shape;296;p28"/>
          <p:cNvSpPr/>
          <p:nvPr/>
        </p:nvSpPr>
        <p:spPr>
          <a:xfrm>
            <a:off x="6027250" y="2388025"/>
            <a:ext cx="1992600" cy="450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txBox="1"/>
          <p:nvPr/>
        </p:nvSpPr>
        <p:spPr>
          <a:xfrm>
            <a:off x="8019975" y="2420250"/>
            <a:ext cx="17487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PCB Rev. C</a:t>
            </a:r>
            <a:endParaRPr>
              <a:solidFill>
                <a:srgbClr val="FF0000"/>
              </a:solidFill>
            </a:endParaRPr>
          </a:p>
        </p:txBody>
      </p:sp>
      <p:sp>
        <p:nvSpPr>
          <p:cNvPr id="298" name="Google Shape;298;p28"/>
          <p:cNvSpPr/>
          <p:nvPr/>
        </p:nvSpPr>
        <p:spPr>
          <a:xfrm>
            <a:off x="2786875" y="3076950"/>
            <a:ext cx="3787500" cy="495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txBox="1"/>
          <p:nvPr/>
        </p:nvSpPr>
        <p:spPr>
          <a:xfrm>
            <a:off x="6601575" y="3128063"/>
            <a:ext cx="1555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Labview Dev.</a:t>
            </a:r>
            <a:endParaRPr>
              <a:solidFill>
                <a:srgbClr val="FF0000"/>
              </a:solidFill>
            </a:endParaRPr>
          </a:p>
        </p:txBody>
      </p:sp>
      <p:sp>
        <p:nvSpPr>
          <p:cNvPr id="300" name="Google Shape;300;p28"/>
          <p:cNvSpPr/>
          <p:nvPr/>
        </p:nvSpPr>
        <p:spPr>
          <a:xfrm>
            <a:off x="2786875" y="3571950"/>
            <a:ext cx="5301300" cy="1340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txBox="1"/>
          <p:nvPr/>
        </p:nvSpPr>
        <p:spPr>
          <a:xfrm>
            <a:off x="8157363" y="3973875"/>
            <a:ext cx="685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MCB Dev.</a:t>
            </a:r>
            <a:endParaRPr>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5"/>
        <p:cNvGrpSpPr/>
        <p:nvPr/>
      </p:nvGrpSpPr>
      <p:grpSpPr>
        <a:xfrm>
          <a:off x="0" y="0"/>
          <a:ext cx="0" cy="0"/>
          <a:chOff x="0" y="0"/>
          <a:chExt cx="0" cy="0"/>
        </a:xfrm>
      </p:grpSpPr>
      <p:sp>
        <p:nvSpPr>
          <p:cNvPr id="306" name="Google Shape;306;p29"/>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Manufacturing Status</a:t>
            </a:r>
            <a:endParaRPr sz="5000">
              <a:solidFill>
                <a:srgbClr val="000000"/>
              </a:solidFill>
            </a:endParaRPr>
          </a:p>
        </p:txBody>
      </p:sp>
      <p:sp>
        <p:nvSpPr>
          <p:cNvPr id="307" name="Google Shape;30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08" name="Google Shape;308;p29"/>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309" name="Google Shape;309;p29"/>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310" name="Google Shape;31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17</a:t>
            </a:fld>
            <a:endParaRPr>
              <a:solidFill>
                <a:srgbClr val="000000"/>
              </a:solidFill>
            </a:endParaRPr>
          </a:p>
        </p:txBody>
      </p:sp>
      <p:sp>
        <p:nvSpPr>
          <p:cNvPr id="311" name="Google Shape;311;p29"/>
          <p:cNvSpPr/>
          <p:nvPr/>
        </p:nvSpPr>
        <p:spPr>
          <a:xfrm>
            <a:off x="211375" y="42995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312" name="Google Shape;312;p29"/>
          <p:cNvSpPr/>
          <p:nvPr/>
        </p:nvSpPr>
        <p:spPr>
          <a:xfrm>
            <a:off x="2985150" y="4299500"/>
            <a:ext cx="1926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313" name="Google Shape;313;p29"/>
          <p:cNvSpPr/>
          <p:nvPr/>
        </p:nvSpPr>
        <p:spPr>
          <a:xfrm>
            <a:off x="63393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314" name="Google Shape;314;p29"/>
          <p:cNvSpPr/>
          <p:nvPr/>
        </p:nvSpPr>
        <p:spPr>
          <a:xfrm>
            <a:off x="1581625" y="42995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315" name="Google Shape;315;p29"/>
          <p:cNvSpPr/>
          <p:nvPr/>
        </p:nvSpPr>
        <p:spPr>
          <a:xfrm>
            <a:off x="4642000" y="4299500"/>
            <a:ext cx="2042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316" name="Google Shape;316;p29"/>
          <p:cNvSpPr/>
          <p:nvPr/>
        </p:nvSpPr>
        <p:spPr>
          <a:xfrm>
            <a:off x="74910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WPM Manufacturing Overview</a:t>
            </a:r>
            <a:endParaRPr>
              <a:solidFill>
                <a:srgbClr val="000000"/>
              </a:solidFill>
            </a:endParaRPr>
          </a:p>
        </p:txBody>
      </p:sp>
      <p:sp>
        <p:nvSpPr>
          <p:cNvPr id="322" name="Google Shape;32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323" name="Google Shape;323;p30"/>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324" name="Google Shape;324;p30"/>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325" name="Google Shape;3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18</a:t>
            </a:fld>
            <a:endParaRPr>
              <a:solidFill>
                <a:srgbClr val="000000"/>
              </a:solidFill>
            </a:endParaRPr>
          </a:p>
        </p:txBody>
      </p:sp>
      <p:sp>
        <p:nvSpPr>
          <p:cNvPr id="326" name="Google Shape;326;p30"/>
          <p:cNvSpPr txBox="1">
            <a:spLocks noGrp="1"/>
          </p:cNvSpPr>
          <p:nvPr>
            <p:ph type="body" idx="1"/>
          </p:nvPr>
        </p:nvSpPr>
        <p:spPr>
          <a:xfrm>
            <a:off x="311700" y="1044000"/>
            <a:ext cx="8052300" cy="36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Fairing 3D print using carbon fiber reinforced Onyx</a:t>
            </a:r>
            <a:endParaRPr>
              <a:solidFill>
                <a:srgbClr val="000000"/>
              </a:solidFill>
            </a:endParaRPr>
          </a:p>
          <a:p>
            <a:pPr marL="457200" lvl="0" indent="-342900" algn="l" rtl="0">
              <a:spcBef>
                <a:spcPts val="0"/>
              </a:spcBef>
              <a:spcAft>
                <a:spcPts val="0"/>
              </a:spcAft>
              <a:buClr>
                <a:srgbClr val="000000"/>
              </a:buClr>
              <a:buSzPts val="1800"/>
              <a:buChar char="●"/>
            </a:pPr>
            <a:r>
              <a:rPr lang="en">
                <a:solidFill>
                  <a:schemeClr val="dk1"/>
                </a:solidFill>
              </a:rPr>
              <a:t>Solenoids from Adafruit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Windmill prevention APOP test replica </a:t>
            </a:r>
            <a:endParaRPr>
              <a:solidFill>
                <a:schemeClr val="dk1"/>
              </a:solidFill>
            </a:endParaRPr>
          </a:p>
          <a:p>
            <a:pPr marL="457200" lvl="0" indent="-342900" algn="l" rtl="0">
              <a:spcBef>
                <a:spcPts val="0"/>
              </a:spcBef>
              <a:spcAft>
                <a:spcPts val="0"/>
              </a:spcAft>
              <a:buClr>
                <a:srgbClr val="000000"/>
              </a:buClr>
              <a:buSzPts val="1800"/>
              <a:buChar char="●"/>
            </a:pPr>
            <a:r>
              <a:rPr lang="en">
                <a:solidFill>
                  <a:schemeClr val="dk1"/>
                </a:solidFill>
              </a:rPr>
              <a:t>Ejection springs from McMaster-Carr</a:t>
            </a:r>
            <a:endParaRPr>
              <a:solidFill>
                <a:srgbClr val="000000"/>
              </a:solidFill>
            </a:endParaRPr>
          </a:p>
          <a:p>
            <a:pPr marL="457200" lvl="0" indent="-342900" algn="l" rtl="0">
              <a:spcBef>
                <a:spcPts val="0"/>
              </a:spcBef>
              <a:spcAft>
                <a:spcPts val="0"/>
              </a:spcAft>
              <a:buClr>
                <a:srgbClr val="000000"/>
              </a:buClr>
              <a:buSzPts val="1800"/>
              <a:buChar char="●"/>
            </a:pPr>
            <a:r>
              <a:rPr lang="en">
                <a:solidFill>
                  <a:schemeClr val="dk1"/>
                </a:solidFill>
              </a:rPr>
              <a:t>Fore retention ring 3D print → 1 week, approximately 2 days printing</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Windmill prevention high speed flow test → 1 week acquisitions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Aluminum 6061 ejection pins → 6 hours lathe</a:t>
            </a:r>
            <a:endParaRPr>
              <a:solidFill>
                <a:srgbClr val="000000"/>
              </a:solidFill>
            </a:endParaRPr>
          </a:p>
        </p:txBody>
      </p:sp>
      <p:sp>
        <p:nvSpPr>
          <p:cNvPr id="327" name="Google Shape;327;p30"/>
          <p:cNvSpPr/>
          <p:nvPr/>
        </p:nvSpPr>
        <p:spPr>
          <a:xfrm>
            <a:off x="423275" y="115102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423275" y="14616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423275" y="177227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423275" y="208290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423275" y="239352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423275" y="270415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23275" y="3014775"/>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txBox="1">
            <a:spLocks noGrp="1"/>
          </p:cNvSpPr>
          <p:nvPr>
            <p:ph type="body" idx="1"/>
          </p:nvPr>
        </p:nvSpPr>
        <p:spPr>
          <a:xfrm>
            <a:off x="5848250" y="3134800"/>
            <a:ext cx="2049600" cy="1162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Completed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In Progress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Not Started</a:t>
            </a:r>
            <a:endParaRPr>
              <a:solidFill>
                <a:srgbClr val="000000"/>
              </a:solidFill>
            </a:endParaRPr>
          </a:p>
        </p:txBody>
      </p:sp>
      <p:sp>
        <p:nvSpPr>
          <p:cNvPr id="335" name="Google Shape;335;p30"/>
          <p:cNvSpPr/>
          <p:nvPr/>
        </p:nvSpPr>
        <p:spPr>
          <a:xfrm>
            <a:off x="5959800" y="325537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59800" y="356600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59800" y="3876625"/>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1"/>
        <p:cNvGrpSpPr/>
        <p:nvPr/>
      </p:nvGrpSpPr>
      <p:grpSpPr>
        <a:xfrm>
          <a:off x="0" y="0"/>
          <a:ext cx="0" cy="0"/>
          <a:chOff x="0" y="0"/>
          <a:chExt cx="0" cy="0"/>
        </a:xfrm>
      </p:grpSpPr>
      <p:sp>
        <p:nvSpPr>
          <p:cNvPr id="342" name="Google Shape;342;p31"/>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TVM Manufacturing Overview</a:t>
            </a:r>
            <a:endParaRPr>
              <a:solidFill>
                <a:srgbClr val="000000"/>
              </a:solidFill>
            </a:endParaRPr>
          </a:p>
        </p:txBody>
      </p:sp>
      <p:sp>
        <p:nvSpPr>
          <p:cNvPr id="343" name="Google Shape;34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344" name="Google Shape;344;p31"/>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345" name="Google Shape;345;p31"/>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346" name="Google Shape;34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19</a:t>
            </a:fld>
            <a:endParaRPr>
              <a:solidFill>
                <a:srgbClr val="000000"/>
              </a:solidFill>
            </a:endParaRPr>
          </a:p>
        </p:txBody>
      </p:sp>
      <p:sp>
        <p:nvSpPr>
          <p:cNvPr id="347" name="Google Shape;347;p31"/>
          <p:cNvSpPr txBox="1">
            <a:spLocks noGrp="1"/>
          </p:cNvSpPr>
          <p:nvPr>
            <p:ph type="body" idx="1"/>
          </p:nvPr>
        </p:nvSpPr>
        <p:spPr>
          <a:xfrm>
            <a:off x="311700" y="1044000"/>
            <a:ext cx="8052300" cy="36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Stock engine test with dummy paddles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3D printed actuator nut attachments</a:t>
            </a:r>
            <a:endParaRPr>
              <a:solidFill>
                <a:srgbClr val="000000"/>
              </a:solidFill>
            </a:endParaRPr>
          </a:p>
          <a:p>
            <a:pPr marL="457200" lvl="0" indent="-342900" algn="l" rtl="0">
              <a:spcBef>
                <a:spcPts val="0"/>
              </a:spcBef>
              <a:spcAft>
                <a:spcPts val="0"/>
              </a:spcAft>
              <a:buClr>
                <a:srgbClr val="000000"/>
              </a:buClr>
              <a:buSzPts val="1800"/>
              <a:buChar char="●"/>
            </a:pPr>
            <a:r>
              <a:rPr lang="en">
                <a:solidFill>
                  <a:schemeClr val="dk1"/>
                </a:solidFill>
              </a:rPr>
              <a:t>Sheath hinges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Clevis pins from McMaster-Carr</a:t>
            </a:r>
            <a:endParaRPr>
              <a:solidFill>
                <a:schemeClr val="dk1"/>
              </a:solidFill>
            </a:endParaRPr>
          </a:p>
          <a:p>
            <a:pPr marL="457200" lvl="0" indent="-342900" algn="l" rtl="0">
              <a:spcBef>
                <a:spcPts val="0"/>
              </a:spcBef>
              <a:spcAft>
                <a:spcPts val="0"/>
              </a:spcAft>
              <a:buClr>
                <a:srgbClr val="000000"/>
              </a:buClr>
              <a:buSzPts val="1800"/>
              <a:buChar char="●"/>
            </a:pPr>
            <a:r>
              <a:rPr lang="en">
                <a:solidFill>
                  <a:schemeClr val="dk1"/>
                </a:solidFill>
              </a:rPr>
              <a:t>Thrust vectoring test stand → 1 week drilling and assembly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Steel linkage rods → 6 hours milling</a:t>
            </a:r>
            <a:endParaRPr>
              <a:solidFill>
                <a:schemeClr val="dk1"/>
              </a:solidFill>
            </a:endParaRPr>
          </a:p>
          <a:p>
            <a:pPr marL="457200" lvl="0" indent="-342900" algn="l" rtl="0">
              <a:spcBef>
                <a:spcPts val="0"/>
              </a:spcBef>
              <a:spcAft>
                <a:spcPts val="0"/>
              </a:spcAft>
              <a:buClr>
                <a:srgbClr val="000000"/>
              </a:buClr>
              <a:buSzPts val="1800"/>
              <a:buChar char="●"/>
            </a:pPr>
            <a:r>
              <a:rPr lang="en">
                <a:solidFill>
                  <a:schemeClr val="dk1"/>
                </a:solidFill>
              </a:rPr>
              <a:t>3D printed potentiometer arms → 4 hours print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Steel paddles → outsourced, 1 week expected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Steel nozzle sheath → successful prototypes, 1 week</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Actuator ring → 2 weeks</a:t>
            </a:r>
            <a:endParaRPr>
              <a:solidFill>
                <a:srgbClr val="000000"/>
              </a:solidFill>
            </a:endParaRPr>
          </a:p>
        </p:txBody>
      </p:sp>
      <p:sp>
        <p:nvSpPr>
          <p:cNvPr id="348" name="Google Shape;348;p31"/>
          <p:cNvSpPr/>
          <p:nvPr/>
        </p:nvSpPr>
        <p:spPr>
          <a:xfrm>
            <a:off x="423275" y="115102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p:nvPr/>
        </p:nvSpPr>
        <p:spPr>
          <a:xfrm>
            <a:off x="423275" y="14616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a:off x="423275" y="177227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23275" y="208290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423275" y="239352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423275" y="270415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23275" y="301477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23275" y="332540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23275" y="363602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1"/>
          <p:cNvSpPr txBox="1">
            <a:spLocks noGrp="1"/>
          </p:cNvSpPr>
          <p:nvPr>
            <p:ph type="body" idx="1"/>
          </p:nvPr>
        </p:nvSpPr>
        <p:spPr>
          <a:xfrm>
            <a:off x="6422850" y="3415825"/>
            <a:ext cx="2049600" cy="1162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Completed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In Progress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Not Started</a:t>
            </a:r>
            <a:endParaRPr>
              <a:solidFill>
                <a:srgbClr val="000000"/>
              </a:solidFill>
            </a:endParaRPr>
          </a:p>
        </p:txBody>
      </p:sp>
      <p:sp>
        <p:nvSpPr>
          <p:cNvPr id="358" name="Google Shape;358;p31"/>
          <p:cNvSpPr/>
          <p:nvPr/>
        </p:nvSpPr>
        <p:spPr>
          <a:xfrm>
            <a:off x="6533075" y="34942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p:nvPr/>
        </p:nvSpPr>
        <p:spPr>
          <a:xfrm>
            <a:off x="6533075" y="380487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6533075" y="4115500"/>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1"/>
          <p:cNvSpPr/>
          <p:nvPr/>
        </p:nvSpPr>
        <p:spPr>
          <a:xfrm>
            <a:off x="423275" y="394665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Overview</a:t>
            </a:r>
            <a:endParaRPr sz="5000">
              <a:solidFill>
                <a:srgbClr val="000000"/>
              </a:solidFill>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68" name="Google Shape;68;p1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69" name="Google Shape;69;p1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0" name="Google Shape;7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2</a:t>
            </a:fld>
            <a:endParaRPr>
              <a:solidFill>
                <a:srgbClr val="000000"/>
              </a:solidFill>
            </a:endParaRPr>
          </a:p>
        </p:txBody>
      </p:sp>
      <p:sp>
        <p:nvSpPr>
          <p:cNvPr id="71" name="Google Shape;71;p14"/>
          <p:cNvSpPr/>
          <p:nvPr/>
        </p:nvSpPr>
        <p:spPr>
          <a:xfrm>
            <a:off x="211375" y="4299500"/>
            <a:ext cx="1781700" cy="572700"/>
          </a:xfrm>
          <a:prstGeom prst="homePlate">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72" name="Google Shape;72;p14"/>
          <p:cNvSpPr/>
          <p:nvPr/>
        </p:nvSpPr>
        <p:spPr>
          <a:xfrm>
            <a:off x="2985150" y="4299500"/>
            <a:ext cx="192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73" name="Google Shape;73;p14"/>
          <p:cNvSpPr/>
          <p:nvPr/>
        </p:nvSpPr>
        <p:spPr>
          <a:xfrm>
            <a:off x="63393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74" name="Google Shape;74;p14"/>
          <p:cNvSpPr/>
          <p:nvPr/>
        </p:nvSpPr>
        <p:spPr>
          <a:xfrm>
            <a:off x="1581625" y="42995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75" name="Google Shape;75;p14"/>
          <p:cNvSpPr/>
          <p:nvPr/>
        </p:nvSpPr>
        <p:spPr>
          <a:xfrm>
            <a:off x="4642000" y="4299500"/>
            <a:ext cx="2042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76" name="Google Shape;76;p14"/>
          <p:cNvSpPr/>
          <p:nvPr/>
        </p:nvSpPr>
        <p:spPr>
          <a:xfrm>
            <a:off x="74910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5"/>
        <p:cNvGrpSpPr/>
        <p:nvPr/>
      </p:nvGrpSpPr>
      <p:grpSpPr>
        <a:xfrm>
          <a:off x="0" y="0"/>
          <a:ext cx="0" cy="0"/>
          <a:chOff x="0" y="0"/>
          <a:chExt cx="0" cy="0"/>
        </a:xfrm>
      </p:grpSpPr>
      <p:sp>
        <p:nvSpPr>
          <p:cNvPr id="366" name="Google Shape;366;p32"/>
          <p:cNvSpPr txBox="1">
            <a:spLocks noGrp="1"/>
          </p:cNvSpPr>
          <p:nvPr>
            <p:ph type="title"/>
          </p:nvPr>
        </p:nvSpPr>
        <p:spPr>
          <a:xfrm>
            <a:off x="311700" y="1529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Electronics &amp; Software Test Status</a:t>
            </a:r>
            <a:endParaRPr sz="5000">
              <a:solidFill>
                <a:srgbClr val="000000"/>
              </a:solidFill>
            </a:endParaRPr>
          </a:p>
        </p:txBody>
      </p:sp>
      <p:sp>
        <p:nvSpPr>
          <p:cNvPr id="367" name="Google Shape;36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68" name="Google Shape;368;p32"/>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369" name="Google Shape;369;p32"/>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370" name="Google Shape;37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20</a:t>
            </a:fld>
            <a:endParaRPr>
              <a:solidFill>
                <a:srgbClr val="000000"/>
              </a:solidFill>
            </a:endParaRPr>
          </a:p>
        </p:txBody>
      </p:sp>
      <p:sp>
        <p:nvSpPr>
          <p:cNvPr id="371" name="Google Shape;371;p32"/>
          <p:cNvSpPr/>
          <p:nvPr/>
        </p:nvSpPr>
        <p:spPr>
          <a:xfrm>
            <a:off x="211375" y="42995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372" name="Google Shape;372;p32"/>
          <p:cNvSpPr/>
          <p:nvPr/>
        </p:nvSpPr>
        <p:spPr>
          <a:xfrm>
            <a:off x="2985150" y="4299500"/>
            <a:ext cx="192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373" name="Google Shape;373;p32"/>
          <p:cNvSpPr/>
          <p:nvPr/>
        </p:nvSpPr>
        <p:spPr>
          <a:xfrm>
            <a:off x="63393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374" name="Google Shape;374;p32"/>
          <p:cNvSpPr/>
          <p:nvPr/>
        </p:nvSpPr>
        <p:spPr>
          <a:xfrm>
            <a:off x="1581625" y="42995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375" name="Google Shape;375;p32"/>
          <p:cNvSpPr/>
          <p:nvPr/>
        </p:nvSpPr>
        <p:spPr>
          <a:xfrm>
            <a:off x="4642000" y="4299500"/>
            <a:ext cx="20427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376" name="Google Shape;376;p32"/>
          <p:cNvSpPr/>
          <p:nvPr/>
        </p:nvSpPr>
        <p:spPr>
          <a:xfrm>
            <a:off x="74910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0"/>
        <p:cNvGrpSpPr/>
        <p:nvPr/>
      </p:nvGrpSpPr>
      <p:grpSpPr>
        <a:xfrm>
          <a:off x="0" y="0"/>
          <a:ext cx="0" cy="0"/>
          <a:chOff x="0" y="0"/>
          <a:chExt cx="0" cy="0"/>
        </a:xfrm>
      </p:grpSpPr>
      <p:sp>
        <p:nvSpPr>
          <p:cNvPr id="381" name="Google Shape;38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Electronics Overview</a:t>
            </a:r>
            <a:endParaRPr>
              <a:solidFill>
                <a:srgbClr val="000000"/>
              </a:solidFill>
            </a:endParaRPr>
          </a:p>
        </p:txBody>
      </p:sp>
      <p:sp>
        <p:nvSpPr>
          <p:cNvPr id="382" name="Google Shape;38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383" name="Google Shape;383;p33"/>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384" name="Google Shape;384;p33"/>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385" name="Google Shape;385;p33"/>
          <p:cNvSpPr txBox="1">
            <a:spLocks noGrp="1"/>
          </p:cNvSpPr>
          <p:nvPr>
            <p:ph type="body" idx="1"/>
          </p:nvPr>
        </p:nvSpPr>
        <p:spPr>
          <a:xfrm>
            <a:off x="311700" y="1044000"/>
            <a:ext cx="4260300" cy="3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0000"/>
                </a:solidFill>
              </a:rPr>
              <a:t>Main Control Board (MCB)</a:t>
            </a:r>
            <a:endParaRPr u="sng">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Provides WHiMPS’ data processing and power distribution</a:t>
            </a:r>
            <a:endParaRPr>
              <a:solidFill>
                <a:srgbClr val="000000"/>
              </a:solidFill>
            </a:endParaRPr>
          </a:p>
          <a:p>
            <a:pPr marL="0" lvl="0" indent="0" algn="l" rtl="0">
              <a:spcBef>
                <a:spcPts val="1600"/>
              </a:spcBef>
              <a:spcAft>
                <a:spcPts val="0"/>
              </a:spcAft>
              <a:buNone/>
            </a:pPr>
            <a:r>
              <a:rPr lang="en" u="sng">
                <a:solidFill>
                  <a:srgbClr val="000000"/>
                </a:solidFill>
              </a:rPr>
              <a:t>Integrated Communication Unit Panel (ICUP)</a:t>
            </a:r>
            <a:endParaRPr u="sng">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Extends actuators and potentiometers’ data and power lines from the MCB to the engine</a:t>
            </a:r>
            <a:endParaRPr>
              <a:solidFill>
                <a:srgbClr val="000000"/>
              </a:solidFill>
            </a:endParaRPr>
          </a:p>
          <a:p>
            <a:pPr marL="0" lvl="0" indent="0" algn="l" rtl="0">
              <a:spcBef>
                <a:spcPts val="1600"/>
              </a:spcBef>
              <a:spcAft>
                <a:spcPts val="0"/>
              </a:spcAft>
              <a:buNone/>
            </a:pPr>
            <a:r>
              <a:rPr lang="en" u="sng">
                <a:solidFill>
                  <a:srgbClr val="000000"/>
                </a:solidFill>
              </a:rPr>
              <a:t>Linear Potentiometer Breakout Board (LPBB)</a:t>
            </a:r>
            <a:endParaRPr u="sng">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Converts potentiometer analog output to a digital signal (I2C)</a:t>
            </a:r>
            <a:endParaRPr>
              <a:solidFill>
                <a:srgbClr val="000000"/>
              </a:solidFill>
            </a:endParaRPr>
          </a:p>
        </p:txBody>
      </p:sp>
      <p:pic>
        <p:nvPicPr>
          <p:cNvPr id="386" name="Google Shape;386;p33"/>
          <p:cNvPicPr preferRelativeResize="0"/>
          <p:nvPr/>
        </p:nvPicPr>
        <p:blipFill rotWithShape="1">
          <a:blip r:embed="rId5">
            <a:alphaModFix/>
          </a:blip>
          <a:srcRect l="19216" t="11484" r="18087" b="4749"/>
          <a:stretch/>
        </p:blipFill>
        <p:spPr>
          <a:xfrm>
            <a:off x="4642375" y="2863275"/>
            <a:ext cx="1188931" cy="2118120"/>
          </a:xfrm>
          <a:prstGeom prst="rect">
            <a:avLst/>
          </a:prstGeom>
          <a:noFill/>
          <a:ln>
            <a:noFill/>
          </a:ln>
        </p:spPr>
      </p:pic>
      <p:pic>
        <p:nvPicPr>
          <p:cNvPr id="387" name="Google Shape;387;p33"/>
          <p:cNvPicPr preferRelativeResize="0"/>
          <p:nvPr/>
        </p:nvPicPr>
        <p:blipFill rotWithShape="1">
          <a:blip r:embed="rId6">
            <a:alphaModFix/>
          </a:blip>
          <a:srcRect t="19979" r="7535" b="10479"/>
          <a:stretch/>
        </p:blipFill>
        <p:spPr>
          <a:xfrm>
            <a:off x="5974475" y="2863274"/>
            <a:ext cx="2112377" cy="2118120"/>
          </a:xfrm>
          <a:prstGeom prst="rect">
            <a:avLst/>
          </a:prstGeom>
          <a:noFill/>
          <a:ln>
            <a:noFill/>
          </a:ln>
        </p:spPr>
      </p:pic>
      <p:pic>
        <p:nvPicPr>
          <p:cNvPr id="388" name="Google Shape;388;p33"/>
          <p:cNvPicPr preferRelativeResize="0"/>
          <p:nvPr/>
        </p:nvPicPr>
        <p:blipFill rotWithShape="1">
          <a:blip r:embed="rId7">
            <a:alphaModFix/>
          </a:blip>
          <a:srcRect l="15198" t="2586" r="21892" b="3348"/>
          <a:stretch/>
        </p:blipFill>
        <p:spPr>
          <a:xfrm rot="-5400000">
            <a:off x="5503939" y="144239"/>
            <a:ext cx="1734272" cy="3457400"/>
          </a:xfrm>
          <a:prstGeom prst="rect">
            <a:avLst/>
          </a:prstGeom>
          <a:noFill/>
          <a:ln>
            <a:noFill/>
          </a:ln>
        </p:spPr>
      </p:pic>
      <p:sp>
        <p:nvSpPr>
          <p:cNvPr id="389" name="Google Shape;389;p33"/>
          <p:cNvSpPr txBox="1"/>
          <p:nvPr/>
        </p:nvSpPr>
        <p:spPr>
          <a:xfrm>
            <a:off x="6624000" y="3725538"/>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rPr>
              <a:t>ICUP</a:t>
            </a:r>
            <a:endParaRPr b="1">
              <a:solidFill>
                <a:srgbClr val="FF0000"/>
              </a:solidFill>
            </a:endParaRPr>
          </a:p>
        </p:txBody>
      </p:sp>
      <p:sp>
        <p:nvSpPr>
          <p:cNvPr id="390" name="Google Shape;390;p33"/>
          <p:cNvSpPr txBox="1"/>
          <p:nvPr/>
        </p:nvSpPr>
        <p:spPr>
          <a:xfrm>
            <a:off x="4830188" y="1151013"/>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rPr>
              <a:t>MCB</a:t>
            </a:r>
            <a:endParaRPr b="1">
              <a:solidFill>
                <a:srgbClr val="FF0000"/>
              </a:solidFill>
            </a:endParaRPr>
          </a:p>
        </p:txBody>
      </p:sp>
      <p:sp>
        <p:nvSpPr>
          <p:cNvPr id="391" name="Google Shape;391;p33"/>
          <p:cNvSpPr txBox="1"/>
          <p:nvPr/>
        </p:nvSpPr>
        <p:spPr>
          <a:xfrm>
            <a:off x="3930713" y="4587788"/>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rPr>
              <a:t>LPBB</a:t>
            </a:r>
            <a:endParaRPr b="1">
              <a:solidFill>
                <a:srgbClr val="FF0000"/>
              </a:solidFill>
            </a:endParaRPr>
          </a:p>
        </p:txBody>
      </p:sp>
      <p:sp>
        <p:nvSpPr>
          <p:cNvPr id="392" name="Google Shape;392;p33"/>
          <p:cNvSpPr txBox="1"/>
          <p:nvPr/>
        </p:nvSpPr>
        <p:spPr>
          <a:xfrm>
            <a:off x="8170138" y="2571738"/>
            <a:ext cx="813300" cy="39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rPr>
              <a:t>Rev. A</a:t>
            </a:r>
            <a:endParaRPr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6"/>
        <p:cNvGrpSpPr/>
        <p:nvPr/>
      </p:nvGrpSpPr>
      <p:grpSpPr>
        <a:xfrm>
          <a:off x="0" y="0"/>
          <a:ext cx="0" cy="0"/>
          <a:chOff x="0" y="0"/>
          <a:chExt cx="0" cy="0"/>
        </a:xfrm>
      </p:grpSpPr>
      <p:sp>
        <p:nvSpPr>
          <p:cNvPr id="397" name="Google Shape;3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Electronics Testing</a:t>
            </a:r>
            <a:endParaRPr>
              <a:solidFill>
                <a:srgbClr val="000000"/>
              </a:solidFill>
            </a:endParaRPr>
          </a:p>
        </p:txBody>
      </p:sp>
      <p:sp>
        <p:nvSpPr>
          <p:cNvPr id="398" name="Google Shape;3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399" name="Google Shape;399;p3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00" name="Google Shape;400;p3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401" name="Google Shape;401;p34"/>
          <p:cNvSpPr txBox="1">
            <a:spLocks noGrp="1"/>
          </p:cNvSpPr>
          <p:nvPr>
            <p:ph type="body" idx="1"/>
          </p:nvPr>
        </p:nvSpPr>
        <p:spPr>
          <a:xfrm>
            <a:off x="311700" y="1044000"/>
            <a:ext cx="8052300" cy="36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Switch functionality</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chemeClr val="dk1"/>
                </a:solidFill>
              </a:rPr>
              <a:t>Voltage converter (5V)</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Power protection circuit</a:t>
            </a:r>
            <a:endParaRPr sz="1800">
              <a:solidFill>
                <a:schemeClr val="dk1"/>
              </a:solidFill>
            </a:endParaRPr>
          </a:p>
          <a:p>
            <a:pPr marL="457200" lvl="0" indent="-342900" algn="l" rtl="0">
              <a:spcBef>
                <a:spcPts val="0"/>
              </a:spcBef>
              <a:spcAft>
                <a:spcPts val="0"/>
              </a:spcAft>
              <a:buClr>
                <a:srgbClr val="000000"/>
              </a:buClr>
              <a:buSzPts val="1800"/>
              <a:buChar char="●"/>
            </a:pPr>
            <a:r>
              <a:rPr lang="en" sz="1800">
                <a:solidFill>
                  <a:srgbClr val="000000"/>
                </a:solidFill>
              </a:rPr>
              <a:t>GPIO/LED circuit</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chemeClr val="dk1"/>
                </a:solidFill>
              </a:rPr>
              <a:t>Power MOSFET circuit</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chemeClr val="dk1"/>
                </a:solidFill>
              </a:rPr>
              <a:t>Raspberry Pi functionality</a:t>
            </a:r>
            <a:endParaRPr sz="1800">
              <a:solidFill>
                <a:schemeClr val="dk1"/>
              </a:solidFill>
            </a:endParaRPr>
          </a:p>
          <a:p>
            <a:pPr marL="457200" lvl="0" indent="-342900" algn="l" rtl="0">
              <a:spcBef>
                <a:spcPts val="0"/>
              </a:spcBef>
              <a:spcAft>
                <a:spcPts val="0"/>
              </a:spcAft>
              <a:buClr>
                <a:srgbClr val="000000"/>
              </a:buClr>
              <a:buSzPts val="1800"/>
              <a:buChar char="●"/>
            </a:pPr>
            <a:r>
              <a:rPr lang="en" sz="1800">
                <a:solidFill>
                  <a:schemeClr val="dk1"/>
                </a:solidFill>
              </a:rPr>
              <a:t>I2C functionality</a:t>
            </a:r>
            <a:endParaRPr sz="1800">
              <a:solidFill>
                <a:schemeClr val="dk1"/>
              </a:solidFill>
            </a:endParaRPr>
          </a:p>
          <a:p>
            <a:pPr marL="457200" lvl="0" indent="-342900" algn="l" rtl="0">
              <a:spcBef>
                <a:spcPts val="0"/>
              </a:spcBef>
              <a:spcAft>
                <a:spcPts val="0"/>
              </a:spcAft>
              <a:buClr>
                <a:srgbClr val="000000"/>
              </a:buClr>
              <a:buSzPts val="1800"/>
              <a:buChar char="●"/>
            </a:pPr>
            <a:r>
              <a:rPr lang="en" sz="1800">
                <a:solidFill>
                  <a:srgbClr val="000000"/>
                </a:solidFill>
              </a:rPr>
              <a:t>Solenoid circuit</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Actuator/motor driver circuit</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Linear potentiometer circuit</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Harness continuity check</a:t>
            </a:r>
            <a:endParaRPr sz="1800">
              <a:solidFill>
                <a:srgbClr val="000000"/>
              </a:solidFill>
            </a:endParaRPr>
          </a:p>
          <a:p>
            <a:pPr marL="457200" lvl="0" indent="-342900" algn="l" rtl="0">
              <a:spcBef>
                <a:spcPts val="0"/>
              </a:spcBef>
              <a:spcAft>
                <a:spcPts val="0"/>
              </a:spcAft>
              <a:buClr>
                <a:schemeClr val="dk1"/>
              </a:buClr>
              <a:buSzPts val="1800"/>
              <a:buChar char="●"/>
            </a:pPr>
            <a:r>
              <a:rPr lang="en" sz="1800">
                <a:solidFill>
                  <a:schemeClr val="dk1"/>
                </a:solidFill>
              </a:rPr>
              <a:t>Temperature sensor circuit</a:t>
            </a:r>
            <a:endParaRPr sz="1800">
              <a:solidFill>
                <a:srgbClr val="000000"/>
              </a:solidFill>
            </a:endParaRPr>
          </a:p>
        </p:txBody>
      </p:sp>
      <p:sp>
        <p:nvSpPr>
          <p:cNvPr id="402" name="Google Shape;402;p34"/>
          <p:cNvSpPr/>
          <p:nvPr/>
        </p:nvSpPr>
        <p:spPr>
          <a:xfrm>
            <a:off x="453850" y="1151025"/>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453850" y="27463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a:off x="453850" y="24180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4"/>
          <p:cNvSpPr/>
          <p:nvPr/>
        </p:nvSpPr>
        <p:spPr>
          <a:xfrm>
            <a:off x="453850" y="1790850"/>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txBox="1">
            <a:spLocks noGrp="1"/>
          </p:cNvSpPr>
          <p:nvPr>
            <p:ph type="body" idx="1"/>
          </p:nvPr>
        </p:nvSpPr>
        <p:spPr>
          <a:xfrm>
            <a:off x="5336325" y="3096538"/>
            <a:ext cx="3466500" cy="1162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Successful</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Successful After Changes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Unsuccessful</a:t>
            </a:r>
            <a:endParaRPr sz="1800">
              <a:solidFill>
                <a:srgbClr val="000000"/>
              </a:solidFill>
            </a:endParaRPr>
          </a:p>
        </p:txBody>
      </p:sp>
      <p:sp>
        <p:nvSpPr>
          <p:cNvPr id="407" name="Google Shape;407;p34"/>
          <p:cNvSpPr/>
          <p:nvPr/>
        </p:nvSpPr>
        <p:spPr>
          <a:xfrm>
            <a:off x="5447875" y="321711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5447875" y="3527738"/>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362150" y="1044000"/>
            <a:ext cx="3391800" cy="1996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5447875" y="3838363"/>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362075" y="3045275"/>
            <a:ext cx="3391800" cy="89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362075" y="3948075"/>
            <a:ext cx="3391800" cy="393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362075" y="4341675"/>
            <a:ext cx="3391800" cy="673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453850" y="14835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453850" y="209815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453850" y="30662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453850" y="3373838"/>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453850" y="3660963"/>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453850" y="400131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453850" y="4388163"/>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453850" y="467527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txBox="1"/>
          <p:nvPr/>
        </p:nvSpPr>
        <p:spPr>
          <a:xfrm>
            <a:off x="3753950" y="1845288"/>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MCB</a:t>
            </a:r>
            <a:endParaRPr b="1"/>
          </a:p>
        </p:txBody>
      </p:sp>
      <p:sp>
        <p:nvSpPr>
          <p:cNvPr id="423" name="Google Shape;423;p34"/>
          <p:cNvSpPr txBox="1"/>
          <p:nvPr/>
        </p:nvSpPr>
        <p:spPr>
          <a:xfrm>
            <a:off x="3753950" y="3297325"/>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ICUP</a:t>
            </a:r>
            <a:endParaRPr b="1"/>
          </a:p>
        </p:txBody>
      </p:sp>
      <p:sp>
        <p:nvSpPr>
          <p:cNvPr id="424" name="Google Shape;424;p34"/>
          <p:cNvSpPr txBox="1"/>
          <p:nvPr/>
        </p:nvSpPr>
        <p:spPr>
          <a:xfrm>
            <a:off x="3753950" y="3947338"/>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LPBB</a:t>
            </a:r>
            <a:endParaRPr b="1"/>
          </a:p>
        </p:txBody>
      </p:sp>
      <p:sp>
        <p:nvSpPr>
          <p:cNvPr id="425" name="Google Shape;425;p34"/>
          <p:cNvSpPr txBox="1"/>
          <p:nvPr/>
        </p:nvSpPr>
        <p:spPr>
          <a:xfrm>
            <a:off x="3753950" y="4481763"/>
            <a:ext cx="81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All</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9"/>
        <p:cNvGrpSpPr/>
        <p:nvPr/>
      </p:nvGrpSpPr>
      <p:grpSpPr>
        <a:xfrm>
          <a:off x="0" y="0"/>
          <a:ext cx="0" cy="0"/>
          <a:chOff x="0" y="0"/>
          <a:chExt cx="0" cy="0"/>
        </a:xfrm>
      </p:grpSpPr>
      <p:sp>
        <p:nvSpPr>
          <p:cNvPr id="430" name="Google Shape;430;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Upcoming Electronic Tests</a:t>
            </a:r>
            <a:endParaRPr>
              <a:solidFill>
                <a:srgbClr val="000000"/>
              </a:solidFill>
            </a:endParaRPr>
          </a:p>
        </p:txBody>
      </p:sp>
      <p:sp>
        <p:nvSpPr>
          <p:cNvPr id="431" name="Google Shape;43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432" name="Google Shape;432;p35"/>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33" name="Google Shape;433;p35"/>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434" name="Google Shape;434;p35"/>
          <p:cNvSpPr txBox="1">
            <a:spLocks noGrp="1"/>
          </p:cNvSpPr>
          <p:nvPr>
            <p:ph type="body" idx="1"/>
          </p:nvPr>
        </p:nvSpPr>
        <p:spPr>
          <a:xfrm>
            <a:off x="311700" y="1044000"/>
            <a:ext cx="4430700" cy="361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Temperature sensor addresses</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Done by: 3/6/2020</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Actuator/motor driver circuit</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chemeClr val="dk1"/>
                </a:solidFill>
              </a:rPr>
              <a:t>Done by: </a:t>
            </a:r>
            <a:r>
              <a:rPr lang="en" sz="1800">
                <a:solidFill>
                  <a:srgbClr val="000000"/>
                </a:solidFill>
              </a:rPr>
              <a:t>3/6/2020</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Load cell/amplifier circuit</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chemeClr val="dk1"/>
                </a:solidFill>
              </a:rPr>
              <a:t>Done by: </a:t>
            </a:r>
            <a:r>
              <a:rPr lang="en" sz="1800">
                <a:solidFill>
                  <a:srgbClr val="000000"/>
                </a:solidFill>
              </a:rPr>
              <a:t>3/13/2020</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chemeClr val="dk1"/>
                </a:solidFill>
              </a:rPr>
              <a:t>Revision B MCB functionality</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Done by: 3/13/2020</a:t>
            </a:r>
            <a:endParaRPr sz="1800">
              <a:solidFill>
                <a:schemeClr val="dk1"/>
              </a:solidFill>
            </a:endParaRPr>
          </a:p>
          <a:p>
            <a:pPr marL="457200" lvl="0" indent="-342900" algn="l" rtl="0">
              <a:spcBef>
                <a:spcPts val="0"/>
              </a:spcBef>
              <a:spcAft>
                <a:spcPts val="0"/>
              </a:spcAft>
              <a:buClr>
                <a:srgbClr val="000000"/>
              </a:buClr>
              <a:buSzPts val="1800"/>
              <a:buChar char="●"/>
            </a:pPr>
            <a:r>
              <a:rPr lang="en" sz="1800">
                <a:solidFill>
                  <a:srgbClr val="000000"/>
                </a:solidFill>
              </a:rPr>
              <a:t>Revision B ICUP functionality</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chemeClr val="dk1"/>
                </a:solidFill>
              </a:rPr>
              <a:t>Done by: 3/13/2020</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chemeClr val="dk1"/>
                </a:solidFill>
              </a:rPr>
              <a:t>Revision B LPBB functionality</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Done by: 3/13/2020</a:t>
            </a:r>
            <a:endParaRPr sz="1800">
              <a:solidFill>
                <a:schemeClr val="dk1"/>
              </a:solidFill>
            </a:endParaRPr>
          </a:p>
        </p:txBody>
      </p:sp>
      <p:pic>
        <p:nvPicPr>
          <p:cNvPr id="435" name="Google Shape;435;p35"/>
          <p:cNvPicPr preferRelativeResize="0"/>
          <p:nvPr/>
        </p:nvPicPr>
        <p:blipFill>
          <a:blip r:embed="rId5">
            <a:alphaModFix/>
          </a:blip>
          <a:stretch>
            <a:fillRect/>
          </a:stretch>
        </p:blipFill>
        <p:spPr>
          <a:xfrm rot="-5400000">
            <a:off x="4949184" y="1115737"/>
            <a:ext cx="3192029" cy="4256048"/>
          </a:xfrm>
          <a:prstGeom prst="rect">
            <a:avLst/>
          </a:prstGeom>
          <a:noFill/>
          <a:ln>
            <a:noFill/>
          </a:ln>
        </p:spPr>
      </p:pic>
      <p:sp>
        <p:nvSpPr>
          <p:cNvPr id="436" name="Google Shape;436;p35"/>
          <p:cNvSpPr txBox="1"/>
          <p:nvPr/>
        </p:nvSpPr>
        <p:spPr>
          <a:xfrm>
            <a:off x="5342650" y="3890725"/>
            <a:ext cx="1853700" cy="6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Revision A PCBs</a:t>
            </a:r>
            <a:endParaRPr b="1">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sp>
        <p:nvSpPr>
          <p:cNvPr id="441" name="Google Shape;441;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MCB Revision B</a:t>
            </a:r>
            <a:endParaRPr>
              <a:solidFill>
                <a:srgbClr val="000000"/>
              </a:solidFill>
            </a:endParaRPr>
          </a:p>
        </p:txBody>
      </p:sp>
      <p:sp>
        <p:nvSpPr>
          <p:cNvPr id="442" name="Google Shape;44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443" name="Google Shape;443;p36"/>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44" name="Google Shape;444;p36"/>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445" name="Google Shape;445;p36"/>
          <p:cNvSpPr txBox="1">
            <a:spLocks noGrp="1"/>
          </p:cNvSpPr>
          <p:nvPr>
            <p:ph type="body" idx="1"/>
          </p:nvPr>
        </p:nvSpPr>
        <p:spPr>
          <a:xfrm>
            <a:off x="311700" y="1017725"/>
            <a:ext cx="4032900" cy="36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0000"/>
                </a:solidFill>
              </a:rPr>
              <a:t>Changes from Revision A to B:</a:t>
            </a:r>
            <a:endParaRPr u="sng">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Took out MCB &lt;-&gt; ECM connector</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Fixed the temperature sensor circuit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Added load cells connectors and amplifiers (2x)</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Added more indicator LEDs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Added MOSFETs for all motor drivers/actuators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Took out software control (MOSFET) for Ammeter </a:t>
            </a:r>
            <a:endParaRPr>
              <a:solidFill>
                <a:srgbClr val="000000"/>
              </a:solidFill>
            </a:endParaRPr>
          </a:p>
        </p:txBody>
      </p:sp>
      <p:pic>
        <p:nvPicPr>
          <p:cNvPr id="446" name="Google Shape;446;p36"/>
          <p:cNvPicPr preferRelativeResize="0"/>
          <p:nvPr/>
        </p:nvPicPr>
        <p:blipFill>
          <a:blip r:embed="rId5">
            <a:alphaModFix/>
          </a:blip>
          <a:stretch>
            <a:fillRect/>
          </a:stretch>
        </p:blipFill>
        <p:spPr>
          <a:xfrm>
            <a:off x="4344600" y="1303425"/>
            <a:ext cx="4647000" cy="24239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0"/>
        <p:cNvGrpSpPr/>
        <p:nvPr/>
      </p:nvGrpSpPr>
      <p:grpSpPr>
        <a:xfrm>
          <a:off x="0" y="0"/>
          <a:ext cx="0" cy="0"/>
          <a:chOff x="0" y="0"/>
          <a:chExt cx="0" cy="0"/>
        </a:xfrm>
      </p:grpSpPr>
      <p:sp>
        <p:nvSpPr>
          <p:cNvPr id="451" name="Google Shape;45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ICUP Revision B</a:t>
            </a:r>
            <a:endParaRPr>
              <a:solidFill>
                <a:srgbClr val="000000"/>
              </a:solidFill>
            </a:endParaRPr>
          </a:p>
        </p:txBody>
      </p:sp>
      <p:sp>
        <p:nvSpPr>
          <p:cNvPr id="452" name="Google Shape;45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53" name="Google Shape;453;p37"/>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54" name="Google Shape;454;p37"/>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455" name="Google Shape;455;p37"/>
          <p:cNvSpPr txBox="1">
            <a:spLocks noGrp="1"/>
          </p:cNvSpPr>
          <p:nvPr>
            <p:ph type="body" idx="1"/>
          </p:nvPr>
        </p:nvSpPr>
        <p:spPr>
          <a:xfrm>
            <a:off x="311700" y="1044000"/>
            <a:ext cx="3819000" cy="3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rPr>
              <a:t>Changes from Revision A to B:</a:t>
            </a:r>
            <a:endParaRPr>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Changed outline from a ring to a 4 panel “bracelet” design</a:t>
            </a:r>
            <a:endParaRPr>
              <a:solidFill>
                <a:srgbClr val="000000"/>
              </a:solidFill>
            </a:endParaRPr>
          </a:p>
          <a:p>
            <a:pPr marL="914400" lvl="1" indent="-304800" algn="l" rtl="0">
              <a:spcBef>
                <a:spcPts val="0"/>
              </a:spcBef>
              <a:spcAft>
                <a:spcPts val="0"/>
              </a:spcAft>
              <a:buClr>
                <a:srgbClr val="000000"/>
              </a:buClr>
              <a:buSzPts val="1200"/>
              <a:buChar char="○"/>
            </a:pPr>
            <a:r>
              <a:rPr lang="en">
                <a:solidFill>
                  <a:srgbClr val="000000"/>
                </a:solidFill>
              </a:rPr>
              <a:t>Each panel is connected together through SAMTEC locking connector assemblies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Motor drivers were replaced with the correct stepper motor driver</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Fixed solenoid circuit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Using a surface mount rail system with one screw hole instead of 4 screw holes</a:t>
            </a:r>
            <a:endParaRPr>
              <a:solidFill>
                <a:srgbClr val="000000"/>
              </a:solidFill>
            </a:endParaRPr>
          </a:p>
        </p:txBody>
      </p:sp>
      <p:pic>
        <p:nvPicPr>
          <p:cNvPr id="456" name="Google Shape;456;p37"/>
          <p:cNvPicPr preferRelativeResize="0"/>
          <p:nvPr/>
        </p:nvPicPr>
        <p:blipFill>
          <a:blip r:embed="rId5">
            <a:alphaModFix/>
          </a:blip>
          <a:stretch>
            <a:fillRect/>
          </a:stretch>
        </p:blipFill>
        <p:spPr>
          <a:xfrm>
            <a:off x="4130650" y="1303425"/>
            <a:ext cx="4860949" cy="2222426"/>
          </a:xfrm>
          <a:prstGeom prst="rect">
            <a:avLst/>
          </a:prstGeom>
          <a:noFill/>
          <a:ln>
            <a:noFill/>
          </a:ln>
        </p:spPr>
      </p:pic>
      <p:sp>
        <p:nvSpPr>
          <p:cNvPr id="457" name="Google Shape;457;p37"/>
          <p:cNvSpPr txBox="1"/>
          <p:nvPr/>
        </p:nvSpPr>
        <p:spPr>
          <a:xfrm>
            <a:off x="3967675" y="3646300"/>
            <a:ext cx="1497300" cy="11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1</a:t>
            </a:r>
            <a:endParaRPr sz="1200" b="1"/>
          </a:p>
          <a:p>
            <a:pPr marL="0" lvl="0" indent="0" algn="ctr" rtl="0">
              <a:spcBef>
                <a:spcPts val="0"/>
              </a:spcBef>
              <a:spcAft>
                <a:spcPts val="0"/>
              </a:spcAft>
              <a:buNone/>
            </a:pPr>
            <a:r>
              <a:rPr lang="en" sz="1200"/>
              <a:t>MCB &lt;-&gt; ICUP</a:t>
            </a:r>
            <a:endParaRPr sz="1200"/>
          </a:p>
          <a:p>
            <a:pPr marL="0" lvl="0" indent="0" algn="ctr" rtl="0">
              <a:spcBef>
                <a:spcPts val="0"/>
              </a:spcBef>
              <a:spcAft>
                <a:spcPts val="0"/>
              </a:spcAft>
              <a:buNone/>
            </a:pPr>
            <a:r>
              <a:rPr lang="en" sz="1200"/>
              <a:t>Actuator #1</a:t>
            </a:r>
            <a:endParaRPr sz="1200"/>
          </a:p>
          <a:p>
            <a:pPr marL="0" lvl="0" indent="0" algn="ctr" rtl="0">
              <a:spcBef>
                <a:spcPts val="0"/>
              </a:spcBef>
              <a:spcAft>
                <a:spcPts val="0"/>
              </a:spcAft>
              <a:buNone/>
            </a:pPr>
            <a:r>
              <a:rPr lang="en" sz="1200"/>
              <a:t>Motor Driver #1</a:t>
            </a:r>
            <a:endParaRPr sz="1200"/>
          </a:p>
          <a:p>
            <a:pPr marL="0" lvl="0" indent="0" algn="ctr" rtl="0">
              <a:spcBef>
                <a:spcPts val="0"/>
              </a:spcBef>
              <a:spcAft>
                <a:spcPts val="0"/>
              </a:spcAft>
              <a:buNone/>
            </a:pPr>
            <a:r>
              <a:rPr lang="en" sz="1200"/>
              <a:t>LPBB #1</a:t>
            </a:r>
            <a:endParaRPr sz="1200"/>
          </a:p>
        </p:txBody>
      </p:sp>
      <p:sp>
        <p:nvSpPr>
          <p:cNvPr id="458" name="Google Shape;458;p37"/>
          <p:cNvSpPr txBox="1"/>
          <p:nvPr/>
        </p:nvSpPr>
        <p:spPr>
          <a:xfrm>
            <a:off x="5179325" y="3646300"/>
            <a:ext cx="1497300" cy="10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2</a:t>
            </a:r>
            <a:endParaRPr sz="1200" b="1"/>
          </a:p>
          <a:p>
            <a:pPr marL="0" lvl="0" indent="0" algn="ctr" rtl="0">
              <a:spcBef>
                <a:spcPts val="0"/>
              </a:spcBef>
              <a:spcAft>
                <a:spcPts val="0"/>
              </a:spcAft>
              <a:buNone/>
            </a:pPr>
            <a:r>
              <a:rPr lang="en" sz="1200"/>
              <a:t>Solenoid #1</a:t>
            </a:r>
            <a:endParaRPr sz="1200"/>
          </a:p>
          <a:p>
            <a:pPr marL="0" lvl="0" indent="0" algn="ctr" rtl="0">
              <a:spcBef>
                <a:spcPts val="0"/>
              </a:spcBef>
              <a:spcAft>
                <a:spcPts val="0"/>
              </a:spcAft>
              <a:buNone/>
            </a:pPr>
            <a:r>
              <a:rPr lang="en" sz="1200"/>
              <a:t>Actuator #2</a:t>
            </a:r>
            <a:endParaRPr sz="1200"/>
          </a:p>
          <a:p>
            <a:pPr marL="0" lvl="0" indent="0" algn="ctr" rtl="0">
              <a:spcBef>
                <a:spcPts val="0"/>
              </a:spcBef>
              <a:spcAft>
                <a:spcPts val="0"/>
              </a:spcAft>
              <a:buNone/>
            </a:pPr>
            <a:r>
              <a:rPr lang="en" sz="1200"/>
              <a:t>Motor Driver #2</a:t>
            </a:r>
            <a:endParaRPr sz="1200"/>
          </a:p>
          <a:p>
            <a:pPr marL="0" lvl="0" indent="0" algn="ctr" rtl="0">
              <a:spcBef>
                <a:spcPts val="0"/>
              </a:spcBef>
              <a:spcAft>
                <a:spcPts val="0"/>
              </a:spcAft>
              <a:buNone/>
            </a:pPr>
            <a:r>
              <a:rPr lang="en" sz="1200"/>
              <a:t>LPBB #2</a:t>
            </a:r>
            <a:endParaRPr sz="1200"/>
          </a:p>
        </p:txBody>
      </p:sp>
      <p:sp>
        <p:nvSpPr>
          <p:cNvPr id="459" name="Google Shape;459;p37"/>
          <p:cNvSpPr txBox="1"/>
          <p:nvPr/>
        </p:nvSpPr>
        <p:spPr>
          <a:xfrm>
            <a:off x="6299300" y="3646300"/>
            <a:ext cx="1497300" cy="11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3</a:t>
            </a:r>
            <a:endParaRPr sz="1200" b="1"/>
          </a:p>
          <a:p>
            <a:pPr marL="0" lvl="0" indent="0" algn="ctr" rtl="0">
              <a:spcBef>
                <a:spcPts val="0"/>
              </a:spcBef>
              <a:spcAft>
                <a:spcPts val="0"/>
              </a:spcAft>
              <a:buNone/>
            </a:pPr>
            <a:r>
              <a:rPr lang="en" sz="1200"/>
              <a:t>Actuator #3</a:t>
            </a:r>
            <a:endParaRPr sz="1200"/>
          </a:p>
          <a:p>
            <a:pPr marL="0" lvl="0" indent="0" algn="ctr" rtl="0">
              <a:spcBef>
                <a:spcPts val="0"/>
              </a:spcBef>
              <a:spcAft>
                <a:spcPts val="0"/>
              </a:spcAft>
              <a:buNone/>
            </a:pPr>
            <a:r>
              <a:rPr lang="en" sz="1200"/>
              <a:t>Motor Driver #3</a:t>
            </a:r>
            <a:endParaRPr sz="1200"/>
          </a:p>
          <a:p>
            <a:pPr marL="0" lvl="0" indent="0" algn="ctr" rtl="0">
              <a:spcBef>
                <a:spcPts val="0"/>
              </a:spcBef>
              <a:spcAft>
                <a:spcPts val="0"/>
              </a:spcAft>
              <a:buClr>
                <a:schemeClr val="dk1"/>
              </a:buClr>
              <a:buSzPts val="1100"/>
              <a:buFont typeface="Arial"/>
              <a:buNone/>
            </a:pPr>
            <a:r>
              <a:rPr lang="en" sz="1200">
                <a:solidFill>
                  <a:schemeClr val="dk1"/>
                </a:solidFill>
              </a:rPr>
              <a:t>LPBB #3</a:t>
            </a:r>
            <a:endParaRPr sz="1200"/>
          </a:p>
        </p:txBody>
      </p:sp>
      <p:sp>
        <p:nvSpPr>
          <p:cNvPr id="460" name="Google Shape;460;p37"/>
          <p:cNvSpPr txBox="1"/>
          <p:nvPr/>
        </p:nvSpPr>
        <p:spPr>
          <a:xfrm>
            <a:off x="7521550" y="3646300"/>
            <a:ext cx="1497300" cy="11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4</a:t>
            </a:r>
            <a:endParaRPr sz="1200" b="1"/>
          </a:p>
          <a:p>
            <a:pPr marL="0" lvl="0" indent="0" algn="ctr" rtl="0">
              <a:spcBef>
                <a:spcPts val="0"/>
              </a:spcBef>
              <a:spcAft>
                <a:spcPts val="0"/>
              </a:spcAft>
              <a:buNone/>
            </a:pPr>
            <a:r>
              <a:rPr lang="en" sz="1200"/>
              <a:t>Solenoid #2</a:t>
            </a:r>
            <a:endParaRPr sz="1200"/>
          </a:p>
          <a:p>
            <a:pPr marL="0" lvl="0" indent="0" algn="ctr" rtl="0">
              <a:spcBef>
                <a:spcPts val="0"/>
              </a:spcBef>
              <a:spcAft>
                <a:spcPts val="0"/>
              </a:spcAft>
              <a:buNone/>
            </a:pPr>
            <a:r>
              <a:rPr lang="en" sz="1200"/>
              <a:t>Actuator #4</a:t>
            </a:r>
            <a:endParaRPr sz="1200"/>
          </a:p>
          <a:p>
            <a:pPr marL="0" lvl="0" indent="0" algn="ctr" rtl="0">
              <a:spcBef>
                <a:spcPts val="0"/>
              </a:spcBef>
              <a:spcAft>
                <a:spcPts val="0"/>
              </a:spcAft>
              <a:buNone/>
            </a:pPr>
            <a:r>
              <a:rPr lang="en" sz="1200"/>
              <a:t>Motor Driver #4</a:t>
            </a:r>
            <a:endParaRPr sz="1200"/>
          </a:p>
          <a:p>
            <a:pPr marL="0" lvl="0" indent="0" algn="ctr" rtl="0">
              <a:spcBef>
                <a:spcPts val="0"/>
              </a:spcBef>
              <a:spcAft>
                <a:spcPts val="0"/>
              </a:spcAft>
              <a:buNone/>
            </a:pPr>
            <a:r>
              <a:rPr lang="en" sz="1200"/>
              <a:t>LPBB #4</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4"/>
        <p:cNvGrpSpPr/>
        <p:nvPr/>
      </p:nvGrpSpPr>
      <p:grpSpPr>
        <a:xfrm>
          <a:off x="0" y="0"/>
          <a:ext cx="0" cy="0"/>
          <a:chOff x="0" y="0"/>
          <a:chExt cx="0" cy="0"/>
        </a:xfrm>
      </p:grpSpPr>
      <p:sp>
        <p:nvSpPr>
          <p:cNvPr id="465" name="Google Shape;46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LPBB Revision B</a:t>
            </a:r>
            <a:endParaRPr>
              <a:solidFill>
                <a:srgbClr val="000000"/>
              </a:solidFill>
            </a:endParaRPr>
          </a:p>
        </p:txBody>
      </p:sp>
      <p:sp>
        <p:nvSpPr>
          <p:cNvPr id="466" name="Google Shape;46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467" name="Google Shape;467;p38"/>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68" name="Google Shape;468;p38"/>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469" name="Google Shape;469;p38"/>
          <p:cNvSpPr txBox="1">
            <a:spLocks noGrp="1"/>
          </p:cNvSpPr>
          <p:nvPr>
            <p:ph type="body" idx="1"/>
          </p:nvPr>
        </p:nvSpPr>
        <p:spPr>
          <a:xfrm>
            <a:off x="311700" y="1044000"/>
            <a:ext cx="4022700" cy="3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rPr>
              <a:t>Changes from Revision A to B:</a:t>
            </a:r>
            <a:endParaRPr>
              <a:solidFill>
                <a:srgbClr val="000000"/>
              </a:solidFill>
            </a:endParaRPr>
          </a:p>
          <a:p>
            <a:pPr marL="457200" lvl="0" indent="-317500" algn="l" rtl="0">
              <a:spcBef>
                <a:spcPts val="1600"/>
              </a:spcBef>
              <a:spcAft>
                <a:spcPts val="0"/>
              </a:spcAft>
              <a:buClr>
                <a:srgbClr val="000000"/>
              </a:buClr>
              <a:buSzPts val="1400"/>
              <a:buChar char="●"/>
            </a:pPr>
            <a:r>
              <a:rPr lang="en">
                <a:solidFill>
                  <a:srgbClr val="000000"/>
                </a:solidFill>
              </a:rPr>
              <a:t>Changed to an ADC with multiple address for I2C</a:t>
            </a:r>
            <a:endParaRPr>
              <a:solidFill>
                <a:srgbClr val="000000"/>
              </a:solidFill>
            </a:endParaRPr>
          </a:p>
          <a:p>
            <a:pPr marL="914400" lvl="1" indent="-304800" algn="l" rtl="0">
              <a:spcBef>
                <a:spcPts val="0"/>
              </a:spcBef>
              <a:spcAft>
                <a:spcPts val="0"/>
              </a:spcAft>
              <a:buClr>
                <a:srgbClr val="000000"/>
              </a:buClr>
              <a:buSzPts val="1200"/>
              <a:buChar char="○"/>
            </a:pPr>
            <a:r>
              <a:rPr lang="en">
                <a:solidFill>
                  <a:srgbClr val="000000"/>
                </a:solidFill>
              </a:rPr>
              <a:t>Tie AD0 and AD1 resistors to either HIGH or LOW to get 4 address combinations </a:t>
            </a:r>
            <a:endParaRPr>
              <a:solidFill>
                <a:srgbClr val="000000"/>
              </a:solidFill>
            </a:endParaRPr>
          </a:p>
          <a:p>
            <a:pPr marL="914400" lvl="1" indent="-304800" algn="l" rtl="0">
              <a:spcBef>
                <a:spcPts val="0"/>
              </a:spcBef>
              <a:spcAft>
                <a:spcPts val="0"/>
              </a:spcAft>
              <a:buClr>
                <a:srgbClr val="000000"/>
              </a:buClr>
              <a:buSzPts val="1200"/>
              <a:buChar char="○"/>
            </a:pPr>
            <a:r>
              <a:rPr lang="en">
                <a:solidFill>
                  <a:srgbClr val="000000"/>
                </a:solidFill>
              </a:rPr>
              <a:t>18 bit ADC</a:t>
            </a:r>
            <a:endParaRPr>
              <a:solidFill>
                <a:srgbClr val="000000"/>
              </a:solidFill>
            </a:endParaRPr>
          </a:p>
        </p:txBody>
      </p:sp>
      <p:pic>
        <p:nvPicPr>
          <p:cNvPr id="470" name="Google Shape;470;p38"/>
          <p:cNvPicPr preferRelativeResize="0"/>
          <p:nvPr/>
        </p:nvPicPr>
        <p:blipFill>
          <a:blip r:embed="rId5">
            <a:alphaModFix/>
          </a:blip>
          <a:stretch>
            <a:fillRect/>
          </a:stretch>
        </p:blipFill>
        <p:spPr>
          <a:xfrm>
            <a:off x="4486800" y="1303426"/>
            <a:ext cx="4263396" cy="24858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4"/>
        <p:cNvGrpSpPr/>
        <p:nvPr/>
      </p:nvGrpSpPr>
      <p:grpSpPr>
        <a:xfrm>
          <a:off x="0" y="0"/>
          <a:ext cx="0" cy="0"/>
          <a:chOff x="0" y="0"/>
          <a:chExt cx="0" cy="0"/>
        </a:xfrm>
      </p:grpSpPr>
      <p:sp>
        <p:nvSpPr>
          <p:cNvPr id="475" name="Google Shape;47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76" name="Google Shape;476;p39"/>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77" name="Google Shape;477;p39"/>
          <p:cNvPicPr preferRelativeResize="0"/>
          <p:nvPr/>
        </p:nvPicPr>
        <p:blipFill>
          <a:blip r:embed="rId4">
            <a:alphaModFix/>
          </a:blip>
          <a:stretch>
            <a:fillRect/>
          </a:stretch>
        </p:blipFill>
        <p:spPr>
          <a:xfrm>
            <a:off x="7979074" y="108925"/>
            <a:ext cx="1042077" cy="1042101"/>
          </a:xfrm>
          <a:prstGeom prst="rect">
            <a:avLst/>
          </a:prstGeom>
          <a:noFill/>
          <a:ln>
            <a:noFill/>
          </a:ln>
        </p:spPr>
      </p:pic>
      <p:pic>
        <p:nvPicPr>
          <p:cNvPr id="478" name="Google Shape;478;p39"/>
          <p:cNvPicPr preferRelativeResize="0"/>
          <p:nvPr/>
        </p:nvPicPr>
        <p:blipFill>
          <a:blip r:embed="rId5">
            <a:alphaModFix/>
          </a:blip>
          <a:stretch>
            <a:fillRect/>
          </a:stretch>
        </p:blipFill>
        <p:spPr>
          <a:xfrm>
            <a:off x="1150063" y="903424"/>
            <a:ext cx="6843883" cy="3832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2"/>
        <p:cNvGrpSpPr/>
        <p:nvPr/>
      </p:nvGrpSpPr>
      <p:grpSpPr>
        <a:xfrm>
          <a:off x="0" y="0"/>
          <a:ext cx="0" cy="0"/>
          <a:chOff x="0" y="0"/>
          <a:chExt cx="0" cy="0"/>
        </a:xfrm>
      </p:grpSpPr>
      <p:sp>
        <p:nvSpPr>
          <p:cNvPr id="483" name="Google Shape;48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484" name="Google Shape;484;p40"/>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85" name="Google Shape;485;p40"/>
          <p:cNvPicPr preferRelativeResize="0"/>
          <p:nvPr/>
        </p:nvPicPr>
        <p:blipFill>
          <a:blip r:embed="rId4">
            <a:alphaModFix/>
          </a:blip>
          <a:stretch>
            <a:fillRect/>
          </a:stretch>
        </p:blipFill>
        <p:spPr>
          <a:xfrm>
            <a:off x="7979074" y="108925"/>
            <a:ext cx="1042077" cy="1042101"/>
          </a:xfrm>
          <a:prstGeom prst="rect">
            <a:avLst/>
          </a:prstGeom>
          <a:noFill/>
          <a:ln>
            <a:noFill/>
          </a:ln>
        </p:spPr>
      </p:pic>
      <p:pic>
        <p:nvPicPr>
          <p:cNvPr id="486" name="Google Shape;486;p40"/>
          <p:cNvPicPr preferRelativeResize="0"/>
          <p:nvPr/>
        </p:nvPicPr>
        <p:blipFill>
          <a:blip r:embed="rId5">
            <a:alphaModFix/>
          </a:blip>
          <a:stretch>
            <a:fillRect/>
          </a:stretch>
        </p:blipFill>
        <p:spPr>
          <a:xfrm>
            <a:off x="1465313" y="336575"/>
            <a:ext cx="6361360" cy="44703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0"/>
        <p:cNvGrpSpPr/>
        <p:nvPr/>
      </p:nvGrpSpPr>
      <p:grpSpPr>
        <a:xfrm>
          <a:off x="0" y="0"/>
          <a:ext cx="0" cy="0"/>
          <a:chOff x="0" y="0"/>
          <a:chExt cx="0" cy="0"/>
        </a:xfrm>
      </p:grpSpPr>
      <p:sp>
        <p:nvSpPr>
          <p:cNvPr id="491" name="Google Shape;49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492" name="Google Shape;492;p41"/>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493" name="Google Shape;493;p41"/>
          <p:cNvPicPr preferRelativeResize="0"/>
          <p:nvPr/>
        </p:nvPicPr>
        <p:blipFill>
          <a:blip r:embed="rId4">
            <a:alphaModFix/>
          </a:blip>
          <a:stretch>
            <a:fillRect/>
          </a:stretch>
        </p:blipFill>
        <p:spPr>
          <a:xfrm>
            <a:off x="7979074" y="108925"/>
            <a:ext cx="1042077" cy="1042101"/>
          </a:xfrm>
          <a:prstGeom prst="rect">
            <a:avLst/>
          </a:prstGeom>
          <a:noFill/>
          <a:ln>
            <a:noFill/>
          </a:ln>
        </p:spPr>
      </p:pic>
      <p:pic>
        <p:nvPicPr>
          <p:cNvPr id="494" name="Google Shape;494;p41"/>
          <p:cNvPicPr preferRelativeResize="0"/>
          <p:nvPr/>
        </p:nvPicPr>
        <p:blipFill>
          <a:blip r:embed="rId5">
            <a:alphaModFix/>
          </a:blip>
          <a:stretch>
            <a:fillRect/>
          </a:stretch>
        </p:blipFill>
        <p:spPr>
          <a:xfrm>
            <a:off x="1371325" y="794800"/>
            <a:ext cx="6549351" cy="3979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Problem Statement</a:t>
            </a:r>
            <a:endParaRPr>
              <a:solidFill>
                <a:srgbClr val="000000"/>
              </a:solidFill>
            </a:endParaRPr>
          </a:p>
        </p:txBody>
      </p:sp>
      <p:sp>
        <p:nvSpPr>
          <p:cNvPr id="82" name="Google Shape;82;p15"/>
          <p:cNvSpPr txBox="1">
            <a:spLocks noGrp="1"/>
          </p:cNvSpPr>
          <p:nvPr>
            <p:ph type="body" idx="1"/>
          </p:nvPr>
        </p:nvSpPr>
        <p:spPr>
          <a:xfrm>
            <a:off x="311700" y="1035450"/>
            <a:ext cx="8709300" cy="3055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Implement thrust vectoring capabilities to the JetCat P100-RX Engine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Prevent windmilling of the fan blades while under flight conditions of Mach 0.8 flow at 20k feet</a:t>
            </a:r>
            <a:endParaRPr>
              <a:solidFill>
                <a:srgbClr val="000000"/>
              </a:solidFill>
            </a:endParaRPr>
          </a:p>
          <a:p>
            <a:pPr marL="0" lvl="0" indent="0" algn="l" rtl="0">
              <a:spcBef>
                <a:spcPts val="1600"/>
              </a:spcBef>
              <a:spcAft>
                <a:spcPts val="0"/>
              </a:spcAft>
              <a:buNone/>
            </a:pPr>
            <a:r>
              <a:rPr lang="en" u="sng">
                <a:solidFill>
                  <a:srgbClr val="000000"/>
                </a:solidFill>
              </a:rPr>
              <a:t>Motivation</a:t>
            </a:r>
            <a:endParaRPr u="sng">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The United States Air Force Research Lab (AFRL) would like to investigate implementing thrust vectoring capabilities and windmill prevention into the JetCat P100-RX Engine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ideal solution would be simple, with a single mechanism and controls to accomplish both tasks</a:t>
            </a:r>
            <a:endParaRPr>
              <a:solidFill>
                <a:srgbClr val="000000"/>
              </a:solidFill>
            </a:endParaRPr>
          </a:p>
        </p:txBody>
      </p:sp>
      <p:sp>
        <p:nvSpPr>
          <p:cNvPr id="83" name="Google Shape;8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4" name="Google Shape;84;p15"/>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5" name="Google Shape;85;p15"/>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6" name="Google Shape;8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a:t>
            </a:fld>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8"/>
        <p:cNvGrpSpPr/>
        <p:nvPr/>
      </p:nvGrpSpPr>
      <p:grpSpPr>
        <a:xfrm>
          <a:off x="0" y="0"/>
          <a:ext cx="0" cy="0"/>
          <a:chOff x="0" y="0"/>
          <a:chExt cx="0" cy="0"/>
        </a:xfrm>
      </p:grpSpPr>
      <p:sp>
        <p:nvSpPr>
          <p:cNvPr id="499" name="Google Shape;499;p42"/>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System Testing Status</a:t>
            </a:r>
            <a:endParaRPr sz="5000">
              <a:solidFill>
                <a:srgbClr val="000000"/>
              </a:solidFill>
            </a:endParaRPr>
          </a:p>
        </p:txBody>
      </p:sp>
      <p:sp>
        <p:nvSpPr>
          <p:cNvPr id="500" name="Google Shape;50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501" name="Google Shape;501;p42"/>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502" name="Google Shape;502;p42"/>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503" name="Google Shape;50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30</a:t>
            </a:fld>
            <a:endParaRPr>
              <a:solidFill>
                <a:srgbClr val="000000"/>
              </a:solidFill>
            </a:endParaRPr>
          </a:p>
        </p:txBody>
      </p:sp>
      <p:sp>
        <p:nvSpPr>
          <p:cNvPr id="504" name="Google Shape;504;p42"/>
          <p:cNvSpPr/>
          <p:nvPr/>
        </p:nvSpPr>
        <p:spPr>
          <a:xfrm>
            <a:off x="211375" y="42995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505" name="Google Shape;505;p42"/>
          <p:cNvSpPr/>
          <p:nvPr/>
        </p:nvSpPr>
        <p:spPr>
          <a:xfrm>
            <a:off x="2985150" y="4299500"/>
            <a:ext cx="192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506" name="Google Shape;506;p42"/>
          <p:cNvSpPr/>
          <p:nvPr/>
        </p:nvSpPr>
        <p:spPr>
          <a:xfrm>
            <a:off x="6339375" y="4299500"/>
            <a:ext cx="1452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507" name="Google Shape;507;p42"/>
          <p:cNvSpPr/>
          <p:nvPr/>
        </p:nvSpPr>
        <p:spPr>
          <a:xfrm>
            <a:off x="1581625" y="42995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508" name="Google Shape;508;p42"/>
          <p:cNvSpPr/>
          <p:nvPr/>
        </p:nvSpPr>
        <p:spPr>
          <a:xfrm>
            <a:off x="4642000" y="4299500"/>
            <a:ext cx="2042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509" name="Google Shape;509;p42"/>
          <p:cNvSpPr/>
          <p:nvPr/>
        </p:nvSpPr>
        <p:spPr>
          <a:xfrm>
            <a:off x="74910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3"/>
        <p:cNvGrpSpPr/>
        <p:nvPr/>
      </p:nvGrpSpPr>
      <p:grpSpPr>
        <a:xfrm>
          <a:off x="0" y="0"/>
          <a:ext cx="0" cy="0"/>
          <a:chOff x="0" y="0"/>
          <a:chExt cx="0" cy="0"/>
        </a:xfrm>
      </p:grpSpPr>
      <p:sp>
        <p:nvSpPr>
          <p:cNvPr id="514" name="Google Shape;514;p43"/>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Engine Testing Progression</a:t>
            </a:r>
            <a:endParaRPr>
              <a:solidFill>
                <a:srgbClr val="000000"/>
              </a:solidFill>
            </a:endParaRPr>
          </a:p>
        </p:txBody>
      </p:sp>
      <p:sp>
        <p:nvSpPr>
          <p:cNvPr id="515" name="Google Shape;51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516" name="Google Shape;516;p43"/>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517" name="Google Shape;517;p43"/>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518" name="Google Shape;518;p43"/>
          <p:cNvSpPr/>
          <p:nvPr/>
        </p:nvSpPr>
        <p:spPr>
          <a:xfrm rot="10800000" flipH="1">
            <a:off x="142875" y="1152325"/>
            <a:ext cx="1159800" cy="3920400"/>
          </a:xfrm>
          <a:prstGeom prst="bentArrow">
            <a:avLst>
              <a:gd name="adj1" fmla="val 25000"/>
              <a:gd name="adj2" fmla="val 15217"/>
              <a:gd name="adj3" fmla="val 19563"/>
              <a:gd name="adj4" fmla="val 4375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3"/>
          <p:cNvSpPr txBox="1"/>
          <p:nvPr/>
        </p:nvSpPr>
        <p:spPr>
          <a:xfrm>
            <a:off x="588300" y="1325649"/>
            <a:ext cx="39837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Stock Run, 2/24 ✅</a:t>
            </a:r>
            <a:endParaRPr/>
          </a:p>
          <a:p>
            <a:pPr marL="457200" lvl="0" indent="-311150" algn="l" rtl="0">
              <a:spcBef>
                <a:spcPts val="0"/>
              </a:spcBef>
              <a:spcAft>
                <a:spcPts val="0"/>
              </a:spcAft>
              <a:buSzPts val="1300"/>
              <a:buChar char="●"/>
            </a:pPr>
            <a:r>
              <a:rPr lang="en" sz="1300"/>
              <a:t>Understand engine operation</a:t>
            </a:r>
            <a:endParaRPr sz="1300"/>
          </a:p>
        </p:txBody>
      </p:sp>
      <p:sp>
        <p:nvSpPr>
          <p:cNvPr id="520" name="Google Shape;520;p43"/>
          <p:cNvSpPr txBox="1"/>
          <p:nvPr/>
        </p:nvSpPr>
        <p:spPr>
          <a:xfrm>
            <a:off x="567300" y="1890549"/>
            <a:ext cx="40257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Stock w/ Dummy Paddle, 2/26 </a:t>
            </a:r>
            <a:r>
              <a:rPr lang="en">
                <a:solidFill>
                  <a:schemeClr val="dk1"/>
                </a:solidFill>
              </a:rPr>
              <a:t>✅</a:t>
            </a:r>
            <a:endParaRPr/>
          </a:p>
          <a:p>
            <a:pPr marL="457200" lvl="0" indent="-311150" algn="l" rtl="0">
              <a:spcBef>
                <a:spcPts val="0"/>
              </a:spcBef>
              <a:spcAft>
                <a:spcPts val="0"/>
              </a:spcAft>
              <a:buSzPts val="1300"/>
              <a:buChar char="●"/>
            </a:pPr>
            <a:r>
              <a:rPr lang="en" sz="1300"/>
              <a:t>Helps satisfy safe operation and stock engine functionality requirements</a:t>
            </a:r>
            <a:endParaRPr sz="1300"/>
          </a:p>
        </p:txBody>
      </p:sp>
      <p:sp>
        <p:nvSpPr>
          <p:cNvPr id="521" name="Google Shape;521;p43"/>
          <p:cNvSpPr txBox="1"/>
          <p:nvPr/>
        </p:nvSpPr>
        <p:spPr>
          <a:xfrm>
            <a:off x="588300" y="2600949"/>
            <a:ext cx="39837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Vibration and Thrust Baseline, 3/12*</a:t>
            </a:r>
            <a:endParaRPr/>
          </a:p>
          <a:p>
            <a:pPr marL="457200" lvl="0" indent="-311150" algn="l" rtl="0">
              <a:spcBef>
                <a:spcPts val="0"/>
              </a:spcBef>
              <a:spcAft>
                <a:spcPts val="0"/>
              </a:spcAft>
              <a:buSzPts val="1300"/>
              <a:buChar char="●"/>
            </a:pPr>
            <a:r>
              <a:rPr lang="en" sz="1300"/>
              <a:t>Characterize vibration and thrust</a:t>
            </a:r>
            <a:endParaRPr sz="1300"/>
          </a:p>
        </p:txBody>
      </p:sp>
      <p:sp>
        <p:nvSpPr>
          <p:cNvPr id="522" name="Google Shape;522;p43"/>
          <p:cNvSpPr txBox="1"/>
          <p:nvPr/>
        </p:nvSpPr>
        <p:spPr>
          <a:xfrm>
            <a:off x="584100" y="3194349"/>
            <a:ext cx="40257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Static TVM Test, 4/6*</a:t>
            </a:r>
            <a:endParaRPr/>
          </a:p>
          <a:p>
            <a:pPr marL="457200" lvl="0" indent="-311150" algn="l" rtl="0">
              <a:spcBef>
                <a:spcPts val="0"/>
              </a:spcBef>
              <a:spcAft>
                <a:spcPts val="0"/>
              </a:spcAft>
              <a:buSzPts val="1300"/>
              <a:buChar char="●"/>
            </a:pPr>
            <a:r>
              <a:rPr lang="en" sz="1300"/>
              <a:t>Validate ability to vector thrust using paddles preset in deflected position</a:t>
            </a:r>
            <a:endParaRPr sz="1300"/>
          </a:p>
        </p:txBody>
      </p:sp>
      <p:sp>
        <p:nvSpPr>
          <p:cNvPr id="523" name="Google Shape;523;p43"/>
          <p:cNvSpPr txBox="1"/>
          <p:nvPr/>
        </p:nvSpPr>
        <p:spPr>
          <a:xfrm>
            <a:off x="579900" y="3940236"/>
            <a:ext cx="40341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Dynamic TVM Test, 4/13*</a:t>
            </a:r>
            <a:endParaRPr/>
          </a:p>
          <a:p>
            <a:pPr marL="457200" lvl="0" indent="-311150" algn="l" rtl="0">
              <a:spcBef>
                <a:spcPts val="0"/>
              </a:spcBef>
              <a:spcAft>
                <a:spcPts val="0"/>
              </a:spcAft>
              <a:buSzPts val="1300"/>
              <a:buChar char="●"/>
            </a:pPr>
            <a:r>
              <a:rPr lang="en" sz="1300"/>
              <a:t>Verify ability to vector thrust by commanding paddle movement during engine operation</a:t>
            </a:r>
            <a:endParaRPr sz="1300"/>
          </a:p>
        </p:txBody>
      </p:sp>
      <p:sp>
        <p:nvSpPr>
          <p:cNvPr id="524" name="Google Shape;524;p43"/>
          <p:cNvSpPr txBox="1"/>
          <p:nvPr/>
        </p:nvSpPr>
        <p:spPr>
          <a:xfrm>
            <a:off x="6260450" y="4675525"/>
            <a:ext cx="9765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a:t>
            </a:r>
            <a:r>
              <a:rPr lang="en" sz="1100" i="1"/>
              <a:t>tentative</a:t>
            </a:r>
            <a:endParaRPr sz="1100" i="1"/>
          </a:p>
        </p:txBody>
      </p:sp>
      <p:sp>
        <p:nvSpPr>
          <p:cNvPr id="525" name="Google Shape;52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31</a:t>
            </a:fld>
            <a:endParaRPr>
              <a:solidFill>
                <a:srgbClr val="000000"/>
              </a:solidFill>
            </a:endParaRPr>
          </a:p>
        </p:txBody>
      </p:sp>
      <p:sp>
        <p:nvSpPr>
          <p:cNvPr id="526" name="Google Shape;526;p43"/>
          <p:cNvSpPr txBox="1"/>
          <p:nvPr/>
        </p:nvSpPr>
        <p:spPr>
          <a:xfrm>
            <a:off x="4941800" y="1404107"/>
            <a:ext cx="36138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APOP Replica Test, 3/3*</a:t>
            </a:r>
            <a:endParaRPr/>
          </a:p>
          <a:p>
            <a:pPr marL="457200" lvl="0" indent="-311150" algn="l" rtl="0">
              <a:spcBef>
                <a:spcPts val="0"/>
              </a:spcBef>
              <a:spcAft>
                <a:spcPts val="0"/>
              </a:spcAft>
              <a:buSzPts val="1300"/>
              <a:buChar char="●"/>
            </a:pPr>
            <a:r>
              <a:rPr lang="en" sz="1300"/>
              <a:t>Verify fairing prevents airflow under pressure differential</a:t>
            </a:r>
            <a:endParaRPr sz="1300"/>
          </a:p>
        </p:txBody>
      </p:sp>
      <p:sp>
        <p:nvSpPr>
          <p:cNvPr id="527" name="Google Shape;527;p43"/>
          <p:cNvSpPr txBox="1"/>
          <p:nvPr/>
        </p:nvSpPr>
        <p:spPr>
          <a:xfrm>
            <a:off x="4941800" y="2513482"/>
            <a:ext cx="35634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SABRE Static WPM Test, 3/16*</a:t>
            </a:r>
            <a:endParaRPr/>
          </a:p>
          <a:p>
            <a:pPr marL="457200" lvl="0" indent="-311150" algn="l" rtl="0">
              <a:spcBef>
                <a:spcPts val="0"/>
              </a:spcBef>
              <a:spcAft>
                <a:spcPts val="0"/>
              </a:spcAft>
              <a:buSzPts val="1300"/>
              <a:buChar char="●"/>
            </a:pPr>
            <a:r>
              <a:rPr lang="en" sz="1300"/>
              <a:t>Validate fairing function at Mach 0.8</a:t>
            </a:r>
            <a:endParaRPr sz="1300"/>
          </a:p>
        </p:txBody>
      </p:sp>
      <p:sp>
        <p:nvSpPr>
          <p:cNvPr id="528" name="Google Shape;528;p43"/>
          <p:cNvSpPr txBox="1"/>
          <p:nvPr/>
        </p:nvSpPr>
        <p:spPr>
          <a:xfrm>
            <a:off x="4941800" y="3622857"/>
            <a:ext cx="34794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SABRE Dynamic WPM test, 3/19*</a:t>
            </a:r>
            <a:endParaRPr/>
          </a:p>
          <a:p>
            <a:pPr marL="457200" lvl="0" indent="-311150" algn="l" rtl="0">
              <a:spcBef>
                <a:spcPts val="0"/>
              </a:spcBef>
              <a:spcAft>
                <a:spcPts val="0"/>
              </a:spcAft>
              <a:buSzPts val="1300"/>
              <a:buChar char="●"/>
            </a:pPr>
            <a:r>
              <a:rPr lang="en" sz="1300"/>
              <a:t>Verification of ability to eject fairing at Mach 0.8</a:t>
            </a:r>
            <a:endParaRPr sz="1300"/>
          </a:p>
        </p:txBody>
      </p:sp>
      <p:sp>
        <p:nvSpPr>
          <p:cNvPr id="529" name="Google Shape;529;p43"/>
          <p:cNvSpPr txBox="1"/>
          <p:nvPr/>
        </p:nvSpPr>
        <p:spPr>
          <a:xfrm>
            <a:off x="3143250" y="4687675"/>
            <a:ext cx="28575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Integration Tests, 4/15*</a:t>
            </a:r>
            <a:endParaRPr sz="1300"/>
          </a:p>
        </p:txBody>
      </p:sp>
      <p:sp>
        <p:nvSpPr>
          <p:cNvPr id="530" name="Google Shape;530;p43"/>
          <p:cNvSpPr/>
          <p:nvPr/>
        </p:nvSpPr>
        <p:spPr>
          <a:xfrm rot="10800000">
            <a:off x="7580050" y="1152325"/>
            <a:ext cx="1159800" cy="3920400"/>
          </a:xfrm>
          <a:prstGeom prst="bentArrow">
            <a:avLst>
              <a:gd name="adj1" fmla="val 25000"/>
              <a:gd name="adj2" fmla="val 15217"/>
              <a:gd name="adj3" fmla="val 19563"/>
              <a:gd name="adj4" fmla="val 4375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3"/>
          <p:cNvSpPr txBox="1"/>
          <p:nvPr/>
        </p:nvSpPr>
        <p:spPr>
          <a:xfrm>
            <a:off x="588300" y="1005800"/>
            <a:ext cx="13782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TVM Testing</a:t>
            </a:r>
            <a:endParaRPr b="1"/>
          </a:p>
        </p:txBody>
      </p:sp>
      <p:sp>
        <p:nvSpPr>
          <p:cNvPr id="532" name="Google Shape;532;p43"/>
          <p:cNvSpPr txBox="1"/>
          <p:nvPr/>
        </p:nvSpPr>
        <p:spPr>
          <a:xfrm>
            <a:off x="4941800" y="1005800"/>
            <a:ext cx="16923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WMP Testing</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6"/>
        <p:cNvGrpSpPr/>
        <p:nvPr/>
      </p:nvGrpSpPr>
      <p:grpSpPr>
        <a:xfrm>
          <a:off x="0" y="0"/>
          <a:ext cx="0" cy="0"/>
          <a:chOff x="0" y="0"/>
          <a:chExt cx="0" cy="0"/>
        </a:xfrm>
      </p:grpSpPr>
      <p:sp>
        <p:nvSpPr>
          <p:cNvPr id="537" name="Google Shape;537;p44"/>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Stock Engine and Dummy Paddle Test</a:t>
            </a:r>
            <a:endParaRPr>
              <a:solidFill>
                <a:srgbClr val="000000"/>
              </a:solidFill>
            </a:endParaRPr>
          </a:p>
        </p:txBody>
      </p:sp>
      <p:sp>
        <p:nvSpPr>
          <p:cNvPr id="538" name="Google Shape;53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539" name="Google Shape;539;p4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540" name="Google Shape;540;p4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541" name="Google Shape;54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32</a:t>
            </a:fld>
            <a:endParaRPr>
              <a:solidFill>
                <a:srgbClr val="000000"/>
              </a:solidFill>
            </a:endParaRPr>
          </a:p>
        </p:txBody>
      </p:sp>
      <p:sp>
        <p:nvSpPr>
          <p:cNvPr id="542" name="Google Shape;542;p44"/>
          <p:cNvSpPr txBox="1">
            <a:spLocks noGrp="1"/>
          </p:cNvSpPr>
          <p:nvPr>
            <p:ph type="body" idx="1"/>
          </p:nvPr>
        </p:nvSpPr>
        <p:spPr>
          <a:xfrm>
            <a:off x="452100" y="1005800"/>
            <a:ext cx="7825500" cy="373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Verified that JetCat P100-Rx is functioning and operating correctly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Validated thermal model before implementation of hardware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Verified engine did not turn off when flow was deflected using dummy paddles</a:t>
            </a:r>
            <a:endParaRPr>
              <a:solidFill>
                <a:srgbClr val="000000"/>
              </a:solidFill>
            </a:endParaRPr>
          </a:p>
          <a:p>
            <a:pPr marL="457200" lvl="0" indent="-342900" algn="l" rtl="0">
              <a:spcBef>
                <a:spcPts val="0"/>
              </a:spcBef>
              <a:spcAft>
                <a:spcPts val="0"/>
              </a:spcAft>
              <a:buClr>
                <a:schemeClr val="dk1"/>
              </a:buClr>
              <a:buSzPts val="1800"/>
              <a:buChar char="●"/>
            </a:pPr>
            <a:r>
              <a:rPr lang="en">
                <a:solidFill>
                  <a:schemeClr val="dk1"/>
                </a:solidFill>
              </a:rPr>
              <a:t>Equipment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Engine, associated tanks and lines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Test stand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Paddles and attachment mechanisms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Fuel and oil, in tank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Thermocouples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GSU and battery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Facilities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CU Aerospace Test Cell</a:t>
            </a:r>
            <a:endParaRPr>
              <a:solidFill>
                <a:schemeClr val="dk1"/>
              </a:solidFill>
            </a:endParaRPr>
          </a:p>
        </p:txBody>
      </p:sp>
      <p:pic>
        <p:nvPicPr>
          <p:cNvPr id="543" name="Google Shape;543;p44"/>
          <p:cNvPicPr preferRelativeResize="0"/>
          <p:nvPr/>
        </p:nvPicPr>
        <p:blipFill>
          <a:blip r:embed="rId5">
            <a:alphaModFix/>
          </a:blip>
          <a:stretch>
            <a:fillRect/>
          </a:stretch>
        </p:blipFill>
        <p:spPr>
          <a:xfrm>
            <a:off x="4911300" y="2096771"/>
            <a:ext cx="3561150" cy="27223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7"/>
        <p:cNvGrpSpPr/>
        <p:nvPr/>
      </p:nvGrpSpPr>
      <p:grpSpPr>
        <a:xfrm>
          <a:off x="0" y="0"/>
          <a:ext cx="0" cy="0"/>
          <a:chOff x="0" y="0"/>
          <a:chExt cx="0" cy="0"/>
        </a:xfrm>
      </p:grpSpPr>
      <p:pic>
        <p:nvPicPr>
          <p:cNvPr id="548" name="Google Shape;548;p45"/>
          <p:cNvPicPr preferRelativeResize="0"/>
          <p:nvPr/>
        </p:nvPicPr>
        <p:blipFill>
          <a:blip r:embed="rId3">
            <a:alphaModFix/>
          </a:blip>
          <a:stretch>
            <a:fillRect/>
          </a:stretch>
        </p:blipFill>
        <p:spPr>
          <a:xfrm>
            <a:off x="1471000" y="3920625"/>
            <a:ext cx="1216100" cy="1216100"/>
          </a:xfrm>
          <a:prstGeom prst="rect">
            <a:avLst/>
          </a:prstGeom>
          <a:noFill/>
          <a:ln>
            <a:noFill/>
          </a:ln>
        </p:spPr>
      </p:pic>
      <p:sp>
        <p:nvSpPr>
          <p:cNvPr id="549" name="Google Shape;549;p45"/>
          <p:cNvSpPr txBox="1">
            <a:spLocks noGrp="1"/>
          </p:cNvSpPr>
          <p:nvPr>
            <p:ph type="title"/>
          </p:nvPr>
        </p:nvSpPr>
        <p:spPr>
          <a:xfrm>
            <a:off x="311700" y="191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Thermocouple Data</a:t>
            </a:r>
            <a:endParaRPr>
              <a:solidFill>
                <a:srgbClr val="000000"/>
              </a:solidFill>
            </a:endParaRPr>
          </a:p>
        </p:txBody>
      </p:sp>
      <p:sp>
        <p:nvSpPr>
          <p:cNvPr id="550" name="Google Shape;55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551" name="Google Shape;551;p45"/>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552" name="Google Shape;552;p45"/>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553" name="Google Shape;55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33</a:t>
            </a:fld>
            <a:endParaRPr>
              <a:solidFill>
                <a:srgbClr val="000000"/>
              </a:solidFill>
            </a:endParaRPr>
          </a:p>
        </p:txBody>
      </p:sp>
      <p:pic>
        <p:nvPicPr>
          <p:cNvPr id="554" name="Google Shape;554;p45"/>
          <p:cNvPicPr preferRelativeResize="0"/>
          <p:nvPr/>
        </p:nvPicPr>
        <p:blipFill>
          <a:blip r:embed="rId6">
            <a:alphaModFix/>
          </a:blip>
          <a:stretch>
            <a:fillRect/>
          </a:stretch>
        </p:blipFill>
        <p:spPr>
          <a:xfrm>
            <a:off x="236275" y="1359900"/>
            <a:ext cx="4335726" cy="2606038"/>
          </a:xfrm>
          <a:prstGeom prst="rect">
            <a:avLst/>
          </a:prstGeom>
          <a:noFill/>
          <a:ln>
            <a:noFill/>
          </a:ln>
        </p:spPr>
      </p:pic>
      <p:pic>
        <p:nvPicPr>
          <p:cNvPr id="555" name="Google Shape;555;p45"/>
          <p:cNvPicPr preferRelativeResize="0"/>
          <p:nvPr/>
        </p:nvPicPr>
        <p:blipFill>
          <a:blip r:embed="rId7">
            <a:alphaModFix/>
          </a:blip>
          <a:stretch>
            <a:fillRect/>
          </a:stretch>
        </p:blipFill>
        <p:spPr>
          <a:xfrm>
            <a:off x="4685425" y="1359888"/>
            <a:ext cx="4335726" cy="2606068"/>
          </a:xfrm>
          <a:prstGeom prst="rect">
            <a:avLst/>
          </a:prstGeom>
          <a:noFill/>
          <a:ln>
            <a:noFill/>
          </a:ln>
        </p:spPr>
      </p:pic>
      <p:sp>
        <p:nvSpPr>
          <p:cNvPr id="556" name="Google Shape;556;p45"/>
          <p:cNvSpPr txBox="1"/>
          <p:nvPr/>
        </p:nvSpPr>
        <p:spPr>
          <a:xfrm>
            <a:off x="2888250" y="2512350"/>
            <a:ext cx="1042200" cy="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Cooldown</a:t>
            </a:r>
            <a:endParaRPr sz="1100"/>
          </a:p>
        </p:txBody>
      </p:sp>
      <p:cxnSp>
        <p:nvCxnSpPr>
          <p:cNvPr id="557" name="Google Shape;557;p45"/>
          <p:cNvCxnSpPr>
            <a:stCxn id="556" idx="1"/>
          </p:cNvCxnSpPr>
          <p:nvPr/>
        </p:nvCxnSpPr>
        <p:spPr>
          <a:xfrm rot="10800000">
            <a:off x="2598150" y="2551950"/>
            <a:ext cx="290100" cy="19800"/>
          </a:xfrm>
          <a:prstGeom prst="straightConnector1">
            <a:avLst/>
          </a:prstGeom>
          <a:noFill/>
          <a:ln w="9525" cap="flat" cmpd="sng">
            <a:solidFill>
              <a:schemeClr val="dk2"/>
            </a:solidFill>
            <a:prstDash val="solid"/>
            <a:round/>
            <a:headEnd type="none" w="med" len="med"/>
            <a:tailEnd type="triangle" w="med" len="med"/>
          </a:ln>
        </p:spPr>
      </p:cxnSp>
      <p:sp>
        <p:nvSpPr>
          <p:cNvPr id="558" name="Google Shape;558;p45"/>
          <p:cNvSpPr txBox="1"/>
          <p:nvPr/>
        </p:nvSpPr>
        <p:spPr>
          <a:xfrm>
            <a:off x="2822325" y="1852925"/>
            <a:ext cx="659400" cy="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Idle</a:t>
            </a:r>
            <a:endParaRPr sz="1100"/>
          </a:p>
        </p:txBody>
      </p:sp>
      <p:cxnSp>
        <p:nvCxnSpPr>
          <p:cNvPr id="559" name="Google Shape;559;p45"/>
          <p:cNvCxnSpPr>
            <a:stCxn id="558" idx="1"/>
          </p:cNvCxnSpPr>
          <p:nvPr/>
        </p:nvCxnSpPr>
        <p:spPr>
          <a:xfrm flipH="1">
            <a:off x="2479425" y="1912325"/>
            <a:ext cx="342900" cy="46200"/>
          </a:xfrm>
          <a:prstGeom prst="straightConnector1">
            <a:avLst/>
          </a:prstGeom>
          <a:noFill/>
          <a:ln w="9525" cap="flat" cmpd="sng">
            <a:solidFill>
              <a:schemeClr val="dk2"/>
            </a:solidFill>
            <a:prstDash val="solid"/>
            <a:round/>
            <a:headEnd type="none" w="med" len="med"/>
            <a:tailEnd type="triangle" w="med" len="med"/>
          </a:ln>
        </p:spPr>
      </p:cxnSp>
      <p:sp>
        <p:nvSpPr>
          <p:cNvPr id="560" name="Google Shape;560;p45"/>
          <p:cNvSpPr txBox="1"/>
          <p:nvPr/>
        </p:nvSpPr>
        <p:spPr>
          <a:xfrm>
            <a:off x="791000" y="1688025"/>
            <a:ext cx="1042200" cy="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Max RPM</a:t>
            </a:r>
            <a:endParaRPr sz="1100"/>
          </a:p>
        </p:txBody>
      </p:sp>
      <p:cxnSp>
        <p:nvCxnSpPr>
          <p:cNvPr id="561" name="Google Shape;561;p45"/>
          <p:cNvCxnSpPr/>
          <p:nvPr/>
        </p:nvCxnSpPr>
        <p:spPr>
          <a:xfrm>
            <a:off x="1582625" y="1867000"/>
            <a:ext cx="263700" cy="210900"/>
          </a:xfrm>
          <a:prstGeom prst="straightConnector1">
            <a:avLst/>
          </a:prstGeom>
          <a:noFill/>
          <a:ln w="9525" cap="flat" cmpd="sng">
            <a:solidFill>
              <a:schemeClr val="dk2"/>
            </a:solidFill>
            <a:prstDash val="solid"/>
            <a:round/>
            <a:headEnd type="none" w="med" len="med"/>
            <a:tailEnd type="triangle" w="med" len="med"/>
          </a:ln>
        </p:spPr>
      </p:cxnSp>
      <p:sp>
        <p:nvSpPr>
          <p:cNvPr id="562" name="Google Shape;562;p45"/>
          <p:cNvSpPr txBox="1"/>
          <p:nvPr/>
        </p:nvSpPr>
        <p:spPr>
          <a:xfrm>
            <a:off x="5282400" y="1734225"/>
            <a:ext cx="1042200" cy="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Max RPM</a:t>
            </a:r>
            <a:endParaRPr sz="1100"/>
          </a:p>
        </p:txBody>
      </p:sp>
      <p:cxnSp>
        <p:nvCxnSpPr>
          <p:cNvPr id="563" name="Google Shape;563;p45"/>
          <p:cNvCxnSpPr/>
          <p:nvPr/>
        </p:nvCxnSpPr>
        <p:spPr>
          <a:xfrm>
            <a:off x="6066700" y="1951900"/>
            <a:ext cx="316500" cy="39600"/>
          </a:xfrm>
          <a:prstGeom prst="straightConnector1">
            <a:avLst/>
          </a:prstGeom>
          <a:noFill/>
          <a:ln w="9525" cap="flat" cmpd="sng">
            <a:solidFill>
              <a:schemeClr val="dk2"/>
            </a:solidFill>
            <a:prstDash val="solid"/>
            <a:round/>
            <a:headEnd type="none" w="med" len="med"/>
            <a:tailEnd type="triangle" w="med" len="med"/>
          </a:ln>
        </p:spPr>
      </p:cxnSp>
      <p:sp>
        <p:nvSpPr>
          <p:cNvPr id="564" name="Google Shape;564;p45"/>
          <p:cNvSpPr txBox="1"/>
          <p:nvPr/>
        </p:nvSpPr>
        <p:spPr>
          <a:xfrm>
            <a:off x="7406050" y="1852925"/>
            <a:ext cx="659400" cy="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Idle</a:t>
            </a:r>
            <a:endParaRPr sz="1100"/>
          </a:p>
        </p:txBody>
      </p:sp>
      <p:cxnSp>
        <p:nvCxnSpPr>
          <p:cNvPr id="565" name="Google Shape;565;p45"/>
          <p:cNvCxnSpPr>
            <a:stCxn id="564" idx="1"/>
          </p:cNvCxnSpPr>
          <p:nvPr/>
        </p:nvCxnSpPr>
        <p:spPr>
          <a:xfrm flipH="1">
            <a:off x="7095250" y="1912325"/>
            <a:ext cx="310800" cy="92400"/>
          </a:xfrm>
          <a:prstGeom prst="straightConnector1">
            <a:avLst/>
          </a:prstGeom>
          <a:noFill/>
          <a:ln w="9525" cap="flat" cmpd="sng">
            <a:solidFill>
              <a:schemeClr val="dk2"/>
            </a:solidFill>
            <a:prstDash val="solid"/>
            <a:round/>
            <a:headEnd type="none" w="med" len="med"/>
            <a:tailEnd type="triangle" w="med" len="med"/>
          </a:ln>
        </p:spPr>
      </p:cxnSp>
      <p:sp>
        <p:nvSpPr>
          <p:cNvPr id="566" name="Google Shape;566;p45"/>
          <p:cNvSpPr txBox="1"/>
          <p:nvPr/>
        </p:nvSpPr>
        <p:spPr>
          <a:xfrm>
            <a:off x="7880825" y="2308675"/>
            <a:ext cx="1042200" cy="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Cooldown</a:t>
            </a:r>
            <a:endParaRPr sz="1100"/>
          </a:p>
        </p:txBody>
      </p:sp>
      <p:cxnSp>
        <p:nvCxnSpPr>
          <p:cNvPr id="567" name="Google Shape;567;p45"/>
          <p:cNvCxnSpPr>
            <a:stCxn id="566" idx="1"/>
          </p:cNvCxnSpPr>
          <p:nvPr/>
        </p:nvCxnSpPr>
        <p:spPr>
          <a:xfrm flipH="1">
            <a:off x="7293125" y="2368075"/>
            <a:ext cx="587700" cy="45300"/>
          </a:xfrm>
          <a:prstGeom prst="straightConnector1">
            <a:avLst/>
          </a:prstGeom>
          <a:noFill/>
          <a:ln w="9525" cap="flat" cmpd="sng">
            <a:solidFill>
              <a:schemeClr val="dk2"/>
            </a:solidFill>
            <a:prstDash val="solid"/>
            <a:round/>
            <a:headEnd type="none" w="med" len="med"/>
            <a:tailEnd type="triangle" w="med" len="med"/>
          </a:ln>
        </p:spPr>
      </p:cxnSp>
      <p:pic>
        <p:nvPicPr>
          <p:cNvPr id="568" name="Google Shape;568;p45"/>
          <p:cNvPicPr preferRelativeResize="0"/>
          <p:nvPr/>
        </p:nvPicPr>
        <p:blipFill>
          <a:blip r:embed="rId3">
            <a:alphaModFix/>
          </a:blip>
          <a:stretch>
            <a:fillRect/>
          </a:stretch>
        </p:blipFill>
        <p:spPr>
          <a:xfrm>
            <a:off x="6642600" y="3920613"/>
            <a:ext cx="1216100" cy="1216100"/>
          </a:xfrm>
          <a:prstGeom prst="rect">
            <a:avLst/>
          </a:prstGeom>
          <a:noFill/>
          <a:ln>
            <a:noFill/>
          </a:ln>
        </p:spPr>
      </p:pic>
      <p:sp>
        <p:nvSpPr>
          <p:cNvPr id="569" name="Google Shape;569;p45"/>
          <p:cNvSpPr/>
          <p:nvPr/>
        </p:nvSpPr>
        <p:spPr>
          <a:xfrm>
            <a:off x="2447600" y="4359775"/>
            <a:ext cx="159300" cy="1188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a:off x="7445850" y="4300088"/>
            <a:ext cx="159300" cy="1188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txBox="1"/>
          <p:nvPr/>
        </p:nvSpPr>
        <p:spPr>
          <a:xfrm>
            <a:off x="5520088" y="918700"/>
            <a:ext cx="2666400" cy="39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Aluminum Max Temp: 572°C </a:t>
            </a:r>
            <a:endParaRPr/>
          </a:p>
        </p:txBody>
      </p:sp>
      <p:sp>
        <p:nvSpPr>
          <p:cNvPr id="572" name="Google Shape;572;p45"/>
          <p:cNvSpPr txBox="1"/>
          <p:nvPr/>
        </p:nvSpPr>
        <p:spPr>
          <a:xfrm>
            <a:off x="1247923" y="865113"/>
            <a:ext cx="2411400" cy="39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304 SS Max Temp: 925°C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6"/>
        <p:cNvGrpSpPr/>
        <p:nvPr/>
      </p:nvGrpSpPr>
      <p:grpSpPr>
        <a:xfrm>
          <a:off x="0" y="0"/>
          <a:ext cx="0" cy="0"/>
          <a:chOff x="0" y="0"/>
          <a:chExt cx="0" cy="0"/>
        </a:xfrm>
      </p:grpSpPr>
      <p:pic>
        <p:nvPicPr>
          <p:cNvPr id="577" name="Google Shape;577;p46"/>
          <p:cNvPicPr preferRelativeResize="0"/>
          <p:nvPr/>
        </p:nvPicPr>
        <p:blipFill>
          <a:blip r:embed="rId3">
            <a:alphaModFix/>
          </a:blip>
          <a:stretch>
            <a:fillRect/>
          </a:stretch>
        </p:blipFill>
        <p:spPr>
          <a:xfrm>
            <a:off x="6186700" y="4081250"/>
            <a:ext cx="1216100" cy="1216100"/>
          </a:xfrm>
          <a:prstGeom prst="rect">
            <a:avLst/>
          </a:prstGeom>
          <a:noFill/>
          <a:ln>
            <a:noFill/>
          </a:ln>
        </p:spPr>
      </p:pic>
      <p:sp>
        <p:nvSpPr>
          <p:cNvPr id="578" name="Google Shape;578;p46"/>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Thermocouple Data</a:t>
            </a:r>
            <a:endParaRPr>
              <a:solidFill>
                <a:srgbClr val="000000"/>
              </a:solidFill>
            </a:endParaRPr>
          </a:p>
        </p:txBody>
      </p:sp>
      <p:sp>
        <p:nvSpPr>
          <p:cNvPr id="579" name="Google Shape;57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580" name="Google Shape;580;p46"/>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581" name="Google Shape;581;p46"/>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582" name="Google Shape;58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34</a:t>
            </a:fld>
            <a:endParaRPr>
              <a:solidFill>
                <a:srgbClr val="000000"/>
              </a:solidFill>
            </a:endParaRPr>
          </a:p>
        </p:txBody>
      </p:sp>
      <p:pic>
        <p:nvPicPr>
          <p:cNvPr id="583" name="Google Shape;583;p46"/>
          <p:cNvPicPr preferRelativeResize="0"/>
          <p:nvPr/>
        </p:nvPicPr>
        <p:blipFill>
          <a:blip r:embed="rId6">
            <a:alphaModFix/>
          </a:blip>
          <a:stretch>
            <a:fillRect/>
          </a:stretch>
        </p:blipFill>
        <p:spPr>
          <a:xfrm>
            <a:off x="192875" y="1259512"/>
            <a:ext cx="4248221" cy="2553450"/>
          </a:xfrm>
          <a:prstGeom prst="rect">
            <a:avLst/>
          </a:prstGeom>
          <a:noFill/>
          <a:ln>
            <a:noFill/>
          </a:ln>
        </p:spPr>
      </p:pic>
      <p:sp>
        <p:nvSpPr>
          <p:cNvPr id="584" name="Google Shape;584;p46"/>
          <p:cNvSpPr txBox="1"/>
          <p:nvPr/>
        </p:nvSpPr>
        <p:spPr>
          <a:xfrm>
            <a:off x="192875" y="4474850"/>
            <a:ext cx="45111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Note: We did have a slight separation of the thermocouple and the paddle around t=90s due to a tape failure, resulting in the slow degradation of the measured temperature</a:t>
            </a:r>
            <a:endParaRPr sz="1000"/>
          </a:p>
        </p:txBody>
      </p:sp>
      <p:pic>
        <p:nvPicPr>
          <p:cNvPr id="585" name="Google Shape;585;p46"/>
          <p:cNvPicPr preferRelativeResize="0"/>
          <p:nvPr/>
        </p:nvPicPr>
        <p:blipFill>
          <a:blip r:embed="rId7">
            <a:alphaModFix/>
          </a:blip>
          <a:stretch>
            <a:fillRect/>
          </a:stretch>
        </p:blipFill>
        <p:spPr>
          <a:xfrm>
            <a:off x="4590825" y="1259512"/>
            <a:ext cx="4248225" cy="2553461"/>
          </a:xfrm>
          <a:prstGeom prst="rect">
            <a:avLst/>
          </a:prstGeom>
          <a:noFill/>
          <a:ln>
            <a:noFill/>
          </a:ln>
        </p:spPr>
      </p:pic>
      <p:sp>
        <p:nvSpPr>
          <p:cNvPr id="586" name="Google Shape;586;p46"/>
          <p:cNvSpPr/>
          <p:nvPr/>
        </p:nvSpPr>
        <p:spPr>
          <a:xfrm>
            <a:off x="6635288" y="4509900"/>
            <a:ext cx="159300" cy="118800"/>
          </a:xfrm>
          <a:prstGeom prst="star5">
            <a:avLst>
              <a:gd name="adj" fmla="val 19098"/>
              <a:gd name="hf" fmla="val 105146"/>
              <a:gd name="vf" fmla="val 110557"/>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6"/>
          <p:cNvSpPr txBox="1"/>
          <p:nvPr/>
        </p:nvSpPr>
        <p:spPr>
          <a:xfrm>
            <a:off x="192875" y="3947100"/>
            <a:ext cx="2127900" cy="39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Steel Max Temp: 700°C </a:t>
            </a:r>
            <a:endParaRPr/>
          </a:p>
        </p:txBody>
      </p:sp>
      <p:sp>
        <p:nvSpPr>
          <p:cNvPr id="588" name="Google Shape;588;p46"/>
          <p:cNvSpPr txBox="1"/>
          <p:nvPr/>
        </p:nvSpPr>
        <p:spPr>
          <a:xfrm>
            <a:off x="4547138" y="3947100"/>
            <a:ext cx="4335600" cy="39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Carbon Fiber Reinforced Onyx Max Temp: 145°C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2"/>
        <p:cNvGrpSpPr/>
        <p:nvPr/>
      </p:nvGrpSpPr>
      <p:grpSpPr>
        <a:xfrm>
          <a:off x="0" y="0"/>
          <a:ext cx="0" cy="0"/>
          <a:chOff x="0" y="0"/>
          <a:chExt cx="0" cy="0"/>
        </a:xfrm>
      </p:grpSpPr>
      <p:sp>
        <p:nvSpPr>
          <p:cNvPr id="593" name="Google Shape;593;p47"/>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Risk Reduction and Expectations</a:t>
            </a:r>
            <a:endParaRPr>
              <a:solidFill>
                <a:srgbClr val="000000"/>
              </a:solidFill>
            </a:endParaRPr>
          </a:p>
        </p:txBody>
      </p:sp>
      <p:sp>
        <p:nvSpPr>
          <p:cNvPr id="594" name="Google Shape;59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595" name="Google Shape;595;p47"/>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596" name="Google Shape;596;p47"/>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597" name="Google Shape;59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35</a:t>
            </a:fld>
            <a:endParaRPr>
              <a:solidFill>
                <a:srgbClr val="000000"/>
              </a:solidFill>
            </a:endParaRPr>
          </a:p>
        </p:txBody>
      </p:sp>
      <p:sp>
        <p:nvSpPr>
          <p:cNvPr id="598" name="Google Shape;598;p47"/>
          <p:cNvSpPr txBox="1">
            <a:spLocks noGrp="1"/>
          </p:cNvSpPr>
          <p:nvPr>
            <p:ph type="body" idx="1"/>
          </p:nvPr>
        </p:nvSpPr>
        <p:spPr>
          <a:xfrm>
            <a:off x="0" y="1076525"/>
            <a:ext cx="5710800" cy="351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Risk Reduction</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Ensures that operation of the engine is attainable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Demonstrates that flow deflection will not interfere with engine operability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Obtain better understanding on power limitations (run-time) to safely operate engine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Vibrational, thermal, and thrust data mitigates risk of engine components detaching during operation</a:t>
            </a:r>
            <a:endParaRPr>
              <a:solidFill>
                <a:schemeClr val="dk1"/>
              </a:solidFill>
            </a:endParaRPr>
          </a:p>
          <a:p>
            <a:pPr marL="457200" lvl="0" indent="-342900" algn="l" rtl="0">
              <a:spcBef>
                <a:spcPts val="0"/>
              </a:spcBef>
              <a:spcAft>
                <a:spcPts val="0"/>
              </a:spcAft>
              <a:buClr>
                <a:srgbClr val="000000"/>
              </a:buClr>
              <a:buSzPts val="1800"/>
              <a:buChar char="●"/>
            </a:pPr>
            <a:r>
              <a:rPr lang="en">
                <a:solidFill>
                  <a:srgbClr val="000000"/>
                </a:solidFill>
              </a:rPr>
              <a:t>Expected Results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Engine operation is successful and repeatable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Temperatures will be at or below thermal requirements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Dummy paddles will not interfere with engine operability</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Model Validation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Thermal model demonstrating paddles can withstand heat</a:t>
            </a:r>
            <a:endParaRPr>
              <a:solidFill>
                <a:srgbClr val="000000"/>
              </a:solidFill>
            </a:endParaRPr>
          </a:p>
        </p:txBody>
      </p:sp>
      <p:pic>
        <p:nvPicPr>
          <p:cNvPr id="599" name="Google Shape;599;p47"/>
          <p:cNvPicPr preferRelativeResize="0"/>
          <p:nvPr/>
        </p:nvPicPr>
        <p:blipFill>
          <a:blip r:embed="rId5">
            <a:alphaModFix/>
          </a:blip>
          <a:stretch>
            <a:fillRect/>
          </a:stretch>
        </p:blipFill>
        <p:spPr>
          <a:xfrm>
            <a:off x="5558210" y="1311775"/>
            <a:ext cx="3462939" cy="2542062"/>
          </a:xfrm>
          <a:prstGeom prst="rect">
            <a:avLst/>
          </a:prstGeom>
          <a:noFill/>
          <a:ln>
            <a:noFill/>
          </a:ln>
        </p:spPr>
      </p:pic>
      <p:cxnSp>
        <p:nvCxnSpPr>
          <p:cNvPr id="600" name="Google Shape;600;p47"/>
          <p:cNvCxnSpPr>
            <a:stCxn id="601" idx="0"/>
          </p:cNvCxnSpPr>
          <p:nvPr/>
        </p:nvCxnSpPr>
        <p:spPr>
          <a:xfrm rot="10800000">
            <a:off x="6707250" y="2843975"/>
            <a:ext cx="502500" cy="1450200"/>
          </a:xfrm>
          <a:prstGeom prst="straightConnector1">
            <a:avLst/>
          </a:prstGeom>
          <a:noFill/>
          <a:ln w="19050" cap="flat" cmpd="sng">
            <a:solidFill>
              <a:srgbClr val="FF0000"/>
            </a:solidFill>
            <a:prstDash val="solid"/>
            <a:round/>
            <a:headEnd type="none" w="med" len="med"/>
            <a:tailEnd type="triangle" w="med" len="med"/>
          </a:ln>
        </p:spPr>
      </p:cxnSp>
      <p:sp>
        <p:nvSpPr>
          <p:cNvPr id="601" name="Google Shape;601;p47"/>
          <p:cNvSpPr txBox="1"/>
          <p:nvPr/>
        </p:nvSpPr>
        <p:spPr>
          <a:xfrm>
            <a:off x="6224400" y="4294175"/>
            <a:ext cx="1970700" cy="484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t>Dummy</a:t>
            </a:r>
            <a:r>
              <a:rPr lang="en"/>
              <a:t> </a:t>
            </a:r>
            <a:r>
              <a:rPr lang="en" sz="1800"/>
              <a:t>paddles</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5"/>
        <p:cNvGrpSpPr/>
        <p:nvPr/>
      </p:nvGrpSpPr>
      <p:grpSpPr>
        <a:xfrm>
          <a:off x="0" y="0"/>
          <a:ext cx="0" cy="0"/>
          <a:chOff x="0" y="0"/>
          <a:chExt cx="0" cy="0"/>
        </a:xfrm>
      </p:grpSpPr>
      <p:sp>
        <p:nvSpPr>
          <p:cNvPr id="606" name="Google Shape;606;p48"/>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rgbClr val="000000"/>
                </a:solidFill>
              </a:rPr>
              <a:t>Static and Dynamic Thrust Vectoring Tests</a:t>
            </a:r>
            <a:endParaRPr sz="2700">
              <a:solidFill>
                <a:srgbClr val="000000"/>
              </a:solidFill>
            </a:endParaRPr>
          </a:p>
        </p:txBody>
      </p:sp>
      <p:sp>
        <p:nvSpPr>
          <p:cNvPr id="607" name="Google Shape;60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608" name="Google Shape;608;p48"/>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609" name="Google Shape;609;p48"/>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610" name="Google Shape;61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36</a:t>
            </a:fld>
            <a:endParaRPr>
              <a:solidFill>
                <a:srgbClr val="000000"/>
              </a:solidFill>
            </a:endParaRPr>
          </a:p>
        </p:txBody>
      </p:sp>
      <p:sp>
        <p:nvSpPr>
          <p:cNvPr id="611" name="Google Shape;611;p48"/>
          <p:cNvSpPr txBox="1">
            <a:spLocks noGrp="1"/>
          </p:cNvSpPr>
          <p:nvPr>
            <p:ph type="body" idx="1"/>
          </p:nvPr>
        </p:nvSpPr>
        <p:spPr>
          <a:xfrm>
            <a:off x="469425" y="1005800"/>
            <a:ext cx="7825500" cy="373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Purpose: prove that paddles vector the thrust without altering the engine’s operation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Verifies zero impedance at 0° and two-axis ±10° capabilities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Equipment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Engine, associated tanks and lines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Test stand w/ second axis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Paddles and attachment mechanisms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Fuel and oil, in tank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Thermocouples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GSU and battery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Facilities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CU Aerospace Test Cell</a:t>
            </a:r>
            <a:endParaRPr>
              <a:solidFill>
                <a:schemeClr val="dk1"/>
              </a:solidFill>
            </a:endParaRPr>
          </a:p>
        </p:txBody>
      </p:sp>
      <p:sp>
        <p:nvSpPr>
          <p:cNvPr id="612" name="Google Shape;612;p48"/>
          <p:cNvSpPr txBox="1"/>
          <p:nvPr/>
        </p:nvSpPr>
        <p:spPr>
          <a:xfrm>
            <a:off x="5306975" y="3385775"/>
            <a:ext cx="2753700" cy="39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MOST CRUCIAL TVM TEST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6"/>
        <p:cNvGrpSpPr/>
        <p:nvPr/>
      </p:nvGrpSpPr>
      <p:grpSpPr>
        <a:xfrm>
          <a:off x="0" y="0"/>
          <a:ext cx="0" cy="0"/>
          <a:chOff x="0" y="0"/>
          <a:chExt cx="0" cy="0"/>
        </a:xfrm>
      </p:grpSpPr>
      <p:sp>
        <p:nvSpPr>
          <p:cNvPr id="617" name="Google Shape;617;p49"/>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Risk Reduction and Expectations</a:t>
            </a:r>
            <a:endParaRPr>
              <a:solidFill>
                <a:srgbClr val="000000"/>
              </a:solidFill>
            </a:endParaRPr>
          </a:p>
        </p:txBody>
      </p:sp>
      <p:sp>
        <p:nvSpPr>
          <p:cNvPr id="618" name="Google Shape;61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619" name="Google Shape;619;p49"/>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620" name="Google Shape;620;p49"/>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621" name="Google Shape;62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37</a:t>
            </a:fld>
            <a:endParaRPr>
              <a:solidFill>
                <a:srgbClr val="000000"/>
              </a:solidFill>
            </a:endParaRPr>
          </a:p>
        </p:txBody>
      </p:sp>
      <p:sp>
        <p:nvSpPr>
          <p:cNvPr id="622" name="Google Shape;622;p49"/>
          <p:cNvSpPr txBox="1">
            <a:spLocks noGrp="1"/>
          </p:cNvSpPr>
          <p:nvPr>
            <p:ph type="body" idx="1"/>
          </p:nvPr>
        </p:nvSpPr>
        <p:spPr>
          <a:xfrm>
            <a:off x="0" y="1076525"/>
            <a:ext cx="5061000" cy="351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Risk Reduction</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Progressive testing will reduce mechanical risks</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Mechanical risks include fracture of components and melting of ABS components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Paddles will be pre-deflected so no mechanical motion is required during first full TVM test</a:t>
            </a:r>
            <a:endParaRPr>
              <a:solidFill>
                <a:schemeClr val="dk1"/>
              </a:solidFill>
            </a:endParaRPr>
          </a:p>
          <a:p>
            <a:pPr marL="457200" lvl="0" indent="-342900" algn="l" rtl="0">
              <a:spcBef>
                <a:spcPts val="0"/>
              </a:spcBef>
              <a:spcAft>
                <a:spcPts val="0"/>
              </a:spcAft>
              <a:buClr>
                <a:srgbClr val="000000"/>
              </a:buClr>
              <a:buSzPts val="1800"/>
              <a:buChar char="●"/>
            </a:pPr>
            <a:r>
              <a:rPr lang="en">
                <a:solidFill>
                  <a:srgbClr val="000000"/>
                </a:solidFill>
              </a:rPr>
              <a:t>Expected Results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Thrust will be vectored at ±10° in two body axes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Zero impedance of thrust at 0° deflection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Model Validation</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Thrust vectoring CFD model showing necessary paddle angles for desired deflection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Paddle thermal and structural FEA models</a:t>
            </a:r>
            <a:endParaRPr>
              <a:solidFill>
                <a:schemeClr val="dk1"/>
              </a:solidFill>
            </a:endParaRPr>
          </a:p>
        </p:txBody>
      </p:sp>
      <p:cxnSp>
        <p:nvCxnSpPr>
          <p:cNvPr id="623" name="Google Shape;623;p49"/>
          <p:cNvCxnSpPr/>
          <p:nvPr/>
        </p:nvCxnSpPr>
        <p:spPr>
          <a:xfrm>
            <a:off x="5510325" y="1941900"/>
            <a:ext cx="20700" cy="2103900"/>
          </a:xfrm>
          <a:prstGeom prst="straightConnector1">
            <a:avLst/>
          </a:prstGeom>
          <a:noFill/>
          <a:ln w="19050" cap="flat" cmpd="sng">
            <a:solidFill>
              <a:srgbClr val="000000"/>
            </a:solidFill>
            <a:prstDash val="solid"/>
            <a:round/>
            <a:headEnd type="none" w="med" len="med"/>
            <a:tailEnd type="none" w="med" len="med"/>
          </a:ln>
        </p:spPr>
      </p:cxnSp>
      <p:cxnSp>
        <p:nvCxnSpPr>
          <p:cNvPr id="624" name="Google Shape;624;p49"/>
          <p:cNvCxnSpPr/>
          <p:nvPr/>
        </p:nvCxnSpPr>
        <p:spPr>
          <a:xfrm>
            <a:off x="5170012" y="1812150"/>
            <a:ext cx="350700" cy="129900"/>
          </a:xfrm>
          <a:prstGeom prst="straightConnector1">
            <a:avLst/>
          </a:prstGeom>
          <a:noFill/>
          <a:ln w="19050" cap="flat" cmpd="sng">
            <a:solidFill>
              <a:srgbClr val="000000"/>
            </a:solidFill>
            <a:prstDash val="solid"/>
            <a:round/>
            <a:headEnd type="none" w="med" len="med"/>
            <a:tailEnd type="none" w="med" len="med"/>
          </a:ln>
        </p:spPr>
      </p:cxnSp>
      <p:cxnSp>
        <p:nvCxnSpPr>
          <p:cNvPr id="625" name="Google Shape;625;p49"/>
          <p:cNvCxnSpPr/>
          <p:nvPr/>
        </p:nvCxnSpPr>
        <p:spPr>
          <a:xfrm flipH="1">
            <a:off x="5180325" y="4037362"/>
            <a:ext cx="350700" cy="129900"/>
          </a:xfrm>
          <a:prstGeom prst="straightConnector1">
            <a:avLst/>
          </a:prstGeom>
          <a:noFill/>
          <a:ln w="19050" cap="flat" cmpd="sng">
            <a:solidFill>
              <a:srgbClr val="000000"/>
            </a:solidFill>
            <a:prstDash val="solid"/>
            <a:round/>
            <a:headEnd type="none" w="med" len="med"/>
            <a:tailEnd type="none" w="med" len="med"/>
          </a:ln>
        </p:spPr>
      </p:cxnSp>
      <p:cxnSp>
        <p:nvCxnSpPr>
          <p:cNvPr id="626" name="Google Shape;626;p49"/>
          <p:cNvCxnSpPr/>
          <p:nvPr/>
        </p:nvCxnSpPr>
        <p:spPr>
          <a:xfrm>
            <a:off x="5520649" y="1942050"/>
            <a:ext cx="3310500" cy="0"/>
          </a:xfrm>
          <a:prstGeom prst="straightConnector1">
            <a:avLst/>
          </a:prstGeom>
          <a:noFill/>
          <a:ln w="28575" cap="flat" cmpd="sng">
            <a:solidFill>
              <a:srgbClr val="000000"/>
            </a:solidFill>
            <a:prstDash val="dot"/>
            <a:round/>
            <a:headEnd type="none" w="med" len="med"/>
            <a:tailEnd type="none" w="med" len="med"/>
          </a:ln>
        </p:spPr>
      </p:cxnSp>
      <p:cxnSp>
        <p:nvCxnSpPr>
          <p:cNvPr id="627" name="Google Shape;627;p49"/>
          <p:cNvCxnSpPr/>
          <p:nvPr/>
        </p:nvCxnSpPr>
        <p:spPr>
          <a:xfrm rot="10800000" flipH="1">
            <a:off x="5541275" y="4029325"/>
            <a:ext cx="1443900" cy="20700"/>
          </a:xfrm>
          <a:prstGeom prst="straightConnector1">
            <a:avLst/>
          </a:prstGeom>
          <a:noFill/>
          <a:ln w="9525" cap="flat" cmpd="sng">
            <a:solidFill>
              <a:srgbClr val="000000"/>
            </a:solidFill>
            <a:prstDash val="solid"/>
            <a:round/>
            <a:headEnd type="none" w="med" len="med"/>
            <a:tailEnd type="none" w="med" len="med"/>
          </a:ln>
        </p:spPr>
      </p:cxnSp>
      <p:sp>
        <p:nvSpPr>
          <p:cNvPr id="628" name="Google Shape;628;p49"/>
          <p:cNvSpPr/>
          <p:nvPr/>
        </p:nvSpPr>
        <p:spPr>
          <a:xfrm rot="1537968">
            <a:off x="6180690" y="3720079"/>
            <a:ext cx="453535" cy="433142"/>
          </a:xfrm>
          <a:prstGeom prst="arc">
            <a:avLst>
              <a:gd name="adj1" fmla="val 16200000"/>
              <a:gd name="adj2"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9"/>
          <p:cNvSpPr txBox="1"/>
          <p:nvPr/>
        </p:nvSpPr>
        <p:spPr>
          <a:xfrm>
            <a:off x="6593224" y="3601999"/>
            <a:ext cx="350700" cy="38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𝝰</a:t>
            </a:r>
            <a:endParaRPr sz="1800"/>
          </a:p>
        </p:txBody>
      </p:sp>
      <p:cxnSp>
        <p:nvCxnSpPr>
          <p:cNvPr id="630" name="Google Shape;630;p49"/>
          <p:cNvCxnSpPr/>
          <p:nvPr/>
        </p:nvCxnSpPr>
        <p:spPr>
          <a:xfrm rot="10800000" flipH="1">
            <a:off x="5541275" y="2870075"/>
            <a:ext cx="3186600" cy="1155000"/>
          </a:xfrm>
          <a:prstGeom prst="straightConnector1">
            <a:avLst/>
          </a:prstGeom>
          <a:noFill/>
          <a:ln w="28575" cap="flat" cmpd="sng">
            <a:solidFill>
              <a:srgbClr val="000000"/>
            </a:solidFill>
            <a:prstDash val="dot"/>
            <a:round/>
            <a:headEnd type="none" w="med" len="med"/>
            <a:tailEnd type="none" w="med" len="med"/>
          </a:ln>
        </p:spPr>
      </p:cxnSp>
      <p:sp>
        <p:nvSpPr>
          <p:cNvPr id="631" name="Google Shape;631;p49"/>
          <p:cNvSpPr/>
          <p:nvPr/>
        </p:nvSpPr>
        <p:spPr>
          <a:xfrm>
            <a:off x="5551575" y="2529710"/>
            <a:ext cx="3155725" cy="515650"/>
          </a:xfrm>
          <a:custGeom>
            <a:avLst/>
            <a:gdLst/>
            <a:ahLst/>
            <a:cxnLst/>
            <a:rect l="l" t="t" r="r" b="b"/>
            <a:pathLst>
              <a:path w="126229" h="20626" extrusionOk="0">
                <a:moveTo>
                  <a:pt x="0" y="20626"/>
                </a:moveTo>
                <a:cubicBezTo>
                  <a:pt x="7082" y="20489"/>
                  <a:pt x="31695" y="20695"/>
                  <a:pt x="42489" y="19801"/>
                </a:cubicBezTo>
                <a:cubicBezTo>
                  <a:pt x="53283" y="18907"/>
                  <a:pt x="58646" y="16776"/>
                  <a:pt x="64765" y="15263"/>
                </a:cubicBezTo>
                <a:cubicBezTo>
                  <a:pt x="70884" y="13751"/>
                  <a:pt x="72603" y="12926"/>
                  <a:pt x="79203" y="10726"/>
                </a:cubicBezTo>
                <a:cubicBezTo>
                  <a:pt x="85803" y="8526"/>
                  <a:pt x="96528" y="3851"/>
                  <a:pt x="104366" y="2063"/>
                </a:cubicBezTo>
                <a:cubicBezTo>
                  <a:pt x="112204" y="275"/>
                  <a:pt x="122585" y="344"/>
                  <a:pt x="126229" y="0"/>
                </a:cubicBezTo>
              </a:path>
            </a:pathLst>
          </a:custGeom>
          <a:noFill/>
          <a:ln w="28575" cap="flat" cmpd="sng">
            <a:solidFill>
              <a:srgbClr val="000000"/>
            </a:solidFill>
            <a:prstDash val="dot"/>
            <a:round/>
            <a:headEnd type="none" w="med" len="med"/>
            <a:tailEnd type="none" w="med" len="med"/>
          </a:ln>
        </p:spPr>
      </p:sp>
      <p:cxnSp>
        <p:nvCxnSpPr>
          <p:cNvPr id="632" name="Google Shape;632;p49"/>
          <p:cNvCxnSpPr/>
          <p:nvPr/>
        </p:nvCxnSpPr>
        <p:spPr>
          <a:xfrm rot="10800000" flipH="1">
            <a:off x="5788775" y="3272200"/>
            <a:ext cx="1134300" cy="299100"/>
          </a:xfrm>
          <a:prstGeom prst="straightConnector1">
            <a:avLst/>
          </a:prstGeom>
          <a:noFill/>
          <a:ln w="19050" cap="flat" cmpd="sng">
            <a:solidFill>
              <a:srgbClr val="000000"/>
            </a:solidFill>
            <a:prstDash val="solid"/>
            <a:round/>
            <a:headEnd type="none" w="med" len="med"/>
            <a:tailEnd type="triangle" w="med" len="med"/>
          </a:ln>
        </p:spPr>
      </p:cxnSp>
      <p:cxnSp>
        <p:nvCxnSpPr>
          <p:cNvPr id="633" name="Google Shape;633;p49"/>
          <p:cNvCxnSpPr/>
          <p:nvPr/>
        </p:nvCxnSpPr>
        <p:spPr>
          <a:xfrm rot="10800000" flipH="1">
            <a:off x="5788775" y="2457650"/>
            <a:ext cx="1082700" cy="10200"/>
          </a:xfrm>
          <a:prstGeom prst="straightConnector1">
            <a:avLst/>
          </a:prstGeom>
          <a:noFill/>
          <a:ln w="19050" cap="flat" cmpd="sng">
            <a:solidFill>
              <a:srgbClr val="000000"/>
            </a:solidFill>
            <a:prstDash val="solid"/>
            <a:round/>
            <a:headEnd type="none" w="med" len="med"/>
            <a:tailEnd type="triangle" w="med" len="med"/>
          </a:ln>
        </p:spPr>
      </p:cxnSp>
      <p:sp>
        <p:nvSpPr>
          <p:cNvPr id="634" name="Google Shape;634;p49"/>
          <p:cNvSpPr txBox="1"/>
          <p:nvPr/>
        </p:nvSpPr>
        <p:spPr>
          <a:xfrm>
            <a:off x="6052287" y="1983301"/>
            <a:ext cx="493800" cy="5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P</a:t>
            </a:r>
            <a:r>
              <a:rPr lang="en" sz="1800" b="1" baseline="-25000"/>
              <a:t>p</a:t>
            </a:r>
            <a:endParaRPr sz="1800" b="1" baseline="-25000"/>
          </a:p>
        </p:txBody>
      </p:sp>
      <p:sp>
        <p:nvSpPr>
          <p:cNvPr id="635" name="Google Shape;635;p49"/>
          <p:cNvSpPr txBox="1"/>
          <p:nvPr/>
        </p:nvSpPr>
        <p:spPr>
          <a:xfrm>
            <a:off x="5715451" y="3049951"/>
            <a:ext cx="493800" cy="5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P</a:t>
            </a:r>
            <a:r>
              <a:rPr lang="en" sz="1800" b="1" baseline="-25000"/>
              <a:t>s</a:t>
            </a:r>
            <a:endParaRPr sz="1800" b="1" baseline="-25000"/>
          </a:p>
        </p:txBody>
      </p:sp>
      <p:sp>
        <p:nvSpPr>
          <p:cNvPr id="636" name="Google Shape;636;p49"/>
          <p:cNvSpPr txBox="1"/>
          <p:nvPr/>
        </p:nvSpPr>
        <p:spPr>
          <a:xfrm rot="5400000">
            <a:off x="4909300" y="2795900"/>
            <a:ext cx="752700" cy="3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Nozzle</a:t>
            </a:r>
            <a:endParaRPr/>
          </a:p>
        </p:txBody>
      </p:sp>
      <p:cxnSp>
        <p:nvCxnSpPr>
          <p:cNvPr id="637" name="Google Shape;637;p49"/>
          <p:cNvCxnSpPr/>
          <p:nvPr/>
        </p:nvCxnSpPr>
        <p:spPr>
          <a:xfrm rot="10800000" flipH="1">
            <a:off x="8057600" y="2519325"/>
            <a:ext cx="886800" cy="103200"/>
          </a:xfrm>
          <a:prstGeom prst="straightConnector1">
            <a:avLst/>
          </a:prstGeom>
          <a:noFill/>
          <a:ln w="28575" cap="flat" cmpd="sng">
            <a:solidFill>
              <a:srgbClr val="000000"/>
            </a:solidFill>
            <a:prstDash val="solid"/>
            <a:round/>
            <a:headEnd type="none" w="med" len="med"/>
            <a:tailEnd type="triangle" w="med" len="med"/>
          </a:ln>
        </p:spPr>
      </p:cxnSp>
      <p:sp>
        <p:nvSpPr>
          <p:cNvPr id="638" name="Google Shape;638;p49"/>
          <p:cNvSpPr txBox="1"/>
          <p:nvPr/>
        </p:nvSpPr>
        <p:spPr>
          <a:xfrm>
            <a:off x="8199273" y="2065802"/>
            <a:ext cx="493800" cy="47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P</a:t>
            </a:r>
            <a:r>
              <a:rPr lang="en" sz="1800" b="1" baseline="-25000"/>
              <a:t>r</a:t>
            </a:r>
            <a:endParaRPr sz="1800" b="1" baseline="-25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2"/>
        <p:cNvGrpSpPr/>
        <p:nvPr/>
      </p:nvGrpSpPr>
      <p:grpSpPr>
        <a:xfrm>
          <a:off x="0" y="0"/>
          <a:ext cx="0" cy="0"/>
          <a:chOff x="0" y="0"/>
          <a:chExt cx="0" cy="0"/>
        </a:xfrm>
      </p:grpSpPr>
      <p:sp>
        <p:nvSpPr>
          <p:cNvPr id="643" name="Google Shape;643;p50"/>
          <p:cNvSpPr txBox="1">
            <a:spLocks noGrp="1"/>
          </p:cNvSpPr>
          <p:nvPr>
            <p:ph type="title"/>
          </p:nvPr>
        </p:nvSpPr>
        <p:spPr>
          <a:xfrm>
            <a:off x="4510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Thrust Vectoring Test Safety Measures</a:t>
            </a:r>
            <a:endParaRPr>
              <a:solidFill>
                <a:srgbClr val="000000"/>
              </a:solidFill>
            </a:endParaRPr>
          </a:p>
        </p:txBody>
      </p:sp>
      <p:sp>
        <p:nvSpPr>
          <p:cNvPr id="644" name="Google Shape;64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645" name="Google Shape;645;p50"/>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646" name="Google Shape;646;p50"/>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647" name="Google Shape;64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38</a:t>
            </a:fld>
            <a:endParaRPr>
              <a:solidFill>
                <a:srgbClr val="000000"/>
              </a:solidFill>
            </a:endParaRPr>
          </a:p>
        </p:txBody>
      </p:sp>
      <p:sp>
        <p:nvSpPr>
          <p:cNvPr id="648" name="Google Shape;648;p50"/>
          <p:cNvSpPr txBox="1">
            <a:spLocks noGrp="1"/>
          </p:cNvSpPr>
          <p:nvPr>
            <p:ph type="body" idx="1"/>
          </p:nvPr>
        </p:nvSpPr>
        <p:spPr>
          <a:xfrm>
            <a:off x="202425" y="1151025"/>
            <a:ext cx="4596600" cy="365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Safety Concerns: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Fuel fire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Engine breaks and throws a fan blade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Safety Measures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All tests performed in CU engine test cell</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Matt Rhode present for all tests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Safety officer is only member in test cell once battery is plugged in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Sentries posted outside of test cell to stop passersby from entering danger zone</a:t>
            </a:r>
            <a:endParaRPr>
              <a:solidFill>
                <a:srgbClr val="000000"/>
              </a:solidFill>
            </a:endParaRPr>
          </a:p>
        </p:txBody>
      </p:sp>
      <p:grpSp>
        <p:nvGrpSpPr>
          <p:cNvPr id="649" name="Google Shape;649;p50"/>
          <p:cNvGrpSpPr/>
          <p:nvPr/>
        </p:nvGrpSpPr>
        <p:grpSpPr>
          <a:xfrm>
            <a:off x="4689586" y="1150152"/>
            <a:ext cx="4281908" cy="3038009"/>
            <a:chOff x="5185525" y="1260650"/>
            <a:chExt cx="3395376" cy="2414376"/>
          </a:xfrm>
        </p:grpSpPr>
        <p:pic>
          <p:nvPicPr>
            <p:cNvPr id="650" name="Google Shape;650;p50"/>
            <p:cNvPicPr preferRelativeResize="0"/>
            <p:nvPr/>
          </p:nvPicPr>
          <p:blipFill rotWithShape="1">
            <a:blip r:embed="rId5">
              <a:alphaModFix/>
            </a:blip>
            <a:srcRect l="11604" t="2056" r="11596"/>
            <a:stretch/>
          </p:blipFill>
          <p:spPr>
            <a:xfrm>
              <a:off x="5185525" y="1260650"/>
              <a:ext cx="3395376" cy="2414376"/>
            </a:xfrm>
            <a:prstGeom prst="rect">
              <a:avLst/>
            </a:prstGeom>
            <a:noFill/>
            <a:ln>
              <a:noFill/>
            </a:ln>
          </p:spPr>
        </p:pic>
        <p:sp>
          <p:nvSpPr>
            <p:cNvPr id="651" name="Google Shape;651;p50"/>
            <p:cNvSpPr/>
            <p:nvPr/>
          </p:nvSpPr>
          <p:spPr>
            <a:xfrm>
              <a:off x="6034350" y="1882600"/>
              <a:ext cx="151200" cy="151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0"/>
            <p:cNvSpPr/>
            <p:nvPr/>
          </p:nvSpPr>
          <p:spPr>
            <a:xfrm>
              <a:off x="7674325" y="1882600"/>
              <a:ext cx="151200" cy="151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6"/>
        <p:cNvGrpSpPr/>
        <p:nvPr/>
      </p:nvGrpSpPr>
      <p:grpSpPr>
        <a:xfrm>
          <a:off x="0" y="0"/>
          <a:ext cx="0" cy="0"/>
          <a:chOff x="0" y="0"/>
          <a:chExt cx="0" cy="0"/>
        </a:xfrm>
      </p:grpSpPr>
      <p:pic>
        <p:nvPicPr>
          <p:cNvPr id="657" name="Google Shape;657;p51"/>
          <p:cNvPicPr preferRelativeResize="0"/>
          <p:nvPr/>
        </p:nvPicPr>
        <p:blipFill>
          <a:blip r:embed="rId3">
            <a:alphaModFix/>
          </a:blip>
          <a:stretch>
            <a:fillRect/>
          </a:stretch>
        </p:blipFill>
        <p:spPr>
          <a:xfrm>
            <a:off x="3666416" y="1005800"/>
            <a:ext cx="5401385" cy="4051024"/>
          </a:xfrm>
          <a:prstGeom prst="rect">
            <a:avLst/>
          </a:prstGeom>
          <a:noFill/>
          <a:ln>
            <a:noFill/>
          </a:ln>
        </p:spPr>
      </p:pic>
      <p:sp>
        <p:nvSpPr>
          <p:cNvPr id="658" name="Google Shape;658;p51"/>
          <p:cNvSpPr txBox="1">
            <a:spLocks noGrp="1"/>
          </p:cNvSpPr>
          <p:nvPr>
            <p:ph type="title"/>
          </p:nvPr>
        </p:nvSpPr>
        <p:spPr>
          <a:xfrm>
            <a:off x="311700" y="267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WPM APOP Replica, Test #1</a:t>
            </a:r>
            <a:endParaRPr>
              <a:solidFill>
                <a:srgbClr val="000000"/>
              </a:solidFill>
            </a:endParaRPr>
          </a:p>
        </p:txBody>
      </p:sp>
      <p:sp>
        <p:nvSpPr>
          <p:cNvPr id="659" name="Google Shape;659;p51"/>
          <p:cNvSpPr txBox="1">
            <a:spLocks noGrp="1"/>
          </p:cNvSpPr>
          <p:nvPr>
            <p:ph type="body" idx="1"/>
          </p:nvPr>
        </p:nvSpPr>
        <p:spPr>
          <a:xfrm>
            <a:off x="0" y="1007225"/>
            <a:ext cx="3887400" cy="390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Used to simulate Mach 0.8 airflow at 20,000 ft via a 3.5 psi pressure differential</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Engine not operating</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Equipment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PVC pipe with attached pressure gauge and foam insert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Air compressor</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Air lines and connectors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Pressure regulator</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3D printed fairing</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Test mount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Facilities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CU Aerospace Test Cell</a:t>
            </a:r>
            <a:endParaRPr>
              <a:solidFill>
                <a:srgbClr val="000000"/>
              </a:solidFill>
            </a:endParaRPr>
          </a:p>
        </p:txBody>
      </p:sp>
      <p:sp>
        <p:nvSpPr>
          <p:cNvPr id="660" name="Google Shape;66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661" name="Google Shape;661;p51"/>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662" name="Google Shape;662;p51"/>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663" name="Google Shape;66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39</a:t>
            </a:fld>
            <a:endParaRPr>
              <a:solidFill>
                <a:srgbClr val="000000"/>
              </a:solidFill>
            </a:endParaRPr>
          </a:p>
        </p:txBody>
      </p:sp>
      <p:cxnSp>
        <p:nvCxnSpPr>
          <p:cNvPr id="664" name="Google Shape;664;p51"/>
          <p:cNvCxnSpPr/>
          <p:nvPr/>
        </p:nvCxnSpPr>
        <p:spPr>
          <a:xfrm flipH="1">
            <a:off x="4658375" y="2406775"/>
            <a:ext cx="9600" cy="504600"/>
          </a:xfrm>
          <a:prstGeom prst="straightConnector1">
            <a:avLst/>
          </a:prstGeom>
          <a:noFill/>
          <a:ln w="9525" cap="flat" cmpd="sng">
            <a:solidFill>
              <a:schemeClr val="dk2"/>
            </a:solidFill>
            <a:prstDash val="solid"/>
            <a:round/>
            <a:headEnd type="none" w="med" len="med"/>
            <a:tailEnd type="triangle" w="med" len="med"/>
          </a:ln>
        </p:spPr>
      </p:cxnSp>
      <p:cxnSp>
        <p:nvCxnSpPr>
          <p:cNvPr id="665" name="Google Shape;665;p51"/>
          <p:cNvCxnSpPr/>
          <p:nvPr/>
        </p:nvCxnSpPr>
        <p:spPr>
          <a:xfrm>
            <a:off x="4667975" y="2959925"/>
            <a:ext cx="1213200" cy="0"/>
          </a:xfrm>
          <a:prstGeom prst="straightConnector1">
            <a:avLst/>
          </a:prstGeom>
          <a:noFill/>
          <a:ln w="9525" cap="flat" cmpd="sng">
            <a:solidFill>
              <a:schemeClr val="dk2"/>
            </a:solidFill>
            <a:prstDash val="solid"/>
            <a:round/>
            <a:headEnd type="none" w="med" len="med"/>
            <a:tailEnd type="triangle" w="med" len="med"/>
          </a:ln>
        </p:spPr>
      </p:cxnSp>
      <p:cxnSp>
        <p:nvCxnSpPr>
          <p:cNvPr id="666" name="Google Shape;666;p51"/>
          <p:cNvCxnSpPr/>
          <p:nvPr/>
        </p:nvCxnSpPr>
        <p:spPr>
          <a:xfrm>
            <a:off x="6181900" y="2969650"/>
            <a:ext cx="446400" cy="0"/>
          </a:xfrm>
          <a:prstGeom prst="straightConnector1">
            <a:avLst/>
          </a:prstGeom>
          <a:noFill/>
          <a:ln w="9525" cap="flat" cmpd="sng">
            <a:solidFill>
              <a:schemeClr val="dk2"/>
            </a:solidFill>
            <a:prstDash val="solid"/>
            <a:round/>
            <a:headEnd type="none" w="med" len="med"/>
            <a:tailEnd type="triangle" w="med" len="med"/>
          </a:ln>
        </p:spPr>
      </p:cxnSp>
      <p:sp>
        <p:nvSpPr>
          <p:cNvPr id="667" name="Google Shape;667;p51"/>
          <p:cNvSpPr txBox="1"/>
          <p:nvPr/>
        </p:nvSpPr>
        <p:spPr>
          <a:xfrm>
            <a:off x="4658375" y="4074100"/>
            <a:ext cx="2769900" cy="39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MOST CRUCIAL WPM TEST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11700" y="108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Project Purpose Visualization</a:t>
            </a:r>
            <a:endParaRPr>
              <a:solidFill>
                <a:srgbClr val="000000"/>
              </a:solidFill>
            </a:endParaRPr>
          </a:p>
        </p:txBody>
      </p:sp>
      <p:sp>
        <p:nvSpPr>
          <p:cNvPr id="92" name="Google Shape;9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3" name="Google Shape;93;p16"/>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94" name="Google Shape;94;p16"/>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95" name="Google Shape;9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a:t>
            </a:fld>
            <a:endParaRPr>
              <a:solidFill>
                <a:srgbClr val="000000"/>
              </a:solidFill>
            </a:endParaRPr>
          </a:p>
        </p:txBody>
      </p:sp>
      <p:pic>
        <p:nvPicPr>
          <p:cNvPr id="96" name="Google Shape;96;p16"/>
          <p:cNvPicPr preferRelativeResize="0"/>
          <p:nvPr/>
        </p:nvPicPr>
        <p:blipFill>
          <a:blip r:embed="rId5">
            <a:alphaModFix/>
          </a:blip>
          <a:stretch>
            <a:fillRect/>
          </a:stretch>
        </p:blipFill>
        <p:spPr>
          <a:xfrm>
            <a:off x="1385775" y="768609"/>
            <a:ext cx="6372450" cy="4374891"/>
          </a:xfrm>
          <a:prstGeom prst="rect">
            <a:avLst/>
          </a:prstGeom>
          <a:noFill/>
          <a:ln>
            <a:noFill/>
          </a:ln>
        </p:spPr>
      </p:pic>
      <p:pic>
        <p:nvPicPr>
          <p:cNvPr id="97" name="Google Shape;97;p16"/>
          <p:cNvPicPr preferRelativeResize="0"/>
          <p:nvPr/>
        </p:nvPicPr>
        <p:blipFill>
          <a:blip r:embed="rId6">
            <a:alphaModFix/>
          </a:blip>
          <a:stretch>
            <a:fillRect/>
          </a:stretch>
        </p:blipFill>
        <p:spPr>
          <a:xfrm rot="-1171530">
            <a:off x="3689620" y="1532604"/>
            <a:ext cx="948711" cy="662693"/>
          </a:xfrm>
          <a:prstGeom prst="rect">
            <a:avLst/>
          </a:prstGeom>
          <a:noFill/>
          <a:ln>
            <a:noFill/>
          </a:ln>
        </p:spPr>
      </p:pic>
      <p:pic>
        <p:nvPicPr>
          <p:cNvPr id="98" name="Google Shape;98;p16"/>
          <p:cNvPicPr preferRelativeResize="0"/>
          <p:nvPr/>
        </p:nvPicPr>
        <p:blipFill>
          <a:blip r:embed="rId7">
            <a:alphaModFix/>
          </a:blip>
          <a:stretch>
            <a:fillRect/>
          </a:stretch>
        </p:blipFill>
        <p:spPr>
          <a:xfrm>
            <a:off x="2378399" y="4141849"/>
            <a:ext cx="2193602" cy="716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1"/>
        <p:cNvGrpSpPr/>
        <p:nvPr/>
      </p:nvGrpSpPr>
      <p:grpSpPr>
        <a:xfrm>
          <a:off x="0" y="0"/>
          <a:ext cx="0" cy="0"/>
          <a:chOff x="0" y="0"/>
          <a:chExt cx="0" cy="0"/>
        </a:xfrm>
      </p:grpSpPr>
      <p:sp>
        <p:nvSpPr>
          <p:cNvPr id="672" name="Google Shape;672;p52"/>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Risk Reduction and Expectations</a:t>
            </a:r>
            <a:endParaRPr>
              <a:solidFill>
                <a:srgbClr val="000000"/>
              </a:solidFill>
            </a:endParaRPr>
          </a:p>
        </p:txBody>
      </p:sp>
      <p:sp>
        <p:nvSpPr>
          <p:cNvPr id="673" name="Google Shape;67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674" name="Google Shape;674;p52"/>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675" name="Google Shape;675;p52"/>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676" name="Google Shape;67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40</a:t>
            </a:fld>
            <a:endParaRPr>
              <a:solidFill>
                <a:srgbClr val="000000"/>
              </a:solidFill>
            </a:endParaRPr>
          </a:p>
        </p:txBody>
      </p:sp>
      <p:sp>
        <p:nvSpPr>
          <p:cNvPr id="677" name="Google Shape;677;p52"/>
          <p:cNvSpPr txBox="1">
            <a:spLocks noGrp="1"/>
          </p:cNvSpPr>
          <p:nvPr>
            <p:ph type="body" idx="1"/>
          </p:nvPr>
        </p:nvSpPr>
        <p:spPr>
          <a:xfrm>
            <a:off x="178200" y="953088"/>
            <a:ext cx="8654100" cy="2627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Risk Reduction</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Provides redundancy for APOP demonstration to ensure test will be successful</a:t>
            </a:r>
            <a:endParaRPr sz="18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Provides necessary information to determine if further mitigation is necessary, such as adding in an O-Ring to prevent flow leakage</a:t>
            </a:r>
            <a:endParaRPr>
              <a:solidFill>
                <a:schemeClr val="dk1"/>
              </a:solidFill>
            </a:endParaRPr>
          </a:p>
          <a:p>
            <a:pPr marL="457200" lvl="0" indent="-342900" algn="l" rtl="0">
              <a:spcBef>
                <a:spcPts val="0"/>
              </a:spcBef>
              <a:spcAft>
                <a:spcPts val="0"/>
              </a:spcAft>
              <a:buClr>
                <a:srgbClr val="000000"/>
              </a:buClr>
              <a:buSzPts val="1800"/>
              <a:buChar char="●"/>
            </a:pPr>
            <a:r>
              <a:rPr lang="en">
                <a:solidFill>
                  <a:srgbClr val="000000"/>
                </a:solidFill>
              </a:rPr>
              <a:t>Expected Results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Fairing will withstand the 3.5 psi pressure differential</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engine will experience 0 RPM of the fan blades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Model Validation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FEA structural model of fairing displacement under 3.5 psi pressure differential</a:t>
            </a:r>
            <a:endParaRPr>
              <a:solidFill>
                <a:srgbClr val="000000"/>
              </a:solidFill>
            </a:endParaRPr>
          </a:p>
          <a:p>
            <a:pPr marL="914400" lvl="0" indent="0" algn="l" rtl="0">
              <a:spcBef>
                <a:spcPts val="1600"/>
              </a:spcBef>
              <a:spcAft>
                <a:spcPts val="1600"/>
              </a:spcAft>
              <a:buNone/>
            </a:pPr>
            <a:endParaRPr>
              <a:solidFill>
                <a:srgbClr val="000000"/>
              </a:solidFill>
            </a:endParaRPr>
          </a:p>
        </p:txBody>
      </p:sp>
      <p:pic>
        <p:nvPicPr>
          <p:cNvPr id="678" name="Google Shape;678;p52"/>
          <p:cNvPicPr preferRelativeResize="0"/>
          <p:nvPr/>
        </p:nvPicPr>
        <p:blipFill>
          <a:blip r:embed="rId5">
            <a:alphaModFix/>
          </a:blip>
          <a:stretch>
            <a:fillRect/>
          </a:stretch>
        </p:blipFill>
        <p:spPr>
          <a:xfrm>
            <a:off x="1312926" y="3570870"/>
            <a:ext cx="4377649" cy="1562055"/>
          </a:xfrm>
          <a:prstGeom prst="rect">
            <a:avLst/>
          </a:prstGeom>
          <a:noFill/>
          <a:ln>
            <a:noFill/>
          </a:ln>
        </p:spPr>
      </p:pic>
      <p:sp>
        <p:nvSpPr>
          <p:cNvPr id="679" name="Google Shape;679;p52"/>
          <p:cNvSpPr txBox="1"/>
          <p:nvPr/>
        </p:nvSpPr>
        <p:spPr>
          <a:xfrm>
            <a:off x="6206549" y="4135600"/>
            <a:ext cx="11481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Air Force </a:t>
            </a:r>
            <a:endParaRPr>
              <a:solidFill>
                <a:srgbClr val="FF0000"/>
              </a:solidFill>
            </a:endParaRPr>
          </a:p>
          <a:p>
            <a:pPr marL="0" lvl="0" indent="0" algn="ctr" rtl="0">
              <a:spcBef>
                <a:spcPts val="0"/>
              </a:spcBef>
              <a:spcAft>
                <a:spcPts val="0"/>
              </a:spcAft>
              <a:buNone/>
            </a:pPr>
            <a:r>
              <a:rPr lang="en">
                <a:solidFill>
                  <a:srgbClr val="FF0000"/>
                </a:solidFill>
              </a:rPr>
              <a:t>Test Diagram</a:t>
            </a:r>
            <a:endParaRPr>
              <a:solidFill>
                <a:srgbClr val="FF0000"/>
              </a:solidFill>
            </a:endParaRPr>
          </a:p>
        </p:txBody>
      </p:sp>
      <p:cxnSp>
        <p:nvCxnSpPr>
          <p:cNvPr id="680" name="Google Shape;680;p52"/>
          <p:cNvCxnSpPr>
            <a:stCxn id="679" idx="1"/>
            <a:endCxn id="678" idx="3"/>
          </p:cNvCxnSpPr>
          <p:nvPr/>
        </p:nvCxnSpPr>
        <p:spPr>
          <a:xfrm flipH="1">
            <a:off x="5690549" y="4305400"/>
            <a:ext cx="516000" cy="465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4"/>
        <p:cNvGrpSpPr/>
        <p:nvPr/>
      </p:nvGrpSpPr>
      <p:grpSpPr>
        <a:xfrm>
          <a:off x="0" y="0"/>
          <a:ext cx="0" cy="0"/>
          <a:chOff x="0" y="0"/>
          <a:chExt cx="0" cy="0"/>
        </a:xfrm>
      </p:grpSpPr>
      <p:grpSp>
        <p:nvGrpSpPr>
          <p:cNvPr id="685" name="Google Shape;685;p53"/>
          <p:cNvGrpSpPr/>
          <p:nvPr/>
        </p:nvGrpSpPr>
        <p:grpSpPr>
          <a:xfrm>
            <a:off x="4146625" y="1921950"/>
            <a:ext cx="3955300" cy="3134875"/>
            <a:chOff x="4572000" y="1655675"/>
            <a:chExt cx="3955300" cy="3134875"/>
          </a:xfrm>
        </p:grpSpPr>
        <p:pic>
          <p:nvPicPr>
            <p:cNvPr id="686" name="Google Shape;686;p53"/>
            <p:cNvPicPr preferRelativeResize="0"/>
            <p:nvPr/>
          </p:nvPicPr>
          <p:blipFill>
            <a:blip r:embed="rId3">
              <a:alphaModFix/>
            </a:blip>
            <a:stretch>
              <a:fillRect/>
            </a:stretch>
          </p:blipFill>
          <p:spPr>
            <a:xfrm>
              <a:off x="4572000" y="1735050"/>
              <a:ext cx="3955188" cy="3055500"/>
            </a:xfrm>
            <a:prstGeom prst="rect">
              <a:avLst/>
            </a:prstGeom>
            <a:noFill/>
            <a:ln>
              <a:noFill/>
            </a:ln>
          </p:spPr>
        </p:pic>
        <p:sp>
          <p:nvSpPr>
            <p:cNvPr id="687" name="Google Shape;687;p53"/>
            <p:cNvSpPr/>
            <p:nvPr/>
          </p:nvSpPr>
          <p:spPr>
            <a:xfrm>
              <a:off x="6454600" y="1655675"/>
              <a:ext cx="2072700" cy="208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8" name="Google Shape;688;p53"/>
          <p:cNvPicPr preferRelativeResize="0"/>
          <p:nvPr/>
        </p:nvPicPr>
        <p:blipFill>
          <a:blip r:embed="rId4">
            <a:alphaModFix/>
          </a:blip>
          <a:stretch>
            <a:fillRect/>
          </a:stretch>
        </p:blipFill>
        <p:spPr>
          <a:xfrm>
            <a:off x="6462825" y="1050713"/>
            <a:ext cx="2369485" cy="2611576"/>
          </a:xfrm>
          <a:prstGeom prst="rect">
            <a:avLst/>
          </a:prstGeom>
          <a:noFill/>
          <a:ln>
            <a:noFill/>
          </a:ln>
        </p:spPr>
      </p:pic>
      <p:sp>
        <p:nvSpPr>
          <p:cNvPr id="689" name="Google Shape;689;p53"/>
          <p:cNvSpPr txBox="1">
            <a:spLocks noGrp="1"/>
          </p:cNvSpPr>
          <p:nvPr>
            <p:ph type="title"/>
          </p:nvPr>
        </p:nvSpPr>
        <p:spPr>
          <a:xfrm>
            <a:off x="50055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WPM High Speed Flow (SABRE), Test #2</a:t>
            </a:r>
            <a:endParaRPr>
              <a:solidFill>
                <a:srgbClr val="000000"/>
              </a:solidFill>
            </a:endParaRPr>
          </a:p>
        </p:txBody>
      </p:sp>
      <p:sp>
        <p:nvSpPr>
          <p:cNvPr id="690" name="Google Shape;690;p53"/>
          <p:cNvSpPr txBox="1">
            <a:spLocks noGrp="1"/>
          </p:cNvSpPr>
          <p:nvPr>
            <p:ph type="body" idx="1"/>
          </p:nvPr>
        </p:nvSpPr>
        <p:spPr>
          <a:xfrm>
            <a:off x="0" y="1050725"/>
            <a:ext cx="4143900" cy="3911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Provides Mach 0.8 airflow for several seconds to test fairing structural integrity and seal</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Equipment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2 pressure regulators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2 pressure gauges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Outlet nozzle (3D printed)</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SABRE tanks and system</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Engine test mount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3D printed fairing mounted on engine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Electronics and software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Facilities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CU Aerospace Test Cell</a:t>
            </a:r>
            <a:endParaRPr>
              <a:solidFill>
                <a:srgbClr val="000000"/>
              </a:solidFill>
            </a:endParaRPr>
          </a:p>
        </p:txBody>
      </p:sp>
      <p:sp>
        <p:nvSpPr>
          <p:cNvPr id="691" name="Google Shape;69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692" name="Google Shape;692;p53"/>
          <p:cNvPicPr preferRelativeResize="0"/>
          <p:nvPr/>
        </p:nvPicPr>
        <p:blipFill>
          <a:blip r:embed="rId5">
            <a:alphaModFix/>
          </a:blip>
          <a:stretch>
            <a:fillRect/>
          </a:stretch>
        </p:blipFill>
        <p:spPr>
          <a:xfrm>
            <a:off x="96824" y="108925"/>
            <a:ext cx="1216089" cy="896874"/>
          </a:xfrm>
          <a:prstGeom prst="rect">
            <a:avLst/>
          </a:prstGeom>
          <a:noFill/>
          <a:ln>
            <a:noFill/>
          </a:ln>
        </p:spPr>
      </p:pic>
      <p:pic>
        <p:nvPicPr>
          <p:cNvPr id="693" name="Google Shape;693;p53"/>
          <p:cNvPicPr preferRelativeResize="0"/>
          <p:nvPr/>
        </p:nvPicPr>
        <p:blipFill>
          <a:blip r:embed="rId6">
            <a:alphaModFix/>
          </a:blip>
          <a:stretch>
            <a:fillRect/>
          </a:stretch>
        </p:blipFill>
        <p:spPr>
          <a:xfrm>
            <a:off x="7979074" y="108925"/>
            <a:ext cx="1042077" cy="1042101"/>
          </a:xfrm>
          <a:prstGeom prst="rect">
            <a:avLst/>
          </a:prstGeom>
          <a:noFill/>
          <a:ln>
            <a:noFill/>
          </a:ln>
        </p:spPr>
      </p:pic>
      <p:sp>
        <p:nvSpPr>
          <p:cNvPr id="694" name="Google Shape;69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41</a:t>
            </a:fld>
            <a:endParaRPr>
              <a:solidFill>
                <a:srgbClr val="000000"/>
              </a:solidFill>
            </a:endParaRPr>
          </a:p>
        </p:txBody>
      </p:sp>
      <p:pic>
        <p:nvPicPr>
          <p:cNvPr id="695" name="Google Shape;695;p53"/>
          <p:cNvPicPr preferRelativeResize="0"/>
          <p:nvPr/>
        </p:nvPicPr>
        <p:blipFill>
          <a:blip r:embed="rId7">
            <a:alphaModFix/>
          </a:blip>
          <a:stretch>
            <a:fillRect/>
          </a:stretch>
        </p:blipFill>
        <p:spPr>
          <a:xfrm>
            <a:off x="8042125" y="4142174"/>
            <a:ext cx="1042075" cy="521046"/>
          </a:xfrm>
          <a:prstGeom prst="rect">
            <a:avLst/>
          </a:prstGeom>
          <a:noFill/>
          <a:ln>
            <a:noFill/>
          </a:ln>
        </p:spPr>
      </p:pic>
      <p:cxnSp>
        <p:nvCxnSpPr>
          <p:cNvPr id="696" name="Google Shape;696;p53"/>
          <p:cNvCxnSpPr/>
          <p:nvPr/>
        </p:nvCxnSpPr>
        <p:spPr>
          <a:xfrm flipH="1">
            <a:off x="7706700" y="3659200"/>
            <a:ext cx="3300" cy="618600"/>
          </a:xfrm>
          <a:prstGeom prst="straightConnector1">
            <a:avLst/>
          </a:prstGeom>
          <a:noFill/>
          <a:ln w="19050" cap="flat" cmpd="sng">
            <a:solidFill>
              <a:srgbClr val="FF9900"/>
            </a:solidFill>
            <a:prstDash val="solid"/>
            <a:round/>
            <a:headEnd type="none" w="med" len="med"/>
            <a:tailEnd type="triangle" w="med" len="med"/>
          </a:ln>
        </p:spPr>
      </p:cxnSp>
      <p:cxnSp>
        <p:nvCxnSpPr>
          <p:cNvPr id="697" name="Google Shape;697;p53"/>
          <p:cNvCxnSpPr/>
          <p:nvPr/>
        </p:nvCxnSpPr>
        <p:spPr>
          <a:xfrm>
            <a:off x="6034375" y="2025475"/>
            <a:ext cx="84000" cy="203400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53"/>
          <p:cNvCxnSpPr/>
          <p:nvPr/>
        </p:nvCxnSpPr>
        <p:spPr>
          <a:xfrm rot="10800000" flipH="1">
            <a:off x="6009150" y="2033875"/>
            <a:ext cx="58800" cy="168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53"/>
          <p:cNvCxnSpPr/>
          <p:nvPr/>
        </p:nvCxnSpPr>
        <p:spPr>
          <a:xfrm rot="10800000" flipH="1">
            <a:off x="6101600" y="4042525"/>
            <a:ext cx="50400" cy="25200"/>
          </a:xfrm>
          <a:prstGeom prst="straightConnector1">
            <a:avLst/>
          </a:prstGeom>
          <a:noFill/>
          <a:ln w="9525" cap="flat" cmpd="sng">
            <a:solidFill>
              <a:schemeClr val="dk2"/>
            </a:solidFill>
            <a:prstDash val="solid"/>
            <a:round/>
            <a:headEnd type="none" w="med" len="med"/>
            <a:tailEnd type="none" w="med" len="med"/>
          </a:ln>
        </p:spPr>
      </p:cxnSp>
      <p:sp>
        <p:nvSpPr>
          <p:cNvPr id="700" name="Google Shape;700;p53"/>
          <p:cNvSpPr txBox="1"/>
          <p:nvPr/>
        </p:nvSpPr>
        <p:spPr>
          <a:xfrm>
            <a:off x="6067950" y="2878025"/>
            <a:ext cx="349800" cy="2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6ft</a:t>
            </a:r>
            <a:endParaRPr sz="1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4"/>
        <p:cNvGrpSpPr/>
        <p:nvPr/>
      </p:nvGrpSpPr>
      <p:grpSpPr>
        <a:xfrm>
          <a:off x="0" y="0"/>
          <a:ext cx="0" cy="0"/>
          <a:chOff x="0" y="0"/>
          <a:chExt cx="0" cy="0"/>
        </a:xfrm>
      </p:grpSpPr>
      <p:sp>
        <p:nvSpPr>
          <p:cNvPr id="705" name="Google Shape;705;p54"/>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Risk Reduction and Expectations</a:t>
            </a:r>
            <a:endParaRPr>
              <a:solidFill>
                <a:srgbClr val="000000"/>
              </a:solidFill>
            </a:endParaRPr>
          </a:p>
        </p:txBody>
      </p:sp>
      <p:sp>
        <p:nvSpPr>
          <p:cNvPr id="706" name="Google Shape;706;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707" name="Google Shape;707;p5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08" name="Google Shape;708;p5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09" name="Google Shape;70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42</a:t>
            </a:fld>
            <a:endParaRPr>
              <a:solidFill>
                <a:srgbClr val="000000"/>
              </a:solidFill>
            </a:endParaRPr>
          </a:p>
        </p:txBody>
      </p:sp>
      <p:sp>
        <p:nvSpPr>
          <p:cNvPr id="710" name="Google Shape;710;p54"/>
          <p:cNvSpPr txBox="1">
            <a:spLocks noGrp="1"/>
          </p:cNvSpPr>
          <p:nvPr>
            <p:ph type="body" idx="1"/>
          </p:nvPr>
        </p:nvSpPr>
        <p:spPr>
          <a:xfrm>
            <a:off x="311700" y="1076525"/>
            <a:ext cx="8338200" cy="351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Risk Reduction</a:t>
            </a:r>
            <a:endParaRPr>
              <a:solidFill>
                <a:srgbClr val="000000"/>
              </a:solidFill>
            </a:endParaRPr>
          </a:p>
          <a:p>
            <a:pPr marL="914400" lvl="1" indent="-317500" algn="l" rtl="0">
              <a:spcBef>
                <a:spcPts val="0"/>
              </a:spcBef>
              <a:spcAft>
                <a:spcPts val="0"/>
              </a:spcAft>
              <a:buClr>
                <a:schemeClr val="dk1"/>
              </a:buClr>
              <a:buSzPts val="1400"/>
              <a:buChar char="○"/>
            </a:pPr>
            <a:r>
              <a:rPr lang="en">
                <a:solidFill>
                  <a:schemeClr val="dk1"/>
                </a:solidFill>
              </a:rPr>
              <a:t>Ensures ejection mechanism will not damage external components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Shows ICUP redesign is sufficient to avoid damage during ejection</a:t>
            </a:r>
            <a:endParaRPr>
              <a:solidFill>
                <a:schemeClr val="dk1"/>
              </a:solidFill>
            </a:endParaRPr>
          </a:p>
          <a:p>
            <a:pPr marL="457200" lvl="0" indent="-342900" algn="l" rtl="0">
              <a:spcBef>
                <a:spcPts val="0"/>
              </a:spcBef>
              <a:spcAft>
                <a:spcPts val="0"/>
              </a:spcAft>
              <a:buClr>
                <a:srgbClr val="000000"/>
              </a:buClr>
              <a:buSzPts val="1800"/>
              <a:buChar char="●"/>
            </a:pPr>
            <a:r>
              <a:rPr lang="en">
                <a:solidFill>
                  <a:srgbClr val="000000"/>
                </a:solidFill>
              </a:rPr>
              <a:t>Expected Results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Fairing will withstand Mach 0.8 flow</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engine will experience 0 RPM of the fan blades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Model Validation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FEA structural model of fairing displacement under high speed flow</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CFD model confirming the turbulent wake aft of the engine re-entering the nozzle should not be a concern  </a:t>
            </a:r>
            <a:endParaRPr>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4"/>
        <p:cNvGrpSpPr/>
        <p:nvPr/>
      </p:nvGrpSpPr>
      <p:grpSpPr>
        <a:xfrm>
          <a:off x="0" y="0"/>
          <a:ext cx="0" cy="0"/>
          <a:chOff x="0" y="0"/>
          <a:chExt cx="0" cy="0"/>
        </a:xfrm>
      </p:grpSpPr>
      <p:sp>
        <p:nvSpPr>
          <p:cNvPr id="715" name="Google Shape;715;p55"/>
          <p:cNvSpPr txBox="1">
            <a:spLocks noGrp="1"/>
          </p:cNvSpPr>
          <p:nvPr>
            <p:ph type="title"/>
          </p:nvPr>
        </p:nvSpPr>
        <p:spPr>
          <a:xfrm>
            <a:off x="4510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Windmill Prevention Test Safety Measures</a:t>
            </a:r>
            <a:endParaRPr>
              <a:solidFill>
                <a:srgbClr val="000000"/>
              </a:solidFill>
            </a:endParaRPr>
          </a:p>
        </p:txBody>
      </p:sp>
      <p:sp>
        <p:nvSpPr>
          <p:cNvPr id="716" name="Google Shape;71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717" name="Google Shape;717;p55"/>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18" name="Google Shape;718;p55"/>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19" name="Google Shape;71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43</a:t>
            </a:fld>
            <a:endParaRPr>
              <a:solidFill>
                <a:srgbClr val="000000"/>
              </a:solidFill>
            </a:endParaRPr>
          </a:p>
        </p:txBody>
      </p:sp>
      <p:sp>
        <p:nvSpPr>
          <p:cNvPr id="720" name="Google Shape;720;p55"/>
          <p:cNvSpPr txBox="1">
            <a:spLocks noGrp="1"/>
          </p:cNvSpPr>
          <p:nvPr>
            <p:ph type="body" idx="1"/>
          </p:nvPr>
        </p:nvSpPr>
        <p:spPr>
          <a:xfrm>
            <a:off x="202425" y="1151025"/>
            <a:ext cx="8520600" cy="365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Safety Concerns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Over-pressurization of the APOP replica PVC Tube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Failure of SABRE tank</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High speed air harming passersby of test cell</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Safety Measures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Matt Rhode present for all tests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Pressure gauge on PVC tube </a:t>
            </a:r>
            <a:endParaRPr>
              <a:solidFill>
                <a:srgbClr val="000000"/>
              </a:solidFill>
            </a:endParaRPr>
          </a:p>
          <a:p>
            <a:pPr marL="1371600" lvl="2" indent="-317500" algn="l" rtl="0">
              <a:spcBef>
                <a:spcPts val="0"/>
              </a:spcBef>
              <a:spcAft>
                <a:spcPts val="0"/>
              </a:spcAft>
              <a:buClr>
                <a:srgbClr val="000000"/>
              </a:buClr>
              <a:buSzPts val="1400"/>
              <a:buChar char="■"/>
            </a:pPr>
            <a:r>
              <a:rPr lang="en">
                <a:solidFill>
                  <a:srgbClr val="000000"/>
                </a:solidFill>
              </a:rPr>
              <a:t>Safety officer radios to valve operator to shut off if differential pressure exceeds 5 psi</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Remotely pulling SABRE tank lever</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Same sentry/perimeter procedure as engine tests</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Complete depressurization of SABRE tanks before any transportation of tanks</a:t>
            </a:r>
            <a:endParaRPr>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4"/>
        <p:cNvGrpSpPr/>
        <p:nvPr/>
      </p:nvGrpSpPr>
      <p:grpSpPr>
        <a:xfrm>
          <a:off x="0" y="0"/>
          <a:ext cx="0" cy="0"/>
          <a:chOff x="0" y="0"/>
          <a:chExt cx="0" cy="0"/>
        </a:xfrm>
      </p:grpSpPr>
      <p:sp>
        <p:nvSpPr>
          <p:cNvPr id="725" name="Google Shape;725;p56"/>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Budget</a:t>
            </a:r>
            <a:endParaRPr sz="5000">
              <a:solidFill>
                <a:srgbClr val="000000"/>
              </a:solidFill>
            </a:endParaRPr>
          </a:p>
        </p:txBody>
      </p:sp>
      <p:sp>
        <p:nvSpPr>
          <p:cNvPr id="726" name="Google Shape;72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727" name="Google Shape;727;p56"/>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28" name="Google Shape;728;p56"/>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29" name="Google Shape;72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44</a:t>
            </a:fld>
            <a:endParaRPr>
              <a:solidFill>
                <a:srgbClr val="000000"/>
              </a:solidFill>
            </a:endParaRPr>
          </a:p>
        </p:txBody>
      </p:sp>
      <p:sp>
        <p:nvSpPr>
          <p:cNvPr id="730" name="Google Shape;730;p56"/>
          <p:cNvSpPr/>
          <p:nvPr/>
        </p:nvSpPr>
        <p:spPr>
          <a:xfrm>
            <a:off x="211375" y="4299500"/>
            <a:ext cx="1781700" cy="572700"/>
          </a:xfrm>
          <a:prstGeom prst="homePlate">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Overview</a:t>
            </a:r>
            <a:endParaRPr sz="1200"/>
          </a:p>
        </p:txBody>
      </p:sp>
      <p:sp>
        <p:nvSpPr>
          <p:cNvPr id="731" name="Google Shape;731;p56"/>
          <p:cNvSpPr/>
          <p:nvPr/>
        </p:nvSpPr>
        <p:spPr>
          <a:xfrm>
            <a:off x="2985150" y="4299500"/>
            <a:ext cx="192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Manufacturing Status</a:t>
            </a:r>
            <a:endParaRPr sz="1000"/>
          </a:p>
        </p:txBody>
      </p:sp>
      <p:sp>
        <p:nvSpPr>
          <p:cNvPr id="732" name="Google Shape;732;p56"/>
          <p:cNvSpPr/>
          <p:nvPr/>
        </p:nvSpPr>
        <p:spPr>
          <a:xfrm>
            <a:off x="6339375" y="4299500"/>
            <a:ext cx="1452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Testing Status</a:t>
            </a:r>
            <a:endParaRPr sz="1200"/>
          </a:p>
        </p:txBody>
      </p:sp>
      <p:sp>
        <p:nvSpPr>
          <p:cNvPr id="733" name="Google Shape;733;p56"/>
          <p:cNvSpPr/>
          <p:nvPr/>
        </p:nvSpPr>
        <p:spPr>
          <a:xfrm>
            <a:off x="1581625" y="4299500"/>
            <a:ext cx="16869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Schedule</a:t>
            </a:r>
            <a:endParaRPr sz="1200"/>
          </a:p>
        </p:txBody>
      </p:sp>
      <p:sp>
        <p:nvSpPr>
          <p:cNvPr id="734" name="Google Shape;734;p56"/>
          <p:cNvSpPr/>
          <p:nvPr/>
        </p:nvSpPr>
        <p:spPr>
          <a:xfrm>
            <a:off x="4642000" y="4299500"/>
            <a:ext cx="2042700" cy="572700"/>
          </a:xfrm>
          <a:prstGeom prst="chevron">
            <a:avLst>
              <a:gd name="adj"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Electronics/Software Status</a:t>
            </a:r>
            <a:endParaRPr sz="1000"/>
          </a:p>
        </p:txBody>
      </p:sp>
      <p:sp>
        <p:nvSpPr>
          <p:cNvPr id="735" name="Google Shape;735;p56"/>
          <p:cNvSpPr/>
          <p:nvPr/>
        </p:nvSpPr>
        <p:spPr>
          <a:xfrm>
            <a:off x="7491075" y="4299500"/>
            <a:ext cx="1452900" cy="572700"/>
          </a:xfrm>
          <a:prstGeom prst="chevron">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Budget</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9"/>
        <p:cNvGrpSpPr/>
        <p:nvPr/>
      </p:nvGrpSpPr>
      <p:grpSpPr>
        <a:xfrm>
          <a:off x="0" y="0"/>
          <a:ext cx="0" cy="0"/>
          <a:chOff x="0" y="0"/>
          <a:chExt cx="0" cy="0"/>
        </a:xfrm>
      </p:grpSpPr>
      <p:sp>
        <p:nvSpPr>
          <p:cNvPr id="740" name="Google Shape;740;p57"/>
          <p:cNvSpPr txBox="1">
            <a:spLocks noGrp="1"/>
          </p:cNvSpPr>
          <p:nvPr>
            <p:ph type="title"/>
          </p:nvPr>
        </p:nvSpPr>
        <p:spPr>
          <a:xfrm>
            <a:off x="3879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Procurement Status Major Items</a:t>
            </a:r>
            <a:endParaRPr>
              <a:solidFill>
                <a:srgbClr val="000000"/>
              </a:solidFill>
            </a:endParaRPr>
          </a:p>
        </p:txBody>
      </p:sp>
      <p:sp>
        <p:nvSpPr>
          <p:cNvPr id="741" name="Google Shape;74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742" name="Google Shape;742;p57"/>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43" name="Google Shape;743;p57"/>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44" name="Google Shape;74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45</a:t>
            </a:fld>
            <a:endParaRPr>
              <a:solidFill>
                <a:srgbClr val="000000"/>
              </a:solidFill>
            </a:endParaRPr>
          </a:p>
        </p:txBody>
      </p:sp>
      <p:sp>
        <p:nvSpPr>
          <p:cNvPr id="745" name="Google Shape;745;p57"/>
          <p:cNvSpPr txBox="1">
            <a:spLocks noGrp="1"/>
          </p:cNvSpPr>
          <p:nvPr>
            <p:ph type="body" idx="1"/>
          </p:nvPr>
        </p:nvSpPr>
        <p:spPr>
          <a:xfrm>
            <a:off x="6858900" y="3400225"/>
            <a:ext cx="2049600" cy="11622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Procured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Pending</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Planned</a:t>
            </a:r>
            <a:endParaRPr>
              <a:solidFill>
                <a:srgbClr val="000000"/>
              </a:solidFill>
            </a:endParaRPr>
          </a:p>
        </p:txBody>
      </p:sp>
      <p:sp>
        <p:nvSpPr>
          <p:cNvPr id="746" name="Google Shape;746;p57"/>
          <p:cNvSpPr/>
          <p:nvPr/>
        </p:nvSpPr>
        <p:spPr>
          <a:xfrm>
            <a:off x="6970450" y="3520800"/>
            <a:ext cx="255600" cy="2406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7"/>
          <p:cNvSpPr/>
          <p:nvPr/>
        </p:nvSpPr>
        <p:spPr>
          <a:xfrm>
            <a:off x="6970450" y="3831425"/>
            <a:ext cx="255600" cy="240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7"/>
          <p:cNvSpPr/>
          <p:nvPr/>
        </p:nvSpPr>
        <p:spPr>
          <a:xfrm>
            <a:off x="6970450" y="4142050"/>
            <a:ext cx="255600" cy="240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7"/>
          <p:cNvSpPr txBox="1">
            <a:spLocks noGrp="1"/>
          </p:cNvSpPr>
          <p:nvPr>
            <p:ph type="body" idx="1"/>
          </p:nvPr>
        </p:nvSpPr>
        <p:spPr>
          <a:xfrm>
            <a:off x="301750" y="1044000"/>
            <a:ext cx="3050700" cy="4012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rgbClr val="000000"/>
                </a:solidFill>
              </a:rPr>
              <a:t>JetCat P100-RX engine</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Clevis pins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Solenoids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Aluminum 6061 plates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Actuators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chemeClr val="dk1"/>
                </a:solidFill>
                <a:highlight>
                  <a:srgbClr val="FFFFFF"/>
                </a:highlight>
              </a:rPr>
              <a:t>Raspberry Pi</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Steel Linear Shafting</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chemeClr val="dk1"/>
                </a:solidFill>
                <a:highlight>
                  <a:srgbClr val="FFFFFF"/>
                </a:highlight>
              </a:rPr>
              <a:t>Stainless Steel 17-4PH</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Fairing</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chemeClr val="dk1"/>
                </a:solidFill>
              </a:rPr>
              <a:t>Load Cells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WPM APOP test materials</a:t>
            </a:r>
            <a:endParaRPr sz="1600">
              <a:solidFill>
                <a:schemeClr val="dk1"/>
              </a:solidFill>
            </a:endParaRPr>
          </a:p>
          <a:p>
            <a:pPr marL="457200" lvl="0" indent="-330200" algn="l" rtl="0">
              <a:spcBef>
                <a:spcPts val="0"/>
              </a:spcBef>
              <a:spcAft>
                <a:spcPts val="0"/>
              </a:spcAft>
              <a:buClr>
                <a:srgbClr val="000000"/>
              </a:buClr>
              <a:buSzPts val="1600"/>
              <a:buChar char="●"/>
            </a:pPr>
            <a:r>
              <a:rPr lang="en" sz="1600">
                <a:solidFill>
                  <a:srgbClr val="000000"/>
                </a:solidFill>
              </a:rPr>
              <a:t>Temperature sensors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Aluminum 6061 stock</a:t>
            </a:r>
            <a:endParaRPr sz="1600">
              <a:solidFill>
                <a:srgbClr val="000000"/>
              </a:solidFill>
            </a:endParaRPr>
          </a:p>
        </p:txBody>
      </p:sp>
      <p:sp>
        <p:nvSpPr>
          <p:cNvPr id="750" name="Google Shape;750;p57"/>
          <p:cNvSpPr/>
          <p:nvPr/>
        </p:nvSpPr>
        <p:spPr>
          <a:xfrm>
            <a:off x="463075" y="118357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7"/>
          <p:cNvSpPr txBox="1">
            <a:spLocks noGrp="1"/>
          </p:cNvSpPr>
          <p:nvPr>
            <p:ph type="body" idx="1"/>
          </p:nvPr>
        </p:nvSpPr>
        <p:spPr>
          <a:xfrm>
            <a:off x="3808200" y="1044000"/>
            <a:ext cx="3050700" cy="4012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sz="1600">
                <a:solidFill>
                  <a:schemeClr val="dk1"/>
                </a:solidFill>
              </a:rPr>
              <a:t>Test stand modification rails</a:t>
            </a:r>
            <a:endParaRPr sz="1600">
              <a:solidFill>
                <a:schemeClr val="dk1"/>
              </a:solidFill>
            </a:endParaRPr>
          </a:p>
          <a:p>
            <a:pPr marL="457200" lvl="0" indent="-330200" algn="l" rtl="0">
              <a:spcBef>
                <a:spcPts val="0"/>
              </a:spcBef>
              <a:spcAft>
                <a:spcPts val="0"/>
              </a:spcAft>
              <a:buClr>
                <a:srgbClr val="000000"/>
              </a:buClr>
              <a:buSzPts val="1600"/>
              <a:buChar char="●"/>
            </a:pPr>
            <a:r>
              <a:rPr lang="en" sz="1600">
                <a:solidFill>
                  <a:schemeClr val="dk1"/>
                </a:solidFill>
              </a:rPr>
              <a:t>Misc electronic population materials</a:t>
            </a:r>
            <a:endParaRPr sz="1600">
              <a:solidFill>
                <a:schemeClr val="dk1"/>
              </a:solidFill>
            </a:endParaRPr>
          </a:p>
          <a:p>
            <a:pPr marL="457200" lvl="0" indent="-330200" algn="l" rtl="0">
              <a:spcBef>
                <a:spcPts val="0"/>
              </a:spcBef>
              <a:spcAft>
                <a:spcPts val="0"/>
              </a:spcAft>
              <a:buClr>
                <a:srgbClr val="000000"/>
              </a:buClr>
              <a:buSzPts val="1600"/>
              <a:buChar char="●"/>
            </a:pPr>
            <a:r>
              <a:rPr lang="en" sz="1600">
                <a:solidFill>
                  <a:schemeClr val="dk1"/>
                </a:solidFill>
              </a:rPr>
              <a:t>LPBB Rev B</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chemeClr val="dk1"/>
                </a:solidFill>
              </a:rPr>
              <a:t>MCB Rev B</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ICUP Rev B</a:t>
            </a:r>
            <a:endParaRPr sz="1600">
              <a:solidFill>
                <a:schemeClr val="dk1"/>
              </a:solidFill>
            </a:endParaRPr>
          </a:p>
          <a:p>
            <a:pPr marL="457200" lvl="0" indent="-330200" algn="l" rtl="0">
              <a:spcBef>
                <a:spcPts val="0"/>
              </a:spcBef>
              <a:spcAft>
                <a:spcPts val="0"/>
              </a:spcAft>
              <a:buClr>
                <a:srgbClr val="000000"/>
              </a:buClr>
              <a:buSzPts val="1600"/>
              <a:buChar char="●"/>
            </a:pPr>
            <a:r>
              <a:rPr lang="en" sz="1600">
                <a:solidFill>
                  <a:srgbClr val="000000"/>
                </a:solidFill>
              </a:rPr>
              <a:t>Paddles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Paddle Necks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Ejection Springs</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Fore Retention Ring Print</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WPM SABRE test materials</a:t>
            </a:r>
            <a:endParaRPr sz="1600">
              <a:solidFill>
                <a:srgbClr val="000000"/>
              </a:solidFill>
            </a:endParaRPr>
          </a:p>
        </p:txBody>
      </p:sp>
      <p:sp>
        <p:nvSpPr>
          <p:cNvPr id="752" name="Google Shape;752;p57"/>
          <p:cNvSpPr/>
          <p:nvPr/>
        </p:nvSpPr>
        <p:spPr>
          <a:xfrm>
            <a:off x="463075" y="146165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7"/>
          <p:cNvSpPr/>
          <p:nvPr/>
        </p:nvSpPr>
        <p:spPr>
          <a:xfrm>
            <a:off x="463075" y="173972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7"/>
          <p:cNvSpPr/>
          <p:nvPr/>
        </p:nvSpPr>
        <p:spPr>
          <a:xfrm>
            <a:off x="463075" y="229587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7"/>
          <p:cNvSpPr/>
          <p:nvPr/>
        </p:nvSpPr>
        <p:spPr>
          <a:xfrm>
            <a:off x="463075" y="257395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7"/>
          <p:cNvSpPr/>
          <p:nvPr/>
        </p:nvSpPr>
        <p:spPr>
          <a:xfrm>
            <a:off x="463075" y="285202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7"/>
          <p:cNvSpPr/>
          <p:nvPr/>
        </p:nvSpPr>
        <p:spPr>
          <a:xfrm>
            <a:off x="463075" y="313010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7"/>
          <p:cNvSpPr/>
          <p:nvPr/>
        </p:nvSpPr>
        <p:spPr>
          <a:xfrm>
            <a:off x="463075" y="340817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7"/>
          <p:cNvSpPr/>
          <p:nvPr/>
        </p:nvSpPr>
        <p:spPr>
          <a:xfrm>
            <a:off x="463075" y="368625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7"/>
          <p:cNvSpPr/>
          <p:nvPr/>
        </p:nvSpPr>
        <p:spPr>
          <a:xfrm>
            <a:off x="463075" y="396432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7"/>
          <p:cNvSpPr/>
          <p:nvPr/>
        </p:nvSpPr>
        <p:spPr>
          <a:xfrm>
            <a:off x="463075" y="424240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7"/>
          <p:cNvSpPr/>
          <p:nvPr/>
        </p:nvSpPr>
        <p:spPr>
          <a:xfrm>
            <a:off x="3963250" y="118357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7"/>
          <p:cNvSpPr/>
          <p:nvPr/>
        </p:nvSpPr>
        <p:spPr>
          <a:xfrm>
            <a:off x="463075" y="452047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7"/>
          <p:cNvSpPr/>
          <p:nvPr/>
        </p:nvSpPr>
        <p:spPr>
          <a:xfrm>
            <a:off x="3963250" y="2573950"/>
            <a:ext cx="201900" cy="175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7"/>
          <p:cNvSpPr/>
          <p:nvPr/>
        </p:nvSpPr>
        <p:spPr>
          <a:xfrm>
            <a:off x="3963250" y="2852025"/>
            <a:ext cx="201900" cy="175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7"/>
          <p:cNvSpPr/>
          <p:nvPr/>
        </p:nvSpPr>
        <p:spPr>
          <a:xfrm>
            <a:off x="3963250" y="3130100"/>
            <a:ext cx="201900" cy="175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7"/>
          <p:cNvSpPr/>
          <p:nvPr/>
        </p:nvSpPr>
        <p:spPr>
          <a:xfrm>
            <a:off x="3963250" y="3408175"/>
            <a:ext cx="201900" cy="175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7"/>
          <p:cNvSpPr/>
          <p:nvPr/>
        </p:nvSpPr>
        <p:spPr>
          <a:xfrm>
            <a:off x="463075" y="2017800"/>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7"/>
          <p:cNvSpPr/>
          <p:nvPr/>
        </p:nvSpPr>
        <p:spPr>
          <a:xfrm>
            <a:off x="3963250" y="3686250"/>
            <a:ext cx="201900" cy="175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7"/>
          <p:cNvSpPr/>
          <p:nvPr/>
        </p:nvSpPr>
        <p:spPr>
          <a:xfrm>
            <a:off x="3963250" y="3964325"/>
            <a:ext cx="201900" cy="175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7"/>
          <p:cNvSpPr/>
          <p:nvPr/>
        </p:nvSpPr>
        <p:spPr>
          <a:xfrm>
            <a:off x="3963250" y="4242400"/>
            <a:ext cx="201900" cy="1755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7"/>
          <p:cNvSpPr/>
          <p:nvPr/>
        </p:nvSpPr>
        <p:spPr>
          <a:xfrm>
            <a:off x="3963250" y="2295875"/>
            <a:ext cx="201900" cy="175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7"/>
          <p:cNvSpPr/>
          <p:nvPr/>
        </p:nvSpPr>
        <p:spPr>
          <a:xfrm>
            <a:off x="3963250" y="1739725"/>
            <a:ext cx="201900" cy="175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7"/>
        <p:cNvGrpSpPr/>
        <p:nvPr/>
      </p:nvGrpSpPr>
      <p:grpSpPr>
        <a:xfrm>
          <a:off x="0" y="0"/>
          <a:ext cx="0" cy="0"/>
          <a:chOff x="0" y="0"/>
          <a:chExt cx="0" cy="0"/>
        </a:xfrm>
      </p:grpSpPr>
      <p:sp>
        <p:nvSpPr>
          <p:cNvPr id="778" name="Google Shape;778;p58"/>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Financial Budget Status</a:t>
            </a:r>
            <a:endParaRPr>
              <a:solidFill>
                <a:srgbClr val="000000"/>
              </a:solidFill>
            </a:endParaRPr>
          </a:p>
        </p:txBody>
      </p:sp>
      <p:sp>
        <p:nvSpPr>
          <p:cNvPr id="779" name="Google Shape;77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780" name="Google Shape;780;p58"/>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81" name="Google Shape;781;p58"/>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82" name="Google Shape;78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46</a:t>
            </a:fld>
            <a:endParaRPr>
              <a:solidFill>
                <a:srgbClr val="000000"/>
              </a:solidFill>
            </a:endParaRPr>
          </a:p>
        </p:txBody>
      </p:sp>
      <p:pic>
        <p:nvPicPr>
          <p:cNvPr id="783" name="Google Shape;783;p58"/>
          <p:cNvPicPr preferRelativeResize="0"/>
          <p:nvPr/>
        </p:nvPicPr>
        <p:blipFill>
          <a:blip r:embed="rId5">
            <a:alphaModFix/>
          </a:blip>
          <a:stretch>
            <a:fillRect/>
          </a:stretch>
        </p:blipFill>
        <p:spPr>
          <a:xfrm>
            <a:off x="4439625" y="1413414"/>
            <a:ext cx="4581525" cy="2752725"/>
          </a:xfrm>
          <a:prstGeom prst="rect">
            <a:avLst/>
          </a:prstGeom>
          <a:noFill/>
          <a:ln>
            <a:noFill/>
          </a:ln>
        </p:spPr>
      </p:pic>
      <p:sp>
        <p:nvSpPr>
          <p:cNvPr id="784" name="Google Shape;784;p58"/>
          <p:cNvSpPr txBox="1"/>
          <p:nvPr/>
        </p:nvSpPr>
        <p:spPr>
          <a:xfrm>
            <a:off x="311700" y="1005788"/>
            <a:ext cx="3585000" cy="2034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Spent 58% of funds</a:t>
            </a:r>
            <a:endParaRPr sz="1600"/>
          </a:p>
          <a:p>
            <a:pPr marL="457200" lvl="0" indent="-330200" algn="l" rtl="0">
              <a:spcBef>
                <a:spcPts val="0"/>
              </a:spcBef>
              <a:spcAft>
                <a:spcPts val="0"/>
              </a:spcAft>
              <a:buSzPts val="1600"/>
              <a:buChar char="●"/>
            </a:pPr>
            <a:r>
              <a:rPr lang="en" sz="1600"/>
              <a:t>After running engine multiple times we have decided to abandon the idea of saving for an additional engine.</a:t>
            </a:r>
            <a:endParaRPr sz="1600"/>
          </a:p>
          <a:p>
            <a:pPr marL="457200" lvl="0" indent="-330200" algn="l" rtl="0">
              <a:spcBef>
                <a:spcPts val="0"/>
              </a:spcBef>
              <a:spcAft>
                <a:spcPts val="0"/>
              </a:spcAft>
              <a:buSzPts val="1600"/>
              <a:buChar char="●"/>
            </a:pPr>
            <a:r>
              <a:rPr lang="en" sz="1600"/>
              <a:t>We will use funds to guarantee thrust vectoring and windmill prevention success as well as allow for all tests possible. </a:t>
            </a:r>
            <a:endParaRPr sz="1600"/>
          </a:p>
        </p:txBody>
      </p:sp>
      <p:graphicFrame>
        <p:nvGraphicFramePr>
          <p:cNvPr id="785" name="Google Shape;785;p58"/>
          <p:cNvGraphicFramePr/>
          <p:nvPr/>
        </p:nvGraphicFramePr>
        <p:xfrm>
          <a:off x="311700" y="3487225"/>
          <a:ext cx="3902200" cy="1584840"/>
        </p:xfrm>
        <a:graphic>
          <a:graphicData uri="http://schemas.openxmlformats.org/drawingml/2006/table">
            <a:tbl>
              <a:tblPr>
                <a:noFill/>
                <a:tableStyleId>{AD02AE27-E6D7-4B2E-AEA7-3B5DD6335E79}</a:tableStyleId>
              </a:tblPr>
              <a:tblGrid>
                <a:gridCol w="1951100">
                  <a:extLst>
                    <a:ext uri="{9D8B030D-6E8A-4147-A177-3AD203B41FA5}">
                      <a16:colId xmlns:a16="http://schemas.microsoft.com/office/drawing/2014/main" val="20000"/>
                    </a:ext>
                  </a:extLst>
                </a:gridCol>
                <a:gridCol w="19511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a:t>Electrical / Software</a:t>
                      </a:r>
                      <a:endParaRPr/>
                    </a:p>
                  </a:txBody>
                  <a:tcPr marL="91425" marR="91425" marT="91425" marB="91425"/>
                </a:tc>
                <a:tc>
                  <a:txBody>
                    <a:bodyPr/>
                    <a:lstStyle/>
                    <a:p>
                      <a:pPr marL="0" lvl="0" indent="0" algn="l" rtl="0">
                        <a:spcBef>
                          <a:spcPts val="0"/>
                        </a:spcBef>
                        <a:spcAft>
                          <a:spcPts val="0"/>
                        </a:spcAft>
                        <a:buNone/>
                      </a:pPr>
                      <a:r>
                        <a:rPr lang="en"/>
                        <a:t>$ 459.95</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Thrust Vectoring</a:t>
                      </a:r>
                      <a:endParaRPr/>
                    </a:p>
                  </a:txBody>
                  <a:tcPr marL="91425" marR="91425" marT="91425" marB="91425"/>
                </a:tc>
                <a:tc>
                  <a:txBody>
                    <a:bodyPr/>
                    <a:lstStyle/>
                    <a:p>
                      <a:pPr marL="0" lvl="0" indent="0" algn="l" rtl="0">
                        <a:spcBef>
                          <a:spcPts val="0"/>
                        </a:spcBef>
                        <a:spcAft>
                          <a:spcPts val="0"/>
                        </a:spcAft>
                        <a:buNone/>
                      </a:pPr>
                      <a:r>
                        <a:rPr lang="en"/>
                        <a:t>$ 1101.58</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Windmill Prevention</a:t>
                      </a:r>
                      <a:endParaRPr/>
                    </a:p>
                  </a:txBody>
                  <a:tcPr marL="91425" marR="91425" marT="91425" marB="91425"/>
                </a:tc>
                <a:tc>
                  <a:txBody>
                    <a:bodyPr/>
                    <a:lstStyle/>
                    <a:p>
                      <a:pPr marL="0" lvl="0" indent="0" algn="l" rtl="0">
                        <a:spcBef>
                          <a:spcPts val="0"/>
                        </a:spcBef>
                        <a:spcAft>
                          <a:spcPts val="0"/>
                        </a:spcAft>
                        <a:buNone/>
                      </a:pPr>
                      <a:r>
                        <a:rPr lang="en"/>
                        <a:t>$ 103.78</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General / Tests</a:t>
                      </a:r>
                      <a:endParaRPr/>
                    </a:p>
                  </a:txBody>
                  <a:tcPr marL="91425" marR="91425" marT="91425" marB="91425"/>
                </a:tc>
                <a:tc>
                  <a:txBody>
                    <a:bodyPr/>
                    <a:lstStyle/>
                    <a:p>
                      <a:pPr marL="0" lvl="0" indent="0" algn="l" rtl="0">
                        <a:spcBef>
                          <a:spcPts val="0"/>
                        </a:spcBef>
                        <a:spcAft>
                          <a:spcPts val="0"/>
                        </a:spcAft>
                        <a:buNone/>
                      </a:pPr>
                      <a:r>
                        <a:rPr lang="en"/>
                        <a:t>$ 1153.05</a:t>
                      </a:r>
                      <a:endParaRPr/>
                    </a:p>
                  </a:txBody>
                  <a:tcPr marL="91425" marR="91425" marT="91425" marB="91425"/>
                </a:tc>
                <a:extLst>
                  <a:ext uri="{0D108BD9-81ED-4DB2-BD59-A6C34878D82A}">
                    <a16:rowId xmlns:a16="http://schemas.microsoft.com/office/drawing/2014/main" val="10003"/>
                  </a:ext>
                </a:extLst>
              </a:tr>
            </a:tbl>
          </a:graphicData>
        </a:graphic>
      </p:graphicFrame>
      <p:pic>
        <p:nvPicPr>
          <p:cNvPr id="786" name="Google Shape;786;p58"/>
          <p:cNvPicPr preferRelativeResize="0"/>
          <p:nvPr/>
        </p:nvPicPr>
        <p:blipFill>
          <a:blip r:embed="rId6">
            <a:alphaModFix/>
          </a:blip>
          <a:stretch>
            <a:fillRect/>
          </a:stretch>
        </p:blipFill>
        <p:spPr>
          <a:xfrm>
            <a:off x="4439613" y="1413400"/>
            <a:ext cx="4581525" cy="2752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0"/>
        <p:cNvGrpSpPr/>
        <p:nvPr/>
      </p:nvGrpSpPr>
      <p:grpSpPr>
        <a:xfrm>
          <a:off x="0" y="0"/>
          <a:ext cx="0" cy="0"/>
          <a:chOff x="0" y="0"/>
          <a:chExt cx="0" cy="0"/>
        </a:xfrm>
      </p:grpSpPr>
      <p:sp>
        <p:nvSpPr>
          <p:cNvPr id="791" name="Google Shape;791;p59"/>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Questions?</a:t>
            </a:r>
            <a:endParaRPr sz="5000">
              <a:solidFill>
                <a:srgbClr val="000000"/>
              </a:solidFill>
            </a:endParaRPr>
          </a:p>
        </p:txBody>
      </p:sp>
      <p:sp>
        <p:nvSpPr>
          <p:cNvPr id="792" name="Google Shape;79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793" name="Google Shape;793;p59"/>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794" name="Google Shape;794;p59"/>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795" name="Google Shape;795;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47</a:t>
            </a:fld>
            <a:endParaRPr>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9"/>
        <p:cNvGrpSpPr/>
        <p:nvPr/>
      </p:nvGrpSpPr>
      <p:grpSpPr>
        <a:xfrm>
          <a:off x="0" y="0"/>
          <a:ext cx="0" cy="0"/>
          <a:chOff x="0" y="0"/>
          <a:chExt cx="0" cy="0"/>
        </a:xfrm>
      </p:grpSpPr>
      <p:sp>
        <p:nvSpPr>
          <p:cNvPr id="800" name="Google Shape;800;p60"/>
          <p:cNvSpPr txBox="1">
            <a:spLocks noGrp="1"/>
          </p:cNvSpPr>
          <p:nvPr>
            <p:ph type="title"/>
          </p:nvPr>
        </p:nvSpPr>
        <p:spPr>
          <a:xfrm>
            <a:off x="311700" y="1961550"/>
            <a:ext cx="8520600" cy="10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000000"/>
                </a:solidFill>
              </a:rPr>
              <a:t>Backup</a:t>
            </a:r>
            <a:endParaRPr sz="5000">
              <a:solidFill>
                <a:srgbClr val="000000"/>
              </a:solidFill>
            </a:endParaRPr>
          </a:p>
        </p:txBody>
      </p:sp>
      <p:sp>
        <p:nvSpPr>
          <p:cNvPr id="801" name="Google Shape;80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802" name="Google Shape;802;p60"/>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03" name="Google Shape;803;p60"/>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04" name="Google Shape;80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48</a:t>
            </a:fld>
            <a:endParaRPr>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8"/>
        <p:cNvGrpSpPr/>
        <p:nvPr/>
      </p:nvGrpSpPr>
      <p:grpSpPr>
        <a:xfrm>
          <a:off x="0" y="0"/>
          <a:ext cx="0" cy="0"/>
          <a:chOff x="0" y="0"/>
          <a:chExt cx="0" cy="0"/>
        </a:xfrm>
      </p:grpSpPr>
      <p:sp>
        <p:nvSpPr>
          <p:cNvPr id="809" name="Google Shape;80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810" name="Google Shape;810;p61"/>
          <p:cNvPicPr preferRelativeResize="0"/>
          <p:nvPr/>
        </p:nvPicPr>
        <p:blipFill>
          <a:blip r:embed="rId5">
            <a:alphaModFix/>
          </a:blip>
          <a:stretch>
            <a:fillRect/>
          </a:stretch>
        </p:blipFill>
        <p:spPr>
          <a:xfrm>
            <a:off x="96824" y="108925"/>
            <a:ext cx="1216089" cy="896874"/>
          </a:xfrm>
          <a:prstGeom prst="rect">
            <a:avLst/>
          </a:prstGeom>
          <a:noFill/>
          <a:ln>
            <a:noFill/>
          </a:ln>
        </p:spPr>
      </p:pic>
      <p:pic>
        <p:nvPicPr>
          <p:cNvPr id="811" name="Google Shape;811;p61"/>
          <p:cNvPicPr preferRelativeResize="0"/>
          <p:nvPr/>
        </p:nvPicPr>
        <p:blipFill>
          <a:blip r:embed="rId6">
            <a:alphaModFix/>
          </a:blip>
          <a:stretch>
            <a:fillRect/>
          </a:stretch>
        </p:blipFill>
        <p:spPr>
          <a:xfrm>
            <a:off x="7979074" y="108925"/>
            <a:ext cx="1042077" cy="1042101"/>
          </a:xfrm>
          <a:prstGeom prst="rect">
            <a:avLst/>
          </a:prstGeom>
          <a:noFill/>
          <a:ln>
            <a:noFill/>
          </a:ln>
        </p:spPr>
      </p:pic>
      <p:sp>
        <p:nvSpPr>
          <p:cNvPr id="812" name="Google Shape;81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49</a:t>
            </a:fld>
            <a:endParaRPr>
              <a:solidFill>
                <a:srgbClr val="000000"/>
              </a:solidFill>
            </a:endParaRPr>
          </a:p>
        </p:txBody>
      </p:sp>
      <p:sp>
        <p:nvSpPr>
          <p:cNvPr id="814" name="Google Shape;814;p61"/>
          <p:cNvSpPr txBox="1">
            <a:spLocks noGrp="1"/>
          </p:cNvSpPr>
          <p:nvPr>
            <p:ph type="title"/>
          </p:nvPr>
        </p:nvSpPr>
        <p:spPr>
          <a:xfrm>
            <a:off x="311700" y="108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Fairing Ejection Animation</a:t>
            </a:r>
            <a:endParaRPr>
              <a:solidFill>
                <a:srgbClr val="000000"/>
              </a:solidFill>
            </a:endParaRPr>
          </a:p>
        </p:txBody>
      </p:sp>
      <p:pic>
        <p:nvPicPr>
          <p:cNvPr id="2" name="TotalEngineRender1_cropped.mp4" descr="TotalEngineRender1_cropped.mp4">
            <a:hlinkClick r:id="" action="ppaction://media"/>
            <a:extLst>
              <a:ext uri="{FF2B5EF4-FFF2-40B4-BE49-F238E27FC236}">
                <a16:creationId xmlns:a16="http://schemas.microsoft.com/office/drawing/2014/main" id="{9393232D-C48D-D046-B4EF-1FF635A352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32831" y="727516"/>
            <a:ext cx="5878338" cy="4307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186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Concept of Operations</a:t>
            </a:r>
            <a:endParaRPr>
              <a:solidFill>
                <a:srgbClr val="000000"/>
              </a:solidFill>
            </a:endParaRPr>
          </a:p>
        </p:txBody>
      </p:sp>
      <p:sp>
        <p:nvSpPr>
          <p:cNvPr id="104" name="Google Shape;10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05" name="Google Shape;105;p17"/>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106" name="Google Shape;106;p17"/>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107" name="Google Shape;10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a:t>
            </a:fld>
            <a:endParaRPr>
              <a:solidFill>
                <a:srgbClr val="000000"/>
              </a:solidFill>
            </a:endParaRPr>
          </a:p>
        </p:txBody>
      </p:sp>
      <p:pic>
        <p:nvPicPr>
          <p:cNvPr id="108" name="Google Shape;108;p17"/>
          <p:cNvPicPr preferRelativeResize="0"/>
          <p:nvPr/>
        </p:nvPicPr>
        <p:blipFill>
          <a:blip r:embed="rId5">
            <a:alphaModFix/>
          </a:blip>
          <a:stretch>
            <a:fillRect/>
          </a:stretch>
        </p:blipFill>
        <p:spPr>
          <a:xfrm>
            <a:off x="891225" y="886850"/>
            <a:ext cx="7361539" cy="4169975"/>
          </a:xfrm>
          <a:prstGeom prst="rect">
            <a:avLst/>
          </a:prstGeom>
          <a:noFill/>
          <a:ln>
            <a:noFill/>
          </a:ln>
        </p:spPr>
      </p:pic>
      <p:cxnSp>
        <p:nvCxnSpPr>
          <p:cNvPr id="109" name="Google Shape;109;p17"/>
          <p:cNvCxnSpPr/>
          <p:nvPr/>
        </p:nvCxnSpPr>
        <p:spPr>
          <a:xfrm rot="10800000" flipH="1">
            <a:off x="756400" y="2765050"/>
            <a:ext cx="7605900" cy="16800"/>
          </a:xfrm>
          <a:prstGeom prst="straightConnector1">
            <a:avLst/>
          </a:prstGeom>
          <a:noFill/>
          <a:ln w="9525" cap="flat" cmpd="sng">
            <a:solidFill>
              <a:srgbClr val="999999"/>
            </a:solidFill>
            <a:prstDash val="solid"/>
            <a:round/>
            <a:headEnd type="none" w="med" len="med"/>
            <a:tailEnd type="non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8"/>
        <p:cNvGrpSpPr/>
        <p:nvPr/>
      </p:nvGrpSpPr>
      <p:grpSpPr>
        <a:xfrm>
          <a:off x="0" y="0"/>
          <a:ext cx="0" cy="0"/>
          <a:chOff x="0" y="0"/>
          <a:chExt cx="0" cy="0"/>
        </a:xfrm>
      </p:grpSpPr>
      <p:sp>
        <p:nvSpPr>
          <p:cNvPr id="819" name="Google Shape;81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820" name="Google Shape;820;p62"/>
          <p:cNvPicPr preferRelativeResize="0"/>
          <p:nvPr/>
        </p:nvPicPr>
        <p:blipFill>
          <a:blip r:embed="rId5">
            <a:alphaModFix/>
          </a:blip>
          <a:stretch>
            <a:fillRect/>
          </a:stretch>
        </p:blipFill>
        <p:spPr>
          <a:xfrm>
            <a:off x="96824" y="108925"/>
            <a:ext cx="1216089" cy="896874"/>
          </a:xfrm>
          <a:prstGeom prst="rect">
            <a:avLst/>
          </a:prstGeom>
          <a:noFill/>
          <a:ln>
            <a:noFill/>
          </a:ln>
        </p:spPr>
      </p:pic>
      <p:pic>
        <p:nvPicPr>
          <p:cNvPr id="821" name="Google Shape;821;p62"/>
          <p:cNvPicPr preferRelativeResize="0"/>
          <p:nvPr/>
        </p:nvPicPr>
        <p:blipFill>
          <a:blip r:embed="rId6">
            <a:alphaModFix/>
          </a:blip>
          <a:stretch>
            <a:fillRect/>
          </a:stretch>
        </p:blipFill>
        <p:spPr>
          <a:xfrm>
            <a:off x="7979074" y="108925"/>
            <a:ext cx="1042077" cy="1042101"/>
          </a:xfrm>
          <a:prstGeom prst="rect">
            <a:avLst/>
          </a:prstGeom>
          <a:noFill/>
          <a:ln>
            <a:noFill/>
          </a:ln>
        </p:spPr>
      </p:pic>
      <p:sp>
        <p:nvSpPr>
          <p:cNvPr id="822" name="Google Shape;822;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50</a:t>
            </a:fld>
            <a:endParaRPr>
              <a:solidFill>
                <a:srgbClr val="000000"/>
              </a:solidFill>
            </a:endParaRPr>
          </a:p>
        </p:txBody>
      </p:sp>
      <p:sp>
        <p:nvSpPr>
          <p:cNvPr id="823" name="Google Shape;823;p62"/>
          <p:cNvSpPr txBox="1">
            <a:spLocks noGrp="1"/>
          </p:cNvSpPr>
          <p:nvPr>
            <p:ph type="title"/>
          </p:nvPr>
        </p:nvSpPr>
        <p:spPr>
          <a:xfrm>
            <a:off x="311700" y="108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TVM Animation</a:t>
            </a:r>
            <a:endParaRPr>
              <a:solidFill>
                <a:srgbClr val="000000"/>
              </a:solidFill>
            </a:endParaRPr>
          </a:p>
        </p:txBody>
      </p:sp>
      <p:pic>
        <p:nvPicPr>
          <p:cNvPr id="2" name="TVM.mp4" descr="TVM.mp4">
            <a:hlinkClick r:id="" action="ppaction://media"/>
            <a:extLst>
              <a:ext uri="{FF2B5EF4-FFF2-40B4-BE49-F238E27FC236}">
                <a16:creationId xmlns:a16="http://schemas.microsoft.com/office/drawing/2014/main" id="{33F52747-29E7-1A46-B12C-2B6AC3AF20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78132" y="676842"/>
            <a:ext cx="5787736" cy="434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8"/>
        <p:cNvGrpSpPr/>
        <p:nvPr/>
      </p:nvGrpSpPr>
      <p:grpSpPr>
        <a:xfrm>
          <a:off x="0" y="0"/>
          <a:ext cx="0" cy="0"/>
          <a:chOff x="0" y="0"/>
          <a:chExt cx="0" cy="0"/>
        </a:xfrm>
      </p:grpSpPr>
      <p:sp>
        <p:nvSpPr>
          <p:cNvPr id="829" name="Google Shape;82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830" name="Google Shape;830;p63"/>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31" name="Google Shape;831;p63"/>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32" name="Google Shape;832;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51</a:t>
            </a:fld>
            <a:endParaRPr>
              <a:solidFill>
                <a:srgbClr val="000000"/>
              </a:solidFill>
            </a:endParaRPr>
          </a:p>
        </p:txBody>
      </p:sp>
      <p:sp>
        <p:nvSpPr>
          <p:cNvPr id="833" name="Google Shape;833;p63"/>
          <p:cNvSpPr txBox="1">
            <a:spLocks noGrp="1"/>
          </p:cNvSpPr>
          <p:nvPr>
            <p:ph type="title"/>
          </p:nvPr>
        </p:nvSpPr>
        <p:spPr>
          <a:xfrm>
            <a:off x="311700" y="108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Fairing Displacement</a:t>
            </a:r>
            <a:endParaRPr>
              <a:solidFill>
                <a:srgbClr val="000000"/>
              </a:solidFill>
            </a:endParaRPr>
          </a:p>
        </p:txBody>
      </p:sp>
      <p:sp>
        <p:nvSpPr>
          <p:cNvPr id="834" name="Google Shape;834;p6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Char char="●"/>
            </a:pPr>
            <a:r>
              <a:rPr lang="en" sz="1500">
                <a:solidFill>
                  <a:srgbClr val="000000"/>
                </a:solidFill>
              </a:rPr>
              <a:t>Dr. Maute identified component displacement as most important quality</a:t>
            </a:r>
            <a:endParaRPr sz="15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FEA was conducted for each component separately</a:t>
            </a:r>
            <a:endParaRPr sz="1500">
              <a:solidFill>
                <a:srgbClr val="000000"/>
              </a:solidFill>
            </a:endParaRPr>
          </a:p>
          <a:p>
            <a:pPr marL="914400" lvl="1" indent="-323850" algn="l" rtl="0">
              <a:spcBef>
                <a:spcPts val="0"/>
              </a:spcBef>
              <a:spcAft>
                <a:spcPts val="0"/>
              </a:spcAft>
              <a:buClr>
                <a:srgbClr val="000000"/>
              </a:buClr>
              <a:buSzPts val="1500"/>
              <a:buChar char="○"/>
            </a:pPr>
            <a:r>
              <a:rPr lang="en" sz="1500">
                <a:solidFill>
                  <a:srgbClr val="000000"/>
                </a:solidFill>
              </a:rPr>
              <a:t>Component Displacements:</a:t>
            </a:r>
            <a:endParaRPr sz="1500">
              <a:solidFill>
                <a:srgbClr val="000000"/>
              </a:solidFill>
            </a:endParaRPr>
          </a:p>
          <a:p>
            <a:pPr marL="1371600" lvl="2" indent="-323850" algn="l" rtl="0">
              <a:spcBef>
                <a:spcPts val="0"/>
              </a:spcBef>
              <a:spcAft>
                <a:spcPts val="0"/>
              </a:spcAft>
              <a:buClr>
                <a:srgbClr val="000000"/>
              </a:buClr>
              <a:buSzPts val="1500"/>
              <a:buChar char="■"/>
            </a:pPr>
            <a:r>
              <a:rPr lang="en" sz="1500">
                <a:solidFill>
                  <a:srgbClr val="000000"/>
                </a:solidFill>
              </a:rPr>
              <a:t>Left Side Fairing: 1.123e-7 mm</a:t>
            </a:r>
            <a:endParaRPr sz="1500">
              <a:solidFill>
                <a:srgbClr val="000000"/>
              </a:solidFill>
            </a:endParaRPr>
          </a:p>
          <a:p>
            <a:pPr marL="1371600" lvl="2" indent="-323850" algn="l" rtl="0">
              <a:spcBef>
                <a:spcPts val="0"/>
              </a:spcBef>
              <a:spcAft>
                <a:spcPts val="0"/>
              </a:spcAft>
              <a:buClr>
                <a:srgbClr val="000000"/>
              </a:buClr>
              <a:buSzPts val="1500"/>
              <a:buChar char="■"/>
            </a:pPr>
            <a:r>
              <a:rPr lang="en" sz="1500">
                <a:solidFill>
                  <a:srgbClr val="000000"/>
                </a:solidFill>
              </a:rPr>
              <a:t>Right Side Fairing: 4.03e-3 mm</a:t>
            </a:r>
            <a:endParaRPr sz="15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These results are with each component acting independently</a:t>
            </a:r>
            <a:endParaRPr sz="1500">
              <a:solidFill>
                <a:srgbClr val="000000"/>
              </a:solidFill>
            </a:endParaRPr>
          </a:p>
          <a:p>
            <a:pPr marL="914400" lvl="1" indent="-323850" algn="l" rtl="0">
              <a:spcBef>
                <a:spcPts val="0"/>
              </a:spcBef>
              <a:spcAft>
                <a:spcPts val="0"/>
              </a:spcAft>
              <a:buClr>
                <a:srgbClr val="000000"/>
              </a:buClr>
              <a:buSzPts val="1500"/>
              <a:buChar char="○"/>
            </a:pPr>
            <a:r>
              <a:rPr lang="en" sz="1500">
                <a:solidFill>
                  <a:srgbClr val="000000"/>
                </a:solidFill>
              </a:rPr>
              <a:t>Mounting the two pieces together will provide additional structural support</a:t>
            </a:r>
            <a:endParaRPr sz="1500">
              <a:solidFill>
                <a:srgbClr val="000000"/>
              </a:solidFill>
            </a:endParaRPr>
          </a:p>
        </p:txBody>
      </p:sp>
      <p:pic>
        <p:nvPicPr>
          <p:cNvPr id="835" name="Google Shape;835;p63"/>
          <p:cNvPicPr preferRelativeResize="0"/>
          <p:nvPr/>
        </p:nvPicPr>
        <p:blipFill>
          <a:blip r:embed="rId5">
            <a:alphaModFix/>
          </a:blip>
          <a:stretch>
            <a:fillRect/>
          </a:stretch>
        </p:blipFill>
        <p:spPr>
          <a:xfrm>
            <a:off x="4916275" y="681625"/>
            <a:ext cx="2688150" cy="2205951"/>
          </a:xfrm>
          <a:prstGeom prst="rect">
            <a:avLst/>
          </a:prstGeom>
          <a:noFill/>
          <a:ln>
            <a:noFill/>
          </a:ln>
        </p:spPr>
      </p:pic>
      <p:pic>
        <p:nvPicPr>
          <p:cNvPr id="836" name="Google Shape;836;p63"/>
          <p:cNvPicPr preferRelativeResize="0"/>
          <p:nvPr/>
        </p:nvPicPr>
        <p:blipFill>
          <a:blip r:embed="rId6">
            <a:alphaModFix/>
          </a:blip>
          <a:stretch>
            <a:fillRect/>
          </a:stretch>
        </p:blipFill>
        <p:spPr>
          <a:xfrm>
            <a:off x="4916275" y="2887565"/>
            <a:ext cx="2688149" cy="21752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0"/>
        <p:cNvGrpSpPr/>
        <p:nvPr/>
      </p:nvGrpSpPr>
      <p:grpSpPr>
        <a:xfrm>
          <a:off x="0" y="0"/>
          <a:ext cx="0" cy="0"/>
          <a:chOff x="0" y="0"/>
          <a:chExt cx="0" cy="0"/>
        </a:xfrm>
      </p:grpSpPr>
      <p:sp>
        <p:nvSpPr>
          <p:cNvPr id="841" name="Google Shape;841;p64"/>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Design Validation</a:t>
            </a:r>
            <a:endParaRPr>
              <a:solidFill>
                <a:srgbClr val="000000"/>
              </a:solidFill>
            </a:endParaRPr>
          </a:p>
        </p:txBody>
      </p:sp>
      <p:sp>
        <p:nvSpPr>
          <p:cNvPr id="842" name="Google Shape;842;p64"/>
          <p:cNvSpPr txBox="1">
            <a:spLocks noGrp="1"/>
          </p:cNvSpPr>
          <p:nvPr>
            <p:ph type="body" idx="1"/>
          </p:nvPr>
        </p:nvSpPr>
        <p:spPr>
          <a:xfrm>
            <a:off x="311700" y="1035450"/>
            <a:ext cx="8709300" cy="3055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CFD conducted simulating Mach 0.8 at 20,000 ft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Professor John Mah confirmed the turbulent wake aft of the engine re-entering the nozzle should not be a concern  </a:t>
            </a:r>
            <a:endParaRPr>
              <a:solidFill>
                <a:srgbClr val="000000"/>
              </a:solidFill>
            </a:endParaRPr>
          </a:p>
        </p:txBody>
      </p:sp>
      <p:sp>
        <p:nvSpPr>
          <p:cNvPr id="843" name="Google Shape;84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pic>
        <p:nvPicPr>
          <p:cNvPr id="844" name="Google Shape;844;p6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45" name="Google Shape;845;p6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46" name="Google Shape;846;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52</a:t>
            </a:fld>
            <a:endParaRPr>
              <a:solidFill>
                <a:srgbClr val="000000"/>
              </a:solidFill>
            </a:endParaRPr>
          </a:p>
        </p:txBody>
      </p:sp>
      <p:pic>
        <p:nvPicPr>
          <p:cNvPr id="847" name="Google Shape;847;p64"/>
          <p:cNvPicPr preferRelativeResize="0"/>
          <p:nvPr/>
        </p:nvPicPr>
        <p:blipFill>
          <a:blip r:embed="rId5">
            <a:alphaModFix/>
          </a:blip>
          <a:stretch>
            <a:fillRect/>
          </a:stretch>
        </p:blipFill>
        <p:spPr>
          <a:xfrm>
            <a:off x="1016641" y="2319375"/>
            <a:ext cx="3455522" cy="2343852"/>
          </a:xfrm>
          <a:prstGeom prst="rect">
            <a:avLst/>
          </a:prstGeom>
          <a:noFill/>
          <a:ln>
            <a:noFill/>
          </a:ln>
        </p:spPr>
      </p:pic>
      <p:pic>
        <p:nvPicPr>
          <p:cNvPr id="848" name="Google Shape;848;p64"/>
          <p:cNvPicPr preferRelativeResize="0"/>
          <p:nvPr/>
        </p:nvPicPr>
        <p:blipFill>
          <a:blip r:embed="rId6">
            <a:alphaModFix/>
          </a:blip>
          <a:stretch>
            <a:fillRect/>
          </a:stretch>
        </p:blipFill>
        <p:spPr>
          <a:xfrm>
            <a:off x="4961238" y="2319375"/>
            <a:ext cx="3332050" cy="23438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2"/>
        <p:cNvGrpSpPr/>
        <p:nvPr/>
      </p:nvGrpSpPr>
      <p:grpSpPr>
        <a:xfrm>
          <a:off x="0" y="0"/>
          <a:ext cx="0" cy="0"/>
          <a:chOff x="0" y="0"/>
          <a:chExt cx="0" cy="0"/>
        </a:xfrm>
      </p:grpSpPr>
      <p:sp>
        <p:nvSpPr>
          <p:cNvPr id="853" name="Google Shape;853;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pic>
        <p:nvPicPr>
          <p:cNvPr id="854" name="Google Shape;854;p65"/>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55" name="Google Shape;855;p65"/>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56" name="Google Shape;856;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53</a:t>
            </a:fld>
            <a:endParaRPr>
              <a:solidFill>
                <a:srgbClr val="000000"/>
              </a:solidFill>
            </a:endParaRPr>
          </a:p>
        </p:txBody>
      </p:sp>
      <p:sp>
        <p:nvSpPr>
          <p:cNvPr id="857" name="Google Shape;857;p65"/>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Thrust Vectoring CFD Results</a:t>
            </a:r>
            <a:endParaRPr>
              <a:solidFill>
                <a:srgbClr val="000000"/>
              </a:solidFill>
            </a:endParaRPr>
          </a:p>
        </p:txBody>
      </p:sp>
      <p:pic>
        <p:nvPicPr>
          <p:cNvPr id="858" name="Google Shape;858;p65"/>
          <p:cNvPicPr preferRelativeResize="0"/>
          <p:nvPr/>
        </p:nvPicPr>
        <p:blipFill rotWithShape="1">
          <a:blip r:embed="rId5">
            <a:alphaModFix/>
          </a:blip>
          <a:srcRect r="4131"/>
          <a:stretch/>
        </p:blipFill>
        <p:spPr>
          <a:xfrm>
            <a:off x="833000" y="1005800"/>
            <a:ext cx="2665300" cy="3948600"/>
          </a:xfrm>
          <a:prstGeom prst="rect">
            <a:avLst/>
          </a:prstGeom>
          <a:noFill/>
          <a:ln>
            <a:noFill/>
          </a:ln>
        </p:spPr>
      </p:pic>
      <p:pic>
        <p:nvPicPr>
          <p:cNvPr id="859" name="Google Shape;859;p65"/>
          <p:cNvPicPr preferRelativeResize="0"/>
          <p:nvPr/>
        </p:nvPicPr>
        <p:blipFill>
          <a:blip r:embed="rId6">
            <a:alphaModFix/>
          </a:blip>
          <a:stretch>
            <a:fillRect/>
          </a:stretch>
        </p:blipFill>
        <p:spPr>
          <a:xfrm>
            <a:off x="4890104" y="1005800"/>
            <a:ext cx="2665297" cy="3948601"/>
          </a:xfrm>
          <a:prstGeom prst="rect">
            <a:avLst/>
          </a:prstGeom>
          <a:noFill/>
          <a:ln>
            <a:noFill/>
          </a:ln>
        </p:spPr>
      </p:pic>
      <p:sp>
        <p:nvSpPr>
          <p:cNvPr id="860" name="Google Shape;860;p65"/>
          <p:cNvSpPr txBox="1"/>
          <p:nvPr/>
        </p:nvSpPr>
        <p:spPr>
          <a:xfrm>
            <a:off x="3573125" y="1481150"/>
            <a:ext cx="770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θ = 17°</a:t>
            </a:r>
            <a:endParaRPr/>
          </a:p>
        </p:txBody>
      </p:sp>
      <p:sp>
        <p:nvSpPr>
          <p:cNvPr id="861" name="Google Shape;861;p65"/>
          <p:cNvSpPr txBox="1"/>
          <p:nvPr/>
        </p:nvSpPr>
        <p:spPr>
          <a:xfrm>
            <a:off x="7634600" y="1481150"/>
            <a:ext cx="770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θ = 11°</a:t>
            </a:r>
            <a:endParaRPr/>
          </a:p>
        </p:txBody>
      </p:sp>
      <p:sp>
        <p:nvSpPr>
          <p:cNvPr id="862" name="Google Shape;862;p65"/>
          <p:cNvSpPr txBox="1"/>
          <p:nvPr/>
        </p:nvSpPr>
        <p:spPr>
          <a:xfrm>
            <a:off x="3573125" y="1920125"/>
            <a:ext cx="1281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 1250mm</a:t>
            </a:r>
            <a:r>
              <a:rPr lang="en" baseline="30000"/>
              <a:t>2</a:t>
            </a:r>
            <a:endParaRPr baseline="30000"/>
          </a:p>
        </p:txBody>
      </p:sp>
      <p:sp>
        <p:nvSpPr>
          <p:cNvPr id="863" name="Google Shape;863;p65"/>
          <p:cNvSpPr txBox="1"/>
          <p:nvPr/>
        </p:nvSpPr>
        <p:spPr>
          <a:xfrm>
            <a:off x="7630563" y="1920125"/>
            <a:ext cx="1281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 850mm</a:t>
            </a:r>
            <a:r>
              <a:rPr lang="en" baseline="30000"/>
              <a:t>2</a:t>
            </a:r>
            <a:endParaRPr baseline="30000"/>
          </a:p>
        </p:txBody>
      </p:sp>
      <p:sp>
        <p:nvSpPr>
          <p:cNvPr id="864" name="Google Shape;864;p65"/>
          <p:cNvSpPr txBox="1"/>
          <p:nvPr/>
        </p:nvSpPr>
        <p:spPr>
          <a:xfrm>
            <a:off x="3573125" y="2359100"/>
            <a:ext cx="121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Paddles are at 20°</a:t>
            </a:r>
            <a:endParaRPr/>
          </a:p>
        </p:txBody>
      </p:sp>
      <p:sp>
        <p:nvSpPr>
          <p:cNvPr id="865" name="Google Shape;865;p65"/>
          <p:cNvSpPr txBox="1"/>
          <p:nvPr/>
        </p:nvSpPr>
        <p:spPr>
          <a:xfrm>
            <a:off x="7630575" y="2439575"/>
            <a:ext cx="1216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Paddles are at 20°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9"/>
        <p:cNvGrpSpPr/>
        <p:nvPr/>
      </p:nvGrpSpPr>
      <p:grpSpPr>
        <a:xfrm>
          <a:off x="0" y="0"/>
          <a:ext cx="0" cy="0"/>
          <a:chOff x="0" y="0"/>
          <a:chExt cx="0" cy="0"/>
        </a:xfrm>
      </p:grpSpPr>
      <p:sp>
        <p:nvSpPr>
          <p:cNvPr id="870" name="Google Shape;870;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871" name="Google Shape;871;p66"/>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72" name="Google Shape;872;p66"/>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73" name="Google Shape;873;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54</a:t>
            </a:fld>
            <a:endParaRPr>
              <a:solidFill>
                <a:srgbClr val="000000"/>
              </a:solidFill>
            </a:endParaRPr>
          </a:p>
        </p:txBody>
      </p:sp>
      <p:sp>
        <p:nvSpPr>
          <p:cNvPr id="874" name="Google Shape;874;p66"/>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Thrust Vectoring CFD Results Cont.</a:t>
            </a:r>
            <a:endParaRPr>
              <a:solidFill>
                <a:srgbClr val="000000"/>
              </a:solidFill>
            </a:endParaRPr>
          </a:p>
        </p:txBody>
      </p:sp>
      <p:sp>
        <p:nvSpPr>
          <p:cNvPr id="875" name="Google Shape;875;p66"/>
          <p:cNvSpPr txBox="1">
            <a:spLocks noGrp="1"/>
          </p:cNvSpPr>
          <p:nvPr>
            <p:ph type="body" idx="1"/>
          </p:nvPr>
        </p:nvSpPr>
        <p:spPr>
          <a:xfrm>
            <a:off x="4419600" y="1082000"/>
            <a:ext cx="4239300" cy="387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Probable causes of difference in results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CFD can calculate momentum at each point more accurately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Model does not account for flow entrainment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Using smaller paddle area (850mm</a:t>
            </a:r>
            <a:r>
              <a:rPr lang="en" baseline="30000">
                <a:solidFill>
                  <a:schemeClr val="dk1"/>
                </a:solidFill>
              </a:rPr>
              <a:t>2</a:t>
            </a:r>
            <a:r>
              <a:rPr lang="en">
                <a:solidFill>
                  <a:schemeClr val="dk1"/>
                </a:solidFill>
              </a:rPr>
              <a: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More confidence in CFD</a:t>
            </a:r>
            <a:endParaRPr>
              <a:solidFill>
                <a:schemeClr val="dk1"/>
              </a:solidFill>
            </a:endParaRPr>
          </a:p>
        </p:txBody>
      </p:sp>
      <p:pic>
        <p:nvPicPr>
          <p:cNvPr id="876" name="Google Shape;876;p66"/>
          <p:cNvPicPr preferRelativeResize="0"/>
          <p:nvPr/>
        </p:nvPicPr>
        <p:blipFill rotWithShape="1">
          <a:blip r:embed="rId5">
            <a:alphaModFix/>
          </a:blip>
          <a:srcRect l="4055" r="7205"/>
          <a:stretch/>
        </p:blipFill>
        <p:spPr>
          <a:xfrm>
            <a:off x="89125" y="1143025"/>
            <a:ext cx="4330475" cy="3660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0"/>
        <p:cNvGrpSpPr/>
        <p:nvPr/>
      </p:nvGrpSpPr>
      <p:grpSpPr>
        <a:xfrm>
          <a:off x="0" y="0"/>
          <a:ext cx="0" cy="0"/>
          <a:chOff x="0" y="0"/>
          <a:chExt cx="0" cy="0"/>
        </a:xfrm>
      </p:grpSpPr>
      <p:sp>
        <p:nvSpPr>
          <p:cNvPr id="881" name="Google Shape;88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882" name="Google Shape;882;p67"/>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83" name="Google Shape;883;p67"/>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84" name="Google Shape;884;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55</a:t>
            </a:fld>
            <a:endParaRPr>
              <a:solidFill>
                <a:srgbClr val="000000"/>
              </a:solidFill>
            </a:endParaRPr>
          </a:p>
        </p:txBody>
      </p:sp>
      <p:sp>
        <p:nvSpPr>
          <p:cNvPr id="885" name="Google Shape;885;p67"/>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Sheath Structural Analysis</a:t>
            </a:r>
            <a:endParaRPr>
              <a:solidFill>
                <a:srgbClr val="000000"/>
              </a:solidFill>
            </a:endParaRPr>
          </a:p>
        </p:txBody>
      </p:sp>
      <p:sp>
        <p:nvSpPr>
          <p:cNvPr id="886" name="Google Shape;886;p67"/>
          <p:cNvSpPr txBox="1">
            <a:spLocks noGrp="1"/>
          </p:cNvSpPr>
          <p:nvPr>
            <p:ph type="body" idx="1"/>
          </p:nvPr>
        </p:nvSpPr>
        <p:spPr>
          <a:xfrm>
            <a:off x="311700" y="1035450"/>
            <a:ext cx="3918900" cy="305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Material modeled as Aluminum 2024</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Yield strength - 325 MPa</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Max total axial force - 100N+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Failure mode is bending point</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Load would be distributed with actuator linkage.</a:t>
            </a:r>
            <a:endParaRPr>
              <a:solidFill>
                <a:srgbClr val="000000"/>
              </a:solidFill>
            </a:endParaRPr>
          </a:p>
        </p:txBody>
      </p:sp>
      <p:pic>
        <p:nvPicPr>
          <p:cNvPr id="887" name="Google Shape;887;p67"/>
          <p:cNvPicPr preferRelativeResize="0"/>
          <p:nvPr/>
        </p:nvPicPr>
        <p:blipFill>
          <a:blip r:embed="rId5">
            <a:alphaModFix/>
          </a:blip>
          <a:stretch>
            <a:fillRect/>
          </a:stretch>
        </p:blipFill>
        <p:spPr>
          <a:xfrm>
            <a:off x="4383000" y="1303426"/>
            <a:ext cx="4034561" cy="320739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1"/>
        <p:cNvGrpSpPr/>
        <p:nvPr/>
      </p:nvGrpSpPr>
      <p:grpSpPr>
        <a:xfrm>
          <a:off x="0" y="0"/>
          <a:ext cx="0" cy="0"/>
          <a:chOff x="0" y="0"/>
          <a:chExt cx="0" cy="0"/>
        </a:xfrm>
      </p:grpSpPr>
      <p:sp>
        <p:nvSpPr>
          <p:cNvPr id="892" name="Google Shape;89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893" name="Google Shape;893;p68"/>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894" name="Google Shape;894;p68"/>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895" name="Google Shape;895;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56</a:t>
            </a:fld>
            <a:endParaRPr>
              <a:solidFill>
                <a:srgbClr val="000000"/>
              </a:solidFill>
            </a:endParaRPr>
          </a:p>
        </p:txBody>
      </p:sp>
      <p:sp>
        <p:nvSpPr>
          <p:cNvPr id="896" name="Google Shape;896;p68"/>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Actuator Housing Structural Analysis</a:t>
            </a:r>
            <a:endParaRPr>
              <a:solidFill>
                <a:srgbClr val="000000"/>
              </a:solidFill>
            </a:endParaRPr>
          </a:p>
        </p:txBody>
      </p:sp>
      <p:sp>
        <p:nvSpPr>
          <p:cNvPr id="897" name="Google Shape;897;p68"/>
          <p:cNvSpPr txBox="1">
            <a:spLocks noGrp="1"/>
          </p:cNvSpPr>
          <p:nvPr>
            <p:ph type="body" idx="1"/>
          </p:nvPr>
        </p:nvSpPr>
        <p:spPr>
          <a:xfrm>
            <a:off x="311700" y="1035450"/>
            <a:ext cx="8709300" cy="50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ABS Plastic 3D printed structure</a:t>
            </a:r>
            <a:endParaRPr>
              <a:solidFill>
                <a:srgbClr val="000000"/>
              </a:solidFill>
            </a:endParaRPr>
          </a:p>
        </p:txBody>
      </p:sp>
      <p:pic>
        <p:nvPicPr>
          <p:cNvPr id="898" name="Google Shape;898;p68"/>
          <p:cNvPicPr preferRelativeResize="0"/>
          <p:nvPr/>
        </p:nvPicPr>
        <p:blipFill>
          <a:blip r:embed="rId5">
            <a:alphaModFix/>
          </a:blip>
          <a:stretch>
            <a:fillRect/>
          </a:stretch>
        </p:blipFill>
        <p:spPr>
          <a:xfrm>
            <a:off x="311700" y="1535675"/>
            <a:ext cx="4070375" cy="3205000"/>
          </a:xfrm>
          <a:prstGeom prst="rect">
            <a:avLst/>
          </a:prstGeom>
          <a:noFill/>
          <a:ln>
            <a:noFill/>
          </a:ln>
        </p:spPr>
      </p:pic>
      <p:sp>
        <p:nvSpPr>
          <p:cNvPr id="899" name="Google Shape;899;p68"/>
          <p:cNvSpPr txBox="1"/>
          <p:nvPr/>
        </p:nvSpPr>
        <p:spPr>
          <a:xfrm>
            <a:off x="4497025" y="1517600"/>
            <a:ext cx="4335300" cy="32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Assumes front lip is fixed; load is dynamic pressure on rear cross sectional area (overestimate).</a:t>
            </a:r>
            <a:endParaRPr sz="1800"/>
          </a:p>
          <a:p>
            <a:pPr marL="457200" lvl="0" indent="-342900" algn="l" rtl="0">
              <a:spcBef>
                <a:spcPts val="0"/>
              </a:spcBef>
              <a:spcAft>
                <a:spcPts val="0"/>
              </a:spcAft>
              <a:buSzPts val="1800"/>
              <a:buChar char="●"/>
            </a:pPr>
            <a:r>
              <a:rPr lang="en" sz="1800"/>
              <a:t>ABS Strength ~ 40 MPa</a:t>
            </a:r>
            <a:endParaRPr sz="1800"/>
          </a:p>
          <a:p>
            <a:pPr marL="457200" lvl="0" indent="-342900" algn="l" rtl="0">
              <a:spcBef>
                <a:spcPts val="0"/>
              </a:spcBef>
              <a:spcAft>
                <a:spcPts val="0"/>
              </a:spcAft>
              <a:buSzPts val="1800"/>
              <a:buChar char="●"/>
            </a:pPr>
            <a:r>
              <a:rPr lang="en" sz="1800"/>
              <a:t>Max von Mises stress = 643 kPa</a:t>
            </a:r>
            <a:endParaRPr sz="1800"/>
          </a:p>
          <a:p>
            <a:pPr marL="457200" lvl="0" indent="-342900" algn="l" rtl="0">
              <a:spcBef>
                <a:spcPts val="0"/>
              </a:spcBef>
              <a:spcAft>
                <a:spcPts val="0"/>
              </a:spcAft>
              <a:buSzPts val="1800"/>
              <a:buChar char="●"/>
            </a:pPr>
            <a:r>
              <a:rPr lang="en" sz="1800"/>
              <a:t>FOS = 62</a:t>
            </a:r>
            <a:endParaRPr sz="1800"/>
          </a:p>
          <a:p>
            <a:pPr marL="457200" lvl="0" indent="-342900" algn="l" rtl="0">
              <a:spcBef>
                <a:spcPts val="0"/>
              </a:spcBef>
              <a:spcAft>
                <a:spcPts val="0"/>
              </a:spcAft>
              <a:buSzPts val="1800"/>
              <a:buChar char="●"/>
            </a:pPr>
            <a:r>
              <a:rPr lang="en" sz="1800"/>
              <a:t>Glass transition temperature = 98°C</a:t>
            </a:r>
            <a:endParaRPr sz="1800"/>
          </a:p>
          <a:p>
            <a:pPr marL="457200" lvl="0" indent="-342900" algn="l" rtl="0">
              <a:spcBef>
                <a:spcPts val="0"/>
              </a:spcBef>
              <a:spcAft>
                <a:spcPts val="0"/>
              </a:spcAft>
              <a:buSzPts val="1800"/>
              <a:buChar char="●"/>
            </a:pPr>
            <a:r>
              <a:rPr lang="en" sz="1800"/>
              <a:t>Engine base doesn’t get significantly hotter than ambient conditions in previous tests.</a:t>
            </a: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3"/>
        <p:cNvGrpSpPr/>
        <p:nvPr/>
      </p:nvGrpSpPr>
      <p:grpSpPr>
        <a:xfrm>
          <a:off x="0" y="0"/>
          <a:ext cx="0" cy="0"/>
          <a:chOff x="0" y="0"/>
          <a:chExt cx="0" cy="0"/>
        </a:xfrm>
      </p:grpSpPr>
      <p:sp>
        <p:nvSpPr>
          <p:cNvPr id="904" name="Google Shape;904;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905" name="Google Shape;905;p69"/>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906" name="Google Shape;906;p69"/>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907" name="Google Shape;907;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57</a:t>
            </a:fld>
            <a:endParaRPr>
              <a:solidFill>
                <a:srgbClr val="000000"/>
              </a:solidFill>
            </a:endParaRPr>
          </a:p>
        </p:txBody>
      </p:sp>
      <p:sp>
        <p:nvSpPr>
          <p:cNvPr id="908" name="Google Shape;908;p69"/>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Paddle Structural Analysis</a:t>
            </a:r>
            <a:endParaRPr>
              <a:solidFill>
                <a:srgbClr val="000000"/>
              </a:solidFill>
            </a:endParaRPr>
          </a:p>
        </p:txBody>
      </p:sp>
      <p:sp>
        <p:nvSpPr>
          <p:cNvPr id="909" name="Google Shape;909;p69"/>
          <p:cNvSpPr txBox="1">
            <a:spLocks noGrp="1"/>
          </p:cNvSpPr>
          <p:nvPr>
            <p:ph type="body" idx="1"/>
          </p:nvPr>
        </p:nvSpPr>
        <p:spPr>
          <a:xfrm>
            <a:off x="311700" y="1600175"/>
            <a:ext cx="5166300" cy="318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Service Temp of 700K &gt; 668K max temp from thermal model</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From CFD, each paddle experiences 7.31N normal to plane at center of paddle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Similar to base principle estimate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Assumes pins fixed; 8N normal load to paddle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Max von Mises stress of 96 MPa &lt; 620 MPa yield strength (FS = 6.5)</a:t>
            </a:r>
            <a:endParaRPr>
              <a:solidFill>
                <a:srgbClr val="000000"/>
              </a:solidFill>
            </a:endParaRPr>
          </a:p>
        </p:txBody>
      </p:sp>
      <p:pic>
        <p:nvPicPr>
          <p:cNvPr id="910" name="Google Shape;910;p69"/>
          <p:cNvPicPr preferRelativeResize="0"/>
          <p:nvPr/>
        </p:nvPicPr>
        <p:blipFill>
          <a:blip r:embed="rId5">
            <a:alphaModFix/>
          </a:blip>
          <a:stretch>
            <a:fillRect/>
          </a:stretch>
        </p:blipFill>
        <p:spPr>
          <a:xfrm>
            <a:off x="5478126" y="1477350"/>
            <a:ext cx="3354174" cy="3185874"/>
          </a:xfrm>
          <a:prstGeom prst="rect">
            <a:avLst/>
          </a:prstGeom>
          <a:noFill/>
          <a:ln>
            <a:noFill/>
          </a:ln>
        </p:spPr>
      </p:pic>
      <p:sp>
        <p:nvSpPr>
          <p:cNvPr id="911" name="Google Shape;911;p69"/>
          <p:cNvSpPr txBox="1"/>
          <p:nvPr/>
        </p:nvSpPr>
        <p:spPr>
          <a:xfrm>
            <a:off x="380375" y="1113350"/>
            <a:ext cx="7724400" cy="36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a:solidFill>
                  <a:schemeClr val="dk1"/>
                </a:solidFill>
              </a:rPr>
              <a:t>Stainless Steel 0.04” thick sheets cut then rolled into shape.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5"/>
        <p:cNvGrpSpPr/>
        <p:nvPr/>
      </p:nvGrpSpPr>
      <p:grpSpPr>
        <a:xfrm>
          <a:off x="0" y="0"/>
          <a:ext cx="0" cy="0"/>
          <a:chOff x="0" y="0"/>
          <a:chExt cx="0" cy="0"/>
        </a:xfrm>
      </p:grpSpPr>
      <p:sp>
        <p:nvSpPr>
          <p:cNvPr id="916" name="Google Shape;91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917" name="Google Shape;917;p70"/>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918" name="Google Shape;918;p70"/>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919" name="Google Shape;919;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58</a:t>
            </a:fld>
            <a:endParaRPr>
              <a:solidFill>
                <a:srgbClr val="000000"/>
              </a:solidFill>
            </a:endParaRPr>
          </a:p>
        </p:txBody>
      </p:sp>
      <p:sp>
        <p:nvSpPr>
          <p:cNvPr id="920" name="Google Shape;920;p70"/>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Vibrational Analysis</a:t>
            </a:r>
            <a:endParaRPr>
              <a:solidFill>
                <a:srgbClr val="000000"/>
              </a:solidFill>
            </a:endParaRPr>
          </a:p>
        </p:txBody>
      </p:sp>
      <p:sp>
        <p:nvSpPr>
          <p:cNvPr id="921" name="Google Shape;921;p70"/>
          <p:cNvSpPr txBox="1">
            <a:spLocks noGrp="1"/>
          </p:cNvSpPr>
          <p:nvPr>
            <p:ph type="body" idx="1"/>
          </p:nvPr>
        </p:nvSpPr>
        <p:spPr>
          <a:xfrm>
            <a:off x="311700" y="1035450"/>
            <a:ext cx="8709300" cy="370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Engine frequency range between idle and max thrust state (50 N to 100 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733.3 Hz ≤ f ≤ 2566.7 Hz</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Two main points of concern are the paddle and rod connection between actuator screw and paddle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Actuator and screw will absorb some of the engine excitation (damper)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Material is modeled as T-600 Steel with a modulus of elasticity of ~200 GPa</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Paddle: f = 18.28 Hz</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Rod: f = 329 Hz </a:t>
            </a:r>
            <a:endParaRPr>
              <a:solidFill>
                <a:srgbClr val="000000"/>
              </a:solidFill>
            </a:endParaRPr>
          </a:p>
          <a:p>
            <a:pPr marL="457200" lvl="0" indent="-342900" algn="l" rtl="0">
              <a:spcBef>
                <a:spcPts val="0"/>
              </a:spcBef>
              <a:spcAft>
                <a:spcPts val="0"/>
              </a:spcAft>
              <a:buClr>
                <a:srgbClr val="000000"/>
              </a:buClr>
              <a:buSzPts val="1800"/>
              <a:buChar char="●"/>
            </a:pPr>
            <a:r>
              <a:rPr lang="en">
                <a:solidFill>
                  <a:schemeClr val="dk1"/>
                </a:solidFill>
              </a:rPr>
              <a:t>Actuator, screw, nozzle sheath, and plastic housing will act as dampers to dissipate energy, further reducing risk of vibrational failure</a:t>
            </a:r>
            <a:endParaRPr>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5"/>
        <p:cNvGrpSpPr/>
        <p:nvPr/>
      </p:nvGrpSpPr>
      <p:grpSpPr>
        <a:xfrm>
          <a:off x="0" y="0"/>
          <a:ext cx="0" cy="0"/>
          <a:chOff x="0" y="0"/>
          <a:chExt cx="0" cy="0"/>
        </a:xfrm>
      </p:grpSpPr>
      <p:sp>
        <p:nvSpPr>
          <p:cNvPr id="926" name="Google Shape;926;p71"/>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List of </a:t>
            </a:r>
            <a:r>
              <a:rPr lang="en"/>
              <a:t>Necessary </a:t>
            </a:r>
            <a:r>
              <a:rPr lang="en">
                <a:solidFill>
                  <a:srgbClr val="000000"/>
                </a:solidFill>
              </a:rPr>
              <a:t>Materials</a:t>
            </a:r>
            <a:endParaRPr>
              <a:solidFill>
                <a:srgbClr val="000000"/>
              </a:solidFill>
            </a:endParaRPr>
          </a:p>
        </p:txBody>
      </p:sp>
      <p:sp>
        <p:nvSpPr>
          <p:cNvPr id="927" name="Google Shape;927;p71"/>
          <p:cNvSpPr txBox="1">
            <a:spLocks noGrp="1"/>
          </p:cNvSpPr>
          <p:nvPr>
            <p:ph type="body" idx="1"/>
          </p:nvPr>
        </p:nvSpPr>
        <p:spPr>
          <a:xfrm>
            <a:off x="311700" y="1035450"/>
            <a:ext cx="4361100" cy="30555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Char char="●"/>
            </a:pPr>
            <a:r>
              <a:rPr lang="en" sz="1500">
                <a:solidFill>
                  <a:srgbClr val="000000"/>
                </a:solidFill>
              </a:rPr>
              <a:t>Windmill Prevention Mechanism (acquire)</a:t>
            </a:r>
            <a:endParaRPr sz="15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PVC and PVC cap</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Pressure regulator </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Pressure gauge</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Air line (50ft)</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NPT connectors (¼”)</a:t>
            </a:r>
            <a:endParaRPr sz="12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Thrust Vectoring Mechanism (acquire)</a:t>
            </a:r>
            <a:endParaRPr sz="15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Load cell/load cell amplifier</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Pillow blocks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Steel shafts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Aluminum plates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Compression springs</a:t>
            </a:r>
            <a:endParaRPr sz="12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Electronics/Software </a:t>
            </a:r>
            <a:r>
              <a:rPr lang="en" sz="1500">
                <a:solidFill>
                  <a:schemeClr val="dk1"/>
                </a:solidFill>
              </a:rPr>
              <a:t>(acquire)</a:t>
            </a:r>
            <a:endParaRPr sz="15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Connectors </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Motor drivers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Actuators</a:t>
            </a:r>
            <a:endParaRPr sz="1200">
              <a:solidFill>
                <a:schemeClr val="dk1"/>
              </a:solidFill>
            </a:endParaRPr>
          </a:p>
        </p:txBody>
      </p:sp>
      <p:sp>
        <p:nvSpPr>
          <p:cNvPr id="928" name="Google Shape;92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929" name="Google Shape;929;p71"/>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930" name="Google Shape;930;p71"/>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931" name="Google Shape;931;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59</a:t>
            </a:fld>
            <a:endParaRPr>
              <a:solidFill>
                <a:srgbClr val="000000"/>
              </a:solidFill>
            </a:endParaRPr>
          </a:p>
        </p:txBody>
      </p:sp>
      <p:sp>
        <p:nvSpPr>
          <p:cNvPr id="932" name="Google Shape;932;p71"/>
          <p:cNvSpPr txBox="1">
            <a:spLocks noGrp="1"/>
          </p:cNvSpPr>
          <p:nvPr>
            <p:ph type="body" idx="1"/>
          </p:nvPr>
        </p:nvSpPr>
        <p:spPr>
          <a:xfrm>
            <a:off x="4477250" y="1035450"/>
            <a:ext cx="4611900" cy="30555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Char char="●"/>
            </a:pPr>
            <a:r>
              <a:rPr lang="en" sz="1500">
                <a:solidFill>
                  <a:srgbClr val="000000"/>
                </a:solidFill>
              </a:rPr>
              <a:t>Windmill Prevention Mechanism (manufacture)</a:t>
            </a:r>
            <a:endParaRPr sz="15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Outlet 3D-printed nozzle (SABRE)</a:t>
            </a:r>
            <a:endParaRPr sz="12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Thrust Vectoring Mechanism </a:t>
            </a:r>
            <a:r>
              <a:rPr lang="en" sz="1500">
                <a:solidFill>
                  <a:schemeClr val="dk1"/>
                </a:solidFill>
              </a:rPr>
              <a:t>(manufacture)</a:t>
            </a:r>
            <a:endParaRPr sz="15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Paddles/linkages</a:t>
            </a:r>
            <a:endParaRPr sz="1200">
              <a:solidFill>
                <a:schemeClr val="dk1"/>
              </a:solidFill>
            </a:endParaRPr>
          </a:p>
          <a:p>
            <a:pPr marL="457200" lvl="0" indent="-323850" algn="l" rtl="0">
              <a:spcBef>
                <a:spcPts val="0"/>
              </a:spcBef>
              <a:spcAft>
                <a:spcPts val="0"/>
              </a:spcAft>
              <a:buClr>
                <a:srgbClr val="000000"/>
              </a:buClr>
              <a:buSzPts val="1500"/>
              <a:buChar char="●"/>
            </a:pPr>
            <a:r>
              <a:rPr lang="en" sz="1500">
                <a:solidFill>
                  <a:srgbClr val="000000"/>
                </a:solidFill>
              </a:rPr>
              <a:t>Electronics/Software </a:t>
            </a:r>
            <a:r>
              <a:rPr lang="en" sz="1500">
                <a:solidFill>
                  <a:schemeClr val="dk1"/>
                </a:solidFill>
              </a:rPr>
              <a:t>(manufacture)</a:t>
            </a:r>
            <a:endParaRPr sz="15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MCB</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LPBB (x4)</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ICUP</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MCB housing</a:t>
            </a:r>
            <a:endParaRPr sz="1200">
              <a:solidFill>
                <a:schemeClr val="dk1"/>
              </a:solidFill>
            </a:endParaRPr>
          </a:p>
        </p:txBody>
      </p:sp>
      <p:pic>
        <p:nvPicPr>
          <p:cNvPr id="933" name="Google Shape;933;p71"/>
          <p:cNvPicPr preferRelativeResize="0"/>
          <p:nvPr/>
        </p:nvPicPr>
        <p:blipFill rotWithShape="1">
          <a:blip r:embed="rId5">
            <a:alphaModFix/>
          </a:blip>
          <a:srcRect l="16893" t="11775" r="6248" b="23382"/>
          <a:stretch/>
        </p:blipFill>
        <p:spPr>
          <a:xfrm>
            <a:off x="5079450" y="2297697"/>
            <a:ext cx="234250" cy="213228"/>
          </a:xfrm>
          <a:prstGeom prst="rect">
            <a:avLst/>
          </a:prstGeom>
          <a:noFill/>
          <a:ln>
            <a:noFill/>
          </a:ln>
        </p:spPr>
      </p:pic>
      <p:pic>
        <p:nvPicPr>
          <p:cNvPr id="934" name="Google Shape;934;p71"/>
          <p:cNvPicPr preferRelativeResize="0"/>
          <p:nvPr/>
        </p:nvPicPr>
        <p:blipFill rotWithShape="1">
          <a:blip r:embed="rId5">
            <a:alphaModFix/>
          </a:blip>
          <a:srcRect l="16893" t="11775" r="6248" b="23382"/>
          <a:stretch/>
        </p:blipFill>
        <p:spPr>
          <a:xfrm>
            <a:off x="5079439" y="2495538"/>
            <a:ext cx="234250" cy="213225"/>
          </a:xfrm>
          <a:prstGeom prst="rect">
            <a:avLst/>
          </a:prstGeom>
          <a:noFill/>
          <a:ln>
            <a:noFill/>
          </a:ln>
        </p:spPr>
      </p:pic>
      <p:pic>
        <p:nvPicPr>
          <p:cNvPr id="935" name="Google Shape;935;p71"/>
          <p:cNvPicPr preferRelativeResize="0"/>
          <p:nvPr/>
        </p:nvPicPr>
        <p:blipFill rotWithShape="1">
          <a:blip r:embed="rId5">
            <a:alphaModFix/>
          </a:blip>
          <a:srcRect l="16893" t="11775" r="6248" b="23382"/>
          <a:stretch/>
        </p:blipFill>
        <p:spPr>
          <a:xfrm>
            <a:off x="5079451" y="2708763"/>
            <a:ext cx="234250" cy="213225"/>
          </a:xfrm>
          <a:prstGeom prst="rect">
            <a:avLst/>
          </a:prstGeom>
          <a:noFill/>
          <a:ln>
            <a:noFill/>
          </a:ln>
        </p:spPr>
      </p:pic>
      <p:pic>
        <p:nvPicPr>
          <p:cNvPr id="936" name="Google Shape;936;p71"/>
          <p:cNvPicPr preferRelativeResize="0"/>
          <p:nvPr/>
        </p:nvPicPr>
        <p:blipFill rotWithShape="1">
          <a:blip r:embed="rId5">
            <a:alphaModFix/>
          </a:blip>
          <a:srcRect l="16893" t="11775" r="6248" b="23382"/>
          <a:stretch/>
        </p:blipFill>
        <p:spPr>
          <a:xfrm>
            <a:off x="5079451" y="2937363"/>
            <a:ext cx="234250" cy="213225"/>
          </a:xfrm>
          <a:prstGeom prst="rect">
            <a:avLst/>
          </a:prstGeom>
          <a:noFill/>
          <a:ln>
            <a:noFill/>
          </a:ln>
        </p:spPr>
      </p:pic>
      <p:pic>
        <p:nvPicPr>
          <p:cNvPr id="937" name="Google Shape;937;p71"/>
          <p:cNvPicPr preferRelativeResize="0"/>
          <p:nvPr/>
        </p:nvPicPr>
        <p:blipFill rotWithShape="1">
          <a:blip r:embed="rId5">
            <a:alphaModFix/>
          </a:blip>
          <a:srcRect l="16893" t="11775" r="6248" b="23382"/>
          <a:stretch/>
        </p:blipFill>
        <p:spPr>
          <a:xfrm>
            <a:off x="922125" y="1378097"/>
            <a:ext cx="234250" cy="213228"/>
          </a:xfrm>
          <a:prstGeom prst="rect">
            <a:avLst/>
          </a:prstGeom>
          <a:noFill/>
          <a:ln>
            <a:noFill/>
          </a:ln>
        </p:spPr>
      </p:pic>
      <p:pic>
        <p:nvPicPr>
          <p:cNvPr id="938" name="Google Shape;938;p71"/>
          <p:cNvPicPr preferRelativeResize="0"/>
          <p:nvPr/>
        </p:nvPicPr>
        <p:blipFill rotWithShape="1">
          <a:blip r:embed="rId5">
            <a:alphaModFix/>
          </a:blip>
          <a:srcRect l="16893" t="11775" r="6248" b="23382"/>
          <a:stretch/>
        </p:blipFill>
        <p:spPr>
          <a:xfrm>
            <a:off x="922125" y="1591322"/>
            <a:ext cx="234250" cy="213228"/>
          </a:xfrm>
          <a:prstGeom prst="rect">
            <a:avLst/>
          </a:prstGeom>
          <a:noFill/>
          <a:ln>
            <a:noFill/>
          </a:ln>
        </p:spPr>
      </p:pic>
      <p:pic>
        <p:nvPicPr>
          <p:cNvPr id="939" name="Google Shape;939;p71"/>
          <p:cNvPicPr preferRelativeResize="0"/>
          <p:nvPr/>
        </p:nvPicPr>
        <p:blipFill rotWithShape="1">
          <a:blip r:embed="rId5">
            <a:alphaModFix/>
          </a:blip>
          <a:srcRect l="16893" t="11775" r="6248" b="23382"/>
          <a:stretch/>
        </p:blipFill>
        <p:spPr>
          <a:xfrm>
            <a:off x="922125" y="1796597"/>
            <a:ext cx="234250" cy="213228"/>
          </a:xfrm>
          <a:prstGeom prst="rect">
            <a:avLst/>
          </a:prstGeom>
          <a:noFill/>
          <a:ln>
            <a:noFill/>
          </a:ln>
        </p:spPr>
      </p:pic>
      <p:pic>
        <p:nvPicPr>
          <p:cNvPr id="940" name="Google Shape;940;p71"/>
          <p:cNvPicPr preferRelativeResize="0"/>
          <p:nvPr/>
        </p:nvPicPr>
        <p:blipFill rotWithShape="1">
          <a:blip r:embed="rId5">
            <a:alphaModFix/>
          </a:blip>
          <a:srcRect l="16893" t="11775" r="6248" b="23382"/>
          <a:stretch/>
        </p:blipFill>
        <p:spPr>
          <a:xfrm>
            <a:off x="922125" y="2001872"/>
            <a:ext cx="234250" cy="213228"/>
          </a:xfrm>
          <a:prstGeom prst="rect">
            <a:avLst/>
          </a:prstGeom>
          <a:noFill/>
          <a:ln>
            <a:noFill/>
          </a:ln>
        </p:spPr>
      </p:pic>
      <p:pic>
        <p:nvPicPr>
          <p:cNvPr id="941" name="Google Shape;941;p71"/>
          <p:cNvPicPr preferRelativeResize="0"/>
          <p:nvPr/>
        </p:nvPicPr>
        <p:blipFill rotWithShape="1">
          <a:blip r:embed="rId5">
            <a:alphaModFix/>
          </a:blip>
          <a:srcRect l="16893" t="11775" r="6248" b="23382"/>
          <a:stretch/>
        </p:blipFill>
        <p:spPr>
          <a:xfrm>
            <a:off x="922125" y="2215097"/>
            <a:ext cx="234250" cy="2132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Levels of Success</a:t>
            </a:r>
            <a:endParaRPr/>
          </a:p>
        </p:txBody>
      </p:sp>
      <p:pic>
        <p:nvPicPr>
          <p:cNvPr id="115" name="Google Shape;115;p18"/>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116" name="Google Shape;116;p18"/>
          <p:cNvPicPr preferRelativeResize="0"/>
          <p:nvPr/>
        </p:nvPicPr>
        <p:blipFill>
          <a:blip r:embed="rId4">
            <a:alphaModFix/>
          </a:blip>
          <a:stretch>
            <a:fillRect/>
          </a:stretch>
        </p:blipFill>
        <p:spPr>
          <a:xfrm>
            <a:off x="7979074" y="108925"/>
            <a:ext cx="1042077" cy="1042101"/>
          </a:xfrm>
          <a:prstGeom prst="rect">
            <a:avLst/>
          </a:prstGeom>
          <a:noFill/>
          <a:ln>
            <a:noFill/>
          </a:ln>
        </p:spPr>
      </p:pic>
      <p:pic>
        <p:nvPicPr>
          <p:cNvPr id="117" name="Google Shape;117;p18"/>
          <p:cNvPicPr preferRelativeResize="0"/>
          <p:nvPr/>
        </p:nvPicPr>
        <p:blipFill>
          <a:blip r:embed="rId5">
            <a:alphaModFix/>
          </a:blip>
          <a:stretch>
            <a:fillRect/>
          </a:stretch>
        </p:blipFill>
        <p:spPr>
          <a:xfrm>
            <a:off x="1465313" y="865325"/>
            <a:ext cx="6361360" cy="4119436"/>
          </a:xfrm>
          <a:prstGeom prst="rect">
            <a:avLst/>
          </a:prstGeom>
          <a:noFill/>
          <a:ln>
            <a:noFill/>
          </a:ln>
        </p:spPr>
      </p:pic>
      <p:pic>
        <p:nvPicPr>
          <p:cNvPr id="118" name="Google Shape;118;p18"/>
          <p:cNvPicPr preferRelativeResize="0"/>
          <p:nvPr/>
        </p:nvPicPr>
        <p:blipFill>
          <a:blip r:embed="rId6">
            <a:alphaModFix/>
          </a:blip>
          <a:stretch>
            <a:fillRect/>
          </a:stretch>
        </p:blipFill>
        <p:spPr>
          <a:xfrm>
            <a:off x="2580850" y="4695750"/>
            <a:ext cx="4510650" cy="447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72"/>
          <p:cNvSpPr txBox="1">
            <a:spLocks noGrp="1"/>
          </p:cNvSpPr>
          <p:nvPr>
            <p:ph type="title"/>
          </p:nvPr>
        </p:nvSpPr>
        <p:spPr>
          <a:xfrm>
            <a:off x="311700" y="175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Stock engine testing (preheating)</a:t>
            </a:r>
            <a:endParaRPr/>
          </a:p>
        </p:txBody>
      </p:sp>
      <p:pic>
        <p:nvPicPr>
          <p:cNvPr id="2" name="Preheating.mp4" descr="Preheating.mp4">
            <a:hlinkClick r:id="" action="ppaction://media"/>
            <a:extLst>
              <a:ext uri="{FF2B5EF4-FFF2-40B4-BE49-F238E27FC236}">
                <a16:creationId xmlns:a16="http://schemas.microsoft.com/office/drawing/2014/main" id="{D52D9D49-36B2-F841-BA29-A527763AC5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6582" y="748500"/>
            <a:ext cx="7730836" cy="4348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73"/>
          <p:cNvSpPr txBox="1">
            <a:spLocks noGrp="1"/>
          </p:cNvSpPr>
          <p:nvPr>
            <p:ph type="title"/>
          </p:nvPr>
        </p:nvSpPr>
        <p:spPr>
          <a:xfrm>
            <a:off x="311700" y="27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Stock engine testing (visible exhaust)</a:t>
            </a:r>
            <a:endParaRPr/>
          </a:p>
        </p:txBody>
      </p:sp>
      <p:pic>
        <p:nvPicPr>
          <p:cNvPr id="2" name="Exhaust.mp4" descr="Exhaust.mp4">
            <a:hlinkClick r:id="" action="ppaction://media"/>
            <a:extLst>
              <a:ext uri="{FF2B5EF4-FFF2-40B4-BE49-F238E27FC236}">
                <a16:creationId xmlns:a16="http://schemas.microsoft.com/office/drawing/2014/main" id="{244629BC-093A-6E47-8526-C623B70FF0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3598" y="766389"/>
            <a:ext cx="7596803" cy="4273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7"/>
        <p:cNvGrpSpPr/>
        <p:nvPr/>
      </p:nvGrpSpPr>
      <p:grpSpPr>
        <a:xfrm>
          <a:off x="0" y="0"/>
          <a:ext cx="0" cy="0"/>
          <a:chOff x="0" y="0"/>
          <a:chExt cx="0" cy="0"/>
        </a:xfrm>
      </p:grpSpPr>
      <p:sp>
        <p:nvSpPr>
          <p:cNvPr id="958" name="Google Shape;958;p74"/>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Risk Reduction</a:t>
            </a:r>
            <a:endParaRPr>
              <a:solidFill>
                <a:srgbClr val="000000"/>
              </a:solidFill>
            </a:endParaRPr>
          </a:p>
        </p:txBody>
      </p:sp>
      <p:sp>
        <p:nvSpPr>
          <p:cNvPr id="959" name="Google Shape;959;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pic>
        <p:nvPicPr>
          <p:cNvPr id="960" name="Google Shape;960;p74"/>
          <p:cNvPicPr preferRelativeResize="0"/>
          <p:nvPr/>
        </p:nvPicPr>
        <p:blipFill>
          <a:blip r:embed="rId3">
            <a:alphaModFix/>
          </a:blip>
          <a:stretch>
            <a:fillRect/>
          </a:stretch>
        </p:blipFill>
        <p:spPr>
          <a:xfrm>
            <a:off x="96824" y="108925"/>
            <a:ext cx="1216089" cy="896874"/>
          </a:xfrm>
          <a:prstGeom prst="rect">
            <a:avLst/>
          </a:prstGeom>
          <a:noFill/>
          <a:ln>
            <a:noFill/>
          </a:ln>
        </p:spPr>
      </p:pic>
      <p:pic>
        <p:nvPicPr>
          <p:cNvPr id="961" name="Google Shape;961;p74"/>
          <p:cNvPicPr preferRelativeResize="0"/>
          <p:nvPr/>
        </p:nvPicPr>
        <p:blipFill>
          <a:blip r:embed="rId4">
            <a:alphaModFix/>
          </a:blip>
          <a:stretch>
            <a:fillRect/>
          </a:stretch>
        </p:blipFill>
        <p:spPr>
          <a:xfrm>
            <a:off x="7979074" y="108925"/>
            <a:ext cx="1042077" cy="1042101"/>
          </a:xfrm>
          <a:prstGeom prst="rect">
            <a:avLst/>
          </a:prstGeom>
          <a:noFill/>
          <a:ln>
            <a:noFill/>
          </a:ln>
        </p:spPr>
      </p:pic>
      <p:sp>
        <p:nvSpPr>
          <p:cNvPr id="962" name="Google Shape;962;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62</a:t>
            </a:fld>
            <a:endParaRPr>
              <a:solidFill>
                <a:srgbClr val="000000"/>
              </a:solidFill>
            </a:endParaRPr>
          </a:p>
        </p:txBody>
      </p:sp>
      <p:pic>
        <p:nvPicPr>
          <p:cNvPr id="963" name="Google Shape;963;p74"/>
          <p:cNvPicPr preferRelativeResize="0"/>
          <p:nvPr/>
        </p:nvPicPr>
        <p:blipFill rotWithShape="1">
          <a:blip r:embed="rId5">
            <a:alphaModFix/>
          </a:blip>
          <a:srcRect t="19979" r="7535" b="10479"/>
          <a:stretch/>
        </p:blipFill>
        <p:spPr>
          <a:xfrm>
            <a:off x="5184475" y="1480637"/>
            <a:ext cx="2569500" cy="2576498"/>
          </a:xfrm>
          <a:prstGeom prst="rect">
            <a:avLst/>
          </a:prstGeom>
          <a:noFill/>
          <a:ln>
            <a:noFill/>
          </a:ln>
        </p:spPr>
      </p:pic>
      <p:sp>
        <p:nvSpPr>
          <p:cNvPr id="964" name="Google Shape;964;p74"/>
          <p:cNvSpPr txBox="1">
            <a:spLocks noGrp="1"/>
          </p:cNvSpPr>
          <p:nvPr>
            <p:ph type="body" idx="1"/>
          </p:nvPr>
        </p:nvSpPr>
        <p:spPr>
          <a:xfrm>
            <a:off x="202425" y="1151025"/>
            <a:ext cx="4842600" cy="351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ICUP design is being modified to resemble a bracelet, rather than a donut</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Reduces risk of ICUP breaking under load of the Mach 0.8 air and from ejection of the fairing hitting the ICUP</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Ensures that fairing ejection does not interfere with the electronic components onboard the engine</a:t>
            </a:r>
            <a:endParaRPr>
              <a:solidFill>
                <a:srgbClr val="000000"/>
              </a:solidFill>
            </a:endParaRPr>
          </a:p>
        </p:txBody>
      </p:sp>
      <p:sp>
        <p:nvSpPr>
          <p:cNvPr id="965" name="Google Shape;965;p74"/>
          <p:cNvSpPr/>
          <p:nvPr/>
        </p:nvSpPr>
        <p:spPr>
          <a:xfrm rot="2700000">
            <a:off x="7152858" y="3798894"/>
            <a:ext cx="823072" cy="39371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4"/>
          <p:cNvSpPr txBox="1">
            <a:spLocks noGrp="1"/>
          </p:cNvSpPr>
          <p:nvPr>
            <p:ph type="body" idx="1"/>
          </p:nvPr>
        </p:nvSpPr>
        <p:spPr>
          <a:xfrm>
            <a:off x="7212250" y="4261813"/>
            <a:ext cx="2569500" cy="572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000000"/>
                </a:solidFill>
              </a:rPr>
              <a:t>New design</a:t>
            </a:r>
            <a:endParaRPr>
              <a:solidFill>
                <a:srgbClr val="000000"/>
              </a:solidFill>
            </a:endParaRPr>
          </a:p>
          <a:p>
            <a:pPr marL="457200" lvl="0" indent="0" algn="l" rtl="0">
              <a:spcBef>
                <a:spcPts val="1600"/>
              </a:spcBef>
              <a:spcAft>
                <a:spcPts val="1600"/>
              </a:spcAft>
              <a:buNone/>
            </a:pPr>
            <a:endParaRPr>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7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WPM Test #1 plan</a:t>
            </a:r>
            <a:endParaRPr/>
          </a:p>
        </p:txBody>
      </p:sp>
      <p:pic>
        <p:nvPicPr>
          <p:cNvPr id="972" name="Google Shape;972;p75"/>
          <p:cNvPicPr preferRelativeResize="0"/>
          <p:nvPr/>
        </p:nvPicPr>
        <p:blipFill>
          <a:blip r:embed="rId3">
            <a:alphaModFix/>
          </a:blip>
          <a:stretch>
            <a:fillRect/>
          </a:stretch>
        </p:blipFill>
        <p:spPr>
          <a:xfrm>
            <a:off x="3870938" y="712925"/>
            <a:ext cx="5212134" cy="4234849"/>
          </a:xfrm>
          <a:prstGeom prst="rect">
            <a:avLst/>
          </a:prstGeom>
          <a:noFill/>
          <a:ln>
            <a:noFill/>
          </a:ln>
        </p:spPr>
      </p:pic>
      <p:pic>
        <p:nvPicPr>
          <p:cNvPr id="973" name="Google Shape;973;p75"/>
          <p:cNvPicPr preferRelativeResize="0"/>
          <p:nvPr/>
        </p:nvPicPr>
        <p:blipFill>
          <a:blip r:embed="rId4">
            <a:alphaModFix/>
          </a:blip>
          <a:stretch>
            <a:fillRect/>
          </a:stretch>
        </p:blipFill>
        <p:spPr>
          <a:xfrm>
            <a:off x="76200" y="941525"/>
            <a:ext cx="3718550" cy="341753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6"/>
          <p:cNvSpPr txBox="1">
            <a:spLocks noGrp="1"/>
          </p:cNvSpPr>
          <p:nvPr>
            <p:ph type="title"/>
          </p:nvPr>
        </p:nvSpPr>
        <p:spPr>
          <a:xfrm>
            <a:off x="311700" y="37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Stock Engine and Dummy Paddle Test</a:t>
            </a:r>
            <a:endParaRPr/>
          </a:p>
        </p:txBody>
      </p:sp>
      <p:pic>
        <p:nvPicPr>
          <p:cNvPr id="979" name="Google Shape;979;p76"/>
          <p:cNvPicPr preferRelativeResize="0"/>
          <p:nvPr/>
        </p:nvPicPr>
        <p:blipFill>
          <a:blip r:embed="rId3">
            <a:alphaModFix/>
          </a:blip>
          <a:stretch>
            <a:fillRect/>
          </a:stretch>
        </p:blipFill>
        <p:spPr>
          <a:xfrm>
            <a:off x="311700" y="610550"/>
            <a:ext cx="3639526" cy="1527875"/>
          </a:xfrm>
          <a:prstGeom prst="rect">
            <a:avLst/>
          </a:prstGeom>
          <a:noFill/>
          <a:ln>
            <a:noFill/>
          </a:ln>
        </p:spPr>
      </p:pic>
      <p:pic>
        <p:nvPicPr>
          <p:cNvPr id="980" name="Google Shape;980;p76"/>
          <p:cNvPicPr preferRelativeResize="0"/>
          <p:nvPr/>
        </p:nvPicPr>
        <p:blipFill>
          <a:blip r:embed="rId4">
            <a:alphaModFix/>
          </a:blip>
          <a:stretch>
            <a:fillRect/>
          </a:stretch>
        </p:blipFill>
        <p:spPr>
          <a:xfrm>
            <a:off x="4902875" y="610550"/>
            <a:ext cx="3388969" cy="2085526"/>
          </a:xfrm>
          <a:prstGeom prst="rect">
            <a:avLst/>
          </a:prstGeom>
          <a:noFill/>
          <a:ln>
            <a:noFill/>
          </a:ln>
        </p:spPr>
      </p:pic>
      <p:pic>
        <p:nvPicPr>
          <p:cNvPr id="981" name="Google Shape;981;p76"/>
          <p:cNvPicPr preferRelativeResize="0"/>
          <p:nvPr/>
        </p:nvPicPr>
        <p:blipFill>
          <a:blip r:embed="rId5">
            <a:alphaModFix/>
          </a:blip>
          <a:stretch>
            <a:fillRect/>
          </a:stretch>
        </p:blipFill>
        <p:spPr>
          <a:xfrm>
            <a:off x="523037" y="2256138"/>
            <a:ext cx="2999499" cy="2887360"/>
          </a:xfrm>
          <a:prstGeom prst="rect">
            <a:avLst/>
          </a:prstGeom>
          <a:noFill/>
          <a:ln>
            <a:noFill/>
          </a:ln>
        </p:spPr>
      </p:pic>
      <p:pic>
        <p:nvPicPr>
          <p:cNvPr id="982" name="Google Shape;982;p76"/>
          <p:cNvPicPr preferRelativeResize="0"/>
          <p:nvPr/>
        </p:nvPicPr>
        <p:blipFill>
          <a:blip r:embed="rId6">
            <a:alphaModFix/>
          </a:blip>
          <a:stretch>
            <a:fillRect/>
          </a:stretch>
        </p:blipFill>
        <p:spPr>
          <a:xfrm>
            <a:off x="5199575" y="2696075"/>
            <a:ext cx="2795545" cy="24474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
        <p:cNvGrpSpPr/>
        <p:nvPr/>
      </p:nvGrpSpPr>
      <p:grpSpPr>
        <a:xfrm>
          <a:off x="0" y="0"/>
          <a:ext cx="0" cy="0"/>
          <a:chOff x="0" y="0"/>
          <a:chExt cx="0" cy="0"/>
        </a:xfrm>
      </p:grpSpPr>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24" name="Google Shape;12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7</a:t>
            </a:fld>
            <a:endParaRPr>
              <a:solidFill>
                <a:srgbClr val="000000"/>
              </a:solidFill>
            </a:endParaRPr>
          </a:p>
        </p:txBody>
      </p:sp>
      <p:pic>
        <p:nvPicPr>
          <p:cNvPr id="125" name="Google Shape;125;p19"/>
          <p:cNvPicPr preferRelativeResize="0"/>
          <p:nvPr/>
        </p:nvPicPr>
        <p:blipFill>
          <a:blip r:embed="rId3">
            <a:alphaModFix/>
          </a:blip>
          <a:stretch>
            <a:fillRect/>
          </a:stretch>
        </p:blipFill>
        <p:spPr>
          <a:xfrm>
            <a:off x="411975" y="68500"/>
            <a:ext cx="8320049" cy="50064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3">
            <a:alphaModFix/>
          </a:blip>
          <a:srcRect l="661" r="661"/>
          <a:stretch/>
        </p:blipFill>
        <p:spPr>
          <a:xfrm>
            <a:off x="1348762" y="916325"/>
            <a:ext cx="6446477" cy="3832899"/>
          </a:xfrm>
          <a:prstGeom prst="rect">
            <a:avLst/>
          </a:prstGeom>
          <a:noFill/>
          <a:ln>
            <a:noFill/>
          </a:ln>
        </p:spPr>
      </p:pic>
      <p:sp>
        <p:nvSpPr>
          <p:cNvPr id="131" name="Google Shape;131;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Baseline Design - WPM</a:t>
            </a:r>
            <a:endParaRPr>
              <a:solidFill>
                <a:srgbClr val="000000"/>
              </a:solidFill>
            </a:endParaRPr>
          </a:p>
        </p:txBody>
      </p:sp>
      <p:sp>
        <p:nvSpPr>
          <p:cNvPr id="132" name="Google Shape;13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33" name="Google Shape;133;p20"/>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134" name="Google Shape;134;p20"/>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135" name="Google Shape;13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8</a:t>
            </a:fld>
            <a:endParaRPr>
              <a:solidFill>
                <a:srgbClr val="000000"/>
              </a:solidFill>
            </a:endParaRPr>
          </a:p>
        </p:txBody>
      </p:sp>
      <p:cxnSp>
        <p:nvCxnSpPr>
          <p:cNvPr id="136" name="Google Shape;136;p20"/>
          <p:cNvCxnSpPr>
            <a:endCxn id="137" idx="2"/>
          </p:cNvCxnSpPr>
          <p:nvPr/>
        </p:nvCxnSpPr>
        <p:spPr>
          <a:xfrm rot="10800000">
            <a:off x="4334575" y="1070613"/>
            <a:ext cx="290400" cy="784800"/>
          </a:xfrm>
          <a:prstGeom prst="straightConnector1">
            <a:avLst/>
          </a:prstGeom>
          <a:noFill/>
          <a:ln w="28575" cap="flat" cmpd="sng">
            <a:solidFill>
              <a:srgbClr val="FF0000"/>
            </a:solidFill>
            <a:prstDash val="solid"/>
            <a:round/>
            <a:headEnd type="none" w="med" len="med"/>
            <a:tailEnd type="none" w="med" len="med"/>
          </a:ln>
        </p:spPr>
      </p:cxnSp>
      <p:sp>
        <p:nvSpPr>
          <p:cNvPr id="137" name="Google Shape;137;p20"/>
          <p:cNvSpPr/>
          <p:nvPr/>
        </p:nvSpPr>
        <p:spPr>
          <a:xfrm>
            <a:off x="3998125" y="614013"/>
            <a:ext cx="6729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ICUP</a:t>
            </a:r>
            <a:endParaRPr/>
          </a:p>
        </p:txBody>
      </p:sp>
      <p:cxnSp>
        <p:nvCxnSpPr>
          <p:cNvPr id="138" name="Google Shape;138;p20"/>
          <p:cNvCxnSpPr>
            <a:stCxn id="139" idx="3"/>
          </p:cNvCxnSpPr>
          <p:nvPr/>
        </p:nvCxnSpPr>
        <p:spPr>
          <a:xfrm rot="10800000" flipH="1">
            <a:off x="3200825" y="4006175"/>
            <a:ext cx="738300" cy="654900"/>
          </a:xfrm>
          <a:prstGeom prst="straightConnector1">
            <a:avLst/>
          </a:prstGeom>
          <a:noFill/>
          <a:ln w="28575" cap="flat" cmpd="sng">
            <a:solidFill>
              <a:srgbClr val="FF0000"/>
            </a:solidFill>
            <a:prstDash val="solid"/>
            <a:round/>
            <a:headEnd type="none" w="med" len="med"/>
            <a:tailEnd type="none" w="med" len="med"/>
          </a:ln>
        </p:spPr>
      </p:cxnSp>
      <p:sp>
        <p:nvSpPr>
          <p:cNvPr id="139" name="Google Shape;139;p20"/>
          <p:cNvSpPr/>
          <p:nvPr/>
        </p:nvSpPr>
        <p:spPr>
          <a:xfrm>
            <a:off x="2158625" y="4432775"/>
            <a:ext cx="10422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Solenoid Housing</a:t>
            </a:r>
            <a:endParaRPr/>
          </a:p>
        </p:txBody>
      </p:sp>
      <p:cxnSp>
        <p:nvCxnSpPr>
          <p:cNvPr id="140" name="Google Shape;140;p20"/>
          <p:cNvCxnSpPr>
            <a:stCxn id="141" idx="3"/>
          </p:cNvCxnSpPr>
          <p:nvPr/>
        </p:nvCxnSpPr>
        <p:spPr>
          <a:xfrm>
            <a:off x="2847575" y="988275"/>
            <a:ext cx="969600" cy="1759800"/>
          </a:xfrm>
          <a:prstGeom prst="straightConnector1">
            <a:avLst/>
          </a:prstGeom>
          <a:noFill/>
          <a:ln w="28575" cap="flat" cmpd="sng">
            <a:solidFill>
              <a:srgbClr val="FF0000"/>
            </a:solidFill>
            <a:prstDash val="solid"/>
            <a:round/>
            <a:headEnd type="none" w="med" len="med"/>
            <a:tailEnd type="none" w="med" len="med"/>
          </a:ln>
        </p:spPr>
      </p:cxnSp>
      <p:cxnSp>
        <p:nvCxnSpPr>
          <p:cNvPr id="142" name="Google Shape;142;p20"/>
          <p:cNvCxnSpPr>
            <a:stCxn id="143" idx="3"/>
          </p:cNvCxnSpPr>
          <p:nvPr/>
        </p:nvCxnSpPr>
        <p:spPr>
          <a:xfrm>
            <a:off x="1175675" y="1549500"/>
            <a:ext cx="629700" cy="787800"/>
          </a:xfrm>
          <a:prstGeom prst="straightConnector1">
            <a:avLst/>
          </a:prstGeom>
          <a:noFill/>
          <a:ln w="28575" cap="flat" cmpd="sng">
            <a:solidFill>
              <a:srgbClr val="FF0000"/>
            </a:solidFill>
            <a:prstDash val="solid"/>
            <a:round/>
            <a:headEnd type="none" w="med" len="med"/>
            <a:tailEnd type="none" w="med" len="med"/>
          </a:ln>
        </p:spPr>
      </p:cxnSp>
      <p:sp>
        <p:nvSpPr>
          <p:cNvPr id="143" name="Google Shape;143;p20"/>
          <p:cNvSpPr/>
          <p:nvPr/>
        </p:nvSpPr>
        <p:spPr>
          <a:xfrm>
            <a:off x="437375" y="1321200"/>
            <a:ext cx="7383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Fairing</a:t>
            </a:r>
            <a:endParaRPr/>
          </a:p>
        </p:txBody>
      </p:sp>
      <p:sp>
        <p:nvSpPr>
          <p:cNvPr id="141" name="Google Shape;141;p20"/>
          <p:cNvSpPr/>
          <p:nvPr/>
        </p:nvSpPr>
        <p:spPr>
          <a:xfrm>
            <a:off x="1805375" y="614025"/>
            <a:ext cx="1042200" cy="7485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Fore Retention Ring</a:t>
            </a:r>
            <a:endParaRPr/>
          </a:p>
        </p:txBody>
      </p:sp>
      <p:cxnSp>
        <p:nvCxnSpPr>
          <p:cNvPr id="144" name="Google Shape;144;p20"/>
          <p:cNvCxnSpPr>
            <a:stCxn id="145" idx="3"/>
          </p:cNvCxnSpPr>
          <p:nvPr/>
        </p:nvCxnSpPr>
        <p:spPr>
          <a:xfrm>
            <a:off x="1348775" y="3813825"/>
            <a:ext cx="1650300" cy="303600"/>
          </a:xfrm>
          <a:prstGeom prst="straightConnector1">
            <a:avLst/>
          </a:prstGeom>
          <a:noFill/>
          <a:ln w="28575" cap="flat" cmpd="sng">
            <a:solidFill>
              <a:srgbClr val="FF0000"/>
            </a:solidFill>
            <a:prstDash val="solid"/>
            <a:round/>
            <a:headEnd type="none" w="med" len="med"/>
            <a:tailEnd type="none" w="med" len="med"/>
          </a:ln>
        </p:spPr>
      </p:cxnSp>
      <p:sp>
        <p:nvSpPr>
          <p:cNvPr id="145" name="Google Shape;145;p20"/>
          <p:cNvSpPr/>
          <p:nvPr/>
        </p:nvSpPr>
        <p:spPr>
          <a:xfrm>
            <a:off x="437375" y="3527475"/>
            <a:ext cx="911400" cy="5727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Solenoid Pins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
        <p:cNvGrpSpPr/>
        <p:nvPr/>
      </p:nvGrpSpPr>
      <p:grpSpPr>
        <a:xfrm>
          <a:off x="0" y="0"/>
          <a:ext cx="0" cy="0"/>
          <a:chOff x="0" y="0"/>
          <a:chExt cx="0" cy="0"/>
        </a:xfrm>
      </p:grpSpPr>
      <p:pic>
        <p:nvPicPr>
          <p:cNvPr id="150" name="Google Shape;150;p21"/>
          <p:cNvPicPr preferRelativeResize="0"/>
          <p:nvPr/>
        </p:nvPicPr>
        <p:blipFill rotWithShape="1">
          <a:blip r:embed="rId3">
            <a:alphaModFix/>
          </a:blip>
          <a:srcRect l="661" r="661"/>
          <a:stretch/>
        </p:blipFill>
        <p:spPr>
          <a:xfrm flipH="1">
            <a:off x="1348762" y="916325"/>
            <a:ext cx="6446477" cy="3832899"/>
          </a:xfrm>
          <a:prstGeom prst="rect">
            <a:avLst/>
          </a:prstGeom>
          <a:noFill/>
          <a:ln>
            <a:noFill/>
          </a:ln>
        </p:spPr>
      </p:pic>
      <p:sp>
        <p:nvSpPr>
          <p:cNvPr id="151" name="Google Shape;151;p21"/>
          <p:cNvSpPr txBox="1">
            <a:spLocks noGrp="1"/>
          </p:cNvSpPr>
          <p:nvPr>
            <p:ph type="title"/>
          </p:nvPr>
        </p:nvSpPr>
        <p:spPr>
          <a:xfrm>
            <a:off x="311700" y="34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Baseline Design - TVM</a:t>
            </a:r>
            <a:endParaRPr>
              <a:solidFill>
                <a:srgbClr val="000000"/>
              </a:solidFill>
            </a:endParaRPr>
          </a:p>
        </p:txBody>
      </p:sp>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53" name="Google Shape;153;p21"/>
          <p:cNvPicPr preferRelativeResize="0"/>
          <p:nvPr/>
        </p:nvPicPr>
        <p:blipFill>
          <a:blip r:embed="rId4">
            <a:alphaModFix/>
          </a:blip>
          <a:stretch>
            <a:fillRect/>
          </a:stretch>
        </p:blipFill>
        <p:spPr>
          <a:xfrm>
            <a:off x="96824" y="108925"/>
            <a:ext cx="1216089" cy="896874"/>
          </a:xfrm>
          <a:prstGeom prst="rect">
            <a:avLst/>
          </a:prstGeom>
          <a:noFill/>
          <a:ln>
            <a:noFill/>
          </a:ln>
        </p:spPr>
      </p:pic>
      <p:pic>
        <p:nvPicPr>
          <p:cNvPr id="154" name="Google Shape;154;p21"/>
          <p:cNvPicPr preferRelativeResize="0"/>
          <p:nvPr/>
        </p:nvPicPr>
        <p:blipFill>
          <a:blip r:embed="rId5">
            <a:alphaModFix/>
          </a:blip>
          <a:stretch>
            <a:fillRect/>
          </a:stretch>
        </p:blipFill>
        <p:spPr>
          <a:xfrm>
            <a:off x="7979074" y="108925"/>
            <a:ext cx="1042077" cy="1042101"/>
          </a:xfrm>
          <a:prstGeom prst="rect">
            <a:avLst/>
          </a:prstGeom>
          <a:noFill/>
          <a:ln>
            <a:noFill/>
          </a:ln>
        </p:spPr>
      </p:pic>
      <p:sp>
        <p:nvSpPr>
          <p:cNvPr id="155" name="Google Shape;15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rPr>
              <a:t>9</a:t>
            </a:fld>
            <a:endParaRPr>
              <a:solidFill>
                <a:srgbClr val="000000"/>
              </a:solidFill>
            </a:endParaRPr>
          </a:p>
        </p:txBody>
      </p:sp>
      <p:cxnSp>
        <p:nvCxnSpPr>
          <p:cNvPr id="156" name="Google Shape;156;p21"/>
          <p:cNvCxnSpPr/>
          <p:nvPr/>
        </p:nvCxnSpPr>
        <p:spPr>
          <a:xfrm rot="10800000">
            <a:off x="1126075" y="2252625"/>
            <a:ext cx="477000" cy="520800"/>
          </a:xfrm>
          <a:prstGeom prst="straightConnector1">
            <a:avLst/>
          </a:prstGeom>
          <a:noFill/>
          <a:ln w="28575" cap="flat" cmpd="sng">
            <a:solidFill>
              <a:srgbClr val="FF0000"/>
            </a:solidFill>
            <a:prstDash val="solid"/>
            <a:round/>
            <a:headEnd type="none" w="med" len="med"/>
            <a:tailEnd type="none" w="med" len="med"/>
          </a:ln>
        </p:spPr>
      </p:cxnSp>
      <p:sp>
        <p:nvSpPr>
          <p:cNvPr id="157" name="Google Shape;157;p21"/>
          <p:cNvSpPr txBox="1"/>
          <p:nvPr/>
        </p:nvSpPr>
        <p:spPr>
          <a:xfrm>
            <a:off x="682375" y="1915050"/>
            <a:ext cx="8511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Paddle</a:t>
            </a:r>
            <a:endParaRPr/>
          </a:p>
        </p:txBody>
      </p:sp>
      <p:sp>
        <p:nvSpPr>
          <p:cNvPr id="158" name="Google Shape;158;p21"/>
          <p:cNvSpPr/>
          <p:nvPr/>
        </p:nvSpPr>
        <p:spPr>
          <a:xfrm>
            <a:off x="682375" y="1988325"/>
            <a:ext cx="704400" cy="26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 name="Google Shape;159;p21"/>
          <p:cNvCxnSpPr>
            <a:endCxn id="160" idx="3"/>
          </p:cNvCxnSpPr>
          <p:nvPr/>
        </p:nvCxnSpPr>
        <p:spPr>
          <a:xfrm flipH="1">
            <a:off x="1995775" y="3874525"/>
            <a:ext cx="248700" cy="166800"/>
          </a:xfrm>
          <a:prstGeom prst="straightConnector1">
            <a:avLst/>
          </a:prstGeom>
          <a:noFill/>
          <a:ln w="28575" cap="flat" cmpd="sng">
            <a:solidFill>
              <a:srgbClr val="FF0000"/>
            </a:solidFill>
            <a:prstDash val="solid"/>
            <a:round/>
            <a:headEnd type="none" w="med" len="med"/>
            <a:tailEnd type="none" w="med" len="med"/>
          </a:ln>
        </p:spPr>
      </p:cxnSp>
      <p:sp>
        <p:nvSpPr>
          <p:cNvPr id="160" name="Google Shape;160;p21"/>
          <p:cNvSpPr/>
          <p:nvPr/>
        </p:nvSpPr>
        <p:spPr>
          <a:xfrm>
            <a:off x="733375" y="3890875"/>
            <a:ext cx="12624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Linkage Rod</a:t>
            </a:r>
            <a:endParaRPr/>
          </a:p>
        </p:txBody>
      </p:sp>
      <p:cxnSp>
        <p:nvCxnSpPr>
          <p:cNvPr id="161" name="Google Shape;161;p21"/>
          <p:cNvCxnSpPr>
            <a:endCxn id="162" idx="3"/>
          </p:cNvCxnSpPr>
          <p:nvPr/>
        </p:nvCxnSpPr>
        <p:spPr>
          <a:xfrm rot="10800000">
            <a:off x="1386775" y="1415688"/>
            <a:ext cx="1240200" cy="960600"/>
          </a:xfrm>
          <a:prstGeom prst="straightConnector1">
            <a:avLst/>
          </a:prstGeom>
          <a:noFill/>
          <a:ln w="28575" cap="flat" cmpd="sng">
            <a:solidFill>
              <a:srgbClr val="FF0000"/>
            </a:solidFill>
            <a:prstDash val="solid"/>
            <a:round/>
            <a:headEnd type="none" w="med" len="med"/>
            <a:tailEnd type="none" w="med" len="med"/>
          </a:ln>
        </p:spPr>
      </p:cxnSp>
      <p:sp>
        <p:nvSpPr>
          <p:cNvPr id="162" name="Google Shape;162;p21"/>
          <p:cNvSpPr/>
          <p:nvPr/>
        </p:nvSpPr>
        <p:spPr>
          <a:xfrm>
            <a:off x="594175" y="1194888"/>
            <a:ext cx="792600" cy="441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Nozzle Sheath</a:t>
            </a:r>
            <a:endParaRPr/>
          </a:p>
        </p:txBody>
      </p:sp>
      <p:cxnSp>
        <p:nvCxnSpPr>
          <p:cNvPr id="163" name="Google Shape;163;p21"/>
          <p:cNvCxnSpPr>
            <a:endCxn id="164" idx="1"/>
          </p:cNvCxnSpPr>
          <p:nvPr/>
        </p:nvCxnSpPr>
        <p:spPr>
          <a:xfrm rot="10800000" flipH="1">
            <a:off x="3250550" y="3745350"/>
            <a:ext cx="702300" cy="157800"/>
          </a:xfrm>
          <a:prstGeom prst="straightConnector1">
            <a:avLst/>
          </a:prstGeom>
          <a:noFill/>
          <a:ln w="28575" cap="flat" cmpd="sng">
            <a:solidFill>
              <a:srgbClr val="FF0000"/>
            </a:solidFill>
            <a:prstDash val="solid"/>
            <a:round/>
            <a:headEnd type="none" w="med" len="med"/>
            <a:tailEnd type="none" w="med" len="med"/>
          </a:ln>
        </p:spPr>
      </p:cxnSp>
      <p:sp>
        <p:nvSpPr>
          <p:cNvPr id="164" name="Google Shape;164;p21"/>
          <p:cNvSpPr/>
          <p:nvPr/>
        </p:nvSpPr>
        <p:spPr>
          <a:xfrm>
            <a:off x="3952850" y="3484950"/>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Actuator Ring</a:t>
            </a:r>
            <a:endParaRPr/>
          </a:p>
        </p:txBody>
      </p:sp>
      <p:cxnSp>
        <p:nvCxnSpPr>
          <p:cNvPr id="165" name="Google Shape;165;p21"/>
          <p:cNvCxnSpPr>
            <a:endCxn id="166" idx="1"/>
          </p:cNvCxnSpPr>
          <p:nvPr/>
        </p:nvCxnSpPr>
        <p:spPr>
          <a:xfrm rot="10800000" flipH="1">
            <a:off x="3573200" y="2380875"/>
            <a:ext cx="739200" cy="333600"/>
          </a:xfrm>
          <a:prstGeom prst="straightConnector1">
            <a:avLst/>
          </a:prstGeom>
          <a:noFill/>
          <a:ln w="28575" cap="flat" cmpd="sng">
            <a:solidFill>
              <a:srgbClr val="FF0000"/>
            </a:solidFill>
            <a:prstDash val="solid"/>
            <a:round/>
            <a:headEnd type="none" w="med" len="med"/>
            <a:tailEnd type="none" w="med" len="med"/>
          </a:ln>
        </p:spPr>
      </p:cxnSp>
      <p:sp>
        <p:nvSpPr>
          <p:cNvPr id="166" name="Google Shape;166;p21"/>
          <p:cNvSpPr/>
          <p:nvPr/>
        </p:nvSpPr>
        <p:spPr>
          <a:xfrm>
            <a:off x="4312400" y="2120475"/>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Linear Actuator</a:t>
            </a:r>
            <a:endParaRPr/>
          </a:p>
        </p:txBody>
      </p:sp>
      <p:cxnSp>
        <p:nvCxnSpPr>
          <p:cNvPr id="167" name="Google Shape;167;p21"/>
          <p:cNvCxnSpPr>
            <a:endCxn id="168" idx="1"/>
          </p:cNvCxnSpPr>
          <p:nvPr/>
        </p:nvCxnSpPr>
        <p:spPr>
          <a:xfrm>
            <a:off x="3732300" y="1419825"/>
            <a:ext cx="521400" cy="154800"/>
          </a:xfrm>
          <a:prstGeom prst="straightConnector1">
            <a:avLst/>
          </a:prstGeom>
          <a:noFill/>
          <a:ln w="28575" cap="flat" cmpd="sng">
            <a:solidFill>
              <a:srgbClr val="FF0000"/>
            </a:solidFill>
            <a:prstDash val="solid"/>
            <a:round/>
            <a:headEnd type="none" w="med" len="med"/>
            <a:tailEnd type="none" w="med" len="med"/>
          </a:ln>
        </p:spPr>
      </p:cxnSp>
      <p:sp>
        <p:nvSpPr>
          <p:cNvPr id="168" name="Google Shape;168;p21"/>
          <p:cNvSpPr/>
          <p:nvPr/>
        </p:nvSpPr>
        <p:spPr>
          <a:xfrm>
            <a:off x="4253700" y="1346325"/>
            <a:ext cx="1337400" cy="4566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Linear Potentiometer</a:t>
            </a:r>
            <a:endParaRPr/>
          </a:p>
        </p:txBody>
      </p:sp>
      <p:cxnSp>
        <p:nvCxnSpPr>
          <p:cNvPr id="169" name="Google Shape;169;p21"/>
          <p:cNvCxnSpPr>
            <a:endCxn id="170" idx="3"/>
          </p:cNvCxnSpPr>
          <p:nvPr/>
        </p:nvCxnSpPr>
        <p:spPr>
          <a:xfrm flipH="1">
            <a:off x="1434225" y="3173150"/>
            <a:ext cx="969600" cy="159000"/>
          </a:xfrm>
          <a:prstGeom prst="straightConnector1">
            <a:avLst/>
          </a:prstGeom>
          <a:noFill/>
          <a:ln w="28575" cap="flat" cmpd="sng">
            <a:solidFill>
              <a:srgbClr val="FF0000"/>
            </a:solidFill>
            <a:prstDash val="solid"/>
            <a:round/>
            <a:headEnd type="none" w="med" len="med"/>
            <a:tailEnd type="none" w="med" len="med"/>
          </a:ln>
        </p:spPr>
      </p:cxnSp>
      <p:sp>
        <p:nvSpPr>
          <p:cNvPr id="170" name="Google Shape;170;p21"/>
          <p:cNvSpPr/>
          <p:nvPr/>
        </p:nvSpPr>
        <p:spPr>
          <a:xfrm>
            <a:off x="96825" y="2942150"/>
            <a:ext cx="1337400" cy="78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Linear Potentiometer Arm</a:t>
            </a:r>
            <a:endParaRPr/>
          </a:p>
        </p:txBody>
      </p:sp>
      <p:cxnSp>
        <p:nvCxnSpPr>
          <p:cNvPr id="171" name="Google Shape;171;p21"/>
          <p:cNvCxnSpPr>
            <a:endCxn id="172" idx="1"/>
          </p:cNvCxnSpPr>
          <p:nvPr/>
        </p:nvCxnSpPr>
        <p:spPr>
          <a:xfrm rot="10800000" flipH="1">
            <a:off x="4061600" y="3063050"/>
            <a:ext cx="660000" cy="14400"/>
          </a:xfrm>
          <a:prstGeom prst="straightConnector1">
            <a:avLst/>
          </a:prstGeom>
          <a:noFill/>
          <a:ln w="28575" cap="flat" cmpd="sng">
            <a:solidFill>
              <a:srgbClr val="FF0000"/>
            </a:solidFill>
            <a:prstDash val="solid"/>
            <a:round/>
            <a:headEnd type="none" w="med" len="med"/>
            <a:tailEnd type="none" w="med" len="med"/>
          </a:ln>
        </p:spPr>
      </p:cxnSp>
      <p:sp>
        <p:nvSpPr>
          <p:cNvPr id="172" name="Google Shape;172;p21"/>
          <p:cNvSpPr/>
          <p:nvPr/>
        </p:nvSpPr>
        <p:spPr>
          <a:xfrm>
            <a:off x="4721600" y="2802650"/>
            <a:ext cx="902700" cy="5208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Actuator Pod</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3225</Words>
  <Application>Microsoft Macintosh PowerPoint</Application>
  <PresentationFormat>On-screen Show (16:9)</PresentationFormat>
  <Paragraphs>714</Paragraphs>
  <Slides>64</Slides>
  <Notes>64</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Lato</vt:lpstr>
      <vt:lpstr>Simple Light</vt:lpstr>
      <vt:lpstr>WHiMPS</vt:lpstr>
      <vt:lpstr>Overview</vt:lpstr>
      <vt:lpstr>Problem Statement</vt:lpstr>
      <vt:lpstr>Project Purpose Visualization</vt:lpstr>
      <vt:lpstr>Concept of Operations</vt:lpstr>
      <vt:lpstr>Levels of Success</vt:lpstr>
      <vt:lpstr>PowerPoint Presentation</vt:lpstr>
      <vt:lpstr>Baseline Design - WPM</vt:lpstr>
      <vt:lpstr>Baseline Design - TVM</vt:lpstr>
      <vt:lpstr>Changes Since MSR</vt:lpstr>
      <vt:lpstr>Critical Project Elements</vt:lpstr>
      <vt:lpstr>Schedule </vt:lpstr>
      <vt:lpstr>Schedule Overview - Manufacture/Testing</vt:lpstr>
      <vt:lpstr>WPM Manufacture and Test Schedule</vt:lpstr>
      <vt:lpstr>TVM Manufacture and Test Schedule</vt:lpstr>
      <vt:lpstr>Electronics and Software Schedule</vt:lpstr>
      <vt:lpstr>Manufacturing Status</vt:lpstr>
      <vt:lpstr>WPM Manufacturing Overview</vt:lpstr>
      <vt:lpstr>TVM Manufacturing Overview</vt:lpstr>
      <vt:lpstr>Electronics &amp; Software Test Status</vt:lpstr>
      <vt:lpstr>Electronics Overview</vt:lpstr>
      <vt:lpstr>Electronics Testing</vt:lpstr>
      <vt:lpstr>Upcoming Electronic Tests</vt:lpstr>
      <vt:lpstr>MCB Revision B</vt:lpstr>
      <vt:lpstr>ICUP Revision B</vt:lpstr>
      <vt:lpstr>LPBB Revision B</vt:lpstr>
      <vt:lpstr>PowerPoint Presentation</vt:lpstr>
      <vt:lpstr>PowerPoint Presentation</vt:lpstr>
      <vt:lpstr>PowerPoint Presentation</vt:lpstr>
      <vt:lpstr>System Testing Status</vt:lpstr>
      <vt:lpstr>Engine Testing Progression</vt:lpstr>
      <vt:lpstr>Stock Engine and Dummy Paddle Test</vt:lpstr>
      <vt:lpstr>Thermocouple Data</vt:lpstr>
      <vt:lpstr>Thermocouple Data</vt:lpstr>
      <vt:lpstr>Risk Reduction and Expectations</vt:lpstr>
      <vt:lpstr>Static and Dynamic Thrust Vectoring Tests</vt:lpstr>
      <vt:lpstr>Risk Reduction and Expectations</vt:lpstr>
      <vt:lpstr>Thrust Vectoring Test Safety Measures</vt:lpstr>
      <vt:lpstr>WPM APOP Replica, Test #1</vt:lpstr>
      <vt:lpstr>Risk Reduction and Expectations</vt:lpstr>
      <vt:lpstr>WPM High Speed Flow (SABRE), Test #2</vt:lpstr>
      <vt:lpstr>Risk Reduction and Expectations</vt:lpstr>
      <vt:lpstr>Windmill Prevention Test Safety Measures</vt:lpstr>
      <vt:lpstr>Budget</vt:lpstr>
      <vt:lpstr>Procurement Status Major Items</vt:lpstr>
      <vt:lpstr>Financial Budget Status</vt:lpstr>
      <vt:lpstr>Questions?</vt:lpstr>
      <vt:lpstr>Backup</vt:lpstr>
      <vt:lpstr>Fairing Ejection Animation</vt:lpstr>
      <vt:lpstr>TVM Animation</vt:lpstr>
      <vt:lpstr>Fairing Displacement</vt:lpstr>
      <vt:lpstr>Design Validation</vt:lpstr>
      <vt:lpstr>Thrust Vectoring CFD Results</vt:lpstr>
      <vt:lpstr>Thrust Vectoring CFD Results Cont.</vt:lpstr>
      <vt:lpstr>Sheath Structural Analysis</vt:lpstr>
      <vt:lpstr>Actuator Housing Structural Analysis</vt:lpstr>
      <vt:lpstr>Paddle Structural Analysis</vt:lpstr>
      <vt:lpstr>Vibrational Analysis</vt:lpstr>
      <vt:lpstr>List of Necessary Materials</vt:lpstr>
      <vt:lpstr>Stock engine testing (preheating)</vt:lpstr>
      <vt:lpstr>Stock engine testing (visible exhaust)</vt:lpstr>
      <vt:lpstr>Risk Reduction</vt:lpstr>
      <vt:lpstr>WPM Test #1 plan</vt:lpstr>
      <vt:lpstr>Stock Engine and Dummy Paddle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WHiMPS</dc:title>
  <cp:lastModifiedBy>Alec Bosshart</cp:lastModifiedBy>
  <cp:revision>2</cp:revision>
  <dcterms:modified xsi:type="dcterms:W3CDTF">2020-03-02T08:15:39Z</dcterms:modified>
</cp:coreProperties>
</file>