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Lst>
  <p:sldSz cx="9144000" cy="5143500" type="screen16x9"/>
  <p:notesSz cx="6858000" cy="9144000"/>
  <p:embeddedFontLst>
    <p:embeddedFont>
      <p:font typeface="Lato" panose="020B0604020202020204" charset="0"/>
      <p:regular r:id="rId129"/>
      <p:bold r:id="rId130"/>
      <p:italic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35" roundtripDataSignature="AMtx7mjlEu6Mb9MhRUcjhnjaFLfVsHRr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F2526-54F3-4041-A434-4D5AF88A81EE}">
  <a:tblStyle styleId="{763F2526-54F3-4041-A434-4D5AF88A81E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39"/>
    <p:restoredTop sz="94658"/>
  </p:normalViewPr>
  <p:slideViewPr>
    <p:cSldViewPr snapToGrid="0">
      <p:cViewPr varScale="1">
        <p:scale>
          <a:sx n="110" d="100"/>
          <a:sy n="110" d="100"/>
        </p:scale>
        <p:origin x="77"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font" Target="fonts/font1.fntdata"/><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2.fntdata"/><Relationship Id="rId13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3.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en.wikipedia.org/wiki/K-epsilon_turbulence_model"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7" name="Google Shape;147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3" name="Google Shape;1483;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6" name="Google Shape;149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3" name="Google Shape;150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2" name="Google Shape;151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3" name="Google Shape;152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7" name="Google Shape;1537;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3" name="Google Shape;155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7" name="Google Shape;1567;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1" name="Google Shape;1581;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Presenter:</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4" name="Google Shape;1594;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7" name="Google Shape;1607;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7" name="Google Shape;1617;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7" name="Google Shape;1627;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2" name="Google Shape;163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5" name="Google Shape;166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6" name="Google Shape;1676;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2" name="Google Shape;1692;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2" name="Google Shape;1702;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6" name="Google Shape;1716;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6" name="Google Shape;1726;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2" name="Google Shape;173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8" name="Google Shape;1738;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4" name="Google Shape;1744;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0" name="Google Shape;175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0" name="Google Shape;175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226090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0" name="Google Shape;175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14624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More information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Where they live in main system- more context and anything significant about the boards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Since these are simple, the schematics are in backup</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Relate to the FBD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Vague descriptions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Keep referring to everything and what they are doing</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nick start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complex is 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much did you write vs inherit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were the main things that took time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rgbClr val="FF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r>
              <a:rPr lang="en"/>
              <a:t>Wholistic go over where everything is and functions of components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Discuss just items and total time left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We should also touch on plans for how we were going to get the software done</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Moving the  “X” next to integration tests because it was half off the screen</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Note that 304 steel has a melting point of 1400C, but can be used in continuous manner up to 925C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Add model expectations and error bars</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 note that the convective heat transfer coefficient is determined experimentally, so we used values at both extremes of natural convection from a table. Best case scenario is the same as the worst case for forced convection, so a fan could reasonably keep us 30% below the temp limit. Thermal conductivity of material is also unknown, assumed a worst case of twice as high as ABS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Definitively decide what we were going to do</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Think about if someone next year wanted to implement this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Talk about the results of thermal testing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Tease the audience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Moving the  “X” next to integration tests because it was half off the screen</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Should we add in any kind of a picture here?</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The prettiest data I ever did see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This step up is due to test profile not resolution</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consider moving</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2" name="Google Shape;66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Isobel added this in, not sure if it’s what we need, lemme know</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Moving the  “X” next to integration tests because it was half off the screen</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Matt recommended trying to add a gap of air a few mm thick to the thermal model matches this, but I don’t think that’s super relevant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These image qualities are pretty bad when I zoom them in, but Matt said that pictures of the tape failure would be great. Wanted to add it in for now and potentially move it back later</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Moving the  “X” next to integration tests because it was half off the screen</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4" name="Google Shape;80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Matt talked about how we should discuss how we know what our paddle angle is, and what our thrust vectoring angle is because these are the axis on the “expected data” slide</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6" name="Google Shape;82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0" name="Google Shape;850;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Error bars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Moving the  “X” next to integration tests because it was half off the screen</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mention that this might have not tested exactly what what wanted, but still proved our CFD analysis because all of the air was redirected around the fairing, instead of through the fairing/engine----pressure regulator set to max output and no RPM was observed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9" name="Google Shape;90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mention that this might have not tested exactly what what wanted, but still proved our CFD analysis because all of the air was redirected around the fairing, instead of through the fairing/engine----pressure regulator set to max output and no RPM was observed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Talk about test method and how we were testing AF test method</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0" name="Google Shape;92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Moving the  “X” next to integration tests because it was half off the screen</a:t>
            </a: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3" name="Google Shape;953;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Promote that CU has resources through heritage project</a:t>
            </a:r>
            <a:br>
              <a:rPr lang="en">
                <a:solidFill>
                  <a:schemeClr val="dk1"/>
                </a:solidFill>
              </a:rPr>
            </a:b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1" name="Google Shape;981;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4" name="Google Shape;99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6" name="Google Shape;100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2" name="Google Shape;102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3" name="Google Shape;103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Too small of text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Either separate to two slides, or come up with a summarized table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6" name="Google Shape;104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talk about what they should be taking away from 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did requirements flow down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6" name="Google Shape;1056;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talk about what they should be taking away from 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did requirements flow down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9" name="Google Shape;106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talk about what they should be taking away from 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did requirements flow down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2" name="Google Shape;108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talk about what they should be taking away from 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did requirements flow down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5" name="Google Shape;1095;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talk about what they should be taking away from 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did requirements flow down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talk about what they should be taking away from it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How did requirements flow down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Tweak TV conops, include more detail about starting engine, etc.</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1" name="Google Shape;112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Mailing engine back and getting it fixed - time constraint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Change pictures - I like the tank picture, it is actually related to acquiring testing equipment</a:t>
            </a:r>
            <a:endParaRPr>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Make this more descriptive and project specific</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3" name="Google Shape;1143;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nick start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9" name="Google Shape;1169;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Give examples</a:t>
            </a: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9" name="Google Shape;1179;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took the margin-bring up next slide</a:t>
            </a:r>
            <a:endParaRPr>
              <a:solidFill>
                <a:schemeClr val="dk1"/>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took the margin-bring up next slide</a:t>
            </a:r>
            <a:endParaRPr>
              <a:solidFill>
                <a:schemeClr val="dk1"/>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9" name="Google Shape;1199;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Consider putting fall/spring hours into a backup to be able to answer questions</a:t>
            </a:r>
            <a:endParaRPr>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9" name="Google Shape;1209;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took the margin-bring up next slide</a:t>
            </a:r>
            <a:endParaRPr>
              <a:solidFill>
                <a:schemeClr val="dk1"/>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0" name="Google Shape;1220;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Talk about models we didn’t get to validate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9" name="Google Shape;122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8" name="Google Shape;123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Because the largest natural frequency is 329 Hz, which is far less than engine idle state, we can accept the components as good to go.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9" name="Google Shape;1259;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Should we add gridlines to graph? Might make it easier for PAB to see what the actual temps were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Note that 304 steel has a melting point of 1400C, but can be used in continuous manner up to 925C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Add model expectations and error bars</a:t>
            </a:r>
            <a:endParaRPr>
              <a:solidFill>
                <a:schemeClr val="dk1"/>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1" name="Google Shape;1271;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8" name="Google Shape;1278;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Zoe</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4" name="Google Shape;1314;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Zoe</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6" name="Google Shape;132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9" name="Google Shape;1339;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Jon</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0" name="Google Shape;135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Desire to corroborate data via CFD</a:t>
            </a:r>
            <a:endParaRPr>
              <a:solidFill>
                <a:schemeClr val="dk1"/>
              </a:solidFill>
            </a:endParaRPr>
          </a:p>
          <a:p>
            <a:pPr marL="0" lvl="0" indent="0" algn="l" rtl="0">
              <a:lnSpc>
                <a:spcPct val="115000"/>
              </a:lnSpc>
              <a:spcBef>
                <a:spcPts val="1600"/>
              </a:spcBef>
              <a:spcAft>
                <a:spcPts val="1600"/>
              </a:spcAft>
              <a:buSzPts val="1100"/>
              <a:buNone/>
            </a:pPr>
            <a:r>
              <a:rPr lang="en">
                <a:solidFill>
                  <a:schemeClr val="dk1"/>
                </a:solidFill>
              </a:rPr>
              <a:t>Jon</a:t>
            </a:r>
            <a:endParaRPr>
              <a:solidFill>
                <a:schemeClr val="dk1"/>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6" name="Google Shape;1366;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Desire to corroborate data via CFD</a:t>
            </a:r>
            <a:endParaRPr>
              <a:solidFill>
                <a:schemeClr val="dk1"/>
              </a:solidFill>
            </a:endParaRPr>
          </a:p>
          <a:p>
            <a:pPr marL="0" lvl="0" indent="0" algn="l" rtl="0">
              <a:lnSpc>
                <a:spcPct val="115000"/>
              </a:lnSpc>
              <a:spcBef>
                <a:spcPts val="1600"/>
              </a:spcBef>
              <a:spcAft>
                <a:spcPts val="0"/>
              </a:spcAft>
              <a:buSzPts val="1100"/>
              <a:buNone/>
            </a:pPr>
            <a:r>
              <a:rPr lang="en">
                <a:solidFill>
                  <a:schemeClr val="dk1"/>
                </a:solidFill>
              </a:rPr>
              <a:t>Jon</a:t>
            </a:r>
            <a:endParaRPr>
              <a:solidFill>
                <a:schemeClr val="dk1"/>
              </a:solidFill>
            </a:endParaRPr>
          </a:p>
          <a:p>
            <a:pPr marL="0" lvl="0" indent="0" algn="l" rtl="0">
              <a:lnSpc>
                <a:spcPct val="115000"/>
              </a:lnSpc>
              <a:spcBef>
                <a:spcPts val="1600"/>
              </a:spcBef>
              <a:spcAft>
                <a:spcPts val="0"/>
              </a:spcAft>
              <a:buSzPts val="1100"/>
              <a:buNone/>
            </a:pPr>
            <a:r>
              <a:rPr lang="en">
                <a:solidFill>
                  <a:schemeClr val="dk1"/>
                </a:solidFill>
              </a:rPr>
              <a:t>Turbulence model info - </a:t>
            </a:r>
            <a:r>
              <a:rPr lang="en" u="sng">
                <a:solidFill>
                  <a:schemeClr val="hlink"/>
                </a:solidFill>
                <a:hlinkClick r:id="rId3"/>
              </a:rPr>
              <a:t>https://en.wikipedia.org/wiki/K-epsilon_turbulence_model</a:t>
            </a:r>
            <a:endParaRPr>
              <a:solidFill>
                <a:schemeClr val="dk1"/>
              </a:solidFill>
            </a:endParaRPr>
          </a:p>
          <a:p>
            <a:pPr marL="0" lvl="0" indent="0" algn="l" rtl="0">
              <a:lnSpc>
                <a:spcPct val="115000"/>
              </a:lnSpc>
              <a:spcBef>
                <a:spcPts val="1600"/>
              </a:spcBef>
              <a:spcAft>
                <a:spcPts val="1600"/>
              </a:spcAft>
              <a:buSzPts val="1100"/>
              <a:buNone/>
            </a:pPr>
            <a:r>
              <a:rPr lang="en">
                <a:solidFill>
                  <a:schemeClr val="dk1"/>
                </a:solidFill>
              </a:rPr>
              <a:t>Emphasize BCs represent how we will be testing with compressed air if we are not able to run the engine</a:t>
            </a:r>
            <a:endParaRPr>
              <a:solidFill>
                <a:schemeClr val="dk1"/>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100"/>
              <a:buNone/>
            </a:pPr>
            <a:r>
              <a:rPr lang="en">
                <a:solidFill>
                  <a:schemeClr val="dk1"/>
                </a:solidFill>
              </a:rPr>
              <a:t>Jon</a:t>
            </a:r>
            <a:endParaRPr>
              <a:solidFill>
                <a:schemeClr val="dk1"/>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3" name="Google Shape;1393;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Jon</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Jon</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7" name="Google Shape;1427;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Jon</a:t>
            </a:r>
            <a:endParaRPr/>
          </a:p>
          <a:p>
            <a:pPr marL="0" lvl="0" indent="0" algn="l" rtl="0">
              <a:lnSpc>
                <a:spcPct val="100000"/>
              </a:lnSpc>
              <a:spcBef>
                <a:spcPts val="0"/>
              </a:spcBef>
              <a:spcAft>
                <a:spcPts val="0"/>
              </a:spcAft>
              <a:buSzPts val="1100"/>
              <a:buNone/>
            </a:pPr>
            <a:r>
              <a:rPr lang="en"/>
              <a:t>Strength from Simplify3D.com</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9" name="Google Shape;1439;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Jon</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1" name="Google Shape;1451;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1" name="Google Shape;1471;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3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3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0" name="Google Shape;20;p1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1" name="Google Shape;21;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1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3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3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hyperlink" Target="http://drive.google.com/file/d/1OApG4Fj2l0_-d2VqWBlV-aWFVh4m_We2/view"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png"/><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104.jpe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7.jpeg"/><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image" Target="../media/image112.jpg"/><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hyperlink" Target="http://drive.google.com/file/d/1zMp4UNxTEAkNlQDLK92xYFGE7uKENau4/view"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558588" y="358425"/>
            <a:ext cx="8026800" cy="79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a:solidFill>
                  <a:srgbClr val="000000"/>
                </a:solidFill>
              </a:rPr>
              <a:t>WHiMPS</a:t>
            </a:r>
            <a:endParaRPr>
              <a:solidFill>
                <a:srgbClr val="000000"/>
              </a:solidFill>
            </a:endParaRPr>
          </a:p>
        </p:txBody>
      </p:sp>
      <p:sp>
        <p:nvSpPr>
          <p:cNvPr id="55" name="Google Shape;55;p1"/>
          <p:cNvSpPr txBox="1">
            <a:spLocks noGrp="1"/>
          </p:cNvSpPr>
          <p:nvPr>
            <p:ph type="subTitle" idx="1"/>
          </p:nvPr>
        </p:nvSpPr>
        <p:spPr>
          <a:xfrm>
            <a:off x="311700" y="10542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500" u="sng">
                <a:solidFill>
                  <a:srgbClr val="000000"/>
                </a:solidFill>
              </a:rPr>
              <a:t>W</a:t>
            </a:r>
            <a:r>
              <a:rPr lang="en" sz="2500">
                <a:solidFill>
                  <a:srgbClr val="000000"/>
                </a:solidFill>
              </a:rPr>
              <a:t>indmill </a:t>
            </a:r>
            <a:r>
              <a:rPr lang="en" sz="2500" u="sng">
                <a:solidFill>
                  <a:srgbClr val="000000"/>
                </a:solidFill>
              </a:rPr>
              <a:t>Hi</a:t>
            </a:r>
            <a:r>
              <a:rPr lang="en" sz="2500">
                <a:solidFill>
                  <a:srgbClr val="000000"/>
                </a:solidFill>
              </a:rPr>
              <a:t>ndrance and </a:t>
            </a:r>
            <a:r>
              <a:rPr lang="en" sz="2500" u="sng">
                <a:solidFill>
                  <a:srgbClr val="000000"/>
                </a:solidFill>
              </a:rPr>
              <a:t>M</a:t>
            </a:r>
            <a:r>
              <a:rPr lang="en" sz="2500">
                <a:solidFill>
                  <a:srgbClr val="000000"/>
                </a:solidFill>
              </a:rPr>
              <a:t>aneuverable </a:t>
            </a:r>
            <a:r>
              <a:rPr lang="en" sz="2500" u="sng">
                <a:solidFill>
                  <a:srgbClr val="000000"/>
                </a:solidFill>
              </a:rPr>
              <a:t>P</a:t>
            </a:r>
            <a:r>
              <a:rPr lang="en" sz="2500">
                <a:solidFill>
                  <a:srgbClr val="000000"/>
                </a:solidFill>
              </a:rPr>
              <a:t>ropulsion </a:t>
            </a:r>
            <a:r>
              <a:rPr lang="en" sz="2500" u="sng">
                <a:solidFill>
                  <a:srgbClr val="000000"/>
                </a:solidFill>
              </a:rPr>
              <a:t>S</a:t>
            </a:r>
            <a:r>
              <a:rPr lang="en" sz="2500">
                <a:solidFill>
                  <a:srgbClr val="000000"/>
                </a:solidFill>
              </a:rPr>
              <a:t>ystem</a:t>
            </a:r>
            <a:endParaRPr sz="2500">
              <a:solidFill>
                <a:srgbClr val="000000"/>
              </a:solidFill>
            </a:endParaRPr>
          </a:p>
        </p:txBody>
      </p:sp>
      <p:sp>
        <p:nvSpPr>
          <p:cNvPr id="56" name="Google Shape;56;p1"/>
          <p:cNvSpPr txBox="1"/>
          <p:nvPr/>
        </p:nvSpPr>
        <p:spPr>
          <a:xfrm>
            <a:off x="266850" y="1663525"/>
            <a:ext cx="2437200" cy="33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Team:</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Alec Bosshart</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Isobel Griffin</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Julia Kincaid</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Andrew Meikle</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Declan Murray</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Alexandra Paquin</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Andrew Robins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Liam Sheffer</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Jon Weidner</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Zoe Witte</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Lucas Zardini</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Nick Zellmann </a:t>
            </a:r>
            <a:endParaRPr sz="1400" b="0" i="0" u="none" strike="noStrike" cap="none">
              <a:solidFill>
                <a:srgbClr val="000000"/>
              </a:solidFill>
              <a:latin typeface="Arial"/>
              <a:ea typeface="Arial"/>
              <a:cs typeface="Arial"/>
              <a:sym typeface="Arial"/>
            </a:endParaRPr>
          </a:p>
        </p:txBody>
      </p:sp>
      <p:sp>
        <p:nvSpPr>
          <p:cNvPr id="57" name="Google Shape;57;p1"/>
          <p:cNvSpPr txBox="1"/>
          <p:nvPr/>
        </p:nvSpPr>
        <p:spPr>
          <a:xfrm>
            <a:off x="2704038" y="3544625"/>
            <a:ext cx="3735900" cy="175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Lato"/>
                <a:ea typeface="Lato"/>
                <a:cs typeface="Lato"/>
                <a:sym typeface="Lato"/>
              </a:rPr>
              <a:t>Final Oral Review</a:t>
            </a:r>
            <a:endParaRPr sz="20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Lato"/>
                <a:ea typeface="Lato"/>
                <a:cs typeface="Lato"/>
                <a:sym typeface="Lato"/>
              </a:rPr>
              <a:t>Advisor: Dr. Donna Gerren</a:t>
            </a:r>
            <a:endParaRPr sz="1500" b="0"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Lato"/>
                <a:ea typeface="Lato"/>
                <a:cs typeface="Lato"/>
                <a:sym typeface="Lato"/>
              </a:rPr>
              <a:t>Customer: Air Force Research Laboratory</a:t>
            </a:r>
            <a:endParaRPr sz="1500" b="0"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Lato"/>
                <a:ea typeface="Lato"/>
                <a:cs typeface="Lato"/>
                <a:sym typeface="Lato"/>
              </a:rPr>
              <a:t>POC: 1LT Riley Huff</a:t>
            </a:r>
            <a:endParaRPr sz="1500" b="0" i="0" u="none" strike="noStrike" cap="none">
              <a:solidFill>
                <a:srgbClr val="000000"/>
              </a:solidFill>
              <a:latin typeface="Lato"/>
              <a:ea typeface="Lato"/>
              <a:cs typeface="Lato"/>
              <a:sym typeface="Lato"/>
            </a:endParaRPr>
          </a:p>
        </p:txBody>
      </p:sp>
      <p:pic>
        <p:nvPicPr>
          <p:cNvPr id="58" name="Google Shape;58;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59" name="Google Shape;59;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60" name="Google Shape;60;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a:t>
            </a:fld>
            <a:endParaRPr/>
          </a:p>
        </p:txBody>
      </p:sp>
      <p:pic>
        <p:nvPicPr>
          <p:cNvPr id="61" name="Google Shape;61;p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632900" y="1603825"/>
            <a:ext cx="1878617" cy="19358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
        <p:cNvGrpSpPr/>
        <p:nvPr/>
      </p:nvGrpSpPr>
      <p:grpSpPr>
        <a:xfrm>
          <a:off x="0" y="0"/>
          <a:ext cx="0" cy="0"/>
          <a:chOff x="0" y="0"/>
          <a:chExt cx="0" cy="0"/>
        </a:xfrm>
      </p:grpSpPr>
      <p:sp>
        <p:nvSpPr>
          <p:cNvPr id="177" name="Google Shape;177;p10"/>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Windmill Prevention Mechanism (WPM)</a:t>
            </a:r>
            <a:endParaRPr>
              <a:solidFill>
                <a:srgbClr val="000000"/>
              </a:solidFill>
            </a:endParaRPr>
          </a:p>
        </p:txBody>
      </p:sp>
      <p:sp>
        <p:nvSpPr>
          <p:cNvPr id="178" name="Google Shape;178;p10"/>
          <p:cNvSpPr txBox="1">
            <a:spLocks noGrp="1"/>
          </p:cNvSpPr>
          <p:nvPr>
            <p:ph type="body" idx="1"/>
          </p:nvPr>
        </p:nvSpPr>
        <p:spPr>
          <a:xfrm>
            <a:off x="311700" y="1035450"/>
            <a:ext cx="5816400" cy="3627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Design Theory: Prevent windmilling by preventing any uniform mass flow through the core of the engine using a covering mechanism</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Challenges: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Need to be able to deactivate remotely</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Accomplished through a spring-loaded ejection</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Deployed by signal from control panel using solenoids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AFRL desired a system that would have minimal impact on drag and mass</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Fairing’s shape reduces drag</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Selected carbon fiber reinforced plastic to maximize strength to weight within our budget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chemeClr val="dk1"/>
                </a:solidFill>
              </a:rPr>
              <a:t>Design inspiration: Rocket fairings</a:t>
            </a:r>
            <a:endParaRPr>
              <a:solidFill>
                <a:srgbClr val="000000"/>
              </a:solidFill>
            </a:endParaRPr>
          </a:p>
          <a:p>
            <a:pPr marL="0" lvl="0" indent="0" algn="l" rtl="0">
              <a:lnSpc>
                <a:spcPct val="115000"/>
              </a:lnSpc>
              <a:spcBef>
                <a:spcPts val="1600"/>
              </a:spcBef>
              <a:spcAft>
                <a:spcPts val="1600"/>
              </a:spcAft>
              <a:buSzPts val="1800"/>
              <a:buNone/>
            </a:pPr>
            <a:endParaRPr>
              <a:solidFill>
                <a:srgbClr val="000000"/>
              </a:solidFill>
            </a:endParaRPr>
          </a:p>
        </p:txBody>
      </p:sp>
      <p:sp>
        <p:nvSpPr>
          <p:cNvPr id="179" name="Google Shape;17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a:t>
            </a:fld>
            <a:endParaRPr/>
          </a:p>
        </p:txBody>
      </p:sp>
      <p:pic>
        <p:nvPicPr>
          <p:cNvPr id="180" name="Google Shape;180;p1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81" name="Google Shape;181;p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82" name="Google Shape;18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a:t>
            </a:fld>
            <a:endParaRPr>
              <a:solidFill>
                <a:srgbClr val="000000"/>
              </a:solidFill>
            </a:endParaRPr>
          </a:p>
        </p:txBody>
      </p:sp>
      <p:pic>
        <p:nvPicPr>
          <p:cNvPr id="183" name="Google Shape;183;p10"/>
          <p:cNvPicPr preferRelativeResize="0"/>
          <p:nvPr/>
        </p:nvPicPr>
        <p:blipFill rotWithShape="1">
          <a:blip r:embed="rId5">
            <a:alphaModFix/>
          </a:blip>
          <a:srcRect/>
          <a:stretch/>
        </p:blipFill>
        <p:spPr>
          <a:xfrm>
            <a:off x="6342775" y="1659550"/>
            <a:ext cx="2539850" cy="237969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00"/>
          <p:cNvSpPr txBox="1">
            <a:spLocks noGrp="1"/>
          </p:cNvSpPr>
          <p:nvPr>
            <p:ph type="title"/>
          </p:nvPr>
        </p:nvSpPr>
        <p:spPr>
          <a:xfrm>
            <a:off x="311700" y="2749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Stock engine testing (visible exhaust)</a:t>
            </a:r>
            <a:endParaRPr/>
          </a:p>
        </p:txBody>
      </p:sp>
      <p:pic>
        <p:nvPicPr>
          <p:cNvPr id="1480" name="Google Shape;1480;p100" title="Exhaust.mov">
            <a:hlinkClick r:id="rId3"/>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79238" y="1017725"/>
            <a:ext cx="6985526" cy="392935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4"/>
        <p:cNvGrpSpPr/>
        <p:nvPr/>
      </p:nvGrpSpPr>
      <p:grpSpPr>
        <a:xfrm>
          <a:off x="0" y="0"/>
          <a:ext cx="0" cy="0"/>
          <a:chOff x="0" y="0"/>
          <a:chExt cx="0" cy="0"/>
        </a:xfrm>
      </p:grpSpPr>
      <p:sp>
        <p:nvSpPr>
          <p:cNvPr id="1485" name="Google Shape;1485;p101"/>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Risk Reduction</a:t>
            </a:r>
            <a:endParaRPr>
              <a:solidFill>
                <a:srgbClr val="000000"/>
              </a:solidFill>
            </a:endParaRPr>
          </a:p>
        </p:txBody>
      </p:sp>
      <p:sp>
        <p:nvSpPr>
          <p:cNvPr id="1486" name="Google Shape;1486;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101</a:t>
            </a:fld>
            <a:endParaRPr/>
          </a:p>
        </p:txBody>
      </p:sp>
      <p:pic>
        <p:nvPicPr>
          <p:cNvPr id="1487" name="Google Shape;1487;p10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488" name="Google Shape;1488;p10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489" name="Google Shape;1489;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101</a:t>
            </a:fld>
            <a:endParaRPr>
              <a:solidFill>
                <a:srgbClr val="000000"/>
              </a:solidFill>
            </a:endParaRPr>
          </a:p>
        </p:txBody>
      </p:sp>
      <p:pic>
        <p:nvPicPr>
          <p:cNvPr id="1490" name="Google Shape;1490;p10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84475" y="1480637"/>
            <a:ext cx="2569500" cy="2576498"/>
          </a:xfrm>
          <a:prstGeom prst="rect">
            <a:avLst/>
          </a:prstGeom>
          <a:noFill/>
          <a:ln>
            <a:noFill/>
          </a:ln>
        </p:spPr>
      </p:pic>
      <p:sp>
        <p:nvSpPr>
          <p:cNvPr id="1491" name="Google Shape;1491;p101"/>
          <p:cNvSpPr txBox="1">
            <a:spLocks noGrp="1"/>
          </p:cNvSpPr>
          <p:nvPr>
            <p:ph type="body" idx="1"/>
          </p:nvPr>
        </p:nvSpPr>
        <p:spPr>
          <a:xfrm>
            <a:off x="202425" y="1151025"/>
            <a:ext cx="4842600" cy="3516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ICUP design is being modified to resemble a bracelet, rather than a donut</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Reduces risk of ICUP breaking under load of the Mach 0.8 air and from ejection of the fairing hitting the ICUP</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Ensures that fairing ejection does not interfere with the electronic components onboard the engine</a:t>
            </a:r>
            <a:endParaRPr>
              <a:solidFill>
                <a:srgbClr val="000000"/>
              </a:solidFill>
            </a:endParaRPr>
          </a:p>
        </p:txBody>
      </p:sp>
      <p:sp>
        <p:nvSpPr>
          <p:cNvPr id="1492" name="Google Shape;1492;p101"/>
          <p:cNvSpPr/>
          <p:nvPr/>
        </p:nvSpPr>
        <p:spPr>
          <a:xfrm rot="2700000">
            <a:off x="7152858" y="3798894"/>
            <a:ext cx="823072" cy="39371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01"/>
          <p:cNvSpPr txBox="1">
            <a:spLocks noGrp="1"/>
          </p:cNvSpPr>
          <p:nvPr>
            <p:ph type="body" idx="1"/>
          </p:nvPr>
        </p:nvSpPr>
        <p:spPr>
          <a:xfrm>
            <a:off x="7212250" y="4261813"/>
            <a:ext cx="2569500" cy="5727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800"/>
              <a:buNone/>
            </a:pPr>
            <a:r>
              <a:rPr lang="en">
                <a:solidFill>
                  <a:srgbClr val="000000"/>
                </a:solidFill>
              </a:rPr>
              <a:t>New design</a:t>
            </a:r>
            <a:endParaRPr>
              <a:solidFill>
                <a:srgbClr val="000000"/>
              </a:solidFill>
            </a:endParaRPr>
          </a:p>
          <a:p>
            <a:pPr marL="457200" lvl="0" indent="0" algn="l" rtl="0">
              <a:lnSpc>
                <a:spcPct val="115000"/>
              </a:lnSpc>
              <a:spcBef>
                <a:spcPts val="1600"/>
              </a:spcBef>
              <a:spcAft>
                <a:spcPts val="1600"/>
              </a:spcAft>
              <a:buSzPts val="1800"/>
              <a:buNone/>
            </a:pPr>
            <a:endParaRPr>
              <a:solidFill>
                <a:srgbClr val="0000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02"/>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WPM Test #1 plan</a:t>
            </a:r>
            <a:endParaRPr/>
          </a:p>
        </p:txBody>
      </p:sp>
      <p:pic>
        <p:nvPicPr>
          <p:cNvPr id="1499" name="Google Shape;1499;p10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870938" y="712925"/>
            <a:ext cx="5212134" cy="4234849"/>
          </a:xfrm>
          <a:prstGeom prst="rect">
            <a:avLst/>
          </a:prstGeom>
          <a:noFill/>
          <a:ln>
            <a:noFill/>
          </a:ln>
        </p:spPr>
      </p:pic>
      <p:pic>
        <p:nvPicPr>
          <p:cNvPr id="1500" name="Google Shape;1500;p10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6200" y="941525"/>
            <a:ext cx="3718550" cy="341753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03"/>
          <p:cNvSpPr txBox="1">
            <a:spLocks noGrp="1"/>
          </p:cNvSpPr>
          <p:nvPr>
            <p:ph type="title"/>
          </p:nvPr>
        </p:nvSpPr>
        <p:spPr>
          <a:xfrm>
            <a:off x="311700" y="378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Stock Engine and Dummy Paddle Test</a:t>
            </a:r>
            <a:endParaRPr/>
          </a:p>
        </p:txBody>
      </p:sp>
      <p:pic>
        <p:nvPicPr>
          <p:cNvPr id="1506" name="Google Shape;1506;p10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1700" y="610550"/>
            <a:ext cx="3639526" cy="1527875"/>
          </a:xfrm>
          <a:prstGeom prst="rect">
            <a:avLst/>
          </a:prstGeom>
          <a:noFill/>
          <a:ln>
            <a:noFill/>
          </a:ln>
        </p:spPr>
      </p:pic>
      <p:pic>
        <p:nvPicPr>
          <p:cNvPr id="1507" name="Google Shape;1507;p10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902875" y="610550"/>
            <a:ext cx="3388969" cy="2085526"/>
          </a:xfrm>
          <a:prstGeom prst="rect">
            <a:avLst/>
          </a:prstGeom>
          <a:noFill/>
          <a:ln>
            <a:noFill/>
          </a:ln>
        </p:spPr>
      </p:pic>
      <p:pic>
        <p:nvPicPr>
          <p:cNvPr id="1508" name="Google Shape;1508;p10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3037" y="2256138"/>
            <a:ext cx="2999499" cy="2887360"/>
          </a:xfrm>
          <a:prstGeom prst="rect">
            <a:avLst/>
          </a:prstGeom>
          <a:noFill/>
          <a:ln>
            <a:noFill/>
          </a:ln>
        </p:spPr>
      </p:pic>
      <p:pic>
        <p:nvPicPr>
          <p:cNvPr id="1509" name="Google Shape;1509;p10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199575" y="2696075"/>
            <a:ext cx="2795545" cy="2447424"/>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3"/>
        <p:cNvGrpSpPr/>
        <p:nvPr/>
      </p:nvGrpSpPr>
      <p:grpSpPr>
        <a:xfrm>
          <a:off x="0" y="0"/>
          <a:ext cx="0" cy="0"/>
          <a:chOff x="0" y="0"/>
          <a:chExt cx="0" cy="0"/>
        </a:xfrm>
      </p:grpSpPr>
      <p:sp>
        <p:nvSpPr>
          <p:cNvPr id="1514" name="Google Shape;1514;p104"/>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First Semester Focus</a:t>
            </a:r>
            <a:endParaRPr>
              <a:solidFill>
                <a:srgbClr val="000000"/>
              </a:solidFill>
            </a:endParaRPr>
          </a:p>
        </p:txBody>
      </p:sp>
      <p:sp>
        <p:nvSpPr>
          <p:cNvPr id="1515" name="Google Shape;1515;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104</a:t>
            </a:fld>
            <a:endParaRPr/>
          </a:p>
        </p:txBody>
      </p:sp>
      <p:pic>
        <p:nvPicPr>
          <p:cNvPr id="1516" name="Google Shape;1516;p10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517" name="Google Shape;1517;p10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518" name="Google Shape;151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104</a:t>
            </a:fld>
            <a:endParaRPr>
              <a:solidFill>
                <a:srgbClr val="000000"/>
              </a:solidFill>
            </a:endParaRPr>
          </a:p>
        </p:txBody>
      </p:sp>
      <p:pic>
        <p:nvPicPr>
          <p:cNvPr id="1519" name="Google Shape;1519;p104"/>
          <p:cNvPicPr preferRelativeResize="0"/>
          <p:nvPr/>
        </p:nvPicPr>
        <p:blipFill rotWithShape="1">
          <a:blip r:embed="rId5">
            <a:alphaModFix/>
          </a:blip>
          <a:srcRect/>
          <a:stretch/>
        </p:blipFill>
        <p:spPr>
          <a:xfrm>
            <a:off x="1146288" y="1151024"/>
            <a:ext cx="7130020" cy="3832901"/>
          </a:xfrm>
          <a:prstGeom prst="rect">
            <a:avLst/>
          </a:prstGeom>
          <a:noFill/>
          <a:ln>
            <a:noFill/>
          </a:ln>
        </p:spPr>
      </p:pic>
      <p:sp>
        <p:nvSpPr>
          <p:cNvPr id="1520" name="Google Shape;1520;p104"/>
          <p:cNvSpPr/>
          <p:nvPr/>
        </p:nvSpPr>
        <p:spPr>
          <a:xfrm rot="-1626006">
            <a:off x="2702479" y="822151"/>
            <a:ext cx="862042" cy="3230551"/>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24"/>
        <p:cNvGrpSpPr/>
        <p:nvPr/>
      </p:nvGrpSpPr>
      <p:grpSpPr>
        <a:xfrm>
          <a:off x="0" y="0"/>
          <a:ext cx="0" cy="0"/>
          <a:chOff x="0" y="0"/>
          <a:chExt cx="0" cy="0"/>
        </a:xfrm>
      </p:grpSpPr>
      <p:sp>
        <p:nvSpPr>
          <p:cNvPr id="1525" name="Google Shape;1525;p105"/>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First Semester Focus</a:t>
            </a:r>
            <a:endParaRPr>
              <a:solidFill>
                <a:srgbClr val="000000"/>
              </a:solidFill>
            </a:endParaRPr>
          </a:p>
        </p:txBody>
      </p:sp>
      <p:sp>
        <p:nvSpPr>
          <p:cNvPr id="1526" name="Google Shape;1526;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105</a:t>
            </a:fld>
            <a:endParaRPr/>
          </a:p>
        </p:txBody>
      </p:sp>
      <p:pic>
        <p:nvPicPr>
          <p:cNvPr id="1527" name="Google Shape;1527;p10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528" name="Google Shape;1528;p10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529" name="Google Shape;1529;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105</a:t>
            </a:fld>
            <a:endParaRPr>
              <a:solidFill>
                <a:srgbClr val="000000"/>
              </a:solidFill>
            </a:endParaRPr>
          </a:p>
        </p:txBody>
      </p:sp>
      <p:pic>
        <p:nvPicPr>
          <p:cNvPr id="1530" name="Google Shape;1530;p105"/>
          <p:cNvPicPr preferRelativeResize="0"/>
          <p:nvPr/>
        </p:nvPicPr>
        <p:blipFill rotWithShape="1">
          <a:blip r:embed="rId5">
            <a:alphaModFix/>
          </a:blip>
          <a:srcRect/>
          <a:stretch/>
        </p:blipFill>
        <p:spPr>
          <a:xfrm>
            <a:off x="4891150" y="1802407"/>
            <a:ext cx="4080449" cy="2124306"/>
          </a:xfrm>
          <a:prstGeom prst="rect">
            <a:avLst/>
          </a:prstGeom>
          <a:noFill/>
          <a:ln>
            <a:noFill/>
          </a:ln>
        </p:spPr>
      </p:pic>
      <p:sp>
        <p:nvSpPr>
          <p:cNvPr id="1531" name="Google Shape;1531;p105"/>
          <p:cNvSpPr/>
          <p:nvPr/>
        </p:nvSpPr>
        <p:spPr>
          <a:xfrm rot="-1582112">
            <a:off x="5806382" y="1644941"/>
            <a:ext cx="430267" cy="178337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05"/>
          <p:cNvSpPr txBox="1"/>
          <p:nvPr/>
        </p:nvSpPr>
        <p:spPr>
          <a:xfrm>
            <a:off x="96825" y="1521025"/>
            <a:ext cx="4699200" cy="24057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Feasibility Study/Concept Exploration:</a:t>
            </a:r>
            <a:endParaRPr sz="1600" b="1"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Trade studies conducted with ~6 solutions to both the WPM and TVM (total of 13 solutions)</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sng" strike="noStrike" cap="none">
                <a:solidFill>
                  <a:srgbClr val="000000"/>
                </a:solidFill>
                <a:latin typeface="Arial"/>
                <a:ea typeface="Arial"/>
                <a:cs typeface="Arial"/>
                <a:sym typeface="Arial"/>
              </a:rPr>
              <a:t>Risk, performance, profile, and safety</a:t>
            </a:r>
            <a:r>
              <a:rPr lang="en" sz="1400" b="0" i="0" u="none" strike="noStrike" cap="none">
                <a:solidFill>
                  <a:srgbClr val="000000"/>
                </a:solidFill>
                <a:latin typeface="Arial"/>
                <a:ea typeface="Arial"/>
                <a:cs typeface="Arial"/>
                <a:sym typeface="Arial"/>
              </a:rPr>
              <a:t> were set with specific weights as to which was more important than another</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For the WPM, a fairing-cover was chosen</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For the TVM, a system of four paddles on the exhaust nozzle was chosen</a:t>
            </a:r>
            <a:endParaRPr sz="1400" b="0" i="0" u="none" strike="noStrike" cap="none">
              <a:solidFill>
                <a:srgbClr val="000000"/>
              </a:solidFill>
              <a:latin typeface="Arial"/>
              <a:ea typeface="Arial"/>
              <a:cs typeface="Arial"/>
              <a:sym typeface="Arial"/>
            </a:endParaRPr>
          </a:p>
        </p:txBody>
      </p:sp>
      <p:sp>
        <p:nvSpPr>
          <p:cNvPr id="1533" name="Google Shape;1533;p105"/>
          <p:cNvSpPr/>
          <p:nvPr/>
        </p:nvSpPr>
        <p:spPr>
          <a:xfrm rot="2078714">
            <a:off x="6014054" y="1295337"/>
            <a:ext cx="239581" cy="506957"/>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05"/>
          <p:cNvSpPr txBox="1"/>
          <p:nvPr/>
        </p:nvSpPr>
        <p:spPr>
          <a:xfrm>
            <a:off x="3354150" y="4326425"/>
            <a:ext cx="2435700" cy="572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Trade Studies and Key Trades in backup slides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8"/>
        <p:cNvGrpSpPr/>
        <p:nvPr/>
      </p:nvGrpSpPr>
      <p:grpSpPr>
        <a:xfrm>
          <a:off x="0" y="0"/>
          <a:ext cx="0" cy="0"/>
          <a:chOff x="0" y="0"/>
          <a:chExt cx="0" cy="0"/>
        </a:xfrm>
      </p:grpSpPr>
      <p:pic>
        <p:nvPicPr>
          <p:cNvPr id="1539" name="Google Shape;1539;p10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70075" y="3158250"/>
            <a:ext cx="2967073" cy="1985251"/>
          </a:xfrm>
          <a:prstGeom prst="rect">
            <a:avLst/>
          </a:prstGeom>
          <a:noFill/>
          <a:ln>
            <a:noFill/>
          </a:ln>
        </p:spPr>
      </p:pic>
      <p:sp>
        <p:nvSpPr>
          <p:cNvPr id="1540" name="Google Shape;1540;p106"/>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First Semester Focus</a:t>
            </a:r>
            <a:endParaRPr>
              <a:solidFill>
                <a:srgbClr val="000000"/>
              </a:solidFill>
            </a:endParaRPr>
          </a:p>
        </p:txBody>
      </p:sp>
      <p:sp>
        <p:nvSpPr>
          <p:cNvPr id="1541" name="Google Shape;1541;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106</a:t>
            </a:fld>
            <a:endParaRPr/>
          </a:p>
        </p:txBody>
      </p:sp>
      <p:pic>
        <p:nvPicPr>
          <p:cNvPr id="1542" name="Google Shape;1542;p10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543" name="Google Shape;1543;p10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544" name="Google Shape;1544;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106</a:t>
            </a:fld>
            <a:endParaRPr>
              <a:solidFill>
                <a:srgbClr val="000000"/>
              </a:solidFill>
            </a:endParaRPr>
          </a:p>
        </p:txBody>
      </p:sp>
      <p:pic>
        <p:nvPicPr>
          <p:cNvPr id="1545" name="Google Shape;1545;p106"/>
          <p:cNvPicPr preferRelativeResize="0"/>
          <p:nvPr/>
        </p:nvPicPr>
        <p:blipFill rotWithShape="1">
          <a:blip r:embed="rId6">
            <a:alphaModFix/>
          </a:blip>
          <a:srcRect/>
          <a:stretch/>
        </p:blipFill>
        <p:spPr>
          <a:xfrm>
            <a:off x="4891150" y="1155382"/>
            <a:ext cx="4080449" cy="2124306"/>
          </a:xfrm>
          <a:prstGeom prst="rect">
            <a:avLst/>
          </a:prstGeom>
          <a:noFill/>
          <a:ln>
            <a:noFill/>
          </a:ln>
        </p:spPr>
      </p:pic>
      <p:sp>
        <p:nvSpPr>
          <p:cNvPr id="1546" name="Google Shape;1546;p106"/>
          <p:cNvSpPr/>
          <p:nvPr/>
        </p:nvSpPr>
        <p:spPr>
          <a:xfrm rot="-1582112">
            <a:off x="5806382" y="997916"/>
            <a:ext cx="430267" cy="178337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06"/>
          <p:cNvSpPr txBox="1"/>
          <p:nvPr/>
        </p:nvSpPr>
        <p:spPr>
          <a:xfrm>
            <a:off x="-159875" y="853950"/>
            <a:ext cx="5365500" cy="31308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Concept of Operations:</a:t>
            </a:r>
            <a:endParaRPr sz="1600" b="1"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No actual mission set by the customer to utilize the incorporated mechanisms</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AFRL explained how they would test the developed mechanisms to simulate it’s target environment</a:t>
            </a:r>
            <a:endParaRPr sz="14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No windmilling of the fan blades at M=0.8 @20k ft</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Vector the thrust by </a:t>
            </a:r>
            <a:r>
              <a:rPr lang="en" sz="1200" b="0" i="0" u="none" strike="noStrike" cap="none">
                <a:solidFill>
                  <a:srgbClr val="222222"/>
                </a:solidFill>
                <a:highlight>
                  <a:srgbClr val="FFFFFF"/>
                </a:highlight>
                <a:latin typeface="Arial"/>
                <a:ea typeface="Arial"/>
                <a:cs typeface="Arial"/>
                <a:sym typeface="Arial"/>
              </a:rPr>
              <a:t>±10° on at least one axis</a:t>
            </a:r>
            <a:endParaRPr sz="1200" b="0" i="0" u="none" strike="noStrike" cap="none">
              <a:solidFill>
                <a:srgbClr val="222222"/>
              </a:solidFill>
              <a:highlight>
                <a:srgbClr val="FFFFFF"/>
              </a:highlight>
              <a:latin typeface="Arial"/>
              <a:ea typeface="Arial"/>
              <a:cs typeface="Arial"/>
              <a:sym typeface="Arial"/>
            </a:endParaRPr>
          </a:p>
          <a:p>
            <a:pPr marL="1828800" marR="0" lvl="3" indent="-292100" algn="l" rtl="0">
              <a:lnSpc>
                <a:spcPct val="100000"/>
              </a:lnSpc>
              <a:spcBef>
                <a:spcPts val="0"/>
              </a:spcBef>
              <a:spcAft>
                <a:spcPts val="0"/>
              </a:spcAft>
              <a:buClr>
                <a:srgbClr val="222222"/>
              </a:buClr>
              <a:buSzPts val="1000"/>
              <a:buFont typeface="Arial"/>
              <a:buChar char="●"/>
            </a:pPr>
            <a:r>
              <a:rPr lang="en" sz="1000" b="0" i="0" u="none" strike="noStrike" cap="none">
                <a:solidFill>
                  <a:srgbClr val="222222"/>
                </a:solidFill>
                <a:highlight>
                  <a:srgbClr val="FFFFFF"/>
                </a:highlight>
                <a:latin typeface="Arial"/>
                <a:ea typeface="Arial"/>
                <a:cs typeface="Arial"/>
                <a:sym typeface="Arial"/>
              </a:rPr>
              <a:t>Cannot decrease nominal thrust</a:t>
            </a:r>
            <a:endParaRPr sz="10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This resulted in the WHiMPS creating a CONOPS based on how the mechanisms could be utilized</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One CONOPS for WPM that leads into the CONOPS for TVM</a:t>
            </a:r>
            <a:endParaRPr sz="1200" b="0" i="0" u="none" strike="noStrike" cap="none">
              <a:solidFill>
                <a:srgbClr val="222222"/>
              </a:solidFill>
              <a:highlight>
                <a:srgbClr val="FFFFFF"/>
              </a:highlight>
              <a:latin typeface="Arial"/>
              <a:ea typeface="Arial"/>
              <a:cs typeface="Arial"/>
              <a:sym typeface="Arial"/>
            </a:endParaRPr>
          </a:p>
        </p:txBody>
      </p:sp>
      <p:sp>
        <p:nvSpPr>
          <p:cNvPr id="1548" name="Google Shape;1548;p106"/>
          <p:cNvSpPr/>
          <p:nvPr/>
        </p:nvSpPr>
        <p:spPr>
          <a:xfrm rot="2078714">
            <a:off x="6173954" y="1028912"/>
            <a:ext cx="239581" cy="506957"/>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06"/>
          <p:cNvSpPr txBox="1"/>
          <p:nvPr/>
        </p:nvSpPr>
        <p:spPr>
          <a:xfrm>
            <a:off x="5339075" y="3930150"/>
            <a:ext cx="2435700" cy="393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First developed CONOPS</a:t>
            </a:r>
            <a:endParaRPr sz="1400" b="0" i="0" u="none" strike="noStrike" cap="none">
              <a:solidFill>
                <a:srgbClr val="000000"/>
              </a:solidFill>
              <a:latin typeface="Arial"/>
              <a:ea typeface="Arial"/>
              <a:cs typeface="Arial"/>
              <a:sym typeface="Arial"/>
            </a:endParaRPr>
          </a:p>
        </p:txBody>
      </p:sp>
      <p:cxnSp>
        <p:nvCxnSpPr>
          <p:cNvPr id="1550" name="Google Shape;1550;p106"/>
          <p:cNvCxnSpPr>
            <a:stCxn id="1549" idx="1"/>
          </p:cNvCxnSpPr>
          <p:nvPr/>
        </p:nvCxnSpPr>
        <p:spPr>
          <a:xfrm rot="10800000">
            <a:off x="4788275" y="4121850"/>
            <a:ext cx="550800" cy="5100"/>
          </a:xfrm>
          <a:prstGeom prst="straightConnector1">
            <a:avLst/>
          </a:prstGeom>
          <a:noFill/>
          <a:ln w="9525" cap="flat" cmpd="sng">
            <a:solidFill>
              <a:srgbClr val="FF0000"/>
            </a:solidFill>
            <a:prstDash val="solid"/>
            <a:round/>
            <a:headEnd type="none" w="sm" len="sm"/>
            <a:tailEnd type="triangle" w="med" len="med"/>
          </a:ln>
        </p:spPr>
      </p:cxn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54"/>
        <p:cNvGrpSpPr/>
        <p:nvPr/>
      </p:nvGrpSpPr>
      <p:grpSpPr>
        <a:xfrm>
          <a:off x="0" y="0"/>
          <a:ext cx="0" cy="0"/>
          <a:chOff x="0" y="0"/>
          <a:chExt cx="0" cy="0"/>
        </a:xfrm>
      </p:grpSpPr>
      <p:sp>
        <p:nvSpPr>
          <p:cNvPr id="1555" name="Google Shape;1555;p107"/>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First Semester Focus</a:t>
            </a:r>
            <a:endParaRPr>
              <a:solidFill>
                <a:srgbClr val="000000"/>
              </a:solidFill>
            </a:endParaRPr>
          </a:p>
        </p:txBody>
      </p:sp>
      <p:sp>
        <p:nvSpPr>
          <p:cNvPr id="1556" name="Google Shape;1556;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107</a:t>
            </a:fld>
            <a:endParaRPr/>
          </a:p>
        </p:txBody>
      </p:sp>
      <p:pic>
        <p:nvPicPr>
          <p:cNvPr id="1557" name="Google Shape;1557;p10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558" name="Google Shape;1558;p10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559" name="Google Shape;1559;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107</a:t>
            </a:fld>
            <a:endParaRPr>
              <a:solidFill>
                <a:srgbClr val="000000"/>
              </a:solidFill>
            </a:endParaRPr>
          </a:p>
        </p:txBody>
      </p:sp>
      <p:pic>
        <p:nvPicPr>
          <p:cNvPr id="1560" name="Google Shape;1560;p107"/>
          <p:cNvPicPr preferRelativeResize="0"/>
          <p:nvPr/>
        </p:nvPicPr>
        <p:blipFill rotWithShape="1">
          <a:blip r:embed="rId5">
            <a:alphaModFix/>
          </a:blip>
          <a:srcRect/>
          <a:stretch/>
        </p:blipFill>
        <p:spPr>
          <a:xfrm>
            <a:off x="4891150" y="1802407"/>
            <a:ext cx="4080449" cy="2124306"/>
          </a:xfrm>
          <a:prstGeom prst="rect">
            <a:avLst/>
          </a:prstGeom>
          <a:noFill/>
          <a:ln>
            <a:noFill/>
          </a:ln>
        </p:spPr>
      </p:pic>
      <p:sp>
        <p:nvSpPr>
          <p:cNvPr id="1561" name="Google Shape;1561;p107"/>
          <p:cNvSpPr/>
          <p:nvPr/>
        </p:nvSpPr>
        <p:spPr>
          <a:xfrm rot="-1582112">
            <a:off x="5806382" y="1644941"/>
            <a:ext cx="430267" cy="178337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07"/>
          <p:cNvSpPr txBox="1"/>
          <p:nvPr/>
        </p:nvSpPr>
        <p:spPr>
          <a:xfrm>
            <a:off x="0" y="1379625"/>
            <a:ext cx="4965900" cy="31308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222222"/>
                </a:solidFill>
                <a:highlight>
                  <a:srgbClr val="FFFFFF"/>
                </a:highlight>
                <a:latin typeface="Arial"/>
                <a:ea typeface="Arial"/>
                <a:cs typeface="Arial"/>
                <a:sym typeface="Arial"/>
              </a:rPr>
              <a:t>System Requirements:</a:t>
            </a:r>
            <a:endParaRPr sz="1600" b="1"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Some requirements set by AFRL</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No fan blade rotation under set flight conditions</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Vector the thrust by ±10° </a:t>
            </a:r>
            <a:endParaRPr sz="1200" b="0" i="0" u="none" strike="noStrike" cap="none">
              <a:solidFill>
                <a:srgbClr val="222222"/>
              </a:solidFill>
              <a:highlight>
                <a:srgbClr val="FFFFFF"/>
              </a:highlight>
              <a:latin typeface="Arial"/>
              <a:ea typeface="Arial"/>
              <a:cs typeface="Arial"/>
              <a:sym typeface="Arial"/>
            </a:endParaRPr>
          </a:p>
          <a:p>
            <a:pPr marL="1828800" marR="0" lvl="3" indent="-292100" algn="l" rtl="0">
              <a:lnSpc>
                <a:spcPct val="100000"/>
              </a:lnSpc>
              <a:spcBef>
                <a:spcPts val="0"/>
              </a:spcBef>
              <a:spcAft>
                <a:spcPts val="0"/>
              </a:spcAft>
              <a:buClr>
                <a:srgbClr val="222222"/>
              </a:buClr>
              <a:buSzPts val="1000"/>
              <a:buFont typeface="Arial"/>
              <a:buChar char="●"/>
            </a:pPr>
            <a:r>
              <a:rPr lang="en" sz="1000" b="0" i="0" u="none" strike="noStrike" cap="none">
                <a:solidFill>
                  <a:srgbClr val="222222"/>
                </a:solidFill>
                <a:highlight>
                  <a:srgbClr val="FFFFFF"/>
                </a:highlight>
                <a:latin typeface="Arial"/>
                <a:ea typeface="Arial"/>
                <a:cs typeface="Arial"/>
                <a:sym typeface="Arial"/>
              </a:rPr>
              <a:t>Do not impede nominal thrust</a:t>
            </a:r>
            <a:endParaRPr sz="10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Some requirements set by WHiMPS</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The MCB shall control both mechanisms and read-in data from thermocouples and GSU</a:t>
            </a:r>
            <a:endParaRPr sz="12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Levels of Success based on:</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Getting the engine to run</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Getting one vs. two axes of thrust vectoring</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Incorporating the mechanisms onto a working engine</a:t>
            </a:r>
            <a:endParaRPr sz="1200" b="0" i="0" u="none" strike="noStrike" cap="none">
              <a:solidFill>
                <a:srgbClr val="222222"/>
              </a:solidFill>
              <a:highlight>
                <a:srgbClr val="FFFFFF"/>
              </a:highlight>
              <a:latin typeface="Arial"/>
              <a:ea typeface="Arial"/>
              <a:cs typeface="Arial"/>
              <a:sym typeface="Arial"/>
            </a:endParaRPr>
          </a:p>
        </p:txBody>
      </p:sp>
      <p:sp>
        <p:nvSpPr>
          <p:cNvPr id="1563" name="Google Shape;1563;p107"/>
          <p:cNvSpPr/>
          <p:nvPr/>
        </p:nvSpPr>
        <p:spPr>
          <a:xfrm rot="-7813676">
            <a:off x="5463192" y="2611079"/>
            <a:ext cx="239692" cy="506847"/>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07"/>
          <p:cNvSpPr txBox="1"/>
          <p:nvPr/>
        </p:nvSpPr>
        <p:spPr>
          <a:xfrm>
            <a:off x="2479950" y="4277900"/>
            <a:ext cx="4184100" cy="572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Functional and Design Requirements are in backup slides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8"/>
        <p:cNvGrpSpPr/>
        <p:nvPr/>
      </p:nvGrpSpPr>
      <p:grpSpPr>
        <a:xfrm>
          <a:off x="0" y="0"/>
          <a:ext cx="0" cy="0"/>
          <a:chOff x="0" y="0"/>
          <a:chExt cx="0" cy="0"/>
        </a:xfrm>
      </p:grpSpPr>
      <p:sp>
        <p:nvSpPr>
          <p:cNvPr id="1569" name="Google Shape;1569;p108"/>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First Semester Focus</a:t>
            </a:r>
            <a:endParaRPr>
              <a:solidFill>
                <a:srgbClr val="000000"/>
              </a:solidFill>
            </a:endParaRPr>
          </a:p>
        </p:txBody>
      </p:sp>
      <p:sp>
        <p:nvSpPr>
          <p:cNvPr id="1570" name="Google Shape;1570;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108</a:t>
            </a:fld>
            <a:endParaRPr/>
          </a:p>
        </p:txBody>
      </p:sp>
      <p:pic>
        <p:nvPicPr>
          <p:cNvPr id="1571" name="Google Shape;1571;p10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572" name="Google Shape;1572;p10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573" name="Google Shape;1573;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108</a:t>
            </a:fld>
            <a:endParaRPr>
              <a:solidFill>
                <a:srgbClr val="000000"/>
              </a:solidFill>
            </a:endParaRPr>
          </a:p>
        </p:txBody>
      </p:sp>
      <p:pic>
        <p:nvPicPr>
          <p:cNvPr id="1574" name="Google Shape;1574;p108"/>
          <p:cNvPicPr preferRelativeResize="0"/>
          <p:nvPr/>
        </p:nvPicPr>
        <p:blipFill rotWithShape="1">
          <a:blip r:embed="rId5">
            <a:alphaModFix/>
          </a:blip>
          <a:srcRect/>
          <a:stretch/>
        </p:blipFill>
        <p:spPr>
          <a:xfrm>
            <a:off x="4891150" y="1802407"/>
            <a:ext cx="4080449" cy="2124306"/>
          </a:xfrm>
          <a:prstGeom prst="rect">
            <a:avLst/>
          </a:prstGeom>
          <a:noFill/>
          <a:ln>
            <a:noFill/>
          </a:ln>
        </p:spPr>
      </p:pic>
      <p:sp>
        <p:nvSpPr>
          <p:cNvPr id="1575" name="Google Shape;1575;p108"/>
          <p:cNvSpPr/>
          <p:nvPr/>
        </p:nvSpPr>
        <p:spPr>
          <a:xfrm rot="-1582112">
            <a:off x="5806382" y="1644941"/>
            <a:ext cx="430267" cy="178337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08"/>
          <p:cNvSpPr txBox="1"/>
          <p:nvPr/>
        </p:nvSpPr>
        <p:spPr>
          <a:xfrm>
            <a:off x="0" y="1379625"/>
            <a:ext cx="4965900" cy="31308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222222"/>
                </a:solidFill>
                <a:highlight>
                  <a:srgbClr val="FFFFFF"/>
                </a:highlight>
                <a:latin typeface="Arial"/>
                <a:ea typeface="Arial"/>
                <a:cs typeface="Arial"/>
                <a:sym typeface="Arial"/>
              </a:rPr>
              <a:t>High-Level Design (PDR):</a:t>
            </a:r>
            <a:endParaRPr sz="1600" b="1"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Baseline design of WPM</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First iteration of fairing designed and used for structural analysis testing on Solidworks</a:t>
            </a:r>
            <a:endParaRPr sz="12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Baseline design of TVM</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Material selection of paddles</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Paddle deflection angle as a function of flow deflection angle</a:t>
            </a:r>
            <a:endParaRPr sz="1200" b="0" i="0" u="none" strike="noStrike" cap="none">
              <a:solidFill>
                <a:srgbClr val="222222"/>
              </a:solidFill>
              <a:highlight>
                <a:srgbClr val="FFFFFF"/>
              </a:highlight>
              <a:latin typeface="Arial"/>
              <a:ea typeface="Arial"/>
              <a:cs typeface="Arial"/>
              <a:sym typeface="Arial"/>
            </a:endParaRPr>
          </a:p>
          <a:p>
            <a:pPr marL="1828800" marR="0" lvl="3" indent="-292100" algn="l" rtl="0">
              <a:lnSpc>
                <a:spcPct val="100000"/>
              </a:lnSpc>
              <a:spcBef>
                <a:spcPts val="0"/>
              </a:spcBef>
              <a:spcAft>
                <a:spcPts val="0"/>
              </a:spcAft>
              <a:buClr>
                <a:srgbClr val="222222"/>
              </a:buClr>
              <a:buSzPts val="1000"/>
              <a:buFont typeface="Arial"/>
              <a:buChar char="●"/>
            </a:pPr>
            <a:r>
              <a:rPr lang="en" sz="1000" b="0" i="0" u="none" strike="noStrike" cap="none">
                <a:solidFill>
                  <a:srgbClr val="222222"/>
                </a:solidFill>
                <a:highlight>
                  <a:srgbClr val="FFFFFF"/>
                </a:highlight>
                <a:latin typeface="Arial"/>
                <a:ea typeface="Arial"/>
                <a:cs typeface="Arial"/>
                <a:sym typeface="Arial"/>
              </a:rPr>
              <a:t>Effect of paddle area on flow-turning efficiency</a:t>
            </a:r>
            <a:endParaRPr sz="10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Baseline design of MCB</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Software flowcharts</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Power and data feasibility analyses</a:t>
            </a:r>
            <a:endParaRPr sz="12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Analyses</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Structural analysis on Solidworks (WPM)</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Fairing ejection feasibility analysis (WPM)</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Thermal modelling of the paddles (TVM)</a:t>
            </a:r>
            <a:endParaRPr sz="1200" b="0" i="0" u="none" strike="noStrike" cap="none">
              <a:solidFill>
                <a:srgbClr val="222222"/>
              </a:solidFill>
              <a:highlight>
                <a:srgbClr val="FFFFFF"/>
              </a:highlight>
              <a:latin typeface="Arial"/>
              <a:ea typeface="Arial"/>
              <a:cs typeface="Arial"/>
              <a:sym typeface="Arial"/>
            </a:endParaRPr>
          </a:p>
        </p:txBody>
      </p:sp>
      <p:sp>
        <p:nvSpPr>
          <p:cNvPr id="1577" name="Google Shape;1577;p108"/>
          <p:cNvSpPr/>
          <p:nvPr/>
        </p:nvSpPr>
        <p:spPr>
          <a:xfrm rot="-7813676">
            <a:off x="5640867" y="2859829"/>
            <a:ext cx="239692" cy="506847"/>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08"/>
          <p:cNvSpPr txBox="1"/>
          <p:nvPr/>
        </p:nvSpPr>
        <p:spPr>
          <a:xfrm>
            <a:off x="5216575" y="4084975"/>
            <a:ext cx="3429600" cy="420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Analyses shown in backup slides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2"/>
        <p:cNvGrpSpPr/>
        <p:nvPr/>
      </p:nvGrpSpPr>
      <p:grpSpPr>
        <a:xfrm>
          <a:off x="0" y="0"/>
          <a:ext cx="0" cy="0"/>
          <a:chOff x="0" y="0"/>
          <a:chExt cx="0" cy="0"/>
        </a:xfrm>
      </p:grpSpPr>
      <p:sp>
        <p:nvSpPr>
          <p:cNvPr id="1583" name="Google Shape;1583;p109"/>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First Semester Focus</a:t>
            </a:r>
            <a:endParaRPr>
              <a:solidFill>
                <a:srgbClr val="000000"/>
              </a:solidFill>
            </a:endParaRPr>
          </a:p>
        </p:txBody>
      </p:sp>
      <p:sp>
        <p:nvSpPr>
          <p:cNvPr id="1584" name="Google Shape;1584;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109</a:t>
            </a:fld>
            <a:endParaRPr/>
          </a:p>
        </p:txBody>
      </p:sp>
      <p:pic>
        <p:nvPicPr>
          <p:cNvPr id="1585" name="Google Shape;1585;p1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586" name="Google Shape;1586;p10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587" name="Google Shape;1587;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109</a:t>
            </a:fld>
            <a:endParaRPr>
              <a:solidFill>
                <a:srgbClr val="000000"/>
              </a:solidFill>
            </a:endParaRPr>
          </a:p>
        </p:txBody>
      </p:sp>
      <p:pic>
        <p:nvPicPr>
          <p:cNvPr id="1588" name="Google Shape;1588;p109"/>
          <p:cNvPicPr preferRelativeResize="0"/>
          <p:nvPr/>
        </p:nvPicPr>
        <p:blipFill rotWithShape="1">
          <a:blip r:embed="rId5">
            <a:alphaModFix/>
          </a:blip>
          <a:srcRect/>
          <a:stretch/>
        </p:blipFill>
        <p:spPr>
          <a:xfrm>
            <a:off x="4891150" y="1802407"/>
            <a:ext cx="4080449" cy="2124306"/>
          </a:xfrm>
          <a:prstGeom prst="rect">
            <a:avLst/>
          </a:prstGeom>
          <a:noFill/>
          <a:ln>
            <a:noFill/>
          </a:ln>
        </p:spPr>
      </p:pic>
      <p:sp>
        <p:nvSpPr>
          <p:cNvPr id="1589" name="Google Shape;1589;p109"/>
          <p:cNvSpPr/>
          <p:nvPr/>
        </p:nvSpPr>
        <p:spPr>
          <a:xfrm rot="-1582112">
            <a:off x="5806382" y="1644941"/>
            <a:ext cx="430267" cy="178337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09"/>
          <p:cNvSpPr txBox="1"/>
          <p:nvPr/>
        </p:nvSpPr>
        <p:spPr>
          <a:xfrm>
            <a:off x="-41275" y="895025"/>
            <a:ext cx="5597700" cy="42384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222222"/>
                </a:solidFill>
                <a:highlight>
                  <a:srgbClr val="FFFFFF"/>
                </a:highlight>
                <a:latin typeface="Arial"/>
                <a:ea typeface="Arial"/>
                <a:cs typeface="Arial"/>
                <a:sym typeface="Arial"/>
              </a:rPr>
              <a:t>Detailed Design (CDR):</a:t>
            </a:r>
            <a:endParaRPr sz="1600" b="1" i="0" u="none" strike="noStrike" cap="none">
              <a:solidFill>
                <a:srgbClr val="222222"/>
              </a:solidFill>
              <a:highlight>
                <a:srgbClr val="FFFFFF"/>
              </a:highlight>
              <a:latin typeface="Arial"/>
              <a:ea typeface="Arial"/>
              <a:cs typeface="Arial"/>
              <a:sym typeface="Arial"/>
            </a:endParaRPr>
          </a:p>
          <a:p>
            <a:pPr marL="914400" marR="0" lvl="1" indent="-330200" algn="l" rtl="0">
              <a:lnSpc>
                <a:spcPct val="100000"/>
              </a:lnSpc>
              <a:spcBef>
                <a:spcPts val="0"/>
              </a:spcBef>
              <a:spcAft>
                <a:spcPts val="0"/>
              </a:spcAft>
              <a:buClr>
                <a:srgbClr val="000000"/>
              </a:buClr>
              <a:buSzPts val="1600"/>
              <a:buFont typeface="Arial"/>
              <a:buChar char="○"/>
            </a:pPr>
            <a:r>
              <a:rPr lang="en" sz="1400" b="0" i="0" u="none" strike="noStrike" cap="none">
                <a:solidFill>
                  <a:srgbClr val="222222"/>
                </a:solidFill>
                <a:highlight>
                  <a:srgbClr val="FFFFFF"/>
                </a:highlight>
                <a:latin typeface="Arial"/>
                <a:ea typeface="Arial"/>
                <a:cs typeface="Arial"/>
                <a:sym typeface="Arial"/>
              </a:rPr>
              <a:t>Detailed Electronics and Software</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Functional Block Diagram, Software Flowchart</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MCB, MCB Housing, ICUP, and LPBB designed</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GUI layout</a:t>
            </a:r>
            <a:endParaRPr sz="12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Completion of Components</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Fore and Aft Retention Rings</a:t>
            </a:r>
            <a:endParaRPr sz="1200" b="0" i="0" u="none" strike="noStrike" cap="none">
              <a:solidFill>
                <a:srgbClr val="222222"/>
              </a:solidFill>
              <a:highlight>
                <a:srgbClr val="FFFFFF"/>
              </a:highlight>
              <a:latin typeface="Arial"/>
              <a:ea typeface="Arial"/>
              <a:cs typeface="Arial"/>
              <a:sym typeface="Arial"/>
            </a:endParaRPr>
          </a:p>
          <a:p>
            <a:pPr marL="1828800" marR="0" lvl="3" indent="-292100" algn="l" rtl="0">
              <a:lnSpc>
                <a:spcPct val="100000"/>
              </a:lnSpc>
              <a:spcBef>
                <a:spcPts val="0"/>
              </a:spcBef>
              <a:spcAft>
                <a:spcPts val="0"/>
              </a:spcAft>
              <a:buClr>
                <a:srgbClr val="222222"/>
              </a:buClr>
              <a:buSzPts val="1000"/>
              <a:buFont typeface="Arial"/>
              <a:buChar char="●"/>
            </a:pPr>
            <a:r>
              <a:rPr lang="en" sz="1000" b="0" i="0" u="none" strike="noStrike" cap="none">
                <a:solidFill>
                  <a:srgbClr val="222222"/>
                </a:solidFill>
                <a:highlight>
                  <a:srgbClr val="FFFFFF"/>
                </a:highlight>
                <a:latin typeface="Arial"/>
                <a:ea typeface="Arial"/>
                <a:cs typeface="Arial"/>
                <a:sym typeface="Arial"/>
              </a:rPr>
              <a:t>Designed to hold WPM and TVM to engine body</a:t>
            </a:r>
            <a:endParaRPr sz="10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Actuator Housing, Nozzle Sheath, Paddles</a:t>
            </a:r>
            <a:endParaRPr sz="12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Detailed Analyses</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CFD and FEA performed on WPM </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CFD and structural analysis performed on components for TVM (actuator housing, sheath, paddles)</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Vibrational analysis</a:t>
            </a:r>
            <a:endParaRPr sz="1200" b="0" i="0" u="none" strike="noStrike" cap="none">
              <a:solidFill>
                <a:srgbClr val="222222"/>
              </a:solidFill>
              <a:highlight>
                <a:srgbClr val="FFFFFF"/>
              </a:highlight>
              <a:latin typeface="Arial"/>
              <a:ea typeface="Arial"/>
              <a:cs typeface="Arial"/>
              <a:sym typeface="Arial"/>
            </a:endParaRPr>
          </a:p>
          <a:p>
            <a:pPr marL="1828800" marR="0" lvl="3" indent="-292100" algn="l" rtl="0">
              <a:lnSpc>
                <a:spcPct val="100000"/>
              </a:lnSpc>
              <a:spcBef>
                <a:spcPts val="0"/>
              </a:spcBef>
              <a:spcAft>
                <a:spcPts val="0"/>
              </a:spcAft>
              <a:buClr>
                <a:srgbClr val="222222"/>
              </a:buClr>
              <a:buSzPts val="1000"/>
              <a:buFont typeface="Arial"/>
              <a:buChar char="●"/>
            </a:pPr>
            <a:r>
              <a:rPr lang="en" sz="1000" b="0" i="0" u="none" strike="noStrike" cap="none">
                <a:solidFill>
                  <a:srgbClr val="222222"/>
                </a:solidFill>
                <a:highlight>
                  <a:srgbClr val="FFFFFF"/>
                </a:highlight>
                <a:latin typeface="Arial"/>
                <a:ea typeface="Arial"/>
                <a:cs typeface="Arial"/>
                <a:sym typeface="Arial"/>
              </a:rPr>
              <a:t>Components act as dampers during operation to reduce vibrational effects</a:t>
            </a:r>
            <a:endParaRPr sz="1000" b="0" i="0" u="none" strike="noStrike" cap="none">
              <a:solidFill>
                <a:srgbClr val="222222"/>
              </a:solidFill>
              <a:highlight>
                <a:srgbClr val="FFFFFF"/>
              </a:highlight>
              <a:latin typeface="Arial"/>
              <a:ea typeface="Arial"/>
              <a:cs typeface="Arial"/>
              <a:sym typeface="Arial"/>
            </a:endParaRPr>
          </a:p>
          <a:p>
            <a:pPr marL="1828800" marR="0" lvl="3" indent="-292100" algn="l" rtl="0">
              <a:lnSpc>
                <a:spcPct val="100000"/>
              </a:lnSpc>
              <a:spcBef>
                <a:spcPts val="0"/>
              </a:spcBef>
              <a:spcAft>
                <a:spcPts val="0"/>
              </a:spcAft>
              <a:buClr>
                <a:srgbClr val="222222"/>
              </a:buClr>
              <a:buSzPts val="1000"/>
              <a:buFont typeface="Arial"/>
              <a:buChar char="●"/>
            </a:pPr>
            <a:r>
              <a:rPr lang="en" sz="1000" b="0" i="0" u="none" strike="noStrike" cap="none">
                <a:solidFill>
                  <a:srgbClr val="222222"/>
                </a:solidFill>
                <a:highlight>
                  <a:srgbClr val="FFFFFF"/>
                </a:highlight>
                <a:latin typeface="Arial"/>
                <a:ea typeface="Arial"/>
                <a:cs typeface="Arial"/>
                <a:sym typeface="Arial"/>
              </a:rPr>
              <a:t>Largest natural frequency less than engine idle state</a:t>
            </a:r>
            <a:endParaRPr sz="10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Full System Verification and Validation </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Test stand development (2-axis thrust measurement)</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WPM and TVM preliminary test design</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Risk mitigation</a:t>
            </a:r>
            <a:endParaRPr sz="1200" b="0" i="0" u="none" strike="noStrike" cap="none">
              <a:solidFill>
                <a:srgbClr val="222222"/>
              </a:solidFill>
              <a:highlight>
                <a:srgbClr val="FFFFFF"/>
              </a:highlight>
              <a:latin typeface="Arial"/>
              <a:ea typeface="Arial"/>
              <a:cs typeface="Arial"/>
              <a:sym typeface="Arial"/>
            </a:endParaRPr>
          </a:p>
        </p:txBody>
      </p:sp>
      <p:sp>
        <p:nvSpPr>
          <p:cNvPr id="1591" name="Google Shape;1591;p109"/>
          <p:cNvSpPr/>
          <p:nvPr/>
        </p:nvSpPr>
        <p:spPr>
          <a:xfrm rot="-7813676">
            <a:off x="5814242" y="3124029"/>
            <a:ext cx="239692" cy="506847"/>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7"/>
        <p:cNvGrpSpPr/>
        <p:nvPr/>
      </p:nvGrpSpPr>
      <p:grpSpPr>
        <a:xfrm>
          <a:off x="0" y="0"/>
          <a:ext cx="0" cy="0"/>
          <a:chOff x="0" y="0"/>
          <a:chExt cx="0" cy="0"/>
        </a:xfrm>
      </p:grpSpPr>
      <p:pic>
        <p:nvPicPr>
          <p:cNvPr id="188" name="Google Shape;188;p11"/>
          <p:cNvPicPr preferRelativeResize="0"/>
          <p:nvPr/>
        </p:nvPicPr>
        <p:blipFill rotWithShape="1">
          <a:blip r:embed="rId3" cstate="print">
            <a:alphaModFix/>
            <a:extLst>
              <a:ext uri="{28A0092B-C50C-407E-A947-70E740481C1C}">
                <a14:useLocalDpi xmlns:a14="http://schemas.microsoft.com/office/drawing/2010/main"/>
              </a:ext>
            </a:extLst>
          </a:blip>
          <a:srcRect l="661" r="660"/>
          <a:stretch/>
        </p:blipFill>
        <p:spPr>
          <a:xfrm>
            <a:off x="1348762" y="916325"/>
            <a:ext cx="6446477" cy="3832899"/>
          </a:xfrm>
          <a:prstGeom prst="rect">
            <a:avLst/>
          </a:prstGeom>
          <a:noFill/>
          <a:ln>
            <a:noFill/>
          </a:ln>
        </p:spPr>
      </p:pic>
      <p:sp>
        <p:nvSpPr>
          <p:cNvPr id="189" name="Google Shape;189;p11"/>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Baseline Design - WPM</a:t>
            </a:r>
            <a:endParaRPr>
              <a:solidFill>
                <a:srgbClr val="000000"/>
              </a:solidFill>
            </a:endParaRPr>
          </a:p>
        </p:txBody>
      </p:sp>
      <p:sp>
        <p:nvSpPr>
          <p:cNvPr id="190" name="Google Shape;19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a:t>
            </a:fld>
            <a:endParaRPr/>
          </a:p>
        </p:txBody>
      </p:sp>
      <p:pic>
        <p:nvPicPr>
          <p:cNvPr id="191" name="Google Shape;191;p1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92" name="Google Shape;192;p1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93" name="Google Shape;19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11</a:t>
            </a:fld>
            <a:endParaRPr>
              <a:solidFill>
                <a:srgbClr val="000000"/>
              </a:solidFill>
            </a:endParaRPr>
          </a:p>
        </p:txBody>
      </p:sp>
      <p:cxnSp>
        <p:nvCxnSpPr>
          <p:cNvPr id="194" name="Google Shape;194;p11"/>
          <p:cNvCxnSpPr/>
          <p:nvPr/>
        </p:nvCxnSpPr>
        <p:spPr>
          <a:xfrm rot="10800000" flipH="1">
            <a:off x="3902250" y="1029275"/>
            <a:ext cx="420300" cy="348000"/>
          </a:xfrm>
          <a:prstGeom prst="straightConnector1">
            <a:avLst/>
          </a:prstGeom>
          <a:noFill/>
          <a:ln w="28575" cap="flat" cmpd="sng">
            <a:solidFill>
              <a:srgbClr val="FF0000"/>
            </a:solidFill>
            <a:prstDash val="solid"/>
            <a:round/>
            <a:headEnd type="none" w="sm" len="sm"/>
            <a:tailEnd type="none" w="sm" len="sm"/>
          </a:ln>
        </p:spPr>
      </p:cxnSp>
      <p:sp>
        <p:nvSpPr>
          <p:cNvPr id="195" name="Google Shape;195;p11"/>
          <p:cNvSpPr/>
          <p:nvPr/>
        </p:nvSpPr>
        <p:spPr>
          <a:xfrm>
            <a:off x="3901450" y="572700"/>
            <a:ext cx="10422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Solenoid Housing</a:t>
            </a:r>
            <a:endParaRPr sz="1400" b="0" i="0" u="none" strike="noStrike" cap="none">
              <a:solidFill>
                <a:srgbClr val="000000"/>
              </a:solidFill>
              <a:latin typeface="Arial"/>
              <a:ea typeface="Arial"/>
              <a:cs typeface="Arial"/>
              <a:sym typeface="Arial"/>
            </a:endParaRPr>
          </a:p>
        </p:txBody>
      </p:sp>
      <p:cxnSp>
        <p:nvCxnSpPr>
          <p:cNvPr id="196" name="Google Shape;196;p11"/>
          <p:cNvCxnSpPr>
            <a:stCxn id="197" idx="3"/>
          </p:cNvCxnSpPr>
          <p:nvPr/>
        </p:nvCxnSpPr>
        <p:spPr>
          <a:xfrm>
            <a:off x="2847625" y="941475"/>
            <a:ext cx="969600" cy="1759800"/>
          </a:xfrm>
          <a:prstGeom prst="straightConnector1">
            <a:avLst/>
          </a:prstGeom>
          <a:noFill/>
          <a:ln w="28575" cap="flat" cmpd="sng">
            <a:solidFill>
              <a:srgbClr val="FF0000"/>
            </a:solidFill>
            <a:prstDash val="solid"/>
            <a:round/>
            <a:headEnd type="none" w="sm" len="sm"/>
            <a:tailEnd type="none" w="sm" len="sm"/>
          </a:ln>
        </p:spPr>
      </p:cxnSp>
      <p:cxnSp>
        <p:nvCxnSpPr>
          <p:cNvPr id="198" name="Google Shape;198;p11"/>
          <p:cNvCxnSpPr>
            <a:stCxn id="199" idx="3"/>
          </p:cNvCxnSpPr>
          <p:nvPr/>
        </p:nvCxnSpPr>
        <p:spPr>
          <a:xfrm>
            <a:off x="1175675" y="1549500"/>
            <a:ext cx="629700" cy="787800"/>
          </a:xfrm>
          <a:prstGeom prst="straightConnector1">
            <a:avLst/>
          </a:prstGeom>
          <a:noFill/>
          <a:ln w="28575" cap="flat" cmpd="sng">
            <a:solidFill>
              <a:srgbClr val="FF0000"/>
            </a:solidFill>
            <a:prstDash val="solid"/>
            <a:round/>
            <a:headEnd type="none" w="sm" len="sm"/>
            <a:tailEnd type="none" w="sm" len="sm"/>
          </a:ln>
        </p:spPr>
      </p:cxnSp>
      <p:sp>
        <p:nvSpPr>
          <p:cNvPr id="199" name="Google Shape;199;p11"/>
          <p:cNvSpPr/>
          <p:nvPr/>
        </p:nvSpPr>
        <p:spPr>
          <a:xfrm>
            <a:off x="437375" y="1321200"/>
            <a:ext cx="7383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Fairing</a:t>
            </a:r>
            <a:endParaRPr sz="1400" b="0" i="0" u="none" strike="noStrike" cap="none">
              <a:solidFill>
                <a:srgbClr val="000000"/>
              </a:solidFill>
              <a:latin typeface="Arial"/>
              <a:ea typeface="Arial"/>
              <a:cs typeface="Arial"/>
              <a:sym typeface="Arial"/>
            </a:endParaRPr>
          </a:p>
        </p:txBody>
      </p:sp>
      <p:sp>
        <p:nvSpPr>
          <p:cNvPr id="197" name="Google Shape;197;p11"/>
          <p:cNvSpPr/>
          <p:nvPr/>
        </p:nvSpPr>
        <p:spPr>
          <a:xfrm>
            <a:off x="1584925" y="614025"/>
            <a:ext cx="1262700" cy="6549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Fore Retention Ring</a:t>
            </a:r>
            <a:endParaRPr sz="1400" b="0" i="0" u="none" strike="noStrike" cap="none">
              <a:solidFill>
                <a:srgbClr val="000000"/>
              </a:solidFill>
              <a:latin typeface="Arial"/>
              <a:ea typeface="Arial"/>
              <a:cs typeface="Arial"/>
              <a:sym typeface="Arial"/>
            </a:endParaRPr>
          </a:p>
        </p:txBody>
      </p:sp>
      <p:cxnSp>
        <p:nvCxnSpPr>
          <p:cNvPr id="200" name="Google Shape;200;p11"/>
          <p:cNvCxnSpPr>
            <a:stCxn id="201" idx="3"/>
          </p:cNvCxnSpPr>
          <p:nvPr/>
        </p:nvCxnSpPr>
        <p:spPr>
          <a:xfrm>
            <a:off x="1348775" y="3813825"/>
            <a:ext cx="1650300" cy="303600"/>
          </a:xfrm>
          <a:prstGeom prst="straightConnector1">
            <a:avLst/>
          </a:prstGeom>
          <a:noFill/>
          <a:ln w="28575" cap="flat" cmpd="sng">
            <a:solidFill>
              <a:srgbClr val="FF0000"/>
            </a:solidFill>
            <a:prstDash val="solid"/>
            <a:round/>
            <a:headEnd type="none" w="sm" len="sm"/>
            <a:tailEnd type="none" w="sm" len="sm"/>
          </a:ln>
        </p:spPr>
      </p:cxnSp>
      <p:sp>
        <p:nvSpPr>
          <p:cNvPr id="201" name="Google Shape;201;p11"/>
          <p:cNvSpPr/>
          <p:nvPr/>
        </p:nvSpPr>
        <p:spPr>
          <a:xfrm>
            <a:off x="437375" y="3527475"/>
            <a:ext cx="911400" cy="5727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Solenoid Pins</a:t>
            </a:r>
            <a:endParaRPr sz="1400" b="0" i="0" u="none" strike="noStrike" cap="none">
              <a:solidFill>
                <a:srgbClr val="000000"/>
              </a:solidFill>
              <a:latin typeface="Arial"/>
              <a:ea typeface="Arial"/>
              <a:cs typeface="Arial"/>
              <a:sym typeface="Arial"/>
            </a:endParaRPr>
          </a:p>
        </p:txBody>
      </p:sp>
      <p:cxnSp>
        <p:nvCxnSpPr>
          <p:cNvPr id="202" name="Google Shape;202;p11"/>
          <p:cNvCxnSpPr>
            <a:stCxn id="203" idx="3"/>
          </p:cNvCxnSpPr>
          <p:nvPr/>
        </p:nvCxnSpPr>
        <p:spPr>
          <a:xfrm>
            <a:off x="1175825" y="2589000"/>
            <a:ext cx="1166700" cy="156000"/>
          </a:xfrm>
          <a:prstGeom prst="straightConnector1">
            <a:avLst/>
          </a:prstGeom>
          <a:noFill/>
          <a:ln w="28575" cap="flat" cmpd="sng">
            <a:solidFill>
              <a:srgbClr val="FF0000"/>
            </a:solidFill>
            <a:prstDash val="solid"/>
            <a:round/>
            <a:headEnd type="none" w="sm" len="sm"/>
            <a:tailEnd type="none" w="sm" len="sm"/>
          </a:ln>
        </p:spPr>
      </p:cxnSp>
      <p:sp>
        <p:nvSpPr>
          <p:cNvPr id="203" name="Google Shape;203;p11"/>
          <p:cNvSpPr/>
          <p:nvPr/>
        </p:nvSpPr>
        <p:spPr>
          <a:xfrm>
            <a:off x="133625" y="2195100"/>
            <a:ext cx="1042200" cy="787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Ejection Spring Location</a:t>
            </a:r>
            <a:endParaRPr sz="1400" b="0" i="0" u="none" strike="noStrike" cap="none">
              <a:solidFill>
                <a:srgbClr val="000000"/>
              </a:solidFill>
              <a:latin typeface="Arial"/>
              <a:ea typeface="Arial"/>
              <a:cs typeface="Arial"/>
              <a:sym typeface="Arial"/>
            </a:endParaRPr>
          </a:p>
        </p:txBody>
      </p:sp>
      <p:cxnSp>
        <p:nvCxnSpPr>
          <p:cNvPr id="204" name="Google Shape;204;p11"/>
          <p:cNvCxnSpPr/>
          <p:nvPr/>
        </p:nvCxnSpPr>
        <p:spPr>
          <a:xfrm rot="10800000" flipH="1">
            <a:off x="1351775" y="4820350"/>
            <a:ext cx="6482400" cy="42600"/>
          </a:xfrm>
          <a:prstGeom prst="straightConnector1">
            <a:avLst/>
          </a:prstGeom>
          <a:noFill/>
          <a:ln w="28575" cap="flat" cmpd="sng">
            <a:solidFill>
              <a:schemeClr val="dk2"/>
            </a:solidFill>
            <a:prstDash val="solid"/>
            <a:round/>
            <a:headEnd type="stealth" w="med" len="med"/>
            <a:tailEnd type="triangle" w="med" len="med"/>
          </a:ln>
        </p:spPr>
      </p:cxnSp>
      <p:sp>
        <p:nvSpPr>
          <p:cNvPr id="205" name="Google Shape;205;p11"/>
          <p:cNvSpPr txBox="1"/>
          <p:nvPr/>
        </p:nvSpPr>
        <p:spPr>
          <a:xfrm>
            <a:off x="2573875" y="4445625"/>
            <a:ext cx="6297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11”</a:t>
            </a:r>
            <a:endParaRPr sz="1800" b="1" i="0" u="none" strike="noStrike" cap="none">
              <a:solidFill>
                <a:srgbClr val="000000"/>
              </a:solidFill>
              <a:latin typeface="Arial"/>
              <a:ea typeface="Arial"/>
              <a:cs typeface="Arial"/>
              <a:sym typeface="Arial"/>
            </a:endParaRPr>
          </a:p>
        </p:txBody>
      </p:sp>
      <p:cxnSp>
        <p:nvCxnSpPr>
          <p:cNvPr id="206" name="Google Shape;206;p11"/>
          <p:cNvCxnSpPr/>
          <p:nvPr/>
        </p:nvCxnSpPr>
        <p:spPr>
          <a:xfrm rot="10800000">
            <a:off x="7940750" y="973650"/>
            <a:ext cx="42300" cy="3729900"/>
          </a:xfrm>
          <a:prstGeom prst="straightConnector1">
            <a:avLst/>
          </a:prstGeom>
          <a:noFill/>
          <a:ln w="28575" cap="flat" cmpd="sng">
            <a:solidFill>
              <a:schemeClr val="dk2"/>
            </a:solidFill>
            <a:prstDash val="solid"/>
            <a:round/>
            <a:headEnd type="stealth" w="med" len="med"/>
            <a:tailEnd type="triangle" w="med" len="med"/>
          </a:ln>
        </p:spPr>
      </p:cxnSp>
      <p:sp>
        <p:nvSpPr>
          <p:cNvPr id="207" name="Google Shape;207;p11"/>
          <p:cNvSpPr txBox="1"/>
          <p:nvPr/>
        </p:nvSpPr>
        <p:spPr>
          <a:xfrm>
            <a:off x="8039825" y="2515200"/>
            <a:ext cx="6297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6.8”</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5"/>
        <p:cNvGrpSpPr/>
        <p:nvPr/>
      </p:nvGrpSpPr>
      <p:grpSpPr>
        <a:xfrm>
          <a:off x="0" y="0"/>
          <a:ext cx="0" cy="0"/>
          <a:chOff x="0" y="0"/>
          <a:chExt cx="0" cy="0"/>
        </a:xfrm>
      </p:grpSpPr>
      <p:sp>
        <p:nvSpPr>
          <p:cNvPr id="1596" name="Google Shape;1596;p110"/>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Second Semester Focus</a:t>
            </a:r>
            <a:endParaRPr>
              <a:solidFill>
                <a:srgbClr val="000000"/>
              </a:solidFill>
            </a:endParaRPr>
          </a:p>
        </p:txBody>
      </p:sp>
      <p:sp>
        <p:nvSpPr>
          <p:cNvPr id="1597" name="Google Shape;1597;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110</a:t>
            </a:fld>
            <a:endParaRPr/>
          </a:p>
        </p:txBody>
      </p:sp>
      <p:pic>
        <p:nvPicPr>
          <p:cNvPr id="1598" name="Google Shape;1598;p11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599" name="Google Shape;1599;p1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00" name="Google Shape;160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110</a:t>
            </a:fld>
            <a:endParaRPr>
              <a:solidFill>
                <a:srgbClr val="000000"/>
              </a:solidFill>
            </a:endParaRPr>
          </a:p>
        </p:txBody>
      </p:sp>
      <p:pic>
        <p:nvPicPr>
          <p:cNvPr id="1601" name="Google Shape;1601;p110"/>
          <p:cNvPicPr preferRelativeResize="0"/>
          <p:nvPr/>
        </p:nvPicPr>
        <p:blipFill rotWithShape="1">
          <a:blip r:embed="rId5">
            <a:alphaModFix/>
          </a:blip>
          <a:srcRect/>
          <a:stretch/>
        </p:blipFill>
        <p:spPr>
          <a:xfrm>
            <a:off x="1146288" y="1151024"/>
            <a:ext cx="7130020" cy="3832901"/>
          </a:xfrm>
          <a:prstGeom prst="rect">
            <a:avLst/>
          </a:prstGeom>
          <a:noFill/>
          <a:ln>
            <a:noFill/>
          </a:ln>
        </p:spPr>
      </p:pic>
      <p:sp>
        <p:nvSpPr>
          <p:cNvPr id="1602" name="Google Shape;1602;p110"/>
          <p:cNvSpPr/>
          <p:nvPr/>
        </p:nvSpPr>
        <p:spPr>
          <a:xfrm rot="1427423">
            <a:off x="5116929" y="961446"/>
            <a:ext cx="861941" cy="3114407"/>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10"/>
          <p:cNvSpPr/>
          <p:nvPr/>
        </p:nvSpPr>
        <p:spPr>
          <a:xfrm>
            <a:off x="6524175" y="1190375"/>
            <a:ext cx="701700" cy="621900"/>
          </a:xfrm>
          <a:prstGeom prst="snip2SameRect">
            <a:avLst>
              <a:gd name="adj1" fmla="val 16667"/>
              <a:gd name="adj2" fmla="val 0"/>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10"/>
          <p:cNvSpPr/>
          <p:nvPr/>
        </p:nvSpPr>
        <p:spPr>
          <a:xfrm>
            <a:off x="3606675" y="3932625"/>
            <a:ext cx="1545600" cy="572700"/>
          </a:xfrm>
          <a:prstGeom prst="snip2SameRect">
            <a:avLst>
              <a:gd name="adj1" fmla="val 16667"/>
              <a:gd name="adj2" fmla="val 0"/>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8"/>
        <p:cNvGrpSpPr/>
        <p:nvPr/>
      </p:nvGrpSpPr>
      <p:grpSpPr>
        <a:xfrm>
          <a:off x="0" y="0"/>
          <a:ext cx="0" cy="0"/>
          <a:chOff x="0" y="0"/>
          <a:chExt cx="0" cy="0"/>
        </a:xfrm>
      </p:grpSpPr>
      <p:sp>
        <p:nvSpPr>
          <p:cNvPr id="1609" name="Google Shape;1609;p111"/>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Trade Studies</a:t>
            </a:r>
            <a:endParaRPr>
              <a:solidFill>
                <a:srgbClr val="000000"/>
              </a:solidFill>
            </a:endParaRPr>
          </a:p>
        </p:txBody>
      </p:sp>
      <p:sp>
        <p:nvSpPr>
          <p:cNvPr id="1610" name="Google Shape;1610;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111</a:t>
            </a:fld>
            <a:endParaRPr/>
          </a:p>
        </p:txBody>
      </p:sp>
      <p:pic>
        <p:nvPicPr>
          <p:cNvPr id="1611" name="Google Shape;1611;p11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612" name="Google Shape;1612;p11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13" name="Google Shape;1613;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111</a:t>
            </a:fld>
            <a:endParaRPr>
              <a:solidFill>
                <a:srgbClr val="000000"/>
              </a:solidFill>
            </a:endParaRPr>
          </a:p>
        </p:txBody>
      </p:sp>
      <p:pic>
        <p:nvPicPr>
          <p:cNvPr id="1614" name="Google Shape;1614;p111"/>
          <p:cNvPicPr preferRelativeResize="0"/>
          <p:nvPr/>
        </p:nvPicPr>
        <p:blipFill rotWithShape="1">
          <a:blip r:embed="rId5">
            <a:alphaModFix/>
          </a:blip>
          <a:srcRect/>
          <a:stretch/>
        </p:blipFill>
        <p:spPr>
          <a:xfrm>
            <a:off x="775560" y="1158200"/>
            <a:ext cx="7719075" cy="34110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8"/>
        <p:cNvGrpSpPr/>
        <p:nvPr/>
      </p:nvGrpSpPr>
      <p:grpSpPr>
        <a:xfrm>
          <a:off x="0" y="0"/>
          <a:ext cx="0" cy="0"/>
          <a:chOff x="0" y="0"/>
          <a:chExt cx="0" cy="0"/>
        </a:xfrm>
      </p:grpSpPr>
      <p:sp>
        <p:nvSpPr>
          <p:cNvPr id="1619" name="Google Shape;1619;p112"/>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Trade Studies</a:t>
            </a:r>
            <a:endParaRPr>
              <a:solidFill>
                <a:srgbClr val="000000"/>
              </a:solidFill>
            </a:endParaRPr>
          </a:p>
        </p:txBody>
      </p:sp>
      <p:sp>
        <p:nvSpPr>
          <p:cNvPr id="1620" name="Google Shape;1620;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112</a:t>
            </a:fld>
            <a:endParaRPr/>
          </a:p>
        </p:txBody>
      </p:sp>
      <p:pic>
        <p:nvPicPr>
          <p:cNvPr id="1621" name="Google Shape;1621;p1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622" name="Google Shape;1622;p1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23" name="Google Shape;1623;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112</a:t>
            </a:fld>
            <a:endParaRPr>
              <a:solidFill>
                <a:srgbClr val="000000"/>
              </a:solidFill>
            </a:endParaRPr>
          </a:p>
        </p:txBody>
      </p:sp>
      <p:pic>
        <p:nvPicPr>
          <p:cNvPr id="1624" name="Google Shape;1624;p112"/>
          <p:cNvPicPr preferRelativeResize="0"/>
          <p:nvPr/>
        </p:nvPicPr>
        <p:blipFill rotWithShape="1">
          <a:blip r:embed="rId5">
            <a:alphaModFix/>
          </a:blip>
          <a:srcRect/>
          <a:stretch/>
        </p:blipFill>
        <p:spPr>
          <a:xfrm>
            <a:off x="674001" y="1302480"/>
            <a:ext cx="7800299" cy="34357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13"/>
          <p:cNvSpPr txBox="1"/>
          <p:nvPr/>
        </p:nvSpPr>
        <p:spPr>
          <a:xfrm>
            <a:off x="311700" y="1529550"/>
            <a:ext cx="8520600" cy="104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 sz="5000" b="0" i="0" u="none" strike="noStrike" cap="none">
                <a:solidFill>
                  <a:srgbClr val="000000"/>
                </a:solidFill>
                <a:latin typeface="Arial"/>
                <a:ea typeface="Arial"/>
                <a:cs typeface="Arial"/>
                <a:sym typeface="Arial"/>
              </a:rPr>
              <a:t>Electronics &amp; Software Slides</a:t>
            </a:r>
            <a:endParaRPr sz="50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33"/>
        <p:cNvGrpSpPr/>
        <p:nvPr/>
      </p:nvGrpSpPr>
      <p:grpSpPr>
        <a:xfrm>
          <a:off x="0" y="0"/>
          <a:ext cx="0" cy="0"/>
          <a:chOff x="0" y="0"/>
          <a:chExt cx="0" cy="0"/>
        </a:xfrm>
      </p:grpSpPr>
      <p:sp>
        <p:nvSpPr>
          <p:cNvPr id="1634" name="Google Shape;1634;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Electronics Testing</a:t>
            </a:r>
            <a:endParaRPr>
              <a:solidFill>
                <a:srgbClr val="000000"/>
              </a:solidFill>
            </a:endParaRPr>
          </a:p>
        </p:txBody>
      </p:sp>
      <p:sp>
        <p:nvSpPr>
          <p:cNvPr id="1635" name="Google Shape;1635;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114</a:t>
            </a:fld>
            <a:endParaRPr/>
          </a:p>
        </p:txBody>
      </p:sp>
      <p:pic>
        <p:nvPicPr>
          <p:cNvPr id="1636" name="Google Shape;1636;p1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637" name="Google Shape;1637;p11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38" name="Google Shape;1638;p114"/>
          <p:cNvSpPr txBox="1">
            <a:spLocks noGrp="1"/>
          </p:cNvSpPr>
          <p:nvPr>
            <p:ph type="body" idx="1"/>
          </p:nvPr>
        </p:nvSpPr>
        <p:spPr>
          <a:xfrm>
            <a:off x="311700" y="1044000"/>
            <a:ext cx="8052300" cy="3619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sz="1800">
                <a:solidFill>
                  <a:srgbClr val="000000"/>
                </a:solidFill>
              </a:rPr>
              <a:t>Switch functionality</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chemeClr val="dk1"/>
                </a:solidFill>
              </a:rPr>
              <a:t>Voltage converter (5V)</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Power protection circuit</a:t>
            </a:r>
            <a:endParaRPr sz="1800">
              <a:solidFill>
                <a:schemeClr val="dk1"/>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GPIO/LED circuit</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chemeClr val="dk1"/>
                </a:solidFill>
              </a:rPr>
              <a:t>Power MOSFET circuit</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chemeClr val="dk1"/>
                </a:solidFill>
              </a:rPr>
              <a:t>Raspberry Pi functionality</a:t>
            </a:r>
            <a:endParaRPr sz="1800">
              <a:solidFill>
                <a:schemeClr val="dk1"/>
              </a:solidFill>
            </a:endParaRPr>
          </a:p>
          <a:p>
            <a:pPr marL="457200" lvl="0" indent="-342900" algn="l" rtl="0">
              <a:lnSpc>
                <a:spcPct val="115000"/>
              </a:lnSpc>
              <a:spcBef>
                <a:spcPts val="0"/>
              </a:spcBef>
              <a:spcAft>
                <a:spcPts val="0"/>
              </a:spcAft>
              <a:buClr>
                <a:srgbClr val="000000"/>
              </a:buClr>
              <a:buSzPts val="1800"/>
              <a:buChar char="●"/>
            </a:pPr>
            <a:r>
              <a:rPr lang="en" sz="1800">
                <a:solidFill>
                  <a:schemeClr val="dk1"/>
                </a:solidFill>
              </a:rPr>
              <a:t>I2C functionality</a:t>
            </a:r>
            <a:endParaRPr sz="1800">
              <a:solidFill>
                <a:schemeClr val="dk1"/>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Solenoid circuit</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Actuator/motor driver circuit</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Linear potentiometer circuit</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Harness continuity check</a:t>
            </a:r>
            <a:endParaRPr sz="1800">
              <a:solidFill>
                <a:srgbClr val="000000"/>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Temperature sensor circuit</a:t>
            </a:r>
            <a:endParaRPr sz="1800">
              <a:solidFill>
                <a:srgbClr val="000000"/>
              </a:solidFill>
            </a:endParaRPr>
          </a:p>
        </p:txBody>
      </p:sp>
      <p:sp>
        <p:nvSpPr>
          <p:cNvPr id="1639" name="Google Shape;1639;p114"/>
          <p:cNvSpPr/>
          <p:nvPr/>
        </p:nvSpPr>
        <p:spPr>
          <a:xfrm>
            <a:off x="453850" y="1151025"/>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14"/>
          <p:cNvSpPr/>
          <p:nvPr/>
        </p:nvSpPr>
        <p:spPr>
          <a:xfrm>
            <a:off x="453850" y="27463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14"/>
          <p:cNvSpPr/>
          <p:nvPr/>
        </p:nvSpPr>
        <p:spPr>
          <a:xfrm>
            <a:off x="453850" y="241806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14"/>
          <p:cNvSpPr/>
          <p:nvPr/>
        </p:nvSpPr>
        <p:spPr>
          <a:xfrm>
            <a:off x="453850" y="1790850"/>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14"/>
          <p:cNvSpPr txBox="1">
            <a:spLocks noGrp="1"/>
          </p:cNvSpPr>
          <p:nvPr>
            <p:ph type="body" idx="1"/>
          </p:nvPr>
        </p:nvSpPr>
        <p:spPr>
          <a:xfrm>
            <a:off x="5336325" y="3096538"/>
            <a:ext cx="3466500" cy="1162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sz="1800">
                <a:solidFill>
                  <a:srgbClr val="000000"/>
                </a:solidFill>
              </a:rPr>
              <a:t>Successful</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Successful After Changes</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Unsuccessful</a:t>
            </a:r>
            <a:endParaRPr sz="1800">
              <a:solidFill>
                <a:srgbClr val="000000"/>
              </a:solidFill>
            </a:endParaRPr>
          </a:p>
        </p:txBody>
      </p:sp>
      <p:sp>
        <p:nvSpPr>
          <p:cNvPr id="1644" name="Google Shape;1644;p114"/>
          <p:cNvSpPr/>
          <p:nvPr/>
        </p:nvSpPr>
        <p:spPr>
          <a:xfrm>
            <a:off x="5447875" y="321711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14"/>
          <p:cNvSpPr/>
          <p:nvPr/>
        </p:nvSpPr>
        <p:spPr>
          <a:xfrm>
            <a:off x="5447875" y="3527738"/>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14"/>
          <p:cNvSpPr/>
          <p:nvPr/>
        </p:nvSpPr>
        <p:spPr>
          <a:xfrm>
            <a:off x="362150" y="1044000"/>
            <a:ext cx="3391800" cy="19962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14"/>
          <p:cNvSpPr/>
          <p:nvPr/>
        </p:nvSpPr>
        <p:spPr>
          <a:xfrm>
            <a:off x="5447875" y="3838363"/>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14"/>
          <p:cNvSpPr/>
          <p:nvPr/>
        </p:nvSpPr>
        <p:spPr>
          <a:xfrm>
            <a:off x="362075" y="3045275"/>
            <a:ext cx="3391800" cy="89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14"/>
          <p:cNvSpPr/>
          <p:nvPr/>
        </p:nvSpPr>
        <p:spPr>
          <a:xfrm>
            <a:off x="362075" y="3948075"/>
            <a:ext cx="3391800" cy="393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114"/>
          <p:cNvSpPr/>
          <p:nvPr/>
        </p:nvSpPr>
        <p:spPr>
          <a:xfrm>
            <a:off x="362075" y="4341675"/>
            <a:ext cx="3391800" cy="6738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114"/>
          <p:cNvSpPr/>
          <p:nvPr/>
        </p:nvSpPr>
        <p:spPr>
          <a:xfrm>
            <a:off x="453850" y="14835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114"/>
          <p:cNvSpPr/>
          <p:nvPr/>
        </p:nvSpPr>
        <p:spPr>
          <a:xfrm>
            <a:off x="453850" y="20981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114"/>
          <p:cNvSpPr/>
          <p:nvPr/>
        </p:nvSpPr>
        <p:spPr>
          <a:xfrm>
            <a:off x="453850" y="306626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114"/>
          <p:cNvSpPr/>
          <p:nvPr/>
        </p:nvSpPr>
        <p:spPr>
          <a:xfrm>
            <a:off x="453850" y="3373838"/>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114"/>
          <p:cNvSpPr/>
          <p:nvPr/>
        </p:nvSpPr>
        <p:spPr>
          <a:xfrm>
            <a:off x="453850" y="3660963"/>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114"/>
          <p:cNvSpPr/>
          <p:nvPr/>
        </p:nvSpPr>
        <p:spPr>
          <a:xfrm>
            <a:off x="453850" y="400131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14"/>
          <p:cNvSpPr/>
          <p:nvPr/>
        </p:nvSpPr>
        <p:spPr>
          <a:xfrm>
            <a:off x="453850" y="438816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14"/>
          <p:cNvSpPr/>
          <p:nvPr/>
        </p:nvSpPr>
        <p:spPr>
          <a:xfrm>
            <a:off x="453850" y="467527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14"/>
          <p:cNvSpPr txBox="1"/>
          <p:nvPr/>
        </p:nvSpPr>
        <p:spPr>
          <a:xfrm>
            <a:off x="3753950" y="1845288"/>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MCB</a:t>
            </a:r>
            <a:endParaRPr sz="1400" b="1" i="0" u="none" strike="noStrike" cap="none">
              <a:solidFill>
                <a:srgbClr val="000000"/>
              </a:solidFill>
              <a:latin typeface="Arial"/>
              <a:ea typeface="Arial"/>
              <a:cs typeface="Arial"/>
              <a:sym typeface="Arial"/>
            </a:endParaRPr>
          </a:p>
        </p:txBody>
      </p:sp>
      <p:sp>
        <p:nvSpPr>
          <p:cNvPr id="1660" name="Google Shape;1660;p114"/>
          <p:cNvSpPr txBox="1"/>
          <p:nvPr/>
        </p:nvSpPr>
        <p:spPr>
          <a:xfrm>
            <a:off x="3753950" y="3297325"/>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ICUP</a:t>
            </a:r>
            <a:endParaRPr sz="1400" b="1" i="0" u="none" strike="noStrike" cap="none">
              <a:solidFill>
                <a:srgbClr val="000000"/>
              </a:solidFill>
              <a:latin typeface="Arial"/>
              <a:ea typeface="Arial"/>
              <a:cs typeface="Arial"/>
              <a:sym typeface="Arial"/>
            </a:endParaRPr>
          </a:p>
        </p:txBody>
      </p:sp>
      <p:sp>
        <p:nvSpPr>
          <p:cNvPr id="1661" name="Google Shape;1661;p114"/>
          <p:cNvSpPr txBox="1"/>
          <p:nvPr/>
        </p:nvSpPr>
        <p:spPr>
          <a:xfrm>
            <a:off x="3753950" y="3947338"/>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LPBB</a:t>
            </a:r>
            <a:endParaRPr sz="1400" b="1" i="0" u="none" strike="noStrike" cap="none">
              <a:solidFill>
                <a:srgbClr val="000000"/>
              </a:solidFill>
              <a:latin typeface="Arial"/>
              <a:ea typeface="Arial"/>
              <a:cs typeface="Arial"/>
              <a:sym typeface="Arial"/>
            </a:endParaRPr>
          </a:p>
        </p:txBody>
      </p:sp>
      <p:sp>
        <p:nvSpPr>
          <p:cNvPr id="1662" name="Google Shape;1662;p114"/>
          <p:cNvSpPr txBox="1"/>
          <p:nvPr/>
        </p:nvSpPr>
        <p:spPr>
          <a:xfrm>
            <a:off x="3753950" y="4481763"/>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All</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6"/>
        <p:cNvGrpSpPr/>
        <p:nvPr/>
      </p:nvGrpSpPr>
      <p:grpSpPr>
        <a:xfrm>
          <a:off x="0" y="0"/>
          <a:ext cx="0" cy="0"/>
          <a:chOff x="0" y="0"/>
          <a:chExt cx="0" cy="0"/>
        </a:xfrm>
      </p:grpSpPr>
      <p:sp>
        <p:nvSpPr>
          <p:cNvPr id="1667" name="Google Shape;1667;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Upcoming Electronic Tests</a:t>
            </a:r>
            <a:endParaRPr>
              <a:solidFill>
                <a:srgbClr val="000000"/>
              </a:solidFill>
            </a:endParaRPr>
          </a:p>
        </p:txBody>
      </p:sp>
      <p:sp>
        <p:nvSpPr>
          <p:cNvPr id="1668" name="Google Shape;1668;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115</a:t>
            </a:fld>
            <a:endParaRPr/>
          </a:p>
        </p:txBody>
      </p:sp>
      <p:pic>
        <p:nvPicPr>
          <p:cNvPr id="1669" name="Google Shape;1669;p11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670" name="Google Shape;1670;p11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71" name="Google Shape;1671;p115"/>
          <p:cNvSpPr txBox="1">
            <a:spLocks noGrp="1"/>
          </p:cNvSpPr>
          <p:nvPr>
            <p:ph type="body" idx="1"/>
          </p:nvPr>
        </p:nvSpPr>
        <p:spPr>
          <a:xfrm>
            <a:off x="311700" y="1044000"/>
            <a:ext cx="4430700" cy="3619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sz="1800">
                <a:solidFill>
                  <a:srgbClr val="000000"/>
                </a:solidFill>
              </a:rPr>
              <a:t>Temperature sensor addresses</a:t>
            </a:r>
            <a:endParaRPr sz="1800">
              <a:solidFill>
                <a:srgbClr val="000000"/>
              </a:solidFill>
            </a:endParaRPr>
          </a:p>
          <a:p>
            <a:pPr marL="914400" lvl="1" indent="-342900" algn="l" rtl="0">
              <a:lnSpc>
                <a:spcPct val="115000"/>
              </a:lnSpc>
              <a:spcBef>
                <a:spcPts val="0"/>
              </a:spcBef>
              <a:spcAft>
                <a:spcPts val="0"/>
              </a:spcAft>
              <a:buClr>
                <a:srgbClr val="000000"/>
              </a:buClr>
              <a:buSzPts val="1800"/>
              <a:buChar char="○"/>
            </a:pPr>
            <a:r>
              <a:rPr lang="en" sz="1800">
                <a:solidFill>
                  <a:srgbClr val="000000"/>
                </a:solidFill>
              </a:rPr>
              <a:t>Done by: 3/6/2020</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Actuator/motor driver circuit</a:t>
            </a:r>
            <a:endParaRPr sz="1800">
              <a:solidFill>
                <a:srgbClr val="000000"/>
              </a:solidFill>
            </a:endParaRPr>
          </a:p>
          <a:p>
            <a:pPr marL="914400" lvl="1" indent="-342900" algn="l" rtl="0">
              <a:lnSpc>
                <a:spcPct val="115000"/>
              </a:lnSpc>
              <a:spcBef>
                <a:spcPts val="0"/>
              </a:spcBef>
              <a:spcAft>
                <a:spcPts val="0"/>
              </a:spcAft>
              <a:buClr>
                <a:srgbClr val="000000"/>
              </a:buClr>
              <a:buSzPts val="1800"/>
              <a:buChar char="○"/>
            </a:pPr>
            <a:r>
              <a:rPr lang="en" sz="1800">
                <a:solidFill>
                  <a:schemeClr val="dk1"/>
                </a:solidFill>
              </a:rPr>
              <a:t>Done by: </a:t>
            </a:r>
            <a:r>
              <a:rPr lang="en" sz="1800">
                <a:solidFill>
                  <a:srgbClr val="000000"/>
                </a:solidFill>
              </a:rPr>
              <a:t>3/6/2020</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Load cell/amplifier circuit</a:t>
            </a:r>
            <a:endParaRPr sz="1800">
              <a:solidFill>
                <a:srgbClr val="000000"/>
              </a:solidFill>
            </a:endParaRPr>
          </a:p>
          <a:p>
            <a:pPr marL="914400" lvl="1" indent="-342900" algn="l" rtl="0">
              <a:lnSpc>
                <a:spcPct val="115000"/>
              </a:lnSpc>
              <a:spcBef>
                <a:spcPts val="0"/>
              </a:spcBef>
              <a:spcAft>
                <a:spcPts val="0"/>
              </a:spcAft>
              <a:buClr>
                <a:srgbClr val="000000"/>
              </a:buClr>
              <a:buSzPts val="1800"/>
              <a:buChar char="○"/>
            </a:pPr>
            <a:r>
              <a:rPr lang="en" sz="1800">
                <a:solidFill>
                  <a:schemeClr val="dk1"/>
                </a:solidFill>
              </a:rPr>
              <a:t>Done by: </a:t>
            </a:r>
            <a:r>
              <a:rPr lang="en" sz="1800">
                <a:solidFill>
                  <a:srgbClr val="000000"/>
                </a:solidFill>
              </a:rPr>
              <a:t>3/13/2020</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chemeClr val="dk1"/>
                </a:solidFill>
              </a:rPr>
              <a:t>Revision B MCB functionality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Done by: 3/13/2020</a:t>
            </a:r>
            <a:endParaRPr sz="1800">
              <a:solidFill>
                <a:schemeClr val="dk1"/>
              </a:solidFill>
            </a:endParaRPr>
          </a:p>
          <a:p>
            <a:pPr marL="457200" lvl="0" indent="-342900" algn="l" rtl="0">
              <a:lnSpc>
                <a:spcPct val="115000"/>
              </a:lnSpc>
              <a:spcBef>
                <a:spcPts val="0"/>
              </a:spcBef>
              <a:spcAft>
                <a:spcPts val="0"/>
              </a:spcAft>
              <a:buClr>
                <a:srgbClr val="000000"/>
              </a:buClr>
              <a:buSzPts val="1800"/>
              <a:buChar char="●"/>
            </a:pPr>
            <a:r>
              <a:rPr lang="en" sz="1800">
                <a:solidFill>
                  <a:srgbClr val="000000"/>
                </a:solidFill>
              </a:rPr>
              <a:t>Revision B ICUP functionality</a:t>
            </a:r>
            <a:endParaRPr sz="1800">
              <a:solidFill>
                <a:srgbClr val="000000"/>
              </a:solidFill>
            </a:endParaRPr>
          </a:p>
          <a:p>
            <a:pPr marL="914400" lvl="1" indent="-342900" algn="l" rtl="0">
              <a:lnSpc>
                <a:spcPct val="115000"/>
              </a:lnSpc>
              <a:spcBef>
                <a:spcPts val="0"/>
              </a:spcBef>
              <a:spcAft>
                <a:spcPts val="0"/>
              </a:spcAft>
              <a:buClr>
                <a:srgbClr val="000000"/>
              </a:buClr>
              <a:buSzPts val="1800"/>
              <a:buChar char="○"/>
            </a:pPr>
            <a:r>
              <a:rPr lang="en" sz="1800">
                <a:solidFill>
                  <a:schemeClr val="dk1"/>
                </a:solidFill>
              </a:rPr>
              <a:t>Done by: 3/13/2020</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a:solidFill>
                  <a:schemeClr val="dk1"/>
                </a:solidFill>
              </a:rPr>
              <a:t>Revision B LPBB functionality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Done by: 3/13/2020</a:t>
            </a:r>
            <a:endParaRPr sz="1800">
              <a:solidFill>
                <a:schemeClr val="dk1"/>
              </a:solidFill>
            </a:endParaRPr>
          </a:p>
        </p:txBody>
      </p:sp>
      <p:pic>
        <p:nvPicPr>
          <p:cNvPr id="1672" name="Google Shape;1672;p11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5400000">
            <a:off x="4949184" y="1115737"/>
            <a:ext cx="3192029" cy="4256048"/>
          </a:xfrm>
          <a:prstGeom prst="rect">
            <a:avLst/>
          </a:prstGeom>
          <a:noFill/>
          <a:ln>
            <a:noFill/>
          </a:ln>
        </p:spPr>
      </p:pic>
      <p:sp>
        <p:nvSpPr>
          <p:cNvPr id="1673" name="Google Shape;1673;p115"/>
          <p:cNvSpPr txBox="1"/>
          <p:nvPr/>
        </p:nvSpPr>
        <p:spPr>
          <a:xfrm>
            <a:off x="5342650" y="3890725"/>
            <a:ext cx="1853700" cy="68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Revision A PCBs</a:t>
            </a:r>
            <a:endParaRPr sz="1400" b="1" i="0" u="none" strike="noStrike" cap="none">
              <a:solidFill>
                <a:srgbClr val="FF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7"/>
        <p:cNvGrpSpPr/>
        <p:nvPr/>
      </p:nvGrpSpPr>
      <p:grpSpPr>
        <a:xfrm>
          <a:off x="0" y="0"/>
          <a:ext cx="0" cy="0"/>
          <a:chOff x="0" y="0"/>
          <a:chExt cx="0" cy="0"/>
        </a:xfrm>
      </p:grpSpPr>
      <p:sp>
        <p:nvSpPr>
          <p:cNvPr id="1678" name="Google Shape;1678;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Electronics Overview</a:t>
            </a:r>
            <a:endParaRPr>
              <a:solidFill>
                <a:srgbClr val="000000"/>
              </a:solidFill>
            </a:endParaRPr>
          </a:p>
        </p:txBody>
      </p:sp>
      <p:sp>
        <p:nvSpPr>
          <p:cNvPr id="1679" name="Google Shape;1679;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116</a:t>
            </a:fld>
            <a:endParaRPr/>
          </a:p>
        </p:txBody>
      </p:sp>
      <p:pic>
        <p:nvPicPr>
          <p:cNvPr id="1680" name="Google Shape;1680;p11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681" name="Google Shape;1681;p11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82" name="Google Shape;1682;p116"/>
          <p:cNvSpPr txBox="1">
            <a:spLocks noGrp="1"/>
          </p:cNvSpPr>
          <p:nvPr>
            <p:ph type="body" idx="1"/>
          </p:nvPr>
        </p:nvSpPr>
        <p:spPr>
          <a:xfrm>
            <a:off x="311700" y="1044000"/>
            <a:ext cx="4260300" cy="361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rgbClr val="000000"/>
                </a:solidFill>
              </a:rPr>
              <a:t>Main Control Board (MCB)</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Provides WHiMPS’ data processing and power distribution</a:t>
            </a:r>
            <a:endParaRPr>
              <a:solidFill>
                <a:srgbClr val="000000"/>
              </a:solidFill>
            </a:endParaRPr>
          </a:p>
          <a:p>
            <a:pPr marL="0" lvl="0" indent="0" algn="l" rtl="0">
              <a:lnSpc>
                <a:spcPct val="115000"/>
              </a:lnSpc>
              <a:spcBef>
                <a:spcPts val="1600"/>
              </a:spcBef>
              <a:spcAft>
                <a:spcPts val="0"/>
              </a:spcAft>
              <a:buSzPts val="1400"/>
              <a:buNone/>
            </a:pPr>
            <a:r>
              <a:rPr lang="en" u="sng">
                <a:solidFill>
                  <a:srgbClr val="000000"/>
                </a:solidFill>
              </a:rPr>
              <a:t>Integrated Communication Unit Panel (ICUP)</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Extends actuators and potentiometers’ data and power lines from the MCB to the engine</a:t>
            </a:r>
            <a:endParaRPr>
              <a:solidFill>
                <a:srgbClr val="000000"/>
              </a:solidFill>
            </a:endParaRPr>
          </a:p>
          <a:p>
            <a:pPr marL="0" lvl="0" indent="0" algn="l" rtl="0">
              <a:lnSpc>
                <a:spcPct val="115000"/>
              </a:lnSpc>
              <a:spcBef>
                <a:spcPts val="1600"/>
              </a:spcBef>
              <a:spcAft>
                <a:spcPts val="0"/>
              </a:spcAft>
              <a:buSzPts val="1400"/>
              <a:buNone/>
            </a:pPr>
            <a:r>
              <a:rPr lang="en" u="sng">
                <a:solidFill>
                  <a:srgbClr val="000000"/>
                </a:solidFill>
              </a:rPr>
              <a:t>Linear Potentiometer Breakout Board (LPBB)</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Converts potentiometer analog output to a digital signal (I2C)</a:t>
            </a:r>
            <a:endParaRPr>
              <a:solidFill>
                <a:srgbClr val="000000"/>
              </a:solidFill>
            </a:endParaRPr>
          </a:p>
        </p:txBody>
      </p:sp>
      <p:pic>
        <p:nvPicPr>
          <p:cNvPr id="1683" name="Google Shape;1683;p11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642375" y="2863275"/>
            <a:ext cx="1188931" cy="2118120"/>
          </a:xfrm>
          <a:prstGeom prst="rect">
            <a:avLst/>
          </a:prstGeom>
          <a:noFill/>
          <a:ln>
            <a:noFill/>
          </a:ln>
        </p:spPr>
      </p:pic>
      <p:pic>
        <p:nvPicPr>
          <p:cNvPr id="1684" name="Google Shape;1684;p11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74475" y="2863274"/>
            <a:ext cx="2112377" cy="2118120"/>
          </a:xfrm>
          <a:prstGeom prst="rect">
            <a:avLst/>
          </a:prstGeom>
          <a:noFill/>
          <a:ln>
            <a:noFill/>
          </a:ln>
        </p:spPr>
      </p:pic>
      <p:pic>
        <p:nvPicPr>
          <p:cNvPr id="1685" name="Google Shape;1685;p11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5400000">
            <a:off x="5503939" y="144239"/>
            <a:ext cx="1734272" cy="3457400"/>
          </a:xfrm>
          <a:prstGeom prst="rect">
            <a:avLst/>
          </a:prstGeom>
          <a:noFill/>
          <a:ln>
            <a:noFill/>
          </a:ln>
        </p:spPr>
      </p:pic>
      <p:sp>
        <p:nvSpPr>
          <p:cNvPr id="1686" name="Google Shape;1686;p116"/>
          <p:cNvSpPr txBox="1"/>
          <p:nvPr/>
        </p:nvSpPr>
        <p:spPr>
          <a:xfrm>
            <a:off x="6624000" y="3725538"/>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ICUP</a:t>
            </a:r>
            <a:endParaRPr sz="1400" b="1" i="0" u="none" strike="noStrike" cap="none">
              <a:solidFill>
                <a:srgbClr val="FF0000"/>
              </a:solidFill>
              <a:latin typeface="Arial"/>
              <a:ea typeface="Arial"/>
              <a:cs typeface="Arial"/>
              <a:sym typeface="Arial"/>
            </a:endParaRPr>
          </a:p>
        </p:txBody>
      </p:sp>
      <p:sp>
        <p:nvSpPr>
          <p:cNvPr id="1687" name="Google Shape;1687;p116"/>
          <p:cNvSpPr txBox="1"/>
          <p:nvPr/>
        </p:nvSpPr>
        <p:spPr>
          <a:xfrm>
            <a:off x="4830188" y="1151013"/>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MCB</a:t>
            </a:r>
            <a:endParaRPr sz="1400" b="1" i="0" u="none" strike="noStrike" cap="none">
              <a:solidFill>
                <a:srgbClr val="FF0000"/>
              </a:solidFill>
              <a:latin typeface="Arial"/>
              <a:ea typeface="Arial"/>
              <a:cs typeface="Arial"/>
              <a:sym typeface="Arial"/>
            </a:endParaRPr>
          </a:p>
        </p:txBody>
      </p:sp>
      <p:sp>
        <p:nvSpPr>
          <p:cNvPr id="1688" name="Google Shape;1688;p116"/>
          <p:cNvSpPr txBox="1"/>
          <p:nvPr/>
        </p:nvSpPr>
        <p:spPr>
          <a:xfrm>
            <a:off x="3930713" y="4587788"/>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LPBB</a:t>
            </a:r>
            <a:endParaRPr sz="1400" b="1" i="0" u="none" strike="noStrike" cap="none">
              <a:solidFill>
                <a:srgbClr val="FF0000"/>
              </a:solidFill>
              <a:latin typeface="Arial"/>
              <a:ea typeface="Arial"/>
              <a:cs typeface="Arial"/>
              <a:sym typeface="Arial"/>
            </a:endParaRPr>
          </a:p>
        </p:txBody>
      </p:sp>
      <p:sp>
        <p:nvSpPr>
          <p:cNvPr id="1689" name="Google Shape;1689;p116"/>
          <p:cNvSpPr txBox="1"/>
          <p:nvPr/>
        </p:nvSpPr>
        <p:spPr>
          <a:xfrm>
            <a:off x="8170138" y="2571738"/>
            <a:ext cx="813300" cy="393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Rev. A</a:t>
            </a:r>
            <a:endParaRPr sz="1400" b="1" i="0" u="none" strike="noStrike" cap="none">
              <a:solidFill>
                <a:srgbClr val="FF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93"/>
        <p:cNvGrpSpPr/>
        <p:nvPr/>
      </p:nvGrpSpPr>
      <p:grpSpPr>
        <a:xfrm>
          <a:off x="0" y="0"/>
          <a:ext cx="0" cy="0"/>
          <a:chOff x="0" y="0"/>
          <a:chExt cx="0" cy="0"/>
        </a:xfrm>
      </p:grpSpPr>
      <p:sp>
        <p:nvSpPr>
          <p:cNvPr id="1694" name="Google Shape;1694;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MCB Revision B</a:t>
            </a:r>
            <a:endParaRPr>
              <a:solidFill>
                <a:srgbClr val="000000"/>
              </a:solidFill>
            </a:endParaRPr>
          </a:p>
        </p:txBody>
      </p:sp>
      <p:sp>
        <p:nvSpPr>
          <p:cNvPr id="1695" name="Google Shape;1695;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117</a:t>
            </a:fld>
            <a:endParaRPr/>
          </a:p>
        </p:txBody>
      </p:sp>
      <p:pic>
        <p:nvPicPr>
          <p:cNvPr id="1696" name="Google Shape;1696;p1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697" name="Google Shape;1697;p1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98" name="Google Shape;1698;p117"/>
          <p:cNvSpPr txBox="1">
            <a:spLocks noGrp="1"/>
          </p:cNvSpPr>
          <p:nvPr>
            <p:ph type="body" idx="1"/>
          </p:nvPr>
        </p:nvSpPr>
        <p:spPr>
          <a:xfrm>
            <a:off x="311700" y="1017725"/>
            <a:ext cx="4032900" cy="364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rgbClr val="000000"/>
                </a:solidFill>
              </a:rPr>
              <a:t>Changes from Revision A to B:</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Took out MCB &lt;-&gt; ECM connector</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Fixed the temperature sensor circuit</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Added load cells connectors and amplifiers (2x)</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Added more indicator LEDs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Added MOSFETs for all motor drivers/actuators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Took out software control (MOSFET) for Ammeter </a:t>
            </a:r>
            <a:endParaRPr>
              <a:solidFill>
                <a:srgbClr val="000000"/>
              </a:solidFill>
            </a:endParaRPr>
          </a:p>
        </p:txBody>
      </p:sp>
      <p:pic>
        <p:nvPicPr>
          <p:cNvPr id="1699" name="Google Shape;1699;p1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344600" y="1303425"/>
            <a:ext cx="4647000" cy="242397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ICUP Revision B</a:t>
            </a:r>
            <a:endParaRPr>
              <a:solidFill>
                <a:srgbClr val="000000"/>
              </a:solidFill>
            </a:endParaRPr>
          </a:p>
        </p:txBody>
      </p:sp>
      <p:sp>
        <p:nvSpPr>
          <p:cNvPr id="1705" name="Google Shape;1705;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118</a:t>
            </a:fld>
            <a:endParaRPr/>
          </a:p>
        </p:txBody>
      </p:sp>
      <p:pic>
        <p:nvPicPr>
          <p:cNvPr id="1706" name="Google Shape;1706;p1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707" name="Google Shape;1707;p1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708" name="Google Shape;1708;p118"/>
          <p:cNvSpPr txBox="1">
            <a:spLocks noGrp="1"/>
          </p:cNvSpPr>
          <p:nvPr>
            <p:ph type="body" idx="1"/>
          </p:nvPr>
        </p:nvSpPr>
        <p:spPr>
          <a:xfrm>
            <a:off x="311700" y="1044000"/>
            <a:ext cx="3819000" cy="361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chemeClr val="dk1"/>
                </a:solidFill>
              </a:rPr>
              <a:t>Changes from Revision A to B:</a:t>
            </a:r>
            <a:endParaRPr>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Changed outline from a ring to a 4 panel “bracelet” design</a:t>
            </a:r>
            <a:endParaRPr>
              <a:solidFill>
                <a:srgbClr val="000000"/>
              </a:solidFill>
            </a:endParaRPr>
          </a:p>
          <a:p>
            <a:pPr marL="914400" lvl="1" indent="-304800" algn="l" rtl="0">
              <a:lnSpc>
                <a:spcPct val="115000"/>
              </a:lnSpc>
              <a:spcBef>
                <a:spcPts val="0"/>
              </a:spcBef>
              <a:spcAft>
                <a:spcPts val="0"/>
              </a:spcAft>
              <a:buClr>
                <a:srgbClr val="000000"/>
              </a:buClr>
              <a:buSzPts val="1200"/>
              <a:buChar char="○"/>
            </a:pPr>
            <a:r>
              <a:rPr lang="en">
                <a:solidFill>
                  <a:srgbClr val="000000"/>
                </a:solidFill>
              </a:rPr>
              <a:t>Each panel is connected together through SAMTEC locking connector assemblies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Motor drivers were replaced with the correct stepper motor driver</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Fixed solenoid circuit</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Using a surface mount rail system with one screw hole instead of 4 screw holes</a:t>
            </a:r>
            <a:endParaRPr>
              <a:solidFill>
                <a:srgbClr val="000000"/>
              </a:solidFill>
            </a:endParaRPr>
          </a:p>
        </p:txBody>
      </p:sp>
      <p:pic>
        <p:nvPicPr>
          <p:cNvPr id="1709" name="Google Shape;1709;p118"/>
          <p:cNvPicPr preferRelativeResize="0"/>
          <p:nvPr/>
        </p:nvPicPr>
        <p:blipFill rotWithShape="1">
          <a:blip r:embed="rId5">
            <a:alphaModFix/>
          </a:blip>
          <a:srcRect/>
          <a:stretch/>
        </p:blipFill>
        <p:spPr>
          <a:xfrm>
            <a:off x="4130650" y="1303425"/>
            <a:ext cx="4860949" cy="2222426"/>
          </a:xfrm>
          <a:prstGeom prst="rect">
            <a:avLst/>
          </a:prstGeom>
          <a:noFill/>
          <a:ln>
            <a:noFill/>
          </a:ln>
        </p:spPr>
      </p:pic>
      <p:sp>
        <p:nvSpPr>
          <p:cNvPr id="1710" name="Google Shape;1710;p118"/>
          <p:cNvSpPr txBox="1"/>
          <p:nvPr/>
        </p:nvSpPr>
        <p:spPr>
          <a:xfrm>
            <a:off x="3967675" y="3646300"/>
            <a:ext cx="1497300" cy="11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1</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MCB &lt;-&gt; ICUP</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#1</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#1</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LPBB #1</a:t>
            </a:r>
            <a:endParaRPr sz="1200" b="0" i="0" u="none" strike="noStrike" cap="none">
              <a:solidFill>
                <a:srgbClr val="000000"/>
              </a:solidFill>
              <a:latin typeface="Arial"/>
              <a:ea typeface="Arial"/>
              <a:cs typeface="Arial"/>
              <a:sym typeface="Arial"/>
            </a:endParaRPr>
          </a:p>
        </p:txBody>
      </p:sp>
      <p:sp>
        <p:nvSpPr>
          <p:cNvPr id="1711" name="Google Shape;1711;p118"/>
          <p:cNvSpPr txBox="1"/>
          <p:nvPr/>
        </p:nvSpPr>
        <p:spPr>
          <a:xfrm>
            <a:off x="5179325" y="3646300"/>
            <a:ext cx="1497300" cy="101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2</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Solenoid #1</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#2</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#2</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LPBB #2</a:t>
            </a:r>
            <a:endParaRPr sz="1200" b="0" i="0" u="none" strike="noStrike" cap="none">
              <a:solidFill>
                <a:srgbClr val="000000"/>
              </a:solidFill>
              <a:latin typeface="Arial"/>
              <a:ea typeface="Arial"/>
              <a:cs typeface="Arial"/>
              <a:sym typeface="Arial"/>
            </a:endParaRPr>
          </a:p>
        </p:txBody>
      </p:sp>
      <p:sp>
        <p:nvSpPr>
          <p:cNvPr id="1712" name="Google Shape;1712;p118"/>
          <p:cNvSpPr txBox="1"/>
          <p:nvPr/>
        </p:nvSpPr>
        <p:spPr>
          <a:xfrm>
            <a:off x="6299300" y="3646300"/>
            <a:ext cx="1497300" cy="11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3</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#3</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#3</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LPBB #3</a:t>
            </a:r>
            <a:endParaRPr sz="1200" b="0" i="0" u="none" strike="noStrike" cap="none">
              <a:solidFill>
                <a:srgbClr val="000000"/>
              </a:solidFill>
              <a:latin typeface="Arial"/>
              <a:ea typeface="Arial"/>
              <a:cs typeface="Arial"/>
              <a:sym typeface="Arial"/>
            </a:endParaRPr>
          </a:p>
        </p:txBody>
      </p:sp>
      <p:sp>
        <p:nvSpPr>
          <p:cNvPr id="1713" name="Google Shape;1713;p118"/>
          <p:cNvSpPr txBox="1"/>
          <p:nvPr/>
        </p:nvSpPr>
        <p:spPr>
          <a:xfrm>
            <a:off x="7521550" y="3646300"/>
            <a:ext cx="1497300" cy="11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4</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Solenoid #2</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#4</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#4</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LPBB #4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17"/>
        <p:cNvGrpSpPr/>
        <p:nvPr/>
      </p:nvGrpSpPr>
      <p:grpSpPr>
        <a:xfrm>
          <a:off x="0" y="0"/>
          <a:ext cx="0" cy="0"/>
          <a:chOff x="0" y="0"/>
          <a:chExt cx="0" cy="0"/>
        </a:xfrm>
      </p:grpSpPr>
      <p:sp>
        <p:nvSpPr>
          <p:cNvPr id="1718" name="Google Shape;1718;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LPBB Revision B</a:t>
            </a:r>
            <a:endParaRPr>
              <a:solidFill>
                <a:srgbClr val="000000"/>
              </a:solidFill>
            </a:endParaRPr>
          </a:p>
        </p:txBody>
      </p:sp>
      <p:sp>
        <p:nvSpPr>
          <p:cNvPr id="1719" name="Google Shape;1719;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119</a:t>
            </a:fld>
            <a:endParaRPr/>
          </a:p>
        </p:txBody>
      </p:sp>
      <p:pic>
        <p:nvPicPr>
          <p:cNvPr id="1720" name="Google Shape;1720;p1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721" name="Google Shape;1721;p11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722" name="Google Shape;1722;p119"/>
          <p:cNvSpPr txBox="1">
            <a:spLocks noGrp="1"/>
          </p:cNvSpPr>
          <p:nvPr>
            <p:ph type="body" idx="1"/>
          </p:nvPr>
        </p:nvSpPr>
        <p:spPr>
          <a:xfrm>
            <a:off x="311700" y="1044000"/>
            <a:ext cx="4022700" cy="361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chemeClr val="dk1"/>
                </a:solidFill>
              </a:rPr>
              <a:t>Changes from Revision A to B:</a:t>
            </a:r>
            <a:endParaRPr>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Changed to an ADC with multiple address for I2C</a:t>
            </a:r>
            <a:endParaRPr>
              <a:solidFill>
                <a:srgbClr val="000000"/>
              </a:solidFill>
            </a:endParaRPr>
          </a:p>
          <a:p>
            <a:pPr marL="914400" lvl="1" indent="-304800" algn="l" rtl="0">
              <a:lnSpc>
                <a:spcPct val="115000"/>
              </a:lnSpc>
              <a:spcBef>
                <a:spcPts val="0"/>
              </a:spcBef>
              <a:spcAft>
                <a:spcPts val="0"/>
              </a:spcAft>
              <a:buClr>
                <a:srgbClr val="000000"/>
              </a:buClr>
              <a:buSzPts val="1200"/>
              <a:buChar char="○"/>
            </a:pPr>
            <a:r>
              <a:rPr lang="en">
                <a:solidFill>
                  <a:srgbClr val="000000"/>
                </a:solidFill>
              </a:rPr>
              <a:t>Tie AD0 and AD1 resistors to either HIGH or LOW to get 4 address combinations </a:t>
            </a:r>
            <a:endParaRPr>
              <a:solidFill>
                <a:srgbClr val="000000"/>
              </a:solidFill>
            </a:endParaRPr>
          </a:p>
          <a:p>
            <a:pPr marL="914400" lvl="1" indent="-304800" algn="l" rtl="0">
              <a:lnSpc>
                <a:spcPct val="115000"/>
              </a:lnSpc>
              <a:spcBef>
                <a:spcPts val="0"/>
              </a:spcBef>
              <a:spcAft>
                <a:spcPts val="0"/>
              </a:spcAft>
              <a:buClr>
                <a:srgbClr val="000000"/>
              </a:buClr>
              <a:buSzPts val="1200"/>
              <a:buChar char="○"/>
            </a:pPr>
            <a:r>
              <a:rPr lang="en">
                <a:solidFill>
                  <a:srgbClr val="000000"/>
                </a:solidFill>
              </a:rPr>
              <a:t>18 bit ADC</a:t>
            </a:r>
            <a:endParaRPr>
              <a:solidFill>
                <a:srgbClr val="000000"/>
              </a:solidFill>
            </a:endParaRPr>
          </a:p>
        </p:txBody>
      </p:sp>
      <p:pic>
        <p:nvPicPr>
          <p:cNvPr id="1723" name="Google Shape;1723;p119"/>
          <p:cNvPicPr preferRelativeResize="0"/>
          <p:nvPr/>
        </p:nvPicPr>
        <p:blipFill rotWithShape="1">
          <a:blip r:embed="rId5">
            <a:alphaModFix/>
          </a:blip>
          <a:srcRect/>
          <a:stretch/>
        </p:blipFill>
        <p:spPr>
          <a:xfrm>
            <a:off x="4486800" y="1303426"/>
            <a:ext cx="4263396" cy="2485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1"/>
        <p:cNvGrpSpPr/>
        <p:nvPr/>
      </p:nvGrpSpPr>
      <p:grpSpPr>
        <a:xfrm>
          <a:off x="0" y="0"/>
          <a:ext cx="0" cy="0"/>
          <a:chOff x="0" y="0"/>
          <a:chExt cx="0" cy="0"/>
        </a:xfrm>
      </p:grpSpPr>
      <p:sp>
        <p:nvSpPr>
          <p:cNvPr id="212" name="Google Shape;212;p12"/>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Windmill Prevention Mechanism (WPM)</a:t>
            </a:r>
            <a:endParaRPr>
              <a:solidFill>
                <a:srgbClr val="000000"/>
              </a:solidFill>
            </a:endParaRPr>
          </a:p>
          <a:p>
            <a:pPr marL="0" lvl="0" indent="0" algn="ctr" rtl="0">
              <a:lnSpc>
                <a:spcPct val="100000"/>
              </a:lnSpc>
              <a:spcBef>
                <a:spcPts val="0"/>
              </a:spcBef>
              <a:spcAft>
                <a:spcPts val="0"/>
              </a:spcAft>
              <a:buSzPts val="2800"/>
              <a:buNone/>
            </a:pPr>
            <a:r>
              <a:rPr lang="en">
                <a:solidFill>
                  <a:srgbClr val="000000"/>
                </a:solidFill>
              </a:rPr>
              <a:t> Fairing</a:t>
            </a:r>
            <a:endParaRPr>
              <a:solidFill>
                <a:srgbClr val="000000"/>
              </a:solidFill>
            </a:endParaRPr>
          </a:p>
        </p:txBody>
      </p:sp>
      <p:sp>
        <p:nvSpPr>
          <p:cNvPr id="213" name="Google Shape;213;p12"/>
          <p:cNvSpPr txBox="1">
            <a:spLocks noGrp="1"/>
          </p:cNvSpPr>
          <p:nvPr>
            <p:ph type="body" idx="1"/>
          </p:nvPr>
        </p:nvSpPr>
        <p:spPr>
          <a:xfrm>
            <a:off x="311700" y="1320800"/>
            <a:ext cx="5265600" cy="1321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rgbClr val="000000"/>
                </a:solidFill>
              </a:rPr>
              <a:t>Critical Element: Deflects flow around the body of the engine</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Simplified design made for easy integration with JetCat engine</a:t>
            </a:r>
            <a:endParaRPr>
              <a:solidFill>
                <a:srgbClr val="000000"/>
              </a:solidFill>
            </a:endParaRPr>
          </a:p>
          <a:p>
            <a:pPr marL="457200" lvl="0" indent="0" algn="l" rtl="0">
              <a:lnSpc>
                <a:spcPct val="115000"/>
              </a:lnSpc>
              <a:spcBef>
                <a:spcPts val="1600"/>
              </a:spcBef>
              <a:spcAft>
                <a:spcPts val="1600"/>
              </a:spcAft>
              <a:buSzPts val="1800"/>
              <a:buNone/>
            </a:pPr>
            <a:endParaRPr>
              <a:solidFill>
                <a:srgbClr val="000000"/>
              </a:solidFill>
            </a:endParaRPr>
          </a:p>
        </p:txBody>
      </p:sp>
      <p:sp>
        <p:nvSpPr>
          <p:cNvPr id="214" name="Google Shape;21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12</a:t>
            </a:fld>
            <a:endParaRPr/>
          </a:p>
        </p:txBody>
      </p:sp>
      <p:pic>
        <p:nvPicPr>
          <p:cNvPr id="215" name="Google Shape;215;p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216" name="Google Shape;216;p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217" name="Google Shape;21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12</a:t>
            </a:fld>
            <a:endParaRPr>
              <a:solidFill>
                <a:srgbClr val="000000"/>
              </a:solidFill>
            </a:endParaRPr>
          </a:p>
        </p:txBody>
      </p:sp>
      <p:grpSp>
        <p:nvGrpSpPr>
          <p:cNvPr id="218" name="Google Shape;218;p12"/>
          <p:cNvGrpSpPr/>
          <p:nvPr/>
        </p:nvGrpSpPr>
        <p:grpSpPr>
          <a:xfrm>
            <a:off x="6155331" y="1037229"/>
            <a:ext cx="2934024" cy="3069035"/>
            <a:chOff x="5506375" y="1199200"/>
            <a:chExt cx="3463201" cy="3722750"/>
          </a:xfrm>
        </p:grpSpPr>
        <p:pic>
          <p:nvPicPr>
            <p:cNvPr id="219" name="Google Shape;219;p1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506375" y="1199200"/>
              <a:ext cx="3463201" cy="3415750"/>
            </a:xfrm>
            <a:prstGeom prst="rect">
              <a:avLst/>
            </a:prstGeom>
            <a:noFill/>
            <a:ln>
              <a:noFill/>
            </a:ln>
          </p:spPr>
        </p:pic>
        <p:cxnSp>
          <p:nvCxnSpPr>
            <p:cNvPr id="220" name="Google Shape;220;p12"/>
            <p:cNvCxnSpPr/>
            <p:nvPr/>
          </p:nvCxnSpPr>
          <p:spPr>
            <a:xfrm flipH="1">
              <a:off x="6775150" y="1780825"/>
              <a:ext cx="9900" cy="2238600"/>
            </a:xfrm>
            <a:prstGeom prst="straightConnector1">
              <a:avLst/>
            </a:prstGeom>
            <a:noFill/>
            <a:ln w="19050" cap="flat" cmpd="sng">
              <a:solidFill>
                <a:srgbClr val="000000"/>
              </a:solidFill>
              <a:prstDash val="solid"/>
              <a:round/>
              <a:headEnd type="triangle" w="med" len="med"/>
              <a:tailEnd type="triangle" w="med" len="med"/>
            </a:ln>
          </p:spPr>
        </p:cxnSp>
        <p:sp>
          <p:nvSpPr>
            <p:cNvPr id="221" name="Google Shape;221;p12"/>
            <p:cNvSpPr txBox="1"/>
            <p:nvPr/>
          </p:nvSpPr>
          <p:spPr>
            <a:xfrm>
              <a:off x="6168200" y="2777900"/>
              <a:ext cx="706500" cy="258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97mm</a:t>
              </a:r>
              <a:endParaRPr sz="1200" b="1" i="0" u="none" strike="noStrike" cap="none">
                <a:solidFill>
                  <a:srgbClr val="000000"/>
                </a:solidFill>
                <a:latin typeface="Arial"/>
                <a:ea typeface="Arial"/>
                <a:cs typeface="Arial"/>
                <a:sym typeface="Arial"/>
              </a:endParaRPr>
            </a:p>
          </p:txBody>
        </p:sp>
        <p:cxnSp>
          <p:nvCxnSpPr>
            <p:cNvPr id="222" name="Google Shape;222;p12"/>
            <p:cNvCxnSpPr/>
            <p:nvPr/>
          </p:nvCxnSpPr>
          <p:spPr>
            <a:xfrm flipH="1">
              <a:off x="7421975" y="1949950"/>
              <a:ext cx="228600" cy="99600"/>
            </a:xfrm>
            <a:prstGeom prst="straightConnector1">
              <a:avLst/>
            </a:prstGeom>
            <a:noFill/>
            <a:ln w="19050" cap="flat" cmpd="sng">
              <a:solidFill>
                <a:srgbClr val="000000"/>
              </a:solidFill>
              <a:prstDash val="solid"/>
              <a:round/>
              <a:headEnd type="none" w="sm" len="sm"/>
              <a:tailEnd type="triangle" w="med" len="med"/>
            </a:ln>
          </p:spPr>
        </p:cxnSp>
        <p:sp>
          <p:nvSpPr>
            <p:cNvPr id="223" name="Google Shape;223;p12"/>
            <p:cNvSpPr txBox="1"/>
            <p:nvPr/>
          </p:nvSpPr>
          <p:spPr>
            <a:xfrm>
              <a:off x="7650575" y="1681325"/>
              <a:ext cx="706500" cy="50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5mm thick</a:t>
              </a:r>
              <a:endParaRPr sz="1200" b="1" i="0" u="none" strike="noStrike" cap="none">
                <a:solidFill>
                  <a:srgbClr val="000000"/>
                </a:solidFill>
                <a:latin typeface="Arial"/>
                <a:ea typeface="Arial"/>
                <a:cs typeface="Arial"/>
                <a:sym typeface="Arial"/>
              </a:endParaRPr>
            </a:p>
          </p:txBody>
        </p:sp>
        <p:cxnSp>
          <p:nvCxnSpPr>
            <p:cNvPr id="224" name="Google Shape;224;p12"/>
            <p:cNvCxnSpPr/>
            <p:nvPr/>
          </p:nvCxnSpPr>
          <p:spPr>
            <a:xfrm rot="10800000" flipH="1">
              <a:off x="6874700" y="4663225"/>
              <a:ext cx="1770900" cy="69600"/>
            </a:xfrm>
            <a:prstGeom prst="straightConnector1">
              <a:avLst/>
            </a:prstGeom>
            <a:noFill/>
            <a:ln w="19050" cap="flat" cmpd="sng">
              <a:solidFill>
                <a:srgbClr val="000000"/>
              </a:solidFill>
              <a:prstDash val="solid"/>
              <a:round/>
              <a:headEnd type="triangle" w="med" len="med"/>
              <a:tailEnd type="triangle" w="med" len="med"/>
            </a:ln>
          </p:spPr>
        </p:cxnSp>
        <p:sp>
          <p:nvSpPr>
            <p:cNvPr id="225" name="Google Shape;225;p12"/>
            <p:cNvSpPr txBox="1"/>
            <p:nvPr/>
          </p:nvSpPr>
          <p:spPr>
            <a:xfrm>
              <a:off x="7083650" y="4663350"/>
              <a:ext cx="1353000" cy="2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105mm long</a:t>
              </a:r>
              <a:endParaRPr sz="1400" b="1" i="0" u="none" strike="noStrike" cap="none">
                <a:solidFill>
                  <a:srgbClr val="000000"/>
                </a:solidFill>
                <a:latin typeface="Arial"/>
                <a:ea typeface="Arial"/>
                <a:cs typeface="Arial"/>
                <a:sym typeface="Arial"/>
              </a:endParaRPr>
            </a:p>
          </p:txBody>
        </p:sp>
      </p:grpSp>
      <p:pic>
        <p:nvPicPr>
          <p:cNvPr id="226" name="Google Shape;226;p1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700125" y="2754775"/>
            <a:ext cx="2616776" cy="2388726"/>
          </a:xfrm>
          <a:prstGeom prst="rect">
            <a:avLst/>
          </a:prstGeom>
          <a:noFill/>
          <a:ln>
            <a:noFill/>
          </a:ln>
        </p:spPr>
      </p:pic>
      <p:sp>
        <p:nvSpPr>
          <p:cNvPr id="227" name="Google Shape;227;p12"/>
          <p:cNvSpPr txBox="1"/>
          <p:nvPr/>
        </p:nvSpPr>
        <p:spPr>
          <a:xfrm>
            <a:off x="311700" y="2571750"/>
            <a:ext cx="3323400" cy="2388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Manufactured using Carbon Fiber reinforced Onyx</a:t>
            </a:r>
            <a:endParaRPr sz="1400" b="0" i="0" u="none" strike="noStrike" cap="none">
              <a:solidFill>
                <a:schemeClr val="dk1"/>
              </a:solidFill>
              <a:latin typeface="Arial"/>
              <a:ea typeface="Arial"/>
              <a:cs typeface="Arial"/>
              <a:sym typeface="Arial"/>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Compressive Strength 320 MPA</a:t>
            </a:r>
            <a:endParaRPr sz="1400" b="0" i="0" u="none" strike="noStrike" cap="none">
              <a:solidFill>
                <a:schemeClr val="dk1"/>
              </a:solidFill>
              <a:latin typeface="Arial"/>
              <a:ea typeface="Arial"/>
              <a:cs typeface="Arial"/>
              <a:sym typeface="Arial"/>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50% greater strength to weight than 6061 aluminum</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Test LabVIEW Front Panel</a:t>
            </a:r>
            <a:endParaRPr/>
          </a:p>
        </p:txBody>
      </p:sp>
      <p:pic>
        <p:nvPicPr>
          <p:cNvPr id="1729" name="Google Shape;1729;p1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30188" y="1017725"/>
            <a:ext cx="6083633" cy="382097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Test LabVIEW Block Diagram</a:t>
            </a:r>
            <a:endParaRPr/>
          </a:p>
        </p:txBody>
      </p:sp>
      <p:pic>
        <p:nvPicPr>
          <p:cNvPr id="1735" name="Google Shape;1735;p1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74513" y="1152475"/>
            <a:ext cx="6194973" cy="383097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WHiMPS LabVIEW Front Panel</a:t>
            </a:r>
            <a:endParaRPr/>
          </a:p>
        </p:txBody>
      </p:sp>
      <p:pic>
        <p:nvPicPr>
          <p:cNvPr id="1741" name="Google Shape;1741;p1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02300" y="1139950"/>
            <a:ext cx="6739411" cy="382097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WHiMPS LabVIEW Flowchart</a:t>
            </a:r>
            <a:endParaRPr/>
          </a:p>
        </p:txBody>
      </p:sp>
      <p:pic>
        <p:nvPicPr>
          <p:cNvPr id="1747" name="Google Shape;1747;p123"/>
          <p:cNvPicPr preferRelativeResize="0"/>
          <p:nvPr/>
        </p:nvPicPr>
        <p:blipFill rotWithShape="1">
          <a:blip r:embed="rId3">
            <a:alphaModFix/>
          </a:blip>
          <a:srcRect/>
          <a:stretch/>
        </p:blipFill>
        <p:spPr>
          <a:xfrm>
            <a:off x="2038950" y="1139975"/>
            <a:ext cx="5066100" cy="382097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51"/>
        <p:cNvGrpSpPr/>
        <p:nvPr/>
      </p:nvGrpSpPr>
      <p:grpSpPr>
        <a:xfrm>
          <a:off x="0" y="0"/>
          <a:ext cx="0" cy="0"/>
          <a:chOff x="0" y="0"/>
          <a:chExt cx="0" cy="0"/>
        </a:xfrm>
      </p:grpSpPr>
      <p:sp>
        <p:nvSpPr>
          <p:cNvPr id="1752" name="Google Shape;1752;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Paddle Control Law</a:t>
            </a:r>
            <a:endParaRPr>
              <a:solidFill>
                <a:srgbClr val="000000"/>
              </a:solidFill>
            </a:endParaRPr>
          </a:p>
        </p:txBody>
      </p:sp>
      <p:sp>
        <p:nvSpPr>
          <p:cNvPr id="1753" name="Google Shape;1753;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124</a:t>
            </a:fld>
            <a:endParaRPr/>
          </a:p>
        </p:txBody>
      </p:sp>
      <p:pic>
        <p:nvPicPr>
          <p:cNvPr id="1754" name="Google Shape;1754;p1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755" name="Google Shape;1755;p1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pic>
        <p:nvPicPr>
          <p:cNvPr id="1756" name="Google Shape;1756;p124"/>
          <p:cNvPicPr preferRelativeResize="0"/>
          <p:nvPr/>
        </p:nvPicPr>
        <p:blipFill rotWithShape="1">
          <a:blip r:embed="rId5">
            <a:alphaModFix/>
          </a:blip>
          <a:srcRect/>
          <a:stretch/>
        </p:blipFill>
        <p:spPr>
          <a:xfrm>
            <a:off x="891663" y="1005800"/>
            <a:ext cx="7360675" cy="38165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51"/>
        <p:cNvGrpSpPr/>
        <p:nvPr/>
      </p:nvGrpSpPr>
      <p:grpSpPr>
        <a:xfrm>
          <a:off x="0" y="0"/>
          <a:ext cx="0" cy="0"/>
          <a:chOff x="0" y="0"/>
          <a:chExt cx="0" cy="0"/>
        </a:xfrm>
      </p:grpSpPr>
      <p:sp>
        <p:nvSpPr>
          <p:cNvPr id="1752" name="Google Shape;1752;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dirty="0">
                <a:solidFill>
                  <a:srgbClr val="000000"/>
                </a:solidFill>
              </a:rPr>
              <a:t>Gantt – Manufacture &amp; Test</a:t>
            </a:r>
            <a:endParaRPr dirty="0">
              <a:solidFill>
                <a:srgbClr val="000000"/>
              </a:solidFill>
            </a:endParaRPr>
          </a:p>
        </p:txBody>
      </p:sp>
      <p:sp>
        <p:nvSpPr>
          <p:cNvPr id="1753" name="Google Shape;1753;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125</a:t>
            </a:fld>
            <a:endParaRPr/>
          </a:p>
        </p:txBody>
      </p:sp>
      <p:pic>
        <p:nvPicPr>
          <p:cNvPr id="1754" name="Google Shape;1754;p1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755" name="Google Shape;1755;p1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pic>
        <p:nvPicPr>
          <p:cNvPr id="5" name="Picture 4" descr="A close up of a map&#10;&#10;Description automatically generated">
            <a:extLst>
              <a:ext uri="{FF2B5EF4-FFF2-40B4-BE49-F238E27FC236}">
                <a16:creationId xmlns:a16="http://schemas.microsoft.com/office/drawing/2014/main" id="{3289672F-FB29-4944-B7FB-58ED414DBB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159" y="902184"/>
            <a:ext cx="6707064" cy="4132391"/>
          </a:xfrm>
          <a:prstGeom prst="rect">
            <a:avLst/>
          </a:prstGeom>
        </p:spPr>
      </p:pic>
    </p:spTree>
    <p:extLst>
      <p:ext uri="{BB962C8B-B14F-4D97-AF65-F5344CB8AC3E}">
        <p14:creationId xmlns:p14="http://schemas.microsoft.com/office/powerpoint/2010/main" val="4552901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51"/>
        <p:cNvGrpSpPr/>
        <p:nvPr/>
      </p:nvGrpSpPr>
      <p:grpSpPr>
        <a:xfrm>
          <a:off x="0" y="0"/>
          <a:ext cx="0" cy="0"/>
          <a:chOff x="0" y="0"/>
          <a:chExt cx="0" cy="0"/>
        </a:xfrm>
      </p:grpSpPr>
      <p:sp>
        <p:nvSpPr>
          <p:cNvPr id="1752" name="Google Shape;1752;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dirty="0">
                <a:solidFill>
                  <a:srgbClr val="000000"/>
                </a:solidFill>
              </a:rPr>
              <a:t>Gantt – Software &amp; Electronics</a:t>
            </a:r>
            <a:endParaRPr dirty="0">
              <a:solidFill>
                <a:srgbClr val="000000"/>
              </a:solidFill>
            </a:endParaRPr>
          </a:p>
        </p:txBody>
      </p:sp>
      <p:sp>
        <p:nvSpPr>
          <p:cNvPr id="1753" name="Google Shape;1753;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126</a:t>
            </a:fld>
            <a:endParaRPr/>
          </a:p>
        </p:txBody>
      </p:sp>
      <p:pic>
        <p:nvPicPr>
          <p:cNvPr id="1754" name="Google Shape;1754;p1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755" name="Google Shape;1755;p1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pic>
        <p:nvPicPr>
          <p:cNvPr id="3" name="Picture 2" descr="A close up of a map&#10;&#10;Description automatically generated">
            <a:extLst>
              <a:ext uri="{FF2B5EF4-FFF2-40B4-BE49-F238E27FC236}">
                <a16:creationId xmlns:a16="http://schemas.microsoft.com/office/drawing/2014/main" id="{24C95C60-6AF8-C241-A24A-9402682858A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087" y="923566"/>
            <a:ext cx="7073826" cy="4111009"/>
          </a:xfrm>
          <a:prstGeom prst="rect">
            <a:avLst/>
          </a:prstGeom>
        </p:spPr>
      </p:pic>
    </p:spTree>
    <p:extLst>
      <p:ext uri="{BB962C8B-B14F-4D97-AF65-F5344CB8AC3E}">
        <p14:creationId xmlns:p14="http://schemas.microsoft.com/office/powerpoint/2010/main" val="3099829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1"/>
        <p:cNvGrpSpPr/>
        <p:nvPr/>
      </p:nvGrpSpPr>
      <p:grpSpPr>
        <a:xfrm>
          <a:off x="0" y="0"/>
          <a:ext cx="0" cy="0"/>
          <a:chOff x="0" y="0"/>
          <a:chExt cx="0" cy="0"/>
        </a:xfrm>
      </p:grpSpPr>
      <p:sp>
        <p:nvSpPr>
          <p:cNvPr id="232" name="Google Shape;232;p13"/>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Windmill Prevention Mechanism (WPM)</a:t>
            </a:r>
            <a:endParaRPr>
              <a:solidFill>
                <a:srgbClr val="000000"/>
              </a:solidFill>
            </a:endParaRPr>
          </a:p>
          <a:p>
            <a:pPr marL="0" lvl="0" indent="0" algn="ctr" rtl="0">
              <a:lnSpc>
                <a:spcPct val="100000"/>
              </a:lnSpc>
              <a:spcBef>
                <a:spcPts val="0"/>
              </a:spcBef>
              <a:spcAft>
                <a:spcPts val="0"/>
              </a:spcAft>
              <a:buSzPts val="2800"/>
              <a:buNone/>
            </a:pPr>
            <a:r>
              <a:rPr lang="en">
                <a:solidFill>
                  <a:srgbClr val="000000"/>
                </a:solidFill>
              </a:rPr>
              <a:t> Fairing Ejection</a:t>
            </a:r>
            <a:endParaRPr>
              <a:solidFill>
                <a:srgbClr val="000000"/>
              </a:solidFill>
            </a:endParaRPr>
          </a:p>
        </p:txBody>
      </p:sp>
      <p:sp>
        <p:nvSpPr>
          <p:cNvPr id="233" name="Google Shape;233;p13"/>
          <p:cNvSpPr txBox="1">
            <a:spLocks noGrp="1"/>
          </p:cNvSpPr>
          <p:nvPr>
            <p:ph type="body" idx="1"/>
          </p:nvPr>
        </p:nvSpPr>
        <p:spPr>
          <a:xfrm>
            <a:off x="311700" y="1320800"/>
            <a:ext cx="4330800" cy="3172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dirty="0">
                <a:solidFill>
                  <a:srgbClr val="000000"/>
                </a:solidFill>
              </a:rPr>
              <a:t>Fairing mounted to engine using Fore Retention Ring</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Deployed by retracting solenoid pins from fairing</a:t>
            </a:r>
            <a:endParaRPr dirty="0">
              <a:solidFill>
                <a:srgbClr val="000000"/>
              </a:solidFill>
            </a:endParaRPr>
          </a:p>
          <a:p>
            <a:pPr marL="457200" lvl="0" indent="-342900" algn="l" rtl="0">
              <a:lnSpc>
                <a:spcPct val="115000"/>
              </a:lnSpc>
              <a:spcBef>
                <a:spcPts val="0"/>
              </a:spcBef>
              <a:spcAft>
                <a:spcPts val="0"/>
              </a:spcAft>
              <a:buClr>
                <a:schemeClr val="dk1"/>
              </a:buClr>
              <a:buSzPts val="1800"/>
              <a:buChar char="●"/>
            </a:pPr>
            <a:r>
              <a:rPr lang="en" dirty="0">
                <a:solidFill>
                  <a:srgbClr val="000000"/>
                </a:solidFill>
              </a:rPr>
              <a:t>Fairing will be ejected along the sides of the engine</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Assisted by internal springs</a:t>
            </a:r>
            <a:endParaRPr dirty="0">
              <a:solidFill>
                <a:srgbClr val="000000"/>
              </a:solidFill>
            </a:endParaRPr>
          </a:p>
          <a:p>
            <a:pPr marL="1371600" lvl="2" indent="-317500" algn="l" rtl="0">
              <a:lnSpc>
                <a:spcPct val="115000"/>
              </a:lnSpc>
              <a:spcBef>
                <a:spcPts val="0"/>
              </a:spcBef>
              <a:spcAft>
                <a:spcPts val="0"/>
              </a:spcAft>
              <a:buClr>
                <a:srgbClr val="000000"/>
              </a:buClr>
              <a:buSzPts val="1400"/>
              <a:buChar char="■"/>
            </a:pPr>
            <a:r>
              <a:rPr lang="en" dirty="0">
                <a:solidFill>
                  <a:srgbClr val="000000"/>
                </a:solidFill>
              </a:rPr>
              <a:t>Attached to inside of fairing, mounted against starter motor</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According to CFD, aerodynamic forces will aid in separating fairing and assist in deployment</a:t>
            </a:r>
            <a:endParaRPr dirty="0">
              <a:solidFill>
                <a:srgbClr val="000000"/>
              </a:solidFill>
            </a:endParaRPr>
          </a:p>
          <a:p>
            <a:pPr marL="457200" lvl="0" indent="0" algn="l" rtl="0">
              <a:lnSpc>
                <a:spcPct val="115000"/>
              </a:lnSpc>
              <a:spcBef>
                <a:spcPts val="1600"/>
              </a:spcBef>
              <a:spcAft>
                <a:spcPts val="0"/>
              </a:spcAft>
              <a:buSzPts val="1800"/>
              <a:buNone/>
            </a:pPr>
            <a:endParaRPr dirty="0">
              <a:solidFill>
                <a:srgbClr val="000000"/>
              </a:solidFill>
            </a:endParaRPr>
          </a:p>
          <a:p>
            <a:pPr marL="457200" lvl="0" indent="0" algn="l" rtl="0">
              <a:lnSpc>
                <a:spcPct val="115000"/>
              </a:lnSpc>
              <a:spcBef>
                <a:spcPts val="1600"/>
              </a:spcBef>
              <a:spcAft>
                <a:spcPts val="1600"/>
              </a:spcAft>
              <a:buSzPts val="1800"/>
              <a:buNone/>
            </a:pPr>
            <a:endParaRPr dirty="0">
              <a:solidFill>
                <a:srgbClr val="000000"/>
              </a:solidFill>
            </a:endParaRPr>
          </a:p>
        </p:txBody>
      </p:sp>
      <p:sp>
        <p:nvSpPr>
          <p:cNvPr id="234" name="Google Shape;234;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13</a:t>
            </a:fld>
            <a:endParaRPr/>
          </a:p>
        </p:txBody>
      </p:sp>
      <p:pic>
        <p:nvPicPr>
          <p:cNvPr id="235" name="Google Shape;235;p1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236" name="Google Shape;236;p1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237" name="Google Shape;23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13</a:t>
            </a:fld>
            <a:endParaRPr>
              <a:solidFill>
                <a:srgbClr val="000000"/>
              </a:solidFill>
            </a:endParaRPr>
          </a:p>
        </p:txBody>
      </p:sp>
      <p:pic>
        <p:nvPicPr>
          <p:cNvPr id="2" name="TotalEngineRender1_cropped.mp4" descr="TotalEngineRender1_cropped.mp4">
            <a:hlinkClick r:id="" action="ppaction://media"/>
            <a:extLst>
              <a:ext uri="{FF2B5EF4-FFF2-40B4-BE49-F238E27FC236}">
                <a16:creationId xmlns:a16="http://schemas.microsoft.com/office/drawing/2014/main" id="{3A1FBBDF-08CF-BE44-B529-2470BEE8EBF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59064" y="1473261"/>
            <a:ext cx="4122204" cy="3020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Mechanism (TVM)</a:t>
            </a:r>
            <a:endParaRPr>
              <a:solidFill>
                <a:srgbClr val="000000"/>
              </a:solidFill>
            </a:endParaRPr>
          </a:p>
        </p:txBody>
      </p:sp>
      <p:sp>
        <p:nvSpPr>
          <p:cNvPr id="244" name="Google Shape;244;p14"/>
          <p:cNvSpPr txBox="1">
            <a:spLocks noGrp="1"/>
          </p:cNvSpPr>
          <p:nvPr>
            <p:ph type="body" idx="1"/>
          </p:nvPr>
        </p:nvSpPr>
        <p:spPr>
          <a:xfrm>
            <a:off x="311700" y="1035450"/>
            <a:ext cx="7016400" cy="396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Design Theory: Deflect exhaust flow by turning paddles into the flow using an “X” configuration of 4 paddles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Challenges: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Need to be able to relate thrust vectoring angle to paddle deflection angle</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Accomplished through model derived from aerodynamic principles and through CFD</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Air Force desired a solution that would not impact nominal thrust of the engine</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With paddles retracted, there will be no disturbance to exhaust flow</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System must be able to handle extreme thermodynamic and aerodynamic loads associated with exhaust of jet engines</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Material selection of stainless steel</a:t>
            </a:r>
            <a:endParaRPr>
              <a:solidFill>
                <a:srgbClr val="000000"/>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Design Inspiration: Other paddle thrust vectoring technologies using 3 paddles</a:t>
            </a:r>
            <a:endParaRPr>
              <a:solidFill>
                <a:srgbClr val="000000"/>
              </a:solidFill>
            </a:endParaRPr>
          </a:p>
        </p:txBody>
      </p:sp>
      <p:sp>
        <p:nvSpPr>
          <p:cNvPr id="245" name="Google Shape;24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14</a:t>
            </a:fld>
            <a:endParaRPr/>
          </a:p>
        </p:txBody>
      </p:sp>
      <p:pic>
        <p:nvPicPr>
          <p:cNvPr id="246" name="Google Shape;246;p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247" name="Google Shape;247;p1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248" name="Google Shape;24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14</a:t>
            </a:fld>
            <a:endParaRPr>
              <a:solidFill>
                <a:srgbClr val="000000"/>
              </a:solidFill>
            </a:endParaRPr>
          </a:p>
        </p:txBody>
      </p:sp>
      <p:pic>
        <p:nvPicPr>
          <p:cNvPr id="249" name="Google Shape;249;p1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364650" y="3032475"/>
            <a:ext cx="1656500" cy="1358175"/>
          </a:xfrm>
          <a:prstGeom prst="rect">
            <a:avLst/>
          </a:prstGeom>
          <a:noFill/>
          <a:ln>
            <a:noFill/>
          </a:ln>
        </p:spPr>
      </p:pic>
      <p:pic>
        <p:nvPicPr>
          <p:cNvPr id="250" name="Google Shape;250;p1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28113" y="1166450"/>
            <a:ext cx="1729575" cy="1615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4"/>
        <p:cNvGrpSpPr/>
        <p:nvPr/>
      </p:nvGrpSpPr>
      <p:grpSpPr>
        <a:xfrm>
          <a:off x="0" y="0"/>
          <a:ext cx="0" cy="0"/>
          <a:chOff x="0" y="0"/>
          <a:chExt cx="0" cy="0"/>
        </a:xfrm>
      </p:grpSpPr>
      <p:pic>
        <p:nvPicPr>
          <p:cNvPr id="255" name="Google Shape;255;p15"/>
          <p:cNvPicPr preferRelativeResize="0"/>
          <p:nvPr/>
        </p:nvPicPr>
        <p:blipFill rotWithShape="1">
          <a:blip r:embed="rId3" cstate="print">
            <a:alphaModFix/>
            <a:extLst>
              <a:ext uri="{28A0092B-C50C-407E-A947-70E740481C1C}">
                <a14:useLocalDpi xmlns:a14="http://schemas.microsoft.com/office/drawing/2010/main"/>
              </a:ext>
            </a:extLst>
          </a:blip>
          <a:srcRect l="661" r="660"/>
          <a:stretch/>
        </p:blipFill>
        <p:spPr>
          <a:xfrm flipH="1">
            <a:off x="1348762" y="916325"/>
            <a:ext cx="6446477" cy="3832899"/>
          </a:xfrm>
          <a:prstGeom prst="rect">
            <a:avLst/>
          </a:prstGeom>
          <a:noFill/>
          <a:ln>
            <a:noFill/>
          </a:ln>
        </p:spPr>
      </p:pic>
      <p:sp>
        <p:nvSpPr>
          <p:cNvPr id="256" name="Google Shape;256;p15"/>
          <p:cNvSpPr txBox="1">
            <a:spLocks noGrp="1"/>
          </p:cNvSpPr>
          <p:nvPr>
            <p:ph type="title"/>
          </p:nvPr>
        </p:nvSpPr>
        <p:spPr>
          <a:xfrm>
            <a:off x="269175" y="3436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Baseline Design - TVM</a:t>
            </a:r>
            <a:endParaRPr>
              <a:solidFill>
                <a:srgbClr val="000000"/>
              </a:solidFill>
            </a:endParaRPr>
          </a:p>
        </p:txBody>
      </p:sp>
      <p:sp>
        <p:nvSpPr>
          <p:cNvPr id="257" name="Google Shape;257;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15</a:t>
            </a:fld>
            <a:endParaRPr/>
          </a:p>
        </p:txBody>
      </p:sp>
      <p:pic>
        <p:nvPicPr>
          <p:cNvPr id="258" name="Google Shape;258;p1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259" name="Google Shape;259;p1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260" name="Google Shape;2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15</a:t>
            </a:fld>
            <a:endParaRPr>
              <a:solidFill>
                <a:srgbClr val="000000"/>
              </a:solidFill>
            </a:endParaRPr>
          </a:p>
        </p:txBody>
      </p:sp>
      <p:cxnSp>
        <p:nvCxnSpPr>
          <p:cNvPr id="261" name="Google Shape;261;p15"/>
          <p:cNvCxnSpPr/>
          <p:nvPr/>
        </p:nvCxnSpPr>
        <p:spPr>
          <a:xfrm rot="10800000">
            <a:off x="1126075" y="2252625"/>
            <a:ext cx="477000" cy="520800"/>
          </a:xfrm>
          <a:prstGeom prst="straightConnector1">
            <a:avLst/>
          </a:prstGeom>
          <a:noFill/>
          <a:ln w="28575" cap="flat" cmpd="sng">
            <a:solidFill>
              <a:srgbClr val="FF0000"/>
            </a:solidFill>
            <a:prstDash val="solid"/>
            <a:round/>
            <a:headEnd type="none" w="sm" len="sm"/>
            <a:tailEnd type="none" w="sm" len="sm"/>
          </a:ln>
        </p:spPr>
      </p:cxnSp>
      <p:sp>
        <p:nvSpPr>
          <p:cNvPr id="262" name="Google Shape;262;p15"/>
          <p:cNvSpPr txBox="1"/>
          <p:nvPr/>
        </p:nvSpPr>
        <p:spPr>
          <a:xfrm>
            <a:off x="682375" y="1915050"/>
            <a:ext cx="851100" cy="30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Paddle</a:t>
            </a:r>
            <a:endParaRPr sz="1400" b="0" i="0" u="none" strike="noStrike" cap="none">
              <a:solidFill>
                <a:srgbClr val="000000"/>
              </a:solidFill>
              <a:latin typeface="Arial"/>
              <a:ea typeface="Arial"/>
              <a:cs typeface="Arial"/>
              <a:sym typeface="Arial"/>
            </a:endParaRPr>
          </a:p>
        </p:txBody>
      </p:sp>
      <p:sp>
        <p:nvSpPr>
          <p:cNvPr id="263" name="Google Shape;263;p15"/>
          <p:cNvSpPr/>
          <p:nvPr/>
        </p:nvSpPr>
        <p:spPr>
          <a:xfrm>
            <a:off x="682375" y="1988325"/>
            <a:ext cx="704400" cy="26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64" name="Google Shape;264;p15"/>
          <p:cNvCxnSpPr>
            <a:endCxn id="265" idx="3"/>
          </p:cNvCxnSpPr>
          <p:nvPr/>
        </p:nvCxnSpPr>
        <p:spPr>
          <a:xfrm flipH="1">
            <a:off x="1995775" y="3874525"/>
            <a:ext cx="248700" cy="166800"/>
          </a:xfrm>
          <a:prstGeom prst="straightConnector1">
            <a:avLst/>
          </a:prstGeom>
          <a:noFill/>
          <a:ln w="28575" cap="flat" cmpd="sng">
            <a:solidFill>
              <a:srgbClr val="FF0000"/>
            </a:solidFill>
            <a:prstDash val="solid"/>
            <a:round/>
            <a:headEnd type="none" w="sm" len="sm"/>
            <a:tailEnd type="none" w="sm" len="sm"/>
          </a:ln>
        </p:spPr>
      </p:cxnSp>
      <p:sp>
        <p:nvSpPr>
          <p:cNvPr id="265" name="Google Shape;265;p15"/>
          <p:cNvSpPr/>
          <p:nvPr/>
        </p:nvSpPr>
        <p:spPr>
          <a:xfrm>
            <a:off x="733375" y="3890875"/>
            <a:ext cx="1262400" cy="3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Linkage Rod</a:t>
            </a:r>
            <a:endParaRPr sz="1400" b="0" i="0" u="none" strike="noStrike" cap="none">
              <a:solidFill>
                <a:srgbClr val="000000"/>
              </a:solidFill>
              <a:latin typeface="Arial"/>
              <a:ea typeface="Arial"/>
              <a:cs typeface="Arial"/>
              <a:sym typeface="Arial"/>
            </a:endParaRPr>
          </a:p>
        </p:txBody>
      </p:sp>
      <p:cxnSp>
        <p:nvCxnSpPr>
          <p:cNvPr id="266" name="Google Shape;266;p15"/>
          <p:cNvCxnSpPr>
            <a:endCxn id="267" idx="3"/>
          </p:cNvCxnSpPr>
          <p:nvPr/>
        </p:nvCxnSpPr>
        <p:spPr>
          <a:xfrm rot="10800000">
            <a:off x="1386775" y="1415688"/>
            <a:ext cx="1240200" cy="960600"/>
          </a:xfrm>
          <a:prstGeom prst="straightConnector1">
            <a:avLst/>
          </a:prstGeom>
          <a:noFill/>
          <a:ln w="28575" cap="flat" cmpd="sng">
            <a:solidFill>
              <a:srgbClr val="FF0000"/>
            </a:solidFill>
            <a:prstDash val="solid"/>
            <a:round/>
            <a:headEnd type="none" w="sm" len="sm"/>
            <a:tailEnd type="none" w="sm" len="sm"/>
          </a:ln>
        </p:spPr>
      </p:cxnSp>
      <p:sp>
        <p:nvSpPr>
          <p:cNvPr id="267" name="Google Shape;267;p15"/>
          <p:cNvSpPr/>
          <p:nvPr/>
        </p:nvSpPr>
        <p:spPr>
          <a:xfrm>
            <a:off x="594175" y="1194888"/>
            <a:ext cx="792600" cy="441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Nozzle Sheath</a:t>
            </a:r>
            <a:endParaRPr sz="1400" b="0" i="0" u="none" strike="noStrike" cap="none">
              <a:solidFill>
                <a:srgbClr val="000000"/>
              </a:solidFill>
              <a:latin typeface="Arial"/>
              <a:ea typeface="Arial"/>
              <a:cs typeface="Arial"/>
              <a:sym typeface="Arial"/>
            </a:endParaRPr>
          </a:p>
        </p:txBody>
      </p:sp>
      <p:cxnSp>
        <p:nvCxnSpPr>
          <p:cNvPr id="268" name="Google Shape;268;p15"/>
          <p:cNvCxnSpPr>
            <a:endCxn id="269" idx="1"/>
          </p:cNvCxnSpPr>
          <p:nvPr/>
        </p:nvCxnSpPr>
        <p:spPr>
          <a:xfrm rot="10800000" flipH="1">
            <a:off x="3250550" y="3745350"/>
            <a:ext cx="702300" cy="157800"/>
          </a:xfrm>
          <a:prstGeom prst="straightConnector1">
            <a:avLst/>
          </a:prstGeom>
          <a:noFill/>
          <a:ln w="28575" cap="flat" cmpd="sng">
            <a:solidFill>
              <a:srgbClr val="FF0000"/>
            </a:solidFill>
            <a:prstDash val="solid"/>
            <a:round/>
            <a:headEnd type="none" w="sm" len="sm"/>
            <a:tailEnd type="none" w="sm" len="sm"/>
          </a:ln>
        </p:spPr>
      </p:cxnSp>
      <p:sp>
        <p:nvSpPr>
          <p:cNvPr id="269" name="Google Shape;269;p15"/>
          <p:cNvSpPr/>
          <p:nvPr/>
        </p:nvSpPr>
        <p:spPr>
          <a:xfrm>
            <a:off x="3952850" y="3484950"/>
            <a:ext cx="902700" cy="520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Actuator Ring</a:t>
            </a:r>
            <a:endParaRPr sz="1400" b="0" i="0" u="none" strike="noStrike" cap="none">
              <a:solidFill>
                <a:srgbClr val="000000"/>
              </a:solidFill>
              <a:latin typeface="Arial"/>
              <a:ea typeface="Arial"/>
              <a:cs typeface="Arial"/>
              <a:sym typeface="Arial"/>
            </a:endParaRPr>
          </a:p>
        </p:txBody>
      </p:sp>
      <p:cxnSp>
        <p:nvCxnSpPr>
          <p:cNvPr id="270" name="Google Shape;270;p15"/>
          <p:cNvCxnSpPr>
            <a:endCxn id="271" idx="1"/>
          </p:cNvCxnSpPr>
          <p:nvPr/>
        </p:nvCxnSpPr>
        <p:spPr>
          <a:xfrm rot="10800000" flipH="1">
            <a:off x="3573200" y="2380875"/>
            <a:ext cx="739200" cy="333600"/>
          </a:xfrm>
          <a:prstGeom prst="straightConnector1">
            <a:avLst/>
          </a:prstGeom>
          <a:noFill/>
          <a:ln w="28575" cap="flat" cmpd="sng">
            <a:solidFill>
              <a:srgbClr val="FF0000"/>
            </a:solidFill>
            <a:prstDash val="solid"/>
            <a:round/>
            <a:headEnd type="none" w="sm" len="sm"/>
            <a:tailEnd type="none" w="sm" len="sm"/>
          </a:ln>
        </p:spPr>
      </p:cxnSp>
      <p:sp>
        <p:nvSpPr>
          <p:cNvPr id="271" name="Google Shape;271;p15"/>
          <p:cNvSpPr/>
          <p:nvPr/>
        </p:nvSpPr>
        <p:spPr>
          <a:xfrm>
            <a:off x="4312400" y="2120475"/>
            <a:ext cx="902700" cy="520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Linear Actuator</a:t>
            </a:r>
            <a:endParaRPr sz="1400" b="0" i="0" u="none" strike="noStrike" cap="none">
              <a:solidFill>
                <a:srgbClr val="000000"/>
              </a:solidFill>
              <a:latin typeface="Arial"/>
              <a:ea typeface="Arial"/>
              <a:cs typeface="Arial"/>
              <a:sym typeface="Arial"/>
            </a:endParaRPr>
          </a:p>
        </p:txBody>
      </p:sp>
      <p:cxnSp>
        <p:nvCxnSpPr>
          <p:cNvPr id="272" name="Google Shape;272;p15"/>
          <p:cNvCxnSpPr>
            <a:endCxn id="273" idx="1"/>
          </p:cNvCxnSpPr>
          <p:nvPr/>
        </p:nvCxnSpPr>
        <p:spPr>
          <a:xfrm>
            <a:off x="3732300" y="1419825"/>
            <a:ext cx="521400" cy="154800"/>
          </a:xfrm>
          <a:prstGeom prst="straightConnector1">
            <a:avLst/>
          </a:prstGeom>
          <a:noFill/>
          <a:ln w="28575" cap="flat" cmpd="sng">
            <a:solidFill>
              <a:srgbClr val="FF0000"/>
            </a:solidFill>
            <a:prstDash val="solid"/>
            <a:round/>
            <a:headEnd type="none" w="sm" len="sm"/>
            <a:tailEnd type="none" w="sm" len="sm"/>
          </a:ln>
        </p:spPr>
      </p:cxnSp>
      <p:sp>
        <p:nvSpPr>
          <p:cNvPr id="273" name="Google Shape;273;p15"/>
          <p:cNvSpPr/>
          <p:nvPr/>
        </p:nvSpPr>
        <p:spPr>
          <a:xfrm>
            <a:off x="4253700" y="1346325"/>
            <a:ext cx="13374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Linear Potentiometer</a:t>
            </a:r>
            <a:endParaRPr sz="1400" b="0" i="0" u="none" strike="noStrike" cap="none">
              <a:solidFill>
                <a:srgbClr val="000000"/>
              </a:solidFill>
              <a:latin typeface="Arial"/>
              <a:ea typeface="Arial"/>
              <a:cs typeface="Arial"/>
              <a:sym typeface="Arial"/>
            </a:endParaRPr>
          </a:p>
        </p:txBody>
      </p:sp>
      <p:cxnSp>
        <p:nvCxnSpPr>
          <p:cNvPr id="274" name="Google Shape;274;p15"/>
          <p:cNvCxnSpPr>
            <a:endCxn id="275" idx="3"/>
          </p:cNvCxnSpPr>
          <p:nvPr/>
        </p:nvCxnSpPr>
        <p:spPr>
          <a:xfrm flipH="1">
            <a:off x="1434225" y="3173150"/>
            <a:ext cx="969600" cy="159000"/>
          </a:xfrm>
          <a:prstGeom prst="straightConnector1">
            <a:avLst/>
          </a:prstGeom>
          <a:noFill/>
          <a:ln w="28575" cap="flat" cmpd="sng">
            <a:solidFill>
              <a:srgbClr val="FF0000"/>
            </a:solidFill>
            <a:prstDash val="solid"/>
            <a:round/>
            <a:headEnd type="none" w="sm" len="sm"/>
            <a:tailEnd type="none" w="sm" len="sm"/>
          </a:ln>
        </p:spPr>
      </p:cxnSp>
      <p:sp>
        <p:nvSpPr>
          <p:cNvPr id="275" name="Google Shape;275;p15"/>
          <p:cNvSpPr/>
          <p:nvPr/>
        </p:nvSpPr>
        <p:spPr>
          <a:xfrm>
            <a:off x="96825" y="2942150"/>
            <a:ext cx="1337400" cy="78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Linear Potentiometer Arm</a:t>
            </a:r>
            <a:endParaRPr sz="1400" b="0" i="0" u="none" strike="noStrike" cap="none">
              <a:solidFill>
                <a:srgbClr val="000000"/>
              </a:solidFill>
              <a:latin typeface="Arial"/>
              <a:ea typeface="Arial"/>
              <a:cs typeface="Arial"/>
              <a:sym typeface="Arial"/>
            </a:endParaRPr>
          </a:p>
        </p:txBody>
      </p:sp>
      <p:cxnSp>
        <p:nvCxnSpPr>
          <p:cNvPr id="276" name="Google Shape;276;p15"/>
          <p:cNvCxnSpPr>
            <a:endCxn id="277" idx="1"/>
          </p:cNvCxnSpPr>
          <p:nvPr/>
        </p:nvCxnSpPr>
        <p:spPr>
          <a:xfrm rot="10800000" flipH="1">
            <a:off x="4061600" y="3063050"/>
            <a:ext cx="660000" cy="14400"/>
          </a:xfrm>
          <a:prstGeom prst="straightConnector1">
            <a:avLst/>
          </a:prstGeom>
          <a:noFill/>
          <a:ln w="28575" cap="flat" cmpd="sng">
            <a:solidFill>
              <a:srgbClr val="FF0000"/>
            </a:solidFill>
            <a:prstDash val="solid"/>
            <a:round/>
            <a:headEnd type="none" w="sm" len="sm"/>
            <a:tailEnd type="none" w="sm" len="sm"/>
          </a:ln>
        </p:spPr>
      </p:cxnSp>
      <p:sp>
        <p:nvSpPr>
          <p:cNvPr id="277" name="Google Shape;277;p15"/>
          <p:cNvSpPr/>
          <p:nvPr/>
        </p:nvSpPr>
        <p:spPr>
          <a:xfrm>
            <a:off x="4721600" y="2802650"/>
            <a:ext cx="902700" cy="520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Actuator Pod</a:t>
            </a:r>
            <a:endParaRPr sz="1400" b="0" i="0" u="none" strike="noStrike" cap="none">
              <a:solidFill>
                <a:srgbClr val="000000"/>
              </a:solidFill>
              <a:latin typeface="Arial"/>
              <a:ea typeface="Arial"/>
              <a:cs typeface="Arial"/>
              <a:sym typeface="Arial"/>
            </a:endParaRPr>
          </a:p>
        </p:txBody>
      </p:sp>
      <p:cxnSp>
        <p:nvCxnSpPr>
          <p:cNvPr id="278" name="Google Shape;278;p15"/>
          <p:cNvCxnSpPr/>
          <p:nvPr/>
        </p:nvCxnSpPr>
        <p:spPr>
          <a:xfrm rot="10800000" flipH="1">
            <a:off x="1351775" y="4820350"/>
            <a:ext cx="6482400" cy="42600"/>
          </a:xfrm>
          <a:prstGeom prst="straightConnector1">
            <a:avLst/>
          </a:prstGeom>
          <a:noFill/>
          <a:ln w="28575" cap="flat" cmpd="sng">
            <a:solidFill>
              <a:schemeClr val="dk2"/>
            </a:solidFill>
            <a:prstDash val="solid"/>
            <a:round/>
            <a:headEnd type="stealth" w="med" len="med"/>
            <a:tailEnd type="triangle" w="med" len="med"/>
          </a:ln>
        </p:spPr>
      </p:cxnSp>
      <p:sp>
        <p:nvSpPr>
          <p:cNvPr id="279" name="Google Shape;279;p15"/>
          <p:cNvSpPr txBox="1"/>
          <p:nvPr/>
        </p:nvSpPr>
        <p:spPr>
          <a:xfrm>
            <a:off x="6612175" y="4445625"/>
            <a:ext cx="6297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11”</a:t>
            </a:r>
            <a:endParaRPr sz="1800" b="1" i="0" u="none" strike="noStrike" cap="none">
              <a:solidFill>
                <a:srgbClr val="000000"/>
              </a:solidFill>
              <a:latin typeface="Arial"/>
              <a:ea typeface="Arial"/>
              <a:cs typeface="Arial"/>
              <a:sym typeface="Arial"/>
            </a:endParaRPr>
          </a:p>
        </p:txBody>
      </p:sp>
      <p:cxnSp>
        <p:nvCxnSpPr>
          <p:cNvPr id="280" name="Google Shape;280;p15"/>
          <p:cNvCxnSpPr/>
          <p:nvPr/>
        </p:nvCxnSpPr>
        <p:spPr>
          <a:xfrm rot="10800000">
            <a:off x="7940750" y="973650"/>
            <a:ext cx="42300" cy="3729900"/>
          </a:xfrm>
          <a:prstGeom prst="straightConnector1">
            <a:avLst/>
          </a:prstGeom>
          <a:noFill/>
          <a:ln w="28575" cap="flat" cmpd="sng">
            <a:solidFill>
              <a:schemeClr val="dk2"/>
            </a:solidFill>
            <a:prstDash val="solid"/>
            <a:round/>
            <a:headEnd type="stealth" w="med" len="med"/>
            <a:tailEnd type="triangle" w="med" len="med"/>
          </a:ln>
        </p:spPr>
      </p:cxnSp>
      <p:sp>
        <p:nvSpPr>
          <p:cNvPr id="281" name="Google Shape;281;p15"/>
          <p:cNvSpPr txBox="1"/>
          <p:nvPr/>
        </p:nvSpPr>
        <p:spPr>
          <a:xfrm>
            <a:off x="8039825" y="2515200"/>
            <a:ext cx="6297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6.8”</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5"/>
        <p:cNvGrpSpPr/>
        <p:nvPr/>
      </p:nvGrpSpPr>
      <p:grpSpPr>
        <a:xfrm>
          <a:off x="0" y="0"/>
          <a:ext cx="0" cy="0"/>
          <a:chOff x="0" y="0"/>
          <a:chExt cx="0" cy="0"/>
        </a:xfrm>
      </p:grpSpPr>
      <p:sp>
        <p:nvSpPr>
          <p:cNvPr id="286" name="Google Shape;286;p16"/>
          <p:cNvSpPr txBox="1">
            <a:spLocks noGrp="1"/>
          </p:cNvSpPr>
          <p:nvPr>
            <p:ph type="title"/>
          </p:nvPr>
        </p:nvSpPr>
        <p:spPr>
          <a:xfrm>
            <a:off x="269175" y="3436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Thrust Vectoring Mechanism (TVM)</a:t>
            </a:r>
            <a:endParaRPr/>
          </a:p>
          <a:p>
            <a:pPr marL="0" lvl="0" indent="0" algn="ctr" rtl="0">
              <a:lnSpc>
                <a:spcPct val="100000"/>
              </a:lnSpc>
              <a:spcBef>
                <a:spcPts val="0"/>
              </a:spcBef>
              <a:spcAft>
                <a:spcPts val="0"/>
              </a:spcAft>
              <a:buClr>
                <a:schemeClr val="dk1"/>
              </a:buClr>
              <a:buSzPts val="1100"/>
              <a:buFont typeface="Arial"/>
              <a:buNone/>
            </a:pPr>
            <a:r>
              <a:rPr lang="en"/>
              <a:t>Paddles</a:t>
            </a:r>
            <a:endParaRPr/>
          </a:p>
          <a:p>
            <a:pPr marL="0" lvl="0" indent="0" algn="ctr" rtl="0">
              <a:lnSpc>
                <a:spcPct val="100000"/>
              </a:lnSpc>
              <a:spcBef>
                <a:spcPts val="0"/>
              </a:spcBef>
              <a:spcAft>
                <a:spcPts val="0"/>
              </a:spcAft>
              <a:buSzPts val="2800"/>
              <a:buNone/>
            </a:pPr>
            <a:endParaRPr>
              <a:solidFill>
                <a:srgbClr val="000000"/>
              </a:solidFill>
            </a:endParaRPr>
          </a:p>
        </p:txBody>
      </p:sp>
      <p:sp>
        <p:nvSpPr>
          <p:cNvPr id="287" name="Google Shape;28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16</a:t>
            </a:fld>
            <a:endParaRPr/>
          </a:p>
        </p:txBody>
      </p:sp>
      <p:pic>
        <p:nvPicPr>
          <p:cNvPr id="288" name="Google Shape;288;p1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289" name="Google Shape;289;p1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290" name="Google Shape;29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16</a:t>
            </a:fld>
            <a:endParaRPr>
              <a:solidFill>
                <a:srgbClr val="000000"/>
              </a:solidFill>
            </a:endParaRPr>
          </a:p>
        </p:txBody>
      </p:sp>
      <p:sp>
        <p:nvSpPr>
          <p:cNvPr id="291" name="Google Shape;291;p16"/>
          <p:cNvSpPr txBox="1"/>
          <p:nvPr/>
        </p:nvSpPr>
        <p:spPr>
          <a:xfrm>
            <a:off x="724775" y="1526050"/>
            <a:ext cx="4218900" cy="31371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Most critical element - Physically deflects exhaust flow</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Simple design - trapezoid in 85° arc</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Exposed to very high thermal stresses</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Comprised of 17-4PH stainless steel</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Design process began with flat square plate assumption.</a:t>
            </a:r>
            <a:endParaRPr sz="1700" b="0" i="0" u="none" strike="noStrike" cap="none">
              <a:solidFill>
                <a:schemeClr val="dk1"/>
              </a:solidFill>
              <a:latin typeface="Arial"/>
              <a:ea typeface="Arial"/>
              <a:cs typeface="Arial"/>
              <a:sym typeface="Arial"/>
            </a:endParaRPr>
          </a:p>
          <a:p>
            <a:pPr marL="914400" marR="0" lvl="1"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Create analytical model to predict paddle area requirements</a:t>
            </a:r>
            <a:endParaRPr sz="1700" b="0" i="0" u="none" strike="noStrike" cap="none">
              <a:solidFill>
                <a:srgbClr val="000000"/>
              </a:solidFill>
              <a:latin typeface="Arial"/>
              <a:ea typeface="Arial"/>
              <a:cs typeface="Arial"/>
              <a:sym typeface="Arial"/>
            </a:endParaRPr>
          </a:p>
        </p:txBody>
      </p:sp>
      <p:pic>
        <p:nvPicPr>
          <p:cNvPr id="292" name="Google Shape;292;p16"/>
          <p:cNvPicPr preferRelativeResize="0"/>
          <p:nvPr/>
        </p:nvPicPr>
        <p:blipFill rotWithShape="1">
          <a:blip r:embed="rId5">
            <a:alphaModFix/>
          </a:blip>
          <a:srcRect/>
          <a:stretch/>
        </p:blipFill>
        <p:spPr>
          <a:xfrm>
            <a:off x="6827410" y="1455600"/>
            <a:ext cx="1962367" cy="3137099"/>
          </a:xfrm>
          <a:prstGeom prst="rect">
            <a:avLst/>
          </a:prstGeom>
          <a:noFill/>
          <a:ln>
            <a:noFill/>
          </a:ln>
        </p:spPr>
      </p:pic>
      <p:pic>
        <p:nvPicPr>
          <p:cNvPr id="293" name="Google Shape;293;p16"/>
          <p:cNvPicPr preferRelativeResize="0"/>
          <p:nvPr/>
        </p:nvPicPr>
        <p:blipFill rotWithShape="1">
          <a:blip r:embed="rId6">
            <a:alphaModFix/>
          </a:blip>
          <a:srcRect/>
          <a:stretch/>
        </p:blipFill>
        <p:spPr>
          <a:xfrm>
            <a:off x="4879950" y="1303450"/>
            <a:ext cx="2053875" cy="3029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7"/>
        <p:cNvGrpSpPr/>
        <p:nvPr/>
      </p:nvGrpSpPr>
      <p:grpSpPr>
        <a:xfrm>
          <a:off x="0" y="0"/>
          <a:ext cx="0" cy="0"/>
          <a:chOff x="0" y="0"/>
          <a:chExt cx="0" cy="0"/>
        </a:xfrm>
      </p:grpSpPr>
      <p:sp>
        <p:nvSpPr>
          <p:cNvPr id="298" name="Google Shape;298;p17"/>
          <p:cNvSpPr txBox="1">
            <a:spLocks noGrp="1"/>
          </p:cNvSpPr>
          <p:nvPr>
            <p:ph type="title"/>
          </p:nvPr>
        </p:nvSpPr>
        <p:spPr>
          <a:xfrm>
            <a:off x="269175" y="3436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Thrust Vectoring Mechanism (TVM)</a:t>
            </a:r>
            <a:endParaRPr/>
          </a:p>
          <a:p>
            <a:pPr marL="0" lvl="0" indent="0" algn="ctr" rtl="0">
              <a:lnSpc>
                <a:spcPct val="100000"/>
              </a:lnSpc>
              <a:spcBef>
                <a:spcPts val="0"/>
              </a:spcBef>
              <a:spcAft>
                <a:spcPts val="0"/>
              </a:spcAft>
              <a:buSzPts val="2800"/>
              <a:buNone/>
            </a:pPr>
            <a:endParaRPr>
              <a:solidFill>
                <a:srgbClr val="000000"/>
              </a:solidFill>
            </a:endParaRPr>
          </a:p>
        </p:txBody>
      </p:sp>
      <p:sp>
        <p:nvSpPr>
          <p:cNvPr id="299" name="Google Shape;29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17</a:t>
            </a:fld>
            <a:endParaRPr/>
          </a:p>
        </p:txBody>
      </p:sp>
      <p:pic>
        <p:nvPicPr>
          <p:cNvPr id="300" name="Google Shape;300;p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301" name="Google Shape;301;p1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302" name="Google Shape;30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17</a:t>
            </a:fld>
            <a:endParaRPr>
              <a:solidFill>
                <a:srgbClr val="000000"/>
              </a:solidFill>
            </a:endParaRPr>
          </a:p>
        </p:txBody>
      </p:sp>
      <p:pic>
        <p:nvPicPr>
          <p:cNvPr id="303" name="Google Shape;303;p17"/>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051348" y="1005799"/>
            <a:ext cx="2941762" cy="3922350"/>
          </a:xfrm>
          <a:prstGeom prst="rect">
            <a:avLst/>
          </a:prstGeom>
          <a:noFill/>
          <a:ln>
            <a:noFill/>
          </a:ln>
        </p:spPr>
      </p:pic>
      <p:pic>
        <p:nvPicPr>
          <p:cNvPr id="2" name="TVM-3.mp4" descr="TVM-3.mp4">
            <a:hlinkClick r:id="" action="ppaction://media"/>
            <a:extLst>
              <a:ext uri="{FF2B5EF4-FFF2-40B4-BE49-F238E27FC236}">
                <a16:creationId xmlns:a16="http://schemas.microsoft.com/office/drawing/2014/main" id="{69BFCA0D-1DE6-3244-A83F-87D49981E30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9175" y="1007312"/>
            <a:ext cx="4623955" cy="38532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8"/>
        <p:cNvGrpSpPr/>
        <p:nvPr/>
      </p:nvGrpSpPr>
      <p:grpSpPr>
        <a:xfrm>
          <a:off x="0" y="0"/>
          <a:ext cx="0" cy="0"/>
          <a:chOff x="0" y="0"/>
          <a:chExt cx="0" cy="0"/>
        </a:xfrm>
      </p:grpSpPr>
      <p:sp>
        <p:nvSpPr>
          <p:cNvPr id="309" name="Google Shape;30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18</a:t>
            </a:fld>
            <a:endParaRPr/>
          </a:p>
        </p:txBody>
      </p:sp>
      <p:sp>
        <p:nvSpPr>
          <p:cNvPr id="310" name="Google Shape;31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18</a:t>
            </a:fld>
            <a:endParaRPr>
              <a:solidFill>
                <a:srgbClr val="000000"/>
              </a:solidFill>
            </a:endParaRPr>
          </a:p>
        </p:txBody>
      </p:sp>
      <p:pic>
        <p:nvPicPr>
          <p:cNvPr id="311" name="Google Shape;311;p18"/>
          <p:cNvPicPr preferRelativeResize="0"/>
          <p:nvPr/>
        </p:nvPicPr>
        <p:blipFill rotWithShape="1">
          <a:blip r:embed="rId3">
            <a:alphaModFix/>
          </a:blip>
          <a:srcRect/>
          <a:stretch/>
        </p:blipFill>
        <p:spPr>
          <a:xfrm>
            <a:off x="411975" y="68500"/>
            <a:ext cx="8320049" cy="50064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Electronics Overview</a:t>
            </a:r>
            <a:endParaRPr>
              <a:solidFill>
                <a:srgbClr val="000000"/>
              </a:solidFill>
            </a:endParaRPr>
          </a:p>
        </p:txBody>
      </p:sp>
      <p:sp>
        <p:nvSpPr>
          <p:cNvPr id="317" name="Google Shape;317;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19</a:t>
            </a:fld>
            <a:endParaRPr/>
          </a:p>
        </p:txBody>
      </p:sp>
      <p:pic>
        <p:nvPicPr>
          <p:cNvPr id="318" name="Google Shape;318;p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319" name="Google Shape;319;p1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320" name="Google Shape;320;p19"/>
          <p:cNvSpPr txBox="1">
            <a:spLocks noGrp="1"/>
          </p:cNvSpPr>
          <p:nvPr>
            <p:ph type="body" idx="1"/>
          </p:nvPr>
        </p:nvSpPr>
        <p:spPr>
          <a:xfrm>
            <a:off x="311700" y="1044000"/>
            <a:ext cx="4260300" cy="361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rgbClr val="000000"/>
                </a:solidFill>
              </a:rPr>
              <a:t>Main Control Board (MCB)</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Provides WHiMPS’ data processing and power distribution</a:t>
            </a:r>
            <a:endParaRPr>
              <a:solidFill>
                <a:srgbClr val="000000"/>
              </a:solidFill>
            </a:endParaRPr>
          </a:p>
          <a:p>
            <a:pPr marL="0" lvl="0" indent="0" algn="l" rtl="0">
              <a:lnSpc>
                <a:spcPct val="115000"/>
              </a:lnSpc>
              <a:spcBef>
                <a:spcPts val="1600"/>
              </a:spcBef>
              <a:spcAft>
                <a:spcPts val="0"/>
              </a:spcAft>
              <a:buSzPts val="1400"/>
              <a:buNone/>
            </a:pPr>
            <a:r>
              <a:rPr lang="en" u="sng">
                <a:solidFill>
                  <a:srgbClr val="000000"/>
                </a:solidFill>
              </a:rPr>
              <a:t>Integrated Communication Unit Panel (ICUP)</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Extends actuators and potentiometers’ data and power lines from the MCB to the engine</a:t>
            </a:r>
            <a:endParaRPr>
              <a:solidFill>
                <a:srgbClr val="000000"/>
              </a:solidFill>
            </a:endParaRPr>
          </a:p>
          <a:p>
            <a:pPr marL="0" lvl="0" indent="0" algn="l" rtl="0">
              <a:lnSpc>
                <a:spcPct val="115000"/>
              </a:lnSpc>
              <a:spcBef>
                <a:spcPts val="1600"/>
              </a:spcBef>
              <a:spcAft>
                <a:spcPts val="0"/>
              </a:spcAft>
              <a:buSzPts val="1400"/>
              <a:buNone/>
            </a:pPr>
            <a:r>
              <a:rPr lang="en" u="sng">
                <a:solidFill>
                  <a:srgbClr val="000000"/>
                </a:solidFill>
              </a:rPr>
              <a:t>Linear Potentiometer Breakout Board (LPBB)</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Converts potentiometer analog output to a digital signal (I2C)</a:t>
            </a:r>
            <a:endParaRPr>
              <a:solidFill>
                <a:srgbClr val="000000"/>
              </a:solidFill>
            </a:endParaRPr>
          </a:p>
        </p:txBody>
      </p:sp>
      <p:sp>
        <p:nvSpPr>
          <p:cNvPr id="321" name="Google Shape;321;p19"/>
          <p:cNvSpPr txBox="1"/>
          <p:nvPr/>
        </p:nvSpPr>
        <p:spPr>
          <a:xfrm>
            <a:off x="7543063" y="4389363"/>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LPBB</a:t>
            </a:r>
            <a:endParaRPr sz="1400" b="1" i="0" u="none" strike="noStrike" cap="none">
              <a:solidFill>
                <a:srgbClr val="FF0000"/>
              </a:solidFill>
              <a:latin typeface="Arial"/>
              <a:ea typeface="Arial"/>
              <a:cs typeface="Arial"/>
              <a:sym typeface="Arial"/>
            </a:endParaRPr>
          </a:p>
        </p:txBody>
      </p:sp>
      <p:sp>
        <p:nvSpPr>
          <p:cNvPr id="322" name="Google Shape;322;p19"/>
          <p:cNvSpPr txBox="1"/>
          <p:nvPr/>
        </p:nvSpPr>
        <p:spPr>
          <a:xfrm>
            <a:off x="4087938" y="1151013"/>
            <a:ext cx="813300" cy="393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Rev. B</a:t>
            </a:r>
            <a:endParaRPr sz="1400" b="1" i="0" u="none" strike="noStrike" cap="none">
              <a:solidFill>
                <a:srgbClr val="FF0000"/>
              </a:solidFill>
              <a:latin typeface="Arial"/>
              <a:ea typeface="Arial"/>
              <a:cs typeface="Arial"/>
              <a:sym typeface="Arial"/>
            </a:endParaRPr>
          </a:p>
        </p:txBody>
      </p:sp>
      <p:pic>
        <p:nvPicPr>
          <p:cNvPr id="323" name="Google Shape;323;p1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947074" y="1005800"/>
            <a:ext cx="3324761" cy="1734274"/>
          </a:xfrm>
          <a:prstGeom prst="rect">
            <a:avLst/>
          </a:prstGeom>
          <a:noFill/>
          <a:ln>
            <a:noFill/>
          </a:ln>
        </p:spPr>
      </p:pic>
      <p:sp>
        <p:nvSpPr>
          <p:cNvPr id="324" name="Google Shape;324;p19"/>
          <p:cNvSpPr txBox="1"/>
          <p:nvPr/>
        </p:nvSpPr>
        <p:spPr>
          <a:xfrm>
            <a:off x="8340138" y="1676138"/>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MCB</a:t>
            </a:r>
            <a:endParaRPr sz="1400" b="1" i="0" u="none" strike="noStrike" cap="none">
              <a:solidFill>
                <a:srgbClr val="FF0000"/>
              </a:solidFill>
              <a:latin typeface="Arial"/>
              <a:ea typeface="Arial"/>
              <a:cs typeface="Arial"/>
              <a:sym typeface="Arial"/>
            </a:endParaRPr>
          </a:p>
        </p:txBody>
      </p:sp>
      <p:pic>
        <p:nvPicPr>
          <p:cNvPr id="325" name="Google Shape;325;p1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802250" y="4115525"/>
            <a:ext cx="1614396" cy="941300"/>
          </a:xfrm>
          <a:prstGeom prst="rect">
            <a:avLst/>
          </a:prstGeom>
          <a:noFill/>
          <a:ln>
            <a:noFill/>
          </a:ln>
        </p:spPr>
      </p:pic>
      <p:pic>
        <p:nvPicPr>
          <p:cNvPr id="326" name="Google Shape;326;p19"/>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105250" y="2740075"/>
            <a:ext cx="3008401" cy="1375450"/>
          </a:xfrm>
          <a:prstGeom prst="rect">
            <a:avLst/>
          </a:prstGeom>
          <a:noFill/>
          <a:ln>
            <a:noFill/>
          </a:ln>
        </p:spPr>
      </p:pic>
      <p:sp>
        <p:nvSpPr>
          <p:cNvPr id="327" name="Google Shape;327;p19"/>
          <p:cNvSpPr txBox="1"/>
          <p:nvPr/>
        </p:nvSpPr>
        <p:spPr>
          <a:xfrm>
            <a:off x="8163400" y="3230988"/>
            <a:ext cx="8133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ICUP</a:t>
            </a:r>
            <a:endParaRPr sz="1400" b="1" i="0" u="none" strike="noStrike" cap="none">
              <a:solidFill>
                <a:srgbClr val="FF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2"/>
          <p:cNvSpPr txBox="1">
            <a:spLocks noGrp="1"/>
          </p:cNvSpPr>
          <p:nvPr>
            <p:ph type="title"/>
          </p:nvPr>
        </p:nvSpPr>
        <p:spPr>
          <a:xfrm>
            <a:off x="311700" y="1961550"/>
            <a:ext cx="8520600" cy="104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solidFill>
                  <a:srgbClr val="000000"/>
                </a:solidFill>
              </a:rPr>
              <a:t>Overview</a:t>
            </a:r>
            <a:endParaRPr sz="5000">
              <a:solidFill>
                <a:srgbClr val="000000"/>
              </a:solidFill>
            </a:endParaRPr>
          </a:p>
        </p:txBody>
      </p:sp>
      <p:sp>
        <p:nvSpPr>
          <p:cNvPr id="67" name="Google Shape;67;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a:t>
            </a:fld>
            <a:endParaRPr/>
          </a:p>
        </p:txBody>
      </p:sp>
      <p:pic>
        <p:nvPicPr>
          <p:cNvPr id="68" name="Google Shape;68;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69" name="Google Shape;69;p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70" name="Google Shape;7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2</a:t>
            </a:fld>
            <a:endParaRPr>
              <a:solidFill>
                <a:srgbClr val="000000"/>
              </a:solidFill>
            </a:endParaRPr>
          </a:p>
        </p:txBody>
      </p:sp>
      <p:sp>
        <p:nvSpPr>
          <p:cNvPr id="71" name="Google Shape;71;p2"/>
          <p:cNvSpPr/>
          <p:nvPr/>
        </p:nvSpPr>
        <p:spPr>
          <a:xfrm>
            <a:off x="891500" y="4307400"/>
            <a:ext cx="1781700" cy="572700"/>
          </a:xfrm>
          <a:prstGeom prst="homePlate">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Overview</a:t>
            </a:r>
            <a:endParaRPr sz="1200" b="0" i="0" u="none" strike="noStrike" cap="none">
              <a:solidFill>
                <a:srgbClr val="000000"/>
              </a:solidFill>
              <a:latin typeface="Arial"/>
              <a:ea typeface="Arial"/>
              <a:cs typeface="Arial"/>
              <a:sym typeface="Arial"/>
            </a:endParaRPr>
          </a:p>
        </p:txBody>
      </p:sp>
      <p:sp>
        <p:nvSpPr>
          <p:cNvPr id="72" name="Google Shape;72;p2"/>
          <p:cNvSpPr/>
          <p:nvPr/>
        </p:nvSpPr>
        <p:spPr>
          <a:xfrm>
            <a:off x="366527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Testing</a:t>
            </a:r>
            <a:endParaRPr sz="1200" b="0" i="0" u="none" strike="noStrike" cap="none">
              <a:solidFill>
                <a:srgbClr val="000000"/>
              </a:solidFill>
              <a:latin typeface="Arial"/>
              <a:ea typeface="Arial"/>
              <a:cs typeface="Arial"/>
              <a:sym typeface="Arial"/>
            </a:endParaRPr>
          </a:p>
        </p:txBody>
      </p:sp>
      <p:sp>
        <p:nvSpPr>
          <p:cNvPr id="73" name="Google Shape;73;p2"/>
          <p:cNvSpPr/>
          <p:nvPr/>
        </p:nvSpPr>
        <p:spPr>
          <a:xfrm>
            <a:off x="507232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Systems Engineering</a:t>
            </a:r>
            <a:endParaRPr sz="1200" b="0" i="0" u="none" strike="noStrike" cap="none">
              <a:solidFill>
                <a:srgbClr val="000000"/>
              </a:solidFill>
              <a:latin typeface="Arial"/>
              <a:ea typeface="Arial"/>
              <a:cs typeface="Arial"/>
              <a:sym typeface="Arial"/>
            </a:endParaRPr>
          </a:p>
        </p:txBody>
      </p:sp>
      <p:sp>
        <p:nvSpPr>
          <p:cNvPr id="74" name="Google Shape;74;p2"/>
          <p:cNvSpPr/>
          <p:nvPr/>
        </p:nvSpPr>
        <p:spPr>
          <a:xfrm>
            <a:off x="2261750"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Design Description</a:t>
            </a:r>
            <a:endParaRPr sz="1200" b="0" i="0" u="none" strike="noStrike" cap="none">
              <a:solidFill>
                <a:srgbClr val="000000"/>
              </a:solidFill>
              <a:latin typeface="Arial"/>
              <a:ea typeface="Arial"/>
              <a:cs typeface="Arial"/>
              <a:sym typeface="Arial"/>
            </a:endParaRPr>
          </a:p>
        </p:txBody>
      </p:sp>
      <p:sp>
        <p:nvSpPr>
          <p:cNvPr id="75" name="Google Shape;75;p2"/>
          <p:cNvSpPr/>
          <p:nvPr/>
        </p:nvSpPr>
        <p:spPr>
          <a:xfrm>
            <a:off x="6470800" y="4307400"/>
            <a:ext cx="1781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Project Management</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1"/>
        <p:cNvGrpSpPr/>
        <p:nvPr/>
      </p:nvGrpSpPr>
      <p:grpSpPr>
        <a:xfrm>
          <a:off x="0" y="0"/>
          <a:ext cx="0" cy="0"/>
          <a:chOff x="0" y="0"/>
          <a:chExt cx="0" cy="0"/>
        </a:xfrm>
      </p:grpSpPr>
      <p:pic>
        <p:nvPicPr>
          <p:cNvPr id="332" name="Google Shape;332;p20"/>
          <p:cNvPicPr preferRelativeResize="0"/>
          <p:nvPr/>
        </p:nvPicPr>
        <p:blipFill rotWithShape="1">
          <a:blip r:embed="rId3" cstate="print">
            <a:alphaModFix/>
            <a:extLst>
              <a:ext uri="{28A0092B-C50C-407E-A947-70E740481C1C}">
                <a14:useLocalDpi xmlns:a14="http://schemas.microsoft.com/office/drawing/2010/main"/>
              </a:ext>
            </a:extLst>
          </a:blip>
          <a:srcRect l="661" r="660"/>
          <a:stretch/>
        </p:blipFill>
        <p:spPr>
          <a:xfrm>
            <a:off x="2215257" y="1005800"/>
            <a:ext cx="6617044" cy="3934301"/>
          </a:xfrm>
          <a:prstGeom prst="rect">
            <a:avLst/>
          </a:prstGeom>
          <a:noFill/>
          <a:ln>
            <a:noFill/>
          </a:ln>
        </p:spPr>
      </p:pic>
      <p:sp>
        <p:nvSpPr>
          <p:cNvPr id="333" name="Google Shape;333;p20"/>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Electronics System CAD</a:t>
            </a:r>
            <a:endParaRPr>
              <a:solidFill>
                <a:srgbClr val="000000"/>
              </a:solidFill>
            </a:endParaRPr>
          </a:p>
        </p:txBody>
      </p:sp>
      <p:sp>
        <p:nvSpPr>
          <p:cNvPr id="334" name="Google Shape;33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20</a:t>
            </a:fld>
            <a:endParaRPr/>
          </a:p>
        </p:txBody>
      </p:sp>
      <p:pic>
        <p:nvPicPr>
          <p:cNvPr id="335" name="Google Shape;335;p2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336" name="Google Shape;336;p2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337" name="Google Shape;337;p20"/>
          <p:cNvSpPr/>
          <p:nvPr/>
        </p:nvSpPr>
        <p:spPr>
          <a:xfrm>
            <a:off x="7129600" y="766725"/>
            <a:ext cx="7131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LPBB</a:t>
            </a:r>
            <a:endParaRPr sz="1400" b="0" i="0" u="none" strike="noStrike" cap="none">
              <a:solidFill>
                <a:srgbClr val="000000"/>
              </a:solidFill>
              <a:latin typeface="Arial"/>
              <a:ea typeface="Arial"/>
              <a:cs typeface="Arial"/>
              <a:sym typeface="Arial"/>
            </a:endParaRPr>
          </a:p>
        </p:txBody>
      </p:sp>
      <p:cxnSp>
        <p:nvCxnSpPr>
          <p:cNvPr id="338" name="Google Shape;338;p20"/>
          <p:cNvCxnSpPr>
            <a:endCxn id="337" idx="1"/>
          </p:cNvCxnSpPr>
          <p:nvPr/>
        </p:nvCxnSpPr>
        <p:spPr>
          <a:xfrm rot="10800000" flipH="1">
            <a:off x="6651400" y="995025"/>
            <a:ext cx="478200" cy="312300"/>
          </a:xfrm>
          <a:prstGeom prst="straightConnector1">
            <a:avLst/>
          </a:prstGeom>
          <a:noFill/>
          <a:ln w="28575" cap="flat" cmpd="sng">
            <a:solidFill>
              <a:srgbClr val="FF0000"/>
            </a:solidFill>
            <a:prstDash val="solid"/>
            <a:round/>
            <a:headEnd type="none" w="sm" len="sm"/>
            <a:tailEnd type="none" w="sm" len="sm"/>
          </a:ln>
        </p:spPr>
      </p:cxnSp>
      <p:cxnSp>
        <p:nvCxnSpPr>
          <p:cNvPr id="339" name="Google Shape;339;p20"/>
          <p:cNvCxnSpPr>
            <a:endCxn id="337" idx="1"/>
          </p:cNvCxnSpPr>
          <p:nvPr/>
        </p:nvCxnSpPr>
        <p:spPr>
          <a:xfrm rot="10800000" flipH="1">
            <a:off x="6527500" y="995025"/>
            <a:ext cx="602100" cy="2245800"/>
          </a:xfrm>
          <a:prstGeom prst="straightConnector1">
            <a:avLst/>
          </a:prstGeom>
          <a:noFill/>
          <a:ln w="28575" cap="flat" cmpd="sng">
            <a:solidFill>
              <a:srgbClr val="FF0000"/>
            </a:solidFill>
            <a:prstDash val="solid"/>
            <a:round/>
            <a:headEnd type="none" w="sm" len="sm"/>
            <a:tailEnd type="none" w="sm" len="sm"/>
          </a:ln>
        </p:spPr>
      </p:cxnSp>
      <p:sp>
        <p:nvSpPr>
          <p:cNvPr id="340" name="Google Shape;340;p20"/>
          <p:cNvSpPr/>
          <p:nvPr/>
        </p:nvSpPr>
        <p:spPr>
          <a:xfrm>
            <a:off x="3593200" y="953850"/>
            <a:ext cx="6453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ICUP</a:t>
            </a:r>
            <a:endParaRPr sz="1400" b="0" i="0" u="none" strike="noStrike" cap="none">
              <a:solidFill>
                <a:srgbClr val="000000"/>
              </a:solidFill>
              <a:latin typeface="Arial"/>
              <a:ea typeface="Arial"/>
              <a:cs typeface="Arial"/>
              <a:sym typeface="Arial"/>
            </a:endParaRPr>
          </a:p>
        </p:txBody>
      </p:sp>
      <p:cxnSp>
        <p:nvCxnSpPr>
          <p:cNvPr id="341" name="Google Shape;341;p20"/>
          <p:cNvCxnSpPr/>
          <p:nvPr/>
        </p:nvCxnSpPr>
        <p:spPr>
          <a:xfrm>
            <a:off x="4238500" y="1151025"/>
            <a:ext cx="765000" cy="765000"/>
          </a:xfrm>
          <a:prstGeom prst="straightConnector1">
            <a:avLst/>
          </a:prstGeom>
          <a:noFill/>
          <a:ln w="28575" cap="flat" cmpd="sng">
            <a:solidFill>
              <a:srgbClr val="FF0000"/>
            </a:solidFill>
            <a:prstDash val="solid"/>
            <a:round/>
            <a:headEnd type="none" w="sm" len="sm"/>
            <a:tailEnd type="none" w="sm" len="sm"/>
          </a:ln>
        </p:spPr>
      </p:cxnSp>
      <p:cxnSp>
        <p:nvCxnSpPr>
          <p:cNvPr id="342" name="Google Shape;342;p20"/>
          <p:cNvCxnSpPr/>
          <p:nvPr/>
        </p:nvCxnSpPr>
        <p:spPr>
          <a:xfrm>
            <a:off x="4238500" y="1151025"/>
            <a:ext cx="713100" cy="2661300"/>
          </a:xfrm>
          <a:prstGeom prst="straightConnector1">
            <a:avLst/>
          </a:prstGeom>
          <a:noFill/>
          <a:ln w="28575" cap="flat" cmpd="sng">
            <a:solidFill>
              <a:srgbClr val="FF0000"/>
            </a:solidFill>
            <a:prstDash val="solid"/>
            <a:round/>
            <a:headEnd type="none" w="sm" len="sm"/>
            <a:tailEnd type="none" w="sm" len="sm"/>
          </a:ln>
        </p:spPr>
      </p:cxnSp>
      <p:cxnSp>
        <p:nvCxnSpPr>
          <p:cNvPr id="343" name="Google Shape;343;p20"/>
          <p:cNvCxnSpPr/>
          <p:nvPr/>
        </p:nvCxnSpPr>
        <p:spPr>
          <a:xfrm flipH="1">
            <a:off x="1886125" y="1067450"/>
            <a:ext cx="34800" cy="3861900"/>
          </a:xfrm>
          <a:prstGeom prst="straightConnector1">
            <a:avLst/>
          </a:prstGeom>
          <a:noFill/>
          <a:ln w="9525" cap="flat" cmpd="sng">
            <a:solidFill>
              <a:schemeClr val="dk2"/>
            </a:solidFill>
            <a:prstDash val="solid"/>
            <a:round/>
            <a:headEnd type="none" w="sm" len="sm"/>
            <a:tailEnd type="none" w="sm" len="sm"/>
          </a:ln>
        </p:spPr>
      </p:cxnSp>
      <p:sp>
        <p:nvSpPr>
          <p:cNvPr id="344" name="Google Shape;344;p20"/>
          <p:cNvSpPr txBox="1"/>
          <p:nvPr/>
        </p:nvSpPr>
        <p:spPr>
          <a:xfrm>
            <a:off x="318975" y="1223325"/>
            <a:ext cx="1337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Test cell safe room</a:t>
            </a:r>
            <a:endParaRPr sz="1400" b="0" i="0" u="none" strike="noStrike" cap="none">
              <a:solidFill>
                <a:srgbClr val="000000"/>
              </a:solidFill>
              <a:latin typeface="Arial"/>
              <a:ea typeface="Arial"/>
              <a:cs typeface="Arial"/>
              <a:sym typeface="Arial"/>
            </a:endParaRPr>
          </a:p>
        </p:txBody>
      </p:sp>
      <p:pic>
        <p:nvPicPr>
          <p:cNvPr id="345" name="Google Shape;345;p2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6822" y="3526625"/>
            <a:ext cx="1739476" cy="1313800"/>
          </a:xfrm>
          <a:prstGeom prst="rect">
            <a:avLst/>
          </a:prstGeom>
          <a:noFill/>
          <a:ln>
            <a:noFill/>
          </a:ln>
        </p:spPr>
      </p:pic>
      <p:sp>
        <p:nvSpPr>
          <p:cNvPr id="346" name="Google Shape;346;p20"/>
          <p:cNvSpPr/>
          <p:nvPr/>
        </p:nvSpPr>
        <p:spPr>
          <a:xfrm>
            <a:off x="318975" y="2612925"/>
            <a:ext cx="5976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MCB</a:t>
            </a:r>
            <a:endParaRPr sz="1400" b="0" i="0" u="none" strike="noStrike" cap="none">
              <a:solidFill>
                <a:schemeClr val="dk1"/>
              </a:solidFill>
              <a:latin typeface="Arial"/>
              <a:ea typeface="Arial"/>
              <a:cs typeface="Arial"/>
              <a:sym typeface="Arial"/>
            </a:endParaRPr>
          </a:p>
        </p:txBody>
      </p:sp>
      <p:cxnSp>
        <p:nvCxnSpPr>
          <p:cNvPr id="347" name="Google Shape;347;p20"/>
          <p:cNvCxnSpPr/>
          <p:nvPr/>
        </p:nvCxnSpPr>
        <p:spPr>
          <a:xfrm>
            <a:off x="584063" y="3069525"/>
            <a:ext cx="323700" cy="639000"/>
          </a:xfrm>
          <a:prstGeom prst="straightConnector1">
            <a:avLst/>
          </a:prstGeom>
          <a:noFill/>
          <a:ln w="28575" cap="flat" cmpd="sng">
            <a:solidFill>
              <a:srgbClr val="FF0000"/>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1"/>
        <p:cNvGrpSpPr/>
        <p:nvPr/>
      </p:nvGrpSpPr>
      <p:grpSpPr>
        <a:xfrm>
          <a:off x="0" y="0"/>
          <a:ext cx="0" cy="0"/>
          <a:chOff x="0" y="0"/>
          <a:chExt cx="0" cy="0"/>
        </a:xfrm>
      </p:grpSpPr>
      <p:sp>
        <p:nvSpPr>
          <p:cNvPr id="352" name="Google Shape;352;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MCB Revision B</a:t>
            </a:r>
            <a:endParaRPr>
              <a:solidFill>
                <a:srgbClr val="000000"/>
              </a:solidFill>
            </a:endParaRPr>
          </a:p>
        </p:txBody>
      </p:sp>
      <p:sp>
        <p:nvSpPr>
          <p:cNvPr id="353" name="Google Shape;35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21</a:t>
            </a:fld>
            <a:endParaRPr/>
          </a:p>
        </p:txBody>
      </p:sp>
      <p:pic>
        <p:nvPicPr>
          <p:cNvPr id="354" name="Google Shape;354;p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355" name="Google Shape;355;p2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356" name="Google Shape;356;p21"/>
          <p:cNvSpPr txBox="1">
            <a:spLocks noGrp="1"/>
          </p:cNvSpPr>
          <p:nvPr>
            <p:ph type="body" idx="1"/>
          </p:nvPr>
        </p:nvSpPr>
        <p:spPr>
          <a:xfrm>
            <a:off x="311700" y="1017725"/>
            <a:ext cx="4032900" cy="364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rgbClr val="000000"/>
                </a:solidFill>
              </a:rPr>
              <a:t>Important Functions:</a:t>
            </a:r>
            <a:endParaRPr u="sng">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The MCB will be located in the Engine Test Cell/Safe Room </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This board has the Raspberry Pi 4</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Power Selection (On/Off Switch)</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Power Regulation (Converts 7.6V to 5V)</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Power Protection (Zener Diode and PMOSFET in power path)</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Temperature sensors and warning LEDs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Solenoid LEDs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Power LEDs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Power check FETs (1 for each motor driver)</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Load Cells and Amplifier </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Connects to ICUP</a:t>
            </a:r>
            <a:endParaRPr>
              <a:solidFill>
                <a:srgbClr val="000000"/>
              </a:solidFill>
            </a:endParaRPr>
          </a:p>
        </p:txBody>
      </p:sp>
      <p:pic>
        <p:nvPicPr>
          <p:cNvPr id="357" name="Google Shape;357;p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344600" y="1303425"/>
            <a:ext cx="4647000" cy="24239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1"/>
        <p:cNvGrpSpPr/>
        <p:nvPr/>
      </p:nvGrpSpPr>
      <p:grpSpPr>
        <a:xfrm>
          <a:off x="0" y="0"/>
          <a:ext cx="0" cy="0"/>
          <a:chOff x="0" y="0"/>
          <a:chExt cx="0" cy="0"/>
        </a:xfrm>
      </p:grpSpPr>
      <p:sp>
        <p:nvSpPr>
          <p:cNvPr id="362" name="Google Shape;362;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ICUP Revision B</a:t>
            </a:r>
            <a:endParaRPr>
              <a:solidFill>
                <a:srgbClr val="000000"/>
              </a:solidFill>
            </a:endParaRPr>
          </a:p>
        </p:txBody>
      </p:sp>
      <p:sp>
        <p:nvSpPr>
          <p:cNvPr id="363" name="Google Shape;36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22</a:t>
            </a:fld>
            <a:endParaRPr/>
          </a:p>
        </p:txBody>
      </p:sp>
      <p:pic>
        <p:nvPicPr>
          <p:cNvPr id="364" name="Google Shape;364;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365" name="Google Shape;365;p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366" name="Google Shape;366;p22"/>
          <p:cNvSpPr txBox="1">
            <a:spLocks noGrp="1"/>
          </p:cNvSpPr>
          <p:nvPr>
            <p:ph type="body" idx="1"/>
          </p:nvPr>
        </p:nvSpPr>
        <p:spPr>
          <a:xfrm>
            <a:off x="311700" y="1044000"/>
            <a:ext cx="3819000" cy="361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chemeClr val="dk1"/>
                </a:solidFill>
              </a:rPr>
              <a:t>Important Functions:</a:t>
            </a:r>
            <a:endParaRPr>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The ICUP will be in a bracelet design around the Fore Retention Ring</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Connects to the MCB</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Motor Drivers/Linear Actuators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Connects to LPBB</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5V to 2.5 V step down</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Solenoids (Panels 2 and 4)</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Temperature Sensors</a:t>
            </a:r>
            <a:endParaRPr>
              <a:solidFill>
                <a:srgbClr val="000000"/>
              </a:solidFill>
            </a:endParaRPr>
          </a:p>
          <a:p>
            <a:pPr marL="457200" lvl="0" indent="0" algn="l" rtl="0">
              <a:lnSpc>
                <a:spcPct val="115000"/>
              </a:lnSpc>
              <a:spcBef>
                <a:spcPts val="1600"/>
              </a:spcBef>
              <a:spcAft>
                <a:spcPts val="1600"/>
              </a:spcAft>
              <a:buSzPts val="1400"/>
              <a:buNone/>
            </a:pPr>
            <a:endParaRPr>
              <a:solidFill>
                <a:srgbClr val="000000"/>
              </a:solidFill>
            </a:endParaRPr>
          </a:p>
        </p:txBody>
      </p:sp>
      <p:pic>
        <p:nvPicPr>
          <p:cNvPr id="367" name="Google Shape;367;p22"/>
          <p:cNvPicPr preferRelativeResize="0"/>
          <p:nvPr/>
        </p:nvPicPr>
        <p:blipFill rotWithShape="1">
          <a:blip r:embed="rId5">
            <a:alphaModFix/>
          </a:blip>
          <a:srcRect/>
          <a:stretch/>
        </p:blipFill>
        <p:spPr>
          <a:xfrm>
            <a:off x="4130650" y="1303425"/>
            <a:ext cx="4860949" cy="2222426"/>
          </a:xfrm>
          <a:prstGeom prst="rect">
            <a:avLst/>
          </a:prstGeom>
          <a:noFill/>
          <a:ln>
            <a:noFill/>
          </a:ln>
        </p:spPr>
      </p:pic>
      <p:sp>
        <p:nvSpPr>
          <p:cNvPr id="368" name="Google Shape;368;p22"/>
          <p:cNvSpPr txBox="1"/>
          <p:nvPr/>
        </p:nvSpPr>
        <p:spPr>
          <a:xfrm>
            <a:off x="3902475" y="3646300"/>
            <a:ext cx="1497300" cy="11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1</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MCB &lt;-&gt; ICUP</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#1</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#1</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LPBB #1</a:t>
            </a:r>
            <a:endParaRPr sz="1200" b="0" i="0" u="none" strike="noStrike" cap="none">
              <a:solidFill>
                <a:srgbClr val="000000"/>
              </a:solidFill>
              <a:latin typeface="Arial"/>
              <a:ea typeface="Arial"/>
              <a:cs typeface="Arial"/>
              <a:sym typeface="Arial"/>
            </a:endParaRPr>
          </a:p>
        </p:txBody>
      </p:sp>
      <p:sp>
        <p:nvSpPr>
          <p:cNvPr id="369" name="Google Shape;369;p22"/>
          <p:cNvSpPr txBox="1"/>
          <p:nvPr/>
        </p:nvSpPr>
        <p:spPr>
          <a:xfrm>
            <a:off x="5179325" y="3646300"/>
            <a:ext cx="1497300" cy="101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2</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Solenoid #1</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#2</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#2</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LPBB #2</a:t>
            </a:r>
            <a:endParaRPr sz="1200" b="0" i="0" u="none" strike="noStrike" cap="none">
              <a:solidFill>
                <a:srgbClr val="000000"/>
              </a:solidFill>
              <a:latin typeface="Arial"/>
              <a:ea typeface="Arial"/>
              <a:cs typeface="Arial"/>
              <a:sym typeface="Arial"/>
            </a:endParaRPr>
          </a:p>
        </p:txBody>
      </p:sp>
      <p:sp>
        <p:nvSpPr>
          <p:cNvPr id="370" name="Google Shape;370;p22"/>
          <p:cNvSpPr txBox="1"/>
          <p:nvPr/>
        </p:nvSpPr>
        <p:spPr>
          <a:xfrm>
            <a:off x="6299300" y="3646300"/>
            <a:ext cx="1497300" cy="11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3</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#3</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#3</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LPBB #3</a:t>
            </a:r>
            <a:endParaRPr sz="1200" b="0" i="0" u="none" strike="noStrike" cap="none">
              <a:solidFill>
                <a:srgbClr val="000000"/>
              </a:solidFill>
              <a:latin typeface="Arial"/>
              <a:ea typeface="Arial"/>
              <a:cs typeface="Arial"/>
              <a:sym typeface="Arial"/>
            </a:endParaRPr>
          </a:p>
        </p:txBody>
      </p:sp>
      <p:sp>
        <p:nvSpPr>
          <p:cNvPr id="371" name="Google Shape;371;p22"/>
          <p:cNvSpPr txBox="1"/>
          <p:nvPr/>
        </p:nvSpPr>
        <p:spPr>
          <a:xfrm>
            <a:off x="7521550" y="3646300"/>
            <a:ext cx="1497300" cy="11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4</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Solenoid #2</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Actuator #4</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Motor Driver #4</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LPBB #4</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5"/>
        <p:cNvGrpSpPr/>
        <p:nvPr/>
      </p:nvGrpSpPr>
      <p:grpSpPr>
        <a:xfrm>
          <a:off x="0" y="0"/>
          <a:ext cx="0" cy="0"/>
          <a:chOff x="0" y="0"/>
          <a:chExt cx="0" cy="0"/>
        </a:xfrm>
      </p:grpSpPr>
      <p:sp>
        <p:nvSpPr>
          <p:cNvPr id="376" name="Google Shape;37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LPBB Revision B</a:t>
            </a:r>
            <a:endParaRPr>
              <a:solidFill>
                <a:srgbClr val="000000"/>
              </a:solidFill>
            </a:endParaRPr>
          </a:p>
        </p:txBody>
      </p:sp>
      <p:sp>
        <p:nvSpPr>
          <p:cNvPr id="377" name="Google Shape;37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23</a:t>
            </a:fld>
            <a:endParaRPr/>
          </a:p>
        </p:txBody>
      </p:sp>
      <p:pic>
        <p:nvPicPr>
          <p:cNvPr id="378" name="Google Shape;378;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379" name="Google Shape;379;p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380" name="Google Shape;380;p23"/>
          <p:cNvSpPr txBox="1">
            <a:spLocks noGrp="1"/>
          </p:cNvSpPr>
          <p:nvPr>
            <p:ph type="body" idx="1"/>
          </p:nvPr>
        </p:nvSpPr>
        <p:spPr>
          <a:xfrm>
            <a:off x="311700" y="1044000"/>
            <a:ext cx="4022700" cy="361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u="sng">
                <a:solidFill>
                  <a:schemeClr val="dk1"/>
                </a:solidFill>
              </a:rPr>
              <a:t>Important Functions:</a:t>
            </a:r>
            <a:endParaRPr>
              <a:solidFill>
                <a:srgbClr val="000000"/>
              </a:solidFill>
            </a:endParaRPr>
          </a:p>
          <a:p>
            <a:pPr marL="457200" lvl="0" indent="-317500" algn="l" rtl="0">
              <a:lnSpc>
                <a:spcPct val="115000"/>
              </a:lnSpc>
              <a:spcBef>
                <a:spcPts val="1600"/>
              </a:spcBef>
              <a:spcAft>
                <a:spcPts val="0"/>
              </a:spcAft>
              <a:buClr>
                <a:srgbClr val="000000"/>
              </a:buClr>
              <a:buSzPts val="1400"/>
              <a:buChar char="●"/>
            </a:pPr>
            <a:r>
              <a:rPr lang="en">
                <a:solidFill>
                  <a:srgbClr val="000000"/>
                </a:solidFill>
              </a:rPr>
              <a:t>4 boards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Located in the Actuator Ring</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Contain the Linear Potentiometers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Connects to the ICUP</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Converts analog output to digital</a:t>
            </a:r>
            <a:endParaRPr>
              <a:solidFill>
                <a:srgbClr val="000000"/>
              </a:solidFill>
            </a:endParaRPr>
          </a:p>
        </p:txBody>
      </p:sp>
      <p:pic>
        <p:nvPicPr>
          <p:cNvPr id="381" name="Google Shape;381;p23"/>
          <p:cNvPicPr preferRelativeResize="0"/>
          <p:nvPr/>
        </p:nvPicPr>
        <p:blipFill rotWithShape="1">
          <a:blip r:embed="rId5">
            <a:alphaModFix/>
          </a:blip>
          <a:srcRect/>
          <a:stretch/>
        </p:blipFill>
        <p:spPr>
          <a:xfrm>
            <a:off x="4486800" y="1303426"/>
            <a:ext cx="4263396" cy="2485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5"/>
        <p:cNvGrpSpPr/>
        <p:nvPr/>
      </p:nvGrpSpPr>
      <p:grpSpPr>
        <a:xfrm>
          <a:off x="0" y="0"/>
          <a:ext cx="0" cy="0"/>
          <a:chOff x="0" y="0"/>
          <a:chExt cx="0" cy="0"/>
        </a:xfrm>
      </p:grpSpPr>
      <p:sp>
        <p:nvSpPr>
          <p:cNvPr id="386" name="Google Shape;38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pic>
        <p:nvPicPr>
          <p:cNvPr id="387" name="Google Shape;387;p24"/>
          <p:cNvPicPr preferRelativeResize="0"/>
          <p:nvPr/>
        </p:nvPicPr>
        <p:blipFill rotWithShape="1">
          <a:blip r:embed="rId3">
            <a:alphaModFix/>
          </a:blip>
          <a:srcRect/>
          <a:stretch/>
        </p:blipFill>
        <p:spPr>
          <a:xfrm>
            <a:off x="472488" y="0"/>
            <a:ext cx="8199035"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1"/>
        <p:cNvGrpSpPr/>
        <p:nvPr/>
      </p:nvGrpSpPr>
      <p:grpSpPr>
        <a:xfrm>
          <a:off x="0" y="0"/>
          <a:ext cx="0" cy="0"/>
          <a:chOff x="0" y="0"/>
          <a:chExt cx="0" cy="0"/>
        </a:xfrm>
      </p:grpSpPr>
      <p:sp>
        <p:nvSpPr>
          <p:cNvPr id="392" name="Google Shape;392;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Software Development</a:t>
            </a:r>
            <a:endParaRPr>
              <a:solidFill>
                <a:srgbClr val="000000"/>
              </a:solidFill>
            </a:endParaRPr>
          </a:p>
        </p:txBody>
      </p:sp>
      <p:sp>
        <p:nvSpPr>
          <p:cNvPr id="393" name="Google Shape;39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25</a:t>
            </a:fld>
            <a:endParaRPr/>
          </a:p>
        </p:txBody>
      </p:sp>
      <p:pic>
        <p:nvPicPr>
          <p:cNvPr id="394" name="Google Shape;394;p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395" name="Google Shape;395;p2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396" name="Google Shape;396;p25"/>
          <p:cNvSpPr txBox="1">
            <a:spLocks noGrp="1"/>
          </p:cNvSpPr>
          <p:nvPr>
            <p:ph type="body" idx="1"/>
          </p:nvPr>
        </p:nvSpPr>
        <p:spPr>
          <a:xfrm>
            <a:off x="618450" y="1151025"/>
            <a:ext cx="7907100" cy="3619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Char char="●"/>
            </a:pPr>
            <a:r>
              <a:rPr lang="en">
                <a:solidFill>
                  <a:srgbClr val="000000"/>
                </a:solidFill>
              </a:rPr>
              <a:t>The MCB software was the most time consuming</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The LabVIEW for the WHiMPS was mainly focusing on completing calculations, and sending commands and receiving data from the MCB</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The MCB software components that were expected to be the most difficult are:</a:t>
            </a:r>
            <a:endParaRPr>
              <a:solidFill>
                <a:srgbClr val="000000"/>
              </a:solidFill>
            </a:endParaRPr>
          </a:p>
          <a:p>
            <a:pPr marL="914400" lvl="1" indent="-304800" algn="l" rtl="0">
              <a:lnSpc>
                <a:spcPct val="115000"/>
              </a:lnSpc>
              <a:spcBef>
                <a:spcPts val="0"/>
              </a:spcBef>
              <a:spcAft>
                <a:spcPts val="0"/>
              </a:spcAft>
              <a:buClr>
                <a:srgbClr val="000000"/>
              </a:buClr>
              <a:buSzPts val="1200"/>
              <a:buChar char="○"/>
            </a:pPr>
            <a:r>
              <a:rPr lang="en">
                <a:solidFill>
                  <a:srgbClr val="000000"/>
                </a:solidFill>
              </a:rPr>
              <a:t>Feedback loop between the linear potentiometers and the linear actuators</a:t>
            </a:r>
            <a:endParaRPr>
              <a:solidFill>
                <a:srgbClr val="000000"/>
              </a:solidFill>
            </a:endParaRPr>
          </a:p>
          <a:p>
            <a:pPr marL="914400" lvl="1" indent="-304800" algn="l" rtl="0">
              <a:lnSpc>
                <a:spcPct val="115000"/>
              </a:lnSpc>
              <a:spcBef>
                <a:spcPts val="0"/>
              </a:spcBef>
              <a:spcAft>
                <a:spcPts val="0"/>
              </a:spcAft>
              <a:buClr>
                <a:srgbClr val="000000"/>
              </a:buClr>
              <a:buSzPts val="1200"/>
              <a:buChar char="○"/>
            </a:pPr>
            <a:r>
              <a:rPr lang="en">
                <a:solidFill>
                  <a:srgbClr val="000000"/>
                </a:solidFill>
              </a:rPr>
              <a:t>Bit banged serial driver for the load cells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It was difficult to have the LabVIEW and MCB Software development so separate, so determining who was in charge of which calculations and getting on the same page about data types and command dictionaries was something our team struggled with.</a:t>
            </a:r>
            <a:endParaRPr>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0"/>
        <p:cNvGrpSpPr/>
        <p:nvPr/>
      </p:nvGrpSpPr>
      <p:grpSpPr>
        <a:xfrm>
          <a:off x="0" y="0"/>
          <a:ext cx="0" cy="0"/>
          <a:chOff x="0" y="0"/>
          <a:chExt cx="0" cy="0"/>
        </a:xfrm>
      </p:grpSpPr>
      <p:sp>
        <p:nvSpPr>
          <p:cNvPr id="401" name="Google Shape;401;p26"/>
          <p:cNvSpPr txBox="1">
            <a:spLocks noGrp="1"/>
          </p:cNvSpPr>
          <p:nvPr>
            <p:ph type="title"/>
          </p:nvPr>
        </p:nvSpPr>
        <p:spPr>
          <a:xfrm>
            <a:off x="4510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System Integration Diagram</a:t>
            </a:r>
            <a:endParaRPr>
              <a:solidFill>
                <a:srgbClr val="000000"/>
              </a:solidFill>
            </a:endParaRPr>
          </a:p>
        </p:txBody>
      </p:sp>
      <p:sp>
        <p:nvSpPr>
          <p:cNvPr id="402" name="Google Shape;40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26</a:t>
            </a:fld>
            <a:endParaRPr/>
          </a:p>
        </p:txBody>
      </p:sp>
      <p:pic>
        <p:nvPicPr>
          <p:cNvPr id="403" name="Google Shape;403;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404" name="Google Shape;404;p2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405" name="Google Shape;405;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26</a:t>
            </a:fld>
            <a:endParaRPr>
              <a:solidFill>
                <a:srgbClr val="000000"/>
              </a:solidFill>
            </a:endParaRPr>
          </a:p>
        </p:txBody>
      </p:sp>
      <p:pic>
        <p:nvPicPr>
          <p:cNvPr id="406" name="Google Shape;406;p26"/>
          <p:cNvPicPr preferRelativeResize="0"/>
          <p:nvPr/>
        </p:nvPicPr>
        <p:blipFill rotWithShape="1">
          <a:blip r:embed="rId5">
            <a:alphaModFix/>
          </a:blip>
          <a:srcRect/>
          <a:stretch/>
        </p:blipFill>
        <p:spPr>
          <a:xfrm>
            <a:off x="1465313" y="916325"/>
            <a:ext cx="6232496" cy="4074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0"/>
        <p:cNvGrpSpPr/>
        <p:nvPr/>
      </p:nvGrpSpPr>
      <p:grpSpPr>
        <a:xfrm>
          <a:off x="0" y="0"/>
          <a:ext cx="0" cy="0"/>
          <a:chOff x="0" y="0"/>
          <a:chExt cx="0" cy="0"/>
        </a:xfrm>
      </p:grpSpPr>
      <p:sp>
        <p:nvSpPr>
          <p:cNvPr id="411" name="Google Shape;41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Complete Engine System</a:t>
            </a:r>
            <a:endParaRPr>
              <a:solidFill>
                <a:srgbClr val="000000"/>
              </a:solidFill>
            </a:endParaRPr>
          </a:p>
        </p:txBody>
      </p:sp>
      <p:sp>
        <p:nvSpPr>
          <p:cNvPr id="412" name="Google Shape;41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27</a:t>
            </a:fld>
            <a:endParaRPr/>
          </a:p>
        </p:txBody>
      </p:sp>
      <p:pic>
        <p:nvPicPr>
          <p:cNvPr id="413" name="Google Shape;413;p2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414" name="Google Shape;414;p2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pic>
        <p:nvPicPr>
          <p:cNvPr id="415" name="Google Shape;415;p27"/>
          <p:cNvPicPr preferRelativeResize="0"/>
          <p:nvPr/>
        </p:nvPicPr>
        <p:blipFill rotWithShape="1">
          <a:blip r:embed="rId5" cstate="print">
            <a:alphaModFix/>
            <a:extLst>
              <a:ext uri="{28A0092B-C50C-407E-A947-70E740481C1C}">
                <a14:useLocalDpi xmlns:a14="http://schemas.microsoft.com/office/drawing/2010/main"/>
              </a:ext>
            </a:extLst>
          </a:blip>
          <a:srcRect l="661" r="660"/>
          <a:stretch/>
        </p:blipFill>
        <p:spPr>
          <a:xfrm>
            <a:off x="1348762" y="1017725"/>
            <a:ext cx="6446477" cy="3832899"/>
          </a:xfrm>
          <a:prstGeom prst="rect">
            <a:avLst/>
          </a:prstGeom>
          <a:noFill/>
          <a:ln>
            <a:noFill/>
          </a:ln>
        </p:spPr>
      </p:pic>
      <p:cxnSp>
        <p:nvCxnSpPr>
          <p:cNvPr id="416" name="Google Shape;416;p27"/>
          <p:cNvCxnSpPr/>
          <p:nvPr/>
        </p:nvCxnSpPr>
        <p:spPr>
          <a:xfrm rot="10800000">
            <a:off x="7940750" y="973650"/>
            <a:ext cx="42300" cy="3729900"/>
          </a:xfrm>
          <a:prstGeom prst="straightConnector1">
            <a:avLst/>
          </a:prstGeom>
          <a:noFill/>
          <a:ln w="28575" cap="flat" cmpd="sng">
            <a:solidFill>
              <a:schemeClr val="dk2"/>
            </a:solidFill>
            <a:prstDash val="solid"/>
            <a:round/>
            <a:headEnd type="stealth" w="med" len="med"/>
            <a:tailEnd type="triangle" w="med" len="med"/>
          </a:ln>
        </p:spPr>
      </p:cxnSp>
      <p:sp>
        <p:nvSpPr>
          <p:cNvPr id="417" name="Google Shape;417;p27"/>
          <p:cNvSpPr txBox="1"/>
          <p:nvPr/>
        </p:nvSpPr>
        <p:spPr>
          <a:xfrm>
            <a:off x="8039825" y="2515200"/>
            <a:ext cx="6297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6.8”</a:t>
            </a:r>
            <a:endParaRPr sz="1800" b="1" i="0" u="none" strike="noStrike" cap="none">
              <a:solidFill>
                <a:srgbClr val="000000"/>
              </a:solidFill>
              <a:latin typeface="Arial"/>
              <a:ea typeface="Arial"/>
              <a:cs typeface="Arial"/>
              <a:sym typeface="Arial"/>
            </a:endParaRPr>
          </a:p>
        </p:txBody>
      </p:sp>
      <p:cxnSp>
        <p:nvCxnSpPr>
          <p:cNvPr id="418" name="Google Shape;418;p27"/>
          <p:cNvCxnSpPr/>
          <p:nvPr/>
        </p:nvCxnSpPr>
        <p:spPr>
          <a:xfrm rot="10800000" flipH="1">
            <a:off x="1351775" y="4820350"/>
            <a:ext cx="6482400" cy="42600"/>
          </a:xfrm>
          <a:prstGeom prst="straightConnector1">
            <a:avLst/>
          </a:prstGeom>
          <a:noFill/>
          <a:ln w="28575" cap="flat" cmpd="sng">
            <a:solidFill>
              <a:schemeClr val="dk2"/>
            </a:solidFill>
            <a:prstDash val="solid"/>
            <a:round/>
            <a:headEnd type="stealth" w="med" len="med"/>
            <a:tailEnd type="triangle" w="med" len="med"/>
          </a:ln>
        </p:spPr>
      </p:cxnSp>
      <p:sp>
        <p:nvSpPr>
          <p:cNvPr id="419" name="Google Shape;419;p27"/>
          <p:cNvSpPr txBox="1"/>
          <p:nvPr/>
        </p:nvSpPr>
        <p:spPr>
          <a:xfrm>
            <a:off x="1883125" y="4452975"/>
            <a:ext cx="6297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11”</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3"/>
        <p:cNvGrpSpPr/>
        <p:nvPr/>
      </p:nvGrpSpPr>
      <p:grpSpPr>
        <a:xfrm>
          <a:off x="0" y="0"/>
          <a:ext cx="0" cy="0"/>
          <a:chOff x="0" y="0"/>
          <a:chExt cx="0" cy="0"/>
        </a:xfrm>
      </p:grpSpPr>
      <p:sp>
        <p:nvSpPr>
          <p:cNvPr id="424" name="Google Shape;424;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Changes Since TRR</a:t>
            </a:r>
            <a:endParaRPr>
              <a:solidFill>
                <a:srgbClr val="000000"/>
              </a:solidFill>
            </a:endParaRPr>
          </a:p>
        </p:txBody>
      </p:sp>
      <p:sp>
        <p:nvSpPr>
          <p:cNvPr id="425" name="Google Shape;425;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28</a:t>
            </a:fld>
            <a:endParaRPr/>
          </a:p>
        </p:txBody>
      </p:sp>
      <p:pic>
        <p:nvPicPr>
          <p:cNvPr id="426" name="Google Shape;426;p2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427" name="Google Shape;427;p2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428" name="Google Shape;428;p28"/>
          <p:cNvSpPr txBox="1">
            <a:spLocks noGrp="1"/>
          </p:cNvSpPr>
          <p:nvPr>
            <p:ph type="body" idx="1"/>
          </p:nvPr>
        </p:nvSpPr>
        <p:spPr>
          <a:xfrm>
            <a:off x="618450" y="1151025"/>
            <a:ext cx="7907100" cy="3619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sz="1800" dirty="0">
                <a:solidFill>
                  <a:srgbClr val="000000"/>
                </a:solidFill>
              </a:rPr>
              <a:t>Switched from using stock Hall Effect sensor to laser tachometer for measuring RPM during WPM testing</a:t>
            </a:r>
            <a:endParaRPr sz="1800"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sz="1400" dirty="0">
                <a:solidFill>
                  <a:srgbClr val="000000"/>
                </a:solidFill>
              </a:rPr>
              <a:t>Confirmed with </a:t>
            </a:r>
            <a:r>
              <a:rPr lang="en" sz="1400" dirty="0" err="1">
                <a:solidFill>
                  <a:srgbClr val="000000"/>
                </a:solidFill>
              </a:rPr>
              <a:t>Jetcat</a:t>
            </a:r>
            <a:r>
              <a:rPr lang="en" sz="1400" dirty="0">
                <a:solidFill>
                  <a:srgbClr val="000000"/>
                </a:solidFill>
              </a:rPr>
              <a:t> that Hall Effect sensor would not sufficiently be able to measure engine RPM below 2,000 RPM</a:t>
            </a:r>
            <a:endParaRPr sz="1400"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sz="1400" dirty="0">
                <a:solidFill>
                  <a:srgbClr val="000000"/>
                </a:solidFill>
              </a:rPr>
              <a:t>Informed Lt. </a:t>
            </a:r>
            <a:r>
              <a:rPr lang="en" sz="1400" dirty="0" err="1">
                <a:solidFill>
                  <a:srgbClr val="000000"/>
                </a:solidFill>
              </a:rPr>
              <a:t>Trenter</a:t>
            </a:r>
            <a:r>
              <a:rPr lang="en" sz="1400" dirty="0">
                <a:solidFill>
                  <a:srgbClr val="000000"/>
                </a:solidFill>
              </a:rPr>
              <a:t> of this issue during his visit</a:t>
            </a:r>
            <a:endParaRPr sz="1400"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800" dirty="0">
                <a:solidFill>
                  <a:srgbClr val="000000"/>
                </a:solidFill>
              </a:rPr>
              <a:t>Mitigations to thermal concerns of electronics were in progress when COVID shutdown occurred</a:t>
            </a:r>
            <a:endParaRPr sz="1800"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sz="1400" dirty="0">
                <a:solidFill>
                  <a:srgbClr val="000000"/>
                </a:solidFill>
              </a:rPr>
              <a:t>More detail on this will be discussed in the testing section</a:t>
            </a:r>
            <a:endParaRPr sz="1400" dirty="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2"/>
        <p:cNvGrpSpPr/>
        <p:nvPr/>
      </p:nvGrpSpPr>
      <p:grpSpPr>
        <a:xfrm>
          <a:off x="0" y="0"/>
          <a:ext cx="0" cy="0"/>
          <a:chOff x="0" y="0"/>
          <a:chExt cx="0" cy="0"/>
        </a:xfrm>
      </p:grpSpPr>
      <p:sp>
        <p:nvSpPr>
          <p:cNvPr id="433" name="Google Shape;433;p29"/>
          <p:cNvSpPr txBox="1">
            <a:spLocks noGrp="1"/>
          </p:cNvSpPr>
          <p:nvPr>
            <p:ph type="title"/>
          </p:nvPr>
        </p:nvSpPr>
        <p:spPr>
          <a:xfrm>
            <a:off x="311700" y="271013"/>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Critical Project Elements</a:t>
            </a:r>
            <a:endParaRPr>
              <a:solidFill>
                <a:srgbClr val="000000"/>
              </a:solidFill>
            </a:endParaRPr>
          </a:p>
        </p:txBody>
      </p:sp>
      <p:sp>
        <p:nvSpPr>
          <p:cNvPr id="434" name="Google Shape;43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29</a:t>
            </a:fld>
            <a:endParaRPr/>
          </a:p>
        </p:txBody>
      </p:sp>
      <p:pic>
        <p:nvPicPr>
          <p:cNvPr id="435" name="Google Shape;435;p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436" name="Google Shape;436;p2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graphicFrame>
        <p:nvGraphicFramePr>
          <p:cNvPr id="437" name="Google Shape;437;p29"/>
          <p:cNvGraphicFramePr/>
          <p:nvPr/>
        </p:nvGraphicFramePr>
        <p:xfrm>
          <a:off x="1111813" y="1151013"/>
          <a:ext cx="6920375" cy="3657420"/>
        </p:xfrm>
        <a:graphic>
          <a:graphicData uri="http://schemas.openxmlformats.org/drawingml/2006/table">
            <a:tbl>
              <a:tblPr>
                <a:noFill/>
                <a:tableStyleId>{763F2526-54F3-4041-A434-4D5AF88A81EE}</a:tableStyleId>
              </a:tblPr>
              <a:tblGrid>
                <a:gridCol w="2831625">
                  <a:extLst>
                    <a:ext uri="{9D8B030D-6E8A-4147-A177-3AD203B41FA5}">
                      <a16:colId xmlns:a16="http://schemas.microsoft.com/office/drawing/2014/main" val="20000"/>
                    </a:ext>
                  </a:extLst>
                </a:gridCol>
                <a:gridCol w="4088750">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CPE</a:t>
                      </a:r>
                      <a:endParaRPr sz="1400" b="1"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B7B7B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Critical Characteristics</a:t>
                      </a:r>
                      <a:endParaRPr sz="1400" b="1"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Windmill Prevention Mechanism (WPM)</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400" u="none" strike="noStrike" cap="none">
                          <a:solidFill>
                            <a:schemeClr val="dk1"/>
                          </a:solidFill>
                        </a:rPr>
                        <a:t>Prevents windmilling by preventing freestream air from entering the engine while deployed. Must be remotely disengaged.</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Thrust Vectoring Mechanism (TVM)</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1"/>
                          </a:solidFill>
                        </a:rPr>
                        <a:t>Turns exhaust flow to vector engine’s thrust to a commanded vectoring angle.</a:t>
                      </a:r>
                      <a:endParaRPr sz="1400" u="none" strike="noStrike" cap="none">
                        <a:solidFill>
                          <a:schemeClr val="dk1"/>
                        </a:solidFill>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Main Control Board (MCB)</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During testing and product development, this will </a:t>
                      </a:r>
                      <a:r>
                        <a:rPr lang="en" sz="1400" b="1" u="none" strike="noStrike" cap="none"/>
                        <a:t>monitor WPM/TVM.</a:t>
                      </a:r>
                      <a:endParaRPr sz="1400" b="1"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Integrated Communication Unit Panel (ICUP)</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Minimizes amount of wires to </a:t>
                      </a:r>
                      <a:r>
                        <a:rPr lang="en" sz="1400" b="1" u="none" strike="noStrike" cap="none"/>
                        <a:t>reduce risk of human error and increases processing speed</a:t>
                      </a:r>
                      <a:r>
                        <a:rPr lang="en" sz="1400" u="none" strike="noStrike" cap="none"/>
                        <a:t>. </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Software</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Controls the incorporated mechanisms</a:t>
                      </a:r>
                      <a:r>
                        <a:rPr lang="en" sz="1400" u="none" strike="noStrike" cap="none"/>
                        <a:t> over the entire operational envelope. </a:t>
                      </a:r>
                      <a:endParaRPr sz="1400" u="none" strike="noStrike" cap="none"/>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APOP Demonstration</a:t>
            </a:r>
            <a:endParaRPr>
              <a:solidFill>
                <a:srgbClr val="000000"/>
              </a:solidFill>
            </a:endParaRPr>
          </a:p>
        </p:txBody>
      </p:sp>
      <p:sp>
        <p:nvSpPr>
          <p:cNvPr id="81" name="Google Shape;81;p3"/>
          <p:cNvSpPr txBox="1">
            <a:spLocks noGrp="1"/>
          </p:cNvSpPr>
          <p:nvPr>
            <p:ph type="body" idx="1"/>
          </p:nvPr>
        </p:nvSpPr>
        <p:spPr>
          <a:xfrm>
            <a:off x="311700" y="1035450"/>
            <a:ext cx="8709300" cy="3627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WHiMPS is participating in the annual AFRL sponsored Aerospace Propulsion Outreach Program (APOP) Demonstration</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APOP is designed to use small gas turbine engines as a testbed to demonstrate technology that can solve problems experienced by the Air Force on larger gas turbine engines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Heritage projects:</a:t>
            </a:r>
            <a:br>
              <a:rPr lang="en">
                <a:solidFill>
                  <a:srgbClr val="000000"/>
                </a:solidFill>
              </a:rPr>
            </a:br>
            <a:endParaRPr>
              <a:solidFill>
                <a:srgbClr val="000000"/>
              </a:solidFill>
            </a:endParaRPr>
          </a:p>
        </p:txBody>
      </p:sp>
      <p:sp>
        <p:nvSpPr>
          <p:cNvPr id="82" name="Google Shape;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a:t>
            </a:fld>
            <a:endParaRPr/>
          </a:p>
        </p:txBody>
      </p:sp>
      <p:pic>
        <p:nvPicPr>
          <p:cNvPr id="83" name="Google Shape;83;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84" name="Google Shape;84;p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85" name="Google Shape;8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a:t>
            </a:fld>
            <a:endParaRPr>
              <a:solidFill>
                <a:srgbClr val="000000"/>
              </a:solidFill>
            </a:endParaRPr>
          </a:p>
        </p:txBody>
      </p:sp>
      <p:pic>
        <p:nvPicPr>
          <p:cNvPr id="86" name="Google Shape;86;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65475" y="3131063"/>
            <a:ext cx="1005374" cy="1042100"/>
          </a:xfrm>
          <a:prstGeom prst="rect">
            <a:avLst/>
          </a:prstGeom>
          <a:noFill/>
          <a:ln>
            <a:noFill/>
          </a:ln>
        </p:spPr>
      </p:pic>
      <p:pic>
        <p:nvPicPr>
          <p:cNvPr id="87" name="Google Shape;87;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288750" y="3228798"/>
            <a:ext cx="1005375" cy="846627"/>
          </a:xfrm>
          <a:prstGeom prst="rect">
            <a:avLst/>
          </a:prstGeom>
          <a:noFill/>
          <a:ln>
            <a:noFill/>
          </a:ln>
        </p:spPr>
      </p:pic>
      <p:sp>
        <p:nvSpPr>
          <p:cNvPr id="88" name="Google Shape;88;p3"/>
          <p:cNvSpPr txBox="1"/>
          <p:nvPr/>
        </p:nvSpPr>
        <p:spPr>
          <a:xfrm>
            <a:off x="2306025" y="4180000"/>
            <a:ext cx="970800" cy="28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ACES 2018</a:t>
            </a:r>
            <a:endParaRPr sz="1400" b="0" i="0" u="none" strike="noStrike" cap="none">
              <a:solidFill>
                <a:srgbClr val="000000"/>
              </a:solidFill>
              <a:latin typeface="Arial"/>
              <a:ea typeface="Arial"/>
              <a:cs typeface="Arial"/>
              <a:sym typeface="Arial"/>
            </a:endParaRPr>
          </a:p>
        </p:txBody>
      </p:sp>
      <p:pic>
        <p:nvPicPr>
          <p:cNvPr id="89" name="Google Shape;89;p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712027" y="3251699"/>
            <a:ext cx="1303574" cy="800825"/>
          </a:xfrm>
          <a:prstGeom prst="rect">
            <a:avLst/>
          </a:prstGeom>
          <a:noFill/>
          <a:ln>
            <a:noFill/>
          </a:ln>
        </p:spPr>
      </p:pic>
      <p:pic>
        <p:nvPicPr>
          <p:cNvPr id="90" name="Google Shape;90;p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433506" y="3010485"/>
            <a:ext cx="1303576" cy="1064952"/>
          </a:xfrm>
          <a:prstGeom prst="rect">
            <a:avLst/>
          </a:prstGeom>
          <a:noFill/>
          <a:ln>
            <a:noFill/>
          </a:ln>
        </p:spPr>
      </p:pic>
      <p:pic>
        <p:nvPicPr>
          <p:cNvPr id="91" name="Google Shape;91;p3"/>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154975" y="3068900"/>
            <a:ext cx="1528114" cy="948100"/>
          </a:xfrm>
          <a:prstGeom prst="rect">
            <a:avLst/>
          </a:prstGeom>
          <a:noFill/>
          <a:ln>
            <a:noFill/>
          </a:ln>
        </p:spPr>
      </p:pic>
      <p:sp>
        <p:nvSpPr>
          <p:cNvPr id="92" name="Google Shape;92;p3"/>
          <p:cNvSpPr txBox="1"/>
          <p:nvPr/>
        </p:nvSpPr>
        <p:spPr>
          <a:xfrm>
            <a:off x="3818000" y="4180000"/>
            <a:ext cx="970800" cy="28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2017</a:t>
            </a:r>
            <a:endParaRPr sz="1400" b="0" i="0" u="none" strike="noStrike" cap="none">
              <a:solidFill>
                <a:srgbClr val="000000"/>
              </a:solidFill>
              <a:latin typeface="Arial"/>
              <a:ea typeface="Arial"/>
              <a:cs typeface="Arial"/>
              <a:sym typeface="Arial"/>
            </a:endParaRPr>
          </a:p>
        </p:txBody>
      </p:sp>
      <p:sp>
        <p:nvSpPr>
          <p:cNvPr id="93" name="Google Shape;93;p3"/>
          <p:cNvSpPr txBox="1"/>
          <p:nvPr/>
        </p:nvSpPr>
        <p:spPr>
          <a:xfrm>
            <a:off x="5599888" y="4180000"/>
            <a:ext cx="970800" cy="28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REAPER 2016</a:t>
            </a:r>
            <a:endParaRPr sz="1400" b="0" i="0" u="none" strike="noStrike" cap="none">
              <a:solidFill>
                <a:srgbClr val="000000"/>
              </a:solidFill>
              <a:latin typeface="Arial"/>
              <a:ea typeface="Arial"/>
              <a:cs typeface="Arial"/>
              <a:sym typeface="Arial"/>
            </a:endParaRPr>
          </a:p>
        </p:txBody>
      </p:sp>
      <p:sp>
        <p:nvSpPr>
          <p:cNvPr id="94" name="Google Shape;94;p3"/>
          <p:cNvSpPr txBox="1"/>
          <p:nvPr/>
        </p:nvSpPr>
        <p:spPr>
          <a:xfrm>
            <a:off x="7433625" y="4180023"/>
            <a:ext cx="970800" cy="80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MEDUSA 2015</a:t>
            </a:r>
            <a:endParaRPr sz="1400" b="0" i="0" u="none" strike="noStrike" cap="none">
              <a:solidFill>
                <a:srgbClr val="000000"/>
              </a:solidFill>
              <a:latin typeface="Arial"/>
              <a:ea typeface="Arial"/>
              <a:cs typeface="Arial"/>
              <a:sym typeface="Arial"/>
            </a:endParaRPr>
          </a:p>
        </p:txBody>
      </p:sp>
      <p:sp>
        <p:nvSpPr>
          <p:cNvPr id="95" name="Google Shape;95;p3"/>
          <p:cNvSpPr txBox="1"/>
          <p:nvPr/>
        </p:nvSpPr>
        <p:spPr>
          <a:xfrm>
            <a:off x="882750" y="4180000"/>
            <a:ext cx="970800" cy="28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SPECS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1"/>
        <p:cNvGrpSpPr/>
        <p:nvPr/>
      </p:nvGrpSpPr>
      <p:grpSpPr>
        <a:xfrm>
          <a:off x="0" y="0"/>
          <a:ext cx="0" cy="0"/>
          <a:chOff x="0" y="0"/>
          <a:chExt cx="0" cy="0"/>
        </a:xfrm>
      </p:grpSpPr>
      <p:sp>
        <p:nvSpPr>
          <p:cNvPr id="442" name="Google Shape;442;p30"/>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Remaining Work</a:t>
            </a:r>
            <a:endParaRPr>
              <a:solidFill>
                <a:srgbClr val="000000"/>
              </a:solidFill>
            </a:endParaRPr>
          </a:p>
        </p:txBody>
      </p:sp>
      <p:sp>
        <p:nvSpPr>
          <p:cNvPr id="443" name="Google Shape;443;p30"/>
          <p:cNvSpPr txBox="1">
            <a:spLocks noGrp="1"/>
          </p:cNvSpPr>
          <p:nvPr>
            <p:ph type="body" idx="1"/>
          </p:nvPr>
        </p:nvSpPr>
        <p:spPr>
          <a:xfrm>
            <a:off x="217350" y="1035325"/>
            <a:ext cx="8709300" cy="3627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Windmill Prevention</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Manufacture solenoid pins → 6 man hours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Integrate system onto engine → 3 man hours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Thrust Vectoring</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Finish manufacturing components → 7 man hours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Integrate final 3 paddles → 4 man hours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Electronics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Receive and populate Rev. B of PCB’s → 5 man hours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Subsystem test Rev. B of PCB’s → 15 man hours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Software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Complete LabView → 20 man hours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Complete MCB Software → 45 hours </a:t>
            </a:r>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Remaining testing will be covered in depth in the next section of this presentation</a:t>
            </a:r>
            <a:endParaRPr>
              <a:solidFill>
                <a:srgbClr val="000000"/>
              </a:solidFill>
            </a:endParaRPr>
          </a:p>
        </p:txBody>
      </p:sp>
      <p:sp>
        <p:nvSpPr>
          <p:cNvPr id="444" name="Google Shape;44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30</a:t>
            </a:fld>
            <a:endParaRPr/>
          </a:p>
        </p:txBody>
      </p:sp>
      <p:pic>
        <p:nvPicPr>
          <p:cNvPr id="445" name="Google Shape;445;p3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446" name="Google Shape;446;p3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447" name="Google Shape;44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30</a:t>
            </a:fld>
            <a:endParaRPr>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1"/>
        <p:cNvGrpSpPr/>
        <p:nvPr/>
      </p:nvGrpSpPr>
      <p:grpSpPr>
        <a:xfrm>
          <a:off x="0" y="0"/>
          <a:ext cx="0" cy="0"/>
          <a:chOff x="0" y="0"/>
          <a:chExt cx="0" cy="0"/>
        </a:xfrm>
      </p:grpSpPr>
      <p:sp>
        <p:nvSpPr>
          <p:cNvPr id="452" name="Google Shape;452;p31"/>
          <p:cNvSpPr txBox="1">
            <a:spLocks noGrp="1"/>
          </p:cNvSpPr>
          <p:nvPr>
            <p:ph type="title"/>
          </p:nvPr>
        </p:nvSpPr>
        <p:spPr>
          <a:xfrm>
            <a:off x="311700" y="1961550"/>
            <a:ext cx="8520600" cy="104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solidFill>
                  <a:srgbClr val="000000"/>
                </a:solidFill>
              </a:rPr>
              <a:t>Testing</a:t>
            </a:r>
            <a:endParaRPr sz="5000">
              <a:solidFill>
                <a:srgbClr val="000000"/>
              </a:solidFill>
            </a:endParaRPr>
          </a:p>
        </p:txBody>
      </p:sp>
      <p:sp>
        <p:nvSpPr>
          <p:cNvPr id="453" name="Google Shape;453;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31</a:t>
            </a:fld>
            <a:endParaRPr/>
          </a:p>
        </p:txBody>
      </p:sp>
      <p:pic>
        <p:nvPicPr>
          <p:cNvPr id="454" name="Google Shape;454;p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455" name="Google Shape;455;p3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456" name="Google Shape;456;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31</a:t>
            </a:fld>
            <a:endParaRPr>
              <a:solidFill>
                <a:srgbClr val="000000"/>
              </a:solidFill>
            </a:endParaRPr>
          </a:p>
        </p:txBody>
      </p:sp>
      <p:sp>
        <p:nvSpPr>
          <p:cNvPr id="457" name="Google Shape;457;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31</a:t>
            </a:fld>
            <a:endParaRPr/>
          </a:p>
        </p:txBody>
      </p:sp>
      <p:sp>
        <p:nvSpPr>
          <p:cNvPr id="458" name="Google Shape;45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31</a:t>
            </a:fld>
            <a:endParaRPr>
              <a:solidFill>
                <a:srgbClr val="000000"/>
              </a:solidFill>
            </a:endParaRPr>
          </a:p>
        </p:txBody>
      </p:sp>
      <p:sp>
        <p:nvSpPr>
          <p:cNvPr id="459" name="Google Shape;459;p31"/>
          <p:cNvSpPr/>
          <p:nvPr/>
        </p:nvSpPr>
        <p:spPr>
          <a:xfrm>
            <a:off x="891500" y="43074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Overview</a:t>
            </a:r>
            <a:endParaRPr sz="1200" b="0" i="0" u="none" strike="noStrike" cap="none">
              <a:solidFill>
                <a:srgbClr val="000000"/>
              </a:solidFill>
              <a:latin typeface="Arial"/>
              <a:ea typeface="Arial"/>
              <a:cs typeface="Arial"/>
              <a:sym typeface="Arial"/>
            </a:endParaRPr>
          </a:p>
        </p:txBody>
      </p:sp>
      <p:sp>
        <p:nvSpPr>
          <p:cNvPr id="460" name="Google Shape;460;p31"/>
          <p:cNvSpPr/>
          <p:nvPr/>
        </p:nvSpPr>
        <p:spPr>
          <a:xfrm>
            <a:off x="3665275" y="4307400"/>
            <a:ext cx="16869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Testing</a:t>
            </a:r>
            <a:endParaRPr sz="1200" b="0" i="0" u="none" strike="noStrike" cap="none">
              <a:solidFill>
                <a:srgbClr val="000000"/>
              </a:solidFill>
              <a:latin typeface="Arial"/>
              <a:ea typeface="Arial"/>
              <a:cs typeface="Arial"/>
              <a:sym typeface="Arial"/>
            </a:endParaRPr>
          </a:p>
        </p:txBody>
      </p:sp>
      <p:sp>
        <p:nvSpPr>
          <p:cNvPr id="461" name="Google Shape;461;p31"/>
          <p:cNvSpPr/>
          <p:nvPr/>
        </p:nvSpPr>
        <p:spPr>
          <a:xfrm>
            <a:off x="507232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Systems Engineering</a:t>
            </a:r>
            <a:endParaRPr sz="1200" b="0" i="0" u="none" strike="noStrike" cap="none">
              <a:solidFill>
                <a:srgbClr val="000000"/>
              </a:solidFill>
              <a:latin typeface="Arial"/>
              <a:ea typeface="Arial"/>
              <a:cs typeface="Arial"/>
              <a:sym typeface="Arial"/>
            </a:endParaRPr>
          </a:p>
        </p:txBody>
      </p:sp>
      <p:sp>
        <p:nvSpPr>
          <p:cNvPr id="462" name="Google Shape;462;p31"/>
          <p:cNvSpPr/>
          <p:nvPr/>
        </p:nvSpPr>
        <p:spPr>
          <a:xfrm>
            <a:off x="2261750"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Design Description</a:t>
            </a:r>
            <a:endParaRPr sz="1200" b="0" i="0" u="none" strike="noStrike" cap="none">
              <a:solidFill>
                <a:srgbClr val="000000"/>
              </a:solidFill>
              <a:latin typeface="Arial"/>
              <a:ea typeface="Arial"/>
              <a:cs typeface="Arial"/>
              <a:sym typeface="Arial"/>
            </a:endParaRPr>
          </a:p>
        </p:txBody>
      </p:sp>
      <p:sp>
        <p:nvSpPr>
          <p:cNvPr id="463" name="Google Shape;463;p31"/>
          <p:cNvSpPr/>
          <p:nvPr/>
        </p:nvSpPr>
        <p:spPr>
          <a:xfrm>
            <a:off x="6470800" y="4307400"/>
            <a:ext cx="1781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Project Management</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7"/>
        <p:cNvGrpSpPr/>
        <p:nvPr/>
      </p:nvGrpSpPr>
      <p:grpSpPr>
        <a:xfrm>
          <a:off x="0" y="0"/>
          <a:ext cx="0" cy="0"/>
          <a:chOff x="0" y="0"/>
          <a:chExt cx="0" cy="0"/>
        </a:xfrm>
      </p:grpSpPr>
      <p:sp>
        <p:nvSpPr>
          <p:cNvPr id="468" name="Google Shape;468;p32"/>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Engine Testing Progression</a:t>
            </a:r>
            <a:endParaRPr>
              <a:solidFill>
                <a:srgbClr val="000000"/>
              </a:solidFill>
            </a:endParaRPr>
          </a:p>
        </p:txBody>
      </p:sp>
      <p:sp>
        <p:nvSpPr>
          <p:cNvPr id="469" name="Google Shape;469;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32</a:t>
            </a:fld>
            <a:endParaRPr/>
          </a:p>
        </p:txBody>
      </p:sp>
      <p:pic>
        <p:nvPicPr>
          <p:cNvPr id="470" name="Google Shape;470;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471" name="Google Shape;471;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472" name="Google Shape;472;p32"/>
          <p:cNvSpPr/>
          <p:nvPr/>
        </p:nvSpPr>
        <p:spPr>
          <a:xfrm rot="10800000" flipH="1">
            <a:off x="142875" y="1152325"/>
            <a:ext cx="1159800" cy="3920400"/>
          </a:xfrm>
          <a:prstGeom prst="bentArrow">
            <a:avLst>
              <a:gd name="adj1" fmla="val 25000"/>
              <a:gd name="adj2" fmla="val 15217"/>
              <a:gd name="adj3" fmla="val 19563"/>
              <a:gd name="adj4" fmla="val 4375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2"/>
          <p:cNvSpPr txBox="1"/>
          <p:nvPr/>
        </p:nvSpPr>
        <p:spPr>
          <a:xfrm>
            <a:off x="605100" y="1425361"/>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Stock Run </a:t>
            </a:r>
            <a:endParaRPr sz="1400" b="1"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a:solidFill>
                  <a:srgbClr val="000000"/>
                </a:solidFill>
                <a:latin typeface="Arial"/>
                <a:ea typeface="Arial"/>
                <a:cs typeface="Arial"/>
                <a:sym typeface="Arial"/>
              </a:rPr>
              <a:t>Understand engine operation</a:t>
            </a:r>
            <a:endParaRPr sz="1300" b="1" i="0" u="none" strike="noStrike" cap="none">
              <a:solidFill>
                <a:srgbClr val="000000"/>
              </a:solidFill>
              <a:latin typeface="Arial"/>
              <a:ea typeface="Arial"/>
              <a:cs typeface="Arial"/>
              <a:sym typeface="Arial"/>
            </a:endParaRPr>
          </a:p>
        </p:txBody>
      </p:sp>
      <p:sp>
        <p:nvSpPr>
          <p:cNvPr id="474" name="Google Shape;474;p32"/>
          <p:cNvSpPr txBox="1"/>
          <p:nvPr/>
        </p:nvSpPr>
        <p:spPr>
          <a:xfrm>
            <a:off x="584100" y="2518775"/>
            <a:ext cx="4025700" cy="7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w/ Dummy Paddle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Mitigate stock engine electronics risks and validate paddle thermal model</a:t>
            </a:r>
            <a:endParaRPr sz="1300" b="0" i="0" u="none" strike="noStrike" cap="none">
              <a:solidFill>
                <a:srgbClr val="000000"/>
              </a:solidFill>
              <a:latin typeface="Arial"/>
              <a:ea typeface="Arial"/>
              <a:cs typeface="Arial"/>
              <a:sym typeface="Arial"/>
            </a:endParaRPr>
          </a:p>
        </p:txBody>
      </p:sp>
      <p:sp>
        <p:nvSpPr>
          <p:cNvPr id="475" name="Google Shape;475;p32"/>
          <p:cNvSpPr txBox="1"/>
          <p:nvPr/>
        </p:nvSpPr>
        <p:spPr>
          <a:xfrm>
            <a:off x="630300" y="2015024"/>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Vibration and Thrust Baseline      </a:t>
            </a:r>
            <a:r>
              <a:rPr lang="en" sz="14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dirty="0">
                <a:solidFill>
                  <a:srgbClr val="000000"/>
                </a:solidFill>
                <a:latin typeface="Arial"/>
                <a:ea typeface="Arial"/>
                <a:cs typeface="Arial"/>
                <a:sym typeface="Arial"/>
              </a:rPr>
              <a:t>Characterize vibration and thrust</a:t>
            </a:r>
            <a:endParaRPr sz="1300" b="0" i="0" u="none" strike="noStrike" cap="none" dirty="0">
              <a:solidFill>
                <a:srgbClr val="000000"/>
              </a:solidFill>
              <a:latin typeface="Arial"/>
              <a:ea typeface="Arial"/>
              <a:cs typeface="Arial"/>
              <a:sym typeface="Arial"/>
            </a:endParaRPr>
          </a:p>
        </p:txBody>
      </p:sp>
      <p:sp>
        <p:nvSpPr>
          <p:cNvPr id="476" name="Google Shape;476;p32"/>
          <p:cNvSpPr txBox="1"/>
          <p:nvPr/>
        </p:nvSpPr>
        <p:spPr>
          <a:xfrm>
            <a:off x="584100" y="3194349"/>
            <a:ext cx="4025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Static TVM Test </a:t>
            </a:r>
            <a:endParaRPr sz="1400" b="0" i="0" u="none" strike="noStrike" cap="none" dirty="0">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dirty="0">
                <a:solidFill>
                  <a:srgbClr val="000000"/>
                </a:solidFill>
                <a:latin typeface="Arial"/>
                <a:ea typeface="Arial"/>
                <a:cs typeface="Arial"/>
                <a:sym typeface="Arial"/>
              </a:rPr>
              <a:t>Validate ability to vector thrust using paddles preset in deflected position</a:t>
            </a:r>
            <a:endParaRPr sz="1300" b="0" i="0" u="none" strike="noStrike" cap="none" dirty="0">
              <a:solidFill>
                <a:srgbClr val="000000"/>
              </a:solidFill>
              <a:latin typeface="Arial"/>
              <a:ea typeface="Arial"/>
              <a:cs typeface="Arial"/>
              <a:sym typeface="Arial"/>
            </a:endParaRPr>
          </a:p>
        </p:txBody>
      </p:sp>
      <p:sp>
        <p:nvSpPr>
          <p:cNvPr id="477" name="Google Shape;477;p32"/>
          <p:cNvSpPr txBox="1"/>
          <p:nvPr/>
        </p:nvSpPr>
        <p:spPr>
          <a:xfrm>
            <a:off x="579900" y="3940236"/>
            <a:ext cx="40341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Dynamic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ability to vector thrust by commanding paddle movement during engine operation</a:t>
            </a:r>
            <a:endParaRPr sz="1300" b="0" i="0" u="none" strike="noStrike" cap="none">
              <a:solidFill>
                <a:srgbClr val="000000"/>
              </a:solidFill>
              <a:latin typeface="Arial"/>
              <a:ea typeface="Arial"/>
              <a:cs typeface="Arial"/>
              <a:sym typeface="Arial"/>
            </a:endParaRPr>
          </a:p>
        </p:txBody>
      </p:sp>
      <p:sp>
        <p:nvSpPr>
          <p:cNvPr id="478" name="Google Shape;47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32</a:t>
            </a:fld>
            <a:endParaRPr>
              <a:solidFill>
                <a:srgbClr val="000000"/>
              </a:solidFill>
            </a:endParaRPr>
          </a:p>
        </p:txBody>
      </p:sp>
      <p:sp>
        <p:nvSpPr>
          <p:cNvPr id="479" name="Google Shape;479;p32"/>
          <p:cNvSpPr txBox="1"/>
          <p:nvPr/>
        </p:nvSpPr>
        <p:spPr>
          <a:xfrm>
            <a:off x="4941800" y="1404107"/>
            <a:ext cx="36138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APOP Replica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fairing prevents airflow under pressure differential</a:t>
            </a:r>
            <a:endParaRPr sz="1300" b="0" i="0" u="none" strike="noStrike" cap="none">
              <a:solidFill>
                <a:srgbClr val="000000"/>
              </a:solidFill>
              <a:latin typeface="Arial"/>
              <a:ea typeface="Arial"/>
              <a:cs typeface="Arial"/>
              <a:sym typeface="Arial"/>
            </a:endParaRPr>
          </a:p>
        </p:txBody>
      </p:sp>
      <p:sp>
        <p:nvSpPr>
          <p:cNvPr id="480" name="Google Shape;480;p32"/>
          <p:cNvSpPr txBox="1"/>
          <p:nvPr/>
        </p:nvSpPr>
        <p:spPr>
          <a:xfrm>
            <a:off x="4941800" y="2513482"/>
            <a:ext cx="3563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Static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fairing function at Mach 0.8</a:t>
            </a:r>
            <a:endParaRPr sz="1300" b="0" i="0" u="none" strike="noStrike" cap="none">
              <a:solidFill>
                <a:srgbClr val="000000"/>
              </a:solidFill>
              <a:latin typeface="Arial"/>
              <a:ea typeface="Arial"/>
              <a:cs typeface="Arial"/>
              <a:sym typeface="Arial"/>
            </a:endParaRPr>
          </a:p>
        </p:txBody>
      </p:sp>
      <p:sp>
        <p:nvSpPr>
          <p:cNvPr id="481" name="Google Shape;481;p32"/>
          <p:cNvSpPr txBox="1"/>
          <p:nvPr/>
        </p:nvSpPr>
        <p:spPr>
          <a:xfrm>
            <a:off x="4941800" y="3622857"/>
            <a:ext cx="3479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Dynamic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Verification of ability to eject fairing at Mach 0.8</a:t>
            </a:r>
            <a:endParaRPr sz="1300" b="0" i="0" u="none" strike="noStrike" cap="none">
              <a:solidFill>
                <a:srgbClr val="000000"/>
              </a:solidFill>
              <a:latin typeface="Arial"/>
              <a:ea typeface="Arial"/>
              <a:cs typeface="Arial"/>
              <a:sym typeface="Arial"/>
            </a:endParaRPr>
          </a:p>
        </p:txBody>
      </p:sp>
      <p:sp>
        <p:nvSpPr>
          <p:cNvPr id="482" name="Google Shape;482;p32"/>
          <p:cNvSpPr txBox="1"/>
          <p:nvPr/>
        </p:nvSpPr>
        <p:spPr>
          <a:xfrm>
            <a:off x="2965350" y="4686100"/>
            <a:ext cx="3213300" cy="3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TVM and WPM Integration Tests </a:t>
            </a:r>
            <a:endParaRPr sz="1300" b="0" i="0" u="none" strike="noStrike" cap="none">
              <a:solidFill>
                <a:srgbClr val="000000"/>
              </a:solidFill>
              <a:latin typeface="Arial"/>
              <a:ea typeface="Arial"/>
              <a:cs typeface="Arial"/>
              <a:sym typeface="Arial"/>
            </a:endParaRPr>
          </a:p>
        </p:txBody>
      </p:sp>
      <p:sp>
        <p:nvSpPr>
          <p:cNvPr id="483" name="Google Shape;483;p32"/>
          <p:cNvSpPr/>
          <p:nvPr/>
        </p:nvSpPr>
        <p:spPr>
          <a:xfrm rot="10800000">
            <a:off x="7580050" y="1152325"/>
            <a:ext cx="1159800" cy="3920400"/>
          </a:xfrm>
          <a:prstGeom prst="bentArrow">
            <a:avLst>
              <a:gd name="adj1" fmla="val 25000"/>
              <a:gd name="adj2" fmla="val 15217"/>
              <a:gd name="adj3" fmla="val 19563"/>
              <a:gd name="adj4" fmla="val 4375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2"/>
          <p:cNvSpPr txBox="1"/>
          <p:nvPr/>
        </p:nvSpPr>
        <p:spPr>
          <a:xfrm>
            <a:off x="588300" y="1055900"/>
            <a:ext cx="13782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TVM Testing</a:t>
            </a:r>
            <a:endParaRPr sz="1400" b="1" i="0" u="none" strike="noStrike" cap="none">
              <a:solidFill>
                <a:srgbClr val="000000"/>
              </a:solidFill>
              <a:latin typeface="Arial"/>
              <a:ea typeface="Arial"/>
              <a:cs typeface="Arial"/>
              <a:sym typeface="Arial"/>
            </a:endParaRPr>
          </a:p>
        </p:txBody>
      </p:sp>
      <p:sp>
        <p:nvSpPr>
          <p:cNvPr id="485" name="Google Shape;485;p32"/>
          <p:cNvSpPr txBox="1"/>
          <p:nvPr/>
        </p:nvSpPr>
        <p:spPr>
          <a:xfrm>
            <a:off x="4941800" y="1005800"/>
            <a:ext cx="16923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WMP Testing</a:t>
            </a:r>
            <a:endParaRPr sz="1400" b="1" i="0" u="none" strike="noStrike" cap="none">
              <a:solidFill>
                <a:srgbClr val="000000"/>
              </a:solidFill>
              <a:latin typeface="Arial"/>
              <a:ea typeface="Arial"/>
              <a:cs typeface="Arial"/>
              <a:sym typeface="Arial"/>
            </a:endParaRPr>
          </a:p>
        </p:txBody>
      </p:sp>
      <p:sp>
        <p:nvSpPr>
          <p:cNvPr id="486" name="Google Shape;486;p32"/>
          <p:cNvSpPr/>
          <p:nvPr/>
        </p:nvSpPr>
        <p:spPr>
          <a:xfrm>
            <a:off x="630300" y="1475938"/>
            <a:ext cx="2883300" cy="572700"/>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Arial"/>
              <a:ea typeface="Arial"/>
              <a:cs typeface="Arial"/>
              <a:sym typeface="Arial"/>
            </a:endParaRPr>
          </a:p>
        </p:txBody>
      </p:sp>
      <p:pic>
        <p:nvPicPr>
          <p:cNvPr id="487" name="Google Shape;487;p32"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72764" y="1505319"/>
            <a:ext cx="260698" cy="260698"/>
          </a:xfrm>
          <a:prstGeom prst="rect">
            <a:avLst/>
          </a:prstGeom>
          <a:noFill/>
          <a:ln>
            <a:noFill/>
          </a:ln>
        </p:spPr>
      </p:pic>
      <p:pic>
        <p:nvPicPr>
          <p:cNvPr id="488" name="Google Shape;488;p32"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90035" y="2081850"/>
            <a:ext cx="260698" cy="260698"/>
          </a:xfrm>
          <a:prstGeom prst="rect">
            <a:avLst/>
          </a:prstGeom>
          <a:noFill/>
          <a:ln>
            <a:noFill/>
          </a:ln>
        </p:spPr>
      </p:pic>
      <p:pic>
        <p:nvPicPr>
          <p:cNvPr id="489" name="Google Shape;489;p32"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16028" y="1505319"/>
            <a:ext cx="260698" cy="260698"/>
          </a:xfrm>
          <a:prstGeom prst="rect">
            <a:avLst/>
          </a:prstGeom>
          <a:noFill/>
          <a:ln>
            <a:noFill/>
          </a:ln>
        </p:spPr>
      </p:pic>
      <p:pic>
        <p:nvPicPr>
          <p:cNvPr id="490" name="Google Shape;490;p32"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731191" y="2593863"/>
            <a:ext cx="260698" cy="260698"/>
          </a:xfrm>
          <a:prstGeom prst="rect">
            <a:avLst/>
          </a:prstGeom>
          <a:noFill/>
          <a:ln>
            <a:noFill/>
          </a:ln>
        </p:spPr>
      </p:pic>
      <p:pic>
        <p:nvPicPr>
          <p:cNvPr id="491" name="Google Shape;491;p32"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215973" y="2088183"/>
            <a:ext cx="260698" cy="260698"/>
          </a:xfrm>
          <a:prstGeom prst="rect">
            <a:avLst/>
          </a:prstGeom>
          <a:noFill/>
          <a:ln>
            <a:noFill/>
          </a:ln>
        </p:spPr>
      </p:pic>
      <p:pic>
        <p:nvPicPr>
          <p:cNvPr id="492" name="Google Shape;492;p32"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987928" y="3255498"/>
            <a:ext cx="260698" cy="260698"/>
          </a:xfrm>
          <a:prstGeom prst="rect">
            <a:avLst/>
          </a:prstGeom>
          <a:noFill/>
          <a:ln>
            <a:noFill/>
          </a:ln>
        </p:spPr>
      </p:pic>
      <p:pic>
        <p:nvPicPr>
          <p:cNvPr id="493" name="Google Shape;493;p32"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249895" y="3998159"/>
            <a:ext cx="260698" cy="260698"/>
          </a:xfrm>
          <a:prstGeom prst="rect">
            <a:avLst/>
          </a:prstGeom>
          <a:noFill/>
          <a:ln>
            <a:noFill/>
          </a:ln>
        </p:spPr>
      </p:pic>
      <p:pic>
        <p:nvPicPr>
          <p:cNvPr id="494" name="Google Shape;494;p32"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31298" y="4732232"/>
            <a:ext cx="260698" cy="260698"/>
          </a:xfrm>
          <a:prstGeom prst="rect">
            <a:avLst/>
          </a:prstGeom>
          <a:noFill/>
          <a:ln>
            <a:noFill/>
          </a:ln>
        </p:spPr>
      </p:pic>
      <p:pic>
        <p:nvPicPr>
          <p:cNvPr id="495" name="Google Shape;495;p32"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248050" y="3679538"/>
            <a:ext cx="260698" cy="260698"/>
          </a:xfrm>
          <a:prstGeom prst="rect">
            <a:avLst/>
          </a:prstGeom>
          <a:noFill/>
          <a:ln>
            <a:noFill/>
          </a:ln>
        </p:spPr>
      </p:pic>
      <p:pic>
        <p:nvPicPr>
          <p:cNvPr id="496" name="Google Shape;496;p32"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84702" y="2575131"/>
            <a:ext cx="260698" cy="2606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0"/>
        <p:cNvGrpSpPr/>
        <p:nvPr/>
      </p:nvGrpSpPr>
      <p:grpSpPr>
        <a:xfrm>
          <a:off x="0" y="0"/>
          <a:ext cx="0" cy="0"/>
          <a:chOff x="0" y="0"/>
          <a:chExt cx="0" cy="0"/>
        </a:xfrm>
      </p:grpSpPr>
      <p:sp>
        <p:nvSpPr>
          <p:cNvPr id="501" name="Google Shape;501;p33"/>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Stock Engine and Dummy Paddle Test    </a:t>
            </a:r>
            <a:endParaRPr>
              <a:solidFill>
                <a:srgbClr val="000000"/>
              </a:solidFill>
            </a:endParaRPr>
          </a:p>
        </p:txBody>
      </p:sp>
      <p:sp>
        <p:nvSpPr>
          <p:cNvPr id="502" name="Google Shape;502;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33</a:t>
            </a:fld>
            <a:endParaRPr/>
          </a:p>
        </p:txBody>
      </p:sp>
      <p:pic>
        <p:nvPicPr>
          <p:cNvPr id="503" name="Google Shape;503;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504" name="Google Shape;504;p3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505" name="Google Shape;505;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33</a:t>
            </a:fld>
            <a:endParaRPr>
              <a:solidFill>
                <a:srgbClr val="000000"/>
              </a:solidFill>
            </a:endParaRPr>
          </a:p>
        </p:txBody>
      </p:sp>
      <p:sp>
        <p:nvSpPr>
          <p:cNvPr id="506" name="Google Shape;506;p33"/>
          <p:cNvSpPr txBox="1">
            <a:spLocks noGrp="1"/>
          </p:cNvSpPr>
          <p:nvPr>
            <p:ph type="body" idx="1"/>
          </p:nvPr>
        </p:nvSpPr>
        <p:spPr>
          <a:xfrm>
            <a:off x="452100" y="1005800"/>
            <a:ext cx="78255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Validated thermal model before implementation of hardware</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Verified engine did not turn off when flow was deflected using dummy paddles</a:t>
            </a:r>
            <a:endParaRPr>
              <a:solidFill>
                <a:srgbClr val="000000"/>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Equipment</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Engine, associated tanks and lines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Test stand</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Paddles and attachment mechanisms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Fuel and oil, in tank</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Thermocouples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GSU and battery</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Facilities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CU Aerospace Test Cell</a:t>
            </a:r>
            <a:endParaRPr>
              <a:solidFill>
                <a:schemeClr val="dk1"/>
              </a:solidFill>
            </a:endParaRPr>
          </a:p>
        </p:txBody>
      </p:sp>
      <p:pic>
        <p:nvPicPr>
          <p:cNvPr id="507" name="Google Shape;507;p33"/>
          <p:cNvPicPr preferRelativeResize="0"/>
          <p:nvPr/>
        </p:nvPicPr>
        <p:blipFill rotWithShape="1">
          <a:blip r:embed="rId5">
            <a:alphaModFix/>
          </a:blip>
          <a:srcRect/>
          <a:stretch/>
        </p:blipFill>
        <p:spPr>
          <a:xfrm>
            <a:off x="4789806" y="1853375"/>
            <a:ext cx="3928450" cy="3034975"/>
          </a:xfrm>
          <a:prstGeom prst="rect">
            <a:avLst/>
          </a:prstGeom>
          <a:noFill/>
          <a:ln>
            <a:noFill/>
          </a:ln>
        </p:spPr>
      </p:pic>
      <p:pic>
        <p:nvPicPr>
          <p:cNvPr id="508" name="Google Shape;508;p33" descr="Checkmark"/>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650369" y="404200"/>
            <a:ext cx="456992" cy="45699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2"/>
        <p:cNvGrpSpPr/>
        <p:nvPr/>
      </p:nvGrpSpPr>
      <p:grpSpPr>
        <a:xfrm>
          <a:off x="0" y="0"/>
          <a:ext cx="0" cy="0"/>
          <a:chOff x="0" y="0"/>
          <a:chExt cx="0" cy="0"/>
        </a:xfrm>
      </p:grpSpPr>
      <p:sp>
        <p:nvSpPr>
          <p:cNvPr id="513" name="Google Shape;51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34</a:t>
            </a:fld>
            <a:endParaRPr/>
          </a:p>
        </p:txBody>
      </p:sp>
      <p:sp>
        <p:nvSpPr>
          <p:cNvPr id="514" name="Google Shape;51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34</a:t>
            </a:fld>
            <a:endParaRPr>
              <a:solidFill>
                <a:srgbClr val="000000"/>
              </a:solidFill>
            </a:endParaRPr>
          </a:p>
        </p:txBody>
      </p:sp>
      <p:pic>
        <p:nvPicPr>
          <p:cNvPr id="2" name="Dummy_paddle_V6Fs6J.mp4" descr="Dummy_paddle_V6Fs6J.mp4">
            <a:hlinkClick r:id="" action="ppaction://media"/>
            <a:extLst>
              <a:ext uri="{FF2B5EF4-FFF2-40B4-BE49-F238E27FC236}">
                <a16:creationId xmlns:a16="http://schemas.microsoft.com/office/drawing/2014/main" id="{1A521A92-0E8C-8F44-AF40-28947A7483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6667">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9"/>
        <p:cNvGrpSpPr/>
        <p:nvPr/>
      </p:nvGrpSpPr>
      <p:grpSpPr>
        <a:xfrm>
          <a:off x="0" y="0"/>
          <a:ext cx="0" cy="0"/>
          <a:chOff x="0" y="0"/>
          <a:chExt cx="0" cy="0"/>
        </a:xfrm>
      </p:grpSpPr>
      <p:sp>
        <p:nvSpPr>
          <p:cNvPr id="520" name="Google Shape;520;p35"/>
          <p:cNvSpPr txBox="1">
            <a:spLocks noGrp="1"/>
          </p:cNvSpPr>
          <p:nvPr>
            <p:ph type="title"/>
          </p:nvPr>
        </p:nvSpPr>
        <p:spPr>
          <a:xfrm>
            <a:off x="3117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Stock Engine Test Thermocouple Data</a:t>
            </a:r>
            <a:endParaRPr>
              <a:solidFill>
                <a:srgbClr val="000000"/>
              </a:solidFill>
            </a:endParaRPr>
          </a:p>
        </p:txBody>
      </p:sp>
      <p:sp>
        <p:nvSpPr>
          <p:cNvPr id="521" name="Google Shape;521;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35</a:t>
            </a:fld>
            <a:endParaRPr/>
          </a:p>
        </p:txBody>
      </p:sp>
      <p:pic>
        <p:nvPicPr>
          <p:cNvPr id="522" name="Google Shape;522;p3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523" name="Google Shape;523;p3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524" name="Google Shape;52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35</a:t>
            </a:fld>
            <a:endParaRPr>
              <a:solidFill>
                <a:srgbClr val="000000"/>
              </a:solidFill>
            </a:endParaRPr>
          </a:p>
        </p:txBody>
      </p:sp>
      <p:pic>
        <p:nvPicPr>
          <p:cNvPr id="525" name="Google Shape;525;p3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959475" y="1519686"/>
            <a:ext cx="2266525" cy="2266525"/>
          </a:xfrm>
          <a:prstGeom prst="rect">
            <a:avLst/>
          </a:prstGeom>
          <a:noFill/>
          <a:ln>
            <a:noFill/>
          </a:ln>
        </p:spPr>
      </p:pic>
      <p:sp>
        <p:nvSpPr>
          <p:cNvPr id="526" name="Google Shape;526;p35"/>
          <p:cNvSpPr/>
          <p:nvPr/>
        </p:nvSpPr>
        <p:spPr>
          <a:xfrm>
            <a:off x="7536250" y="2280863"/>
            <a:ext cx="159300" cy="1188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5"/>
          <p:cNvSpPr/>
          <p:nvPr/>
        </p:nvSpPr>
        <p:spPr>
          <a:xfrm>
            <a:off x="7470250" y="2199550"/>
            <a:ext cx="291300" cy="2814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8" name="Google Shape;528;p35"/>
          <p:cNvPicPr preferRelativeResize="0"/>
          <p:nvPr/>
        </p:nvPicPr>
        <p:blipFill rotWithShape="1">
          <a:blip r:embed="rId6">
            <a:alphaModFix/>
          </a:blip>
          <a:srcRect/>
          <a:stretch/>
        </p:blipFill>
        <p:spPr>
          <a:xfrm>
            <a:off x="231813" y="841375"/>
            <a:ext cx="5635325" cy="4226500"/>
          </a:xfrm>
          <a:prstGeom prst="rect">
            <a:avLst/>
          </a:prstGeom>
          <a:noFill/>
          <a:ln>
            <a:noFill/>
          </a:ln>
        </p:spPr>
      </p:pic>
      <p:sp>
        <p:nvSpPr>
          <p:cNvPr id="529" name="Google Shape;529;p35"/>
          <p:cNvSpPr/>
          <p:nvPr/>
        </p:nvSpPr>
        <p:spPr>
          <a:xfrm>
            <a:off x="1866025" y="2629425"/>
            <a:ext cx="1110900" cy="6504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5"/>
          <p:cNvSpPr txBox="1"/>
          <p:nvPr/>
        </p:nvSpPr>
        <p:spPr>
          <a:xfrm>
            <a:off x="1913525" y="2607275"/>
            <a:ext cx="1110900" cy="6726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Max Temp: 168°C </a:t>
            </a:r>
            <a:endParaRPr sz="1100" b="0" i="0" u="none" strike="noStrike" cap="none">
              <a:solidFill>
                <a:schemeClr val="dk1"/>
              </a:solidFill>
              <a:latin typeface="Arial"/>
              <a:ea typeface="Arial"/>
              <a:cs typeface="Arial"/>
              <a:sym typeface="Arial"/>
            </a:endParaRPr>
          </a:p>
        </p:txBody>
      </p:sp>
      <p:cxnSp>
        <p:nvCxnSpPr>
          <p:cNvPr id="531" name="Google Shape;531;p35"/>
          <p:cNvCxnSpPr/>
          <p:nvPr/>
        </p:nvCxnSpPr>
        <p:spPr>
          <a:xfrm>
            <a:off x="2974625" y="3238675"/>
            <a:ext cx="149700" cy="3696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5"/>
        <p:cNvGrpSpPr/>
        <p:nvPr/>
      </p:nvGrpSpPr>
      <p:grpSpPr>
        <a:xfrm>
          <a:off x="0" y="0"/>
          <a:ext cx="0" cy="0"/>
          <a:chOff x="0" y="0"/>
          <a:chExt cx="0" cy="0"/>
        </a:xfrm>
      </p:grpSpPr>
      <p:pic>
        <p:nvPicPr>
          <p:cNvPr id="536" name="Google Shape;536;p36"/>
          <p:cNvPicPr preferRelativeResize="0"/>
          <p:nvPr/>
        </p:nvPicPr>
        <p:blipFill rotWithShape="1">
          <a:blip r:embed="rId3">
            <a:alphaModFix/>
          </a:blip>
          <a:srcRect/>
          <a:stretch/>
        </p:blipFill>
        <p:spPr>
          <a:xfrm>
            <a:off x="152400" y="763925"/>
            <a:ext cx="5723858" cy="4292900"/>
          </a:xfrm>
          <a:prstGeom prst="rect">
            <a:avLst/>
          </a:prstGeom>
          <a:noFill/>
          <a:ln>
            <a:noFill/>
          </a:ln>
        </p:spPr>
      </p:pic>
      <p:sp>
        <p:nvSpPr>
          <p:cNvPr id="537" name="Google Shape;537;p36"/>
          <p:cNvSpPr txBox="1">
            <a:spLocks noGrp="1"/>
          </p:cNvSpPr>
          <p:nvPr>
            <p:ph type="title"/>
          </p:nvPr>
        </p:nvSpPr>
        <p:spPr>
          <a:xfrm>
            <a:off x="3117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Stock Engine Test Thermocouple Data</a:t>
            </a:r>
            <a:endParaRPr>
              <a:solidFill>
                <a:srgbClr val="000000"/>
              </a:solidFill>
            </a:endParaRPr>
          </a:p>
        </p:txBody>
      </p:sp>
      <p:sp>
        <p:nvSpPr>
          <p:cNvPr id="538" name="Google Shape;53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36</a:t>
            </a:fld>
            <a:endParaRPr/>
          </a:p>
        </p:txBody>
      </p:sp>
      <p:pic>
        <p:nvPicPr>
          <p:cNvPr id="539" name="Google Shape;539;p3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540" name="Google Shape;540;p3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541" name="Google Shape;54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36</a:t>
            </a:fld>
            <a:endParaRPr>
              <a:solidFill>
                <a:srgbClr val="000000"/>
              </a:solidFill>
            </a:endParaRPr>
          </a:p>
        </p:txBody>
      </p:sp>
      <p:pic>
        <p:nvPicPr>
          <p:cNvPr id="542" name="Google Shape;542;p3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59475" y="1519686"/>
            <a:ext cx="2266525" cy="2266525"/>
          </a:xfrm>
          <a:prstGeom prst="rect">
            <a:avLst/>
          </a:prstGeom>
          <a:noFill/>
          <a:ln>
            <a:noFill/>
          </a:ln>
        </p:spPr>
      </p:pic>
      <p:sp>
        <p:nvSpPr>
          <p:cNvPr id="543" name="Google Shape;543;p36"/>
          <p:cNvSpPr/>
          <p:nvPr/>
        </p:nvSpPr>
        <p:spPr>
          <a:xfrm>
            <a:off x="6833050" y="2342463"/>
            <a:ext cx="159300" cy="1188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6"/>
          <p:cNvSpPr/>
          <p:nvPr/>
        </p:nvSpPr>
        <p:spPr>
          <a:xfrm>
            <a:off x="6767050" y="2261163"/>
            <a:ext cx="291300" cy="2814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6"/>
          <p:cNvSpPr/>
          <p:nvPr/>
        </p:nvSpPr>
        <p:spPr>
          <a:xfrm>
            <a:off x="2595100" y="1950300"/>
            <a:ext cx="1609500" cy="3936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6"/>
          <p:cNvSpPr txBox="1"/>
          <p:nvPr/>
        </p:nvSpPr>
        <p:spPr>
          <a:xfrm>
            <a:off x="2612625" y="1948875"/>
            <a:ext cx="16095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2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Max Temp: 79°C </a:t>
            </a:r>
            <a:endParaRPr sz="1100" b="0" i="0" u="none" strike="noStrike" cap="none">
              <a:solidFill>
                <a:schemeClr val="dk1"/>
              </a:solidFill>
              <a:latin typeface="Arial"/>
              <a:ea typeface="Arial"/>
              <a:cs typeface="Arial"/>
              <a:sym typeface="Arial"/>
            </a:endParaRPr>
          </a:p>
        </p:txBody>
      </p:sp>
      <p:cxnSp>
        <p:nvCxnSpPr>
          <p:cNvPr id="547" name="Google Shape;547;p36"/>
          <p:cNvCxnSpPr/>
          <p:nvPr/>
        </p:nvCxnSpPr>
        <p:spPr>
          <a:xfrm>
            <a:off x="4253000" y="2349800"/>
            <a:ext cx="459300" cy="1098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1"/>
        <p:cNvGrpSpPr/>
        <p:nvPr/>
      </p:nvGrpSpPr>
      <p:grpSpPr>
        <a:xfrm>
          <a:off x="0" y="0"/>
          <a:ext cx="0" cy="0"/>
          <a:chOff x="0" y="0"/>
          <a:chExt cx="0" cy="0"/>
        </a:xfrm>
      </p:grpSpPr>
      <p:sp>
        <p:nvSpPr>
          <p:cNvPr id="552" name="Google Shape;552;p37"/>
          <p:cNvSpPr/>
          <p:nvPr/>
        </p:nvSpPr>
        <p:spPr>
          <a:xfrm>
            <a:off x="264675" y="4145250"/>
            <a:ext cx="4160700" cy="897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7"/>
          <p:cNvSpPr/>
          <p:nvPr/>
        </p:nvSpPr>
        <p:spPr>
          <a:xfrm>
            <a:off x="4422150" y="1308025"/>
            <a:ext cx="3867600" cy="24888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7"/>
          <p:cNvSpPr/>
          <p:nvPr/>
        </p:nvSpPr>
        <p:spPr>
          <a:xfrm>
            <a:off x="1597575" y="1411500"/>
            <a:ext cx="2199900" cy="23205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7"/>
          <p:cNvSpPr/>
          <p:nvPr/>
        </p:nvSpPr>
        <p:spPr>
          <a:xfrm>
            <a:off x="1814325" y="1697700"/>
            <a:ext cx="1766400" cy="17481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6" name="Google Shape;556;p37"/>
          <p:cNvSpPr/>
          <p:nvPr/>
        </p:nvSpPr>
        <p:spPr>
          <a:xfrm>
            <a:off x="1838625" y="1717800"/>
            <a:ext cx="1717800" cy="17079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Engine</a:t>
            </a:r>
            <a:endParaRPr sz="1400" b="0" i="0" u="none" strike="noStrike" cap="none">
              <a:solidFill>
                <a:srgbClr val="000000"/>
              </a:solidFill>
              <a:latin typeface="Arial"/>
              <a:ea typeface="Arial"/>
              <a:cs typeface="Arial"/>
              <a:sym typeface="Arial"/>
            </a:endParaRPr>
          </a:p>
        </p:txBody>
      </p:sp>
      <p:sp>
        <p:nvSpPr>
          <p:cNvPr id="557" name="Google Shape;557;p37"/>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dirty="0">
                <a:solidFill>
                  <a:srgbClr val="000000"/>
                </a:solidFill>
              </a:rPr>
              <a:t>ICUP Temperature Analysis</a:t>
            </a:r>
            <a:endParaRPr dirty="0">
              <a:solidFill>
                <a:srgbClr val="000000"/>
              </a:solidFill>
            </a:endParaRPr>
          </a:p>
        </p:txBody>
      </p:sp>
      <p:sp>
        <p:nvSpPr>
          <p:cNvPr id="558" name="Google Shape;55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37</a:t>
            </a:fld>
            <a:endParaRPr/>
          </a:p>
        </p:txBody>
      </p:sp>
      <p:pic>
        <p:nvPicPr>
          <p:cNvPr id="559" name="Google Shape;559;p3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6899" y="254150"/>
            <a:ext cx="1216089" cy="896874"/>
          </a:xfrm>
          <a:prstGeom prst="rect">
            <a:avLst/>
          </a:prstGeom>
          <a:noFill/>
          <a:ln>
            <a:noFill/>
          </a:ln>
        </p:spPr>
      </p:pic>
      <p:pic>
        <p:nvPicPr>
          <p:cNvPr id="560" name="Google Shape;560;p3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561" name="Google Shape;56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37</a:t>
            </a:fld>
            <a:endParaRPr>
              <a:solidFill>
                <a:srgbClr val="000000"/>
              </a:solidFill>
            </a:endParaRPr>
          </a:p>
        </p:txBody>
      </p:sp>
      <p:sp>
        <p:nvSpPr>
          <p:cNvPr id="562" name="Google Shape;562;p37"/>
          <p:cNvSpPr txBox="1"/>
          <p:nvPr/>
        </p:nvSpPr>
        <p:spPr>
          <a:xfrm>
            <a:off x="116900" y="1594425"/>
            <a:ext cx="1717800" cy="47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Fore retention ring</a:t>
            </a:r>
            <a:endParaRPr sz="1400" b="0" i="0" u="none" strike="noStrike" cap="none">
              <a:solidFill>
                <a:srgbClr val="000000"/>
              </a:solidFill>
              <a:latin typeface="Arial"/>
              <a:ea typeface="Arial"/>
              <a:cs typeface="Arial"/>
              <a:sym typeface="Arial"/>
            </a:endParaRPr>
          </a:p>
        </p:txBody>
      </p:sp>
      <p:sp>
        <p:nvSpPr>
          <p:cNvPr id="563" name="Google Shape;563;p37"/>
          <p:cNvSpPr/>
          <p:nvPr/>
        </p:nvSpPr>
        <p:spPr>
          <a:xfrm>
            <a:off x="1736350" y="1737875"/>
            <a:ext cx="241200" cy="10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7"/>
          <p:cNvSpPr/>
          <p:nvPr/>
        </p:nvSpPr>
        <p:spPr>
          <a:xfrm>
            <a:off x="882450" y="2923300"/>
            <a:ext cx="1042200" cy="10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7"/>
          <p:cNvSpPr txBox="1"/>
          <p:nvPr/>
        </p:nvSpPr>
        <p:spPr>
          <a:xfrm>
            <a:off x="189275" y="2712325"/>
            <a:ext cx="783600" cy="31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145</a:t>
            </a:r>
            <a:r>
              <a:rPr lang="en" sz="1800" b="0" i="0" u="none" strike="noStrike" cap="none">
                <a:solidFill>
                  <a:schemeClr val="dk1"/>
                </a:solidFill>
                <a:latin typeface="Arial"/>
                <a:ea typeface="Arial"/>
                <a:cs typeface="Arial"/>
                <a:sym typeface="Arial"/>
              </a:rPr>
              <a:t>°</a:t>
            </a:r>
            <a:r>
              <a:rPr lang="en"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6" name="Google Shape;566;p37"/>
          <p:cNvSpPr/>
          <p:nvPr/>
        </p:nvSpPr>
        <p:spPr>
          <a:xfrm>
            <a:off x="5256000" y="1411500"/>
            <a:ext cx="2199900" cy="23205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7"/>
          <p:cNvSpPr/>
          <p:nvPr/>
        </p:nvSpPr>
        <p:spPr>
          <a:xfrm>
            <a:off x="5497050" y="1717800"/>
            <a:ext cx="1717800" cy="1707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68" name="Google Shape;568;p37"/>
          <p:cNvSpPr/>
          <p:nvPr/>
        </p:nvSpPr>
        <p:spPr>
          <a:xfrm>
            <a:off x="7214850" y="2521500"/>
            <a:ext cx="241200" cy="10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7"/>
          <p:cNvSpPr txBox="1"/>
          <p:nvPr/>
        </p:nvSpPr>
        <p:spPr>
          <a:xfrm>
            <a:off x="4579200" y="3953825"/>
            <a:ext cx="1828500" cy="52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Conduction through ring</a:t>
            </a:r>
            <a:endParaRPr sz="1400" b="0" i="0" u="none" strike="noStrike" cap="none">
              <a:solidFill>
                <a:srgbClr val="000000"/>
              </a:solidFill>
              <a:latin typeface="Arial"/>
              <a:ea typeface="Arial"/>
              <a:cs typeface="Arial"/>
              <a:sym typeface="Arial"/>
            </a:endParaRPr>
          </a:p>
        </p:txBody>
      </p:sp>
      <p:sp>
        <p:nvSpPr>
          <p:cNvPr id="570" name="Google Shape;570;p37"/>
          <p:cNvSpPr/>
          <p:nvPr/>
        </p:nvSpPr>
        <p:spPr>
          <a:xfrm rot="-2330277">
            <a:off x="7527979" y="2457011"/>
            <a:ext cx="241102" cy="10049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7"/>
          <p:cNvSpPr txBox="1"/>
          <p:nvPr/>
        </p:nvSpPr>
        <p:spPr>
          <a:xfrm>
            <a:off x="6979975" y="3995938"/>
            <a:ext cx="1828500" cy="52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Natural convection to ambient air</a:t>
            </a:r>
            <a:endParaRPr sz="1400" b="0" i="0" u="none" strike="noStrike" cap="none">
              <a:solidFill>
                <a:srgbClr val="000000"/>
              </a:solidFill>
              <a:latin typeface="Arial"/>
              <a:ea typeface="Arial"/>
              <a:cs typeface="Arial"/>
              <a:sym typeface="Arial"/>
            </a:endParaRPr>
          </a:p>
        </p:txBody>
      </p:sp>
      <p:sp>
        <p:nvSpPr>
          <p:cNvPr id="572" name="Google Shape;572;p37"/>
          <p:cNvSpPr txBox="1"/>
          <p:nvPr/>
        </p:nvSpPr>
        <p:spPr>
          <a:xfrm>
            <a:off x="6407700" y="2273150"/>
            <a:ext cx="749400" cy="22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145</a:t>
            </a:r>
            <a:r>
              <a:rPr lang="en" sz="1800" b="0" i="0" u="none" strike="noStrike" cap="none">
                <a:solidFill>
                  <a:schemeClr val="dk1"/>
                </a:solidFill>
                <a:latin typeface="Arial"/>
                <a:ea typeface="Arial"/>
                <a:cs typeface="Arial"/>
                <a:sym typeface="Arial"/>
              </a:rPr>
              <a:t>°</a:t>
            </a:r>
            <a:r>
              <a:rPr lang="en"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3" name="Google Shape;573;p37"/>
          <p:cNvSpPr txBox="1"/>
          <p:nvPr/>
        </p:nvSpPr>
        <p:spPr>
          <a:xfrm>
            <a:off x="7574725" y="1280325"/>
            <a:ext cx="639000" cy="22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25</a:t>
            </a:r>
            <a:r>
              <a:rPr lang="en" sz="1800" b="0" i="0" u="none" strike="noStrike" cap="none">
                <a:solidFill>
                  <a:schemeClr val="dk1"/>
                </a:solidFill>
                <a:latin typeface="Arial"/>
                <a:ea typeface="Arial"/>
                <a:cs typeface="Arial"/>
                <a:sym typeface="Arial"/>
              </a:rPr>
              <a:t>°</a:t>
            </a:r>
            <a:r>
              <a:rPr lang="en"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p37"/>
          <p:cNvSpPr txBox="1"/>
          <p:nvPr/>
        </p:nvSpPr>
        <p:spPr>
          <a:xfrm>
            <a:off x="6657000" y="4099925"/>
            <a:ext cx="250800" cy="22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575" name="Google Shape;575;p37"/>
          <p:cNvSpPr txBox="1"/>
          <p:nvPr/>
        </p:nvSpPr>
        <p:spPr>
          <a:xfrm>
            <a:off x="32450" y="3321525"/>
            <a:ext cx="1886700" cy="47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Ambient air at 25</a:t>
            </a:r>
            <a:r>
              <a:rPr lang="en" sz="1800" b="0" i="0" u="none" strike="noStrike" cap="none">
                <a:solidFill>
                  <a:schemeClr val="dk1"/>
                </a:solidFill>
                <a:latin typeface="Arial"/>
                <a:ea typeface="Arial"/>
                <a:cs typeface="Arial"/>
                <a:sym typeface="Arial"/>
              </a:rPr>
              <a:t>°</a:t>
            </a:r>
            <a:r>
              <a:rPr lang="en"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6" name="Google Shape;576;p37"/>
          <p:cNvSpPr txBox="1"/>
          <p:nvPr/>
        </p:nvSpPr>
        <p:spPr>
          <a:xfrm>
            <a:off x="314025" y="4212000"/>
            <a:ext cx="4062000"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Result</a:t>
            </a:r>
            <a:r>
              <a:rPr lang="en" sz="1400" b="0" i="0" u="none" strike="noStrike" cap="none" dirty="0">
                <a:solidFill>
                  <a:srgbClr val="000000"/>
                </a:solidFill>
                <a:latin typeface="Arial"/>
                <a:ea typeface="Arial"/>
                <a:cs typeface="Arial"/>
                <a:sym typeface="Arial"/>
              </a:rPr>
              <a:t>: The temperature at the location of the boards can vary from </a:t>
            </a:r>
            <a:r>
              <a:rPr lang="en" sz="1400" b="1" i="0" u="none" strike="noStrike" cap="none" dirty="0">
                <a:solidFill>
                  <a:schemeClr val="dk1"/>
                </a:solidFill>
                <a:latin typeface="Arial"/>
                <a:ea typeface="Arial"/>
                <a:cs typeface="Arial"/>
                <a:sym typeface="Arial"/>
              </a:rPr>
              <a:t>59</a:t>
            </a:r>
            <a:r>
              <a:rPr lang="en" sz="1800" b="0" i="0" u="none" strike="noStrike" cap="none" dirty="0">
                <a:solidFill>
                  <a:schemeClr val="dk1"/>
                </a:solidFill>
                <a:latin typeface="Arial"/>
                <a:ea typeface="Arial"/>
                <a:cs typeface="Arial"/>
                <a:sym typeface="Arial"/>
              </a:rPr>
              <a:t>°</a:t>
            </a:r>
            <a:r>
              <a:rPr lang="en" sz="1400" b="1" i="0" u="none" strike="noStrike" cap="none" dirty="0">
                <a:solidFill>
                  <a:schemeClr val="dk1"/>
                </a:solidFill>
                <a:latin typeface="Arial"/>
                <a:ea typeface="Arial"/>
                <a:cs typeface="Arial"/>
                <a:sym typeface="Arial"/>
              </a:rPr>
              <a:t>C</a:t>
            </a:r>
            <a:r>
              <a:rPr lang="en" sz="1400" b="1" i="0" u="none" strike="noStrike" cap="none" dirty="0">
                <a:solidFill>
                  <a:srgbClr val="000000"/>
                </a:solidFill>
                <a:latin typeface="Arial"/>
                <a:ea typeface="Arial"/>
                <a:cs typeface="Arial"/>
                <a:sym typeface="Arial"/>
              </a:rPr>
              <a:t> </a:t>
            </a:r>
            <a:r>
              <a:rPr lang="en" sz="1400" b="0" i="0" u="none" strike="noStrike" cap="none" dirty="0">
                <a:solidFill>
                  <a:srgbClr val="000000"/>
                </a:solidFill>
                <a:latin typeface="Arial"/>
                <a:ea typeface="Arial"/>
                <a:cs typeface="Arial"/>
                <a:sym typeface="Arial"/>
              </a:rPr>
              <a:t>to </a:t>
            </a:r>
            <a:r>
              <a:rPr lang="en" sz="1400" b="1" i="0" u="none" strike="noStrike" cap="none" dirty="0">
                <a:solidFill>
                  <a:schemeClr val="dk1"/>
                </a:solidFill>
                <a:latin typeface="Arial"/>
                <a:ea typeface="Arial"/>
                <a:cs typeface="Arial"/>
                <a:sym typeface="Arial"/>
              </a:rPr>
              <a:t>125</a:t>
            </a:r>
            <a:r>
              <a:rPr lang="en" sz="1800" b="0" i="0" u="none" strike="noStrike" cap="none" dirty="0">
                <a:solidFill>
                  <a:schemeClr val="dk1"/>
                </a:solidFill>
                <a:latin typeface="Arial"/>
                <a:ea typeface="Arial"/>
                <a:cs typeface="Arial"/>
                <a:sym typeface="Arial"/>
              </a:rPr>
              <a:t>°</a:t>
            </a:r>
            <a:r>
              <a:rPr lang="en" sz="1400" b="1" i="0" u="none" strike="noStrike" cap="none" dirty="0">
                <a:solidFill>
                  <a:schemeClr val="dk1"/>
                </a:solidFill>
                <a:latin typeface="Arial"/>
                <a:ea typeface="Arial"/>
                <a:cs typeface="Arial"/>
                <a:sym typeface="Arial"/>
              </a:rPr>
              <a:t>C </a:t>
            </a:r>
            <a:r>
              <a:rPr lang="en" sz="1400" b="0" i="0" u="none" strike="noStrike" cap="none" dirty="0">
                <a:solidFill>
                  <a:srgbClr val="000000"/>
                </a:solidFill>
                <a:latin typeface="Arial"/>
                <a:ea typeface="Arial"/>
                <a:cs typeface="Arial"/>
                <a:sym typeface="Arial"/>
              </a:rPr>
              <a:t>depending on the convective heat transfer coeff</a:t>
            </a:r>
            <a:r>
              <a:rPr lang="en" dirty="0"/>
              <a:t>icient.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0"/>
        <p:cNvGrpSpPr/>
        <p:nvPr/>
      </p:nvGrpSpPr>
      <p:grpSpPr>
        <a:xfrm>
          <a:off x="0" y="0"/>
          <a:ext cx="0" cy="0"/>
          <a:chOff x="0" y="0"/>
          <a:chExt cx="0" cy="0"/>
        </a:xfrm>
      </p:grpSpPr>
      <p:sp>
        <p:nvSpPr>
          <p:cNvPr id="581" name="Google Shape;581;p38"/>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Electronics Thermal Mitigations</a:t>
            </a:r>
            <a:endParaRPr>
              <a:solidFill>
                <a:srgbClr val="000000"/>
              </a:solidFill>
            </a:endParaRPr>
          </a:p>
        </p:txBody>
      </p:sp>
      <p:sp>
        <p:nvSpPr>
          <p:cNvPr id="582" name="Google Shape;58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38</a:t>
            </a:fld>
            <a:endParaRPr/>
          </a:p>
        </p:txBody>
      </p:sp>
      <p:pic>
        <p:nvPicPr>
          <p:cNvPr id="583" name="Google Shape;583;p3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584" name="Google Shape;584;p3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585" name="Google Shape;58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38</a:t>
            </a:fld>
            <a:endParaRPr>
              <a:solidFill>
                <a:srgbClr val="000000"/>
              </a:solidFill>
            </a:endParaRPr>
          </a:p>
        </p:txBody>
      </p:sp>
      <p:sp>
        <p:nvSpPr>
          <p:cNvPr id="586" name="Google Shape;586;p38"/>
          <p:cNvSpPr txBox="1">
            <a:spLocks noGrp="1"/>
          </p:cNvSpPr>
          <p:nvPr>
            <p:ph type="body" idx="1"/>
          </p:nvPr>
        </p:nvSpPr>
        <p:spPr>
          <a:xfrm>
            <a:off x="452100" y="1005800"/>
            <a:ext cx="78255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dirty="0">
                <a:solidFill>
                  <a:srgbClr val="000000"/>
                </a:solidFill>
              </a:rPr>
              <a:t>Electronics have approximate thermal limit of 95°C</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Unable to test exact temperatures at electronics attachment locations, but a simple 1D heat transfer for a worst case scenario was conducted</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Analysis said that the temperature of the fore retention could exceed the electronics thermal limit, depending on the natural convection heat transfer coefficient</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If we use the worst case scenario of convective heat transfer coefficients for forced convection, temperature of the boards would be</a:t>
            </a:r>
            <a:r>
              <a:rPr lang="en" b="1" dirty="0">
                <a:solidFill>
                  <a:srgbClr val="000000"/>
                </a:solidFill>
              </a:rPr>
              <a:t> 60</a:t>
            </a:r>
            <a:r>
              <a:rPr lang="en" b="1" dirty="0">
                <a:solidFill>
                  <a:schemeClr val="dk1"/>
                </a:solidFill>
              </a:rPr>
              <a:t>°</a:t>
            </a:r>
            <a:r>
              <a:rPr lang="en" b="1" dirty="0">
                <a:solidFill>
                  <a:srgbClr val="000000"/>
                </a:solidFill>
              </a:rPr>
              <a:t>C</a:t>
            </a:r>
            <a:endParaRPr b="1"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Insulating materials were investigated in the event that this analysis is incorrect due to approximations for convective and conductive heating coefficients that are typically determined experimentally</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chemeClr val="dk1"/>
                </a:solidFill>
              </a:rPr>
              <a:t>Ceramic-based foam, provides 60°C temperature reduction -- </a:t>
            </a:r>
            <a:r>
              <a:rPr lang="en" dirty="0" err="1">
                <a:solidFill>
                  <a:schemeClr val="dk1"/>
                </a:solidFill>
              </a:rPr>
              <a:t>HeatShields</a:t>
            </a:r>
            <a:r>
              <a:rPr lang="en" dirty="0">
                <a:solidFill>
                  <a:schemeClr val="dk1"/>
                </a:solidFill>
              </a:rPr>
              <a:t>™</a:t>
            </a:r>
            <a:endParaRPr dirty="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0"/>
        <p:cNvGrpSpPr/>
        <p:nvPr/>
      </p:nvGrpSpPr>
      <p:grpSpPr>
        <a:xfrm>
          <a:off x="0" y="0"/>
          <a:ext cx="0" cy="0"/>
          <a:chOff x="0" y="0"/>
          <a:chExt cx="0" cy="0"/>
        </a:xfrm>
      </p:grpSpPr>
      <p:sp>
        <p:nvSpPr>
          <p:cNvPr id="591" name="Google Shape;591;p39"/>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Engine Testing Progression</a:t>
            </a:r>
            <a:endParaRPr>
              <a:solidFill>
                <a:srgbClr val="000000"/>
              </a:solidFill>
            </a:endParaRPr>
          </a:p>
        </p:txBody>
      </p:sp>
      <p:sp>
        <p:nvSpPr>
          <p:cNvPr id="592" name="Google Shape;59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39</a:t>
            </a:fld>
            <a:endParaRPr/>
          </a:p>
        </p:txBody>
      </p:sp>
      <p:pic>
        <p:nvPicPr>
          <p:cNvPr id="593" name="Google Shape;593;p3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594" name="Google Shape;594;p3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595" name="Google Shape;595;p39"/>
          <p:cNvSpPr/>
          <p:nvPr/>
        </p:nvSpPr>
        <p:spPr>
          <a:xfrm rot="10800000" flipH="1">
            <a:off x="142875" y="1152325"/>
            <a:ext cx="1159800" cy="3920400"/>
          </a:xfrm>
          <a:prstGeom prst="bentArrow">
            <a:avLst>
              <a:gd name="adj1" fmla="val 25000"/>
              <a:gd name="adj2" fmla="val 15217"/>
              <a:gd name="adj3" fmla="val 19563"/>
              <a:gd name="adj4" fmla="val 4375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39"/>
          <p:cNvSpPr txBox="1"/>
          <p:nvPr/>
        </p:nvSpPr>
        <p:spPr>
          <a:xfrm>
            <a:off x="605100" y="1425361"/>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Run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Understand engine operation</a:t>
            </a:r>
            <a:endParaRPr sz="1300" b="0" i="0" u="none" strike="noStrike" cap="none">
              <a:solidFill>
                <a:srgbClr val="000000"/>
              </a:solidFill>
              <a:latin typeface="Arial"/>
              <a:ea typeface="Arial"/>
              <a:cs typeface="Arial"/>
              <a:sym typeface="Arial"/>
            </a:endParaRPr>
          </a:p>
        </p:txBody>
      </p:sp>
      <p:sp>
        <p:nvSpPr>
          <p:cNvPr id="597" name="Google Shape;597;p39"/>
          <p:cNvSpPr txBox="1"/>
          <p:nvPr/>
        </p:nvSpPr>
        <p:spPr>
          <a:xfrm>
            <a:off x="584100" y="2518775"/>
            <a:ext cx="4025700" cy="7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w/ Dummy Paddle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Mitigate stock engine electronics risks and validate paddle thermal model</a:t>
            </a:r>
            <a:endParaRPr sz="1300" b="0" i="0" u="none" strike="noStrike" cap="none">
              <a:solidFill>
                <a:srgbClr val="000000"/>
              </a:solidFill>
              <a:latin typeface="Arial"/>
              <a:ea typeface="Arial"/>
              <a:cs typeface="Arial"/>
              <a:sym typeface="Arial"/>
            </a:endParaRPr>
          </a:p>
        </p:txBody>
      </p:sp>
      <p:sp>
        <p:nvSpPr>
          <p:cNvPr id="598" name="Google Shape;598;p39"/>
          <p:cNvSpPr txBox="1"/>
          <p:nvPr/>
        </p:nvSpPr>
        <p:spPr>
          <a:xfrm>
            <a:off x="630300" y="2015024"/>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Vibration and Thrust Baseline      </a:t>
            </a:r>
            <a:r>
              <a:rPr lang="en" sz="1400" b="1" i="0" u="none" strike="noStrike" cap="none" dirty="0">
                <a:solidFill>
                  <a:schemeClr val="dk1"/>
                </a:solidFill>
                <a:latin typeface="Arial"/>
                <a:ea typeface="Arial"/>
                <a:cs typeface="Arial"/>
                <a:sym typeface="Arial"/>
              </a:rPr>
              <a:t>   /</a:t>
            </a:r>
            <a:endParaRPr sz="1400" b="1" i="0" u="none" strike="noStrike" cap="none" dirty="0">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dirty="0">
                <a:solidFill>
                  <a:srgbClr val="000000"/>
                </a:solidFill>
                <a:latin typeface="Arial"/>
                <a:ea typeface="Arial"/>
                <a:cs typeface="Arial"/>
                <a:sym typeface="Arial"/>
              </a:rPr>
              <a:t>Characterize vibration and thrust</a:t>
            </a:r>
            <a:endParaRPr sz="1300" b="1" i="0" u="none" strike="noStrike" cap="none" dirty="0">
              <a:solidFill>
                <a:srgbClr val="000000"/>
              </a:solidFill>
              <a:latin typeface="Arial"/>
              <a:ea typeface="Arial"/>
              <a:cs typeface="Arial"/>
              <a:sym typeface="Arial"/>
            </a:endParaRPr>
          </a:p>
        </p:txBody>
      </p:sp>
      <p:sp>
        <p:nvSpPr>
          <p:cNvPr id="599" name="Google Shape;599;p39"/>
          <p:cNvSpPr txBox="1"/>
          <p:nvPr/>
        </p:nvSpPr>
        <p:spPr>
          <a:xfrm>
            <a:off x="584100" y="3194349"/>
            <a:ext cx="4025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Static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ability to vector thrust using paddles preset in deflected position</a:t>
            </a:r>
            <a:endParaRPr sz="1300" b="0" i="0" u="none" strike="noStrike" cap="none">
              <a:solidFill>
                <a:srgbClr val="000000"/>
              </a:solidFill>
              <a:latin typeface="Arial"/>
              <a:ea typeface="Arial"/>
              <a:cs typeface="Arial"/>
              <a:sym typeface="Arial"/>
            </a:endParaRPr>
          </a:p>
        </p:txBody>
      </p:sp>
      <p:sp>
        <p:nvSpPr>
          <p:cNvPr id="600" name="Google Shape;600;p39"/>
          <p:cNvSpPr txBox="1"/>
          <p:nvPr/>
        </p:nvSpPr>
        <p:spPr>
          <a:xfrm>
            <a:off x="579900" y="3940236"/>
            <a:ext cx="40341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Dynamic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ability to vector thrust by commanding paddle movement during engine operation</a:t>
            </a:r>
            <a:endParaRPr sz="1300" b="0" i="0" u="none" strike="noStrike" cap="none">
              <a:solidFill>
                <a:srgbClr val="000000"/>
              </a:solidFill>
              <a:latin typeface="Arial"/>
              <a:ea typeface="Arial"/>
              <a:cs typeface="Arial"/>
              <a:sym typeface="Arial"/>
            </a:endParaRPr>
          </a:p>
        </p:txBody>
      </p:sp>
      <p:sp>
        <p:nvSpPr>
          <p:cNvPr id="601" name="Google Shape;60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39</a:t>
            </a:fld>
            <a:endParaRPr>
              <a:solidFill>
                <a:srgbClr val="000000"/>
              </a:solidFill>
            </a:endParaRPr>
          </a:p>
        </p:txBody>
      </p:sp>
      <p:sp>
        <p:nvSpPr>
          <p:cNvPr id="602" name="Google Shape;602;p39"/>
          <p:cNvSpPr txBox="1"/>
          <p:nvPr/>
        </p:nvSpPr>
        <p:spPr>
          <a:xfrm>
            <a:off x="4941800" y="1404107"/>
            <a:ext cx="36138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APOP Replica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fairing prevents airflow under pressure differential</a:t>
            </a:r>
            <a:endParaRPr sz="1300" b="0" i="0" u="none" strike="noStrike" cap="none">
              <a:solidFill>
                <a:srgbClr val="000000"/>
              </a:solidFill>
              <a:latin typeface="Arial"/>
              <a:ea typeface="Arial"/>
              <a:cs typeface="Arial"/>
              <a:sym typeface="Arial"/>
            </a:endParaRPr>
          </a:p>
        </p:txBody>
      </p:sp>
      <p:sp>
        <p:nvSpPr>
          <p:cNvPr id="603" name="Google Shape;603;p39"/>
          <p:cNvSpPr txBox="1"/>
          <p:nvPr/>
        </p:nvSpPr>
        <p:spPr>
          <a:xfrm>
            <a:off x="4941800" y="2513482"/>
            <a:ext cx="3563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Static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fairing function at Mach 0.8</a:t>
            </a:r>
            <a:endParaRPr sz="1300" b="0" i="0" u="none" strike="noStrike" cap="none">
              <a:solidFill>
                <a:srgbClr val="000000"/>
              </a:solidFill>
              <a:latin typeface="Arial"/>
              <a:ea typeface="Arial"/>
              <a:cs typeface="Arial"/>
              <a:sym typeface="Arial"/>
            </a:endParaRPr>
          </a:p>
        </p:txBody>
      </p:sp>
      <p:sp>
        <p:nvSpPr>
          <p:cNvPr id="604" name="Google Shape;604;p39"/>
          <p:cNvSpPr txBox="1"/>
          <p:nvPr/>
        </p:nvSpPr>
        <p:spPr>
          <a:xfrm>
            <a:off x="4941800" y="3622857"/>
            <a:ext cx="3479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Dynamic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Verification of ability to eject fairing at Mach 0.8</a:t>
            </a:r>
            <a:endParaRPr sz="1300" b="0" i="0" u="none" strike="noStrike" cap="none">
              <a:solidFill>
                <a:srgbClr val="000000"/>
              </a:solidFill>
              <a:latin typeface="Arial"/>
              <a:ea typeface="Arial"/>
              <a:cs typeface="Arial"/>
              <a:sym typeface="Arial"/>
            </a:endParaRPr>
          </a:p>
        </p:txBody>
      </p:sp>
      <p:sp>
        <p:nvSpPr>
          <p:cNvPr id="605" name="Google Shape;605;p39"/>
          <p:cNvSpPr txBox="1"/>
          <p:nvPr/>
        </p:nvSpPr>
        <p:spPr>
          <a:xfrm>
            <a:off x="2965350" y="4686100"/>
            <a:ext cx="3213300" cy="3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TVM and WPM Integration Tests </a:t>
            </a:r>
            <a:endParaRPr sz="1300" b="0" i="0" u="none" strike="noStrike" cap="none">
              <a:solidFill>
                <a:srgbClr val="000000"/>
              </a:solidFill>
              <a:latin typeface="Arial"/>
              <a:ea typeface="Arial"/>
              <a:cs typeface="Arial"/>
              <a:sym typeface="Arial"/>
            </a:endParaRPr>
          </a:p>
        </p:txBody>
      </p:sp>
      <p:sp>
        <p:nvSpPr>
          <p:cNvPr id="606" name="Google Shape;606;p39"/>
          <p:cNvSpPr/>
          <p:nvPr/>
        </p:nvSpPr>
        <p:spPr>
          <a:xfrm rot="10800000">
            <a:off x="7580050" y="1152325"/>
            <a:ext cx="1159800" cy="3920400"/>
          </a:xfrm>
          <a:prstGeom prst="bentArrow">
            <a:avLst>
              <a:gd name="adj1" fmla="val 25000"/>
              <a:gd name="adj2" fmla="val 15217"/>
              <a:gd name="adj3" fmla="val 19563"/>
              <a:gd name="adj4" fmla="val 4375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39"/>
          <p:cNvSpPr txBox="1"/>
          <p:nvPr/>
        </p:nvSpPr>
        <p:spPr>
          <a:xfrm>
            <a:off x="588300" y="1055900"/>
            <a:ext cx="13782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TVM Testing</a:t>
            </a:r>
            <a:endParaRPr sz="1400" b="1" i="0" u="none" strike="noStrike" cap="none">
              <a:solidFill>
                <a:srgbClr val="000000"/>
              </a:solidFill>
              <a:latin typeface="Arial"/>
              <a:ea typeface="Arial"/>
              <a:cs typeface="Arial"/>
              <a:sym typeface="Arial"/>
            </a:endParaRPr>
          </a:p>
        </p:txBody>
      </p:sp>
      <p:sp>
        <p:nvSpPr>
          <p:cNvPr id="608" name="Google Shape;608;p39"/>
          <p:cNvSpPr txBox="1"/>
          <p:nvPr/>
        </p:nvSpPr>
        <p:spPr>
          <a:xfrm>
            <a:off x="4941800" y="1005800"/>
            <a:ext cx="16923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WMP Testing</a:t>
            </a:r>
            <a:endParaRPr sz="1400" b="1" i="0" u="none" strike="noStrike" cap="none">
              <a:solidFill>
                <a:srgbClr val="000000"/>
              </a:solidFill>
              <a:latin typeface="Arial"/>
              <a:ea typeface="Arial"/>
              <a:cs typeface="Arial"/>
              <a:sym typeface="Arial"/>
            </a:endParaRPr>
          </a:p>
        </p:txBody>
      </p:sp>
      <p:pic>
        <p:nvPicPr>
          <p:cNvPr id="609" name="Google Shape;609;p39"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72764" y="1505319"/>
            <a:ext cx="260698" cy="260698"/>
          </a:xfrm>
          <a:prstGeom prst="rect">
            <a:avLst/>
          </a:prstGeom>
          <a:noFill/>
          <a:ln>
            <a:noFill/>
          </a:ln>
        </p:spPr>
      </p:pic>
      <p:pic>
        <p:nvPicPr>
          <p:cNvPr id="610" name="Google Shape;610;p39"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810577" y="2094216"/>
            <a:ext cx="260698" cy="260698"/>
          </a:xfrm>
          <a:prstGeom prst="rect">
            <a:avLst/>
          </a:prstGeom>
          <a:noFill/>
          <a:ln>
            <a:noFill/>
          </a:ln>
        </p:spPr>
      </p:pic>
      <p:pic>
        <p:nvPicPr>
          <p:cNvPr id="611" name="Google Shape;611;p39"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16028" y="1505319"/>
            <a:ext cx="260698" cy="260698"/>
          </a:xfrm>
          <a:prstGeom prst="rect">
            <a:avLst/>
          </a:prstGeom>
          <a:noFill/>
          <a:ln>
            <a:noFill/>
          </a:ln>
        </p:spPr>
      </p:pic>
      <p:pic>
        <p:nvPicPr>
          <p:cNvPr id="612" name="Google Shape;612;p39"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731191" y="2593863"/>
            <a:ext cx="260698" cy="260698"/>
          </a:xfrm>
          <a:prstGeom prst="rect">
            <a:avLst/>
          </a:prstGeom>
          <a:noFill/>
          <a:ln>
            <a:noFill/>
          </a:ln>
        </p:spPr>
      </p:pic>
      <p:pic>
        <p:nvPicPr>
          <p:cNvPr id="613" name="Google Shape;613;p39"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352428" y="2088183"/>
            <a:ext cx="260698" cy="260698"/>
          </a:xfrm>
          <a:prstGeom prst="rect">
            <a:avLst/>
          </a:prstGeom>
          <a:noFill/>
          <a:ln>
            <a:noFill/>
          </a:ln>
        </p:spPr>
      </p:pic>
      <p:pic>
        <p:nvPicPr>
          <p:cNvPr id="614" name="Google Shape;614;p39"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987928" y="3255498"/>
            <a:ext cx="260698" cy="260698"/>
          </a:xfrm>
          <a:prstGeom prst="rect">
            <a:avLst/>
          </a:prstGeom>
          <a:noFill/>
          <a:ln>
            <a:noFill/>
          </a:ln>
        </p:spPr>
      </p:pic>
      <p:pic>
        <p:nvPicPr>
          <p:cNvPr id="615" name="Google Shape;615;p39"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249895" y="3998159"/>
            <a:ext cx="260698" cy="260698"/>
          </a:xfrm>
          <a:prstGeom prst="rect">
            <a:avLst/>
          </a:prstGeom>
          <a:noFill/>
          <a:ln>
            <a:noFill/>
          </a:ln>
        </p:spPr>
      </p:pic>
      <p:pic>
        <p:nvPicPr>
          <p:cNvPr id="616" name="Google Shape;616;p39"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31298" y="4732232"/>
            <a:ext cx="260698" cy="260698"/>
          </a:xfrm>
          <a:prstGeom prst="rect">
            <a:avLst/>
          </a:prstGeom>
          <a:noFill/>
          <a:ln>
            <a:noFill/>
          </a:ln>
        </p:spPr>
      </p:pic>
      <p:pic>
        <p:nvPicPr>
          <p:cNvPr id="617" name="Google Shape;617;p39"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248050" y="3679538"/>
            <a:ext cx="260698" cy="260698"/>
          </a:xfrm>
          <a:prstGeom prst="rect">
            <a:avLst/>
          </a:prstGeom>
          <a:noFill/>
          <a:ln>
            <a:noFill/>
          </a:ln>
        </p:spPr>
      </p:pic>
      <p:pic>
        <p:nvPicPr>
          <p:cNvPr id="618" name="Google Shape;618;p39"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84702" y="2575131"/>
            <a:ext cx="260698" cy="260698"/>
          </a:xfrm>
          <a:prstGeom prst="rect">
            <a:avLst/>
          </a:prstGeom>
          <a:noFill/>
          <a:ln>
            <a:noFill/>
          </a:ln>
        </p:spPr>
      </p:pic>
      <p:sp>
        <p:nvSpPr>
          <p:cNvPr id="619" name="Google Shape;619;p39"/>
          <p:cNvSpPr/>
          <p:nvPr/>
        </p:nvSpPr>
        <p:spPr>
          <a:xfrm>
            <a:off x="634838" y="2009613"/>
            <a:ext cx="3490800" cy="564900"/>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                                                  </a:t>
            </a:r>
            <a:endParaRPr sz="1400" b="0" i="0" u="none" strike="noStrike" cap="none">
              <a:solidFill>
                <a:srgbClr val="FFFFFF"/>
              </a:solidFill>
              <a:highlight>
                <a:srgbClr val="000000"/>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
        <p:cNvGrpSpPr/>
        <p:nvPr/>
      </p:nvGrpSpPr>
      <p:grpSpPr>
        <a:xfrm>
          <a:off x="0" y="0"/>
          <a:ext cx="0" cy="0"/>
          <a:chOff x="0" y="0"/>
          <a:chExt cx="0" cy="0"/>
        </a:xfrm>
      </p:grpSpPr>
      <p:sp>
        <p:nvSpPr>
          <p:cNvPr id="100" name="Google Shape;100;p4"/>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Problem Statement</a:t>
            </a:r>
            <a:endParaRPr>
              <a:solidFill>
                <a:srgbClr val="000000"/>
              </a:solidFill>
            </a:endParaRPr>
          </a:p>
        </p:txBody>
      </p:sp>
      <p:sp>
        <p:nvSpPr>
          <p:cNvPr id="101" name="Google Shape;101;p4"/>
          <p:cNvSpPr txBox="1">
            <a:spLocks noGrp="1"/>
          </p:cNvSpPr>
          <p:nvPr>
            <p:ph type="body" idx="1"/>
          </p:nvPr>
        </p:nvSpPr>
        <p:spPr>
          <a:xfrm>
            <a:off x="311700" y="1035450"/>
            <a:ext cx="8709300" cy="40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u="sng" dirty="0">
                <a:solidFill>
                  <a:srgbClr val="000000"/>
                </a:solidFill>
              </a:rPr>
              <a:t>Problems</a:t>
            </a:r>
            <a:endParaRPr u="sng" dirty="0">
              <a:solidFill>
                <a:srgbClr val="000000"/>
              </a:solidFill>
            </a:endParaRPr>
          </a:p>
          <a:p>
            <a:pPr marL="457200" lvl="0" indent="-342900" algn="l" rtl="0">
              <a:lnSpc>
                <a:spcPct val="115000"/>
              </a:lnSpc>
              <a:spcBef>
                <a:spcPts val="1600"/>
              </a:spcBef>
              <a:spcAft>
                <a:spcPts val="0"/>
              </a:spcAft>
              <a:buClr>
                <a:srgbClr val="000000"/>
              </a:buClr>
              <a:buSzPts val="1800"/>
              <a:buChar char="●"/>
            </a:pPr>
            <a:r>
              <a:rPr lang="en" dirty="0">
                <a:solidFill>
                  <a:schemeClr val="dk1"/>
                </a:solidFill>
              </a:rPr>
              <a:t>Prevent </a:t>
            </a:r>
            <a:r>
              <a:rPr lang="en" dirty="0" err="1">
                <a:solidFill>
                  <a:schemeClr val="dk1"/>
                </a:solidFill>
              </a:rPr>
              <a:t>windmilling</a:t>
            </a:r>
            <a:r>
              <a:rPr lang="en" dirty="0">
                <a:solidFill>
                  <a:schemeClr val="dk1"/>
                </a:solidFill>
              </a:rPr>
              <a:t> of the fan blades while under flight conditions of Mach 0.8 at 20k feet</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Implement thrust vectoring capabilities of +/- 10 degrees to the </a:t>
            </a:r>
            <a:r>
              <a:rPr lang="en" dirty="0" err="1">
                <a:solidFill>
                  <a:srgbClr val="000000"/>
                </a:solidFill>
              </a:rPr>
              <a:t>JetCat</a:t>
            </a:r>
            <a:r>
              <a:rPr lang="en" dirty="0">
                <a:solidFill>
                  <a:srgbClr val="000000"/>
                </a:solidFill>
              </a:rPr>
              <a:t> P100-RX Engine</a:t>
            </a:r>
            <a:endParaRPr dirty="0">
              <a:solidFill>
                <a:srgbClr val="000000"/>
              </a:solidFill>
            </a:endParaRPr>
          </a:p>
          <a:p>
            <a:pPr marL="0" lvl="0" indent="0" algn="l" rtl="0">
              <a:lnSpc>
                <a:spcPct val="115000"/>
              </a:lnSpc>
              <a:spcBef>
                <a:spcPts val="1600"/>
              </a:spcBef>
              <a:spcAft>
                <a:spcPts val="0"/>
              </a:spcAft>
              <a:buSzPts val="1800"/>
              <a:buNone/>
            </a:pPr>
            <a:r>
              <a:rPr lang="en" u="sng" dirty="0">
                <a:solidFill>
                  <a:schemeClr val="dk1"/>
                </a:solidFill>
              </a:rPr>
              <a:t>Motivation</a:t>
            </a:r>
            <a:endParaRPr u="sng" dirty="0">
              <a:solidFill>
                <a:schemeClr val="dk1"/>
              </a:solidFill>
            </a:endParaRPr>
          </a:p>
          <a:p>
            <a:pPr marL="457200" lvl="0" indent="-342900" algn="l" rtl="0">
              <a:lnSpc>
                <a:spcPct val="115000"/>
              </a:lnSpc>
              <a:spcBef>
                <a:spcPts val="1600"/>
              </a:spcBef>
              <a:spcAft>
                <a:spcPts val="0"/>
              </a:spcAft>
              <a:buClr>
                <a:schemeClr val="dk1"/>
              </a:buClr>
              <a:buSzPts val="1800"/>
              <a:buChar char="●"/>
            </a:pPr>
            <a:r>
              <a:rPr lang="en" dirty="0">
                <a:solidFill>
                  <a:schemeClr val="dk1"/>
                </a:solidFill>
              </a:rPr>
              <a:t>Many small UAVs do not have the capability to fly long distances before completing a mission</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To solve this problem, the Air Force often carries drones to their operational environment with a larger carrier aircraft and deploys them from the larger aircraft. This creates the new problem of </a:t>
            </a:r>
            <a:r>
              <a:rPr lang="en" dirty="0" err="1">
                <a:solidFill>
                  <a:schemeClr val="dk1"/>
                </a:solidFill>
              </a:rPr>
              <a:t>windmilling</a:t>
            </a:r>
            <a:r>
              <a:rPr lang="en" dirty="0">
                <a:solidFill>
                  <a:schemeClr val="dk1"/>
                </a:solidFill>
              </a:rPr>
              <a:t>, which makes it difficult to start the engine.</a:t>
            </a:r>
            <a:endParaRPr dirty="0">
              <a:solidFill>
                <a:schemeClr val="dk1"/>
              </a:solidFill>
            </a:endParaRPr>
          </a:p>
        </p:txBody>
      </p:sp>
      <p:sp>
        <p:nvSpPr>
          <p:cNvPr id="102" name="Google Shape;10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a:t>
            </a:fld>
            <a:endParaRPr/>
          </a:p>
        </p:txBody>
      </p:sp>
      <p:pic>
        <p:nvPicPr>
          <p:cNvPr id="103" name="Google Shape;103;p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4" name="Google Shape;104;p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5" name="Google Shape;105;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a:t>
            </a:fld>
            <a:endParaRPr>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3"/>
        <p:cNvGrpSpPr/>
        <p:nvPr/>
      </p:nvGrpSpPr>
      <p:grpSpPr>
        <a:xfrm>
          <a:off x="0" y="0"/>
          <a:ext cx="0" cy="0"/>
          <a:chOff x="0" y="0"/>
          <a:chExt cx="0" cy="0"/>
        </a:xfrm>
      </p:grpSpPr>
      <p:sp>
        <p:nvSpPr>
          <p:cNvPr id="624" name="Google Shape;624;p40"/>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Baseline Test </a:t>
            </a:r>
            <a:endParaRPr>
              <a:solidFill>
                <a:srgbClr val="000000"/>
              </a:solidFill>
            </a:endParaRPr>
          </a:p>
        </p:txBody>
      </p:sp>
      <p:sp>
        <p:nvSpPr>
          <p:cNvPr id="625" name="Google Shape;62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40</a:t>
            </a:fld>
            <a:endParaRPr/>
          </a:p>
        </p:txBody>
      </p:sp>
      <p:pic>
        <p:nvPicPr>
          <p:cNvPr id="626" name="Google Shape;626;p4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627" name="Google Shape;627;p4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628" name="Google Shape;62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40</a:t>
            </a:fld>
            <a:endParaRPr>
              <a:solidFill>
                <a:srgbClr val="000000"/>
              </a:solidFill>
            </a:endParaRPr>
          </a:p>
        </p:txBody>
      </p:sp>
      <p:sp>
        <p:nvSpPr>
          <p:cNvPr id="629" name="Google Shape;629;p40"/>
          <p:cNvSpPr txBox="1">
            <a:spLocks noGrp="1"/>
          </p:cNvSpPr>
          <p:nvPr>
            <p:ph type="body" idx="1"/>
          </p:nvPr>
        </p:nvSpPr>
        <p:spPr>
          <a:xfrm>
            <a:off x="452100" y="1005800"/>
            <a:ext cx="78255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dirty="0">
                <a:solidFill>
                  <a:srgbClr val="000000"/>
                </a:solidFill>
              </a:rPr>
              <a:t>Collected thrust data at 100% throttle without exhaust deflection</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Would have been used to compare with TVM tests under zero paddle deflection</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Used to validate FR1 - Thrust Vectoring</a:t>
            </a:r>
            <a:endParaRPr dirty="0">
              <a:solidFill>
                <a:srgbClr val="000000"/>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Equipment</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Engine, associated tanks and lines</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Test stand</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Paddles and attachment mechanisms</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Fuel and oil, in tank</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Thermocouples</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GSU and battery</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Facilities</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CU Aerospace Test Cell</a:t>
            </a:r>
            <a:endParaRPr dirty="0">
              <a:solidFill>
                <a:schemeClr val="dk1"/>
              </a:solidFill>
            </a:endParaRPr>
          </a:p>
        </p:txBody>
      </p:sp>
      <p:pic>
        <p:nvPicPr>
          <p:cNvPr id="630" name="Google Shape;630;p40"/>
          <p:cNvPicPr preferRelativeResize="0"/>
          <p:nvPr/>
        </p:nvPicPr>
        <p:blipFill rotWithShape="1">
          <a:blip r:embed="rId5">
            <a:alphaModFix/>
          </a:blip>
          <a:srcRect/>
          <a:stretch/>
        </p:blipFill>
        <p:spPr>
          <a:xfrm>
            <a:off x="4911300" y="2096771"/>
            <a:ext cx="3561150" cy="2722329"/>
          </a:xfrm>
          <a:prstGeom prst="rect">
            <a:avLst/>
          </a:prstGeom>
          <a:noFill/>
          <a:ln>
            <a:noFill/>
          </a:ln>
        </p:spPr>
      </p:pic>
      <p:pic>
        <p:nvPicPr>
          <p:cNvPr id="631" name="Google Shape;631;p40" descr="Checkmark"/>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475332" y="413432"/>
            <a:ext cx="433086" cy="43308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5"/>
        <p:cNvGrpSpPr/>
        <p:nvPr/>
      </p:nvGrpSpPr>
      <p:grpSpPr>
        <a:xfrm>
          <a:off x="0" y="0"/>
          <a:ext cx="0" cy="0"/>
          <a:chOff x="0" y="0"/>
          <a:chExt cx="0" cy="0"/>
        </a:xfrm>
      </p:grpSpPr>
      <p:sp>
        <p:nvSpPr>
          <p:cNvPr id="636" name="Google Shape;636;p41"/>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Baseline Test Data</a:t>
            </a:r>
            <a:endParaRPr>
              <a:solidFill>
                <a:srgbClr val="000000"/>
              </a:solidFill>
            </a:endParaRPr>
          </a:p>
        </p:txBody>
      </p:sp>
      <p:sp>
        <p:nvSpPr>
          <p:cNvPr id="637" name="Google Shape;63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41</a:t>
            </a:fld>
            <a:endParaRPr/>
          </a:p>
        </p:txBody>
      </p:sp>
      <p:pic>
        <p:nvPicPr>
          <p:cNvPr id="638" name="Google Shape;638;p4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639" name="Google Shape;639;p4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640" name="Google Shape;640;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41</a:t>
            </a:fld>
            <a:endParaRPr>
              <a:solidFill>
                <a:srgbClr val="000000"/>
              </a:solidFill>
            </a:endParaRPr>
          </a:p>
        </p:txBody>
      </p:sp>
      <p:pic>
        <p:nvPicPr>
          <p:cNvPr id="641" name="Google Shape;641;p41"/>
          <p:cNvPicPr preferRelativeResize="0"/>
          <p:nvPr/>
        </p:nvPicPr>
        <p:blipFill rotWithShape="1">
          <a:blip r:embed="rId5">
            <a:alphaModFix/>
          </a:blip>
          <a:srcRect/>
          <a:stretch/>
        </p:blipFill>
        <p:spPr>
          <a:xfrm>
            <a:off x="1383575" y="1151024"/>
            <a:ext cx="6376860" cy="3832900"/>
          </a:xfrm>
          <a:prstGeom prst="rect">
            <a:avLst/>
          </a:prstGeom>
          <a:noFill/>
          <a:ln>
            <a:noFill/>
          </a:ln>
        </p:spPr>
      </p:pic>
      <p:cxnSp>
        <p:nvCxnSpPr>
          <p:cNvPr id="642" name="Google Shape;642;p41"/>
          <p:cNvCxnSpPr/>
          <p:nvPr/>
        </p:nvCxnSpPr>
        <p:spPr>
          <a:xfrm rot="10800000" flipH="1">
            <a:off x="2301350" y="2466250"/>
            <a:ext cx="5156700" cy="26400"/>
          </a:xfrm>
          <a:prstGeom prst="straightConnector1">
            <a:avLst/>
          </a:prstGeom>
          <a:noFill/>
          <a:ln w="19050" cap="flat" cmpd="sng">
            <a:solidFill>
              <a:srgbClr val="FF0000"/>
            </a:solidFill>
            <a:prstDash val="solid"/>
            <a:round/>
            <a:headEnd type="none" w="sm" len="sm"/>
            <a:tailEnd type="none" w="sm" len="sm"/>
          </a:ln>
        </p:spPr>
      </p:cxnSp>
      <p:sp>
        <p:nvSpPr>
          <p:cNvPr id="643" name="Google Shape;643;p41"/>
          <p:cNvSpPr txBox="1"/>
          <p:nvPr/>
        </p:nvSpPr>
        <p:spPr>
          <a:xfrm>
            <a:off x="7733013" y="2189650"/>
            <a:ext cx="1534200" cy="57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Max Thrust = 100N (JetCat)</a:t>
            </a:r>
            <a:endParaRPr sz="1400" b="0" i="0" u="none" strike="noStrike" cap="none">
              <a:solidFill>
                <a:srgbClr val="000000"/>
              </a:solidFill>
              <a:latin typeface="Arial"/>
              <a:ea typeface="Arial"/>
              <a:cs typeface="Arial"/>
              <a:sym typeface="Arial"/>
            </a:endParaRPr>
          </a:p>
        </p:txBody>
      </p:sp>
      <p:sp>
        <p:nvSpPr>
          <p:cNvPr id="644" name="Google Shape;644;p41"/>
          <p:cNvSpPr txBox="1"/>
          <p:nvPr/>
        </p:nvSpPr>
        <p:spPr>
          <a:xfrm>
            <a:off x="2301350" y="4547700"/>
            <a:ext cx="1422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Idle RPM = 40k</a:t>
            </a:r>
            <a:endParaRPr sz="1400" b="0" i="0" u="none" strike="noStrike" cap="none">
              <a:solidFill>
                <a:srgbClr val="000000"/>
              </a:solidFill>
              <a:latin typeface="Arial"/>
              <a:ea typeface="Arial"/>
              <a:cs typeface="Arial"/>
              <a:sym typeface="Arial"/>
            </a:endParaRPr>
          </a:p>
        </p:txBody>
      </p:sp>
      <p:sp>
        <p:nvSpPr>
          <p:cNvPr id="645" name="Google Shape;645;p41"/>
          <p:cNvSpPr txBox="1"/>
          <p:nvPr/>
        </p:nvSpPr>
        <p:spPr>
          <a:xfrm>
            <a:off x="6173525" y="1531150"/>
            <a:ext cx="1590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Max RPM = 154k </a:t>
            </a:r>
            <a:endParaRPr sz="1400" b="0" i="0" u="none" strike="noStrike" cap="none">
              <a:solidFill>
                <a:srgbClr val="000000"/>
              </a:solidFill>
              <a:latin typeface="Arial"/>
              <a:ea typeface="Arial"/>
              <a:cs typeface="Arial"/>
              <a:sym typeface="Arial"/>
            </a:endParaRPr>
          </a:p>
        </p:txBody>
      </p:sp>
      <p:cxnSp>
        <p:nvCxnSpPr>
          <p:cNvPr id="646" name="Google Shape;646;p41"/>
          <p:cNvCxnSpPr/>
          <p:nvPr/>
        </p:nvCxnSpPr>
        <p:spPr>
          <a:xfrm rot="10800000" flipH="1">
            <a:off x="2334350" y="3758675"/>
            <a:ext cx="5090700" cy="39600"/>
          </a:xfrm>
          <a:prstGeom prst="straightConnector1">
            <a:avLst/>
          </a:prstGeom>
          <a:noFill/>
          <a:ln w="19050" cap="flat" cmpd="sng">
            <a:solidFill>
              <a:srgbClr val="FF0000"/>
            </a:solidFill>
            <a:prstDash val="solid"/>
            <a:round/>
            <a:headEnd type="none" w="sm" len="sm"/>
            <a:tailEnd type="none" w="sm" len="sm"/>
          </a:ln>
        </p:spPr>
      </p:cxnSp>
      <p:cxnSp>
        <p:nvCxnSpPr>
          <p:cNvPr id="647" name="Google Shape;647;p41"/>
          <p:cNvCxnSpPr>
            <a:stCxn id="645" idx="2"/>
          </p:cNvCxnSpPr>
          <p:nvPr/>
        </p:nvCxnSpPr>
        <p:spPr>
          <a:xfrm flipH="1">
            <a:off x="6626525" y="1924750"/>
            <a:ext cx="342000" cy="407100"/>
          </a:xfrm>
          <a:prstGeom prst="straightConnector1">
            <a:avLst/>
          </a:prstGeom>
          <a:noFill/>
          <a:ln w="19050" cap="flat" cmpd="sng">
            <a:solidFill>
              <a:srgbClr val="000000"/>
            </a:solidFill>
            <a:prstDash val="solid"/>
            <a:round/>
            <a:headEnd type="none" w="sm" len="sm"/>
            <a:tailEnd type="triangle" w="med" len="med"/>
          </a:ln>
        </p:spPr>
      </p:cxnSp>
      <p:cxnSp>
        <p:nvCxnSpPr>
          <p:cNvPr id="648" name="Google Shape;648;p41"/>
          <p:cNvCxnSpPr>
            <a:stCxn id="644" idx="0"/>
          </p:cNvCxnSpPr>
          <p:nvPr/>
        </p:nvCxnSpPr>
        <p:spPr>
          <a:xfrm rot="10800000">
            <a:off x="2532200" y="3909600"/>
            <a:ext cx="480600" cy="638100"/>
          </a:xfrm>
          <a:prstGeom prst="straightConnector1">
            <a:avLst/>
          </a:prstGeom>
          <a:noFill/>
          <a:ln w="19050" cap="flat" cmpd="sng">
            <a:solidFill>
              <a:srgbClr val="000000"/>
            </a:solidFill>
            <a:prstDash val="solid"/>
            <a:round/>
            <a:headEnd type="none" w="sm" len="sm"/>
            <a:tailEnd type="triangle" w="med" len="med"/>
          </a:ln>
        </p:spPr>
      </p:cxnSp>
      <p:sp>
        <p:nvSpPr>
          <p:cNvPr id="649" name="Google Shape;649;p41"/>
          <p:cNvSpPr txBox="1"/>
          <p:nvPr/>
        </p:nvSpPr>
        <p:spPr>
          <a:xfrm>
            <a:off x="7760425" y="3488675"/>
            <a:ext cx="1534200" cy="57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Idle Thrust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3N (JetCat)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3"/>
        <p:cNvGrpSpPr/>
        <p:nvPr/>
      </p:nvGrpSpPr>
      <p:grpSpPr>
        <a:xfrm>
          <a:off x="0" y="0"/>
          <a:ext cx="0" cy="0"/>
          <a:chOff x="0" y="0"/>
          <a:chExt cx="0" cy="0"/>
        </a:xfrm>
      </p:grpSpPr>
      <p:sp>
        <p:nvSpPr>
          <p:cNvPr id="654" name="Google Shape;654;p42"/>
          <p:cNvSpPr txBox="1">
            <a:spLocks noGrp="1"/>
          </p:cNvSpPr>
          <p:nvPr>
            <p:ph type="body" idx="1"/>
          </p:nvPr>
        </p:nvSpPr>
        <p:spPr>
          <a:xfrm>
            <a:off x="201450" y="1040400"/>
            <a:ext cx="82710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dirty="0">
                <a:solidFill>
                  <a:schemeClr val="dk1"/>
                </a:solidFill>
              </a:rPr>
              <a:t>Initial load cell testing showed finicky nature and low precision measurements on March 12th (day before shutdown)</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Further testing was planned to determine severity of load cell precision error</a:t>
            </a:r>
            <a:endParaRPr lang="en-US"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rPr>
              <a:t>Current error is ±16.35N, which is ±25°</a:t>
            </a:r>
          </a:p>
          <a:p>
            <a:pPr marL="914400" lvl="1" indent="-317500" algn="l" rtl="0">
              <a:lnSpc>
                <a:spcPct val="115000"/>
              </a:lnSpc>
              <a:spcBef>
                <a:spcPts val="0"/>
              </a:spcBef>
              <a:spcAft>
                <a:spcPts val="0"/>
              </a:spcAft>
              <a:buClr>
                <a:schemeClr val="dk1"/>
              </a:buClr>
              <a:buSzPts val="1400"/>
              <a:buFont typeface="Courier New"/>
              <a:buChar char="○"/>
            </a:pPr>
            <a:r>
              <a:rPr lang="en" dirty="0">
                <a:solidFill>
                  <a:schemeClr val="dk1"/>
                </a:solidFill>
              </a:rPr>
              <a:t>Would prefer error of ±1° - requires error of ±0.7N</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Expect losses due to friction along rail system</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Further testing using known masses and gravity to quantify error was planned</a:t>
            </a:r>
          </a:p>
        </p:txBody>
      </p:sp>
      <p:sp>
        <p:nvSpPr>
          <p:cNvPr id="655" name="Google Shape;655;p42"/>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700">
                <a:solidFill>
                  <a:srgbClr val="000000"/>
                </a:solidFill>
              </a:rPr>
              <a:t>Load Cell Measurement</a:t>
            </a:r>
            <a:endParaRPr sz="2700">
              <a:solidFill>
                <a:srgbClr val="000000"/>
              </a:solidFill>
            </a:endParaRPr>
          </a:p>
        </p:txBody>
      </p:sp>
      <p:sp>
        <p:nvSpPr>
          <p:cNvPr id="656" name="Google Shape;656;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42</a:t>
            </a:fld>
            <a:endParaRPr/>
          </a:p>
        </p:txBody>
      </p:sp>
      <p:pic>
        <p:nvPicPr>
          <p:cNvPr id="657" name="Google Shape;657;p4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658" name="Google Shape;658;p4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659" name="Google Shape;65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42</a:t>
            </a:fld>
            <a:endParaRPr>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3"/>
        <p:cNvGrpSpPr/>
        <p:nvPr/>
      </p:nvGrpSpPr>
      <p:grpSpPr>
        <a:xfrm>
          <a:off x="0" y="0"/>
          <a:ext cx="0" cy="0"/>
          <a:chOff x="0" y="0"/>
          <a:chExt cx="0" cy="0"/>
        </a:xfrm>
      </p:grpSpPr>
      <p:sp>
        <p:nvSpPr>
          <p:cNvPr id="664" name="Google Shape;664;p43"/>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700">
                <a:solidFill>
                  <a:srgbClr val="000000"/>
                </a:solidFill>
              </a:rPr>
              <a:t>Vibration Expectations</a:t>
            </a:r>
            <a:endParaRPr sz="2700">
              <a:solidFill>
                <a:srgbClr val="000000"/>
              </a:solidFill>
            </a:endParaRPr>
          </a:p>
        </p:txBody>
      </p:sp>
      <p:sp>
        <p:nvSpPr>
          <p:cNvPr id="665" name="Google Shape;665;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43</a:t>
            </a:fld>
            <a:endParaRPr/>
          </a:p>
        </p:txBody>
      </p:sp>
      <p:pic>
        <p:nvPicPr>
          <p:cNvPr id="666" name="Google Shape;666;p4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667" name="Google Shape;667;p4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668" name="Google Shape;668;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43</a:t>
            </a:fld>
            <a:endParaRPr>
              <a:solidFill>
                <a:srgbClr val="000000"/>
              </a:solidFill>
            </a:endParaRPr>
          </a:p>
        </p:txBody>
      </p:sp>
      <p:sp>
        <p:nvSpPr>
          <p:cNvPr id="669" name="Google Shape;669;p43"/>
          <p:cNvSpPr txBox="1">
            <a:spLocks noGrp="1"/>
          </p:cNvSpPr>
          <p:nvPr>
            <p:ph type="body" idx="1"/>
          </p:nvPr>
        </p:nvSpPr>
        <p:spPr>
          <a:xfrm>
            <a:off x="469425" y="1005800"/>
            <a:ext cx="78255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dirty="0">
                <a:solidFill>
                  <a:schemeClr val="dk1"/>
                </a:solidFill>
              </a:rPr>
              <a:t>Vibration models made several predictions</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Engine frequency: 733.3 Hz ≤ f ≤ 2566.7 Hz</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Material is modeled as T-600 Steel with a modulus of elasticity of ~200 </a:t>
            </a:r>
            <a:r>
              <a:rPr lang="en" dirty="0" err="1">
                <a:solidFill>
                  <a:schemeClr val="dk1"/>
                </a:solidFill>
              </a:rPr>
              <a:t>GPa</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Paddle: f = 18.28 Hz</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Rod: f = 329 Hz </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Actuator, screw, nozzle sheath, and housing will act as dampers to dissipate energy, further reducing risk of vibrational failure</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Accelerometer would have provided vibration data for all engine states to confirm components would survive</a:t>
            </a:r>
            <a:endParaRPr dirty="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3"/>
        <p:cNvGrpSpPr/>
        <p:nvPr/>
      </p:nvGrpSpPr>
      <p:grpSpPr>
        <a:xfrm>
          <a:off x="0" y="0"/>
          <a:ext cx="0" cy="0"/>
          <a:chOff x="0" y="0"/>
          <a:chExt cx="0" cy="0"/>
        </a:xfrm>
      </p:grpSpPr>
      <p:sp>
        <p:nvSpPr>
          <p:cNvPr id="674" name="Google Shape;674;p44"/>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Engine Testing Progression</a:t>
            </a:r>
            <a:endParaRPr>
              <a:solidFill>
                <a:srgbClr val="000000"/>
              </a:solidFill>
            </a:endParaRPr>
          </a:p>
        </p:txBody>
      </p:sp>
      <p:sp>
        <p:nvSpPr>
          <p:cNvPr id="675" name="Google Shape;675;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44</a:t>
            </a:fld>
            <a:endParaRPr/>
          </a:p>
        </p:txBody>
      </p:sp>
      <p:pic>
        <p:nvPicPr>
          <p:cNvPr id="676" name="Google Shape;676;p4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677" name="Google Shape;677;p4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678" name="Google Shape;678;p44"/>
          <p:cNvSpPr/>
          <p:nvPr/>
        </p:nvSpPr>
        <p:spPr>
          <a:xfrm rot="10800000" flipH="1">
            <a:off x="142875" y="1152325"/>
            <a:ext cx="1159800" cy="3920400"/>
          </a:xfrm>
          <a:prstGeom prst="bentArrow">
            <a:avLst>
              <a:gd name="adj1" fmla="val 25000"/>
              <a:gd name="adj2" fmla="val 15217"/>
              <a:gd name="adj3" fmla="val 19563"/>
              <a:gd name="adj4" fmla="val 4375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44"/>
          <p:cNvSpPr txBox="1"/>
          <p:nvPr/>
        </p:nvSpPr>
        <p:spPr>
          <a:xfrm>
            <a:off x="605100" y="1425361"/>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Run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Understand engine operation</a:t>
            </a:r>
            <a:endParaRPr sz="1300" b="0" i="0" u="none" strike="noStrike" cap="none">
              <a:solidFill>
                <a:srgbClr val="000000"/>
              </a:solidFill>
              <a:latin typeface="Arial"/>
              <a:ea typeface="Arial"/>
              <a:cs typeface="Arial"/>
              <a:sym typeface="Arial"/>
            </a:endParaRPr>
          </a:p>
        </p:txBody>
      </p:sp>
      <p:sp>
        <p:nvSpPr>
          <p:cNvPr id="680" name="Google Shape;680;p44"/>
          <p:cNvSpPr txBox="1"/>
          <p:nvPr/>
        </p:nvSpPr>
        <p:spPr>
          <a:xfrm>
            <a:off x="584100" y="2518775"/>
            <a:ext cx="4025700" cy="7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Stock w/ Dummy Paddle </a:t>
            </a:r>
            <a:endParaRPr sz="1400" b="1"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a:solidFill>
                  <a:srgbClr val="000000"/>
                </a:solidFill>
                <a:latin typeface="Arial"/>
                <a:ea typeface="Arial"/>
                <a:cs typeface="Arial"/>
                <a:sym typeface="Arial"/>
              </a:rPr>
              <a:t>Mitigate stock engine electronics risks and validate paddle thermal model</a:t>
            </a:r>
            <a:endParaRPr sz="1300" b="1" i="0" u="none" strike="noStrike" cap="none">
              <a:solidFill>
                <a:srgbClr val="000000"/>
              </a:solidFill>
              <a:latin typeface="Arial"/>
              <a:ea typeface="Arial"/>
              <a:cs typeface="Arial"/>
              <a:sym typeface="Arial"/>
            </a:endParaRPr>
          </a:p>
        </p:txBody>
      </p:sp>
      <p:sp>
        <p:nvSpPr>
          <p:cNvPr id="681" name="Google Shape;681;p44"/>
          <p:cNvSpPr txBox="1"/>
          <p:nvPr/>
        </p:nvSpPr>
        <p:spPr>
          <a:xfrm>
            <a:off x="630300" y="2015024"/>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Vibration and Thrust Baseline     </a:t>
            </a:r>
            <a:r>
              <a:rPr lang="en"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Characterize vibration and thrust</a:t>
            </a:r>
            <a:endParaRPr sz="1300" b="0" i="0" u="none" strike="noStrike" cap="none">
              <a:solidFill>
                <a:srgbClr val="000000"/>
              </a:solidFill>
              <a:latin typeface="Arial"/>
              <a:ea typeface="Arial"/>
              <a:cs typeface="Arial"/>
              <a:sym typeface="Arial"/>
            </a:endParaRPr>
          </a:p>
        </p:txBody>
      </p:sp>
      <p:sp>
        <p:nvSpPr>
          <p:cNvPr id="682" name="Google Shape;682;p44"/>
          <p:cNvSpPr txBox="1"/>
          <p:nvPr/>
        </p:nvSpPr>
        <p:spPr>
          <a:xfrm>
            <a:off x="584100" y="3194349"/>
            <a:ext cx="4025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Static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ability to vector thrust using paddles preset in deflected position</a:t>
            </a:r>
            <a:endParaRPr sz="1300" b="0" i="0" u="none" strike="noStrike" cap="none">
              <a:solidFill>
                <a:srgbClr val="000000"/>
              </a:solidFill>
              <a:latin typeface="Arial"/>
              <a:ea typeface="Arial"/>
              <a:cs typeface="Arial"/>
              <a:sym typeface="Arial"/>
            </a:endParaRPr>
          </a:p>
        </p:txBody>
      </p:sp>
      <p:sp>
        <p:nvSpPr>
          <p:cNvPr id="683" name="Google Shape;683;p44"/>
          <p:cNvSpPr txBox="1"/>
          <p:nvPr/>
        </p:nvSpPr>
        <p:spPr>
          <a:xfrm>
            <a:off x="579900" y="3940236"/>
            <a:ext cx="40341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Dynamic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ability to vector thrust by commanding paddle movement during engine operation</a:t>
            </a:r>
            <a:endParaRPr sz="1300" b="0" i="0" u="none" strike="noStrike" cap="none">
              <a:solidFill>
                <a:srgbClr val="000000"/>
              </a:solidFill>
              <a:latin typeface="Arial"/>
              <a:ea typeface="Arial"/>
              <a:cs typeface="Arial"/>
              <a:sym typeface="Arial"/>
            </a:endParaRPr>
          </a:p>
        </p:txBody>
      </p:sp>
      <p:sp>
        <p:nvSpPr>
          <p:cNvPr id="684" name="Google Shape;68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44</a:t>
            </a:fld>
            <a:endParaRPr>
              <a:solidFill>
                <a:srgbClr val="000000"/>
              </a:solidFill>
            </a:endParaRPr>
          </a:p>
        </p:txBody>
      </p:sp>
      <p:sp>
        <p:nvSpPr>
          <p:cNvPr id="685" name="Google Shape;685;p44"/>
          <p:cNvSpPr txBox="1"/>
          <p:nvPr/>
        </p:nvSpPr>
        <p:spPr>
          <a:xfrm>
            <a:off x="4941800" y="1404107"/>
            <a:ext cx="36138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APOP Replica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fairing prevents airflow under pressure differential</a:t>
            </a:r>
            <a:endParaRPr sz="1300" b="0" i="0" u="none" strike="noStrike" cap="none">
              <a:solidFill>
                <a:srgbClr val="000000"/>
              </a:solidFill>
              <a:latin typeface="Arial"/>
              <a:ea typeface="Arial"/>
              <a:cs typeface="Arial"/>
              <a:sym typeface="Arial"/>
            </a:endParaRPr>
          </a:p>
        </p:txBody>
      </p:sp>
      <p:sp>
        <p:nvSpPr>
          <p:cNvPr id="686" name="Google Shape;686;p44"/>
          <p:cNvSpPr txBox="1"/>
          <p:nvPr/>
        </p:nvSpPr>
        <p:spPr>
          <a:xfrm>
            <a:off x="4941800" y="2513482"/>
            <a:ext cx="3563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Static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fairing function at Mach 0.8</a:t>
            </a:r>
            <a:endParaRPr sz="1300" b="0" i="0" u="none" strike="noStrike" cap="none">
              <a:solidFill>
                <a:srgbClr val="000000"/>
              </a:solidFill>
              <a:latin typeface="Arial"/>
              <a:ea typeface="Arial"/>
              <a:cs typeface="Arial"/>
              <a:sym typeface="Arial"/>
            </a:endParaRPr>
          </a:p>
        </p:txBody>
      </p:sp>
      <p:sp>
        <p:nvSpPr>
          <p:cNvPr id="687" name="Google Shape;687;p44"/>
          <p:cNvSpPr txBox="1"/>
          <p:nvPr/>
        </p:nvSpPr>
        <p:spPr>
          <a:xfrm>
            <a:off x="4941800" y="3622857"/>
            <a:ext cx="3479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Dynamic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Verification of ability to eject fairing at Mach 0.8</a:t>
            </a:r>
            <a:endParaRPr sz="1300" b="0" i="0" u="none" strike="noStrike" cap="none">
              <a:solidFill>
                <a:srgbClr val="000000"/>
              </a:solidFill>
              <a:latin typeface="Arial"/>
              <a:ea typeface="Arial"/>
              <a:cs typeface="Arial"/>
              <a:sym typeface="Arial"/>
            </a:endParaRPr>
          </a:p>
        </p:txBody>
      </p:sp>
      <p:sp>
        <p:nvSpPr>
          <p:cNvPr id="688" name="Google Shape;688;p44"/>
          <p:cNvSpPr txBox="1"/>
          <p:nvPr/>
        </p:nvSpPr>
        <p:spPr>
          <a:xfrm>
            <a:off x="2965350" y="4686100"/>
            <a:ext cx="3213300" cy="3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TVM and WPM Integration Tests </a:t>
            </a:r>
            <a:endParaRPr sz="1300" b="0" i="0" u="none" strike="noStrike" cap="none">
              <a:solidFill>
                <a:srgbClr val="000000"/>
              </a:solidFill>
              <a:latin typeface="Arial"/>
              <a:ea typeface="Arial"/>
              <a:cs typeface="Arial"/>
              <a:sym typeface="Arial"/>
            </a:endParaRPr>
          </a:p>
        </p:txBody>
      </p:sp>
      <p:sp>
        <p:nvSpPr>
          <p:cNvPr id="689" name="Google Shape;689;p44"/>
          <p:cNvSpPr/>
          <p:nvPr/>
        </p:nvSpPr>
        <p:spPr>
          <a:xfrm rot="10800000">
            <a:off x="7580050" y="1152325"/>
            <a:ext cx="1159800" cy="3920400"/>
          </a:xfrm>
          <a:prstGeom prst="bentArrow">
            <a:avLst>
              <a:gd name="adj1" fmla="val 25000"/>
              <a:gd name="adj2" fmla="val 15217"/>
              <a:gd name="adj3" fmla="val 19563"/>
              <a:gd name="adj4" fmla="val 4375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44"/>
          <p:cNvSpPr txBox="1"/>
          <p:nvPr/>
        </p:nvSpPr>
        <p:spPr>
          <a:xfrm>
            <a:off x="588300" y="1055900"/>
            <a:ext cx="13782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TVM Testing</a:t>
            </a:r>
            <a:endParaRPr sz="1400" b="1" i="0" u="none" strike="noStrike" cap="none">
              <a:solidFill>
                <a:srgbClr val="000000"/>
              </a:solidFill>
              <a:latin typeface="Arial"/>
              <a:ea typeface="Arial"/>
              <a:cs typeface="Arial"/>
              <a:sym typeface="Arial"/>
            </a:endParaRPr>
          </a:p>
        </p:txBody>
      </p:sp>
      <p:sp>
        <p:nvSpPr>
          <p:cNvPr id="691" name="Google Shape;691;p44"/>
          <p:cNvSpPr txBox="1"/>
          <p:nvPr/>
        </p:nvSpPr>
        <p:spPr>
          <a:xfrm>
            <a:off x="4941800" y="1005800"/>
            <a:ext cx="16923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WMP Testing</a:t>
            </a:r>
            <a:endParaRPr sz="1400" b="1" i="0" u="none" strike="noStrike" cap="none">
              <a:solidFill>
                <a:srgbClr val="000000"/>
              </a:solidFill>
              <a:latin typeface="Arial"/>
              <a:ea typeface="Arial"/>
              <a:cs typeface="Arial"/>
              <a:sym typeface="Arial"/>
            </a:endParaRPr>
          </a:p>
        </p:txBody>
      </p:sp>
      <p:pic>
        <p:nvPicPr>
          <p:cNvPr id="692" name="Google Shape;692;p4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72764" y="1505319"/>
            <a:ext cx="260698" cy="260698"/>
          </a:xfrm>
          <a:prstGeom prst="rect">
            <a:avLst/>
          </a:prstGeom>
          <a:noFill/>
          <a:ln>
            <a:noFill/>
          </a:ln>
        </p:spPr>
      </p:pic>
      <p:pic>
        <p:nvPicPr>
          <p:cNvPr id="693" name="Google Shape;693;p4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96923" y="2082063"/>
            <a:ext cx="260698" cy="260698"/>
          </a:xfrm>
          <a:prstGeom prst="rect">
            <a:avLst/>
          </a:prstGeom>
          <a:noFill/>
          <a:ln>
            <a:noFill/>
          </a:ln>
        </p:spPr>
      </p:pic>
      <p:pic>
        <p:nvPicPr>
          <p:cNvPr id="694" name="Google Shape;694;p4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16028" y="1505319"/>
            <a:ext cx="260698" cy="260698"/>
          </a:xfrm>
          <a:prstGeom prst="rect">
            <a:avLst/>
          </a:prstGeom>
          <a:noFill/>
          <a:ln>
            <a:noFill/>
          </a:ln>
        </p:spPr>
      </p:pic>
      <p:pic>
        <p:nvPicPr>
          <p:cNvPr id="695" name="Google Shape;695;p4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861540" y="2582526"/>
            <a:ext cx="260698" cy="260698"/>
          </a:xfrm>
          <a:prstGeom prst="rect">
            <a:avLst/>
          </a:prstGeom>
          <a:noFill/>
          <a:ln>
            <a:noFill/>
          </a:ln>
        </p:spPr>
      </p:pic>
      <p:pic>
        <p:nvPicPr>
          <p:cNvPr id="696" name="Google Shape;696;p4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38774" y="2077090"/>
            <a:ext cx="260698" cy="260698"/>
          </a:xfrm>
          <a:prstGeom prst="rect">
            <a:avLst/>
          </a:prstGeom>
          <a:noFill/>
          <a:ln>
            <a:noFill/>
          </a:ln>
        </p:spPr>
      </p:pic>
      <p:pic>
        <p:nvPicPr>
          <p:cNvPr id="697" name="Google Shape;697;p4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987928" y="3255498"/>
            <a:ext cx="260698" cy="260698"/>
          </a:xfrm>
          <a:prstGeom prst="rect">
            <a:avLst/>
          </a:prstGeom>
          <a:noFill/>
          <a:ln>
            <a:noFill/>
          </a:ln>
        </p:spPr>
      </p:pic>
      <p:pic>
        <p:nvPicPr>
          <p:cNvPr id="698" name="Google Shape;698;p4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249895" y="3998159"/>
            <a:ext cx="260698" cy="260698"/>
          </a:xfrm>
          <a:prstGeom prst="rect">
            <a:avLst/>
          </a:prstGeom>
          <a:noFill/>
          <a:ln>
            <a:noFill/>
          </a:ln>
        </p:spPr>
      </p:pic>
      <p:pic>
        <p:nvPicPr>
          <p:cNvPr id="699" name="Google Shape;699;p4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31298" y="4732232"/>
            <a:ext cx="260698" cy="260698"/>
          </a:xfrm>
          <a:prstGeom prst="rect">
            <a:avLst/>
          </a:prstGeom>
          <a:noFill/>
          <a:ln>
            <a:noFill/>
          </a:ln>
        </p:spPr>
      </p:pic>
      <p:pic>
        <p:nvPicPr>
          <p:cNvPr id="700" name="Google Shape;700;p4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248050" y="3679538"/>
            <a:ext cx="260698" cy="260698"/>
          </a:xfrm>
          <a:prstGeom prst="rect">
            <a:avLst/>
          </a:prstGeom>
          <a:noFill/>
          <a:ln>
            <a:noFill/>
          </a:ln>
        </p:spPr>
      </p:pic>
      <p:pic>
        <p:nvPicPr>
          <p:cNvPr id="701" name="Google Shape;701;p4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84702" y="2575131"/>
            <a:ext cx="260698" cy="260698"/>
          </a:xfrm>
          <a:prstGeom prst="rect">
            <a:avLst/>
          </a:prstGeom>
          <a:noFill/>
          <a:ln>
            <a:noFill/>
          </a:ln>
        </p:spPr>
      </p:pic>
      <p:sp>
        <p:nvSpPr>
          <p:cNvPr id="702" name="Google Shape;702;p44"/>
          <p:cNvSpPr/>
          <p:nvPr/>
        </p:nvSpPr>
        <p:spPr>
          <a:xfrm>
            <a:off x="634625" y="2588925"/>
            <a:ext cx="3954300" cy="688800"/>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6"/>
        <p:cNvGrpSpPr/>
        <p:nvPr/>
      </p:nvGrpSpPr>
      <p:grpSpPr>
        <a:xfrm>
          <a:off x="0" y="0"/>
          <a:ext cx="0" cy="0"/>
          <a:chOff x="0" y="0"/>
          <a:chExt cx="0" cy="0"/>
        </a:xfrm>
      </p:grpSpPr>
      <p:sp>
        <p:nvSpPr>
          <p:cNvPr id="707" name="Google Shape;707;p45"/>
          <p:cNvSpPr txBox="1">
            <a:spLocks noGrp="1"/>
          </p:cNvSpPr>
          <p:nvPr>
            <p:ph type="title"/>
          </p:nvPr>
        </p:nvSpPr>
        <p:spPr>
          <a:xfrm>
            <a:off x="269175" y="3436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Thrust Vectoring Mechanism (TVM)</a:t>
            </a:r>
            <a:endParaRPr/>
          </a:p>
          <a:p>
            <a:pPr marL="0" lvl="0" indent="0" algn="ctr" rtl="0">
              <a:lnSpc>
                <a:spcPct val="100000"/>
              </a:lnSpc>
              <a:spcBef>
                <a:spcPts val="0"/>
              </a:spcBef>
              <a:spcAft>
                <a:spcPts val="0"/>
              </a:spcAft>
              <a:buSzPts val="2800"/>
              <a:buNone/>
            </a:pPr>
            <a:r>
              <a:rPr lang="en"/>
              <a:t>Paddles</a:t>
            </a:r>
            <a:endParaRPr/>
          </a:p>
          <a:p>
            <a:pPr marL="0" lvl="0" indent="0" algn="ctr" rtl="0">
              <a:lnSpc>
                <a:spcPct val="100000"/>
              </a:lnSpc>
              <a:spcBef>
                <a:spcPts val="0"/>
              </a:spcBef>
              <a:spcAft>
                <a:spcPts val="0"/>
              </a:spcAft>
              <a:buSzPts val="2800"/>
              <a:buNone/>
            </a:pPr>
            <a:endParaRPr>
              <a:solidFill>
                <a:srgbClr val="000000"/>
              </a:solidFill>
            </a:endParaRPr>
          </a:p>
        </p:txBody>
      </p:sp>
      <p:sp>
        <p:nvSpPr>
          <p:cNvPr id="708" name="Google Shape;70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45</a:t>
            </a:fld>
            <a:endParaRPr/>
          </a:p>
        </p:txBody>
      </p:sp>
      <p:pic>
        <p:nvPicPr>
          <p:cNvPr id="709" name="Google Shape;709;p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710" name="Google Shape;710;p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711" name="Google Shape;71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45</a:t>
            </a:fld>
            <a:endParaRPr>
              <a:solidFill>
                <a:srgbClr val="000000"/>
              </a:solidFill>
            </a:endParaRPr>
          </a:p>
        </p:txBody>
      </p:sp>
      <p:sp>
        <p:nvSpPr>
          <p:cNvPr id="712" name="Google Shape;712;p45"/>
          <p:cNvSpPr txBox="1"/>
          <p:nvPr/>
        </p:nvSpPr>
        <p:spPr>
          <a:xfrm>
            <a:off x="269175" y="1387175"/>
            <a:ext cx="4218900" cy="2161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Inform thickness/material with simple 1D heat transfer model</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Refine design with FEA and CFD tools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Result: Max paddle temperature of 400</a:t>
            </a:r>
            <a:r>
              <a:rPr lang="en" sz="1800" b="1" i="0" u="none" strike="noStrike" cap="none">
                <a:solidFill>
                  <a:schemeClr val="dk1"/>
                </a:solidFill>
                <a:latin typeface="Arial"/>
                <a:ea typeface="Arial"/>
                <a:cs typeface="Arial"/>
                <a:sym typeface="Arial"/>
              </a:rPr>
              <a:t>°</a:t>
            </a:r>
            <a:r>
              <a:rPr lang="en" sz="1800" b="1" i="0" u="none" strike="noStrike" cap="none">
                <a:solidFill>
                  <a:srgbClr val="000000"/>
                </a:solidFill>
                <a:latin typeface="Arial"/>
                <a:ea typeface="Arial"/>
                <a:cs typeface="Arial"/>
                <a:sym typeface="Arial"/>
              </a:rPr>
              <a:t>C</a:t>
            </a:r>
            <a:endParaRPr sz="1800" b="1" i="0" u="none" strike="noStrike" cap="none">
              <a:solidFill>
                <a:srgbClr val="000000"/>
              </a:solidFill>
              <a:latin typeface="Arial"/>
              <a:ea typeface="Arial"/>
              <a:cs typeface="Arial"/>
              <a:sym typeface="Arial"/>
            </a:endParaRPr>
          </a:p>
        </p:txBody>
      </p:sp>
      <p:pic>
        <p:nvPicPr>
          <p:cNvPr id="713" name="Google Shape;713;p45"/>
          <p:cNvPicPr preferRelativeResize="0"/>
          <p:nvPr/>
        </p:nvPicPr>
        <p:blipFill rotWithShape="1">
          <a:blip r:embed="rId5">
            <a:alphaModFix/>
          </a:blip>
          <a:srcRect/>
          <a:stretch/>
        </p:blipFill>
        <p:spPr>
          <a:xfrm>
            <a:off x="6921497" y="1387175"/>
            <a:ext cx="2099650" cy="3163875"/>
          </a:xfrm>
          <a:prstGeom prst="rect">
            <a:avLst/>
          </a:prstGeom>
          <a:noFill/>
          <a:ln>
            <a:noFill/>
          </a:ln>
        </p:spPr>
      </p:pic>
      <p:pic>
        <p:nvPicPr>
          <p:cNvPr id="714" name="Google Shape;714;p45"/>
          <p:cNvPicPr preferRelativeResize="0"/>
          <p:nvPr/>
        </p:nvPicPr>
        <p:blipFill rotWithShape="1">
          <a:blip r:embed="rId6">
            <a:alphaModFix/>
          </a:blip>
          <a:srcRect/>
          <a:stretch/>
        </p:blipFill>
        <p:spPr>
          <a:xfrm>
            <a:off x="4488075" y="1387174"/>
            <a:ext cx="2409900" cy="33501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8"/>
        <p:cNvGrpSpPr/>
        <p:nvPr/>
      </p:nvGrpSpPr>
      <p:grpSpPr>
        <a:xfrm>
          <a:off x="0" y="0"/>
          <a:ext cx="0" cy="0"/>
          <a:chOff x="0" y="0"/>
          <a:chExt cx="0" cy="0"/>
        </a:xfrm>
      </p:grpSpPr>
      <p:pic>
        <p:nvPicPr>
          <p:cNvPr id="719" name="Google Shape;719;p46"/>
          <p:cNvPicPr preferRelativeResize="0"/>
          <p:nvPr/>
        </p:nvPicPr>
        <p:blipFill rotWithShape="1">
          <a:blip r:embed="rId3">
            <a:alphaModFix/>
          </a:blip>
          <a:srcRect/>
          <a:stretch/>
        </p:blipFill>
        <p:spPr>
          <a:xfrm>
            <a:off x="150750" y="849000"/>
            <a:ext cx="5610433" cy="4207825"/>
          </a:xfrm>
          <a:prstGeom prst="rect">
            <a:avLst/>
          </a:prstGeom>
          <a:noFill/>
          <a:ln>
            <a:noFill/>
          </a:ln>
        </p:spPr>
      </p:pic>
      <p:sp>
        <p:nvSpPr>
          <p:cNvPr id="720" name="Google Shape;720;p46"/>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Data Collected</a:t>
            </a:r>
            <a:endParaRPr>
              <a:solidFill>
                <a:srgbClr val="000000"/>
              </a:solidFill>
            </a:endParaRPr>
          </a:p>
        </p:txBody>
      </p:sp>
      <p:sp>
        <p:nvSpPr>
          <p:cNvPr id="721" name="Google Shape;72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46</a:t>
            </a:fld>
            <a:endParaRPr/>
          </a:p>
        </p:txBody>
      </p:sp>
      <p:pic>
        <p:nvPicPr>
          <p:cNvPr id="722" name="Google Shape;722;p4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723" name="Google Shape;723;p4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724" name="Google Shape;72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46</a:t>
            </a:fld>
            <a:endParaRPr>
              <a:solidFill>
                <a:srgbClr val="000000"/>
              </a:solidFill>
            </a:endParaRPr>
          </a:p>
        </p:txBody>
      </p:sp>
      <p:pic>
        <p:nvPicPr>
          <p:cNvPr id="725" name="Google Shape;725;p4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403224" y="1005800"/>
            <a:ext cx="1644812" cy="2629432"/>
          </a:xfrm>
          <a:prstGeom prst="rect">
            <a:avLst/>
          </a:prstGeom>
          <a:noFill/>
          <a:ln>
            <a:noFill/>
          </a:ln>
        </p:spPr>
      </p:pic>
      <p:sp>
        <p:nvSpPr>
          <p:cNvPr id="726" name="Google Shape;726;p46"/>
          <p:cNvSpPr/>
          <p:nvPr/>
        </p:nvSpPr>
        <p:spPr>
          <a:xfrm>
            <a:off x="7161975" y="1831519"/>
            <a:ext cx="348300" cy="2982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46"/>
          <p:cNvSpPr txBox="1"/>
          <p:nvPr/>
        </p:nvSpPr>
        <p:spPr>
          <a:xfrm>
            <a:off x="5393075" y="3635225"/>
            <a:ext cx="3395400" cy="130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Note: There was a failure of the kapton tape holding the thermocouple to the paddle. This resulted in a slight separation of the thermocouple of the paddle, which causes the decrease in temperature around t=90s</a:t>
            </a:r>
            <a:endParaRPr sz="1400" b="0" i="0" u="none" strike="noStrike" cap="none">
              <a:solidFill>
                <a:srgbClr val="000000"/>
              </a:solidFill>
              <a:latin typeface="Arial"/>
              <a:ea typeface="Arial"/>
              <a:cs typeface="Arial"/>
              <a:sym typeface="Arial"/>
            </a:endParaRPr>
          </a:p>
        </p:txBody>
      </p:sp>
      <p:sp>
        <p:nvSpPr>
          <p:cNvPr id="728" name="Google Shape;728;p46"/>
          <p:cNvSpPr/>
          <p:nvPr/>
        </p:nvSpPr>
        <p:spPr>
          <a:xfrm>
            <a:off x="1821950" y="2099725"/>
            <a:ext cx="1146600" cy="5241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46"/>
          <p:cNvSpPr txBox="1"/>
          <p:nvPr/>
        </p:nvSpPr>
        <p:spPr>
          <a:xfrm>
            <a:off x="1865800" y="2034163"/>
            <a:ext cx="11247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Max Temp: 185°C </a:t>
            </a:r>
            <a:endParaRPr sz="1100" b="0" i="0" u="none" strike="noStrike" cap="none">
              <a:solidFill>
                <a:schemeClr val="dk1"/>
              </a:solidFill>
              <a:latin typeface="Arial"/>
              <a:ea typeface="Arial"/>
              <a:cs typeface="Arial"/>
              <a:sym typeface="Arial"/>
            </a:endParaRPr>
          </a:p>
        </p:txBody>
      </p:sp>
      <p:cxnSp>
        <p:nvCxnSpPr>
          <p:cNvPr id="730" name="Google Shape;730;p46"/>
          <p:cNvCxnSpPr>
            <a:stCxn id="729" idx="3"/>
          </p:cNvCxnSpPr>
          <p:nvPr/>
        </p:nvCxnSpPr>
        <p:spPr>
          <a:xfrm>
            <a:off x="2990500" y="2320513"/>
            <a:ext cx="775200" cy="5874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4"/>
        <p:cNvGrpSpPr/>
        <p:nvPr/>
      </p:nvGrpSpPr>
      <p:grpSpPr>
        <a:xfrm>
          <a:off x="0" y="0"/>
          <a:ext cx="0" cy="0"/>
          <a:chOff x="0" y="0"/>
          <a:chExt cx="0" cy="0"/>
        </a:xfrm>
      </p:grpSpPr>
      <p:sp>
        <p:nvSpPr>
          <p:cNvPr id="735" name="Google Shape;735;p47"/>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Tape Failure</a:t>
            </a:r>
            <a:endParaRPr>
              <a:solidFill>
                <a:srgbClr val="000000"/>
              </a:solidFill>
            </a:endParaRPr>
          </a:p>
        </p:txBody>
      </p:sp>
      <p:sp>
        <p:nvSpPr>
          <p:cNvPr id="736" name="Google Shape;736;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47</a:t>
            </a:fld>
            <a:endParaRPr/>
          </a:p>
        </p:txBody>
      </p:sp>
      <p:pic>
        <p:nvPicPr>
          <p:cNvPr id="737" name="Google Shape;737;p4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738" name="Google Shape;738;p4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739" name="Google Shape;73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47</a:t>
            </a:fld>
            <a:endParaRPr>
              <a:solidFill>
                <a:srgbClr val="000000"/>
              </a:solidFill>
            </a:endParaRPr>
          </a:p>
        </p:txBody>
      </p:sp>
      <p:pic>
        <p:nvPicPr>
          <p:cNvPr id="740" name="Google Shape;740;p47"/>
          <p:cNvPicPr preferRelativeResize="0"/>
          <p:nvPr/>
        </p:nvPicPr>
        <p:blipFill rotWithShape="1">
          <a:blip r:embed="rId5">
            <a:alphaModFix/>
          </a:blip>
          <a:srcRect/>
          <a:stretch/>
        </p:blipFill>
        <p:spPr>
          <a:xfrm>
            <a:off x="1312925" y="1347350"/>
            <a:ext cx="2931450" cy="2324225"/>
          </a:xfrm>
          <a:prstGeom prst="rect">
            <a:avLst/>
          </a:prstGeom>
          <a:noFill/>
          <a:ln>
            <a:noFill/>
          </a:ln>
        </p:spPr>
      </p:pic>
      <p:pic>
        <p:nvPicPr>
          <p:cNvPr id="741" name="Google Shape;741;p47"/>
          <p:cNvPicPr preferRelativeResize="0"/>
          <p:nvPr/>
        </p:nvPicPr>
        <p:blipFill rotWithShape="1">
          <a:blip r:embed="rId6">
            <a:alphaModFix/>
          </a:blip>
          <a:srcRect/>
          <a:stretch/>
        </p:blipFill>
        <p:spPr>
          <a:xfrm>
            <a:off x="4572000" y="1347350"/>
            <a:ext cx="3509126" cy="2324225"/>
          </a:xfrm>
          <a:prstGeom prst="rect">
            <a:avLst/>
          </a:prstGeom>
          <a:noFill/>
          <a:ln>
            <a:noFill/>
          </a:ln>
        </p:spPr>
      </p:pic>
      <p:sp>
        <p:nvSpPr>
          <p:cNvPr id="742" name="Google Shape;742;p47"/>
          <p:cNvSpPr txBox="1"/>
          <p:nvPr/>
        </p:nvSpPr>
        <p:spPr>
          <a:xfrm>
            <a:off x="2394650" y="916325"/>
            <a:ext cx="768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Before</a:t>
            </a:r>
            <a:endParaRPr sz="1400" b="0" i="0" u="none" strike="noStrike" cap="none">
              <a:solidFill>
                <a:srgbClr val="000000"/>
              </a:solidFill>
              <a:latin typeface="Arial"/>
              <a:ea typeface="Arial"/>
              <a:cs typeface="Arial"/>
              <a:sym typeface="Arial"/>
            </a:endParaRPr>
          </a:p>
        </p:txBody>
      </p:sp>
      <p:sp>
        <p:nvSpPr>
          <p:cNvPr id="743" name="Google Shape;743;p47"/>
          <p:cNvSpPr txBox="1"/>
          <p:nvPr/>
        </p:nvSpPr>
        <p:spPr>
          <a:xfrm>
            <a:off x="5942563" y="935038"/>
            <a:ext cx="768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After</a:t>
            </a:r>
            <a:endParaRPr sz="1400" b="0" i="0" u="none" strike="noStrike" cap="none">
              <a:solidFill>
                <a:srgbClr val="000000"/>
              </a:solidFill>
              <a:latin typeface="Arial"/>
              <a:ea typeface="Arial"/>
              <a:cs typeface="Arial"/>
              <a:sym typeface="Arial"/>
            </a:endParaRPr>
          </a:p>
        </p:txBody>
      </p:sp>
      <p:sp>
        <p:nvSpPr>
          <p:cNvPr id="744" name="Google Shape;744;p47"/>
          <p:cNvSpPr txBox="1"/>
          <p:nvPr/>
        </p:nvSpPr>
        <p:spPr>
          <a:xfrm>
            <a:off x="548450" y="4102600"/>
            <a:ext cx="7805100" cy="67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Due to this failure, the team had plans to measure thermal data on an integrated paddle to validate the thermal model more accurately on the completed TVM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8"/>
        <p:cNvGrpSpPr/>
        <p:nvPr/>
      </p:nvGrpSpPr>
      <p:grpSpPr>
        <a:xfrm>
          <a:off x="0" y="0"/>
          <a:ext cx="0" cy="0"/>
          <a:chOff x="0" y="0"/>
          <a:chExt cx="0" cy="0"/>
        </a:xfrm>
      </p:grpSpPr>
      <p:sp>
        <p:nvSpPr>
          <p:cNvPr id="749" name="Google Shape;749;p48"/>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Engine Testing Progression</a:t>
            </a:r>
            <a:endParaRPr>
              <a:solidFill>
                <a:srgbClr val="000000"/>
              </a:solidFill>
            </a:endParaRPr>
          </a:p>
        </p:txBody>
      </p:sp>
      <p:sp>
        <p:nvSpPr>
          <p:cNvPr id="750" name="Google Shape;75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48</a:t>
            </a:fld>
            <a:endParaRPr/>
          </a:p>
        </p:txBody>
      </p:sp>
      <p:pic>
        <p:nvPicPr>
          <p:cNvPr id="751" name="Google Shape;751;p4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752" name="Google Shape;752;p4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753" name="Google Shape;753;p48"/>
          <p:cNvSpPr/>
          <p:nvPr/>
        </p:nvSpPr>
        <p:spPr>
          <a:xfrm rot="10800000" flipH="1">
            <a:off x="142875" y="1152325"/>
            <a:ext cx="1159800" cy="3920400"/>
          </a:xfrm>
          <a:prstGeom prst="bentArrow">
            <a:avLst>
              <a:gd name="adj1" fmla="val 25000"/>
              <a:gd name="adj2" fmla="val 15217"/>
              <a:gd name="adj3" fmla="val 19563"/>
              <a:gd name="adj4" fmla="val 4375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48"/>
          <p:cNvSpPr txBox="1"/>
          <p:nvPr/>
        </p:nvSpPr>
        <p:spPr>
          <a:xfrm>
            <a:off x="605100" y="1425361"/>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Run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Understand engine operation</a:t>
            </a:r>
            <a:endParaRPr sz="1300" b="0" i="0" u="none" strike="noStrike" cap="none">
              <a:solidFill>
                <a:srgbClr val="000000"/>
              </a:solidFill>
              <a:latin typeface="Arial"/>
              <a:ea typeface="Arial"/>
              <a:cs typeface="Arial"/>
              <a:sym typeface="Arial"/>
            </a:endParaRPr>
          </a:p>
        </p:txBody>
      </p:sp>
      <p:sp>
        <p:nvSpPr>
          <p:cNvPr id="755" name="Google Shape;755;p48"/>
          <p:cNvSpPr txBox="1"/>
          <p:nvPr/>
        </p:nvSpPr>
        <p:spPr>
          <a:xfrm>
            <a:off x="584100" y="2518775"/>
            <a:ext cx="4025700" cy="7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w/ Dummy Paddle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Mitigate stock engine electronics risks and validate paddle thermal model</a:t>
            </a:r>
            <a:endParaRPr sz="1300" b="0" i="0" u="none" strike="noStrike" cap="none">
              <a:solidFill>
                <a:srgbClr val="000000"/>
              </a:solidFill>
              <a:latin typeface="Arial"/>
              <a:ea typeface="Arial"/>
              <a:cs typeface="Arial"/>
              <a:sym typeface="Arial"/>
            </a:endParaRPr>
          </a:p>
        </p:txBody>
      </p:sp>
      <p:sp>
        <p:nvSpPr>
          <p:cNvPr id="756" name="Google Shape;756;p48"/>
          <p:cNvSpPr txBox="1"/>
          <p:nvPr/>
        </p:nvSpPr>
        <p:spPr>
          <a:xfrm>
            <a:off x="630300" y="2015024"/>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Vibration and Thrust Baseline     </a:t>
            </a:r>
            <a:r>
              <a:rPr lang="en"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Characterize vibration and thrust</a:t>
            </a:r>
            <a:endParaRPr sz="1300" b="0" i="0" u="none" strike="noStrike" cap="none">
              <a:solidFill>
                <a:srgbClr val="000000"/>
              </a:solidFill>
              <a:latin typeface="Arial"/>
              <a:ea typeface="Arial"/>
              <a:cs typeface="Arial"/>
              <a:sym typeface="Arial"/>
            </a:endParaRPr>
          </a:p>
        </p:txBody>
      </p:sp>
      <p:sp>
        <p:nvSpPr>
          <p:cNvPr id="757" name="Google Shape;757;p48"/>
          <p:cNvSpPr txBox="1"/>
          <p:nvPr/>
        </p:nvSpPr>
        <p:spPr>
          <a:xfrm>
            <a:off x="584100" y="3194349"/>
            <a:ext cx="4025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Static TVM Test </a:t>
            </a:r>
            <a:endParaRPr sz="1400" b="1"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a:solidFill>
                  <a:srgbClr val="000000"/>
                </a:solidFill>
                <a:latin typeface="Arial"/>
                <a:ea typeface="Arial"/>
                <a:cs typeface="Arial"/>
                <a:sym typeface="Arial"/>
              </a:rPr>
              <a:t>Validate ability to vector thrust using paddles preset in deflected position</a:t>
            </a:r>
            <a:endParaRPr sz="1300" b="1" i="0" u="none" strike="noStrike" cap="none">
              <a:solidFill>
                <a:srgbClr val="000000"/>
              </a:solidFill>
              <a:latin typeface="Arial"/>
              <a:ea typeface="Arial"/>
              <a:cs typeface="Arial"/>
              <a:sym typeface="Arial"/>
            </a:endParaRPr>
          </a:p>
        </p:txBody>
      </p:sp>
      <p:sp>
        <p:nvSpPr>
          <p:cNvPr id="758" name="Google Shape;758;p48"/>
          <p:cNvSpPr txBox="1"/>
          <p:nvPr/>
        </p:nvSpPr>
        <p:spPr>
          <a:xfrm>
            <a:off x="579900" y="3940236"/>
            <a:ext cx="43619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Dynamic TVM Test </a:t>
            </a:r>
            <a:endParaRPr sz="1400" b="1"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a:solidFill>
                  <a:srgbClr val="000000"/>
                </a:solidFill>
                <a:latin typeface="Arial"/>
                <a:ea typeface="Arial"/>
                <a:cs typeface="Arial"/>
                <a:sym typeface="Arial"/>
              </a:rPr>
              <a:t>Verify ability to vector thrust by commanding paddle movement during engine operation</a:t>
            </a:r>
            <a:endParaRPr sz="1300" b="1" i="0" u="none" strike="noStrike" cap="none">
              <a:solidFill>
                <a:srgbClr val="000000"/>
              </a:solidFill>
              <a:latin typeface="Arial"/>
              <a:ea typeface="Arial"/>
              <a:cs typeface="Arial"/>
              <a:sym typeface="Arial"/>
            </a:endParaRPr>
          </a:p>
        </p:txBody>
      </p:sp>
      <p:sp>
        <p:nvSpPr>
          <p:cNvPr id="759" name="Google Shape;75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48</a:t>
            </a:fld>
            <a:endParaRPr>
              <a:solidFill>
                <a:srgbClr val="000000"/>
              </a:solidFill>
            </a:endParaRPr>
          </a:p>
        </p:txBody>
      </p:sp>
      <p:sp>
        <p:nvSpPr>
          <p:cNvPr id="760" name="Google Shape;760;p48"/>
          <p:cNvSpPr txBox="1"/>
          <p:nvPr/>
        </p:nvSpPr>
        <p:spPr>
          <a:xfrm>
            <a:off x="4941800" y="1404107"/>
            <a:ext cx="36138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APOP Replica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fairing prevents airflow under pressure differential</a:t>
            </a:r>
            <a:endParaRPr sz="1300" b="0" i="0" u="none" strike="noStrike" cap="none">
              <a:solidFill>
                <a:srgbClr val="000000"/>
              </a:solidFill>
              <a:latin typeface="Arial"/>
              <a:ea typeface="Arial"/>
              <a:cs typeface="Arial"/>
              <a:sym typeface="Arial"/>
            </a:endParaRPr>
          </a:p>
        </p:txBody>
      </p:sp>
      <p:sp>
        <p:nvSpPr>
          <p:cNvPr id="761" name="Google Shape;761;p48"/>
          <p:cNvSpPr txBox="1"/>
          <p:nvPr/>
        </p:nvSpPr>
        <p:spPr>
          <a:xfrm>
            <a:off x="4941800" y="2513482"/>
            <a:ext cx="3563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Static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fairing function at Mach 0.8</a:t>
            </a:r>
            <a:endParaRPr sz="1300" b="0" i="0" u="none" strike="noStrike" cap="none">
              <a:solidFill>
                <a:srgbClr val="000000"/>
              </a:solidFill>
              <a:latin typeface="Arial"/>
              <a:ea typeface="Arial"/>
              <a:cs typeface="Arial"/>
              <a:sym typeface="Arial"/>
            </a:endParaRPr>
          </a:p>
        </p:txBody>
      </p:sp>
      <p:sp>
        <p:nvSpPr>
          <p:cNvPr id="762" name="Google Shape;762;p48"/>
          <p:cNvSpPr txBox="1"/>
          <p:nvPr/>
        </p:nvSpPr>
        <p:spPr>
          <a:xfrm>
            <a:off x="4941800" y="3622857"/>
            <a:ext cx="3479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Dynamic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Verification of ability to eject fairing at Mach 0.8</a:t>
            </a:r>
            <a:endParaRPr sz="1300" b="0" i="0" u="none" strike="noStrike" cap="none">
              <a:solidFill>
                <a:srgbClr val="000000"/>
              </a:solidFill>
              <a:latin typeface="Arial"/>
              <a:ea typeface="Arial"/>
              <a:cs typeface="Arial"/>
              <a:sym typeface="Arial"/>
            </a:endParaRPr>
          </a:p>
        </p:txBody>
      </p:sp>
      <p:sp>
        <p:nvSpPr>
          <p:cNvPr id="763" name="Google Shape;763;p48"/>
          <p:cNvSpPr txBox="1"/>
          <p:nvPr/>
        </p:nvSpPr>
        <p:spPr>
          <a:xfrm>
            <a:off x="2965350" y="4686100"/>
            <a:ext cx="3213300" cy="3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TVM and WPM Integration Tests </a:t>
            </a:r>
            <a:endParaRPr sz="1300" b="0" i="0" u="none" strike="noStrike" cap="none">
              <a:solidFill>
                <a:srgbClr val="000000"/>
              </a:solidFill>
              <a:latin typeface="Arial"/>
              <a:ea typeface="Arial"/>
              <a:cs typeface="Arial"/>
              <a:sym typeface="Arial"/>
            </a:endParaRPr>
          </a:p>
        </p:txBody>
      </p:sp>
      <p:sp>
        <p:nvSpPr>
          <p:cNvPr id="764" name="Google Shape;764;p48"/>
          <p:cNvSpPr/>
          <p:nvPr/>
        </p:nvSpPr>
        <p:spPr>
          <a:xfrm rot="10800000">
            <a:off x="7580050" y="1152325"/>
            <a:ext cx="1159800" cy="3920400"/>
          </a:xfrm>
          <a:prstGeom prst="bentArrow">
            <a:avLst>
              <a:gd name="adj1" fmla="val 25000"/>
              <a:gd name="adj2" fmla="val 15217"/>
              <a:gd name="adj3" fmla="val 19563"/>
              <a:gd name="adj4" fmla="val 4375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48"/>
          <p:cNvSpPr txBox="1"/>
          <p:nvPr/>
        </p:nvSpPr>
        <p:spPr>
          <a:xfrm>
            <a:off x="588300" y="1055900"/>
            <a:ext cx="13782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TVM Testing</a:t>
            </a:r>
            <a:endParaRPr sz="1400" b="1" i="0" u="none" strike="noStrike" cap="none">
              <a:solidFill>
                <a:srgbClr val="000000"/>
              </a:solidFill>
              <a:latin typeface="Arial"/>
              <a:ea typeface="Arial"/>
              <a:cs typeface="Arial"/>
              <a:sym typeface="Arial"/>
            </a:endParaRPr>
          </a:p>
        </p:txBody>
      </p:sp>
      <p:sp>
        <p:nvSpPr>
          <p:cNvPr id="766" name="Google Shape;766;p48"/>
          <p:cNvSpPr txBox="1"/>
          <p:nvPr/>
        </p:nvSpPr>
        <p:spPr>
          <a:xfrm>
            <a:off x="4941800" y="1005800"/>
            <a:ext cx="16923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WMP Testing</a:t>
            </a:r>
            <a:endParaRPr sz="1400" b="1" i="0" u="none" strike="noStrike" cap="none">
              <a:solidFill>
                <a:srgbClr val="000000"/>
              </a:solidFill>
              <a:latin typeface="Arial"/>
              <a:ea typeface="Arial"/>
              <a:cs typeface="Arial"/>
              <a:sym typeface="Arial"/>
            </a:endParaRPr>
          </a:p>
        </p:txBody>
      </p:sp>
      <p:pic>
        <p:nvPicPr>
          <p:cNvPr id="767" name="Google Shape;767;p48"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72764" y="1505319"/>
            <a:ext cx="260698" cy="260698"/>
          </a:xfrm>
          <a:prstGeom prst="rect">
            <a:avLst/>
          </a:prstGeom>
          <a:noFill/>
          <a:ln>
            <a:noFill/>
          </a:ln>
        </p:spPr>
      </p:pic>
      <p:pic>
        <p:nvPicPr>
          <p:cNvPr id="768" name="Google Shape;768;p48"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96923" y="2082063"/>
            <a:ext cx="260698" cy="260698"/>
          </a:xfrm>
          <a:prstGeom prst="rect">
            <a:avLst/>
          </a:prstGeom>
          <a:noFill/>
          <a:ln>
            <a:noFill/>
          </a:ln>
        </p:spPr>
      </p:pic>
      <p:pic>
        <p:nvPicPr>
          <p:cNvPr id="769" name="Google Shape;769;p48"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16028" y="1505319"/>
            <a:ext cx="260698" cy="260698"/>
          </a:xfrm>
          <a:prstGeom prst="rect">
            <a:avLst/>
          </a:prstGeom>
          <a:noFill/>
          <a:ln>
            <a:noFill/>
          </a:ln>
        </p:spPr>
      </p:pic>
      <p:pic>
        <p:nvPicPr>
          <p:cNvPr id="770" name="Google Shape;770;p48"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861540" y="2582526"/>
            <a:ext cx="260698" cy="260698"/>
          </a:xfrm>
          <a:prstGeom prst="rect">
            <a:avLst/>
          </a:prstGeom>
          <a:noFill/>
          <a:ln>
            <a:noFill/>
          </a:ln>
        </p:spPr>
      </p:pic>
      <p:pic>
        <p:nvPicPr>
          <p:cNvPr id="771" name="Google Shape;771;p4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38774" y="2077090"/>
            <a:ext cx="260698" cy="260698"/>
          </a:xfrm>
          <a:prstGeom prst="rect">
            <a:avLst/>
          </a:prstGeom>
          <a:noFill/>
          <a:ln>
            <a:noFill/>
          </a:ln>
        </p:spPr>
      </p:pic>
      <p:pic>
        <p:nvPicPr>
          <p:cNvPr id="772" name="Google Shape;772;p4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58752" y="3264663"/>
            <a:ext cx="260698" cy="260698"/>
          </a:xfrm>
          <a:prstGeom prst="rect">
            <a:avLst/>
          </a:prstGeom>
          <a:noFill/>
          <a:ln>
            <a:noFill/>
          </a:ln>
        </p:spPr>
      </p:pic>
      <p:pic>
        <p:nvPicPr>
          <p:cNvPr id="773" name="Google Shape;773;p4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319450" y="4008896"/>
            <a:ext cx="260698" cy="260698"/>
          </a:xfrm>
          <a:prstGeom prst="rect">
            <a:avLst/>
          </a:prstGeom>
          <a:noFill/>
          <a:ln>
            <a:noFill/>
          </a:ln>
        </p:spPr>
      </p:pic>
      <p:pic>
        <p:nvPicPr>
          <p:cNvPr id="774" name="Google Shape;774;p4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31298" y="4732232"/>
            <a:ext cx="260698" cy="260698"/>
          </a:xfrm>
          <a:prstGeom prst="rect">
            <a:avLst/>
          </a:prstGeom>
          <a:noFill/>
          <a:ln>
            <a:noFill/>
          </a:ln>
        </p:spPr>
      </p:pic>
      <p:pic>
        <p:nvPicPr>
          <p:cNvPr id="775" name="Google Shape;775;p4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248050" y="3679538"/>
            <a:ext cx="260698" cy="260698"/>
          </a:xfrm>
          <a:prstGeom prst="rect">
            <a:avLst/>
          </a:prstGeom>
          <a:noFill/>
          <a:ln>
            <a:noFill/>
          </a:ln>
        </p:spPr>
      </p:pic>
      <p:pic>
        <p:nvPicPr>
          <p:cNvPr id="776" name="Google Shape;776;p4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84702" y="2575131"/>
            <a:ext cx="260698" cy="260698"/>
          </a:xfrm>
          <a:prstGeom prst="rect">
            <a:avLst/>
          </a:prstGeom>
          <a:noFill/>
          <a:ln>
            <a:noFill/>
          </a:ln>
        </p:spPr>
      </p:pic>
      <p:sp>
        <p:nvSpPr>
          <p:cNvPr id="777" name="Google Shape;777;p48"/>
          <p:cNvSpPr/>
          <p:nvPr/>
        </p:nvSpPr>
        <p:spPr>
          <a:xfrm>
            <a:off x="537899" y="3255497"/>
            <a:ext cx="4233797" cy="1477327"/>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1"/>
        <p:cNvGrpSpPr/>
        <p:nvPr/>
      </p:nvGrpSpPr>
      <p:grpSpPr>
        <a:xfrm>
          <a:off x="0" y="0"/>
          <a:ext cx="0" cy="0"/>
          <a:chOff x="0" y="0"/>
          <a:chExt cx="0" cy="0"/>
        </a:xfrm>
      </p:grpSpPr>
      <p:sp>
        <p:nvSpPr>
          <p:cNvPr id="782" name="Google Shape;782;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49</a:t>
            </a:fld>
            <a:endParaRPr/>
          </a:p>
        </p:txBody>
      </p:sp>
      <p:pic>
        <p:nvPicPr>
          <p:cNvPr id="783" name="Google Shape;783;p4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784" name="Google Shape;784;p4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785" name="Google Shape;78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49</a:t>
            </a:fld>
            <a:endParaRPr>
              <a:solidFill>
                <a:srgbClr val="000000"/>
              </a:solidFill>
            </a:endParaRPr>
          </a:p>
        </p:txBody>
      </p:sp>
      <p:sp>
        <p:nvSpPr>
          <p:cNvPr id="786" name="Google Shape;786;p49"/>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Model</a:t>
            </a:r>
            <a:endParaRPr>
              <a:solidFill>
                <a:srgbClr val="000000"/>
              </a:solidFill>
            </a:endParaRPr>
          </a:p>
        </p:txBody>
      </p:sp>
      <p:sp>
        <p:nvSpPr>
          <p:cNvPr id="787" name="Google Shape;787;p49"/>
          <p:cNvSpPr txBox="1">
            <a:spLocks noGrp="1"/>
          </p:cNvSpPr>
          <p:nvPr>
            <p:ph type="body" idx="1"/>
          </p:nvPr>
        </p:nvSpPr>
        <p:spPr>
          <a:xfrm>
            <a:off x="890528" y="1035450"/>
            <a:ext cx="39042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a:solidFill>
                  <a:schemeClr val="dk1"/>
                </a:solidFill>
              </a:rPr>
              <a:t>Conservation of Momentum Model</a:t>
            </a:r>
            <a:endParaRPr>
              <a:solidFill>
                <a:schemeClr val="dk1"/>
              </a:solidFill>
            </a:endParaRPr>
          </a:p>
          <a:p>
            <a:pPr marL="0" lvl="0" indent="0" algn="l" rtl="0">
              <a:lnSpc>
                <a:spcPct val="115000"/>
              </a:lnSpc>
              <a:spcBef>
                <a:spcPts val="1600"/>
              </a:spcBef>
              <a:spcAft>
                <a:spcPts val="1600"/>
              </a:spcAft>
              <a:buSzPts val="1800"/>
              <a:buNone/>
            </a:pPr>
            <a:endParaRPr>
              <a:solidFill>
                <a:schemeClr val="dk1"/>
              </a:solidFill>
            </a:endParaRPr>
          </a:p>
        </p:txBody>
      </p:sp>
      <p:grpSp>
        <p:nvGrpSpPr>
          <p:cNvPr id="788" name="Google Shape;788;p49"/>
          <p:cNvGrpSpPr/>
          <p:nvPr/>
        </p:nvGrpSpPr>
        <p:grpSpPr>
          <a:xfrm>
            <a:off x="311697" y="1637797"/>
            <a:ext cx="5061878" cy="3053888"/>
            <a:chOff x="311697" y="1637797"/>
            <a:chExt cx="5061878" cy="3053888"/>
          </a:xfrm>
        </p:grpSpPr>
        <p:pic>
          <p:nvPicPr>
            <p:cNvPr id="789" name="Google Shape;789;p4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11700" y="3873075"/>
              <a:ext cx="5061875" cy="818610"/>
            </a:xfrm>
            <a:prstGeom prst="rect">
              <a:avLst/>
            </a:prstGeom>
            <a:noFill/>
            <a:ln>
              <a:noFill/>
            </a:ln>
          </p:spPr>
        </p:pic>
        <p:pic>
          <p:nvPicPr>
            <p:cNvPr id="790" name="Google Shape;790;p49"/>
            <p:cNvPicPr preferRelativeResize="0"/>
            <p:nvPr/>
          </p:nvPicPr>
          <p:blipFill rotWithShape="1">
            <a:blip r:embed="rId6">
              <a:alphaModFix/>
            </a:blip>
            <a:srcRect/>
            <a:stretch/>
          </p:blipFill>
          <p:spPr>
            <a:xfrm>
              <a:off x="311697" y="1637797"/>
              <a:ext cx="3267625" cy="2131075"/>
            </a:xfrm>
            <a:prstGeom prst="rect">
              <a:avLst/>
            </a:prstGeom>
            <a:noFill/>
            <a:ln>
              <a:noFill/>
            </a:ln>
          </p:spPr>
        </p:pic>
        <p:pic>
          <p:nvPicPr>
            <p:cNvPr id="791" name="Google Shape;791;p49"/>
            <p:cNvPicPr preferRelativeResize="0"/>
            <p:nvPr/>
          </p:nvPicPr>
          <p:blipFill rotWithShape="1">
            <a:blip r:embed="rId7">
              <a:alphaModFix/>
            </a:blip>
            <a:srcRect/>
            <a:stretch/>
          </p:blipFill>
          <p:spPr>
            <a:xfrm>
              <a:off x="3579315" y="1837138"/>
              <a:ext cx="1794250" cy="1732400"/>
            </a:xfrm>
            <a:prstGeom prst="rect">
              <a:avLst/>
            </a:prstGeom>
            <a:noFill/>
            <a:ln>
              <a:noFill/>
            </a:ln>
          </p:spPr>
        </p:pic>
      </p:grpSp>
      <p:pic>
        <p:nvPicPr>
          <p:cNvPr id="792" name="Google Shape;792;p49"/>
          <p:cNvPicPr preferRelativeResize="0"/>
          <p:nvPr/>
        </p:nvPicPr>
        <p:blipFill rotWithShape="1">
          <a:blip r:embed="rId8">
            <a:alphaModFix/>
          </a:blip>
          <a:srcRect/>
          <a:stretch/>
        </p:blipFill>
        <p:spPr>
          <a:xfrm>
            <a:off x="5556899" y="1608162"/>
            <a:ext cx="2305350" cy="3415351"/>
          </a:xfrm>
          <a:prstGeom prst="rect">
            <a:avLst/>
          </a:prstGeom>
          <a:noFill/>
          <a:ln>
            <a:noFill/>
          </a:ln>
        </p:spPr>
      </p:pic>
      <p:sp>
        <p:nvSpPr>
          <p:cNvPr id="793" name="Google Shape;793;p49"/>
          <p:cNvSpPr txBox="1">
            <a:spLocks noGrp="1"/>
          </p:cNvSpPr>
          <p:nvPr>
            <p:ph type="body" idx="1"/>
          </p:nvPr>
        </p:nvSpPr>
        <p:spPr>
          <a:xfrm>
            <a:off x="5776803" y="1005788"/>
            <a:ext cx="30804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a:solidFill>
                  <a:schemeClr val="dk1"/>
                </a:solidFill>
              </a:rPr>
              <a:t>CFD Model</a:t>
            </a:r>
            <a:endParaRPr>
              <a:solidFill>
                <a:schemeClr val="dk1"/>
              </a:solidFill>
            </a:endParaRPr>
          </a:p>
          <a:p>
            <a:pPr marL="0" lvl="0" indent="0" algn="l" rtl="0">
              <a:lnSpc>
                <a:spcPct val="115000"/>
              </a:lnSpc>
              <a:spcBef>
                <a:spcPts val="1600"/>
              </a:spcBef>
              <a:spcAft>
                <a:spcPts val="1600"/>
              </a:spcAft>
              <a:buSzPts val="1800"/>
              <a:buNone/>
            </a:pPr>
            <a:endParaRPr>
              <a:solidFill>
                <a:schemeClr val="dk1"/>
              </a:solidFill>
            </a:endParaRPr>
          </a:p>
        </p:txBody>
      </p:sp>
      <p:grpSp>
        <p:nvGrpSpPr>
          <p:cNvPr id="794" name="Google Shape;794;p49"/>
          <p:cNvGrpSpPr/>
          <p:nvPr/>
        </p:nvGrpSpPr>
        <p:grpSpPr>
          <a:xfrm>
            <a:off x="7859150" y="1667975"/>
            <a:ext cx="1281900" cy="1531125"/>
            <a:chOff x="7630563" y="1481150"/>
            <a:chExt cx="1281900" cy="1531125"/>
          </a:xfrm>
        </p:grpSpPr>
        <p:sp>
          <p:nvSpPr>
            <p:cNvPr id="795" name="Google Shape;795;p49"/>
            <p:cNvSpPr txBox="1"/>
            <p:nvPr/>
          </p:nvSpPr>
          <p:spPr>
            <a:xfrm>
              <a:off x="7634600" y="1481150"/>
              <a:ext cx="770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θ = 11°</a:t>
              </a:r>
              <a:endParaRPr sz="1400" b="0" i="0" u="none" strike="noStrike" cap="none">
                <a:solidFill>
                  <a:srgbClr val="000000"/>
                </a:solidFill>
                <a:latin typeface="Arial"/>
                <a:ea typeface="Arial"/>
                <a:cs typeface="Arial"/>
                <a:sym typeface="Arial"/>
              </a:endParaRPr>
            </a:p>
          </p:txBody>
        </p:sp>
        <p:sp>
          <p:nvSpPr>
            <p:cNvPr id="796" name="Google Shape;796;p49"/>
            <p:cNvSpPr txBox="1"/>
            <p:nvPr/>
          </p:nvSpPr>
          <p:spPr>
            <a:xfrm>
              <a:off x="7630563" y="1920125"/>
              <a:ext cx="1281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 = 850mm</a:t>
              </a:r>
              <a:r>
                <a:rPr lang="en" sz="1400" b="0" i="0" u="none" strike="noStrike" cap="none" baseline="30000">
                  <a:solidFill>
                    <a:srgbClr val="000000"/>
                  </a:solidFill>
                  <a:latin typeface="Arial"/>
                  <a:ea typeface="Arial"/>
                  <a:cs typeface="Arial"/>
                  <a:sym typeface="Arial"/>
                </a:rPr>
                <a:t>2</a:t>
              </a:r>
              <a:endParaRPr sz="1400" b="0" i="0" u="none" strike="noStrike" cap="none" baseline="30000">
                <a:solidFill>
                  <a:srgbClr val="000000"/>
                </a:solidFill>
                <a:latin typeface="Arial"/>
                <a:ea typeface="Arial"/>
                <a:cs typeface="Arial"/>
                <a:sym typeface="Arial"/>
              </a:endParaRPr>
            </a:p>
          </p:txBody>
        </p:sp>
        <p:sp>
          <p:nvSpPr>
            <p:cNvPr id="797" name="Google Shape;797;p49"/>
            <p:cNvSpPr txBox="1"/>
            <p:nvPr/>
          </p:nvSpPr>
          <p:spPr>
            <a:xfrm>
              <a:off x="7630575" y="2439575"/>
              <a:ext cx="1216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Paddles are at 20°</a:t>
              </a:r>
              <a:endParaRPr sz="1400" b="0" i="0" u="none" strike="noStrike" cap="none">
                <a:solidFill>
                  <a:srgbClr val="000000"/>
                </a:solidFill>
                <a:latin typeface="Arial"/>
                <a:ea typeface="Arial"/>
                <a:cs typeface="Arial"/>
                <a:sym typeface="Arial"/>
              </a:endParaRPr>
            </a:p>
          </p:txBody>
        </p:sp>
      </p:grpSp>
      <p:cxnSp>
        <p:nvCxnSpPr>
          <p:cNvPr id="798" name="Google Shape;798;p49"/>
          <p:cNvCxnSpPr/>
          <p:nvPr/>
        </p:nvCxnSpPr>
        <p:spPr>
          <a:xfrm>
            <a:off x="5459050" y="1065000"/>
            <a:ext cx="15900" cy="3991800"/>
          </a:xfrm>
          <a:prstGeom prst="straightConnector1">
            <a:avLst/>
          </a:prstGeom>
          <a:noFill/>
          <a:ln w="9525" cap="flat" cmpd="sng">
            <a:solidFill>
              <a:srgbClr val="B7B7B7"/>
            </a:solidFill>
            <a:prstDash val="solid"/>
            <a:round/>
            <a:headEnd type="none" w="sm" len="sm"/>
            <a:tailEnd type="none" w="sm" len="sm"/>
          </a:ln>
        </p:spPr>
      </p:cxnSp>
      <p:sp>
        <p:nvSpPr>
          <p:cNvPr id="799" name="Google Shape;799;p49"/>
          <p:cNvSpPr txBox="1"/>
          <p:nvPr/>
        </p:nvSpPr>
        <p:spPr>
          <a:xfrm>
            <a:off x="4095990" y="2015610"/>
            <a:ext cx="773100" cy="347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Nozzle</a:t>
            </a:r>
            <a:endParaRPr sz="1400" b="0" i="0" u="none" strike="noStrike" cap="none">
              <a:solidFill>
                <a:srgbClr val="000000"/>
              </a:solidFill>
              <a:latin typeface="Arial"/>
              <a:ea typeface="Arial"/>
              <a:cs typeface="Arial"/>
              <a:sym typeface="Arial"/>
            </a:endParaRPr>
          </a:p>
        </p:txBody>
      </p:sp>
      <p:sp>
        <p:nvSpPr>
          <p:cNvPr id="800" name="Google Shape;800;p49"/>
          <p:cNvSpPr/>
          <p:nvPr/>
        </p:nvSpPr>
        <p:spPr>
          <a:xfrm>
            <a:off x="4323075" y="2942525"/>
            <a:ext cx="363000" cy="489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49"/>
          <p:cNvSpPr txBox="1"/>
          <p:nvPr/>
        </p:nvSpPr>
        <p:spPr>
          <a:xfrm>
            <a:off x="4118015" y="2991185"/>
            <a:ext cx="773100" cy="347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Paddle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
        <p:cNvGrpSpPr/>
        <p:nvPr/>
      </p:nvGrpSpPr>
      <p:grpSpPr>
        <a:xfrm>
          <a:off x="0" y="0"/>
          <a:ext cx="0" cy="0"/>
          <a:chOff x="0" y="0"/>
          <a:chExt cx="0" cy="0"/>
        </a:xfrm>
      </p:grpSpPr>
      <p:sp>
        <p:nvSpPr>
          <p:cNvPr id="110" name="Google Shape;110;p5"/>
          <p:cNvSpPr txBox="1">
            <a:spLocks noGrp="1"/>
          </p:cNvSpPr>
          <p:nvPr>
            <p:ph type="title"/>
          </p:nvPr>
        </p:nvSpPr>
        <p:spPr>
          <a:xfrm>
            <a:off x="31170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Project Purpose Visualization</a:t>
            </a:r>
            <a:endParaRPr>
              <a:solidFill>
                <a:srgbClr val="000000"/>
              </a:solidFill>
            </a:endParaRPr>
          </a:p>
        </p:txBody>
      </p:sp>
      <p:sp>
        <p:nvSpPr>
          <p:cNvPr id="111" name="Google Shape;11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a:t>
            </a:fld>
            <a:endParaRPr/>
          </a:p>
        </p:txBody>
      </p:sp>
      <p:pic>
        <p:nvPicPr>
          <p:cNvPr id="112" name="Google Shape;112;p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3" name="Google Shape;113;p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4" name="Google Shape;11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a:t>
            </a:fld>
            <a:endParaRPr>
              <a:solidFill>
                <a:srgbClr val="000000"/>
              </a:solidFill>
            </a:endParaRPr>
          </a:p>
        </p:txBody>
      </p:sp>
      <p:pic>
        <p:nvPicPr>
          <p:cNvPr id="115" name="Google Shape;115;p5"/>
          <p:cNvPicPr preferRelativeResize="0"/>
          <p:nvPr/>
        </p:nvPicPr>
        <p:blipFill rotWithShape="1">
          <a:blip r:embed="rId5">
            <a:alphaModFix/>
          </a:blip>
          <a:srcRect/>
          <a:stretch/>
        </p:blipFill>
        <p:spPr>
          <a:xfrm>
            <a:off x="1385775" y="768609"/>
            <a:ext cx="6372450" cy="4374891"/>
          </a:xfrm>
          <a:prstGeom prst="rect">
            <a:avLst/>
          </a:prstGeom>
          <a:noFill/>
          <a:ln>
            <a:noFill/>
          </a:ln>
        </p:spPr>
      </p:pic>
      <p:pic>
        <p:nvPicPr>
          <p:cNvPr id="116" name="Google Shape;116;p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1171530">
            <a:off x="3689620" y="1532604"/>
            <a:ext cx="948711" cy="662693"/>
          </a:xfrm>
          <a:prstGeom prst="rect">
            <a:avLst/>
          </a:prstGeom>
          <a:noFill/>
          <a:ln>
            <a:noFill/>
          </a:ln>
        </p:spPr>
      </p:pic>
      <p:pic>
        <p:nvPicPr>
          <p:cNvPr id="117" name="Google Shape;117;p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378399" y="4141849"/>
            <a:ext cx="2193602" cy="716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5"/>
        <p:cNvGrpSpPr/>
        <p:nvPr/>
      </p:nvGrpSpPr>
      <p:grpSpPr>
        <a:xfrm>
          <a:off x="0" y="0"/>
          <a:ext cx="0" cy="0"/>
          <a:chOff x="0" y="0"/>
          <a:chExt cx="0" cy="0"/>
        </a:xfrm>
      </p:grpSpPr>
      <p:sp>
        <p:nvSpPr>
          <p:cNvPr id="806" name="Google Shape;806;p50"/>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700">
                <a:solidFill>
                  <a:srgbClr val="000000"/>
                </a:solidFill>
              </a:rPr>
              <a:t>Static &amp; Dynamic Thrust Vectoring Tests     </a:t>
            </a:r>
            <a:endParaRPr sz="2700">
              <a:solidFill>
                <a:srgbClr val="000000"/>
              </a:solidFill>
            </a:endParaRPr>
          </a:p>
        </p:txBody>
      </p:sp>
      <p:sp>
        <p:nvSpPr>
          <p:cNvPr id="807" name="Google Shape;80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50</a:t>
            </a:fld>
            <a:endParaRPr/>
          </a:p>
        </p:txBody>
      </p:sp>
      <p:pic>
        <p:nvPicPr>
          <p:cNvPr id="808" name="Google Shape;808;p5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809" name="Google Shape;809;p5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810" name="Google Shape;810;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50</a:t>
            </a:fld>
            <a:endParaRPr>
              <a:solidFill>
                <a:srgbClr val="000000"/>
              </a:solidFill>
            </a:endParaRPr>
          </a:p>
        </p:txBody>
      </p:sp>
      <p:sp>
        <p:nvSpPr>
          <p:cNvPr id="811" name="Google Shape;811;p50"/>
          <p:cNvSpPr txBox="1">
            <a:spLocks noGrp="1"/>
          </p:cNvSpPr>
          <p:nvPr>
            <p:ph type="body" idx="1"/>
          </p:nvPr>
        </p:nvSpPr>
        <p:spPr>
          <a:xfrm>
            <a:off x="469425" y="1005800"/>
            <a:ext cx="78255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Purpose: prove that paddles vector the thrust without altering the engine’s operation</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Verifies zero impedance at 0° and two-axis ±10° capabilities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Equipment</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Engine, associated tanks and lines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Test stand w/ second axis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Paddles and attachment mechanisms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Fuel and oil, in tank</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Thermocouples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GSU and battery</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Accelerometer</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Facilities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CU Aerospace Test Cell</a:t>
            </a:r>
            <a:endParaRPr>
              <a:solidFill>
                <a:schemeClr val="dk1"/>
              </a:solidFill>
            </a:endParaRPr>
          </a:p>
        </p:txBody>
      </p:sp>
      <p:pic>
        <p:nvPicPr>
          <p:cNvPr id="812" name="Google Shape;812;p50"/>
          <p:cNvPicPr preferRelativeResize="0"/>
          <p:nvPr/>
        </p:nvPicPr>
        <p:blipFill rotWithShape="1">
          <a:blip r:embed="rId5">
            <a:alphaModFix/>
          </a:blip>
          <a:srcRect/>
          <a:stretch/>
        </p:blipFill>
        <p:spPr>
          <a:xfrm>
            <a:off x="5156450" y="2098425"/>
            <a:ext cx="3358000" cy="2697975"/>
          </a:xfrm>
          <a:prstGeom prst="rect">
            <a:avLst/>
          </a:prstGeom>
          <a:noFill/>
          <a:ln>
            <a:noFill/>
          </a:ln>
        </p:spPr>
      </p:pic>
      <p:pic>
        <p:nvPicPr>
          <p:cNvPr id="813" name="Google Shape;813;p50"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85499" y="433173"/>
            <a:ext cx="393571" cy="393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7"/>
        <p:cNvGrpSpPr/>
        <p:nvPr/>
      </p:nvGrpSpPr>
      <p:grpSpPr>
        <a:xfrm>
          <a:off x="0" y="0"/>
          <a:ext cx="0" cy="0"/>
          <a:chOff x="0" y="0"/>
          <a:chExt cx="0" cy="0"/>
        </a:xfrm>
      </p:grpSpPr>
      <p:sp>
        <p:nvSpPr>
          <p:cNvPr id="818" name="Google Shape;818;p51"/>
          <p:cNvSpPr txBox="1">
            <a:spLocks noGrp="1"/>
          </p:cNvSpPr>
          <p:nvPr>
            <p:ph type="title"/>
          </p:nvPr>
        </p:nvSpPr>
        <p:spPr>
          <a:xfrm>
            <a:off x="3117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700">
                <a:solidFill>
                  <a:srgbClr val="000000"/>
                </a:solidFill>
              </a:rPr>
              <a:t>Paddle Deflection Calibration</a:t>
            </a:r>
            <a:endParaRPr sz="2700">
              <a:solidFill>
                <a:srgbClr val="000000"/>
              </a:solidFill>
            </a:endParaRPr>
          </a:p>
        </p:txBody>
      </p:sp>
      <p:sp>
        <p:nvSpPr>
          <p:cNvPr id="819" name="Google Shape;819;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51</a:t>
            </a:fld>
            <a:endParaRPr/>
          </a:p>
        </p:txBody>
      </p:sp>
      <p:pic>
        <p:nvPicPr>
          <p:cNvPr id="820" name="Google Shape;820;p5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821" name="Google Shape;821;p5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822" name="Google Shape;822;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51</a:t>
            </a:fld>
            <a:endParaRPr>
              <a:solidFill>
                <a:srgbClr val="000000"/>
              </a:solidFill>
            </a:endParaRPr>
          </a:p>
        </p:txBody>
      </p:sp>
      <p:pic>
        <p:nvPicPr>
          <p:cNvPr id="823" name="Google Shape;823;p5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11700" y="812550"/>
            <a:ext cx="8520601" cy="43309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7"/>
        <p:cNvGrpSpPr/>
        <p:nvPr/>
      </p:nvGrpSpPr>
      <p:grpSpPr>
        <a:xfrm>
          <a:off x="0" y="0"/>
          <a:ext cx="0" cy="0"/>
          <a:chOff x="0" y="0"/>
          <a:chExt cx="0" cy="0"/>
        </a:xfrm>
      </p:grpSpPr>
      <p:pic>
        <p:nvPicPr>
          <p:cNvPr id="828" name="Google Shape;828;p52"/>
          <p:cNvPicPr preferRelativeResize="0"/>
          <p:nvPr/>
        </p:nvPicPr>
        <p:blipFill rotWithShape="1">
          <a:blip r:embed="rId3">
            <a:alphaModFix/>
          </a:blip>
          <a:srcRect/>
          <a:stretch/>
        </p:blipFill>
        <p:spPr>
          <a:xfrm>
            <a:off x="7631555" y="3960648"/>
            <a:ext cx="1492250" cy="828125"/>
          </a:xfrm>
          <a:prstGeom prst="rect">
            <a:avLst/>
          </a:prstGeom>
          <a:noFill/>
          <a:ln>
            <a:noFill/>
          </a:ln>
        </p:spPr>
      </p:pic>
      <p:sp>
        <p:nvSpPr>
          <p:cNvPr id="829" name="Google Shape;829;p52"/>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Test Stand</a:t>
            </a:r>
            <a:endParaRPr>
              <a:solidFill>
                <a:srgbClr val="000000"/>
              </a:solidFill>
            </a:endParaRPr>
          </a:p>
        </p:txBody>
      </p:sp>
      <p:sp>
        <p:nvSpPr>
          <p:cNvPr id="830" name="Google Shape;830;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52</a:t>
            </a:fld>
            <a:endParaRPr/>
          </a:p>
        </p:txBody>
      </p:sp>
      <p:pic>
        <p:nvPicPr>
          <p:cNvPr id="831" name="Google Shape;831;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832" name="Google Shape;832;p5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833" name="Google Shape;833;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52</a:t>
            </a:fld>
            <a:endParaRPr>
              <a:solidFill>
                <a:srgbClr val="000000"/>
              </a:solidFill>
            </a:endParaRPr>
          </a:p>
        </p:txBody>
      </p:sp>
      <p:pic>
        <p:nvPicPr>
          <p:cNvPr id="834" name="Google Shape;834;p5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6813" y="1068725"/>
            <a:ext cx="2941785" cy="3922380"/>
          </a:xfrm>
          <a:prstGeom prst="rect">
            <a:avLst/>
          </a:prstGeom>
          <a:noFill/>
          <a:ln>
            <a:noFill/>
          </a:ln>
        </p:spPr>
      </p:pic>
      <p:pic>
        <p:nvPicPr>
          <p:cNvPr id="835" name="Google Shape;835;p5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298248" y="1068725"/>
            <a:ext cx="2941785" cy="3922380"/>
          </a:xfrm>
          <a:prstGeom prst="rect">
            <a:avLst/>
          </a:prstGeom>
          <a:noFill/>
          <a:ln>
            <a:noFill/>
          </a:ln>
        </p:spPr>
      </p:pic>
      <p:sp>
        <p:nvSpPr>
          <p:cNvPr id="836" name="Google Shape;836;p52"/>
          <p:cNvSpPr txBox="1"/>
          <p:nvPr/>
        </p:nvSpPr>
        <p:spPr>
          <a:xfrm>
            <a:off x="6306200" y="1123300"/>
            <a:ext cx="2394600" cy="2944203"/>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Modified existing test stand to include perpendicular sled to measure off-axis thrust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Based on the two load cell readings, thrust vectoring angle would have been calculated through trigonometry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Manufacturing was completed, friction analysis was planned</a:t>
            </a:r>
            <a:endParaRPr sz="1400" b="0" i="0" u="none" strike="noStrike" cap="none">
              <a:solidFill>
                <a:srgbClr val="000000"/>
              </a:solidFill>
              <a:latin typeface="Arial"/>
              <a:ea typeface="Arial"/>
              <a:cs typeface="Arial"/>
              <a:sym typeface="Arial"/>
            </a:endParaRPr>
          </a:p>
        </p:txBody>
      </p:sp>
      <p:cxnSp>
        <p:nvCxnSpPr>
          <p:cNvPr id="837" name="Google Shape;837;p52"/>
          <p:cNvCxnSpPr/>
          <p:nvPr/>
        </p:nvCxnSpPr>
        <p:spPr>
          <a:xfrm rot="10800000">
            <a:off x="4693725" y="1554075"/>
            <a:ext cx="15900" cy="930900"/>
          </a:xfrm>
          <a:prstGeom prst="straightConnector1">
            <a:avLst/>
          </a:prstGeom>
          <a:noFill/>
          <a:ln w="38100" cap="flat" cmpd="sng">
            <a:solidFill>
              <a:srgbClr val="000000"/>
            </a:solidFill>
            <a:prstDash val="solid"/>
            <a:round/>
            <a:headEnd type="none" w="sm" len="sm"/>
            <a:tailEnd type="triangle" w="med" len="med"/>
          </a:ln>
        </p:spPr>
      </p:cxnSp>
      <p:cxnSp>
        <p:nvCxnSpPr>
          <p:cNvPr id="838" name="Google Shape;838;p52"/>
          <p:cNvCxnSpPr/>
          <p:nvPr/>
        </p:nvCxnSpPr>
        <p:spPr>
          <a:xfrm>
            <a:off x="4717511" y="2477075"/>
            <a:ext cx="812400" cy="7800"/>
          </a:xfrm>
          <a:prstGeom prst="straightConnector1">
            <a:avLst/>
          </a:prstGeom>
          <a:noFill/>
          <a:ln w="38100" cap="flat" cmpd="sng">
            <a:solidFill>
              <a:srgbClr val="000000"/>
            </a:solidFill>
            <a:prstDash val="solid"/>
            <a:round/>
            <a:headEnd type="none" w="sm" len="sm"/>
            <a:tailEnd type="triangle" w="med" len="med"/>
          </a:ln>
        </p:spPr>
      </p:cxnSp>
      <p:sp>
        <p:nvSpPr>
          <p:cNvPr id="839" name="Google Shape;839;p52"/>
          <p:cNvSpPr txBox="1"/>
          <p:nvPr/>
        </p:nvSpPr>
        <p:spPr>
          <a:xfrm>
            <a:off x="4717500" y="1629014"/>
            <a:ext cx="812400" cy="7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X</a:t>
            </a:r>
            <a:endParaRPr sz="1800" b="1" i="0" u="none" strike="noStrike" cap="none">
              <a:solidFill>
                <a:srgbClr val="000000"/>
              </a:solidFill>
              <a:latin typeface="Arial"/>
              <a:ea typeface="Arial"/>
              <a:cs typeface="Arial"/>
              <a:sym typeface="Arial"/>
            </a:endParaRPr>
          </a:p>
          <a:p>
            <a:pPr marL="0" marR="0" lvl="0" indent="457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45720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Y</a:t>
            </a:r>
            <a:endParaRPr sz="1800" b="1" i="0" u="none" strike="noStrike" cap="none">
              <a:solidFill>
                <a:srgbClr val="000000"/>
              </a:solidFill>
              <a:latin typeface="Arial"/>
              <a:ea typeface="Arial"/>
              <a:cs typeface="Arial"/>
              <a:sym typeface="Arial"/>
            </a:endParaRPr>
          </a:p>
        </p:txBody>
      </p:sp>
      <p:grpSp>
        <p:nvGrpSpPr>
          <p:cNvPr id="840" name="Google Shape;840;p52"/>
          <p:cNvGrpSpPr/>
          <p:nvPr/>
        </p:nvGrpSpPr>
        <p:grpSpPr>
          <a:xfrm>
            <a:off x="6267340" y="3915645"/>
            <a:ext cx="1001969" cy="717666"/>
            <a:chOff x="1333211" y="3191457"/>
            <a:chExt cx="2003700" cy="1088843"/>
          </a:xfrm>
        </p:grpSpPr>
        <p:sp>
          <p:nvSpPr>
            <p:cNvPr id="841" name="Google Shape;841;p52"/>
            <p:cNvSpPr txBox="1"/>
            <p:nvPr/>
          </p:nvSpPr>
          <p:spPr>
            <a:xfrm>
              <a:off x="2024033" y="3191457"/>
              <a:ext cx="1143900" cy="89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a:t>
              </a:r>
              <a:r>
                <a:rPr lang="en" sz="1400" b="0" i="0" u="none" strike="noStrike" cap="none" baseline="-25000">
                  <a:solidFill>
                    <a:srgbClr val="000000"/>
                  </a:solidFill>
                  <a:latin typeface="Arial"/>
                  <a:ea typeface="Arial"/>
                  <a:cs typeface="Arial"/>
                  <a:sym typeface="Arial"/>
                </a:rPr>
                <a:t>a </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F</a:t>
              </a:r>
              <a:r>
                <a:rPr lang="en" sz="1400" b="0" i="0" u="none" strike="noStrike" cap="none" baseline="-25000">
                  <a:solidFill>
                    <a:srgbClr val="000000"/>
                  </a:solidFill>
                  <a:latin typeface="Arial"/>
                  <a:ea typeface="Arial"/>
                  <a:cs typeface="Arial"/>
                  <a:sym typeface="Arial"/>
                </a:rPr>
                <a:t>r</a:t>
              </a:r>
              <a:endParaRPr sz="1400" b="0" i="0" u="none" strike="noStrike" cap="none" baseline="-25000">
                <a:solidFill>
                  <a:srgbClr val="000000"/>
                </a:solidFill>
                <a:latin typeface="Arial"/>
                <a:ea typeface="Arial"/>
                <a:cs typeface="Arial"/>
                <a:sym typeface="Arial"/>
              </a:endParaRPr>
            </a:p>
          </p:txBody>
        </p:sp>
        <p:cxnSp>
          <p:nvCxnSpPr>
            <p:cNvPr id="842" name="Google Shape;842;p52"/>
            <p:cNvCxnSpPr/>
            <p:nvPr/>
          </p:nvCxnSpPr>
          <p:spPr>
            <a:xfrm>
              <a:off x="1341100" y="3712325"/>
              <a:ext cx="1980300" cy="0"/>
            </a:xfrm>
            <a:prstGeom prst="straightConnector1">
              <a:avLst/>
            </a:prstGeom>
            <a:noFill/>
            <a:ln w="38100" cap="flat" cmpd="sng">
              <a:solidFill>
                <a:srgbClr val="000000"/>
              </a:solidFill>
              <a:prstDash val="solid"/>
              <a:round/>
              <a:headEnd type="none" w="sm" len="sm"/>
              <a:tailEnd type="triangle" w="med" len="med"/>
            </a:ln>
          </p:spPr>
        </p:cxnSp>
        <p:cxnSp>
          <p:nvCxnSpPr>
            <p:cNvPr id="843" name="Google Shape;843;p52"/>
            <p:cNvCxnSpPr/>
            <p:nvPr/>
          </p:nvCxnSpPr>
          <p:spPr>
            <a:xfrm>
              <a:off x="3313300" y="3720200"/>
              <a:ext cx="15900" cy="560100"/>
            </a:xfrm>
            <a:prstGeom prst="straightConnector1">
              <a:avLst/>
            </a:prstGeom>
            <a:noFill/>
            <a:ln w="38100" cap="flat" cmpd="sng">
              <a:solidFill>
                <a:srgbClr val="000000"/>
              </a:solidFill>
              <a:prstDash val="solid"/>
              <a:round/>
              <a:headEnd type="none" w="sm" len="sm"/>
              <a:tailEnd type="triangle" w="med" len="med"/>
            </a:ln>
          </p:spPr>
        </p:cxnSp>
        <p:cxnSp>
          <p:nvCxnSpPr>
            <p:cNvPr id="844" name="Google Shape;844;p52"/>
            <p:cNvCxnSpPr/>
            <p:nvPr/>
          </p:nvCxnSpPr>
          <p:spPr>
            <a:xfrm>
              <a:off x="1333211" y="3728097"/>
              <a:ext cx="2003700" cy="528600"/>
            </a:xfrm>
            <a:prstGeom prst="straightConnector1">
              <a:avLst/>
            </a:prstGeom>
            <a:noFill/>
            <a:ln w="9525" cap="flat" cmpd="sng">
              <a:solidFill>
                <a:schemeClr val="dk2"/>
              </a:solidFill>
              <a:prstDash val="solid"/>
              <a:round/>
              <a:headEnd type="none" w="sm" len="sm"/>
              <a:tailEnd type="none" w="sm" len="sm"/>
            </a:ln>
          </p:spPr>
        </p:cxnSp>
        <p:sp>
          <p:nvSpPr>
            <p:cNvPr id="845" name="Google Shape;845;p52"/>
            <p:cNvSpPr txBox="1"/>
            <p:nvPr/>
          </p:nvSpPr>
          <p:spPr>
            <a:xfrm>
              <a:off x="2150594" y="3563874"/>
              <a:ext cx="307799" cy="393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𝜃</a:t>
              </a:r>
              <a:endParaRPr sz="1400" b="0" i="0" u="none" strike="noStrike" cap="none">
                <a:solidFill>
                  <a:srgbClr val="000000"/>
                </a:solidFill>
                <a:latin typeface="Arial"/>
                <a:ea typeface="Arial"/>
                <a:cs typeface="Arial"/>
                <a:sym typeface="Arial"/>
              </a:endParaRPr>
            </a:p>
          </p:txBody>
        </p:sp>
        <p:sp>
          <p:nvSpPr>
            <p:cNvPr id="846" name="Google Shape;846;p52"/>
            <p:cNvSpPr/>
            <p:nvPr/>
          </p:nvSpPr>
          <p:spPr>
            <a:xfrm rot="658428">
              <a:off x="2145800" y="3712257"/>
              <a:ext cx="110317" cy="268055"/>
            </a:xfrm>
            <a:prstGeom prst="arc">
              <a:avLst>
                <a:gd name="adj1" fmla="val 16429905"/>
                <a:gd name="adj2" fmla="val 45560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7" name="Google Shape;847;p52"/>
          <p:cNvSpPr txBox="1"/>
          <p:nvPr/>
        </p:nvSpPr>
        <p:spPr>
          <a:xfrm>
            <a:off x="7247024" y="4211255"/>
            <a:ext cx="421239" cy="3887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a:t>
            </a:r>
            <a:r>
              <a:rPr lang="en" sz="1400" b="0" i="0" u="none" strike="noStrike" cap="none" baseline="-25000">
                <a:solidFill>
                  <a:srgbClr val="000000"/>
                </a:solidFill>
                <a:latin typeface="Arial"/>
                <a:ea typeface="Arial"/>
                <a:cs typeface="Arial"/>
                <a:sym typeface="Arial"/>
              </a:rPr>
              <a:t>a </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F</a:t>
            </a:r>
            <a:r>
              <a:rPr lang="en" sz="1400" b="0" i="0" u="none" strike="noStrike" cap="none" baseline="-25000">
                <a:solidFill>
                  <a:srgbClr val="000000"/>
                </a:solidFill>
                <a:latin typeface="Arial"/>
                <a:ea typeface="Arial"/>
                <a:cs typeface="Arial"/>
                <a:sym typeface="Arial"/>
              </a:rPr>
              <a:t>r</a:t>
            </a:r>
            <a:endParaRPr sz="1400" b="0" i="0" u="none" strike="noStrike" cap="none" baseline="-2500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1"/>
        <p:cNvGrpSpPr/>
        <p:nvPr/>
      </p:nvGrpSpPr>
      <p:grpSpPr>
        <a:xfrm>
          <a:off x="0" y="0"/>
          <a:ext cx="0" cy="0"/>
          <a:chOff x="0" y="0"/>
          <a:chExt cx="0" cy="0"/>
        </a:xfrm>
      </p:grpSpPr>
      <p:sp>
        <p:nvSpPr>
          <p:cNvPr id="852" name="Google Shape;852;p53"/>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700">
                <a:solidFill>
                  <a:srgbClr val="000000"/>
                </a:solidFill>
              </a:rPr>
              <a:t>Expected Data</a:t>
            </a:r>
            <a:endParaRPr sz="2700">
              <a:solidFill>
                <a:srgbClr val="000000"/>
              </a:solidFill>
            </a:endParaRPr>
          </a:p>
        </p:txBody>
      </p:sp>
      <p:sp>
        <p:nvSpPr>
          <p:cNvPr id="853" name="Google Shape;853;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53</a:t>
            </a:fld>
            <a:endParaRPr/>
          </a:p>
        </p:txBody>
      </p:sp>
      <p:pic>
        <p:nvPicPr>
          <p:cNvPr id="854" name="Google Shape;854;p5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855" name="Google Shape;855;p5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856" name="Google Shape;856;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53</a:t>
            </a:fld>
            <a:endParaRPr>
              <a:solidFill>
                <a:srgbClr val="000000"/>
              </a:solidFill>
            </a:endParaRPr>
          </a:p>
        </p:txBody>
      </p:sp>
      <p:sp>
        <p:nvSpPr>
          <p:cNvPr id="857" name="Google Shape;857;p53"/>
          <p:cNvSpPr txBox="1">
            <a:spLocks noGrp="1"/>
          </p:cNvSpPr>
          <p:nvPr>
            <p:ph type="body" idx="1"/>
          </p:nvPr>
        </p:nvSpPr>
        <p:spPr>
          <a:xfrm>
            <a:off x="0" y="1005800"/>
            <a:ext cx="5012700" cy="3733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r>
              <a:rPr lang="en" sz="1400">
                <a:solidFill>
                  <a:schemeClr val="dk1"/>
                </a:solidFill>
              </a:rPr>
              <a:t>Primarily collect thrust data from test stand load cells</a:t>
            </a:r>
            <a:endParaRPr sz="14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For dynamic test, also collect timing data for paddle deflections</a:t>
            </a:r>
            <a:endParaRPr sz="12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Would have used load cell data to calculate thrust vector in different paddle deflection cases</a:t>
            </a:r>
            <a:endParaRPr sz="14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Would show if system met AFRL vectoring requirement</a:t>
            </a:r>
            <a:endParaRPr sz="12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Would have provided vibrational profile via accelerometer</a:t>
            </a:r>
            <a:endParaRPr sz="14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Confirmed safe vibration ranges for components</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Would be used to validate analytical and CFD models</a:t>
            </a:r>
            <a:endParaRPr sz="14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Compare thrust vector angle of models to actual angle at given paddle deflections</a:t>
            </a:r>
            <a:endParaRPr sz="12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Used to validate </a:t>
            </a:r>
            <a:r>
              <a:rPr lang="en" sz="1400">
                <a:solidFill>
                  <a:srgbClr val="000000"/>
                </a:solidFill>
              </a:rPr>
              <a:t>FR1 -</a:t>
            </a:r>
            <a:r>
              <a:rPr lang="en" sz="1400">
                <a:solidFill>
                  <a:schemeClr val="dk1"/>
                </a:solidFill>
              </a:rPr>
              <a:t> thrust vectoring requirement</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Dynamic test would help validate FR3 - MCB control of mechanism</a:t>
            </a:r>
            <a:endParaRPr sz="1400">
              <a:solidFill>
                <a:schemeClr val="dk1"/>
              </a:solidFill>
            </a:endParaRPr>
          </a:p>
        </p:txBody>
      </p:sp>
      <p:pic>
        <p:nvPicPr>
          <p:cNvPr id="858" name="Google Shape;858;p53"/>
          <p:cNvPicPr preferRelativeResize="0"/>
          <p:nvPr/>
        </p:nvPicPr>
        <p:blipFill rotWithShape="1">
          <a:blip r:embed="rId5" cstate="print">
            <a:alphaModFix/>
            <a:extLst>
              <a:ext uri="{28A0092B-C50C-407E-A947-70E740481C1C}">
                <a14:useLocalDpi xmlns:a14="http://schemas.microsoft.com/office/drawing/2010/main"/>
              </a:ext>
            </a:extLst>
          </a:blip>
          <a:srcRect l="4054" r="7203"/>
          <a:stretch/>
        </p:blipFill>
        <p:spPr>
          <a:xfrm>
            <a:off x="5012606" y="1042449"/>
            <a:ext cx="4117869" cy="34805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2"/>
        <p:cNvGrpSpPr/>
        <p:nvPr/>
      </p:nvGrpSpPr>
      <p:grpSpPr>
        <a:xfrm>
          <a:off x="0" y="0"/>
          <a:ext cx="0" cy="0"/>
          <a:chOff x="0" y="0"/>
          <a:chExt cx="0" cy="0"/>
        </a:xfrm>
      </p:grpSpPr>
      <p:sp>
        <p:nvSpPr>
          <p:cNvPr id="863" name="Google Shape;863;p54"/>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Engine Testing Progression</a:t>
            </a:r>
            <a:endParaRPr>
              <a:solidFill>
                <a:srgbClr val="000000"/>
              </a:solidFill>
            </a:endParaRPr>
          </a:p>
        </p:txBody>
      </p:sp>
      <p:sp>
        <p:nvSpPr>
          <p:cNvPr id="864" name="Google Shape;86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54</a:t>
            </a:fld>
            <a:endParaRPr/>
          </a:p>
        </p:txBody>
      </p:sp>
      <p:pic>
        <p:nvPicPr>
          <p:cNvPr id="865" name="Google Shape;865;p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866" name="Google Shape;866;p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867" name="Google Shape;867;p54"/>
          <p:cNvSpPr/>
          <p:nvPr/>
        </p:nvSpPr>
        <p:spPr>
          <a:xfrm rot="10800000" flipH="1">
            <a:off x="142875" y="1152325"/>
            <a:ext cx="1159800" cy="3920400"/>
          </a:xfrm>
          <a:prstGeom prst="bentArrow">
            <a:avLst>
              <a:gd name="adj1" fmla="val 25000"/>
              <a:gd name="adj2" fmla="val 15217"/>
              <a:gd name="adj3" fmla="val 19563"/>
              <a:gd name="adj4" fmla="val 4375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54"/>
          <p:cNvSpPr txBox="1"/>
          <p:nvPr/>
        </p:nvSpPr>
        <p:spPr>
          <a:xfrm>
            <a:off x="605100" y="1425361"/>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Run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Understand engine operation</a:t>
            </a:r>
            <a:endParaRPr sz="1300" b="0" i="0" u="none" strike="noStrike" cap="none">
              <a:solidFill>
                <a:srgbClr val="000000"/>
              </a:solidFill>
              <a:latin typeface="Arial"/>
              <a:ea typeface="Arial"/>
              <a:cs typeface="Arial"/>
              <a:sym typeface="Arial"/>
            </a:endParaRPr>
          </a:p>
        </p:txBody>
      </p:sp>
      <p:sp>
        <p:nvSpPr>
          <p:cNvPr id="869" name="Google Shape;869;p54"/>
          <p:cNvSpPr txBox="1"/>
          <p:nvPr/>
        </p:nvSpPr>
        <p:spPr>
          <a:xfrm>
            <a:off x="584100" y="2518775"/>
            <a:ext cx="4025700" cy="7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w/ Dummy Paddle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Mitigate stock engine electronics risks and validate paddle thermal model</a:t>
            </a:r>
            <a:endParaRPr sz="1300" b="0" i="0" u="none" strike="noStrike" cap="none">
              <a:solidFill>
                <a:srgbClr val="000000"/>
              </a:solidFill>
              <a:latin typeface="Arial"/>
              <a:ea typeface="Arial"/>
              <a:cs typeface="Arial"/>
              <a:sym typeface="Arial"/>
            </a:endParaRPr>
          </a:p>
        </p:txBody>
      </p:sp>
      <p:sp>
        <p:nvSpPr>
          <p:cNvPr id="870" name="Google Shape;870;p54"/>
          <p:cNvSpPr txBox="1"/>
          <p:nvPr/>
        </p:nvSpPr>
        <p:spPr>
          <a:xfrm>
            <a:off x="630300" y="2015024"/>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Vibration and Thrust Baseline     </a:t>
            </a:r>
            <a:r>
              <a:rPr lang="en"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Characterize vibration and thrust</a:t>
            </a:r>
            <a:endParaRPr sz="1300" b="0" i="0" u="none" strike="noStrike" cap="none">
              <a:solidFill>
                <a:srgbClr val="000000"/>
              </a:solidFill>
              <a:latin typeface="Arial"/>
              <a:ea typeface="Arial"/>
              <a:cs typeface="Arial"/>
              <a:sym typeface="Arial"/>
            </a:endParaRPr>
          </a:p>
        </p:txBody>
      </p:sp>
      <p:sp>
        <p:nvSpPr>
          <p:cNvPr id="871" name="Google Shape;871;p54"/>
          <p:cNvSpPr txBox="1"/>
          <p:nvPr/>
        </p:nvSpPr>
        <p:spPr>
          <a:xfrm>
            <a:off x="584100" y="3194348"/>
            <a:ext cx="4025700" cy="7458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Static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ability to vector thrust using paddles preset in deflected position</a:t>
            </a:r>
            <a:endParaRPr sz="1300" b="0" i="0" u="none" strike="noStrike" cap="none">
              <a:solidFill>
                <a:srgbClr val="000000"/>
              </a:solidFill>
              <a:latin typeface="Arial"/>
              <a:ea typeface="Arial"/>
              <a:cs typeface="Arial"/>
              <a:sym typeface="Arial"/>
            </a:endParaRPr>
          </a:p>
        </p:txBody>
      </p:sp>
      <p:sp>
        <p:nvSpPr>
          <p:cNvPr id="872" name="Google Shape;872;p54"/>
          <p:cNvSpPr txBox="1"/>
          <p:nvPr/>
        </p:nvSpPr>
        <p:spPr>
          <a:xfrm>
            <a:off x="579900" y="3940236"/>
            <a:ext cx="4361900" cy="79199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Dynamic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ability to vector thrust by commanding paddle movement during engine operation</a:t>
            </a:r>
            <a:endParaRPr sz="1300" b="0" i="0" u="none" strike="noStrike" cap="none">
              <a:solidFill>
                <a:srgbClr val="000000"/>
              </a:solidFill>
              <a:latin typeface="Arial"/>
              <a:ea typeface="Arial"/>
              <a:cs typeface="Arial"/>
              <a:sym typeface="Arial"/>
            </a:endParaRPr>
          </a:p>
        </p:txBody>
      </p:sp>
      <p:sp>
        <p:nvSpPr>
          <p:cNvPr id="873" name="Google Shape;873;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54</a:t>
            </a:fld>
            <a:endParaRPr>
              <a:solidFill>
                <a:srgbClr val="000000"/>
              </a:solidFill>
            </a:endParaRPr>
          </a:p>
        </p:txBody>
      </p:sp>
      <p:sp>
        <p:nvSpPr>
          <p:cNvPr id="874" name="Google Shape;874;p54"/>
          <p:cNvSpPr txBox="1"/>
          <p:nvPr/>
        </p:nvSpPr>
        <p:spPr>
          <a:xfrm>
            <a:off x="4941800" y="1404106"/>
            <a:ext cx="3392903" cy="69225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APOP Replica Test </a:t>
            </a:r>
            <a:endParaRPr sz="1400" b="1"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a:solidFill>
                  <a:srgbClr val="000000"/>
                </a:solidFill>
                <a:latin typeface="Arial"/>
                <a:ea typeface="Arial"/>
                <a:cs typeface="Arial"/>
                <a:sym typeface="Arial"/>
              </a:rPr>
              <a:t>Verify fairing prevents airflow under pressure differential</a:t>
            </a:r>
            <a:endParaRPr sz="1300" b="1" i="0" u="none" strike="noStrike" cap="none">
              <a:solidFill>
                <a:srgbClr val="000000"/>
              </a:solidFill>
              <a:latin typeface="Arial"/>
              <a:ea typeface="Arial"/>
              <a:cs typeface="Arial"/>
              <a:sym typeface="Arial"/>
            </a:endParaRPr>
          </a:p>
        </p:txBody>
      </p:sp>
      <p:sp>
        <p:nvSpPr>
          <p:cNvPr id="875" name="Google Shape;875;p54"/>
          <p:cNvSpPr txBox="1"/>
          <p:nvPr/>
        </p:nvSpPr>
        <p:spPr>
          <a:xfrm>
            <a:off x="4941800" y="2513482"/>
            <a:ext cx="3563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Static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fairing function at Mach 0.8</a:t>
            </a:r>
            <a:endParaRPr sz="1300" b="0" i="0" u="none" strike="noStrike" cap="none">
              <a:solidFill>
                <a:srgbClr val="000000"/>
              </a:solidFill>
              <a:latin typeface="Arial"/>
              <a:ea typeface="Arial"/>
              <a:cs typeface="Arial"/>
              <a:sym typeface="Arial"/>
            </a:endParaRPr>
          </a:p>
        </p:txBody>
      </p:sp>
      <p:sp>
        <p:nvSpPr>
          <p:cNvPr id="876" name="Google Shape;876;p54"/>
          <p:cNvSpPr txBox="1"/>
          <p:nvPr/>
        </p:nvSpPr>
        <p:spPr>
          <a:xfrm>
            <a:off x="4941800" y="3622857"/>
            <a:ext cx="3479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SABRE Dynamic WPM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Verification of ability to eject fairing at Mach 0.8</a:t>
            </a:r>
            <a:endParaRPr sz="1300" b="0" i="0" u="none" strike="noStrike" cap="none">
              <a:solidFill>
                <a:srgbClr val="000000"/>
              </a:solidFill>
              <a:latin typeface="Arial"/>
              <a:ea typeface="Arial"/>
              <a:cs typeface="Arial"/>
              <a:sym typeface="Arial"/>
            </a:endParaRPr>
          </a:p>
        </p:txBody>
      </p:sp>
      <p:sp>
        <p:nvSpPr>
          <p:cNvPr id="877" name="Google Shape;877;p54"/>
          <p:cNvSpPr txBox="1"/>
          <p:nvPr/>
        </p:nvSpPr>
        <p:spPr>
          <a:xfrm>
            <a:off x="2965350" y="4686100"/>
            <a:ext cx="3213300" cy="3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TVM and WPM Integration Tests </a:t>
            </a:r>
            <a:endParaRPr sz="1300" b="0" i="0" u="none" strike="noStrike" cap="none">
              <a:solidFill>
                <a:srgbClr val="000000"/>
              </a:solidFill>
              <a:latin typeface="Arial"/>
              <a:ea typeface="Arial"/>
              <a:cs typeface="Arial"/>
              <a:sym typeface="Arial"/>
            </a:endParaRPr>
          </a:p>
        </p:txBody>
      </p:sp>
      <p:sp>
        <p:nvSpPr>
          <p:cNvPr id="878" name="Google Shape;878;p54"/>
          <p:cNvSpPr/>
          <p:nvPr/>
        </p:nvSpPr>
        <p:spPr>
          <a:xfrm rot="10800000">
            <a:off x="7580050" y="1152325"/>
            <a:ext cx="1159800" cy="3920400"/>
          </a:xfrm>
          <a:prstGeom prst="bentArrow">
            <a:avLst>
              <a:gd name="adj1" fmla="val 25000"/>
              <a:gd name="adj2" fmla="val 15217"/>
              <a:gd name="adj3" fmla="val 19563"/>
              <a:gd name="adj4" fmla="val 4375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54"/>
          <p:cNvSpPr txBox="1"/>
          <p:nvPr/>
        </p:nvSpPr>
        <p:spPr>
          <a:xfrm>
            <a:off x="588300" y="1055900"/>
            <a:ext cx="13782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TVM Testing</a:t>
            </a:r>
            <a:endParaRPr sz="1400" b="1" i="0" u="none" strike="noStrike" cap="none">
              <a:solidFill>
                <a:srgbClr val="000000"/>
              </a:solidFill>
              <a:latin typeface="Arial"/>
              <a:ea typeface="Arial"/>
              <a:cs typeface="Arial"/>
              <a:sym typeface="Arial"/>
            </a:endParaRPr>
          </a:p>
        </p:txBody>
      </p:sp>
      <p:sp>
        <p:nvSpPr>
          <p:cNvPr id="880" name="Google Shape;880;p54"/>
          <p:cNvSpPr txBox="1"/>
          <p:nvPr/>
        </p:nvSpPr>
        <p:spPr>
          <a:xfrm>
            <a:off x="4941800" y="1005800"/>
            <a:ext cx="16923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WMP Testing</a:t>
            </a:r>
            <a:endParaRPr sz="1400" b="1" i="0" u="none" strike="noStrike" cap="none">
              <a:solidFill>
                <a:srgbClr val="000000"/>
              </a:solidFill>
              <a:latin typeface="Arial"/>
              <a:ea typeface="Arial"/>
              <a:cs typeface="Arial"/>
              <a:sym typeface="Arial"/>
            </a:endParaRPr>
          </a:p>
        </p:txBody>
      </p:sp>
      <p:pic>
        <p:nvPicPr>
          <p:cNvPr id="881" name="Google Shape;881;p5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72764" y="1505319"/>
            <a:ext cx="260698" cy="260698"/>
          </a:xfrm>
          <a:prstGeom prst="rect">
            <a:avLst/>
          </a:prstGeom>
          <a:noFill/>
          <a:ln>
            <a:noFill/>
          </a:ln>
        </p:spPr>
      </p:pic>
      <p:pic>
        <p:nvPicPr>
          <p:cNvPr id="882" name="Google Shape;882;p5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96923" y="2082063"/>
            <a:ext cx="260698" cy="260698"/>
          </a:xfrm>
          <a:prstGeom prst="rect">
            <a:avLst/>
          </a:prstGeom>
          <a:noFill/>
          <a:ln>
            <a:noFill/>
          </a:ln>
        </p:spPr>
      </p:pic>
      <p:pic>
        <p:nvPicPr>
          <p:cNvPr id="883" name="Google Shape;883;p5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16028" y="1505319"/>
            <a:ext cx="260698" cy="260698"/>
          </a:xfrm>
          <a:prstGeom prst="rect">
            <a:avLst/>
          </a:prstGeom>
          <a:noFill/>
          <a:ln>
            <a:noFill/>
          </a:ln>
        </p:spPr>
      </p:pic>
      <p:pic>
        <p:nvPicPr>
          <p:cNvPr id="884" name="Google Shape;884;p54"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861540" y="2582526"/>
            <a:ext cx="260698" cy="260698"/>
          </a:xfrm>
          <a:prstGeom prst="rect">
            <a:avLst/>
          </a:prstGeom>
          <a:noFill/>
          <a:ln>
            <a:noFill/>
          </a:ln>
        </p:spPr>
      </p:pic>
      <p:pic>
        <p:nvPicPr>
          <p:cNvPr id="885" name="Google Shape;885;p5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38774" y="2077090"/>
            <a:ext cx="260698" cy="260698"/>
          </a:xfrm>
          <a:prstGeom prst="rect">
            <a:avLst/>
          </a:prstGeom>
          <a:noFill/>
          <a:ln>
            <a:noFill/>
          </a:ln>
        </p:spPr>
      </p:pic>
      <p:pic>
        <p:nvPicPr>
          <p:cNvPr id="886" name="Google Shape;886;p5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58752" y="3264663"/>
            <a:ext cx="260698" cy="260698"/>
          </a:xfrm>
          <a:prstGeom prst="rect">
            <a:avLst/>
          </a:prstGeom>
          <a:noFill/>
          <a:ln>
            <a:noFill/>
          </a:ln>
        </p:spPr>
      </p:pic>
      <p:pic>
        <p:nvPicPr>
          <p:cNvPr id="887" name="Google Shape;887;p5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319450" y="4008896"/>
            <a:ext cx="260698" cy="260698"/>
          </a:xfrm>
          <a:prstGeom prst="rect">
            <a:avLst/>
          </a:prstGeom>
          <a:noFill/>
          <a:ln>
            <a:noFill/>
          </a:ln>
        </p:spPr>
      </p:pic>
      <p:pic>
        <p:nvPicPr>
          <p:cNvPr id="888" name="Google Shape;888;p5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31298" y="4732232"/>
            <a:ext cx="260698" cy="260698"/>
          </a:xfrm>
          <a:prstGeom prst="rect">
            <a:avLst/>
          </a:prstGeom>
          <a:noFill/>
          <a:ln>
            <a:noFill/>
          </a:ln>
        </p:spPr>
      </p:pic>
      <p:pic>
        <p:nvPicPr>
          <p:cNvPr id="889" name="Google Shape;889;p5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248050" y="3679538"/>
            <a:ext cx="260698" cy="260698"/>
          </a:xfrm>
          <a:prstGeom prst="rect">
            <a:avLst/>
          </a:prstGeom>
          <a:noFill/>
          <a:ln>
            <a:noFill/>
          </a:ln>
        </p:spPr>
      </p:pic>
      <p:pic>
        <p:nvPicPr>
          <p:cNvPr id="890" name="Google Shape;890;p54"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84702" y="2575131"/>
            <a:ext cx="260698" cy="260698"/>
          </a:xfrm>
          <a:prstGeom prst="rect">
            <a:avLst/>
          </a:prstGeom>
          <a:noFill/>
          <a:ln>
            <a:noFill/>
          </a:ln>
        </p:spPr>
      </p:pic>
      <p:sp>
        <p:nvSpPr>
          <p:cNvPr id="891" name="Google Shape;891;p54"/>
          <p:cNvSpPr/>
          <p:nvPr/>
        </p:nvSpPr>
        <p:spPr>
          <a:xfrm>
            <a:off x="4941800" y="1383750"/>
            <a:ext cx="3424800" cy="897000"/>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5"/>
        <p:cNvGrpSpPr/>
        <p:nvPr/>
      </p:nvGrpSpPr>
      <p:grpSpPr>
        <a:xfrm>
          <a:off x="0" y="0"/>
          <a:ext cx="0" cy="0"/>
          <a:chOff x="0" y="0"/>
          <a:chExt cx="0" cy="0"/>
        </a:xfrm>
      </p:grpSpPr>
      <p:pic>
        <p:nvPicPr>
          <p:cNvPr id="896" name="Google Shape;896;p55"/>
          <p:cNvPicPr preferRelativeResize="0"/>
          <p:nvPr/>
        </p:nvPicPr>
        <p:blipFill rotWithShape="1">
          <a:blip r:embed="rId3">
            <a:alphaModFix/>
          </a:blip>
          <a:srcRect/>
          <a:stretch/>
        </p:blipFill>
        <p:spPr>
          <a:xfrm>
            <a:off x="3666416" y="1005800"/>
            <a:ext cx="5401385" cy="4051024"/>
          </a:xfrm>
          <a:prstGeom prst="rect">
            <a:avLst/>
          </a:prstGeom>
          <a:noFill/>
          <a:ln>
            <a:noFill/>
          </a:ln>
        </p:spPr>
      </p:pic>
      <p:sp>
        <p:nvSpPr>
          <p:cNvPr id="897" name="Google Shape;897;p55"/>
          <p:cNvSpPr txBox="1">
            <a:spLocks noGrp="1"/>
          </p:cNvSpPr>
          <p:nvPr>
            <p:ph type="title"/>
          </p:nvPr>
        </p:nvSpPr>
        <p:spPr>
          <a:xfrm>
            <a:off x="311700" y="2674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WPM APOP Replica Test </a:t>
            </a:r>
            <a:endParaRPr>
              <a:solidFill>
                <a:srgbClr val="000000"/>
              </a:solidFill>
            </a:endParaRPr>
          </a:p>
        </p:txBody>
      </p:sp>
      <p:sp>
        <p:nvSpPr>
          <p:cNvPr id="898" name="Google Shape;898;p55"/>
          <p:cNvSpPr txBox="1">
            <a:spLocks noGrp="1"/>
          </p:cNvSpPr>
          <p:nvPr>
            <p:ph type="body" idx="1"/>
          </p:nvPr>
        </p:nvSpPr>
        <p:spPr>
          <a:xfrm>
            <a:off x="0" y="1007225"/>
            <a:ext cx="3887400" cy="3905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Used to simulate Mach 0.8 airflow at 20,000 ft via a 3.5 psi pressure differential</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Engine not operating</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Equipment</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PVC pipe with attached pressure gauge and foam insert</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Air compressor</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Air lines and connectors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Pressure regulator</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3D printed fairing</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Test mount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Facilities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CU Aerospace Test Cell</a:t>
            </a:r>
            <a:endParaRPr>
              <a:solidFill>
                <a:srgbClr val="000000"/>
              </a:solidFill>
            </a:endParaRPr>
          </a:p>
        </p:txBody>
      </p:sp>
      <p:sp>
        <p:nvSpPr>
          <p:cNvPr id="899" name="Google Shape;899;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55</a:t>
            </a:fld>
            <a:endParaRPr/>
          </a:p>
        </p:txBody>
      </p:sp>
      <p:pic>
        <p:nvPicPr>
          <p:cNvPr id="900" name="Google Shape;900;p5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901" name="Google Shape;901;p5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902" name="Google Shape;902;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55</a:t>
            </a:fld>
            <a:endParaRPr>
              <a:solidFill>
                <a:srgbClr val="000000"/>
              </a:solidFill>
            </a:endParaRPr>
          </a:p>
        </p:txBody>
      </p:sp>
      <p:cxnSp>
        <p:nvCxnSpPr>
          <p:cNvPr id="903" name="Google Shape;903;p55"/>
          <p:cNvCxnSpPr/>
          <p:nvPr/>
        </p:nvCxnSpPr>
        <p:spPr>
          <a:xfrm flipH="1">
            <a:off x="4658375" y="2406775"/>
            <a:ext cx="9600" cy="504600"/>
          </a:xfrm>
          <a:prstGeom prst="straightConnector1">
            <a:avLst/>
          </a:prstGeom>
          <a:noFill/>
          <a:ln w="9525" cap="flat" cmpd="sng">
            <a:solidFill>
              <a:schemeClr val="dk2"/>
            </a:solidFill>
            <a:prstDash val="solid"/>
            <a:round/>
            <a:headEnd type="none" w="sm" len="sm"/>
            <a:tailEnd type="triangle" w="med" len="med"/>
          </a:ln>
        </p:spPr>
      </p:cxnSp>
      <p:cxnSp>
        <p:nvCxnSpPr>
          <p:cNvPr id="904" name="Google Shape;904;p55"/>
          <p:cNvCxnSpPr/>
          <p:nvPr/>
        </p:nvCxnSpPr>
        <p:spPr>
          <a:xfrm>
            <a:off x="4667975" y="2959925"/>
            <a:ext cx="1213200" cy="0"/>
          </a:xfrm>
          <a:prstGeom prst="straightConnector1">
            <a:avLst/>
          </a:prstGeom>
          <a:noFill/>
          <a:ln w="9525" cap="flat" cmpd="sng">
            <a:solidFill>
              <a:schemeClr val="dk2"/>
            </a:solidFill>
            <a:prstDash val="solid"/>
            <a:round/>
            <a:headEnd type="none" w="sm" len="sm"/>
            <a:tailEnd type="triangle" w="med" len="med"/>
          </a:ln>
        </p:spPr>
      </p:cxnSp>
      <p:cxnSp>
        <p:nvCxnSpPr>
          <p:cNvPr id="905" name="Google Shape;905;p55"/>
          <p:cNvCxnSpPr/>
          <p:nvPr/>
        </p:nvCxnSpPr>
        <p:spPr>
          <a:xfrm>
            <a:off x="6181900" y="2969650"/>
            <a:ext cx="446400" cy="0"/>
          </a:xfrm>
          <a:prstGeom prst="straightConnector1">
            <a:avLst/>
          </a:prstGeom>
          <a:noFill/>
          <a:ln w="9525" cap="flat" cmpd="sng">
            <a:solidFill>
              <a:schemeClr val="dk2"/>
            </a:solidFill>
            <a:prstDash val="solid"/>
            <a:round/>
            <a:headEnd type="none" w="sm" len="sm"/>
            <a:tailEnd type="triangle" w="med" len="med"/>
          </a:ln>
        </p:spPr>
      </p:cxnSp>
      <p:pic>
        <p:nvPicPr>
          <p:cNvPr id="906" name="Google Shape;906;p55" descr="Checkmark"/>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85141" y="317281"/>
            <a:ext cx="480164" cy="48016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0"/>
        <p:cNvGrpSpPr/>
        <p:nvPr/>
      </p:nvGrpSpPr>
      <p:grpSpPr>
        <a:xfrm>
          <a:off x="0" y="0"/>
          <a:ext cx="0" cy="0"/>
          <a:chOff x="0" y="0"/>
          <a:chExt cx="0" cy="0"/>
        </a:xfrm>
      </p:grpSpPr>
      <p:sp>
        <p:nvSpPr>
          <p:cNvPr id="911" name="Google Shape;911;p56"/>
          <p:cNvSpPr txBox="1">
            <a:spLocks noGrp="1"/>
          </p:cNvSpPr>
          <p:nvPr>
            <p:ph type="title"/>
          </p:nvPr>
        </p:nvSpPr>
        <p:spPr>
          <a:xfrm>
            <a:off x="311700" y="2674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WPM APOP Replica Test Results</a:t>
            </a:r>
            <a:endParaRPr>
              <a:solidFill>
                <a:srgbClr val="000000"/>
              </a:solidFill>
            </a:endParaRPr>
          </a:p>
        </p:txBody>
      </p:sp>
      <p:sp>
        <p:nvSpPr>
          <p:cNvPr id="912" name="Google Shape;912;p56"/>
          <p:cNvSpPr txBox="1">
            <a:spLocks noGrp="1"/>
          </p:cNvSpPr>
          <p:nvPr>
            <p:ph type="body" idx="1"/>
          </p:nvPr>
        </p:nvSpPr>
        <p:spPr>
          <a:xfrm>
            <a:off x="0" y="954425"/>
            <a:ext cx="4937700" cy="3905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Preparation for SABRE test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At max pressure output there was 0 RPM</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Partially validated initial CFD Modelling and Assumptions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chemeClr val="dk1"/>
                </a:solidFill>
              </a:rPr>
              <a:t>CFD demonstrated air going around fairing rather than through</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APOP test confirmed this, with air escaping through foam insert seam</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Attempted to seal foam insert seam using duct-tape for 2nd run, still had 0 RPM</a:t>
            </a:r>
            <a:endParaRPr>
              <a:solidFill>
                <a:srgbClr val="000000"/>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Determined test is broken, Air Force most likely did not predict our external design</a:t>
            </a:r>
            <a:endParaRPr>
              <a:solidFill>
                <a:srgbClr val="000000"/>
              </a:solidFill>
            </a:endParaRPr>
          </a:p>
        </p:txBody>
      </p:sp>
      <p:sp>
        <p:nvSpPr>
          <p:cNvPr id="913" name="Google Shape;913;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56</a:t>
            </a:fld>
            <a:endParaRPr/>
          </a:p>
        </p:txBody>
      </p:sp>
      <p:pic>
        <p:nvPicPr>
          <p:cNvPr id="914" name="Google Shape;914;p5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915" name="Google Shape;915;p5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916" name="Google Shape;916;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56</a:t>
            </a:fld>
            <a:endParaRPr>
              <a:solidFill>
                <a:srgbClr val="000000"/>
              </a:solidFill>
            </a:endParaRPr>
          </a:p>
        </p:txBody>
      </p:sp>
      <p:pic>
        <p:nvPicPr>
          <p:cNvPr id="917" name="Google Shape;917;p5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20090" y="1477550"/>
            <a:ext cx="3812209" cy="285916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1"/>
        <p:cNvGrpSpPr/>
        <p:nvPr/>
      </p:nvGrpSpPr>
      <p:grpSpPr>
        <a:xfrm>
          <a:off x="0" y="0"/>
          <a:ext cx="0" cy="0"/>
          <a:chOff x="0" y="0"/>
          <a:chExt cx="0" cy="0"/>
        </a:xfrm>
      </p:grpSpPr>
      <p:sp>
        <p:nvSpPr>
          <p:cNvPr id="922" name="Google Shape;922;p57"/>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Engine Testing Progression</a:t>
            </a:r>
            <a:endParaRPr>
              <a:solidFill>
                <a:srgbClr val="000000"/>
              </a:solidFill>
            </a:endParaRPr>
          </a:p>
        </p:txBody>
      </p:sp>
      <p:sp>
        <p:nvSpPr>
          <p:cNvPr id="923" name="Google Shape;923;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57</a:t>
            </a:fld>
            <a:endParaRPr/>
          </a:p>
        </p:txBody>
      </p:sp>
      <p:pic>
        <p:nvPicPr>
          <p:cNvPr id="924" name="Google Shape;924;p5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925" name="Google Shape;925;p5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926" name="Google Shape;926;p57"/>
          <p:cNvSpPr/>
          <p:nvPr/>
        </p:nvSpPr>
        <p:spPr>
          <a:xfrm rot="10800000" flipH="1">
            <a:off x="142875" y="1152325"/>
            <a:ext cx="1159800" cy="3920400"/>
          </a:xfrm>
          <a:prstGeom prst="bentArrow">
            <a:avLst>
              <a:gd name="adj1" fmla="val 25000"/>
              <a:gd name="adj2" fmla="val 15217"/>
              <a:gd name="adj3" fmla="val 19563"/>
              <a:gd name="adj4" fmla="val 4375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57"/>
          <p:cNvSpPr txBox="1"/>
          <p:nvPr/>
        </p:nvSpPr>
        <p:spPr>
          <a:xfrm>
            <a:off x="605100" y="1425361"/>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Run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Understand engine operation</a:t>
            </a:r>
            <a:endParaRPr sz="1300" b="0" i="0" u="none" strike="noStrike" cap="none">
              <a:solidFill>
                <a:srgbClr val="000000"/>
              </a:solidFill>
              <a:latin typeface="Arial"/>
              <a:ea typeface="Arial"/>
              <a:cs typeface="Arial"/>
              <a:sym typeface="Arial"/>
            </a:endParaRPr>
          </a:p>
        </p:txBody>
      </p:sp>
      <p:sp>
        <p:nvSpPr>
          <p:cNvPr id="928" name="Google Shape;928;p57"/>
          <p:cNvSpPr txBox="1"/>
          <p:nvPr/>
        </p:nvSpPr>
        <p:spPr>
          <a:xfrm>
            <a:off x="584100" y="2518775"/>
            <a:ext cx="4025700" cy="7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Stock w/ Dummy Paddle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Mitigate stock engine electronics risks and validate paddle thermal model</a:t>
            </a:r>
            <a:endParaRPr sz="1300" b="0" i="0" u="none" strike="noStrike" cap="none">
              <a:solidFill>
                <a:srgbClr val="000000"/>
              </a:solidFill>
              <a:latin typeface="Arial"/>
              <a:ea typeface="Arial"/>
              <a:cs typeface="Arial"/>
              <a:sym typeface="Arial"/>
            </a:endParaRPr>
          </a:p>
        </p:txBody>
      </p:sp>
      <p:sp>
        <p:nvSpPr>
          <p:cNvPr id="929" name="Google Shape;929;p57"/>
          <p:cNvSpPr txBox="1"/>
          <p:nvPr/>
        </p:nvSpPr>
        <p:spPr>
          <a:xfrm>
            <a:off x="630300" y="2015024"/>
            <a:ext cx="39837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Vibration and Thrust Baseline     </a:t>
            </a:r>
            <a:r>
              <a:rPr lang="en"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Characterize vibration and thrust</a:t>
            </a:r>
            <a:endParaRPr sz="1300" b="0" i="0" u="none" strike="noStrike" cap="none">
              <a:solidFill>
                <a:srgbClr val="000000"/>
              </a:solidFill>
              <a:latin typeface="Arial"/>
              <a:ea typeface="Arial"/>
              <a:cs typeface="Arial"/>
              <a:sym typeface="Arial"/>
            </a:endParaRPr>
          </a:p>
        </p:txBody>
      </p:sp>
      <p:sp>
        <p:nvSpPr>
          <p:cNvPr id="930" name="Google Shape;930;p57"/>
          <p:cNvSpPr txBox="1"/>
          <p:nvPr/>
        </p:nvSpPr>
        <p:spPr>
          <a:xfrm>
            <a:off x="584100" y="3194348"/>
            <a:ext cx="4025700" cy="7458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Static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Validate ability to vector thrust using paddles preset in deflected position</a:t>
            </a:r>
            <a:endParaRPr sz="1300" b="0" i="0" u="none" strike="noStrike" cap="none">
              <a:solidFill>
                <a:srgbClr val="000000"/>
              </a:solidFill>
              <a:latin typeface="Arial"/>
              <a:ea typeface="Arial"/>
              <a:cs typeface="Arial"/>
              <a:sym typeface="Arial"/>
            </a:endParaRPr>
          </a:p>
        </p:txBody>
      </p:sp>
      <p:sp>
        <p:nvSpPr>
          <p:cNvPr id="931" name="Google Shape;931;p57"/>
          <p:cNvSpPr txBox="1"/>
          <p:nvPr/>
        </p:nvSpPr>
        <p:spPr>
          <a:xfrm>
            <a:off x="579900" y="3940236"/>
            <a:ext cx="4361900" cy="79199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Dynamic TVM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ability to vector thrust by commanding paddle movement during engine operation</a:t>
            </a:r>
            <a:endParaRPr sz="1300" b="0" i="0" u="none" strike="noStrike" cap="none">
              <a:solidFill>
                <a:srgbClr val="000000"/>
              </a:solidFill>
              <a:latin typeface="Arial"/>
              <a:ea typeface="Arial"/>
              <a:cs typeface="Arial"/>
              <a:sym typeface="Arial"/>
            </a:endParaRPr>
          </a:p>
        </p:txBody>
      </p:sp>
      <p:sp>
        <p:nvSpPr>
          <p:cNvPr id="932" name="Google Shape;932;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57</a:t>
            </a:fld>
            <a:endParaRPr>
              <a:solidFill>
                <a:srgbClr val="000000"/>
              </a:solidFill>
            </a:endParaRPr>
          </a:p>
        </p:txBody>
      </p:sp>
      <p:sp>
        <p:nvSpPr>
          <p:cNvPr id="933" name="Google Shape;933;p57"/>
          <p:cNvSpPr txBox="1"/>
          <p:nvPr/>
        </p:nvSpPr>
        <p:spPr>
          <a:xfrm>
            <a:off x="4941800" y="1404106"/>
            <a:ext cx="3392903" cy="69225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APOP Replica Test </a:t>
            </a:r>
            <a:endParaRPr sz="1400" b="0"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Verify fairing prevents airflow under pressure differential</a:t>
            </a:r>
            <a:endParaRPr sz="1300" b="0" i="0" u="none" strike="noStrike" cap="none">
              <a:solidFill>
                <a:srgbClr val="000000"/>
              </a:solidFill>
              <a:latin typeface="Arial"/>
              <a:ea typeface="Arial"/>
              <a:cs typeface="Arial"/>
              <a:sym typeface="Arial"/>
            </a:endParaRPr>
          </a:p>
        </p:txBody>
      </p:sp>
      <p:sp>
        <p:nvSpPr>
          <p:cNvPr id="934" name="Google Shape;934;p57"/>
          <p:cNvSpPr txBox="1"/>
          <p:nvPr/>
        </p:nvSpPr>
        <p:spPr>
          <a:xfrm>
            <a:off x="4996500" y="2678386"/>
            <a:ext cx="3563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SABRE Static WPM Test </a:t>
            </a:r>
            <a:endParaRPr sz="1400" b="1"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a:solidFill>
                  <a:srgbClr val="000000"/>
                </a:solidFill>
                <a:latin typeface="Arial"/>
                <a:ea typeface="Arial"/>
                <a:cs typeface="Arial"/>
                <a:sym typeface="Arial"/>
              </a:rPr>
              <a:t>Validate fairing function at Mach 0.8</a:t>
            </a:r>
            <a:endParaRPr sz="1300" b="1" i="0" u="none" strike="noStrike" cap="none">
              <a:solidFill>
                <a:srgbClr val="000000"/>
              </a:solidFill>
              <a:latin typeface="Arial"/>
              <a:ea typeface="Arial"/>
              <a:cs typeface="Arial"/>
              <a:sym typeface="Arial"/>
            </a:endParaRPr>
          </a:p>
        </p:txBody>
      </p:sp>
      <p:sp>
        <p:nvSpPr>
          <p:cNvPr id="935" name="Google Shape;935;p57"/>
          <p:cNvSpPr txBox="1"/>
          <p:nvPr/>
        </p:nvSpPr>
        <p:spPr>
          <a:xfrm>
            <a:off x="4941800" y="3523502"/>
            <a:ext cx="34794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SABRE Dynamic WPM test </a:t>
            </a:r>
            <a:endParaRPr sz="1400" b="1" i="0" u="none" strike="noStrike" cap="none">
              <a:solidFill>
                <a:srgbClr val="000000"/>
              </a:solidFill>
              <a:latin typeface="Arial"/>
              <a:ea typeface="Arial"/>
              <a:cs typeface="Arial"/>
              <a:sym typeface="Arial"/>
            </a:endParaRPr>
          </a:p>
          <a:p>
            <a:pPr marL="457200" marR="0" lvl="0" indent="-311150" algn="l" rtl="0">
              <a:lnSpc>
                <a:spcPct val="100000"/>
              </a:lnSpc>
              <a:spcBef>
                <a:spcPts val="0"/>
              </a:spcBef>
              <a:spcAft>
                <a:spcPts val="0"/>
              </a:spcAft>
              <a:buClr>
                <a:srgbClr val="000000"/>
              </a:buClr>
              <a:buSzPts val="1300"/>
              <a:buFont typeface="Arial"/>
              <a:buChar char="●"/>
            </a:pPr>
            <a:r>
              <a:rPr lang="en" sz="1300" b="1" i="0" u="none" strike="noStrike" cap="none">
                <a:solidFill>
                  <a:srgbClr val="000000"/>
                </a:solidFill>
                <a:latin typeface="Arial"/>
                <a:ea typeface="Arial"/>
                <a:cs typeface="Arial"/>
                <a:sym typeface="Arial"/>
              </a:rPr>
              <a:t>Verification of ability to eject fairing at Mach 0.8</a:t>
            </a:r>
            <a:endParaRPr sz="1300" b="1" i="0" u="none" strike="noStrike" cap="none">
              <a:solidFill>
                <a:srgbClr val="000000"/>
              </a:solidFill>
              <a:latin typeface="Arial"/>
              <a:ea typeface="Arial"/>
              <a:cs typeface="Arial"/>
              <a:sym typeface="Arial"/>
            </a:endParaRPr>
          </a:p>
        </p:txBody>
      </p:sp>
      <p:sp>
        <p:nvSpPr>
          <p:cNvPr id="936" name="Google Shape;936;p57"/>
          <p:cNvSpPr txBox="1"/>
          <p:nvPr/>
        </p:nvSpPr>
        <p:spPr>
          <a:xfrm>
            <a:off x="2965350" y="4686100"/>
            <a:ext cx="3213300" cy="3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TVM and WPM Integration Tests </a:t>
            </a:r>
            <a:endParaRPr sz="1300" b="0" i="0" u="none" strike="noStrike" cap="none">
              <a:solidFill>
                <a:srgbClr val="000000"/>
              </a:solidFill>
              <a:latin typeface="Arial"/>
              <a:ea typeface="Arial"/>
              <a:cs typeface="Arial"/>
              <a:sym typeface="Arial"/>
            </a:endParaRPr>
          </a:p>
        </p:txBody>
      </p:sp>
      <p:sp>
        <p:nvSpPr>
          <p:cNvPr id="937" name="Google Shape;937;p57"/>
          <p:cNvSpPr/>
          <p:nvPr/>
        </p:nvSpPr>
        <p:spPr>
          <a:xfrm rot="10800000">
            <a:off x="7580050" y="1152325"/>
            <a:ext cx="1159800" cy="3920400"/>
          </a:xfrm>
          <a:prstGeom prst="bentArrow">
            <a:avLst>
              <a:gd name="adj1" fmla="val 25000"/>
              <a:gd name="adj2" fmla="val 15217"/>
              <a:gd name="adj3" fmla="val 19563"/>
              <a:gd name="adj4" fmla="val 4375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57"/>
          <p:cNvSpPr txBox="1"/>
          <p:nvPr/>
        </p:nvSpPr>
        <p:spPr>
          <a:xfrm>
            <a:off x="588300" y="1055900"/>
            <a:ext cx="13782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TVM Testing</a:t>
            </a:r>
            <a:endParaRPr sz="1400" b="1" i="0" u="none" strike="noStrike" cap="none">
              <a:solidFill>
                <a:srgbClr val="000000"/>
              </a:solidFill>
              <a:latin typeface="Arial"/>
              <a:ea typeface="Arial"/>
              <a:cs typeface="Arial"/>
              <a:sym typeface="Arial"/>
            </a:endParaRPr>
          </a:p>
        </p:txBody>
      </p:sp>
      <p:sp>
        <p:nvSpPr>
          <p:cNvPr id="939" name="Google Shape;939;p57"/>
          <p:cNvSpPr txBox="1"/>
          <p:nvPr/>
        </p:nvSpPr>
        <p:spPr>
          <a:xfrm>
            <a:off x="4941800" y="1005800"/>
            <a:ext cx="16923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WMP Testing</a:t>
            </a:r>
            <a:endParaRPr sz="1400" b="1" i="0" u="none" strike="noStrike" cap="none">
              <a:solidFill>
                <a:srgbClr val="000000"/>
              </a:solidFill>
              <a:latin typeface="Arial"/>
              <a:ea typeface="Arial"/>
              <a:cs typeface="Arial"/>
              <a:sym typeface="Arial"/>
            </a:endParaRPr>
          </a:p>
        </p:txBody>
      </p:sp>
      <p:pic>
        <p:nvPicPr>
          <p:cNvPr id="940" name="Google Shape;940;p57"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72764" y="1505319"/>
            <a:ext cx="260698" cy="260698"/>
          </a:xfrm>
          <a:prstGeom prst="rect">
            <a:avLst/>
          </a:prstGeom>
          <a:noFill/>
          <a:ln>
            <a:noFill/>
          </a:ln>
        </p:spPr>
      </p:pic>
      <p:pic>
        <p:nvPicPr>
          <p:cNvPr id="941" name="Google Shape;941;p57"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96923" y="2082063"/>
            <a:ext cx="260698" cy="260698"/>
          </a:xfrm>
          <a:prstGeom prst="rect">
            <a:avLst/>
          </a:prstGeom>
          <a:noFill/>
          <a:ln>
            <a:noFill/>
          </a:ln>
        </p:spPr>
      </p:pic>
      <p:pic>
        <p:nvPicPr>
          <p:cNvPr id="942" name="Google Shape;942;p57"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16028" y="1505319"/>
            <a:ext cx="260698" cy="260698"/>
          </a:xfrm>
          <a:prstGeom prst="rect">
            <a:avLst/>
          </a:prstGeom>
          <a:noFill/>
          <a:ln>
            <a:noFill/>
          </a:ln>
        </p:spPr>
      </p:pic>
      <p:pic>
        <p:nvPicPr>
          <p:cNvPr id="943" name="Google Shape;943;p57"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861540" y="2582526"/>
            <a:ext cx="260698" cy="260698"/>
          </a:xfrm>
          <a:prstGeom prst="rect">
            <a:avLst/>
          </a:prstGeom>
          <a:noFill/>
          <a:ln>
            <a:noFill/>
          </a:ln>
        </p:spPr>
      </p:pic>
      <p:pic>
        <p:nvPicPr>
          <p:cNvPr id="944" name="Google Shape;944;p57"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38774" y="2077090"/>
            <a:ext cx="260698" cy="260698"/>
          </a:xfrm>
          <a:prstGeom prst="rect">
            <a:avLst/>
          </a:prstGeom>
          <a:noFill/>
          <a:ln>
            <a:noFill/>
          </a:ln>
        </p:spPr>
      </p:pic>
      <p:pic>
        <p:nvPicPr>
          <p:cNvPr id="945" name="Google Shape;945;p57"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58752" y="3264663"/>
            <a:ext cx="260698" cy="260698"/>
          </a:xfrm>
          <a:prstGeom prst="rect">
            <a:avLst/>
          </a:prstGeom>
          <a:noFill/>
          <a:ln>
            <a:noFill/>
          </a:ln>
        </p:spPr>
      </p:pic>
      <p:pic>
        <p:nvPicPr>
          <p:cNvPr id="946" name="Google Shape;946;p57"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319450" y="4008896"/>
            <a:ext cx="260698" cy="260698"/>
          </a:xfrm>
          <a:prstGeom prst="rect">
            <a:avLst/>
          </a:prstGeom>
          <a:noFill/>
          <a:ln>
            <a:noFill/>
          </a:ln>
        </p:spPr>
      </p:pic>
      <p:pic>
        <p:nvPicPr>
          <p:cNvPr id="947" name="Google Shape;947;p57"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31298" y="4732232"/>
            <a:ext cx="260698" cy="260698"/>
          </a:xfrm>
          <a:prstGeom prst="rect">
            <a:avLst/>
          </a:prstGeom>
          <a:noFill/>
          <a:ln>
            <a:noFill/>
          </a:ln>
        </p:spPr>
      </p:pic>
      <p:pic>
        <p:nvPicPr>
          <p:cNvPr id="948" name="Google Shape;948;p57"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3353" y="3605098"/>
            <a:ext cx="260698" cy="260698"/>
          </a:xfrm>
          <a:prstGeom prst="rect">
            <a:avLst/>
          </a:prstGeom>
          <a:noFill/>
          <a:ln>
            <a:noFill/>
          </a:ln>
        </p:spPr>
      </p:pic>
      <p:pic>
        <p:nvPicPr>
          <p:cNvPr id="949" name="Google Shape;949;p57"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253004" y="2767926"/>
            <a:ext cx="260698" cy="260698"/>
          </a:xfrm>
          <a:prstGeom prst="rect">
            <a:avLst/>
          </a:prstGeom>
          <a:noFill/>
          <a:ln>
            <a:noFill/>
          </a:ln>
        </p:spPr>
      </p:pic>
      <p:sp>
        <p:nvSpPr>
          <p:cNvPr id="950" name="Google Shape;950;p57"/>
          <p:cNvSpPr/>
          <p:nvPr/>
        </p:nvSpPr>
        <p:spPr>
          <a:xfrm>
            <a:off x="4969100" y="2513476"/>
            <a:ext cx="3424800" cy="1879848"/>
          </a:xfrm>
          <a:prstGeom prst="roundRect">
            <a:avLst>
              <a:gd name="adj" fmla="val 16667"/>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4"/>
        <p:cNvGrpSpPr/>
        <p:nvPr/>
      </p:nvGrpSpPr>
      <p:grpSpPr>
        <a:xfrm>
          <a:off x="0" y="0"/>
          <a:ext cx="0" cy="0"/>
          <a:chOff x="0" y="0"/>
          <a:chExt cx="0" cy="0"/>
        </a:xfrm>
      </p:grpSpPr>
      <p:sp>
        <p:nvSpPr>
          <p:cNvPr id="955" name="Google Shape;955;p58"/>
          <p:cNvSpPr txBox="1">
            <a:spLocks noGrp="1"/>
          </p:cNvSpPr>
          <p:nvPr>
            <p:ph type="title"/>
          </p:nvPr>
        </p:nvSpPr>
        <p:spPr>
          <a:xfrm>
            <a:off x="169100" y="340713"/>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WPM High Speed Flow (SABRE) Tests</a:t>
            </a:r>
            <a:endParaRPr>
              <a:solidFill>
                <a:srgbClr val="000000"/>
              </a:solidFill>
            </a:endParaRPr>
          </a:p>
        </p:txBody>
      </p:sp>
      <p:sp>
        <p:nvSpPr>
          <p:cNvPr id="956" name="Google Shape;956;p58"/>
          <p:cNvSpPr txBox="1">
            <a:spLocks noGrp="1"/>
          </p:cNvSpPr>
          <p:nvPr>
            <p:ph type="body" idx="1"/>
          </p:nvPr>
        </p:nvSpPr>
        <p:spPr>
          <a:xfrm>
            <a:off x="0" y="1050725"/>
            <a:ext cx="4220400" cy="391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Provides Mach 0.8 airflow for several seconds to test fairing structural integrity and seal</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Equipment</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2 pressure regulators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2 pressure gauges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Outlet nozzle (3D printed)</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SABRE tanks and system</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Engine test mount</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3D printed fairing mounted on engine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Electronics and software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Laser tachometer and/or video camera</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Facilities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CU Aerospace Test Cell</a:t>
            </a:r>
            <a:endParaRPr>
              <a:solidFill>
                <a:srgbClr val="000000"/>
              </a:solidFill>
            </a:endParaRPr>
          </a:p>
        </p:txBody>
      </p:sp>
      <p:sp>
        <p:nvSpPr>
          <p:cNvPr id="957" name="Google Shape;957;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58</a:t>
            </a:fld>
            <a:endParaRPr/>
          </a:p>
        </p:txBody>
      </p:sp>
      <p:pic>
        <p:nvPicPr>
          <p:cNvPr id="958" name="Google Shape;958;p5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959" name="Google Shape;959;p5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960" name="Google Shape;960;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58</a:t>
            </a:fld>
            <a:endParaRPr>
              <a:solidFill>
                <a:srgbClr val="000000"/>
              </a:solidFill>
            </a:endParaRPr>
          </a:p>
        </p:txBody>
      </p:sp>
      <p:cxnSp>
        <p:nvCxnSpPr>
          <p:cNvPr id="961" name="Google Shape;961;p58"/>
          <p:cNvCxnSpPr/>
          <p:nvPr/>
        </p:nvCxnSpPr>
        <p:spPr>
          <a:xfrm flipH="1">
            <a:off x="7706700" y="3659200"/>
            <a:ext cx="3300" cy="618600"/>
          </a:xfrm>
          <a:prstGeom prst="straightConnector1">
            <a:avLst/>
          </a:prstGeom>
          <a:noFill/>
          <a:ln w="19050" cap="flat" cmpd="sng">
            <a:solidFill>
              <a:srgbClr val="FF9900"/>
            </a:solidFill>
            <a:prstDash val="solid"/>
            <a:round/>
            <a:headEnd type="none" w="sm" len="sm"/>
            <a:tailEnd type="triangle" w="med" len="med"/>
          </a:ln>
        </p:spPr>
      </p:cxnSp>
      <p:cxnSp>
        <p:nvCxnSpPr>
          <p:cNvPr id="962" name="Google Shape;962;p58"/>
          <p:cNvCxnSpPr/>
          <p:nvPr/>
        </p:nvCxnSpPr>
        <p:spPr>
          <a:xfrm>
            <a:off x="6034375" y="2025475"/>
            <a:ext cx="84000" cy="2034000"/>
          </a:xfrm>
          <a:prstGeom prst="straightConnector1">
            <a:avLst/>
          </a:prstGeom>
          <a:noFill/>
          <a:ln w="9525" cap="flat" cmpd="sng">
            <a:solidFill>
              <a:schemeClr val="dk2"/>
            </a:solidFill>
            <a:prstDash val="solid"/>
            <a:round/>
            <a:headEnd type="none" w="sm" len="sm"/>
            <a:tailEnd type="none" w="sm" len="sm"/>
          </a:ln>
        </p:spPr>
      </p:cxnSp>
      <p:cxnSp>
        <p:nvCxnSpPr>
          <p:cNvPr id="963" name="Google Shape;963;p58"/>
          <p:cNvCxnSpPr/>
          <p:nvPr/>
        </p:nvCxnSpPr>
        <p:spPr>
          <a:xfrm rot="10800000" flipH="1">
            <a:off x="6009150" y="2033875"/>
            <a:ext cx="58800" cy="16800"/>
          </a:xfrm>
          <a:prstGeom prst="straightConnector1">
            <a:avLst/>
          </a:prstGeom>
          <a:noFill/>
          <a:ln w="9525" cap="flat" cmpd="sng">
            <a:solidFill>
              <a:schemeClr val="dk2"/>
            </a:solidFill>
            <a:prstDash val="solid"/>
            <a:round/>
            <a:headEnd type="none" w="sm" len="sm"/>
            <a:tailEnd type="none" w="sm" len="sm"/>
          </a:ln>
        </p:spPr>
      </p:cxnSp>
      <p:cxnSp>
        <p:nvCxnSpPr>
          <p:cNvPr id="964" name="Google Shape;964;p58"/>
          <p:cNvCxnSpPr/>
          <p:nvPr/>
        </p:nvCxnSpPr>
        <p:spPr>
          <a:xfrm rot="10800000" flipH="1">
            <a:off x="6101600" y="4042525"/>
            <a:ext cx="50400" cy="25200"/>
          </a:xfrm>
          <a:prstGeom prst="straightConnector1">
            <a:avLst/>
          </a:prstGeom>
          <a:noFill/>
          <a:ln w="9525" cap="flat" cmpd="sng">
            <a:solidFill>
              <a:schemeClr val="dk2"/>
            </a:solidFill>
            <a:prstDash val="solid"/>
            <a:round/>
            <a:headEnd type="none" w="sm" len="sm"/>
            <a:tailEnd type="none" w="sm" len="sm"/>
          </a:ln>
        </p:spPr>
      </p:cxnSp>
      <p:sp>
        <p:nvSpPr>
          <p:cNvPr id="965" name="Google Shape;965;p58"/>
          <p:cNvSpPr txBox="1"/>
          <p:nvPr/>
        </p:nvSpPr>
        <p:spPr>
          <a:xfrm>
            <a:off x="6067950" y="2878025"/>
            <a:ext cx="349800" cy="2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6ft</a:t>
            </a:r>
            <a:endParaRPr sz="1000" b="0" i="0" u="none" strike="noStrike" cap="none">
              <a:solidFill>
                <a:srgbClr val="000000"/>
              </a:solidFill>
              <a:latin typeface="Arial"/>
              <a:ea typeface="Arial"/>
              <a:cs typeface="Arial"/>
              <a:sym typeface="Arial"/>
            </a:endParaRPr>
          </a:p>
        </p:txBody>
      </p:sp>
      <p:grpSp>
        <p:nvGrpSpPr>
          <p:cNvPr id="966" name="Google Shape;966;p58"/>
          <p:cNvGrpSpPr/>
          <p:nvPr/>
        </p:nvGrpSpPr>
        <p:grpSpPr>
          <a:xfrm>
            <a:off x="4083575" y="1339688"/>
            <a:ext cx="4937575" cy="3134875"/>
            <a:chOff x="4146625" y="1921950"/>
            <a:chExt cx="4937575" cy="3134875"/>
          </a:xfrm>
        </p:grpSpPr>
        <p:grpSp>
          <p:nvGrpSpPr>
            <p:cNvPr id="967" name="Google Shape;967;p58"/>
            <p:cNvGrpSpPr/>
            <p:nvPr/>
          </p:nvGrpSpPr>
          <p:grpSpPr>
            <a:xfrm>
              <a:off x="4146625" y="1921950"/>
              <a:ext cx="3955300" cy="3134875"/>
              <a:chOff x="4572000" y="1655675"/>
              <a:chExt cx="3955300" cy="3134875"/>
            </a:xfrm>
          </p:grpSpPr>
          <p:pic>
            <p:nvPicPr>
              <p:cNvPr id="968" name="Google Shape;968;p58"/>
              <p:cNvPicPr preferRelativeResize="0"/>
              <p:nvPr/>
            </p:nvPicPr>
            <p:blipFill rotWithShape="1">
              <a:blip r:embed="rId5">
                <a:alphaModFix/>
              </a:blip>
              <a:srcRect/>
              <a:stretch/>
            </p:blipFill>
            <p:spPr>
              <a:xfrm>
                <a:off x="4572000" y="1735050"/>
                <a:ext cx="3955188" cy="3055500"/>
              </a:xfrm>
              <a:prstGeom prst="rect">
                <a:avLst/>
              </a:prstGeom>
              <a:noFill/>
              <a:ln>
                <a:noFill/>
              </a:ln>
            </p:spPr>
          </p:pic>
          <p:sp>
            <p:nvSpPr>
              <p:cNvPr id="969" name="Google Shape;969;p58"/>
              <p:cNvSpPr/>
              <p:nvPr/>
            </p:nvSpPr>
            <p:spPr>
              <a:xfrm>
                <a:off x="6454600" y="1655675"/>
                <a:ext cx="2072700" cy="2084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70" name="Google Shape;970;p58"/>
            <p:cNvPicPr preferRelativeResize="0"/>
            <p:nvPr/>
          </p:nvPicPr>
          <p:blipFill rotWithShape="1">
            <a:blip r:embed="rId6">
              <a:alphaModFix/>
            </a:blip>
            <a:srcRect/>
            <a:stretch/>
          </p:blipFill>
          <p:spPr>
            <a:xfrm>
              <a:off x="8042125" y="4142174"/>
              <a:ext cx="1042075" cy="521046"/>
            </a:xfrm>
            <a:prstGeom prst="rect">
              <a:avLst/>
            </a:prstGeom>
            <a:noFill/>
            <a:ln>
              <a:noFill/>
            </a:ln>
          </p:spPr>
        </p:pic>
        <p:sp>
          <p:nvSpPr>
            <p:cNvPr id="971" name="Google Shape;971;p58"/>
            <p:cNvSpPr txBox="1"/>
            <p:nvPr/>
          </p:nvSpPr>
          <p:spPr>
            <a:xfrm>
              <a:off x="7553225" y="4425800"/>
              <a:ext cx="5487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M=0.8</a:t>
              </a:r>
              <a:endParaRPr sz="1000" b="1" i="0" u="none" strike="noStrike" cap="none">
                <a:solidFill>
                  <a:srgbClr val="000000"/>
                </a:solidFill>
                <a:latin typeface="Arial"/>
                <a:ea typeface="Arial"/>
                <a:cs typeface="Arial"/>
                <a:sym typeface="Arial"/>
              </a:endParaRPr>
            </a:p>
          </p:txBody>
        </p:sp>
      </p:grpSp>
      <p:pic>
        <p:nvPicPr>
          <p:cNvPr id="972" name="Google Shape;972;p58"/>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701775" y="1151025"/>
            <a:ext cx="2072172" cy="2283874"/>
          </a:xfrm>
          <a:prstGeom prst="rect">
            <a:avLst/>
          </a:prstGeom>
          <a:noFill/>
          <a:ln>
            <a:noFill/>
          </a:ln>
        </p:spPr>
      </p:pic>
      <p:sp>
        <p:nvSpPr>
          <p:cNvPr id="973" name="Google Shape;973;p58"/>
          <p:cNvSpPr txBox="1"/>
          <p:nvPr/>
        </p:nvSpPr>
        <p:spPr>
          <a:xfrm>
            <a:off x="5151400" y="4568825"/>
            <a:ext cx="1751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Pressure regulators</a:t>
            </a:r>
            <a:endParaRPr sz="1400" b="0" i="0" u="none" strike="noStrike" cap="none">
              <a:solidFill>
                <a:srgbClr val="000000"/>
              </a:solidFill>
              <a:latin typeface="Arial"/>
              <a:ea typeface="Arial"/>
              <a:cs typeface="Arial"/>
              <a:sym typeface="Arial"/>
            </a:endParaRPr>
          </a:p>
        </p:txBody>
      </p:sp>
      <p:sp>
        <p:nvSpPr>
          <p:cNvPr id="974" name="Google Shape;974;p58"/>
          <p:cNvSpPr txBox="1"/>
          <p:nvPr/>
        </p:nvSpPr>
        <p:spPr>
          <a:xfrm>
            <a:off x="4429400" y="946100"/>
            <a:ext cx="1579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Pressure gauges</a:t>
            </a:r>
            <a:endParaRPr sz="1400" b="0" i="0" u="none" strike="noStrike" cap="none">
              <a:solidFill>
                <a:srgbClr val="000000"/>
              </a:solidFill>
              <a:latin typeface="Arial"/>
              <a:ea typeface="Arial"/>
              <a:cs typeface="Arial"/>
              <a:sym typeface="Arial"/>
            </a:endParaRPr>
          </a:p>
        </p:txBody>
      </p:sp>
      <p:cxnSp>
        <p:nvCxnSpPr>
          <p:cNvPr id="975" name="Google Shape;975;p58"/>
          <p:cNvCxnSpPr>
            <a:stCxn id="973" idx="0"/>
          </p:cNvCxnSpPr>
          <p:nvPr/>
        </p:nvCxnSpPr>
        <p:spPr>
          <a:xfrm rot="10800000">
            <a:off x="5893000" y="4019825"/>
            <a:ext cx="134100" cy="549000"/>
          </a:xfrm>
          <a:prstGeom prst="straightConnector1">
            <a:avLst/>
          </a:prstGeom>
          <a:noFill/>
          <a:ln w="19050" cap="flat" cmpd="sng">
            <a:solidFill>
              <a:srgbClr val="000000"/>
            </a:solidFill>
            <a:prstDash val="solid"/>
            <a:round/>
            <a:headEnd type="none" w="sm" len="sm"/>
            <a:tailEnd type="triangle" w="med" len="med"/>
          </a:ln>
        </p:spPr>
      </p:cxnSp>
      <p:cxnSp>
        <p:nvCxnSpPr>
          <p:cNvPr id="976" name="Google Shape;976;p58"/>
          <p:cNvCxnSpPr>
            <a:stCxn id="974" idx="2"/>
          </p:cNvCxnSpPr>
          <p:nvPr/>
        </p:nvCxnSpPr>
        <p:spPr>
          <a:xfrm>
            <a:off x="5219300" y="1339700"/>
            <a:ext cx="208200" cy="743100"/>
          </a:xfrm>
          <a:prstGeom prst="straightConnector1">
            <a:avLst/>
          </a:prstGeom>
          <a:noFill/>
          <a:ln w="19050" cap="flat" cmpd="sng">
            <a:solidFill>
              <a:srgbClr val="FF9900"/>
            </a:solidFill>
            <a:prstDash val="solid"/>
            <a:round/>
            <a:headEnd type="none" w="sm" len="sm"/>
            <a:tailEnd type="triangle" w="med" len="med"/>
          </a:ln>
        </p:spPr>
      </p:cxnSp>
      <p:cxnSp>
        <p:nvCxnSpPr>
          <p:cNvPr id="977" name="Google Shape;977;p58"/>
          <p:cNvCxnSpPr>
            <a:stCxn id="974" idx="2"/>
          </p:cNvCxnSpPr>
          <p:nvPr/>
        </p:nvCxnSpPr>
        <p:spPr>
          <a:xfrm>
            <a:off x="5219300" y="1339700"/>
            <a:ext cx="81900" cy="1208400"/>
          </a:xfrm>
          <a:prstGeom prst="straightConnector1">
            <a:avLst/>
          </a:prstGeom>
          <a:noFill/>
          <a:ln w="19050" cap="flat" cmpd="sng">
            <a:solidFill>
              <a:srgbClr val="FF9900"/>
            </a:solidFill>
            <a:prstDash val="solid"/>
            <a:round/>
            <a:headEnd type="none" w="sm" len="sm"/>
            <a:tailEnd type="triangle" w="med" len="med"/>
          </a:ln>
        </p:spPr>
      </p:cxnSp>
      <p:pic>
        <p:nvPicPr>
          <p:cNvPr id="978" name="Google Shape;978;p58" descr="Close"/>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576350" y="460552"/>
            <a:ext cx="402723" cy="40272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82"/>
        <p:cNvGrpSpPr/>
        <p:nvPr/>
      </p:nvGrpSpPr>
      <p:grpSpPr>
        <a:xfrm>
          <a:off x="0" y="0"/>
          <a:ext cx="0" cy="0"/>
          <a:chOff x="0" y="0"/>
          <a:chExt cx="0" cy="0"/>
        </a:xfrm>
      </p:grpSpPr>
      <p:sp>
        <p:nvSpPr>
          <p:cNvPr id="983" name="Google Shape;983;p59"/>
          <p:cNvSpPr txBox="1">
            <a:spLocks noGrp="1"/>
          </p:cNvSpPr>
          <p:nvPr>
            <p:ph type="body" idx="1"/>
          </p:nvPr>
        </p:nvSpPr>
        <p:spPr>
          <a:xfrm>
            <a:off x="469425" y="1005800"/>
            <a:ext cx="78255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Based calculations on work done by SABRE team</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Large tank pressure - 175psi</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Settling tank pressure - 35psi</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SABRE used 3D printed nozzle with 1.005” throat diameter</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Used Mach-Area relationship to calculate outlet diameter to reach M=0.8</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SABRE had run time of 20s at supersonic conditions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Expect longer run time at lower velocity for WPM tests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WHiMPS nozzle is to the left of blue line</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Same inlet to fit SABRE tank, outlet diameter of 1.024”</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Planning on using pitot tube to verify velocity</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Would occur in separate test before testing WPM</a:t>
            </a:r>
            <a:endParaRPr>
              <a:solidFill>
                <a:schemeClr val="dk1"/>
              </a:solidFill>
            </a:endParaRPr>
          </a:p>
        </p:txBody>
      </p:sp>
      <p:sp>
        <p:nvSpPr>
          <p:cNvPr id="984" name="Google Shape;984;p59"/>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700">
                <a:solidFill>
                  <a:srgbClr val="000000"/>
                </a:solidFill>
              </a:rPr>
              <a:t>SABRE Test Airflow</a:t>
            </a:r>
            <a:endParaRPr sz="2700">
              <a:solidFill>
                <a:srgbClr val="000000"/>
              </a:solidFill>
            </a:endParaRPr>
          </a:p>
        </p:txBody>
      </p:sp>
      <p:sp>
        <p:nvSpPr>
          <p:cNvPr id="985" name="Google Shape;985;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59</a:t>
            </a:fld>
            <a:endParaRPr/>
          </a:p>
        </p:txBody>
      </p:sp>
      <p:pic>
        <p:nvPicPr>
          <p:cNvPr id="986" name="Google Shape;986;p5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987" name="Google Shape;987;p5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988" name="Google Shape;988;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59</a:t>
            </a:fld>
            <a:endParaRPr>
              <a:solidFill>
                <a:srgbClr val="000000"/>
              </a:solidFill>
            </a:endParaRPr>
          </a:p>
        </p:txBody>
      </p:sp>
      <p:grpSp>
        <p:nvGrpSpPr>
          <p:cNvPr id="989" name="Google Shape;989;p59"/>
          <p:cNvGrpSpPr/>
          <p:nvPr/>
        </p:nvGrpSpPr>
        <p:grpSpPr>
          <a:xfrm>
            <a:off x="6000075" y="2921575"/>
            <a:ext cx="2428175" cy="2026825"/>
            <a:chOff x="2428975" y="2974100"/>
            <a:chExt cx="2428175" cy="2026825"/>
          </a:xfrm>
        </p:grpSpPr>
        <p:pic>
          <p:nvPicPr>
            <p:cNvPr id="990" name="Google Shape;990;p59"/>
            <p:cNvPicPr preferRelativeResize="0"/>
            <p:nvPr/>
          </p:nvPicPr>
          <p:blipFill rotWithShape="1">
            <a:blip r:embed="rId5">
              <a:alphaModFix/>
            </a:blip>
            <a:srcRect/>
            <a:stretch/>
          </p:blipFill>
          <p:spPr>
            <a:xfrm>
              <a:off x="2428975" y="2974100"/>
              <a:ext cx="2428175" cy="2026825"/>
            </a:xfrm>
            <a:prstGeom prst="rect">
              <a:avLst/>
            </a:prstGeom>
            <a:noFill/>
            <a:ln>
              <a:noFill/>
            </a:ln>
          </p:spPr>
        </p:pic>
        <p:cxnSp>
          <p:nvCxnSpPr>
            <p:cNvPr id="991" name="Google Shape;991;p59"/>
            <p:cNvCxnSpPr/>
            <p:nvPr/>
          </p:nvCxnSpPr>
          <p:spPr>
            <a:xfrm>
              <a:off x="3534175" y="3273850"/>
              <a:ext cx="7800" cy="1554000"/>
            </a:xfrm>
            <a:prstGeom prst="straightConnector1">
              <a:avLst/>
            </a:prstGeom>
            <a:noFill/>
            <a:ln w="19050" cap="flat" cmpd="sng">
              <a:solidFill>
                <a:srgbClr val="0000FF"/>
              </a:solidFill>
              <a:prstDash val="solid"/>
              <a:round/>
              <a:headEnd type="none" w="sm" len="sm"/>
              <a:tailEnd type="none" w="sm" len="sm"/>
            </a:ln>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Project Impact</a:t>
            </a:r>
            <a:endParaRPr>
              <a:solidFill>
                <a:srgbClr val="000000"/>
              </a:solidFill>
            </a:endParaRPr>
          </a:p>
        </p:txBody>
      </p:sp>
      <p:sp>
        <p:nvSpPr>
          <p:cNvPr id="123" name="Google Shape;123;p6"/>
          <p:cNvSpPr txBox="1">
            <a:spLocks noGrp="1"/>
          </p:cNvSpPr>
          <p:nvPr>
            <p:ph type="body" idx="1"/>
          </p:nvPr>
        </p:nvSpPr>
        <p:spPr>
          <a:xfrm>
            <a:off x="311700" y="1035450"/>
            <a:ext cx="8709300" cy="3729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dirty="0">
                <a:solidFill>
                  <a:srgbClr val="000000"/>
                </a:solidFill>
              </a:rPr>
              <a:t>Improve reliability of UAVs in Air Force applications</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Without any form of windmill prevention, the engines need to start at a very high RPM which causes major reliability issues</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Increase operational lifespans of small jet engines</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When </a:t>
            </a:r>
            <a:r>
              <a:rPr lang="en" dirty="0" err="1">
                <a:solidFill>
                  <a:srgbClr val="000000"/>
                </a:solidFill>
              </a:rPr>
              <a:t>windmilling</a:t>
            </a:r>
            <a:r>
              <a:rPr lang="en" dirty="0">
                <a:solidFill>
                  <a:srgbClr val="000000"/>
                </a:solidFill>
              </a:rPr>
              <a:t> occurs, turbine shaft spins at a high RPM without any lubrication</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Increase performance of drones</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Thrust vectoring impacts the maneuverability of drones</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dirty="0">
                <a:solidFill>
                  <a:srgbClr val="000000"/>
                </a:solidFill>
              </a:rPr>
              <a:t>Allows for additional control methods in addition to traditional rudder/elevators</a:t>
            </a:r>
            <a:endParaRPr dirty="0">
              <a:solidFill>
                <a:srgbClr val="000000"/>
              </a:solidFill>
            </a:endParaRPr>
          </a:p>
        </p:txBody>
      </p:sp>
      <p:sp>
        <p:nvSpPr>
          <p:cNvPr id="124" name="Google Shape;124;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a:t>
            </a:fld>
            <a:endParaRPr/>
          </a:p>
        </p:txBody>
      </p:sp>
      <p:pic>
        <p:nvPicPr>
          <p:cNvPr id="125" name="Google Shape;125;p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6" name="Google Shape;126;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7" name="Google Shape;1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a:t>
            </a:fld>
            <a:endParaRPr>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5"/>
        <p:cNvGrpSpPr/>
        <p:nvPr/>
      </p:nvGrpSpPr>
      <p:grpSpPr>
        <a:xfrm>
          <a:off x="0" y="0"/>
          <a:ext cx="0" cy="0"/>
          <a:chOff x="0" y="0"/>
          <a:chExt cx="0" cy="0"/>
        </a:xfrm>
      </p:grpSpPr>
      <p:sp>
        <p:nvSpPr>
          <p:cNvPr id="996" name="Google Shape;996;p60"/>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700">
                <a:solidFill>
                  <a:srgbClr val="000000"/>
                </a:solidFill>
              </a:rPr>
              <a:t>SABRE Tests Expected Data</a:t>
            </a:r>
            <a:endParaRPr sz="2700">
              <a:solidFill>
                <a:srgbClr val="000000"/>
              </a:solidFill>
            </a:endParaRPr>
          </a:p>
        </p:txBody>
      </p:sp>
      <p:sp>
        <p:nvSpPr>
          <p:cNvPr id="997" name="Google Shape;997;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60</a:t>
            </a:fld>
            <a:endParaRPr/>
          </a:p>
        </p:txBody>
      </p:sp>
      <p:pic>
        <p:nvPicPr>
          <p:cNvPr id="998" name="Google Shape;998;p6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999" name="Google Shape;999;p6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00" name="Google Shape;1000;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60</a:t>
            </a:fld>
            <a:endParaRPr>
              <a:solidFill>
                <a:srgbClr val="000000"/>
              </a:solidFill>
            </a:endParaRPr>
          </a:p>
        </p:txBody>
      </p:sp>
      <p:sp>
        <p:nvSpPr>
          <p:cNvPr id="1001" name="Google Shape;1001;p60"/>
          <p:cNvSpPr txBox="1">
            <a:spLocks noGrp="1"/>
          </p:cNvSpPr>
          <p:nvPr>
            <p:ph type="body" idx="1"/>
          </p:nvPr>
        </p:nvSpPr>
        <p:spPr>
          <a:xfrm>
            <a:off x="469425" y="1005800"/>
            <a:ext cx="7825500" cy="3733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Primarily collect RPM data using a laser tachometer and video at rear</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For dynamic test, also collect video data of fairing ejection</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Would have used RPM data to determine if fairing system works - expected to succeed based on APOP test results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Would show if system met AFRL windmilling requirement</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Would be used to validate CFD model of air leakage</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Show if air leaks through fairing or enters back of engine</a:t>
            </a:r>
            <a:endParaRPr>
              <a:solidFill>
                <a:schemeClr val="dk1"/>
              </a:solidFill>
            </a:endParaRPr>
          </a:p>
        </p:txBody>
      </p:sp>
      <p:pic>
        <p:nvPicPr>
          <p:cNvPr id="1002" name="Google Shape;1002;p6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80378" y="3169362"/>
            <a:ext cx="3696700" cy="1847925"/>
          </a:xfrm>
          <a:prstGeom prst="rect">
            <a:avLst/>
          </a:prstGeom>
          <a:noFill/>
          <a:ln>
            <a:noFill/>
          </a:ln>
        </p:spPr>
      </p:pic>
      <p:sp>
        <p:nvSpPr>
          <p:cNvPr id="1003" name="Google Shape;1003;p60"/>
          <p:cNvSpPr txBox="1"/>
          <p:nvPr/>
        </p:nvSpPr>
        <p:spPr>
          <a:xfrm>
            <a:off x="469415" y="2994892"/>
            <a:ext cx="4725300" cy="1412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Used to validate FR2 - incorporated WPM to limit rotation</a:t>
            </a: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Dynamic test would help validate FR3 - MCB control of mechanism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07"/>
        <p:cNvGrpSpPr/>
        <p:nvPr/>
      </p:nvGrpSpPr>
      <p:grpSpPr>
        <a:xfrm>
          <a:off x="0" y="0"/>
          <a:ext cx="0" cy="0"/>
          <a:chOff x="0" y="0"/>
          <a:chExt cx="0" cy="0"/>
        </a:xfrm>
      </p:grpSpPr>
      <p:sp>
        <p:nvSpPr>
          <p:cNvPr id="1008" name="Google Shape;1008;p61"/>
          <p:cNvSpPr txBox="1">
            <a:spLocks noGrp="1"/>
          </p:cNvSpPr>
          <p:nvPr>
            <p:ph type="title"/>
          </p:nvPr>
        </p:nvSpPr>
        <p:spPr>
          <a:xfrm>
            <a:off x="311700" y="1961550"/>
            <a:ext cx="8520600" cy="104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solidFill>
                  <a:srgbClr val="000000"/>
                </a:solidFill>
              </a:rPr>
              <a:t>Systems Engineering</a:t>
            </a:r>
            <a:endParaRPr sz="5000">
              <a:solidFill>
                <a:srgbClr val="000000"/>
              </a:solidFill>
            </a:endParaRPr>
          </a:p>
        </p:txBody>
      </p:sp>
      <p:sp>
        <p:nvSpPr>
          <p:cNvPr id="1009" name="Google Shape;10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61</a:t>
            </a:fld>
            <a:endParaRPr/>
          </a:p>
        </p:txBody>
      </p:sp>
      <p:pic>
        <p:nvPicPr>
          <p:cNvPr id="1010" name="Google Shape;1010;p6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11" name="Google Shape;1011;p6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12" name="Google Shape;1012;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61</a:t>
            </a:fld>
            <a:endParaRPr>
              <a:solidFill>
                <a:srgbClr val="000000"/>
              </a:solidFill>
            </a:endParaRPr>
          </a:p>
        </p:txBody>
      </p:sp>
      <p:sp>
        <p:nvSpPr>
          <p:cNvPr id="1013" name="Google Shape;1013;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61</a:t>
            </a:fld>
            <a:endParaRPr/>
          </a:p>
        </p:txBody>
      </p:sp>
      <p:sp>
        <p:nvSpPr>
          <p:cNvPr id="1014" name="Google Shape;1014;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61</a:t>
            </a:fld>
            <a:endParaRPr>
              <a:solidFill>
                <a:srgbClr val="000000"/>
              </a:solidFill>
            </a:endParaRPr>
          </a:p>
        </p:txBody>
      </p:sp>
      <p:sp>
        <p:nvSpPr>
          <p:cNvPr id="1015" name="Google Shape;1015;p61"/>
          <p:cNvSpPr/>
          <p:nvPr/>
        </p:nvSpPr>
        <p:spPr>
          <a:xfrm>
            <a:off x="891500" y="43074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Overview</a:t>
            </a:r>
            <a:endParaRPr sz="1200" b="0" i="0" u="none" strike="noStrike" cap="none">
              <a:solidFill>
                <a:srgbClr val="000000"/>
              </a:solidFill>
              <a:latin typeface="Arial"/>
              <a:ea typeface="Arial"/>
              <a:cs typeface="Arial"/>
              <a:sym typeface="Arial"/>
            </a:endParaRPr>
          </a:p>
        </p:txBody>
      </p:sp>
      <p:sp>
        <p:nvSpPr>
          <p:cNvPr id="1016" name="Google Shape;1016;p61"/>
          <p:cNvSpPr/>
          <p:nvPr/>
        </p:nvSpPr>
        <p:spPr>
          <a:xfrm>
            <a:off x="366527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Testing</a:t>
            </a:r>
            <a:endParaRPr sz="1200" b="0" i="0" u="none" strike="noStrike" cap="none">
              <a:solidFill>
                <a:srgbClr val="000000"/>
              </a:solidFill>
              <a:latin typeface="Arial"/>
              <a:ea typeface="Arial"/>
              <a:cs typeface="Arial"/>
              <a:sym typeface="Arial"/>
            </a:endParaRPr>
          </a:p>
        </p:txBody>
      </p:sp>
      <p:sp>
        <p:nvSpPr>
          <p:cNvPr id="1017" name="Google Shape;1017;p61"/>
          <p:cNvSpPr/>
          <p:nvPr/>
        </p:nvSpPr>
        <p:spPr>
          <a:xfrm>
            <a:off x="5072325" y="4307400"/>
            <a:ext cx="16869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Systems Engineering</a:t>
            </a:r>
            <a:endParaRPr sz="1200" b="0" i="0" u="none" strike="noStrike" cap="none">
              <a:solidFill>
                <a:srgbClr val="000000"/>
              </a:solidFill>
              <a:latin typeface="Arial"/>
              <a:ea typeface="Arial"/>
              <a:cs typeface="Arial"/>
              <a:sym typeface="Arial"/>
            </a:endParaRPr>
          </a:p>
        </p:txBody>
      </p:sp>
      <p:sp>
        <p:nvSpPr>
          <p:cNvPr id="1018" name="Google Shape;1018;p61"/>
          <p:cNvSpPr/>
          <p:nvPr/>
        </p:nvSpPr>
        <p:spPr>
          <a:xfrm>
            <a:off x="2261750"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Design Description</a:t>
            </a:r>
            <a:endParaRPr sz="1200" b="0" i="0" u="none" strike="noStrike" cap="none">
              <a:solidFill>
                <a:srgbClr val="000000"/>
              </a:solidFill>
              <a:latin typeface="Arial"/>
              <a:ea typeface="Arial"/>
              <a:cs typeface="Arial"/>
              <a:sym typeface="Arial"/>
            </a:endParaRPr>
          </a:p>
        </p:txBody>
      </p:sp>
      <p:sp>
        <p:nvSpPr>
          <p:cNvPr id="1019" name="Google Shape;1019;p61"/>
          <p:cNvSpPr/>
          <p:nvPr/>
        </p:nvSpPr>
        <p:spPr>
          <a:xfrm>
            <a:off x="6470800" y="4307400"/>
            <a:ext cx="1781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Project Management</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3"/>
        <p:cNvGrpSpPr/>
        <p:nvPr/>
      </p:nvGrpSpPr>
      <p:grpSpPr>
        <a:xfrm>
          <a:off x="0" y="0"/>
          <a:ext cx="0" cy="0"/>
          <a:chOff x="0" y="0"/>
          <a:chExt cx="0" cy="0"/>
        </a:xfrm>
      </p:grpSpPr>
      <p:sp>
        <p:nvSpPr>
          <p:cNvPr id="1024" name="Google Shape;1024;p62"/>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Systems Engineering “V”</a:t>
            </a:r>
            <a:endParaRPr>
              <a:solidFill>
                <a:srgbClr val="000000"/>
              </a:solidFill>
            </a:endParaRPr>
          </a:p>
        </p:txBody>
      </p:sp>
      <p:sp>
        <p:nvSpPr>
          <p:cNvPr id="1025" name="Google Shape;1025;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62</a:t>
            </a:fld>
            <a:endParaRPr/>
          </a:p>
        </p:txBody>
      </p:sp>
      <p:pic>
        <p:nvPicPr>
          <p:cNvPr id="1026" name="Google Shape;1026;p6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27" name="Google Shape;1027;p6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28" name="Google Shape;1028;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62</a:t>
            </a:fld>
            <a:endParaRPr>
              <a:solidFill>
                <a:srgbClr val="000000"/>
              </a:solidFill>
            </a:endParaRPr>
          </a:p>
        </p:txBody>
      </p:sp>
      <p:pic>
        <p:nvPicPr>
          <p:cNvPr id="1029" name="Google Shape;1029;p62"/>
          <p:cNvPicPr preferRelativeResize="0"/>
          <p:nvPr/>
        </p:nvPicPr>
        <p:blipFill rotWithShape="1">
          <a:blip r:embed="rId5">
            <a:alphaModFix/>
          </a:blip>
          <a:srcRect/>
          <a:stretch/>
        </p:blipFill>
        <p:spPr>
          <a:xfrm>
            <a:off x="4572003" y="1537175"/>
            <a:ext cx="4132550" cy="2221550"/>
          </a:xfrm>
          <a:prstGeom prst="rect">
            <a:avLst/>
          </a:prstGeom>
          <a:noFill/>
          <a:ln>
            <a:noFill/>
          </a:ln>
        </p:spPr>
      </p:pic>
      <p:sp>
        <p:nvSpPr>
          <p:cNvPr id="1030" name="Google Shape;1030;p62"/>
          <p:cNvSpPr txBox="1"/>
          <p:nvPr/>
        </p:nvSpPr>
        <p:spPr>
          <a:xfrm>
            <a:off x="-33025" y="1074825"/>
            <a:ext cx="5300400" cy="35997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000000"/>
                </a:solidFill>
                <a:latin typeface="Arial"/>
                <a:ea typeface="Arial"/>
                <a:cs typeface="Arial"/>
                <a:sym typeface="Arial"/>
              </a:rPr>
              <a:t>Design Solution:</a:t>
            </a:r>
            <a:endParaRPr sz="1600" b="1"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Customer Design Requirements</a:t>
            </a:r>
            <a:endParaRPr sz="14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Functional Requirements</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Levels of Success</a:t>
            </a:r>
            <a:endParaRPr sz="12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Design Concept</a:t>
            </a:r>
            <a:endParaRPr sz="14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Prevent windmilling of the fan blades under M=0.8 flow at 20k ft</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Vector the thrust of the engine by </a:t>
            </a:r>
            <a:r>
              <a:rPr lang="en" sz="1200" b="0" i="0" u="none" strike="noStrike" cap="none">
                <a:solidFill>
                  <a:srgbClr val="222222"/>
                </a:solidFill>
                <a:highlight>
                  <a:srgbClr val="FFFFFF"/>
                </a:highlight>
                <a:latin typeface="Arial"/>
                <a:ea typeface="Arial"/>
                <a:cs typeface="Arial"/>
                <a:sym typeface="Arial"/>
              </a:rPr>
              <a:t>±10° on at least one axis </a:t>
            </a:r>
            <a:endParaRPr sz="1200" b="0" i="0" u="none" strike="noStrike" cap="none">
              <a:solidFill>
                <a:srgbClr val="222222"/>
              </a:solidFill>
              <a:highlight>
                <a:srgbClr val="FFFFFF"/>
              </a:highlight>
              <a:latin typeface="Arial"/>
              <a:ea typeface="Arial"/>
              <a:cs typeface="Arial"/>
              <a:sym typeface="Arial"/>
            </a:endParaRPr>
          </a:p>
          <a:p>
            <a:pPr marL="1828800" marR="0" lvl="3" indent="-292100" algn="l" rtl="0">
              <a:lnSpc>
                <a:spcPct val="100000"/>
              </a:lnSpc>
              <a:spcBef>
                <a:spcPts val="0"/>
              </a:spcBef>
              <a:spcAft>
                <a:spcPts val="0"/>
              </a:spcAft>
              <a:buClr>
                <a:srgbClr val="222222"/>
              </a:buClr>
              <a:buSzPts val="1000"/>
              <a:buFont typeface="Arial"/>
              <a:buChar char="●"/>
            </a:pPr>
            <a:r>
              <a:rPr lang="en" sz="1000" b="0" i="0" u="none" strike="noStrike" cap="none">
                <a:solidFill>
                  <a:srgbClr val="222222"/>
                </a:solidFill>
                <a:highlight>
                  <a:srgbClr val="FFFFFF"/>
                </a:highlight>
                <a:latin typeface="Arial"/>
                <a:ea typeface="Arial"/>
                <a:cs typeface="Arial"/>
                <a:sym typeface="Arial"/>
              </a:rPr>
              <a:t>Cannot impede nominal thrust</a:t>
            </a:r>
            <a:endParaRPr sz="10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Risk Analysis</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Thermodynamic and Structural Model</a:t>
            </a:r>
            <a:endParaRPr sz="12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CFD and FEA analysis</a:t>
            </a:r>
            <a:endParaRPr sz="1200" b="0" i="0" u="none" strike="noStrike" cap="none">
              <a:solidFill>
                <a:srgbClr val="222222"/>
              </a:solidFill>
              <a:highlight>
                <a:srgbClr val="FFFFFF"/>
              </a:highlight>
              <a:latin typeface="Arial"/>
              <a:ea typeface="Arial"/>
              <a:cs typeface="Arial"/>
              <a:sym typeface="Arial"/>
            </a:endParaRPr>
          </a:p>
          <a:p>
            <a:pPr marL="457200" marR="0" lvl="0" indent="-330200" algn="l" rtl="0">
              <a:lnSpc>
                <a:spcPct val="100000"/>
              </a:lnSpc>
              <a:spcBef>
                <a:spcPts val="0"/>
              </a:spcBef>
              <a:spcAft>
                <a:spcPts val="0"/>
              </a:spcAft>
              <a:buClr>
                <a:srgbClr val="222222"/>
              </a:buClr>
              <a:buSzPts val="1600"/>
              <a:buFont typeface="Arial"/>
              <a:buChar char="●"/>
            </a:pPr>
            <a:r>
              <a:rPr lang="en" sz="1600" b="1" i="0" u="none" strike="noStrike" cap="none">
                <a:solidFill>
                  <a:srgbClr val="222222"/>
                </a:solidFill>
                <a:highlight>
                  <a:srgbClr val="FFFFFF"/>
                </a:highlight>
                <a:latin typeface="Arial"/>
                <a:ea typeface="Arial"/>
                <a:cs typeface="Arial"/>
                <a:sym typeface="Arial"/>
              </a:rPr>
              <a:t>Document, Integration, and Testing:</a:t>
            </a:r>
            <a:endParaRPr sz="1600" b="1"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Unit testing electronics and software</a:t>
            </a:r>
            <a:endParaRPr sz="14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Design test stand for thrust measurements on two axes</a:t>
            </a:r>
            <a:endParaRPr sz="14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Document test plans and test results on GUI</a:t>
            </a:r>
            <a:endParaRPr sz="1400" b="0" i="0" u="none" strike="noStrike" cap="none">
              <a:solidFill>
                <a:srgbClr val="222222"/>
              </a:solidFill>
              <a:highlight>
                <a:srgbClr val="FFFFFF"/>
              </a:highlight>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4"/>
        <p:cNvGrpSpPr/>
        <p:nvPr/>
      </p:nvGrpSpPr>
      <p:grpSpPr>
        <a:xfrm>
          <a:off x="0" y="0"/>
          <a:ext cx="0" cy="0"/>
          <a:chOff x="0" y="0"/>
          <a:chExt cx="0" cy="0"/>
        </a:xfrm>
      </p:grpSpPr>
      <p:sp>
        <p:nvSpPr>
          <p:cNvPr id="1035" name="Google Shape;1035;p63"/>
          <p:cNvSpPr txBox="1">
            <a:spLocks noGrp="1"/>
          </p:cNvSpPr>
          <p:nvPr>
            <p:ph type="title"/>
          </p:nvPr>
        </p:nvSpPr>
        <p:spPr>
          <a:xfrm>
            <a:off x="4510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Trade Studies</a:t>
            </a:r>
            <a:endParaRPr>
              <a:solidFill>
                <a:srgbClr val="000000"/>
              </a:solidFill>
            </a:endParaRPr>
          </a:p>
        </p:txBody>
      </p:sp>
      <p:sp>
        <p:nvSpPr>
          <p:cNvPr id="1036" name="Google Shape;103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63</a:t>
            </a:fld>
            <a:endParaRPr/>
          </a:p>
        </p:txBody>
      </p:sp>
      <p:pic>
        <p:nvPicPr>
          <p:cNvPr id="1037" name="Google Shape;1037;p6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38" name="Google Shape;1038;p6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39" name="Google Shape;1039;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63</a:t>
            </a:fld>
            <a:endParaRPr>
              <a:solidFill>
                <a:srgbClr val="000000"/>
              </a:solidFill>
            </a:endParaRPr>
          </a:p>
        </p:txBody>
      </p:sp>
      <p:sp>
        <p:nvSpPr>
          <p:cNvPr id="1040" name="Google Shape;1040;p63"/>
          <p:cNvSpPr txBox="1"/>
          <p:nvPr/>
        </p:nvSpPr>
        <p:spPr>
          <a:xfrm>
            <a:off x="-33025" y="1074825"/>
            <a:ext cx="4334400" cy="14598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222222"/>
                </a:solidFill>
                <a:highlight>
                  <a:srgbClr val="FFFFFF"/>
                </a:highlight>
                <a:latin typeface="Arial"/>
                <a:ea typeface="Arial"/>
                <a:cs typeface="Arial"/>
                <a:sym typeface="Arial"/>
              </a:rPr>
              <a:t>WPM key trades:</a:t>
            </a:r>
            <a:endParaRPr sz="1600" b="1"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Performance (30%)</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Ensure no fan blade rotation under set conditions</a:t>
            </a:r>
            <a:endParaRPr sz="12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Simplicity (21%)</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Reduces risk of damaging engine</a:t>
            </a:r>
            <a:endParaRPr sz="1200" b="0" i="0" u="none" strike="noStrike" cap="none">
              <a:solidFill>
                <a:srgbClr val="222222"/>
              </a:solidFill>
              <a:highlight>
                <a:srgbClr val="FFFFFF"/>
              </a:highlight>
              <a:latin typeface="Arial"/>
              <a:ea typeface="Arial"/>
              <a:cs typeface="Arial"/>
              <a:sym typeface="Arial"/>
            </a:endParaRPr>
          </a:p>
        </p:txBody>
      </p:sp>
      <p:sp>
        <p:nvSpPr>
          <p:cNvPr id="1041" name="Google Shape;1041;p63"/>
          <p:cNvSpPr txBox="1"/>
          <p:nvPr/>
        </p:nvSpPr>
        <p:spPr>
          <a:xfrm>
            <a:off x="-33025" y="2595825"/>
            <a:ext cx="4218900" cy="14598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Arial"/>
              <a:buChar char="●"/>
            </a:pPr>
            <a:r>
              <a:rPr lang="en" sz="1600" b="1" i="0" u="none" strike="noStrike" cap="none">
                <a:solidFill>
                  <a:srgbClr val="222222"/>
                </a:solidFill>
                <a:highlight>
                  <a:srgbClr val="FFFFFF"/>
                </a:highlight>
                <a:latin typeface="Arial"/>
                <a:ea typeface="Arial"/>
                <a:cs typeface="Arial"/>
                <a:sym typeface="Arial"/>
              </a:rPr>
              <a:t>TVM key trades:</a:t>
            </a:r>
            <a:endParaRPr sz="1600" b="1"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Performance (31%)</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Ensure the flow is vectored to preferred angle</a:t>
            </a:r>
            <a:endParaRPr sz="1200" b="0" i="0" u="none" strike="noStrike" cap="none">
              <a:solidFill>
                <a:srgbClr val="222222"/>
              </a:solidFill>
              <a:highlight>
                <a:srgbClr val="FFFFFF"/>
              </a:highlight>
              <a:latin typeface="Arial"/>
              <a:ea typeface="Arial"/>
              <a:cs typeface="Arial"/>
              <a:sym typeface="Arial"/>
            </a:endParaRPr>
          </a:p>
          <a:p>
            <a:pPr marL="914400" marR="0" lvl="1" indent="-317500" algn="l" rtl="0">
              <a:lnSpc>
                <a:spcPct val="100000"/>
              </a:lnSpc>
              <a:spcBef>
                <a:spcPts val="0"/>
              </a:spcBef>
              <a:spcAft>
                <a:spcPts val="0"/>
              </a:spcAft>
              <a:buClr>
                <a:srgbClr val="222222"/>
              </a:buClr>
              <a:buSzPts val="1400"/>
              <a:buFont typeface="Arial"/>
              <a:buChar char="○"/>
            </a:pPr>
            <a:r>
              <a:rPr lang="en" sz="1400" b="0" i="0" u="none" strike="noStrike" cap="none">
                <a:solidFill>
                  <a:srgbClr val="222222"/>
                </a:solidFill>
                <a:highlight>
                  <a:srgbClr val="FFFFFF"/>
                </a:highlight>
                <a:latin typeface="Arial"/>
                <a:ea typeface="Arial"/>
                <a:cs typeface="Arial"/>
                <a:sym typeface="Arial"/>
              </a:rPr>
              <a:t>Simplicity (24%)</a:t>
            </a:r>
            <a:endParaRPr sz="1400" b="0" i="0" u="none" strike="noStrike" cap="none">
              <a:solidFill>
                <a:srgbClr val="222222"/>
              </a:solidFill>
              <a:highlight>
                <a:srgbClr val="FFFFFF"/>
              </a:highlight>
              <a:latin typeface="Arial"/>
              <a:ea typeface="Arial"/>
              <a:cs typeface="Arial"/>
              <a:sym typeface="Arial"/>
            </a:endParaRPr>
          </a:p>
          <a:p>
            <a:pPr marL="1371600" marR="0" lvl="2" indent="-304800" algn="l" rtl="0">
              <a:lnSpc>
                <a:spcPct val="100000"/>
              </a:lnSpc>
              <a:spcBef>
                <a:spcPts val="0"/>
              </a:spcBef>
              <a:spcAft>
                <a:spcPts val="0"/>
              </a:spcAft>
              <a:buClr>
                <a:srgbClr val="222222"/>
              </a:buClr>
              <a:buSzPts val="1200"/>
              <a:buFont typeface="Arial"/>
              <a:buChar char="■"/>
            </a:pPr>
            <a:r>
              <a:rPr lang="en" sz="1200" b="0" i="0" u="none" strike="noStrike" cap="none">
                <a:solidFill>
                  <a:srgbClr val="222222"/>
                </a:solidFill>
                <a:highlight>
                  <a:srgbClr val="FFFFFF"/>
                </a:highlight>
                <a:latin typeface="Arial"/>
                <a:ea typeface="Arial"/>
                <a:cs typeface="Arial"/>
                <a:sym typeface="Arial"/>
              </a:rPr>
              <a:t>Reduces risk of damaging engine</a:t>
            </a:r>
            <a:endParaRPr sz="1200" b="0" i="0" u="none" strike="noStrike" cap="none">
              <a:solidFill>
                <a:srgbClr val="222222"/>
              </a:solidFill>
              <a:highlight>
                <a:srgbClr val="FFFFFF"/>
              </a:highlight>
              <a:latin typeface="Arial"/>
              <a:ea typeface="Arial"/>
              <a:cs typeface="Arial"/>
              <a:sym typeface="Arial"/>
            </a:endParaRPr>
          </a:p>
        </p:txBody>
      </p:sp>
      <p:sp>
        <p:nvSpPr>
          <p:cNvPr id="1042" name="Google Shape;1042;p63"/>
          <p:cNvSpPr txBox="1"/>
          <p:nvPr/>
        </p:nvSpPr>
        <p:spPr>
          <a:xfrm>
            <a:off x="5114113" y="3080425"/>
            <a:ext cx="2980500" cy="89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Main concern was affecting the internal components and balancing of the engine</a:t>
            </a:r>
            <a:endParaRPr sz="1400" b="0" i="0" u="none" strike="noStrike" cap="none">
              <a:solidFill>
                <a:srgbClr val="000000"/>
              </a:solidFill>
              <a:latin typeface="Arial"/>
              <a:ea typeface="Arial"/>
              <a:cs typeface="Arial"/>
              <a:sym typeface="Arial"/>
            </a:endParaRPr>
          </a:p>
        </p:txBody>
      </p:sp>
      <p:graphicFrame>
        <p:nvGraphicFramePr>
          <p:cNvPr id="1043" name="Google Shape;1043;p63"/>
          <p:cNvGraphicFramePr/>
          <p:nvPr/>
        </p:nvGraphicFramePr>
        <p:xfrm>
          <a:off x="4185875" y="1374075"/>
          <a:ext cx="4836975" cy="1459800"/>
        </p:xfrm>
        <a:graphic>
          <a:graphicData uri="http://schemas.openxmlformats.org/drawingml/2006/table">
            <a:tbl>
              <a:tblPr>
                <a:noFill/>
                <a:tableStyleId>{763F2526-54F3-4041-A434-4D5AF88A81EE}</a:tableStyleId>
              </a:tblPr>
              <a:tblGrid>
                <a:gridCol w="1612325">
                  <a:extLst>
                    <a:ext uri="{9D8B030D-6E8A-4147-A177-3AD203B41FA5}">
                      <a16:colId xmlns:a16="http://schemas.microsoft.com/office/drawing/2014/main" val="20000"/>
                    </a:ext>
                  </a:extLst>
                </a:gridCol>
                <a:gridCol w="1612325">
                  <a:extLst>
                    <a:ext uri="{9D8B030D-6E8A-4147-A177-3AD203B41FA5}">
                      <a16:colId xmlns:a16="http://schemas.microsoft.com/office/drawing/2014/main" val="20001"/>
                    </a:ext>
                  </a:extLst>
                </a:gridCol>
                <a:gridCol w="1612325">
                  <a:extLst>
                    <a:ext uri="{9D8B030D-6E8A-4147-A177-3AD203B41FA5}">
                      <a16:colId xmlns:a16="http://schemas.microsoft.com/office/drawing/2014/main" val="20002"/>
                    </a:ext>
                  </a:extLst>
                </a:gridCol>
              </a:tblGrid>
              <a:tr h="4866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Main Concern</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WPM % Weight</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chemeClr val="dk1"/>
                          </a:solidFill>
                        </a:rPr>
                        <a:t>TVM % Weight</a:t>
                      </a:r>
                      <a:endParaRPr sz="1400" b="1" u="none" strike="noStrike" cap="none"/>
                    </a:p>
                  </a:txBody>
                  <a:tcPr marL="91425" marR="91425" marT="91425" marB="91425"/>
                </a:tc>
                <a:extLst>
                  <a:ext uri="{0D108BD9-81ED-4DB2-BD59-A6C34878D82A}">
                    <a16:rowId xmlns:a16="http://schemas.microsoft.com/office/drawing/2014/main" val="10000"/>
                  </a:ext>
                </a:extLst>
              </a:tr>
              <a:tr h="4866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Performance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30%</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31%</a:t>
                      </a:r>
                      <a:endParaRPr sz="1400" u="none" strike="noStrike" cap="none"/>
                    </a:p>
                  </a:txBody>
                  <a:tcPr marL="91425" marR="91425" marT="91425" marB="91425"/>
                </a:tc>
                <a:extLst>
                  <a:ext uri="{0D108BD9-81ED-4DB2-BD59-A6C34878D82A}">
                    <a16:rowId xmlns:a16="http://schemas.microsoft.com/office/drawing/2014/main" val="10001"/>
                  </a:ext>
                </a:extLst>
              </a:tr>
              <a:tr h="4866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Simplicity</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21%</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24%</a:t>
                      </a: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47"/>
        <p:cNvGrpSpPr/>
        <p:nvPr/>
      </p:nvGrpSpPr>
      <p:grpSpPr>
        <a:xfrm>
          <a:off x="0" y="0"/>
          <a:ext cx="0" cy="0"/>
          <a:chOff x="0" y="0"/>
          <a:chExt cx="0" cy="0"/>
        </a:xfrm>
      </p:grpSpPr>
      <p:sp>
        <p:nvSpPr>
          <p:cNvPr id="1048" name="Google Shape;1048;p64"/>
          <p:cNvSpPr txBox="1">
            <a:spLocks noGrp="1"/>
          </p:cNvSpPr>
          <p:nvPr>
            <p:ph type="title"/>
          </p:nvPr>
        </p:nvSpPr>
        <p:spPr>
          <a:xfrm>
            <a:off x="50055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Design Flowdown</a:t>
            </a:r>
            <a:endParaRPr>
              <a:solidFill>
                <a:srgbClr val="000000"/>
              </a:solidFill>
            </a:endParaRPr>
          </a:p>
        </p:txBody>
      </p:sp>
      <p:sp>
        <p:nvSpPr>
          <p:cNvPr id="1049" name="Google Shape;104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64</a:t>
            </a:fld>
            <a:endParaRPr/>
          </a:p>
        </p:txBody>
      </p:sp>
      <p:pic>
        <p:nvPicPr>
          <p:cNvPr id="1050" name="Google Shape;1050;p6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51" name="Google Shape;1051;p6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52" name="Google Shape;1052;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64</a:t>
            </a:fld>
            <a:endParaRPr>
              <a:solidFill>
                <a:srgbClr val="000000"/>
              </a:solidFill>
            </a:endParaRPr>
          </a:p>
        </p:txBody>
      </p:sp>
      <p:sp>
        <p:nvSpPr>
          <p:cNvPr id="1053" name="Google Shape;1053;p64"/>
          <p:cNvSpPr txBox="1"/>
          <p:nvPr/>
        </p:nvSpPr>
        <p:spPr>
          <a:xfrm>
            <a:off x="-152400" y="853400"/>
            <a:ext cx="7385100" cy="430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1:</a:t>
            </a:r>
            <a:r>
              <a:rPr lang="en" sz="1400" b="0" i="0" u="none" strike="noStrike" cap="none">
                <a:solidFill>
                  <a:srgbClr val="000000"/>
                </a:solidFill>
                <a:latin typeface="Arial"/>
                <a:ea typeface="Arial"/>
                <a:cs typeface="Arial"/>
                <a:sym typeface="Arial"/>
              </a:rPr>
              <a:t> The JetCat P-100RX engine shall have a </a:t>
            </a:r>
            <a:r>
              <a:rPr lang="en" sz="1400" b="1" i="0" u="none" strike="noStrike" cap="none">
                <a:solidFill>
                  <a:srgbClr val="6FA8DC"/>
                </a:solidFill>
                <a:latin typeface="Arial"/>
                <a:ea typeface="Arial"/>
                <a:cs typeface="Arial"/>
                <a:sym typeface="Arial"/>
              </a:rPr>
              <a:t>thrust vectoring mechanism</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Change in nominal thrust is zero - cannot have mechanism that impedes nominal flow</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2:</a:t>
            </a:r>
            <a:r>
              <a:rPr lang="en" sz="1400" b="0" i="0" u="none" strike="noStrike" cap="none">
                <a:solidFill>
                  <a:srgbClr val="000000"/>
                </a:solidFill>
                <a:latin typeface="Arial"/>
                <a:ea typeface="Arial"/>
                <a:cs typeface="Arial"/>
                <a:sym typeface="Arial"/>
              </a:rPr>
              <a:t> The JetCat engine shall have a </a:t>
            </a:r>
            <a:r>
              <a:rPr lang="en" sz="1400" b="1" i="0" u="none" strike="noStrike" cap="none">
                <a:solidFill>
                  <a:srgbClr val="6FA8DC"/>
                </a:solidFill>
                <a:latin typeface="Arial"/>
                <a:ea typeface="Arial"/>
                <a:cs typeface="Arial"/>
                <a:sym typeface="Arial"/>
              </a:rPr>
              <a:t>windmill prevention mechanism</a:t>
            </a:r>
            <a:r>
              <a:rPr lang="en" sz="14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Can be engaged/disengaged upon command - does not prevent airflow/fan blade rotation at all times</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3:</a:t>
            </a:r>
            <a:r>
              <a:rPr lang="en" sz="1400" b="0" i="0" u="none" strike="noStrike" cap="none">
                <a:solidFill>
                  <a:srgbClr val="000000"/>
                </a:solidFill>
                <a:latin typeface="Arial"/>
                <a:ea typeface="Arial"/>
                <a:cs typeface="Arial"/>
                <a:sym typeface="Arial"/>
              </a:rPr>
              <a:t> The </a:t>
            </a:r>
            <a:r>
              <a:rPr lang="en" sz="1400" b="1" i="0" u="none" strike="noStrike" cap="none">
                <a:solidFill>
                  <a:srgbClr val="6FA8DC"/>
                </a:solidFill>
                <a:latin typeface="Arial"/>
                <a:ea typeface="Arial"/>
                <a:cs typeface="Arial"/>
                <a:sym typeface="Arial"/>
              </a:rPr>
              <a:t>MCB shall control and monitor</a:t>
            </a:r>
            <a:r>
              <a:rPr lang="en" sz="1400" b="0" i="0" u="none" strike="noStrike" cap="none">
                <a:solidFill>
                  <a:srgbClr val="CFE2F3"/>
                </a:solidFill>
                <a:latin typeface="Arial"/>
                <a:ea typeface="Arial"/>
                <a:cs typeface="Arial"/>
                <a:sym typeface="Arial"/>
              </a:rPr>
              <a:t> </a:t>
            </a:r>
            <a:r>
              <a:rPr lang="en" sz="1400" b="0" i="0" u="none" strike="noStrike" cap="none">
                <a:solidFill>
                  <a:srgbClr val="000000"/>
                </a:solidFill>
                <a:latin typeface="Arial"/>
                <a:ea typeface="Arial"/>
                <a:cs typeface="Arial"/>
                <a:sym typeface="Arial"/>
              </a:rPr>
              <a:t>both of the incorporated mechanisms.</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Controls power to both mechanisms and incorporated electronics</a:t>
            </a:r>
            <a:endParaRPr sz="12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Sends and receives health/status data for both mechanisms and incorporated test apparati</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400" b="1" i="0" u="sng" strike="noStrike" cap="none">
                <a:solidFill>
                  <a:schemeClr val="dk1"/>
                </a:solidFill>
                <a:latin typeface="Arial"/>
                <a:ea typeface="Arial"/>
                <a:cs typeface="Arial"/>
                <a:sym typeface="Arial"/>
              </a:rPr>
              <a:t>FR 4:</a:t>
            </a:r>
            <a:r>
              <a:rPr lang="en" sz="1400" b="1" i="0" u="none" strike="noStrike" cap="none">
                <a:solidFill>
                  <a:schemeClr val="dk1"/>
                </a:solidFill>
                <a:latin typeface="Arial"/>
                <a:ea typeface="Arial"/>
                <a:cs typeface="Arial"/>
                <a:sym typeface="Arial"/>
              </a:rPr>
              <a:t> </a:t>
            </a:r>
            <a:r>
              <a:rPr lang="en" sz="1400" b="0" i="0" u="none" strike="noStrike" cap="none">
                <a:solidFill>
                  <a:schemeClr val="dk1"/>
                </a:solidFill>
                <a:latin typeface="Arial"/>
                <a:ea typeface="Arial"/>
                <a:cs typeface="Arial"/>
                <a:sym typeface="Arial"/>
              </a:rPr>
              <a:t>The MCB shall run the engine such that it remains within the </a:t>
            </a:r>
            <a:r>
              <a:rPr lang="en" sz="1400" b="1" i="0" u="none" strike="noStrike" cap="none">
                <a:solidFill>
                  <a:srgbClr val="6FA8DC"/>
                </a:solidFill>
                <a:latin typeface="Arial"/>
                <a:ea typeface="Arial"/>
                <a:cs typeface="Arial"/>
                <a:sym typeface="Arial"/>
              </a:rPr>
              <a:t>nominal operating conditions</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Maintains RPM limit - controls engine’s RPM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400" b="1" i="0" u="sng" strike="noStrike" cap="none">
                <a:solidFill>
                  <a:schemeClr val="dk1"/>
                </a:solidFill>
                <a:latin typeface="Arial"/>
                <a:ea typeface="Arial"/>
                <a:cs typeface="Arial"/>
                <a:sym typeface="Arial"/>
              </a:rPr>
              <a:t>FR 5: </a:t>
            </a:r>
            <a:r>
              <a:rPr lang="en" sz="1400" b="0" i="0" u="none" strike="noStrike" cap="none">
                <a:solidFill>
                  <a:schemeClr val="dk1"/>
                </a:solidFill>
                <a:latin typeface="Arial"/>
                <a:ea typeface="Arial"/>
                <a:cs typeface="Arial"/>
                <a:sym typeface="Arial"/>
              </a:rPr>
              <a:t>The MCB shall receive data from and send data to the </a:t>
            </a:r>
            <a:r>
              <a:rPr lang="en" sz="1400" b="1" i="0" u="none" strike="noStrike" cap="none">
                <a:solidFill>
                  <a:srgbClr val="6FA8DC"/>
                </a:solidFill>
                <a:latin typeface="Arial"/>
                <a:ea typeface="Arial"/>
                <a:cs typeface="Arial"/>
                <a:sym typeface="Arial"/>
              </a:rPr>
              <a:t>user interface</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Controls engine, WPM, and TVM - permits team members to test at a safe distance from the engine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7"/>
        <p:cNvGrpSpPr/>
        <p:nvPr/>
      </p:nvGrpSpPr>
      <p:grpSpPr>
        <a:xfrm>
          <a:off x="0" y="0"/>
          <a:ext cx="0" cy="0"/>
          <a:chOff x="0" y="0"/>
          <a:chExt cx="0" cy="0"/>
        </a:xfrm>
      </p:grpSpPr>
      <p:sp>
        <p:nvSpPr>
          <p:cNvPr id="1058" name="Google Shape;1058;p65"/>
          <p:cNvSpPr txBox="1">
            <a:spLocks noGrp="1"/>
          </p:cNvSpPr>
          <p:nvPr>
            <p:ph type="title"/>
          </p:nvPr>
        </p:nvSpPr>
        <p:spPr>
          <a:xfrm>
            <a:off x="50055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Design Flowdown</a:t>
            </a:r>
            <a:endParaRPr>
              <a:solidFill>
                <a:srgbClr val="000000"/>
              </a:solidFill>
            </a:endParaRPr>
          </a:p>
        </p:txBody>
      </p:sp>
      <p:sp>
        <p:nvSpPr>
          <p:cNvPr id="1059" name="Google Shape;1059;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65</a:t>
            </a:fld>
            <a:endParaRPr/>
          </a:p>
        </p:txBody>
      </p:sp>
      <p:pic>
        <p:nvPicPr>
          <p:cNvPr id="1060" name="Google Shape;1060;p6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61" name="Google Shape;1061;p6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62" name="Google Shape;1062;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65</a:t>
            </a:fld>
            <a:endParaRPr>
              <a:solidFill>
                <a:srgbClr val="000000"/>
              </a:solidFill>
            </a:endParaRPr>
          </a:p>
        </p:txBody>
      </p:sp>
      <p:sp>
        <p:nvSpPr>
          <p:cNvPr id="1063" name="Google Shape;1063;p65"/>
          <p:cNvSpPr txBox="1"/>
          <p:nvPr/>
        </p:nvSpPr>
        <p:spPr>
          <a:xfrm>
            <a:off x="-152400" y="853400"/>
            <a:ext cx="7385100" cy="430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1:</a:t>
            </a:r>
            <a:r>
              <a:rPr lang="en" sz="1400" b="0" i="0" u="none" strike="noStrike" cap="none">
                <a:solidFill>
                  <a:srgbClr val="000000"/>
                </a:solidFill>
                <a:latin typeface="Arial"/>
                <a:ea typeface="Arial"/>
                <a:cs typeface="Arial"/>
                <a:sym typeface="Arial"/>
              </a:rPr>
              <a:t> The JetCat P-100RX engine shall have a </a:t>
            </a:r>
            <a:r>
              <a:rPr lang="en" sz="1400" b="1" i="0" u="none" strike="noStrike" cap="none">
                <a:solidFill>
                  <a:srgbClr val="6FA8DC"/>
                </a:solidFill>
                <a:latin typeface="Arial"/>
                <a:ea typeface="Arial"/>
                <a:cs typeface="Arial"/>
                <a:sym typeface="Arial"/>
              </a:rPr>
              <a:t>thrust vectoring mechanism</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Change in nominal thrust is zero - cannot have mechanism that impedes nominal flow</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2:</a:t>
            </a:r>
            <a:r>
              <a:rPr lang="en" sz="1400" b="0" i="0" u="none" strike="noStrike" cap="none">
                <a:solidFill>
                  <a:srgbClr val="000000"/>
                </a:solidFill>
                <a:latin typeface="Arial"/>
                <a:ea typeface="Arial"/>
                <a:cs typeface="Arial"/>
                <a:sym typeface="Arial"/>
              </a:rPr>
              <a:t> The JetCat engine shall have a </a:t>
            </a:r>
            <a:r>
              <a:rPr lang="en" sz="1400" b="1" i="0" u="none" strike="noStrike" cap="none">
                <a:solidFill>
                  <a:srgbClr val="6FA8DC"/>
                </a:solidFill>
                <a:latin typeface="Arial"/>
                <a:ea typeface="Arial"/>
                <a:cs typeface="Arial"/>
                <a:sym typeface="Arial"/>
              </a:rPr>
              <a:t>windmill prevention mechanism</a:t>
            </a:r>
            <a:r>
              <a:rPr lang="en" sz="14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Can be engaged/disengaged upon command - does not prevent airflow/fan blade rotation at all times</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3:</a:t>
            </a:r>
            <a:r>
              <a:rPr lang="en" sz="1400" b="0" i="0" u="none" strike="noStrike" cap="none">
                <a:solidFill>
                  <a:srgbClr val="000000"/>
                </a:solidFill>
                <a:latin typeface="Arial"/>
                <a:ea typeface="Arial"/>
                <a:cs typeface="Arial"/>
                <a:sym typeface="Arial"/>
              </a:rPr>
              <a:t> The </a:t>
            </a:r>
            <a:r>
              <a:rPr lang="en" sz="1400" b="1" i="0" u="none" strike="noStrike" cap="none">
                <a:solidFill>
                  <a:srgbClr val="6FA8DC"/>
                </a:solidFill>
                <a:latin typeface="Arial"/>
                <a:ea typeface="Arial"/>
                <a:cs typeface="Arial"/>
                <a:sym typeface="Arial"/>
              </a:rPr>
              <a:t>MCB shall control and monitor</a:t>
            </a:r>
            <a:r>
              <a:rPr lang="en" sz="1400" b="0" i="0" u="none" strike="noStrike" cap="none">
                <a:solidFill>
                  <a:srgbClr val="CFE2F3"/>
                </a:solidFill>
                <a:latin typeface="Arial"/>
                <a:ea typeface="Arial"/>
                <a:cs typeface="Arial"/>
                <a:sym typeface="Arial"/>
              </a:rPr>
              <a:t> </a:t>
            </a:r>
            <a:r>
              <a:rPr lang="en" sz="1400" b="0" i="0" u="none" strike="noStrike" cap="none">
                <a:solidFill>
                  <a:srgbClr val="000000"/>
                </a:solidFill>
                <a:latin typeface="Arial"/>
                <a:ea typeface="Arial"/>
                <a:cs typeface="Arial"/>
                <a:sym typeface="Arial"/>
              </a:rPr>
              <a:t>both of the incorporated mechanisms.</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Controls power to both mechanisms and incorporated electronics</a:t>
            </a:r>
            <a:endParaRPr sz="12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Sends and receives health/status data for both mechanisms and incorporated test apparati</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400" b="1" i="0" u="sng" strike="noStrike" cap="none">
                <a:solidFill>
                  <a:schemeClr val="dk1"/>
                </a:solidFill>
                <a:latin typeface="Arial"/>
                <a:ea typeface="Arial"/>
                <a:cs typeface="Arial"/>
                <a:sym typeface="Arial"/>
              </a:rPr>
              <a:t>FR 4:</a:t>
            </a:r>
            <a:r>
              <a:rPr lang="en" sz="1400" b="1" i="0" u="none" strike="noStrike" cap="none">
                <a:solidFill>
                  <a:schemeClr val="dk1"/>
                </a:solidFill>
                <a:latin typeface="Arial"/>
                <a:ea typeface="Arial"/>
                <a:cs typeface="Arial"/>
                <a:sym typeface="Arial"/>
              </a:rPr>
              <a:t> </a:t>
            </a:r>
            <a:r>
              <a:rPr lang="en" sz="1400" b="0" i="0" u="none" strike="noStrike" cap="none">
                <a:solidFill>
                  <a:schemeClr val="dk1"/>
                </a:solidFill>
                <a:latin typeface="Arial"/>
                <a:ea typeface="Arial"/>
                <a:cs typeface="Arial"/>
                <a:sym typeface="Arial"/>
              </a:rPr>
              <a:t>The MCB shall run the engine such that it remains within the </a:t>
            </a:r>
            <a:r>
              <a:rPr lang="en" sz="1400" b="1" i="0" u="none" strike="noStrike" cap="none">
                <a:solidFill>
                  <a:srgbClr val="6FA8DC"/>
                </a:solidFill>
                <a:latin typeface="Arial"/>
                <a:ea typeface="Arial"/>
                <a:cs typeface="Arial"/>
                <a:sym typeface="Arial"/>
              </a:rPr>
              <a:t>nominal operating conditions</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Maintains RPM limit - controls engine’s RPM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400" b="1" i="0" u="sng" strike="noStrike" cap="none">
                <a:solidFill>
                  <a:schemeClr val="dk1"/>
                </a:solidFill>
                <a:latin typeface="Arial"/>
                <a:ea typeface="Arial"/>
                <a:cs typeface="Arial"/>
                <a:sym typeface="Arial"/>
              </a:rPr>
              <a:t>FR 5: </a:t>
            </a:r>
            <a:r>
              <a:rPr lang="en" sz="1400" b="0" i="0" u="none" strike="noStrike" cap="none">
                <a:solidFill>
                  <a:schemeClr val="dk1"/>
                </a:solidFill>
                <a:latin typeface="Arial"/>
                <a:ea typeface="Arial"/>
                <a:cs typeface="Arial"/>
                <a:sym typeface="Arial"/>
              </a:rPr>
              <a:t>The MCB shall receive data from and send data to the </a:t>
            </a:r>
            <a:r>
              <a:rPr lang="en" sz="1400" b="1" i="0" u="none" strike="noStrike" cap="none">
                <a:solidFill>
                  <a:srgbClr val="6FA8DC"/>
                </a:solidFill>
                <a:latin typeface="Arial"/>
                <a:ea typeface="Arial"/>
                <a:cs typeface="Arial"/>
                <a:sym typeface="Arial"/>
              </a:rPr>
              <a:t>user interface</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Controls engine, WPM, and TVM - permits team members to test at a safe distance from the engine</a:t>
            </a:r>
            <a:endParaRPr sz="1200" b="0" i="0" u="none" strike="noStrike" cap="none">
              <a:solidFill>
                <a:srgbClr val="000000"/>
              </a:solidFill>
              <a:latin typeface="Arial"/>
              <a:ea typeface="Arial"/>
              <a:cs typeface="Arial"/>
              <a:sym typeface="Arial"/>
            </a:endParaRPr>
          </a:p>
        </p:txBody>
      </p:sp>
      <p:sp>
        <p:nvSpPr>
          <p:cNvPr id="1064" name="Google Shape;1064;p65"/>
          <p:cNvSpPr/>
          <p:nvPr/>
        </p:nvSpPr>
        <p:spPr>
          <a:xfrm>
            <a:off x="381775" y="949825"/>
            <a:ext cx="6755400" cy="753000"/>
          </a:xfrm>
          <a:prstGeom prst="rect">
            <a:avLst/>
          </a:prstGeom>
          <a:noFill/>
          <a:ln w="28575"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900FF"/>
              </a:solidFill>
              <a:latin typeface="Arial"/>
              <a:ea typeface="Arial"/>
              <a:cs typeface="Arial"/>
              <a:sym typeface="Arial"/>
            </a:endParaRPr>
          </a:p>
        </p:txBody>
      </p:sp>
      <p:cxnSp>
        <p:nvCxnSpPr>
          <p:cNvPr id="1065" name="Google Shape;1065;p65"/>
          <p:cNvCxnSpPr>
            <a:stCxn id="1064" idx="3"/>
            <a:endCxn id="1066" idx="0"/>
          </p:cNvCxnSpPr>
          <p:nvPr/>
        </p:nvCxnSpPr>
        <p:spPr>
          <a:xfrm>
            <a:off x="7137175" y="1326325"/>
            <a:ext cx="947400" cy="864300"/>
          </a:xfrm>
          <a:prstGeom prst="straightConnector1">
            <a:avLst/>
          </a:prstGeom>
          <a:noFill/>
          <a:ln w="28575" cap="flat" cmpd="sng">
            <a:solidFill>
              <a:srgbClr val="9900FF"/>
            </a:solidFill>
            <a:prstDash val="dash"/>
            <a:round/>
            <a:headEnd type="none" w="sm" len="sm"/>
            <a:tailEnd type="triangle" w="med" len="med"/>
          </a:ln>
        </p:spPr>
      </p:cxnSp>
      <p:sp>
        <p:nvSpPr>
          <p:cNvPr id="1066" name="Google Shape;1066;p65"/>
          <p:cNvSpPr txBox="1"/>
          <p:nvPr/>
        </p:nvSpPr>
        <p:spPr>
          <a:xfrm>
            <a:off x="7147875" y="2190625"/>
            <a:ext cx="1873200" cy="14694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Commenced four-paddle design that does not impede exhaust flow when no vector angle is requested</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0"/>
        <p:cNvGrpSpPr/>
        <p:nvPr/>
      </p:nvGrpSpPr>
      <p:grpSpPr>
        <a:xfrm>
          <a:off x="0" y="0"/>
          <a:ext cx="0" cy="0"/>
          <a:chOff x="0" y="0"/>
          <a:chExt cx="0" cy="0"/>
        </a:xfrm>
      </p:grpSpPr>
      <p:sp>
        <p:nvSpPr>
          <p:cNvPr id="1071" name="Google Shape;1071;p66"/>
          <p:cNvSpPr txBox="1">
            <a:spLocks noGrp="1"/>
          </p:cNvSpPr>
          <p:nvPr>
            <p:ph type="title"/>
          </p:nvPr>
        </p:nvSpPr>
        <p:spPr>
          <a:xfrm>
            <a:off x="50055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Design Flowdown</a:t>
            </a:r>
            <a:endParaRPr>
              <a:solidFill>
                <a:srgbClr val="000000"/>
              </a:solidFill>
            </a:endParaRPr>
          </a:p>
        </p:txBody>
      </p:sp>
      <p:sp>
        <p:nvSpPr>
          <p:cNvPr id="1072" name="Google Shape;1072;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66</a:t>
            </a:fld>
            <a:endParaRPr/>
          </a:p>
        </p:txBody>
      </p:sp>
      <p:pic>
        <p:nvPicPr>
          <p:cNvPr id="1073" name="Google Shape;1073;p6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74" name="Google Shape;1074;p6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75" name="Google Shape;1075;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66</a:t>
            </a:fld>
            <a:endParaRPr>
              <a:solidFill>
                <a:srgbClr val="000000"/>
              </a:solidFill>
            </a:endParaRPr>
          </a:p>
        </p:txBody>
      </p:sp>
      <p:sp>
        <p:nvSpPr>
          <p:cNvPr id="1076" name="Google Shape;1076;p66"/>
          <p:cNvSpPr txBox="1"/>
          <p:nvPr/>
        </p:nvSpPr>
        <p:spPr>
          <a:xfrm>
            <a:off x="-152400" y="853400"/>
            <a:ext cx="7385100" cy="430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1:</a:t>
            </a:r>
            <a:r>
              <a:rPr lang="en" sz="1400" b="0" i="0" u="none" strike="noStrike" cap="none">
                <a:solidFill>
                  <a:srgbClr val="000000"/>
                </a:solidFill>
                <a:latin typeface="Arial"/>
                <a:ea typeface="Arial"/>
                <a:cs typeface="Arial"/>
                <a:sym typeface="Arial"/>
              </a:rPr>
              <a:t> The JetCat P-100RX engine shall have a </a:t>
            </a:r>
            <a:r>
              <a:rPr lang="en" sz="1400" b="1" i="0" u="none" strike="noStrike" cap="none">
                <a:solidFill>
                  <a:srgbClr val="6FA8DC"/>
                </a:solidFill>
                <a:latin typeface="Arial"/>
                <a:ea typeface="Arial"/>
                <a:cs typeface="Arial"/>
                <a:sym typeface="Arial"/>
              </a:rPr>
              <a:t>thrust vectoring mechanism</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Change in nominal thrust is zero - cannot have mechanism that impedes nominal flow</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2:</a:t>
            </a:r>
            <a:r>
              <a:rPr lang="en" sz="1400" b="0" i="0" u="none" strike="noStrike" cap="none">
                <a:solidFill>
                  <a:srgbClr val="000000"/>
                </a:solidFill>
                <a:latin typeface="Arial"/>
                <a:ea typeface="Arial"/>
                <a:cs typeface="Arial"/>
                <a:sym typeface="Arial"/>
              </a:rPr>
              <a:t> The JetCat engine shall have a </a:t>
            </a:r>
            <a:r>
              <a:rPr lang="en" sz="1400" b="1" i="0" u="none" strike="noStrike" cap="none">
                <a:solidFill>
                  <a:srgbClr val="6FA8DC"/>
                </a:solidFill>
                <a:latin typeface="Arial"/>
                <a:ea typeface="Arial"/>
                <a:cs typeface="Arial"/>
                <a:sym typeface="Arial"/>
              </a:rPr>
              <a:t>windmill prevention mechanism</a:t>
            </a:r>
            <a:r>
              <a:rPr lang="en" sz="14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Can be engaged/disengaged upon command - does not prevent airflow/fan blade rotation at all times</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3:</a:t>
            </a:r>
            <a:r>
              <a:rPr lang="en" sz="1400" b="0" i="0" u="none" strike="noStrike" cap="none">
                <a:solidFill>
                  <a:srgbClr val="000000"/>
                </a:solidFill>
                <a:latin typeface="Arial"/>
                <a:ea typeface="Arial"/>
                <a:cs typeface="Arial"/>
                <a:sym typeface="Arial"/>
              </a:rPr>
              <a:t> The </a:t>
            </a:r>
            <a:r>
              <a:rPr lang="en" sz="1400" b="1" i="0" u="none" strike="noStrike" cap="none">
                <a:solidFill>
                  <a:srgbClr val="6FA8DC"/>
                </a:solidFill>
                <a:latin typeface="Arial"/>
                <a:ea typeface="Arial"/>
                <a:cs typeface="Arial"/>
                <a:sym typeface="Arial"/>
              </a:rPr>
              <a:t>MCB shall control and monitor</a:t>
            </a:r>
            <a:r>
              <a:rPr lang="en" sz="1400" b="0" i="0" u="none" strike="noStrike" cap="none">
                <a:solidFill>
                  <a:srgbClr val="CFE2F3"/>
                </a:solidFill>
                <a:latin typeface="Arial"/>
                <a:ea typeface="Arial"/>
                <a:cs typeface="Arial"/>
                <a:sym typeface="Arial"/>
              </a:rPr>
              <a:t> </a:t>
            </a:r>
            <a:r>
              <a:rPr lang="en" sz="1400" b="0" i="0" u="none" strike="noStrike" cap="none">
                <a:solidFill>
                  <a:srgbClr val="000000"/>
                </a:solidFill>
                <a:latin typeface="Arial"/>
                <a:ea typeface="Arial"/>
                <a:cs typeface="Arial"/>
                <a:sym typeface="Arial"/>
              </a:rPr>
              <a:t>both of the incorporated mechanisms.</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Controls power to both mechanisms and incorporated electronics</a:t>
            </a:r>
            <a:endParaRPr sz="12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Sends and receives health/status data for both mechanisms and incorporated test apparati</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400" b="1" i="0" u="sng" strike="noStrike" cap="none">
                <a:solidFill>
                  <a:schemeClr val="dk1"/>
                </a:solidFill>
                <a:latin typeface="Arial"/>
                <a:ea typeface="Arial"/>
                <a:cs typeface="Arial"/>
                <a:sym typeface="Arial"/>
              </a:rPr>
              <a:t>FR 4:</a:t>
            </a:r>
            <a:r>
              <a:rPr lang="en" sz="1400" b="1" i="0" u="none" strike="noStrike" cap="none">
                <a:solidFill>
                  <a:schemeClr val="dk1"/>
                </a:solidFill>
                <a:latin typeface="Arial"/>
                <a:ea typeface="Arial"/>
                <a:cs typeface="Arial"/>
                <a:sym typeface="Arial"/>
              </a:rPr>
              <a:t> </a:t>
            </a:r>
            <a:r>
              <a:rPr lang="en" sz="1400" b="0" i="0" u="none" strike="noStrike" cap="none">
                <a:solidFill>
                  <a:schemeClr val="dk1"/>
                </a:solidFill>
                <a:latin typeface="Arial"/>
                <a:ea typeface="Arial"/>
                <a:cs typeface="Arial"/>
                <a:sym typeface="Arial"/>
              </a:rPr>
              <a:t>The MCB shall run the engine such that it remains within the </a:t>
            </a:r>
            <a:r>
              <a:rPr lang="en" sz="1400" b="1" i="0" u="none" strike="noStrike" cap="none">
                <a:solidFill>
                  <a:srgbClr val="6FA8DC"/>
                </a:solidFill>
                <a:latin typeface="Arial"/>
                <a:ea typeface="Arial"/>
                <a:cs typeface="Arial"/>
                <a:sym typeface="Arial"/>
              </a:rPr>
              <a:t>nominal operating conditions</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Maintains RPM limit - controls engine’s RPM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400" b="1" i="0" u="sng" strike="noStrike" cap="none">
                <a:solidFill>
                  <a:schemeClr val="dk1"/>
                </a:solidFill>
                <a:latin typeface="Arial"/>
                <a:ea typeface="Arial"/>
                <a:cs typeface="Arial"/>
                <a:sym typeface="Arial"/>
              </a:rPr>
              <a:t>FR 5: </a:t>
            </a:r>
            <a:r>
              <a:rPr lang="en" sz="1400" b="0" i="0" u="none" strike="noStrike" cap="none">
                <a:solidFill>
                  <a:schemeClr val="dk1"/>
                </a:solidFill>
                <a:latin typeface="Arial"/>
                <a:ea typeface="Arial"/>
                <a:cs typeface="Arial"/>
                <a:sym typeface="Arial"/>
              </a:rPr>
              <a:t>The MCB shall receive data from and send data to the </a:t>
            </a:r>
            <a:r>
              <a:rPr lang="en" sz="1400" b="1" i="0" u="none" strike="noStrike" cap="none">
                <a:solidFill>
                  <a:srgbClr val="6FA8DC"/>
                </a:solidFill>
                <a:latin typeface="Arial"/>
                <a:ea typeface="Arial"/>
                <a:cs typeface="Arial"/>
                <a:sym typeface="Arial"/>
              </a:rPr>
              <a:t>user interface</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Controls engine, WPM, and TVM - permits team members to test at a safe distance from the engine</a:t>
            </a:r>
            <a:endParaRPr sz="1200" b="0" i="0" u="none" strike="noStrike" cap="none">
              <a:solidFill>
                <a:srgbClr val="000000"/>
              </a:solidFill>
              <a:latin typeface="Arial"/>
              <a:ea typeface="Arial"/>
              <a:cs typeface="Arial"/>
              <a:sym typeface="Arial"/>
            </a:endParaRPr>
          </a:p>
        </p:txBody>
      </p:sp>
      <p:sp>
        <p:nvSpPr>
          <p:cNvPr id="1077" name="Google Shape;1077;p66"/>
          <p:cNvSpPr/>
          <p:nvPr/>
        </p:nvSpPr>
        <p:spPr>
          <a:xfrm>
            <a:off x="349975" y="1702800"/>
            <a:ext cx="6798000" cy="948600"/>
          </a:xfrm>
          <a:prstGeom prst="rect">
            <a:avLst/>
          </a:prstGeom>
          <a:noFill/>
          <a:ln w="28575"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900FF"/>
              </a:solidFill>
              <a:latin typeface="Arial"/>
              <a:ea typeface="Arial"/>
              <a:cs typeface="Arial"/>
              <a:sym typeface="Arial"/>
            </a:endParaRPr>
          </a:p>
        </p:txBody>
      </p:sp>
      <p:cxnSp>
        <p:nvCxnSpPr>
          <p:cNvPr id="1078" name="Google Shape;1078;p66"/>
          <p:cNvCxnSpPr>
            <a:stCxn id="1077" idx="3"/>
            <a:endCxn id="1079" idx="0"/>
          </p:cNvCxnSpPr>
          <p:nvPr/>
        </p:nvCxnSpPr>
        <p:spPr>
          <a:xfrm>
            <a:off x="7147975" y="2177100"/>
            <a:ext cx="936600" cy="745500"/>
          </a:xfrm>
          <a:prstGeom prst="straightConnector1">
            <a:avLst/>
          </a:prstGeom>
          <a:noFill/>
          <a:ln w="28575" cap="flat" cmpd="sng">
            <a:solidFill>
              <a:srgbClr val="9900FF"/>
            </a:solidFill>
            <a:prstDash val="dash"/>
            <a:round/>
            <a:headEnd type="none" w="sm" len="sm"/>
            <a:tailEnd type="triangle" w="med" len="med"/>
          </a:ln>
        </p:spPr>
      </p:cxnSp>
      <p:sp>
        <p:nvSpPr>
          <p:cNvPr id="1079" name="Google Shape;1079;p66"/>
          <p:cNvSpPr txBox="1"/>
          <p:nvPr/>
        </p:nvSpPr>
        <p:spPr>
          <a:xfrm>
            <a:off x="7147975" y="2922625"/>
            <a:ext cx="1873200" cy="18816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Commenced fairing-ejection design that would be ejected after reaching the target air velocity and altitude </a:t>
            </a:r>
            <a:endParaRPr sz="1400" b="0" i="0" u="none" strike="noStrike" cap="none">
              <a:solidFill>
                <a:srgbClr val="990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M = 0.8 @ 20k ft</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3"/>
        <p:cNvGrpSpPr/>
        <p:nvPr/>
      </p:nvGrpSpPr>
      <p:grpSpPr>
        <a:xfrm>
          <a:off x="0" y="0"/>
          <a:ext cx="0" cy="0"/>
          <a:chOff x="0" y="0"/>
          <a:chExt cx="0" cy="0"/>
        </a:xfrm>
      </p:grpSpPr>
      <p:sp>
        <p:nvSpPr>
          <p:cNvPr id="1084" name="Google Shape;1084;p67"/>
          <p:cNvSpPr txBox="1">
            <a:spLocks noGrp="1"/>
          </p:cNvSpPr>
          <p:nvPr>
            <p:ph type="title"/>
          </p:nvPr>
        </p:nvSpPr>
        <p:spPr>
          <a:xfrm>
            <a:off x="50055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Design Flowdown</a:t>
            </a:r>
            <a:endParaRPr>
              <a:solidFill>
                <a:srgbClr val="000000"/>
              </a:solidFill>
            </a:endParaRPr>
          </a:p>
        </p:txBody>
      </p:sp>
      <p:sp>
        <p:nvSpPr>
          <p:cNvPr id="1085" name="Google Shape;1085;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67</a:t>
            </a:fld>
            <a:endParaRPr/>
          </a:p>
        </p:txBody>
      </p:sp>
      <p:pic>
        <p:nvPicPr>
          <p:cNvPr id="1086" name="Google Shape;1086;p6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087" name="Google Shape;1087;p6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088" name="Google Shape;1088;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67</a:t>
            </a:fld>
            <a:endParaRPr>
              <a:solidFill>
                <a:srgbClr val="000000"/>
              </a:solidFill>
            </a:endParaRPr>
          </a:p>
        </p:txBody>
      </p:sp>
      <p:sp>
        <p:nvSpPr>
          <p:cNvPr id="1089" name="Google Shape;1089;p67"/>
          <p:cNvSpPr txBox="1"/>
          <p:nvPr/>
        </p:nvSpPr>
        <p:spPr>
          <a:xfrm>
            <a:off x="-152400" y="853400"/>
            <a:ext cx="7385100" cy="430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1:</a:t>
            </a:r>
            <a:r>
              <a:rPr lang="en" sz="1400" b="0" i="0" u="none" strike="noStrike" cap="none">
                <a:solidFill>
                  <a:srgbClr val="000000"/>
                </a:solidFill>
                <a:latin typeface="Arial"/>
                <a:ea typeface="Arial"/>
                <a:cs typeface="Arial"/>
                <a:sym typeface="Arial"/>
              </a:rPr>
              <a:t> The JetCat P-100RX engine shall have a </a:t>
            </a:r>
            <a:r>
              <a:rPr lang="en" sz="1400" b="1" i="0" u="none" strike="noStrike" cap="none">
                <a:solidFill>
                  <a:srgbClr val="6FA8DC"/>
                </a:solidFill>
                <a:latin typeface="Arial"/>
                <a:ea typeface="Arial"/>
                <a:cs typeface="Arial"/>
                <a:sym typeface="Arial"/>
              </a:rPr>
              <a:t>thrust vectoring mechanism</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Change in nominal thrust is zero - cannot have mechanism that impedes nominal flow</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2:</a:t>
            </a:r>
            <a:r>
              <a:rPr lang="en" sz="1400" b="0" i="0" u="none" strike="noStrike" cap="none">
                <a:solidFill>
                  <a:srgbClr val="000000"/>
                </a:solidFill>
                <a:latin typeface="Arial"/>
                <a:ea typeface="Arial"/>
                <a:cs typeface="Arial"/>
                <a:sym typeface="Arial"/>
              </a:rPr>
              <a:t> The JetCat engine shall have a </a:t>
            </a:r>
            <a:r>
              <a:rPr lang="en" sz="1400" b="1" i="0" u="none" strike="noStrike" cap="none">
                <a:solidFill>
                  <a:srgbClr val="6FA8DC"/>
                </a:solidFill>
                <a:latin typeface="Arial"/>
                <a:ea typeface="Arial"/>
                <a:cs typeface="Arial"/>
                <a:sym typeface="Arial"/>
              </a:rPr>
              <a:t>windmill prevention mechanism</a:t>
            </a:r>
            <a:r>
              <a:rPr lang="en" sz="14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Can be engaged/disengaged upon command - does not prevent airflow/fan blade rotation at all times</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3:</a:t>
            </a:r>
            <a:r>
              <a:rPr lang="en" sz="1400" b="0" i="0" u="none" strike="noStrike" cap="none">
                <a:solidFill>
                  <a:srgbClr val="000000"/>
                </a:solidFill>
                <a:latin typeface="Arial"/>
                <a:ea typeface="Arial"/>
                <a:cs typeface="Arial"/>
                <a:sym typeface="Arial"/>
              </a:rPr>
              <a:t> The </a:t>
            </a:r>
            <a:r>
              <a:rPr lang="en" sz="1400" b="1" i="0" u="none" strike="noStrike" cap="none">
                <a:solidFill>
                  <a:srgbClr val="6FA8DC"/>
                </a:solidFill>
                <a:latin typeface="Arial"/>
                <a:ea typeface="Arial"/>
                <a:cs typeface="Arial"/>
                <a:sym typeface="Arial"/>
              </a:rPr>
              <a:t>MCB shall control and monitor</a:t>
            </a:r>
            <a:r>
              <a:rPr lang="en" sz="1400" b="0" i="0" u="none" strike="noStrike" cap="none">
                <a:solidFill>
                  <a:srgbClr val="CFE2F3"/>
                </a:solidFill>
                <a:latin typeface="Arial"/>
                <a:ea typeface="Arial"/>
                <a:cs typeface="Arial"/>
                <a:sym typeface="Arial"/>
              </a:rPr>
              <a:t> </a:t>
            </a:r>
            <a:r>
              <a:rPr lang="en" sz="1400" b="0" i="0" u="none" strike="noStrike" cap="none">
                <a:solidFill>
                  <a:srgbClr val="000000"/>
                </a:solidFill>
                <a:latin typeface="Arial"/>
                <a:ea typeface="Arial"/>
                <a:cs typeface="Arial"/>
                <a:sym typeface="Arial"/>
              </a:rPr>
              <a:t>both of the incorporated mechanisms.</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Controls power to both mechanisms and incorporated electronics</a:t>
            </a:r>
            <a:endParaRPr sz="12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Sends and receives health/status data for both mechanisms and incorporated test apparati</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400" b="1" i="0" u="sng" strike="noStrike" cap="none">
                <a:solidFill>
                  <a:schemeClr val="dk1"/>
                </a:solidFill>
                <a:latin typeface="Arial"/>
                <a:ea typeface="Arial"/>
                <a:cs typeface="Arial"/>
                <a:sym typeface="Arial"/>
              </a:rPr>
              <a:t>FR 4:</a:t>
            </a:r>
            <a:r>
              <a:rPr lang="en" sz="1400" b="1" i="0" u="none" strike="noStrike" cap="none">
                <a:solidFill>
                  <a:schemeClr val="dk1"/>
                </a:solidFill>
                <a:latin typeface="Arial"/>
                <a:ea typeface="Arial"/>
                <a:cs typeface="Arial"/>
                <a:sym typeface="Arial"/>
              </a:rPr>
              <a:t> </a:t>
            </a:r>
            <a:r>
              <a:rPr lang="en" sz="1400" b="0" i="0" u="none" strike="noStrike" cap="none">
                <a:solidFill>
                  <a:schemeClr val="dk1"/>
                </a:solidFill>
                <a:latin typeface="Arial"/>
                <a:ea typeface="Arial"/>
                <a:cs typeface="Arial"/>
                <a:sym typeface="Arial"/>
              </a:rPr>
              <a:t>The MCB shall run the engine such that it remains within the </a:t>
            </a:r>
            <a:r>
              <a:rPr lang="en" sz="1400" b="1" i="0" u="none" strike="noStrike" cap="none">
                <a:solidFill>
                  <a:srgbClr val="6FA8DC"/>
                </a:solidFill>
                <a:latin typeface="Arial"/>
                <a:ea typeface="Arial"/>
                <a:cs typeface="Arial"/>
                <a:sym typeface="Arial"/>
              </a:rPr>
              <a:t>nominal operating conditions</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Maintains RPM limit - controls engine’s RPM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400" b="1" i="0" u="sng" strike="noStrike" cap="none">
                <a:solidFill>
                  <a:schemeClr val="dk1"/>
                </a:solidFill>
                <a:latin typeface="Arial"/>
                <a:ea typeface="Arial"/>
                <a:cs typeface="Arial"/>
                <a:sym typeface="Arial"/>
              </a:rPr>
              <a:t>FR 5: </a:t>
            </a:r>
            <a:r>
              <a:rPr lang="en" sz="1400" b="0" i="0" u="none" strike="noStrike" cap="none">
                <a:solidFill>
                  <a:schemeClr val="dk1"/>
                </a:solidFill>
                <a:latin typeface="Arial"/>
                <a:ea typeface="Arial"/>
                <a:cs typeface="Arial"/>
                <a:sym typeface="Arial"/>
              </a:rPr>
              <a:t>The MCB shall receive data from and send data to the </a:t>
            </a:r>
            <a:r>
              <a:rPr lang="en" sz="1400" b="1" i="0" u="none" strike="noStrike" cap="none">
                <a:solidFill>
                  <a:srgbClr val="6FA8DC"/>
                </a:solidFill>
                <a:latin typeface="Arial"/>
                <a:ea typeface="Arial"/>
                <a:cs typeface="Arial"/>
                <a:sym typeface="Arial"/>
              </a:rPr>
              <a:t>user interface</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Controls engine, WPM, and TVM - permits team members to test at a safe distance from the engine</a:t>
            </a:r>
            <a:endParaRPr sz="1200" b="0" i="0" u="none" strike="noStrike" cap="none">
              <a:solidFill>
                <a:srgbClr val="000000"/>
              </a:solidFill>
              <a:latin typeface="Arial"/>
              <a:ea typeface="Arial"/>
              <a:cs typeface="Arial"/>
              <a:sym typeface="Arial"/>
            </a:endParaRPr>
          </a:p>
        </p:txBody>
      </p:sp>
      <p:sp>
        <p:nvSpPr>
          <p:cNvPr id="1090" name="Google Shape;1090;p67"/>
          <p:cNvSpPr/>
          <p:nvPr/>
        </p:nvSpPr>
        <p:spPr>
          <a:xfrm>
            <a:off x="349975" y="2646575"/>
            <a:ext cx="6596400" cy="948600"/>
          </a:xfrm>
          <a:prstGeom prst="rect">
            <a:avLst/>
          </a:prstGeom>
          <a:noFill/>
          <a:ln w="28575"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900FF"/>
              </a:solidFill>
              <a:latin typeface="Arial"/>
              <a:ea typeface="Arial"/>
              <a:cs typeface="Arial"/>
              <a:sym typeface="Arial"/>
            </a:endParaRPr>
          </a:p>
        </p:txBody>
      </p:sp>
      <p:cxnSp>
        <p:nvCxnSpPr>
          <p:cNvPr id="1091" name="Google Shape;1091;p67"/>
          <p:cNvCxnSpPr>
            <a:stCxn id="1090" idx="3"/>
            <a:endCxn id="1092" idx="2"/>
          </p:cNvCxnSpPr>
          <p:nvPr/>
        </p:nvCxnSpPr>
        <p:spPr>
          <a:xfrm rot="10800000" flipH="1">
            <a:off x="6946375" y="2968475"/>
            <a:ext cx="1146600" cy="152400"/>
          </a:xfrm>
          <a:prstGeom prst="straightConnector1">
            <a:avLst/>
          </a:prstGeom>
          <a:noFill/>
          <a:ln w="28575" cap="flat" cmpd="sng">
            <a:solidFill>
              <a:srgbClr val="9900FF"/>
            </a:solidFill>
            <a:prstDash val="dash"/>
            <a:round/>
            <a:headEnd type="none" w="sm" len="sm"/>
            <a:tailEnd type="triangle" w="med" len="med"/>
          </a:ln>
        </p:spPr>
      </p:cxnSp>
      <p:sp>
        <p:nvSpPr>
          <p:cNvPr id="1092" name="Google Shape;1092;p67"/>
          <p:cNvSpPr txBox="1"/>
          <p:nvPr/>
        </p:nvSpPr>
        <p:spPr>
          <a:xfrm>
            <a:off x="7156500" y="998625"/>
            <a:ext cx="1873200" cy="19698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Regulates power going to each component and reports data from sensors (thermocouples, RPM, etc.) back to one location for ease of operation </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6"/>
        <p:cNvGrpSpPr/>
        <p:nvPr/>
      </p:nvGrpSpPr>
      <p:grpSpPr>
        <a:xfrm>
          <a:off x="0" y="0"/>
          <a:ext cx="0" cy="0"/>
          <a:chOff x="0" y="0"/>
          <a:chExt cx="0" cy="0"/>
        </a:xfrm>
      </p:grpSpPr>
      <p:sp>
        <p:nvSpPr>
          <p:cNvPr id="1097" name="Google Shape;1097;p68"/>
          <p:cNvSpPr txBox="1">
            <a:spLocks noGrp="1"/>
          </p:cNvSpPr>
          <p:nvPr>
            <p:ph type="title"/>
          </p:nvPr>
        </p:nvSpPr>
        <p:spPr>
          <a:xfrm>
            <a:off x="50055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Design Flowdown</a:t>
            </a:r>
            <a:endParaRPr>
              <a:solidFill>
                <a:srgbClr val="000000"/>
              </a:solidFill>
            </a:endParaRPr>
          </a:p>
        </p:txBody>
      </p:sp>
      <p:sp>
        <p:nvSpPr>
          <p:cNvPr id="1098" name="Google Shape;1098;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68</a:t>
            </a:fld>
            <a:endParaRPr/>
          </a:p>
        </p:txBody>
      </p:sp>
      <p:pic>
        <p:nvPicPr>
          <p:cNvPr id="1099" name="Google Shape;1099;p6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00" name="Google Shape;1100;p6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01" name="Google Shape;1101;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68</a:t>
            </a:fld>
            <a:endParaRPr>
              <a:solidFill>
                <a:srgbClr val="000000"/>
              </a:solidFill>
            </a:endParaRPr>
          </a:p>
        </p:txBody>
      </p:sp>
      <p:sp>
        <p:nvSpPr>
          <p:cNvPr id="1102" name="Google Shape;1102;p68"/>
          <p:cNvSpPr txBox="1"/>
          <p:nvPr/>
        </p:nvSpPr>
        <p:spPr>
          <a:xfrm>
            <a:off x="-152400" y="853400"/>
            <a:ext cx="7385100" cy="430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1:</a:t>
            </a:r>
            <a:r>
              <a:rPr lang="en" sz="1400" b="0" i="0" u="none" strike="noStrike" cap="none">
                <a:solidFill>
                  <a:srgbClr val="000000"/>
                </a:solidFill>
                <a:latin typeface="Arial"/>
                <a:ea typeface="Arial"/>
                <a:cs typeface="Arial"/>
                <a:sym typeface="Arial"/>
              </a:rPr>
              <a:t> The JetCat P-100RX engine shall have a </a:t>
            </a:r>
            <a:r>
              <a:rPr lang="en" sz="1400" b="1" i="0" u="none" strike="noStrike" cap="none">
                <a:solidFill>
                  <a:srgbClr val="6FA8DC"/>
                </a:solidFill>
                <a:latin typeface="Arial"/>
                <a:ea typeface="Arial"/>
                <a:cs typeface="Arial"/>
                <a:sym typeface="Arial"/>
              </a:rPr>
              <a:t>thrust vectoring mechanism</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Change in nominal thrust is zero - cannot have mechanism that impedes nominal flow</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2:</a:t>
            </a:r>
            <a:r>
              <a:rPr lang="en" sz="1400" b="0" i="0" u="none" strike="noStrike" cap="none">
                <a:solidFill>
                  <a:srgbClr val="000000"/>
                </a:solidFill>
                <a:latin typeface="Arial"/>
                <a:ea typeface="Arial"/>
                <a:cs typeface="Arial"/>
                <a:sym typeface="Arial"/>
              </a:rPr>
              <a:t> The JetCat engine shall have a </a:t>
            </a:r>
            <a:r>
              <a:rPr lang="en" sz="1400" b="1" i="0" u="none" strike="noStrike" cap="none">
                <a:solidFill>
                  <a:srgbClr val="6FA8DC"/>
                </a:solidFill>
                <a:latin typeface="Arial"/>
                <a:ea typeface="Arial"/>
                <a:cs typeface="Arial"/>
                <a:sym typeface="Arial"/>
              </a:rPr>
              <a:t>windmill prevention mechanism</a:t>
            </a:r>
            <a:r>
              <a:rPr lang="en" sz="14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Can be engaged/disengaged upon command - does not prevent airflow/fan blade rotation at all times</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3:</a:t>
            </a:r>
            <a:r>
              <a:rPr lang="en" sz="1400" b="0" i="0" u="none" strike="noStrike" cap="none">
                <a:solidFill>
                  <a:srgbClr val="000000"/>
                </a:solidFill>
                <a:latin typeface="Arial"/>
                <a:ea typeface="Arial"/>
                <a:cs typeface="Arial"/>
                <a:sym typeface="Arial"/>
              </a:rPr>
              <a:t> The </a:t>
            </a:r>
            <a:r>
              <a:rPr lang="en" sz="1400" b="1" i="0" u="none" strike="noStrike" cap="none">
                <a:solidFill>
                  <a:srgbClr val="6FA8DC"/>
                </a:solidFill>
                <a:latin typeface="Arial"/>
                <a:ea typeface="Arial"/>
                <a:cs typeface="Arial"/>
                <a:sym typeface="Arial"/>
              </a:rPr>
              <a:t>MCB shall control and monitor</a:t>
            </a:r>
            <a:r>
              <a:rPr lang="en" sz="1400" b="0" i="0" u="none" strike="noStrike" cap="none">
                <a:solidFill>
                  <a:srgbClr val="CFE2F3"/>
                </a:solidFill>
                <a:latin typeface="Arial"/>
                <a:ea typeface="Arial"/>
                <a:cs typeface="Arial"/>
                <a:sym typeface="Arial"/>
              </a:rPr>
              <a:t> </a:t>
            </a:r>
            <a:r>
              <a:rPr lang="en" sz="1400" b="0" i="0" u="none" strike="noStrike" cap="none">
                <a:solidFill>
                  <a:srgbClr val="000000"/>
                </a:solidFill>
                <a:latin typeface="Arial"/>
                <a:ea typeface="Arial"/>
                <a:cs typeface="Arial"/>
                <a:sym typeface="Arial"/>
              </a:rPr>
              <a:t>both of the incorporated mechanisms.</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Controls power to both mechanisms and incorporated electronics</a:t>
            </a:r>
            <a:endParaRPr sz="12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Sends and receives health/status data for both mechanisms and incorporated test apparati</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400" b="1" i="0" u="sng" strike="noStrike" cap="none">
                <a:solidFill>
                  <a:schemeClr val="dk1"/>
                </a:solidFill>
                <a:latin typeface="Arial"/>
                <a:ea typeface="Arial"/>
                <a:cs typeface="Arial"/>
                <a:sym typeface="Arial"/>
              </a:rPr>
              <a:t>FR 4:</a:t>
            </a:r>
            <a:r>
              <a:rPr lang="en" sz="1400" b="1" i="0" u="none" strike="noStrike" cap="none">
                <a:solidFill>
                  <a:schemeClr val="dk1"/>
                </a:solidFill>
                <a:latin typeface="Arial"/>
                <a:ea typeface="Arial"/>
                <a:cs typeface="Arial"/>
                <a:sym typeface="Arial"/>
              </a:rPr>
              <a:t> </a:t>
            </a:r>
            <a:r>
              <a:rPr lang="en" sz="1400" b="0" i="0" u="none" strike="noStrike" cap="none">
                <a:solidFill>
                  <a:schemeClr val="dk1"/>
                </a:solidFill>
                <a:latin typeface="Arial"/>
                <a:ea typeface="Arial"/>
                <a:cs typeface="Arial"/>
                <a:sym typeface="Arial"/>
              </a:rPr>
              <a:t>The MCB shall run the engine such that it remains within the </a:t>
            </a:r>
            <a:r>
              <a:rPr lang="en" sz="1400" b="1" i="0" u="none" strike="noStrike" cap="none">
                <a:solidFill>
                  <a:srgbClr val="6FA8DC"/>
                </a:solidFill>
                <a:latin typeface="Arial"/>
                <a:ea typeface="Arial"/>
                <a:cs typeface="Arial"/>
                <a:sym typeface="Arial"/>
              </a:rPr>
              <a:t>nominal operating conditions</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Maintains RPM limit - controls engine’s RPM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400" b="1" i="0" u="sng" strike="noStrike" cap="none">
                <a:solidFill>
                  <a:schemeClr val="dk1"/>
                </a:solidFill>
                <a:latin typeface="Arial"/>
                <a:ea typeface="Arial"/>
                <a:cs typeface="Arial"/>
                <a:sym typeface="Arial"/>
              </a:rPr>
              <a:t>FR 5: </a:t>
            </a:r>
            <a:r>
              <a:rPr lang="en" sz="1400" b="0" i="0" u="none" strike="noStrike" cap="none">
                <a:solidFill>
                  <a:schemeClr val="dk1"/>
                </a:solidFill>
                <a:latin typeface="Arial"/>
                <a:ea typeface="Arial"/>
                <a:cs typeface="Arial"/>
                <a:sym typeface="Arial"/>
              </a:rPr>
              <a:t>The MCB shall receive data from and send data to the </a:t>
            </a:r>
            <a:r>
              <a:rPr lang="en" sz="1400" b="1" i="0" u="none" strike="noStrike" cap="none">
                <a:solidFill>
                  <a:srgbClr val="6FA8DC"/>
                </a:solidFill>
                <a:latin typeface="Arial"/>
                <a:ea typeface="Arial"/>
                <a:cs typeface="Arial"/>
                <a:sym typeface="Arial"/>
              </a:rPr>
              <a:t>user interface</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Controls engine, WPM, and TVM - permits team members to test at a safe distance from the engine</a:t>
            </a:r>
            <a:endParaRPr sz="1200" b="0" i="0" u="none" strike="noStrike" cap="none">
              <a:solidFill>
                <a:srgbClr val="000000"/>
              </a:solidFill>
              <a:latin typeface="Arial"/>
              <a:ea typeface="Arial"/>
              <a:cs typeface="Arial"/>
              <a:sym typeface="Arial"/>
            </a:endParaRPr>
          </a:p>
        </p:txBody>
      </p:sp>
      <p:sp>
        <p:nvSpPr>
          <p:cNvPr id="1103" name="Google Shape;1103;p68"/>
          <p:cNvSpPr/>
          <p:nvPr/>
        </p:nvSpPr>
        <p:spPr>
          <a:xfrm>
            <a:off x="349975" y="3579825"/>
            <a:ext cx="6596400" cy="768300"/>
          </a:xfrm>
          <a:prstGeom prst="rect">
            <a:avLst/>
          </a:prstGeom>
          <a:noFill/>
          <a:ln w="28575"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900FF"/>
              </a:solidFill>
              <a:latin typeface="Arial"/>
              <a:ea typeface="Arial"/>
              <a:cs typeface="Arial"/>
              <a:sym typeface="Arial"/>
            </a:endParaRPr>
          </a:p>
        </p:txBody>
      </p:sp>
      <p:cxnSp>
        <p:nvCxnSpPr>
          <p:cNvPr id="1104" name="Google Shape;1104;p68"/>
          <p:cNvCxnSpPr>
            <a:stCxn id="1103" idx="3"/>
            <a:endCxn id="1105" idx="2"/>
          </p:cNvCxnSpPr>
          <p:nvPr/>
        </p:nvCxnSpPr>
        <p:spPr>
          <a:xfrm rot="10800000" flipH="1">
            <a:off x="6946375" y="3044475"/>
            <a:ext cx="1146600" cy="919500"/>
          </a:xfrm>
          <a:prstGeom prst="straightConnector1">
            <a:avLst/>
          </a:prstGeom>
          <a:noFill/>
          <a:ln w="28575" cap="flat" cmpd="sng">
            <a:solidFill>
              <a:srgbClr val="9900FF"/>
            </a:solidFill>
            <a:prstDash val="dash"/>
            <a:round/>
            <a:headEnd type="none" w="sm" len="sm"/>
            <a:tailEnd type="triangle" w="med" len="med"/>
          </a:ln>
        </p:spPr>
      </p:cxnSp>
      <p:sp>
        <p:nvSpPr>
          <p:cNvPr id="1105" name="Google Shape;1105;p68"/>
          <p:cNvSpPr txBox="1"/>
          <p:nvPr/>
        </p:nvSpPr>
        <p:spPr>
          <a:xfrm>
            <a:off x="7156500" y="1431700"/>
            <a:ext cx="1873200" cy="16128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-Monitors the engine’s condition during operation</a:t>
            </a:r>
            <a:endParaRPr sz="1400" b="0" i="0" u="none" strike="noStrike" cap="none">
              <a:solidFill>
                <a:srgbClr val="990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990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 Permits users to increase/decrease RPM</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9"/>
        <p:cNvGrpSpPr/>
        <p:nvPr/>
      </p:nvGrpSpPr>
      <p:grpSpPr>
        <a:xfrm>
          <a:off x="0" y="0"/>
          <a:ext cx="0" cy="0"/>
          <a:chOff x="0" y="0"/>
          <a:chExt cx="0" cy="0"/>
        </a:xfrm>
      </p:grpSpPr>
      <p:sp>
        <p:nvSpPr>
          <p:cNvPr id="1110" name="Google Shape;1110;p69"/>
          <p:cNvSpPr txBox="1">
            <a:spLocks noGrp="1"/>
          </p:cNvSpPr>
          <p:nvPr>
            <p:ph type="title"/>
          </p:nvPr>
        </p:nvSpPr>
        <p:spPr>
          <a:xfrm>
            <a:off x="50055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Design Flowdown</a:t>
            </a:r>
            <a:endParaRPr>
              <a:solidFill>
                <a:srgbClr val="000000"/>
              </a:solidFill>
            </a:endParaRPr>
          </a:p>
        </p:txBody>
      </p:sp>
      <p:sp>
        <p:nvSpPr>
          <p:cNvPr id="1111" name="Google Shape;1111;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69</a:t>
            </a:fld>
            <a:endParaRPr/>
          </a:p>
        </p:txBody>
      </p:sp>
      <p:pic>
        <p:nvPicPr>
          <p:cNvPr id="1112" name="Google Shape;1112;p6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13" name="Google Shape;1113;p6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14" name="Google Shape;1114;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69</a:t>
            </a:fld>
            <a:endParaRPr>
              <a:solidFill>
                <a:srgbClr val="000000"/>
              </a:solidFill>
            </a:endParaRPr>
          </a:p>
        </p:txBody>
      </p:sp>
      <p:sp>
        <p:nvSpPr>
          <p:cNvPr id="1115" name="Google Shape;1115;p69"/>
          <p:cNvSpPr txBox="1"/>
          <p:nvPr/>
        </p:nvSpPr>
        <p:spPr>
          <a:xfrm>
            <a:off x="-152400" y="853400"/>
            <a:ext cx="7385100" cy="430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1:</a:t>
            </a:r>
            <a:r>
              <a:rPr lang="en" sz="1400" b="0" i="0" u="none" strike="noStrike" cap="none">
                <a:solidFill>
                  <a:srgbClr val="000000"/>
                </a:solidFill>
                <a:latin typeface="Arial"/>
                <a:ea typeface="Arial"/>
                <a:cs typeface="Arial"/>
                <a:sym typeface="Arial"/>
              </a:rPr>
              <a:t> The JetCat P-100RX engine shall have a </a:t>
            </a:r>
            <a:r>
              <a:rPr lang="en" sz="1400" b="1" i="0" u="none" strike="noStrike" cap="none">
                <a:solidFill>
                  <a:srgbClr val="6FA8DC"/>
                </a:solidFill>
                <a:latin typeface="Arial"/>
                <a:ea typeface="Arial"/>
                <a:cs typeface="Arial"/>
                <a:sym typeface="Arial"/>
              </a:rPr>
              <a:t>thrust vectoring mechanism</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Change in nominal thrust is zero - cannot have mechanism that impedes nominal flow</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2:</a:t>
            </a:r>
            <a:r>
              <a:rPr lang="en" sz="1400" b="0" i="0" u="none" strike="noStrike" cap="none">
                <a:solidFill>
                  <a:srgbClr val="000000"/>
                </a:solidFill>
                <a:latin typeface="Arial"/>
                <a:ea typeface="Arial"/>
                <a:cs typeface="Arial"/>
                <a:sym typeface="Arial"/>
              </a:rPr>
              <a:t> The JetCat engine shall have a </a:t>
            </a:r>
            <a:r>
              <a:rPr lang="en" sz="1400" b="1" i="0" u="none" strike="noStrike" cap="none">
                <a:solidFill>
                  <a:srgbClr val="6FA8DC"/>
                </a:solidFill>
                <a:latin typeface="Arial"/>
                <a:ea typeface="Arial"/>
                <a:cs typeface="Arial"/>
                <a:sym typeface="Arial"/>
              </a:rPr>
              <a:t>windmill prevention mechanism</a:t>
            </a:r>
            <a:r>
              <a:rPr lang="en" sz="14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Can be engaged/disengaged upon command - does not prevent airflow/fan blade rotation at all times</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Arial"/>
                <a:ea typeface="Arial"/>
                <a:cs typeface="Arial"/>
                <a:sym typeface="Arial"/>
              </a:rPr>
              <a:t>Does not affect engine operation - reduces risk of engine/project failure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1" i="0" u="sng" strike="noStrike" cap="none">
                <a:solidFill>
                  <a:srgbClr val="000000"/>
                </a:solidFill>
                <a:latin typeface="Arial"/>
                <a:ea typeface="Arial"/>
                <a:cs typeface="Arial"/>
                <a:sym typeface="Arial"/>
              </a:rPr>
              <a:t>FR 3:</a:t>
            </a:r>
            <a:r>
              <a:rPr lang="en" sz="1400" b="0" i="0" u="none" strike="noStrike" cap="none">
                <a:solidFill>
                  <a:srgbClr val="000000"/>
                </a:solidFill>
                <a:latin typeface="Arial"/>
                <a:ea typeface="Arial"/>
                <a:cs typeface="Arial"/>
                <a:sym typeface="Arial"/>
              </a:rPr>
              <a:t> The </a:t>
            </a:r>
            <a:r>
              <a:rPr lang="en" sz="1400" b="1" i="0" u="none" strike="noStrike" cap="none">
                <a:solidFill>
                  <a:srgbClr val="6FA8DC"/>
                </a:solidFill>
                <a:latin typeface="Arial"/>
                <a:ea typeface="Arial"/>
                <a:cs typeface="Arial"/>
                <a:sym typeface="Arial"/>
              </a:rPr>
              <a:t>MCB shall control and monitor</a:t>
            </a:r>
            <a:r>
              <a:rPr lang="en" sz="1400" b="0" i="0" u="none" strike="noStrike" cap="none">
                <a:solidFill>
                  <a:srgbClr val="CFE2F3"/>
                </a:solidFill>
                <a:latin typeface="Arial"/>
                <a:ea typeface="Arial"/>
                <a:cs typeface="Arial"/>
                <a:sym typeface="Arial"/>
              </a:rPr>
              <a:t> </a:t>
            </a:r>
            <a:r>
              <a:rPr lang="en" sz="1400" b="0" i="0" u="none" strike="noStrike" cap="none">
                <a:solidFill>
                  <a:srgbClr val="000000"/>
                </a:solidFill>
                <a:latin typeface="Arial"/>
                <a:ea typeface="Arial"/>
                <a:cs typeface="Arial"/>
                <a:sym typeface="Arial"/>
              </a:rPr>
              <a:t>both of the incorporated mechanisms.</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Controls power to both mechanisms and incorporated electronics</a:t>
            </a:r>
            <a:endParaRPr sz="12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Sends and receives health/status data for both mechanisms and incorporated test apparati</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400" b="1" i="0" u="sng" strike="noStrike" cap="none">
                <a:solidFill>
                  <a:schemeClr val="dk1"/>
                </a:solidFill>
                <a:latin typeface="Arial"/>
                <a:ea typeface="Arial"/>
                <a:cs typeface="Arial"/>
                <a:sym typeface="Arial"/>
              </a:rPr>
              <a:t>FR 4:</a:t>
            </a:r>
            <a:r>
              <a:rPr lang="en" sz="1400" b="1" i="0" u="none" strike="noStrike" cap="none">
                <a:solidFill>
                  <a:schemeClr val="dk1"/>
                </a:solidFill>
                <a:latin typeface="Arial"/>
                <a:ea typeface="Arial"/>
                <a:cs typeface="Arial"/>
                <a:sym typeface="Arial"/>
              </a:rPr>
              <a:t> </a:t>
            </a:r>
            <a:r>
              <a:rPr lang="en" sz="1400" b="0" i="0" u="none" strike="noStrike" cap="none">
                <a:solidFill>
                  <a:schemeClr val="dk1"/>
                </a:solidFill>
                <a:latin typeface="Arial"/>
                <a:ea typeface="Arial"/>
                <a:cs typeface="Arial"/>
                <a:sym typeface="Arial"/>
              </a:rPr>
              <a:t>The MCB shall run the engine such that it remains within the </a:t>
            </a:r>
            <a:r>
              <a:rPr lang="en" sz="1400" b="1" i="0" u="none" strike="noStrike" cap="none">
                <a:solidFill>
                  <a:srgbClr val="6FA8DC"/>
                </a:solidFill>
                <a:latin typeface="Arial"/>
                <a:ea typeface="Arial"/>
                <a:cs typeface="Arial"/>
                <a:sym typeface="Arial"/>
              </a:rPr>
              <a:t>nominal operating conditions</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Maintains RPM limit - controls engine’s RPM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400" b="1" i="0" u="sng" strike="noStrike" cap="none">
                <a:solidFill>
                  <a:schemeClr val="dk1"/>
                </a:solidFill>
                <a:latin typeface="Arial"/>
                <a:ea typeface="Arial"/>
                <a:cs typeface="Arial"/>
                <a:sym typeface="Arial"/>
              </a:rPr>
              <a:t>FR 5: </a:t>
            </a:r>
            <a:r>
              <a:rPr lang="en" sz="1400" b="0" i="0" u="none" strike="noStrike" cap="none">
                <a:solidFill>
                  <a:schemeClr val="dk1"/>
                </a:solidFill>
                <a:latin typeface="Arial"/>
                <a:ea typeface="Arial"/>
                <a:cs typeface="Arial"/>
                <a:sym typeface="Arial"/>
              </a:rPr>
              <a:t>The MCB shall receive data from and send data to the </a:t>
            </a:r>
            <a:r>
              <a:rPr lang="en" sz="1400" b="1" i="0" u="none" strike="noStrike" cap="none">
                <a:solidFill>
                  <a:srgbClr val="6FA8DC"/>
                </a:solidFill>
                <a:latin typeface="Arial"/>
                <a:ea typeface="Arial"/>
                <a:cs typeface="Arial"/>
                <a:sym typeface="Arial"/>
              </a:rPr>
              <a:t>user interface</a:t>
            </a:r>
            <a:r>
              <a:rPr lang="en" sz="1400" b="0" i="0" u="none" strike="noStrike" cap="none">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a:p>
            <a:pPr marL="914400" marR="0" lvl="1" indent="-304800" algn="l" rtl="0">
              <a:lnSpc>
                <a:spcPct val="100000"/>
              </a:lnSpc>
              <a:spcBef>
                <a:spcPts val="0"/>
              </a:spcBef>
              <a:spcAft>
                <a:spcPts val="0"/>
              </a:spcAft>
              <a:buClr>
                <a:srgbClr val="FF0000"/>
              </a:buClr>
              <a:buSzPts val="1200"/>
              <a:buFont typeface="Arial"/>
              <a:buChar char="○"/>
            </a:pPr>
            <a:r>
              <a:rPr lang="en" sz="1200" b="0" i="0" u="none" strike="noStrike" cap="none">
                <a:solidFill>
                  <a:srgbClr val="FF0000"/>
                </a:solidFill>
                <a:latin typeface="Arial"/>
                <a:ea typeface="Arial"/>
                <a:cs typeface="Arial"/>
                <a:sym typeface="Arial"/>
              </a:rPr>
              <a:t>Design Requirements</a:t>
            </a:r>
            <a:endParaRPr sz="1200" b="0" i="0" u="none" strike="noStrike" cap="none">
              <a:solidFill>
                <a:srgbClr val="FF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Controls engine, WPM, and TVM - permits team members to test at a safe distance from the engine</a:t>
            </a:r>
            <a:endParaRPr sz="1200" b="0" i="0" u="none" strike="noStrike" cap="none">
              <a:solidFill>
                <a:srgbClr val="000000"/>
              </a:solidFill>
              <a:latin typeface="Arial"/>
              <a:ea typeface="Arial"/>
              <a:cs typeface="Arial"/>
              <a:sym typeface="Arial"/>
            </a:endParaRPr>
          </a:p>
        </p:txBody>
      </p:sp>
      <p:sp>
        <p:nvSpPr>
          <p:cNvPr id="1116" name="Google Shape;1116;p69"/>
          <p:cNvSpPr/>
          <p:nvPr/>
        </p:nvSpPr>
        <p:spPr>
          <a:xfrm>
            <a:off x="349975" y="4375200"/>
            <a:ext cx="6596400" cy="726000"/>
          </a:xfrm>
          <a:prstGeom prst="rect">
            <a:avLst/>
          </a:prstGeom>
          <a:noFill/>
          <a:ln w="28575"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900FF"/>
              </a:solidFill>
              <a:latin typeface="Arial"/>
              <a:ea typeface="Arial"/>
              <a:cs typeface="Arial"/>
              <a:sym typeface="Arial"/>
            </a:endParaRPr>
          </a:p>
        </p:txBody>
      </p:sp>
      <p:cxnSp>
        <p:nvCxnSpPr>
          <p:cNvPr id="1117" name="Google Shape;1117;p69"/>
          <p:cNvCxnSpPr>
            <a:stCxn id="1116" idx="3"/>
            <a:endCxn id="1118" idx="2"/>
          </p:cNvCxnSpPr>
          <p:nvPr/>
        </p:nvCxnSpPr>
        <p:spPr>
          <a:xfrm rot="10800000" flipH="1">
            <a:off x="6946375" y="3378000"/>
            <a:ext cx="1138200" cy="1360200"/>
          </a:xfrm>
          <a:prstGeom prst="straightConnector1">
            <a:avLst/>
          </a:prstGeom>
          <a:noFill/>
          <a:ln w="28575" cap="flat" cmpd="sng">
            <a:solidFill>
              <a:srgbClr val="9900FF"/>
            </a:solidFill>
            <a:prstDash val="dash"/>
            <a:round/>
            <a:headEnd type="none" w="sm" len="sm"/>
            <a:tailEnd type="triangle" w="med" len="med"/>
          </a:ln>
        </p:spPr>
      </p:cxnSp>
      <p:sp>
        <p:nvSpPr>
          <p:cNvPr id="1118" name="Google Shape;1118;p69"/>
          <p:cNvSpPr txBox="1"/>
          <p:nvPr/>
        </p:nvSpPr>
        <p:spPr>
          <a:xfrm>
            <a:off x="7147950" y="2017950"/>
            <a:ext cx="1873200" cy="1360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Allows users to coherently collect and observe engine data (temperature, RPM, etc.) </a:t>
            </a:r>
            <a:endParaRPr sz="1400" b="0" i="0" u="none" strike="noStrike" cap="none">
              <a:solidFill>
                <a:srgbClr val="9900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
        <p:cNvGrpSpPr/>
        <p:nvPr/>
      </p:nvGrpSpPr>
      <p:grpSpPr>
        <a:xfrm>
          <a:off x="0" y="0"/>
          <a:ext cx="0" cy="0"/>
          <a:chOff x="0" y="0"/>
          <a:chExt cx="0" cy="0"/>
        </a:xfrm>
      </p:grpSpPr>
      <p:pic>
        <p:nvPicPr>
          <p:cNvPr id="132" name="Google Shape;132;p7"/>
          <p:cNvPicPr preferRelativeResize="0"/>
          <p:nvPr/>
        </p:nvPicPr>
        <p:blipFill rotWithShape="1">
          <a:blip r:embed="rId3">
            <a:alphaModFix/>
          </a:blip>
          <a:srcRect/>
          <a:stretch/>
        </p:blipFill>
        <p:spPr>
          <a:xfrm>
            <a:off x="1089524" y="1005800"/>
            <a:ext cx="6964950" cy="3927350"/>
          </a:xfrm>
          <a:prstGeom prst="rect">
            <a:avLst/>
          </a:prstGeom>
          <a:noFill/>
          <a:ln>
            <a:noFill/>
          </a:ln>
        </p:spPr>
      </p:pic>
      <p:sp>
        <p:nvSpPr>
          <p:cNvPr id="133" name="Google Shape;133;p7"/>
          <p:cNvSpPr txBox="1">
            <a:spLocks noGrp="1"/>
          </p:cNvSpPr>
          <p:nvPr>
            <p:ph type="title"/>
          </p:nvPr>
        </p:nvSpPr>
        <p:spPr>
          <a:xfrm>
            <a:off x="311700" y="1860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WHiMPS Concept of Operations</a:t>
            </a:r>
            <a:endParaRPr>
              <a:solidFill>
                <a:srgbClr val="000000"/>
              </a:solidFill>
            </a:endParaRPr>
          </a:p>
        </p:txBody>
      </p:sp>
      <p:sp>
        <p:nvSpPr>
          <p:cNvPr id="134" name="Google Shape;13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a:t>
            </a:fld>
            <a:endParaRPr/>
          </a:p>
        </p:txBody>
      </p:sp>
      <p:pic>
        <p:nvPicPr>
          <p:cNvPr id="135" name="Google Shape;135;p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6" name="Google Shape;136;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7" name="Google Shape;137;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a:t>
            </a:fld>
            <a:endParaRPr>
              <a:solidFill>
                <a:srgbClr val="000000"/>
              </a:solidFill>
            </a:endParaRPr>
          </a:p>
        </p:txBody>
      </p:sp>
      <p:cxnSp>
        <p:nvCxnSpPr>
          <p:cNvPr id="138" name="Google Shape;138;p7"/>
          <p:cNvCxnSpPr/>
          <p:nvPr/>
        </p:nvCxnSpPr>
        <p:spPr>
          <a:xfrm rot="10800000" flipH="1">
            <a:off x="769050" y="2745075"/>
            <a:ext cx="7605900" cy="16800"/>
          </a:xfrm>
          <a:prstGeom prst="straightConnector1">
            <a:avLst/>
          </a:prstGeom>
          <a:noFill/>
          <a:ln w="9525" cap="flat" cmpd="sng">
            <a:solidFill>
              <a:srgbClr val="999999"/>
            </a:solidFill>
            <a:prstDash val="solid"/>
            <a:round/>
            <a:headEnd type="none" w="sm" len="sm"/>
            <a:tailEnd type="none" w="sm" len="sm"/>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2"/>
        <p:cNvGrpSpPr/>
        <p:nvPr/>
      </p:nvGrpSpPr>
      <p:grpSpPr>
        <a:xfrm>
          <a:off x="0" y="0"/>
          <a:ext cx="0" cy="0"/>
          <a:chOff x="0" y="0"/>
          <a:chExt cx="0" cy="0"/>
        </a:xfrm>
      </p:grpSpPr>
      <p:sp>
        <p:nvSpPr>
          <p:cNvPr id="1123" name="Google Shape;1123;p70"/>
          <p:cNvSpPr txBox="1">
            <a:spLocks noGrp="1"/>
          </p:cNvSpPr>
          <p:nvPr>
            <p:ph type="title"/>
          </p:nvPr>
        </p:nvSpPr>
        <p:spPr>
          <a:xfrm>
            <a:off x="4510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Engineering Challenges</a:t>
            </a:r>
            <a:endParaRPr>
              <a:solidFill>
                <a:srgbClr val="000000"/>
              </a:solidFill>
            </a:endParaRPr>
          </a:p>
        </p:txBody>
      </p:sp>
      <p:sp>
        <p:nvSpPr>
          <p:cNvPr id="1124" name="Google Shape;1124;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70</a:t>
            </a:fld>
            <a:endParaRPr/>
          </a:p>
        </p:txBody>
      </p:sp>
      <p:pic>
        <p:nvPicPr>
          <p:cNvPr id="1125" name="Google Shape;1125;p7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26" name="Google Shape;1126;p7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27" name="Google Shape;1127;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70</a:t>
            </a:fld>
            <a:endParaRPr>
              <a:solidFill>
                <a:srgbClr val="000000"/>
              </a:solidFill>
            </a:endParaRPr>
          </a:p>
        </p:txBody>
      </p:sp>
      <p:sp>
        <p:nvSpPr>
          <p:cNvPr id="1128" name="Google Shape;1128;p70"/>
          <p:cNvSpPr txBox="1"/>
          <p:nvPr/>
        </p:nvSpPr>
        <p:spPr>
          <a:xfrm>
            <a:off x="96825" y="964738"/>
            <a:ext cx="5135100" cy="2080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APOP Replica Test</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Obtaining a pressure differential with fairing design</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Air leaks around the sides (tried to cover with duct tape!)</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Two Projects in One</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Divided team to work on different parts of the project</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Worked on both mechanisms simultaneously</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Effectively doubled the work for deliverables</a:t>
            </a:r>
            <a:endParaRPr sz="12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Machining TVM Components</a:t>
            </a:r>
            <a:endParaRPr sz="14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Took lots of man/woman-hours to machine all components</a:t>
            </a:r>
            <a:endParaRPr sz="1200" b="0" i="0" u="none" strike="noStrike" cap="none">
              <a:solidFill>
                <a:srgbClr val="000000"/>
              </a:solidFill>
              <a:latin typeface="Arial"/>
              <a:ea typeface="Arial"/>
              <a:cs typeface="Arial"/>
              <a:sym typeface="Arial"/>
            </a:endParaRPr>
          </a:p>
          <a:p>
            <a:pPr marL="914400" marR="0" lvl="1"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Tedious and time-consuming</a:t>
            </a:r>
            <a:endParaRPr sz="1400" b="0" i="0" u="none" strike="noStrike" cap="none">
              <a:solidFill>
                <a:srgbClr val="000000"/>
              </a:solidFill>
              <a:latin typeface="Arial"/>
              <a:ea typeface="Arial"/>
              <a:cs typeface="Arial"/>
              <a:sym typeface="Arial"/>
            </a:endParaRPr>
          </a:p>
        </p:txBody>
      </p:sp>
      <p:pic>
        <p:nvPicPr>
          <p:cNvPr id="1129" name="Google Shape;1129;p7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16963" y="2879351"/>
            <a:ext cx="3018849" cy="2264137"/>
          </a:xfrm>
          <a:prstGeom prst="rect">
            <a:avLst/>
          </a:prstGeom>
          <a:noFill/>
          <a:ln>
            <a:noFill/>
          </a:ln>
        </p:spPr>
      </p:pic>
      <p:pic>
        <p:nvPicPr>
          <p:cNvPr id="1130" name="Google Shape;1130;p7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788171" y="2002426"/>
            <a:ext cx="2355825" cy="314107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34"/>
        <p:cNvGrpSpPr/>
        <p:nvPr/>
      </p:nvGrpSpPr>
      <p:grpSpPr>
        <a:xfrm>
          <a:off x="0" y="0"/>
          <a:ext cx="0" cy="0"/>
          <a:chOff x="0" y="0"/>
          <a:chExt cx="0" cy="0"/>
        </a:xfrm>
      </p:grpSpPr>
      <p:sp>
        <p:nvSpPr>
          <p:cNvPr id="1135" name="Google Shape;1135;p71"/>
          <p:cNvSpPr txBox="1">
            <a:spLocks noGrp="1"/>
          </p:cNvSpPr>
          <p:nvPr>
            <p:ph type="title"/>
          </p:nvPr>
        </p:nvSpPr>
        <p:spPr>
          <a:xfrm>
            <a:off x="4510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Systems - Lessons Learned</a:t>
            </a:r>
            <a:endParaRPr>
              <a:solidFill>
                <a:srgbClr val="000000"/>
              </a:solidFill>
            </a:endParaRPr>
          </a:p>
        </p:txBody>
      </p:sp>
      <p:sp>
        <p:nvSpPr>
          <p:cNvPr id="1136" name="Google Shape;1136;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71</a:t>
            </a:fld>
            <a:endParaRPr/>
          </a:p>
        </p:txBody>
      </p:sp>
      <p:pic>
        <p:nvPicPr>
          <p:cNvPr id="1137" name="Google Shape;1137;p7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38" name="Google Shape;1138;p7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39" name="Google Shape;1139;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71</a:t>
            </a:fld>
            <a:endParaRPr>
              <a:solidFill>
                <a:srgbClr val="000000"/>
              </a:solidFill>
            </a:endParaRPr>
          </a:p>
        </p:txBody>
      </p:sp>
      <p:sp>
        <p:nvSpPr>
          <p:cNvPr id="1140" name="Google Shape;1140;p71"/>
          <p:cNvSpPr txBox="1"/>
          <p:nvPr/>
        </p:nvSpPr>
        <p:spPr>
          <a:xfrm>
            <a:off x="451000" y="998625"/>
            <a:ext cx="5551500" cy="4102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Understanding all aspects of the project</a:t>
            </a:r>
            <a:endParaRPr sz="1600" b="0" i="0" u="none" strike="noStrike" cap="none">
              <a:solidFill>
                <a:schemeClr val="dk1"/>
              </a:solidFill>
              <a:latin typeface="Arial"/>
              <a:ea typeface="Arial"/>
              <a:cs typeface="Arial"/>
              <a:sym typeface="Arial"/>
            </a:endParaRPr>
          </a:p>
          <a:p>
            <a:pPr marL="914400" marR="0" lvl="1"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Varying levels of experience within team</a:t>
            </a:r>
            <a:endParaRPr sz="14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Offer advice and assistance to unfamiliar subjects when necessary</a:t>
            </a:r>
            <a:endParaRPr sz="1200" b="0" i="0" u="none" strike="noStrike" cap="none">
              <a:solidFill>
                <a:schemeClr val="dk1"/>
              </a:solidFill>
              <a:latin typeface="Arial"/>
              <a:ea typeface="Arial"/>
              <a:cs typeface="Arial"/>
              <a:sym typeface="Arial"/>
            </a:endParaRPr>
          </a:p>
          <a:p>
            <a:pPr marL="1371600" marR="0" lvl="2"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Asked a lot of questions - Software/Electronics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Problem mitigation</a:t>
            </a:r>
            <a:endParaRPr sz="16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Contingency plans</a:t>
            </a:r>
            <a:endParaRPr sz="14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Highly useful in the event that something does not go as planned</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Used for WPM testing (APOP test did not go as planned - Had SABRE test as contingency)</a:t>
            </a:r>
            <a:endParaRPr sz="12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In-depth research</a:t>
            </a:r>
            <a:endParaRPr sz="14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Understanding what materials and capabilities are necessary for engine/testing functionality - test stand</a:t>
            </a:r>
            <a:endParaRPr sz="12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Testing plans</a:t>
            </a:r>
            <a:endParaRPr sz="16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Very specific </a:t>
            </a:r>
            <a:endParaRPr sz="14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Important to cover your bases </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Results in better preparation and ultimately greater time efficiency</a:t>
            </a:r>
            <a:endParaRPr sz="1200" b="0" i="0" u="none" strike="noStrike" cap="none">
              <a:solidFill>
                <a:srgbClr val="000000"/>
              </a:solidFill>
              <a:latin typeface="Arial"/>
              <a:ea typeface="Arial"/>
              <a:cs typeface="Arial"/>
              <a:sym typeface="Arial"/>
            </a:endParaRPr>
          </a:p>
          <a:p>
            <a:pPr marL="1371600" marR="0" lvl="2"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Risk reduction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4"/>
        <p:cNvGrpSpPr/>
        <p:nvPr/>
      </p:nvGrpSpPr>
      <p:grpSpPr>
        <a:xfrm>
          <a:off x="0" y="0"/>
          <a:ext cx="0" cy="0"/>
          <a:chOff x="0" y="0"/>
          <a:chExt cx="0" cy="0"/>
        </a:xfrm>
      </p:grpSpPr>
      <p:sp>
        <p:nvSpPr>
          <p:cNvPr id="1145" name="Google Shape;1145;p72"/>
          <p:cNvSpPr txBox="1">
            <a:spLocks noGrp="1"/>
          </p:cNvSpPr>
          <p:nvPr>
            <p:ph type="title"/>
          </p:nvPr>
        </p:nvSpPr>
        <p:spPr>
          <a:xfrm>
            <a:off x="311700" y="1961550"/>
            <a:ext cx="8520600" cy="104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solidFill>
                  <a:srgbClr val="000000"/>
                </a:solidFill>
              </a:rPr>
              <a:t>Project Management</a:t>
            </a:r>
            <a:endParaRPr sz="5000">
              <a:solidFill>
                <a:srgbClr val="000000"/>
              </a:solidFill>
            </a:endParaRPr>
          </a:p>
        </p:txBody>
      </p:sp>
      <p:sp>
        <p:nvSpPr>
          <p:cNvPr id="1146" name="Google Shape;1146;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72</a:t>
            </a:fld>
            <a:endParaRPr/>
          </a:p>
        </p:txBody>
      </p:sp>
      <p:pic>
        <p:nvPicPr>
          <p:cNvPr id="1147" name="Google Shape;1147;p7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48" name="Google Shape;1148;p7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49" name="Google Shape;1149;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72</a:t>
            </a:fld>
            <a:endParaRPr>
              <a:solidFill>
                <a:srgbClr val="000000"/>
              </a:solidFill>
            </a:endParaRPr>
          </a:p>
        </p:txBody>
      </p:sp>
      <p:sp>
        <p:nvSpPr>
          <p:cNvPr id="1150" name="Google Shape;1150;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72</a:t>
            </a:fld>
            <a:endParaRPr/>
          </a:p>
        </p:txBody>
      </p:sp>
      <p:sp>
        <p:nvSpPr>
          <p:cNvPr id="1151" name="Google Shape;1151;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72</a:t>
            </a:fld>
            <a:endParaRPr>
              <a:solidFill>
                <a:srgbClr val="000000"/>
              </a:solidFill>
            </a:endParaRPr>
          </a:p>
        </p:txBody>
      </p:sp>
      <p:sp>
        <p:nvSpPr>
          <p:cNvPr id="1152" name="Google Shape;1152;p72"/>
          <p:cNvSpPr/>
          <p:nvPr/>
        </p:nvSpPr>
        <p:spPr>
          <a:xfrm>
            <a:off x="891500" y="43074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Overview</a:t>
            </a:r>
            <a:endParaRPr sz="1200" b="0" i="0" u="none" strike="noStrike" cap="none">
              <a:solidFill>
                <a:srgbClr val="000000"/>
              </a:solidFill>
              <a:latin typeface="Arial"/>
              <a:ea typeface="Arial"/>
              <a:cs typeface="Arial"/>
              <a:sym typeface="Arial"/>
            </a:endParaRPr>
          </a:p>
        </p:txBody>
      </p:sp>
      <p:sp>
        <p:nvSpPr>
          <p:cNvPr id="1153" name="Google Shape;1153;p72"/>
          <p:cNvSpPr/>
          <p:nvPr/>
        </p:nvSpPr>
        <p:spPr>
          <a:xfrm>
            <a:off x="366527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Testing</a:t>
            </a:r>
            <a:endParaRPr sz="1200" b="0" i="0" u="none" strike="noStrike" cap="none">
              <a:solidFill>
                <a:srgbClr val="000000"/>
              </a:solidFill>
              <a:latin typeface="Arial"/>
              <a:ea typeface="Arial"/>
              <a:cs typeface="Arial"/>
              <a:sym typeface="Arial"/>
            </a:endParaRPr>
          </a:p>
        </p:txBody>
      </p:sp>
      <p:sp>
        <p:nvSpPr>
          <p:cNvPr id="1154" name="Google Shape;1154;p72"/>
          <p:cNvSpPr/>
          <p:nvPr/>
        </p:nvSpPr>
        <p:spPr>
          <a:xfrm>
            <a:off x="507232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Systems Engineering</a:t>
            </a:r>
            <a:endParaRPr sz="1200" b="0" i="0" u="none" strike="noStrike" cap="none">
              <a:solidFill>
                <a:srgbClr val="000000"/>
              </a:solidFill>
              <a:latin typeface="Arial"/>
              <a:ea typeface="Arial"/>
              <a:cs typeface="Arial"/>
              <a:sym typeface="Arial"/>
            </a:endParaRPr>
          </a:p>
        </p:txBody>
      </p:sp>
      <p:sp>
        <p:nvSpPr>
          <p:cNvPr id="1155" name="Google Shape;1155;p72"/>
          <p:cNvSpPr/>
          <p:nvPr/>
        </p:nvSpPr>
        <p:spPr>
          <a:xfrm>
            <a:off x="2261750"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Design Description</a:t>
            </a:r>
            <a:endParaRPr sz="1200" b="0" i="0" u="none" strike="noStrike" cap="none">
              <a:solidFill>
                <a:srgbClr val="000000"/>
              </a:solidFill>
              <a:latin typeface="Arial"/>
              <a:ea typeface="Arial"/>
              <a:cs typeface="Arial"/>
              <a:sym typeface="Arial"/>
            </a:endParaRPr>
          </a:p>
        </p:txBody>
      </p:sp>
      <p:sp>
        <p:nvSpPr>
          <p:cNvPr id="1156" name="Google Shape;1156;p72"/>
          <p:cNvSpPr/>
          <p:nvPr/>
        </p:nvSpPr>
        <p:spPr>
          <a:xfrm>
            <a:off x="6470800" y="4307400"/>
            <a:ext cx="17817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Project Management</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0"/>
        <p:cNvGrpSpPr/>
        <p:nvPr/>
      </p:nvGrpSpPr>
      <p:grpSpPr>
        <a:xfrm>
          <a:off x="0" y="0"/>
          <a:ext cx="0" cy="0"/>
          <a:chOff x="0" y="0"/>
          <a:chExt cx="0" cy="0"/>
        </a:xfrm>
      </p:grpSpPr>
      <p:sp>
        <p:nvSpPr>
          <p:cNvPr id="1161" name="Google Shape;1161;p73"/>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Management Approach</a:t>
            </a:r>
            <a:endParaRPr>
              <a:solidFill>
                <a:srgbClr val="000000"/>
              </a:solidFill>
            </a:endParaRPr>
          </a:p>
          <a:p>
            <a:pPr marL="0" lvl="0" indent="0" algn="l" rtl="0">
              <a:lnSpc>
                <a:spcPct val="100000"/>
              </a:lnSpc>
              <a:spcBef>
                <a:spcPts val="0"/>
              </a:spcBef>
              <a:spcAft>
                <a:spcPts val="0"/>
              </a:spcAft>
              <a:buSzPts val="2800"/>
              <a:buNone/>
            </a:pPr>
            <a:endParaRPr>
              <a:solidFill>
                <a:srgbClr val="000000"/>
              </a:solidFill>
            </a:endParaRPr>
          </a:p>
        </p:txBody>
      </p:sp>
      <p:sp>
        <p:nvSpPr>
          <p:cNvPr id="1162" name="Google Shape;1162;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73</a:t>
            </a:fld>
            <a:endParaRPr/>
          </a:p>
        </p:txBody>
      </p:sp>
      <p:pic>
        <p:nvPicPr>
          <p:cNvPr id="1163" name="Google Shape;1163;p7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64" name="Google Shape;1164;p7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65" name="Google Shape;116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73</a:t>
            </a:fld>
            <a:endParaRPr>
              <a:solidFill>
                <a:srgbClr val="000000"/>
              </a:solidFill>
            </a:endParaRPr>
          </a:p>
        </p:txBody>
      </p:sp>
      <p:sp>
        <p:nvSpPr>
          <p:cNvPr id="1166" name="Google Shape;1166;p73"/>
          <p:cNvSpPr txBox="1">
            <a:spLocks noGrp="1"/>
          </p:cNvSpPr>
          <p:nvPr>
            <p:ph type="body" idx="1"/>
          </p:nvPr>
        </p:nvSpPr>
        <p:spPr>
          <a:xfrm>
            <a:off x="202425" y="1151025"/>
            <a:ext cx="8520600" cy="3657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sz="1600">
                <a:solidFill>
                  <a:schemeClr val="dk1"/>
                </a:solidFill>
              </a:rPr>
              <a:t>Broke team into sub-teams early based on interest</a:t>
            </a:r>
            <a:endParaRPr sz="16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Originally TVM, WPM, and software/electronics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In spring, moved to manufacturing, testing, and software/electronics</a:t>
            </a:r>
            <a:endParaRPr sz="1600">
              <a:solidFill>
                <a:srgbClr val="000000"/>
              </a:solidFill>
            </a:endParaRPr>
          </a:p>
          <a:p>
            <a:pPr marL="457200" lvl="0" indent="-330200" algn="l" rtl="0">
              <a:lnSpc>
                <a:spcPct val="115000"/>
              </a:lnSpc>
              <a:spcBef>
                <a:spcPts val="0"/>
              </a:spcBef>
              <a:spcAft>
                <a:spcPts val="0"/>
              </a:spcAft>
              <a:buClr>
                <a:srgbClr val="000000"/>
              </a:buClr>
              <a:buSzPts val="1600"/>
              <a:buChar char="●"/>
            </a:pPr>
            <a:r>
              <a:rPr lang="en" sz="1600">
                <a:solidFill>
                  <a:srgbClr val="000000"/>
                </a:solidFill>
              </a:rPr>
              <a:t>Meeting Schedule</a:t>
            </a:r>
            <a:endParaRPr sz="1600">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Bi-weekly meetings in the fall, switched to weekly meetings in the spring to maximize time conducting tests and manufacturing components</a:t>
            </a:r>
            <a:endParaRPr>
              <a:solidFill>
                <a:srgbClr val="000000"/>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Encouraged team members to take leadership roles over every major item</a:t>
            </a:r>
            <a:endParaRPr sz="16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Ex. someone would take charge of the WPM APOP test, and others would help out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sz="1600">
                <a:solidFill>
                  <a:schemeClr val="dk1"/>
                </a:solidFill>
              </a:rPr>
              <a:t>Allow delegation of tasks to happen primarily through individual interests/volunteering</a:t>
            </a:r>
            <a:endParaRPr sz="1600">
              <a:solidFill>
                <a:srgbClr val="000000"/>
              </a:solidFill>
            </a:endParaRPr>
          </a:p>
          <a:p>
            <a:pPr marL="457200" lvl="0" indent="-330200" algn="l" rtl="0">
              <a:lnSpc>
                <a:spcPct val="115000"/>
              </a:lnSpc>
              <a:spcBef>
                <a:spcPts val="0"/>
              </a:spcBef>
              <a:spcAft>
                <a:spcPts val="0"/>
              </a:spcAft>
              <a:buClr>
                <a:srgbClr val="000000"/>
              </a:buClr>
              <a:buSzPts val="1600"/>
              <a:buChar char="●"/>
            </a:pPr>
            <a:r>
              <a:rPr lang="en" sz="1600">
                <a:solidFill>
                  <a:srgbClr val="000000"/>
                </a:solidFill>
              </a:rPr>
              <a:t>Keep schedule margins relatively tight (~20%), with large margin at the end to allow for adjustments as issues occur</a:t>
            </a:r>
            <a:endParaRPr sz="1600">
              <a:solidFill>
                <a:srgbClr val="00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0"/>
        <p:cNvGrpSpPr/>
        <p:nvPr/>
      </p:nvGrpSpPr>
      <p:grpSpPr>
        <a:xfrm>
          <a:off x="0" y="0"/>
          <a:ext cx="0" cy="0"/>
          <a:chOff x="0" y="0"/>
          <a:chExt cx="0" cy="0"/>
        </a:xfrm>
      </p:grpSpPr>
      <p:sp>
        <p:nvSpPr>
          <p:cNvPr id="1171" name="Google Shape;1171;p74"/>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Management Lessons Learned</a:t>
            </a:r>
            <a:endParaRPr>
              <a:solidFill>
                <a:srgbClr val="000000"/>
              </a:solidFill>
            </a:endParaRPr>
          </a:p>
          <a:p>
            <a:pPr marL="0" lvl="0" indent="0" algn="l" rtl="0">
              <a:lnSpc>
                <a:spcPct val="100000"/>
              </a:lnSpc>
              <a:spcBef>
                <a:spcPts val="0"/>
              </a:spcBef>
              <a:spcAft>
                <a:spcPts val="0"/>
              </a:spcAft>
              <a:buSzPts val="2800"/>
              <a:buNone/>
            </a:pPr>
            <a:endParaRPr>
              <a:solidFill>
                <a:srgbClr val="000000"/>
              </a:solidFill>
            </a:endParaRPr>
          </a:p>
        </p:txBody>
      </p:sp>
      <p:sp>
        <p:nvSpPr>
          <p:cNvPr id="1172" name="Google Shape;117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74</a:t>
            </a:fld>
            <a:endParaRPr/>
          </a:p>
        </p:txBody>
      </p:sp>
      <p:pic>
        <p:nvPicPr>
          <p:cNvPr id="1173" name="Google Shape;1173;p7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74" name="Google Shape;1174;p7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75" name="Google Shape;1175;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74</a:t>
            </a:fld>
            <a:endParaRPr>
              <a:solidFill>
                <a:srgbClr val="000000"/>
              </a:solidFill>
            </a:endParaRPr>
          </a:p>
        </p:txBody>
      </p:sp>
      <p:sp>
        <p:nvSpPr>
          <p:cNvPr id="1176" name="Google Shape;1176;p74"/>
          <p:cNvSpPr txBox="1">
            <a:spLocks noGrp="1"/>
          </p:cNvSpPr>
          <p:nvPr>
            <p:ph type="body" idx="1"/>
          </p:nvPr>
        </p:nvSpPr>
        <p:spPr>
          <a:xfrm>
            <a:off x="202425" y="1151025"/>
            <a:ext cx="8520600" cy="3820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Flexibility is crucial</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Our team was hit with a number of unexpected delays including:</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2 months longer to receive an engine than distributor specified</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P-card received 2 weeks later than other teams due to clerical error in the finance dept.</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Engine ECU broke week after that, which put stock testing behind an additional week</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Planning is needed, but schedule adjustments are important too</a:t>
            </a:r>
            <a:endParaRPr>
              <a:solidFill>
                <a:srgbClr val="000000"/>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Can’t trust information from outside sources without verifying</a:t>
            </a:r>
            <a:endParaRPr sz="1800">
              <a:solidFill>
                <a:schemeClr val="dk1"/>
              </a:solidFill>
            </a:endParaRPr>
          </a:p>
          <a:p>
            <a:pPr marL="1371600" lvl="2" indent="-317500" algn="l" rtl="0">
              <a:lnSpc>
                <a:spcPct val="115000"/>
              </a:lnSpc>
              <a:spcBef>
                <a:spcPts val="0"/>
              </a:spcBef>
              <a:spcAft>
                <a:spcPts val="0"/>
              </a:spcAft>
              <a:buClr>
                <a:schemeClr val="dk1"/>
              </a:buClr>
              <a:buSzPts val="1400"/>
              <a:buChar char="■"/>
            </a:pPr>
            <a:r>
              <a:rPr lang="en">
                <a:solidFill>
                  <a:schemeClr val="dk1"/>
                </a:solidFill>
              </a:rPr>
              <a:t>We didn’t evaluate APOP WPM test with respect to our design, which made it an effective “test of a test” but did not verify/validate requirements and models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Testing will often take longer than planned and issues will occur</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Examples we experienced: ECU breaking and thermocouple tape failing</a:t>
            </a:r>
            <a:endParaRPr>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0"/>
        <p:cNvGrpSpPr/>
        <p:nvPr/>
      </p:nvGrpSpPr>
      <p:grpSpPr>
        <a:xfrm>
          <a:off x="0" y="0"/>
          <a:ext cx="0" cy="0"/>
          <a:chOff x="0" y="0"/>
          <a:chExt cx="0" cy="0"/>
        </a:xfrm>
      </p:grpSpPr>
      <p:sp>
        <p:nvSpPr>
          <p:cNvPr id="1181" name="Google Shape;1181;p75"/>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Budget Comparison</a:t>
            </a:r>
            <a:endParaRPr>
              <a:solidFill>
                <a:srgbClr val="000000"/>
              </a:solidFill>
            </a:endParaRPr>
          </a:p>
          <a:p>
            <a:pPr marL="0" lvl="0" indent="0" algn="l" rtl="0">
              <a:lnSpc>
                <a:spcPct val="100000"/>
              </a:lnSpc>
              <a:spcBef>
                <a:spcPts val="0"/>
              </a:spcBef>
              <a:spcAft>
                <a:spcPts val="0"/>
              </a:spcAft>
              <a:buSzPts val="2800"/>
              <a:buNone/>
            </a:pPr>
            <a:endParaRPr>
              <a:solidFill>
                <a:srgbClr val="000000"/>
              </a:solidFill>
            </a:endParaRPr>
          </a:p>
        </p:txBody>
      </p:sp>
      <p:sp>
        <p:nvSpPr>
          <p:cNvPr id="1182" name="Google Shape;118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75</a:t>
            </a:fld>
            <a:endParaRPr/>
          </a:p>
        </p:txBody>
      </p:sp>
      <p:pic>
        <p:nvPicPr>
          <p:cNvPr id="1183" name="Google Shape;1183;p7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84" name="Google Shape;1184;p7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85" name="Google Shape;1185;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75</a:t>
            </a:fld>
            <a:endParaRPr>
              <a:solidFill>
                <a:srgbClr val="000000"/>
              </a:solidFill>
            </a:endParaRPr>
          </a:p>
        </p:txBody>
      </p:sp>
      <p:pic>
        <p:nvPicPr>
          <p:cNvPr id="1186" name="Google Shape;1186;p75"/>
          <p:cNvPicPr preferRelativeResize="0"/>
          <p:nvPr/>
        </p:nvPicPr>
        <p:blipFill rotWithShape="1">
          <a:blip r:embed="rId5">
            <a:alphaModFix/>
          </a:blip>
          <a:srcRect/>
          <a:stretch/>
        </p:blipFill>
        <p:spPr>
          <a:xfrm>
            <a:off x="813475" y="992525"/>
            <a:ext cx="7298490" cy="33457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0"/>
        <p:cNvGrpSpPr/>
        <p:nvPr/>
      </p:nvGrpSpPr>
      <p:grpSpPr>
        <a:xfrm>
          <a:off x="0" y="0"/>
          <a:ext cx="0" cy="0"/>
          <a:chOff x="0" y="0"/>
          <a:chExt cx="0" cy="0"/>
        </a:xfrm>
      </p:grpSpPr>
      <p:sp>
        <p:nvSpPr>
          <p:cNvPr id="1191" name="Google Shape;1191;p76"/>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Major Unexpected Expenses</a:t>
            </a:r>
            <a:endParaRPr>
              <a:solidFill>
                <a:srgbClr val="000000"/>
              </a:solidFill>
            </a:endParaRPr>
          </a:p>
          <a:p>
            <a:pPr marL="0" lvl="0" indent="0" algn="l" rtl="0">
              <a:lnSpc>
                <a:spcPct val="100000"/>
              </a:lnSpc>
              <a:spcBef>
                <a:spcPts val="0"/>
              </a:spcBef>
              <a:spcAft>
                <a:spcPts val="0"/>
              </a:spcAft>
              <a:buSzPts val="2800"/>
              <a:buNone/>
            </a:pPr>
            <a:endParaRPr>
              <a:solidFill>
                <a:srgbClr val="000000"/>
              </a:solidFill>
            </a:endParaRPr>
          </a:p>
        </p:txBody>
      </p:sp>
      <p:sp>
        <p:nvSpPr>
          <p:cNvPr id="1192" name="Google Shape;1192;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76</a:t>
            </a:fld>
            <a:endParaRPr/>
          </a:p>
        </p:txBody>
      </p:sp>
      <p:pic>
        <p:nvPicPr>
          <p:cNvPr id="1193" name="Google Shape;1193;p7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194" name="Google Shape;1194;p7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195" name="Google Shape;1195;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76</a:t>
            </a:fld>
            <a:endParaRPr>
              <a:solidFill>
                <a:srgbClr val="000000"/>
              </a:solidFill>
            </a:endParaRPr>
          </a:p>
        </p:txBody>
      </p:sp>
      <p:sp>
        <p:nvSpPr>
          <p:cNvPr id="1196" name="Google Shape;1196;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dirty="0">
                <a:solidFill>
                  <a:schemeClr val="dk1"/>
                </a:solidFill>
              </a:rPr>
              <a:t>Replacing ECU</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$660 for repair and shipping </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Test stand development</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Additional $200 in materials to modify test stand</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Electronics PCB</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US" dirty="0">
                <a:solidFill>
                  <a:schemeClr val="dk1"/>
                </a:solidFill>
              </a:rPr>
              <a:t>Each revision of PCBs cost $200, which was not originally budgeted for</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Risky Project</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Our project has a very expensive, fragile engine which increases budgetary risk</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Extreme thermal and aerodynamic loads on all manufactured components</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rPr>
              <a:t>Left a large margin because of this, which kept us safe despite large unexpected expenses</a:t>
            </a:r>
            <a:endParaRPr dirty="0">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0"/>
        <p:cNvGrpSpPr/>
        <p:nvPr/>
      </p:nvGrpSpPr>
      <p:grpSpPr>
        <a:xfrm>
          <a:off x="0" y="0"/>
          <a:ext cx="0" cy="0"/>
          <a:chOff x="0" y="0"/>
          <a:chExt cx="0" cy="0"/>
        </a:xfrm>
      </p:grpSpPr>
      <p:sp>
        <p:nvSpPr>
          <p:cNvPr id="1201" name="Google Shape;1201;p77"/>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Estimated Industry Cost</a:t>
            </a:r>
            <a:endParaRPr>
              <a:solidFill>
                <a:srgbClr val="000000"/>
              </a:solidFill>
            </a:endParaRPr>
          </a:p>
          <a:p>
            <a:pPr marL="0" lvl="0" indent="0" algn="l" rtl="0">
              <a:lnSpc>
                <a:spcPct val="100000"/>
              </a:lnSpc>
              <a:spcBef>
                <a:spcPts val="0"/>
              </a:spcBef>
              <a:spcAft>
                <a:spcPts val="0"/>
              </a:spcAft>
              <a:buSzPts val="2800"/>
              <a:buNone/>
            </a:pPr>
            <a:endParaRPr>
              <a:solidFill>
                <a:srgbClr val="000000"/>
              </a:solidFill>
            </a:endParaRPr>
          </a:p>
        </p:txBody>
      </p:sp>
      <p:sp>
        <p:nvSpPr>
          <p:cNvPr id="1202" name="Google Shape;1202;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77</a:t>
            </a:fld>
            <a:endParaRPr/>
          </a:p>
        </p:txBody>
      </p:sp>
      <p:pic>
        <p:nvPicPr>
          <p:cNvPr id="1203" name="Google Shape;1203;p7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04" name="Google Shape;1204;p7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05" name="Google Shape;1205;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77</a:t>
            </a:fld>
            <a:endParaRPr>
              <a:solidFill>
                <a:srgbClr val="000000"/>
              </a:solidFill>
            </a:endParaRPr>
          </a:p>
        </p:txBody>
      </p:sp>
      <p:graphicFrame>
        <p:nvGraphicFramePr>
          <p:cNvPr id="1206" name="Google Shape;1206;p77"/>
          <p:cNvGraphicFramePr/>
          <p:nvPr/>
        </p:nvGraphicFramePr>
        <p:xfrm>
          <a:off x="952500" y="1151025"/>
          <a:ext cx="7239000" cy="3413550"/>
        </p:xfrm>
        <a:graphic>
          <a:graphicData uri="http://schemas.openxmlformats.org/drawingml/2006/table">
            <a:tbl>
              <a:tblPr>
                <a:noFill/>
                <a:tableStyleId>{763F2526-54F3-4041-A434-4D5AF88A81EE}</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Current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Predicted Without Shutdown</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Total Team Hours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3456 </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4342</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Hourly Wage</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$30.77</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$30.77</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Total Salary (without overhead)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$106,341</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$133,603</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Total Salary (with overhead)</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$319,023</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$400,810</a:t>
                      </a: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Planned/Spent Expenses (Materials)</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$2,818</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$2,818</a:t>
                      </a: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Total Cost</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$321,841</a:t>
                      </a:r>
                      <a:endParaRPr sz="1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$403,628</a:t>
                      </a:r>
                      <a:endParaRPr sz="1400" b="1"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0"/>
        <p:cNvGrpSpPr/>
        <p:nvPr/>
      </p:nvGrpSpPr>
      <p:grpSpPr>
        <a:xfrm>
          <a:off x="0" y="0"/>
          <a:ext cx="0" cy="0"/>
          <a:chOff x="0" y="0"/>
          <a:chExt cx="0" cy="0"/>
        </a:xfrm>
      </p:grpSpPr>
      <p:sp>
        <p:nvSpPr>
          <p:cNvPr id="1211" name="Google Shape;1211;p78"/>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Final Thoughts</a:t>
            </a:r>
            <a:endParaRPr>
              <a:solidFill>
                <a:srgbClr val="000000"/>
              </a:solidFill>
            </a:endParaRPr>
          </a:p>
          <a:p>
            <a:pPr marL="0" lvl="0" indent="0" algn="l" rtl="0">
              <a:lnSpc>
                <a:spcPct val="100000"/>
              </a:lnSpc>
              <a:spcBef>
                <a:spcPts val="0"/>
              </a:spcBef>
              <a:spcAft>
                <a:spcPts val="0"/>
              </a:spcAft>
              <a:buSzPts val="2800"/>
              <a:buNone/>
            </a:pPr>
            <a:endParaRPr>
              <a:solidFill>
                <a:srgbClr val="000000"/>
              </a:solidFill>
            </a:endParaRPr>
          </a:p>
        </p:txBody>
      </p:sp>
      <p:sp>
        <p:nvSpPr>
          <p:cNvPr id="1212" name="Google Shape;1212;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78</a:t>
            </a:fld>
            <a:endParaRPr/>
          </a:p>
        </p:txBody>
      </p:sp>
      <p:pic>
        <p:nvPicPr>
          <p:cNvPr id="1213" name="Google Shape;1213;p7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14" name="Google Shape;1214;p7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15" name="Google Shape;1215;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78</a:t>
            </a:fld>
            <a:endParaRPr>
              <a:solidFill>
                <a:srgbClr val="000000"/>
              </a:solidFill>
            </a:endParaRPr>
          </a:p>
        </p:txBody>
      </p:sp>
      <p:sp>
        <p:nvSpPr>
          <p:cNvPr id="1216" name="Google Shape;1216;p78"/>
          <p:cNvSpPr txBox="1">
            <a:spLocks noGrp="1"/>
          </p:cNvSpPr>
          <p:nvPr>
            <p:ph type="body" idx="1"/>
          </p:nvPr>
        </p:nvSpPr>
        <p:spPr>
          <a:xfrm>
            <a:off x="311700" y="1152475"/>
            <a:ext cx="6100800" cy="3775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WHiMPS was not able to achieve many levels of success, but we were at the brink of reaching WPM level 3 and TVM levels 1 &amp; 2</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Reaching our maximum level of success was possible within our remaining budget and schedule</a:t>
            </a:r>
            <a:endParaRPr sz="16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Concerns of TVM affecting engine operation were mostly mitigated</a:t>
            </a:r>
            <a:endParaRPr>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Although project was not completed due to COVID-19 shutdown, it was a great learning experience for the team</a:t>
            </a:r>
            <a:endParaRPr>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We would like to thank the entire PAB for their support and guidance throughout the project</a:t>
            </a:r>
            <a:endParaRPr sz="1600">
              <a:solidFill>
                <a:schemeClr val="dk1"/>
              </a:solidFill>
            </a:endParaRPr>
          </a:p>
          <a:p>
            <a:pPr marL="914400" lvl="1" indent="-228600" algn="l" rtl="0">
              <a:lnSpc>
                <a:spcPct val="115000"/>
              </a:lnSpc>
              <a:spcBef>
                <a:spcPts val="0"/>
              </a:spcBef>
              <a:spcAft>
                <a:spcPts val="0"/>
              </a:spcAft>
              <a:buClr>
                <a:schemeClr val="dk1"/>
              </a:buClr>
              <a:buSzPts val="1600"/>
              <a:buNone/>
            </a:pPr>
            <a:endParaRPr sz="1200">
              <a:solidFill>
                <a:schemeClr val="dk1"/>
              </a:solidFill>
            </a:endParaRPr>
          </a:p>
        </p:txBody>
      </p:sp>
      <p:pic>
        <p:nvPicPr>
          <p:cNvPr id="1217" name="Google Shape;1217;p7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412500" y="1612087"/>
            <a:ext cx="2559100" cy="19193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1"/>
        <p:cNvGrpSpPr/>
        <p:nvPr/>
      </p:nvGrpSpPr>
      <p:grpSpPr>
        <a:xfrm>
          <a:off x="0" y="0"/>
          <a:ext cx="0" cy="0"/>
          <a:chOff x="0" y="0"/>
          <a:chExt cx="0" cy="0"/>
        </a:xfrm>
      </p:grpSpPr>
      <p:sp>
        <p:nvSpPr>
          <p:cNvPr id="1222" name="Google Shape;1222;p79"/>
          <p:cNvSpPr txBox="1">
            <a:spLocks noGrp="1"/>
          </p:cNvSpPr>
          <p:nvPr>
            <p:ph type="title"/>
          </p:nvPr>
        </p:nvSpPr>
        <p:spPr>
          <a:xfrm>
            <a:off x="311700" y="1961550"/>
            <a:ext cx="8520600" cy="104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solidFill>
                  <a:srgbClr val="000000"/>
                </a:solidFill>
              </a:rPr>
              <a:t>Questions?</a:t>
            </a:r>
            <a:endParaRPr sz="5000">
              <a:solidFill>
                <a:srgbClr val="000000"/>
              </a:solidFill>
            </a:endParaRPr>
          </a:p>
        </p:txBody>
      </p:sp>
      <p:sp>
        <p:nvSpPr>
          <p:cNvPr id="1223" name="Google Shape;1223;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79</a:t>
            </a:fld>
            <a:endParaRPr/>
          </a:p>
        </p:txBody>
      </p:sp>
      <p:pic>
        <p:nvPicPr>
          <p:cNvPr id="1224" name="Google Shape;1224;p7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25" name="Google Shape;1225;p7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26" name="Google Shape;1226;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79</a:t>
            </a:fld>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Levels of Success</a:t>
            </a:r>
            <a:endParaRPr/>
          </a:p>
        </p:txBody>
      </p:sp>
      <p:pic>
        <p:nvPicPr>
          <p:cNvPr id="144" name="Google Shape;144;p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45" name="Google Shape;145;p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graphicFrame>
        <p:nvGraphicFramePr>
          <p:cNvPr id="146" name="Google Shape;146;p8"/>
          <p:cNvGraphicFramePr/>
          <p:nvPr/>
        </p:nvGraphicFramePr>
        <p:xfrm>
          <a:off x="311700" y="979463"/>
          <a:ext cx="8568450" cy="2838355"/>
        </p:xfrm>
        <a:graphic>
          <a:graphicData uri="http://schemas.openxmlformats.org/drawingml/2006/table">
            <a:tbl>
              <a:tblPr>
                <a:noFill/>
                <a:tableStyleId>{763F2526-54F3-4041-A434-4D5AF88A81EE}</a:tableStyleId>
              </a:tblPr>
              <a:tblGrid>
                <a:gridCol w="927325">
                  <a:extLst>
                    <a:ext uri="{9D8B030D-6E8A-4147-A177-3AD203B41FA5}">
                      <a16:colId xmlns:a16="http://schemas.microsoft.com/office/drawing/2014/main" val="20000"/>
                    </a:ext>
                  </a:extLst>
                </a:gridCol>
                <a:gridCol w="4121950">
                  <a:extLst>
                    <a:ext uri="{9D8B030D-6E8A-4147-A177-3AD203B41FA5}">
                      <a16:colId xmlns:a16="http://schemas.microsoft.com/office/drawing/2014/main" val="20001"/>
                    </a:ext>
                  </a:extLst>
                </a:gridCol>
                <a:gridCol w="3519175">
                  <a:extLst>
                    <a:ext uri="{9D8B030D-6E8A-4147-A177-3AD203B41FA5}">
                      <a16:colId xmlns:a16="http://schemas.microsoft.com/office/drawing/2014/main" val="20002"/>
                    </a:ext>
                  </a:extLst>
                </a:gridCol>
              </a:tblGrid>
              <a:tr h="506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Level</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Windmill Prevention Mechanism</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Thrust Vectoring Mechanism</a:t>
                      </a:r>
                      <a:endParaRPr sz="1400" u="none" strike="noStrike" cap="none"/>
                    </a:p>
                  </a:txBody>
                  <a:tcPr marL="91425" marR="91425" marT="91425" marB="91425"/>
                </a:tc>
                <a:extLst>
                  <a:ext uri="{0D108BD9-81ED-4DB2-BD59-A6C34878D82A}">
                    <a16:rowId xmlns:a16="http://schemas.microsoft.com/office/drawing/2014/main" val="10000"/>
                  </a:ext>
                </a:extLst>
              </a:tr>
              <a:tr h="506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Simulation predicting selected WPM design is capable of preventing engine rotation from exceeding 0.5 RPM under flight conditions of Mach 0.8 at 20kft. Control software able to simulate ejection mechanism.      </a:t>
                      </a:r>
                      <a:r>
                        <a:rPr lang="en" sz="1100" u="none" strike="noStrike" cap="none">
                          <a:solidFill>
                            <a:srgbClr val="00FF00"/>
                          </a:solidFill>
                        </a:rPr>
                        <a:t>  </a:t>
                      </a:r>
                      <a:endParaRPr sz="1800" u="none" strike="noStrike" cap="none">
                        <a:solidFill>
                          <a:srgbClr val="00FF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Simulations predicting zero change in nominal thrust at zero degrees of thrust deflection. Control software capable of vectoring thrust by 10 degrees in a single axis using simulated TVM.    </a:t>
                      </a:r>
                      <a:r>
                        <a:rPr lang="en" sz="1800" u="none" strike="noStrike" cap="none"/>
                        <a:t>      /</a:t>
                      </a:r>
                      <a:r>
                        <a:rPr lang="en" sz="1100" u="none" strike="noStrike" cap="none"/>
                        <a:t> </a:t>
                      </a:r>
                      <a:endParaRPr sz="1400" u="none" strike="noStrike" cap="none"/>
                    </a:p>
                  </a:txBody>
                  <a:tcPr marL="91425" marR="91425" marT="91425" marB="91425"/>
                </a:tc>
                <a:extLst>
                  <a:ext uri="{0D108BD9-81ED-4DB2-BD59-A6C34878D82A}">
                    <a16:rowId xmlns:a16="http://schemas.microsoft.com/office/drawing/2014/main" val="10001"/>
                  </a:ext>
                </a:extLst>
              </a:tr>
              <a:tr h="506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Same as level 1           </a:t>
                      </a:r>
                      <a:r>
                        <a:rPr lang="en" sz="1800" u="none" strike="noStrike" cap="none">
                          <a:solidFill>
                            <a:srgbClr val="00FF00"/>
                          </a:solidFill>
                        </a:rPr>
                        <a:t> </a:t>
                      </a:r>
                      <a:endParaRPr sz="1800" u="none" strike="noStrike" cap="none">
                        <a:solidFill>
                          <a:schemeClr val="lt1"/>
                        </a:solidFill>
                        <a:highlight>
                          <a:srgbClr val="00FF00"/>
                        </a:highlight>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Control software able to move physical TVM system to conditions representative of 10 degrees of vectoring in a single axis.       </a:t>
                      </a:r>
                      <a:endParaRPr sz="1100" u="none" strike="noStrike" cap="none"/>
                    </a:p>
                  </a:txBody>
                  <a:tcPr marL="91425" marR="91425" marT="91425" marB="91425"/>
                </a:tc>
                <a:extLst>
                  <a:ext uri="{0D108BD9-81ED-4DB2-BD59-A6C34878D82A}">
                    <a16:rowId xmlns:a16="http://schemas.microsoft.com/office/drawing/2014/main" val="10002"/>
                  </a:ext>
                </a:extLst>
              </a:tr>
              <a:tr h="5067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Physical WPM capable of restricting turbine shaft to less than 0.5 RPM in test environment. Ejection in static environment successful.      </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 sz="1100" u="none" strike="noStrike" cap="none">
                          <a:solidFill>
                            <a:schemeClr val="dk1"/>
                          </a:solidFill>
                        </a:rPr>
                        <a:t>Control software able to move physical TVM system to conditions representative of 10 degrees of vectoring in two perpendicular axis.      </a:t>
                      </a:r>
                      <a:endParaRPr sz="1100" u="none" strike="noStrike" cap="none"/>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47" name="Google Shape;147;p8"/>
          <p:cNvGraphicFramePr/>
          <p:nvPr>
            <p:extLst>
              <p:ext uri="{D42A27DB-BD31-4B8C-83A1-F6EECF244321}">
                <p14:modId xmlns:p14="http://schemas.microsoft.com/office/powerpoint/2010/main" val="4070660478"/>
              </p:ext>
            </p:extLst>
          </p:nvPr>
        </p:nvGraphicFramePr>
        <p:xfrm>
          <a:off x="311700" y="3822068"/>
          <a:ext cx="8568450" cy="840510"/>
        </p:xfrm>
        <a:graphic>
          <a:graphicData uri="http://schemas.openxmlformats.org/drawingml/2006/table">
            <a:tbl>
              <a:tblPr>
                <a:noFill/>
                <a:tableStyleId>{763F2526-54F3-4041-A434-4D5AF88A81EE}</a:tableStyleId>
              </a:tblPr>
              <a:tblGrid>
                <a:gridCol w="927325">
                  <a:extLst>
                    <a:ext uri="{9D8B030D-6E8A-4147-A177-3AD203B41FA5}">
                      <a16:colId xmlns:a16="http://schemas.microsoft.com/office/drawing/2014/main" val="20000"/>
                    </a:ext>
                  </a:extLst>
                </a:gridCol>
                <a:gridCol w="7641125">
                  <a:extLst>
                    <a:ext uri="{9D8B030D-6E8A-4147-A177-3AD203B41FA5}">
                      <a16:colId xmlns:a16="http://schemas.microsoft.com/office/drawing/2014/main" val="20001"/>
                    </a:ext>
                  </a:extLst>
                </a:gridCol>
              </a:tblGrid>
              <a:tr h="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4</a:t>
                      </a:r>
                      <a:endParaRPr sz="14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t>Reach level 3 of success in both WPM and TVM with engine turned off.       </a:t>
                      </a:r>
                      <a:endParaRPr sz="1100" u="none" strike="noStrike" cap="none"/>
                    </a:p>
                  </a:txBody>
                  <a:tcPr marL="91425" marR="91425" marT="91425" marB="91425"/>
                </a:tc>
                <a:extLst>
                  <a:ext uri="{0D108BD9-81ED-4DB2-BD59-A6C34878D82A}">
                    <a16:rowId xmlns:a16="http://schemas.microsoft.com/office/drawing/2014/main" val="10000"/>
                  </a:ext>
                </a:extLst>
              </a:tr>
              <a:tr h="4443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a:t>
                      </a: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t>Reach level 4 on a functioning </a:t>
                      </a:r>
                      <a:r>
                        <a:rPr lang="en" sz="1100" u="none" strike="noStrike" cap="none" dirty="0" err="1"/>
                        <a:t>Jetcat</a:t>
                      </a:r>
                      <a:r>
                        <a:rPr lang="en" sz="1100" u="none" strike="noStrike" cap="none" dirty="0"/>
                        <a:t> P100-RX.   </a:t>
                      </a:r>
                      <a:endParaRPr sz="1100" u="none" strike="noStrike" cap="none" dirty="0"/>
                    </a:p>
                  </a:txBody>
                  <a:tcPr marL="91425" marR="91425" marT="91425" marB="91425"/>
                </a:tc>
                <a:extLst>
                  <a:ext uri="{0D108BD9-81ED-4DB2-BD59-A6C34878D82A}">
                    <a16:rowId xmlns:a16="http://schemas.microsoft.com/office/drawing/2014/main" val="10001"/>
                  </a:ext>
                </a:extLst>
              </a:tr>
            </a:tbl>
          </a:graphicData>
        </a:graphic>
      </p:graphicFrame>
      <p:pic>
        <p:nvPicPr>
          <p:cNvPr id="148" name="Google Shape;148;p8"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599151" y="2571750"/>
            <a:ext cx="260698" cy="260698"/>
          </a:xfrm>
          <a:prstGeom prst="rect">
            <a:avLst/>
          </a:prstGeom>
          <a:noFill/>
          <a:ln>
            <a:noFill/>
          </a:ln>
        </p:spPr>
      </p:pic>
      <p:pic>
        <p:nvPicPr>
          <p:cNvPr id="149" name="Google Shape;149;p8"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390379" y="2093449"/>
            <a:ext cx="260698" cy="260698"/>
          </a:xfrm>
          <a:prstGeom prst="rect">
            <a:avLst/>
          </a:prstGeom>
          <a:noFill/>
          <a:ln>
            <a:noFill/>
          </a:ln>
        </p:spPr>
      </p:pic>
      <p:pic>
        <p:nvPicPr>
          <p:cNvPr id="150" name="Google Shape;150;p8" descr="Checkmar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325639" y="2093449"/>
            <a:ext cx="260698" cy="260698"/>
          </a:xfrm>
          <a:prstGeom prst="rect">
            <a:avLst/>
          </a:prstGeom>
          <a:noFill/>
          <a:ln>
            <a:noFill/>
          </a:ln>
        </p:spPr>
      </p:pic>
      <p:pic>
        <p:nvPicPr>
          <p:cNvPr id="151" name="Google Shape;151;p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28569" y="3536234"/>
            <a:ext cx="260698" cy="260698"/>
          </a:xfrm>
          <a:prstGeom prst="rect">
            <a:avLst/>
          </a:prstGeom>
          <a:noFill/>
          <a:ln>
            <a:noFill/>
          </a:ln>
        </p:spPr>
      </p:pic>
      <p:pic>
        <p:nvPicPr>
          <p:cNvPr id="152" name="Google Shape;152;p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718376" y="2092859"/>
            <a:ext cx="260698" cy="260698"/>
          </a:xfrm>
          <a:prstGeom prst="rect">
            <a:avLst/>
          </a:prstGeom>
          <a:noFill/>
          <a:ln>
            <a:noFill/>
          </a:ln>
        </p:spPr>
      </p:pic>
      <p:pic>
        <p:nvPicPr>
          <p:cNvPr id="153" name="Google Shape;153;p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182791" y="2848144"/>
            <a:ext cx="260698" cy="260698"/>
          </a:xfrm>
          <a:prstGeom prst="rect">
            <a:avLst/>
          </a:prstGeom>
          <a:noFill/>
          <a:ln>
            <a:noFill/>
          </a:ln>
        </p:spPr>
      </p:pic>
      <p:pic>
        <p:nvPicPr>
          <p:cNvPr id="154" name="Google Shape;154;p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718376" y="3539514"/>
            <a:ext cx="260698" cy="260698"/>
          </a:xfrm>
          <a:prstGeom prst="rect">
            <a:avLst/>
          </a:prstGeom>
          <a:noFill/>
          <a:ln>
            <a:noFill/>
          </a:ln>
        </p:spPr>
      </p:pic>
      <p:pic>
        <p:nvPicPr>
          <p:cNvPr id="155" name="Google Shape;155;p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25639" y="3903576"/>
            <a:ext cx="260698" cy="260698"/>
          </a:xfrm>
          <a:prstGeom prst="rect">
            <a:avLst/>
          </a:prstGeom>
          <a:noFill/>
          <a:ln>
            <a:noFill/>
          </a:ln>
        </p:spPr>
      </p:pic>
      <p:pic>
        <p:nvPicPr>
          <p:cNvPr id="156" name="Google Shape;156;p8" descr="Clos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584803" y="4266096"/>
            <a:ext cx="260698" cy="26069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0"/>
        <p:cNvGrpSpPr/>
        <p:nvPr/>
      </p:nvGrpSpPr>
      <p:grpSpPr>
        <a:xfrm>
          <a:off x="0" y="0"/>
          <a:ext cx="0" cy="0"/>
          <a:chOff x="0" y="0"/>
          <a:chExt cx="0" cy="0"/>
        </a:xfrm>
      </p:grpSpPr>
      <p:sp>
        <p:nvSpPr>
          <p:cNvPr id="1231" name="Google Shape;1231;p80"/>
          <p:cNvSpPr txBox="1">
            <a:spLocks noGrp="1"/>
          </p:cNvSpPr>
          <p:nvPr>
            <p:ph type="title"/>
          </p:nvPr>
        </p:nvSpPr>
        <p:spPr>
          <a:xfrm>
            <a:off x="311700" y="1961550"/>
            <a:ext cx="8520600" cy="104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solidFill>
                  <a:srgbClr val="000000"/>
                </a:solidFill>
              </a:rPr>
              <a:t>Backup</a:t>
            </a:r>
            <a:endParaRPr sz="5000">
              <a:solidFill>
                <a:srgbClr val="000000"/>
              </a:solidFill>
            </a:endParaRPr>
          </a:p>
        </p:txBody>
      </p:sp>
      <p:sp>
        <p:nvSpPr>
          <p:cNvPr id="1232" name="Google Shape;1232;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80</a:t>
            </a:fld>
            <a:endParaRPr/>
          </a:p>
        </p:txBody>
      </p:sp>
      <p:pic>
        <p:nvPicPr>
          <p:cNvPr id="1233" name="Google Shape;1233;p8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34" name="Google Shape;1234;p8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35" name="Google Shape;123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80</a:t>
            </a:fld>
            <a:endParaRPr>
              <a:solidFill>
                <a:srgbClr val="00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9"/>
        <p:cNvGrpSpPr/>
        <p:nvPr/>
      </p:nvGrpSpPr>
      <p:grpSpPr>
        <a:xfrm>
          <a:off x="0" y="0"/>
          <a:ext cx="0" cy="0"/>
          <a:chOff x="0" y="0"/>
          <a:chExt cx="0" cy="0"/>
        </a:xfrm>
      </p:grpSpPr>
      <p:sp>
        <p:nvSpPr>
          <p:cNvPr id="1240" name="Google Shape;1240;p81"/>
          <p:cNvSpPr txBox="1">
            <a:spLocks noGrp="1"/>
          </p:cNvSpPr>
          <p:nvPr>
            <p:ph type="title"/>
          </p:nvPr>
        </p:nvSpPr>
        <p:spPr>
          <a:xfrm>
            <a:off x="31170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Thrust Vectoring Mechanism (TVM)</a:t>
            </a:r>
            <a:endParaRPr/>
          </a:p>
          <a:p>
            <a:pPr marL="0" lvl="0" indent="0" algn="ctr" rtl="0">
              <a:lnSpc>
                <a:spcPct val="100000"/>
              </a:lnSpc>
              <a:spcBef>
                <a:spcPts val="0"/>
              </a:spcBef>
              <a:spcAft>
                <a:spcPts val="0"/>
              </a:spcAft>
              <a:buSzPts val="2800"/>
              <a:buNone/>
            </a:pPr>
            <a:r>
              <a:rPr lang="en"/>
              <a:t>Design Process</a:t>
            </a:r>
            <a:endParaRPr/>
          </a:p>
          <a:p>
            <a:pPr marL="0" lvl="0" indent="0" algn="ctr" rtl="0">
              <a:lnSpc>
                <a:spcPct val="100000"/>
              </a:lnSpc>
              <a:spcBef>
                <a:spcPts val="0"/>
              </a:spcBef>
              <a:spcAft>
                <a:spcPts val="0"/>
              </a:spcAft>
              <a:buSzPts val="2800"/>
              <a:buNone/>
            </a:pPr>
            <a:endParaRPr>
              <a:solidFill>
                <a:srgbClr val="000000"/>
              </a:solidFill>
            </a:endParaRPr>
          </a:p>
        </p:txBody>
      </p:sp>
      <p:sp>
        <p:nvSpPr>
          <p:cNvPr id="1241" name="Google Shape;1241;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81</a:t>
            </a:fld>
            <a:endParaRPr/>
          </a:p>
        </p:txBody>
      </p:sp>
      <p:pic>
        <p:nvPicPr>
          <p:cNvPr id="1242" name="Google Shape;1242;p8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43" name="Google Shape;1243;p8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44" name="Google Shape;1244;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81</a:t>
            </a:fld>
            <a:endParaRPr>
              <a:solidFill>
                <a:srgbClr val="000000"/>
              </a:solidFill>
            </a:endParaRPr>
          </a:p>
        </p:txBody>
      </p:sp>
      <p:sp>
        <p:nvSpPr>
          <p:cNvPr id="1245" name="Google Shape;1245;p81"/>
          <p:cNvSpPr txBox="1"/>
          <p:nvPr/>
        </p:nvSpPr>
        <p:spPr>
          <a:xfrm>
            <a:off x="269175" y="1387175"/>
            <a:ext cx="4218900" cy="3380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AutoNum type="arabicPeriod"/>
            </a:pPr>
            <a:r>
              <a:rPr lang="en" sz="1800" b="0" i="0" u="none" strike="noStrike" cap="none">
                <a:solidFill>
                  <a:srgbClr val="000000"/>
                </a:solidFill>
                <a:latin typeface="Arial"/>
                <a:ea typeface="Arial"/>
                <a:cs typeface="Arial"/>
                <a:sym typeface="Arial"/>
              </a:rPr>
              <a:t>Trade approaches to satisfy requirements.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AutoNum type="arabicPeriod"/>
            </a:pPr>
            <a:r>
              <a:rPr lang="en" sz="1800" b="0" i="0" u="none" strike="noStrike" cap="none">
                <a:solidFill>
                  <a:srgbClr val="000000"/>
                </a:solidFill>
                <a:latin typeface="Arial"/>
                <a:ea typeface="Arial"/>
                <a:cs typeface="Arial"/>
                <a:sym typeface="Arial"/>
              </a:rPr>
              <a:t>Create simple component with manufacturability in mind, using first-principle models.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AutoNum type="arabicPeriod"/>
            </a:pPr>
            <a:r>
              <a:rPr lang="en" sz="1800" b="0" i="0" u="none" strike="noStrike" cap="none">
                <a:solidFill>
                  <a:srgbClr val="000000"/>
                </a:solidFill>
                <a:latin typeface="Arial"/>
                <a:ea typeface="Arial"/>
                <a:cs typeface="Arial"/>
                <a:sym typeface="Arial"/>
              </a:rPr>
              <a:t>Use thermal requirements to inform material choice.</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AutoNum type="arabicPeriod"/>
            </a:pPr>
            <a:r>
              <a:rPr lang="en" sz="1800" b="0" i="0" u="none" strike="noStrike" cap="none">
                <a:solidFill>
                  <a:srgbClr val="000000"/>
                </a:solidFill>
                <a:latin typeface="Arial"/>
                <a:ea typeface="Arial"/>
                <a:cs typeface="Arial"/>
                <a:sym typeface="Arial"/>
              </a:rPr>
              <a:t>Use FEA tools to predict performance in array of expected loading cases.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AutoNum type="arabicPeriod"/>
            </a:pPr>
            <a:r>
              <a:rPr lang="en" sz="1800" b="0" i="0" u="none" strike="noStrike" cap="none">
                <a:solidFill>
                  <a:srgbClr val="000000"/>
                </a:solidFill>
                <a:latin typeface="Arial"/>
                <a:ea typeface="Arial"/>
                <a:cs typeface="Arial"/>
                <a:sym typeface="Arial"/>
              </a:rPr>
              <a:t>Iterate design toward appropriate safety factor values.</a:t>
            </a:r>
            <a:endParaRPr sz="1800" b="0" i="0" u="none" strike="noStrike" cap="none">
              <a:solidFill>
                <a:srgbClr val="000000"/>
              </a:solidFill>
              <a:latin typeface="Arial"/>
              <a:ea typeface="Arial"/>
              <a:cs typeface="Arial"/>
              <a:sym typeface="Arial"/>
            </a:endParaRPr>
          </a:p>
        </p:txBody>
      </p:sp>
      <p:pic>
        <p:nvPicPr>
          <p:cNvPr id="1246" name="Google Shape;1246;p81"/>
          <p:cNvPicPr preferRelativeResize="0"/>
          <p:nvPr/>
        </p:nvPicPr>
        <p:blipFill rotWithShape="1">
          <a:blip r:embed="rId5">
            <a:alphaModFix/>
          </a:blip>
          <a:srcRect/>
          <a:stretch/>
        </p:blipFill>
        <p:spPr>
          <a:xfrm>
            <a:off x="5138700" y="1233389"/>
            <a:ext cx="3333749" cy="36876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0"/>
        <p:cNvGrpSpPr/>
        <p:nvPr/>
      </p:nvGrpSpPr>
      <p:grpSpPr>
        <a:xfrm>
          <a:off x="0" y="0"/>
          <a:ext cx="0" cy="0"/>
          <a:chOff x="0" y="0"/>
          <a:chExt cx="0" cy="0"/>
        </a:xfrm>
      </p:grpSpPr>
      <p:sp>
        <p:nvSpPr>
          <p:cNvPr id="1251" name="Google Shape;1251;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82</a:t>
            </a:fld>
            <a:endParaRPr/>
          </a:p>
        </p:txBody>
      </p:sp>
      <p:pic>
        <p:nvPicPr>
          <p:cNvPr id="1252" name="Google Shape;1252;p8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53" name="Google Shape;1253;p8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54" name="Google Shape;1254;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82</a:t>
            </a:fld>
            <a:endParaRPr>
              <a:solidFill>
                <a:srgbClr val="000000"/>
              </a:solidFill>
            </a:endParaRPr>
          </a:p>
        </p:txBody>
      </p:sp>
      <p:sp>
        <p:nvSpPr>
          <p:cNvPr id="1255" name="Google Shape;1255;p82"/>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Vibrational Analysis</a:t>
            </a:r>
            <a:endParaRPr>
              <a:solidFill>
                <a:srgbClr val="000000"/>
              </a:solidFill>
            </a:endParaRPr>
          </a:p>
        </p:txBody>
      </p:sp>
      <p:sp>
        <p:nvSpPr>
          <p:cNvPr id="1256" name="Google Shape;1256;p82"/>
          <p:cNvSpPr txBox="1">
            <a:spLocks noGrp="1"/>
          </p:cNvSpPr>
          <p:nvPr>
            <p:ph type="body" idx="1"/>
          </p:nvPr>
        </p:nvSpPr>
        <p:spPr>
          <a:xfrm>
            <a:off x="311700" y="1035450"/>
            <a:ext cx="8709300" cy="3709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Engine frequency range between idle and max thrust state (50 N to 100 N)</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733.3 Hz ≤ f ≤ 2566.7 Hz</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Two main points of concern are the paddle and rod connection between actuator screw and paddle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Actuator and screw will absorb some of the engine excitation (damper)</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Material is modeled as T-600 Steel with a modulus of elasticity of ~200 GPa</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Paddle: f = 18.28 Hz</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Rod: f = 329 Hz </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chemeClr val="dk1"/>
                </a:solidFill>
              </a:rPr>
              <a:t>Actuator, screw, nozzle sheath, and housing will act as dampers to dissipate energy, further reducing risk of vibrational failure</a:t>
            </a:r>
            <a:endParaRPr>
              <a:solidFill>
                <a:srgbClr val="0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0"/>
        <p:cNvGrpSpPr/>
        <p:nvPr/>
      </p:nvGrpSpPr>
      <p:grpSpPr>
        <a:xfrm>
          <a:off x="0" y="0"/>
          <a:ext cx="0" cy="0"/>
          <a:chOff x="0" y="0"/>
          <a:chExt cx="0" cy="0"/>
        </a:xfrm>
      </p:grpSpPr>
      <p:pic>
        <p:nvPicPr>
          <p:cNvPr id="1261" name="Google Shape;1261;p83"/>
          <p:cNvPicPr preferRelativeResize="0"/>
          <p:nvPr/>
        </p:nvPicPr>
        <p:blipFill rotWithShape="1">
          <a:blip r:embed="rId3">
            <a:alphaModFix/>
          </a:blip>
          <a:srcRect/>
          <a:stretch/>
        </p:blipFill>
        <p:spPr>
          <a:xfrm>
            <a:off x="391825" y="823150"/>
            <a:ext cx="5567649" cy="4175737"/>
          </a:xfrm>
          <a:prstGeom prst="rect">
            <a:avLst/>
          </a:prstGeom>
          <a:noFill/>
          <a:ln>
            <a:noFill/>
          </a:ln>
        </p:spPr>
      </p:pic>
      <p:sp>
        <p:nvSpPr>
          <p:cNvPr id="1262" name="Google Shape;1262;p83"/>
          <p:cNvSpPr txBox="1">
            <a:spLocks noGrp="1"/>
          </p:cNvSpPr>
          <p:nvPr>
            <p:ph type="title"/>
          </p:nvPr>
        </p:nvSpPr>
        <p:spPr>
          <a:xfrm>
            <a:off x="311700" y="191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Stock Engine Test Thermocouple Data</a:t>
            </a:r>
            <a:endParaRPr>
              <a:solidFill>
                <a:srgbClr val="000000"/>
              </a:solidFill>
            </a:endParaRPr>
          </a:p>
        </p:txBody>
      </p:sp>
      <p:sp>
        <p:nvSpPr>
          <p:cNvPr id="1263" name="Google Shape;1263;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83</a:t>
            </a:fld>
            <a:endParaRPr/>
          </a:p>
        </p:txBody>
      </p:sp>
      <p:pic>
        <p:nvPicPr>
          <p:cNvPr id="1264" name="Google Shape;1264;p8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65" name="Google Shape;1265;p8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66" name="Google Shape;1266;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83</a:t>
            </a:fld>
            <a:endParaRPr>
              <a:solidFill>
                <a:srgbClr val="000000"/>
              </a:solidFill>
            </a:endParaRPr>
          </a:p>
        </p:txBody>
      </p:sp>
      <p:pic>
        <p:nvPicPr>
          <p:cNvPr id="1267" name="Google Shape;1267;p8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959475" y="1519686"/>
            <a:ext cx="2266525" cy="2266525"/>
          </a:xfrm>
          <a:prstGeom prst="rect">
            <a:avLst/>
          </a:prstGeom>
          <a:noFill/>
          <a:ln>
            <a:noFill/>
          </a:ln>
        </p:spPr>
      </p:pic>
      <p:sp>
        <p:nvSpPr>
          <p:cNvPr id="1268" name="Google Shape;1268;p83"/>
          <p:cNvSpPr/>
          <p:nvPr/>
        </p:nvSpPr>
        <p:spPr>
          <a:xfrm>
            <a:off x="7928050" y="2452963"/>
            <a:ext cx="159300" cy="1188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2"/>
        <p:cNvGrpSpPr/>
        <p:nvPr/>
      </p:nvGrpSpPr>
      <p:grpSpPr>
        <a:xfrm>
          <a:off x="0" y="0"/>
          <a:ext cx="0" cy="0"/>
          <a:chOff x="0" y="0"/>
          <a:chExt cx="0" cy="0"/>
        </a:xfrm>
      </p:grpSpPr>
      <p:sp>
        <p:nvSpPr>
          <p:cNvPr id="1273" name="Google Shape;1273;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84</a:t>
            </a:fld>
            <a:endParaRPr/>
          </a:p>
        </p:txBody>
      </p:sp>
      <p:sp>
        <p:nvSpPr>
          <p:cNvPr id="1274" name="Google Shape;127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84</a:t>
            </a:fld>
            <a:endParaRPr>
              <a:solidFill>
                <a:srgbClr val="000000"/>
              </a:solidFill>
            </a:endParaRPr>
          </a:p>
        </p:txBody>
      </p:sp>
      <p:pic>
        <p:nvPicPr>
          <p:cNvPr id="1275" name="Google Shape;1275;p84"/>
          <p:cNvPicPr preferRelativeResize="0"/>
          <p:nvPr/>
        </p:nvPicPr>
        <p:blipFill rotWithShape="1">
          <a:blip r:embed="rId3">
            <a:alphaModFix/>
          </a:blip>
          <a:srcRect/>
          <a:stretch/>
        </p:blipFill>
        <p:spPr>
          <a:xfrm>
            <a:off x="1346200" y="152400"/>
            <a:ext cx="6451600" cy="48387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9"/>
        <p:cNvGrpSpPr/>
        <p:nvPr/>
      </p:nvGrpSpPr>
      <p:grpSpPr>
        <a:xfrm>
          <a:off x="0" y="0"/>
          <a:ext cx="0" cy="0"/>
          <a:chOff x="0" y="0"/>
          <a:chExt cx="0" cy="0"/>
        </a:xfrm>
      </p:grpSpPr>
      <p:sp>
        <p:nvSpPr>
          <p:cNvPr id="1280" name="Google Shape;1280;p85"/>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Test Safety Measures</a:t>
            </a:r>
            <a:endParaRPr>
              <a:solidFill>
                <a:srgbClr val="000000"/>
              </a:solidFill>
            </a:endParaRPr>
          </a:p>
        </p:txBody>
      </p:sp>
      <p:sp>
        <p:nvSpPr>
          <p:cNvPr id="1281" name="Google Shape;1281;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85</a:t>
            </a:fld>
            <a:endParaRPr/>
          </a:p>
        </p:txBody>
      </p:sp>
      <p:pic>
        <p:nvPicPr>
          <p:cNvPr id="1282" name="Google Shape;1282;p8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83" name="Google Shape;1283;p8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84" name="Google Shape;12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85</a:t>
            </a:fld>
            <a:endParaRPr>
              <a:solidFill>
                <a:srgbClr val="000000"/>
              </a:solidFill>
            </a:endParaRPr>
          </a:p>
        </p:txBody>
      </p:sp>
      <p:sp>
        <p:nvSpPr>
          <p:cNvPr id="1285" name="Google Shape;1285;p85"/>
          <p:cNvSpPr txBox="1">
            <a:spLocks noGrp="1"/>
          </p:cNvSpPr>
          <p:nvPr>
            <p:ph type="body" idx="1"/>
          </p:nvPr>
        </p:nvSpPr>
        <p:spPr>
          <a:xfrm>
            <a:off x="202425" y="1151025"/>
            <a:ext cx="4596600" cy="3657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Safety Concerns: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Fuel fire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Engine breaks and throws a fan blade</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Safety Measures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All tests performed in CU engine test cell</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Matt Rhode present for all tests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Safety officer is only member in test cell once battery is plugged in</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Sentries posted outside of test cell to stop passersby from entering danger zone</a:t>
            </a:r>
            <a:endParaRPr>
              <a:solidFill>
                <a:srgbClr val="000000"/>
              </a:solidFill>
            </a:endParaRPr>
          </a:p>
        </p:txBody>
      </p:sp>
      <p:grpSp>
        <p:nvGrpSpPr>
          <p:cNvPr id="1286" name="Google Shape;1286;p85"/>
          <p:cNvGrpSpPr/>
          <p:nvPr/>
        </p:nvGrpSpPr>
        <p:grpSpPr>
          <a:xfrm>
            <a:off x="4689586" y="1150152"/>
            <a:ext cx="4281908" cy="3038009"/>
            <a:chOff x="5185525" y="1260650"/>
            <a:chExt cx="3395376" cy="2414376"/>
          </a:xfrm>
        </p:grpSpPr>
        <p:pic>
          <p:nvPicPr>
            <p:cNvPr id="1287" name="Google Shape;1287;p85"/>
            <p:cNvPicPr preferRelativeResize="0"/>
            <p:nvPr/>
          </p:nvPicPr>
          <p:blipFill rotWithShape="1">
            <a:blip r:embed="rId5" cstate="print">
              <a:alphaModFix/>
              <a:extLst>
                <a:ext uri="{28A0092B-C50C-407E-A947-70E740481C1C}">
                  <a14:useLocalDpi xmlns:a14="http://schemas.microsoft.com/office/drawing/2010/main"/>
                </a:ext>
              </a:extLst>
            </a:blip>
            <a:srcRect l="11604" t="2056" r="11596"/>
            <a:stretch/>
          </p:blipFill>
          <p:spPr>
            <a:xfrm>
              <a:off x="5185525" y="1260650"/>
              <a:ext cx="3395376" cy="2414376"/>
            </a:xfrm>
            <a:prstGeom prst="rect">
              <a:avLst/>
            </a:prstGeom>
            <a:noFill/>
            <a:ln>
              <a:noFill/>
            </a:ln>
          </p:spPr>
        </p:pic>
        <p:sp>
          <p:nvSpPr>
            <p:cNvPr id="1288" name="Google Shape;1288;p85"/>
            <p:cNvSpPr/>
            <p:nvPr/>
          </p:nvSpPr>
          <p:spPr>
            <a:xfrm>
              <a:off x="6034350" y="1882600"/>
              <a:ext cx="151200" cy="1512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85"/>
            <p:cNvSpPr/>
            <p:nvPr/>
          </p:nvSpPr>
          <p:spPr>
            <a:xfrm>
              <a:off x="7674325" y="1882600"/>
              <a:ext cx="151200" cy="1512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3"/>
        <p:cNvGrpSpPr/>
        <p:nvPr/>
      </p:nvGrpSpPr>
      <p:grpSpPr>
        <a:xfrm>
          <a:off x="0" y="0"/>
          <a:ext cx="0" cy="0"/>
          <a:chOff x="0" y="0"/>
          <a:chExt cx="0" cy="0"/>
        </a:xfrm>
      </p:grpSpPr>
      <p:sp>
        <p:nvSpPr>
          <p:cNvPr id="1294" name="Google Shape;1294;p86"/>
          <p:cNvSpPr txBox="1">
            <a:spLocks noGrp="1"/>
          </p:cNvSpPr>
          <p:nvPr>
            <p:ph type="title"/>
          </p:nvPr>
        </p:nvSpPr>
        <p:spPr>
          <a:xfrm>
            <a:off x="4510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Windmill Prevention Test Safety Measures</a:t>
            </a:r>
            <a:endParaRPr>
              <a:solidFill>
                <a:srgbClr val="000000"/>
              </a:solidFill>
            </a:endParaRPr>
          </a:p>
        </p:txBody>
      </p:sp>
      <p:sp>
        <p:nvSpPr>
          <p:cNvPr id="1295" name="Google Shape;1295;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86</a:t>
            </a:fld>
            <a:endParaRPr/>
          </a:p>
        </p:txBody>
      </p:sp>
      <p:pic>
        <p:nvPicPr>
          <p:cNvPr id="1296" name="Google Shape;1296;p8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297" name="Google Shape;1297;p8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298" name="Google Shape;129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86</a:t>
            </a:fld>
            <a:endParaRPr>
              <a:solidFill>
                <a:srgbClr val="000000"/>
              </a:solidFill>
            </a:endParaRPr>
          </a:p>
        </p:txBody>
      </p:sp>
      <p:sp>
        <p:nvSpPr>
          <p:cNvPr id="1299" name="Google Shape;1299;p86"/>
          <p:cNvSpPr txBox="1">
            <a:spLocks noGrp="1"/>
          </p:cNvSpPr>
          <p:nvPr>
            <p:ph type="body" idx="1"/>
          </p:nvPr>
        </p:nvSpPr>
        <p:spPr>
          <a:xfrm>
            <a:off x="202425" y="1151025"/>
            <a:ext cx="8520600" cy="3657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Safety Concerns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Over-pressurization of the APOP replica PVC Tube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Failure of SABRE tank</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High speed air harming passersby of test cell</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Safety Measures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Matt Rhode present for all tests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Pressure gauge on PVC tube </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
                <a:solidFill>
                  <a:srgbClr val="000000"/>
                </a:solidFill>
              </a:rPr>
              <a:t>Safety officer radios to valve operator to shut off if differential pressure exceeds 5 psi</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Remotely pulling SABRE tank lever</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Same sentry/perimeter procedure as engine tests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Complete depressurization of SABRE tanks before any transportation of tanks</a:t>
            </a:r>
            <a:endParaRPr>
              <a:solidFill>
                <a:srgbClr val="0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3"/>
        <p:cNvGrpSpPr/>
        <p:nvPr/>
      </p:nvGrpSpPr>
      <p:grpSpPr>
        <a:xfrm>
          <a:off x="0" y="0"/>
          <a:ext cx="0" cy="0"/>
          <a:chOff x="0" y="0"/>
          <a:chExt cx="0" cy="0"/>
        </a:xfrm>
      </p:grpSpPr>
      <p:sp>
        <p:nvSpPr>
          <p:cNvPr id="1304" name="Google Shape;1304;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87</a:t>
            </a:fld>
            <a:endParaRPr/>
          </a:p>
        </p:txBody>
      </p:sp>
      <p:pic>
        <p:nvPicPr>
          <p:cNvPr id="1305" name="Google Shape;1305;p8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06" name="Google Shape;1306;p8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07" name="Google Shape;1307;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87</a:t>
            </a:fld>
            <a:endParaRPr>
              <a:solidFill>
                <a:srgbClr val="000000"/>
              </a:solidFill>
            </a:endParaRPr>
          </a:p>
        </p:txBody>
      </p:sp>
      <p:sp>
        <p:nvSpPr>
          <p:cNvPr id="1308" name="Google Shape;1308;p87"/>
          <p:cNvSpPr txBox="1">
            <a:spLocks noGrp="1"/>
          </p:cNvSpPr>
          <p:nvPr>
            <p:ph type="title"/>
          </p:nvPr>
        </p:nvSpPr>
        <p:spPr>
          <a:xfrm>
            <a:off x="311700" y="108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Fairing Displacement</a:t>
            </a:r>
            <a:endParaRPr>
              <a:solidFill>
                <a:srgbClr val="000000"/>
              </a:solidFill>
            </a:endParaRPr>
          </a:p>
        </p:txBody>
      </p:sp>
      <p:sp>
        <p:nvSpPr>
          <p:cNvPr id="1309" name="Google Shape;1309;p87"/>
          <p:cNvSpPr txBox="1">
            <a:spLocks noGrp="1"/>
          </p:cNvSpPr>
          <p:nvPr>
            <p:ph type="body" idx="1"/>
          </p:nvPr>
        </p:nvSpPr>
        <p:spPr>
          <a:xfrm>
            <a:off x="311700" y="1152475"/>
            <a:ext cx="4260300" cy="34164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00000"/>
              </a:buClr>
              <a:buSzPts val="1500"/>
              <a:buChar char="●"/>
            </a:pPr>
            <a:r>
              <a:rPr lang="en" sz="1500">
                <a:solidFill>
                  <a:srgbClr val="000000"/>
                </a:solidFill>
              </a:rPr>
              <a:t>Dr. Maute identified component displacement as most important quality</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FEA was conducted for each component separately</a:t>
            </a:r>
            <a:endParaRPr sz="1500">
              <a:solidFill>
                <a:srgbClr val="000000"/>
              </a:solidFill>
            </a:endParaRPr>
          </a:p>
          <a:p>
            <a:pPr marL="914400" lvl="1" indent="-323850" algn="l" rtl="0">
              <a:lnSpc>
                <a:spcPct val="115000"/>
              </a:lnSpc>
              <a:spcBef>
                <a:spcPts val="0"/>
              </a:spcBef>
              <a:spcAft>
                <a:spcPts val="0"/>
              </a:spcAft>
              <a:buClr>
                <a:srgbClr val="000000"/>
              </a:buClr>
              <a:buSzPts val="1500"/>
              <a:buChar char="○"/>
            </a:pPr>
            <a:r>
              <a:rPr lang="en" sz="1500">
                <a:solidFill>
                  <a:srgbClr val="000000"/>
                </a:solidFill>
              </a:rPr>
              <a:t>Component Displacements:</a:t>
            </a:r>
            <a:endParaRPr sz="1500">
              <a:solidFill>
                <a:srgbClr val="000000"/>
              </a:solidFill>
            </a:endParaRPr>
          </a:p>
          <a:p>
            <a:pPr marL="1371600" lvl="2" indent="-323850" algn="l" rtl="0">
              <a:lnSpc>
                <a:spcPct val="115000"/>
              </a:lnSpc>
              <a:spcBef>
                <a:spcPts val="0"/>
              </a:spcBef>
              <a:spcAft>
                <a:spcPts val="0"/>
              </a:spcAft>
              <a:buClr>
                <a:srgbClr val="000000"/>
              </a:buClr>
              <a:buSzPts val="1500"/>
              <a:buChar char="■"/>
            </a:pPr>
            <a:r>
              <a:rPr lang="en" sz="1500">
                <a:solidFill>
                  <a:srgbClr val="000000"/>
                </a:solidFill>
              </a:rPr>
              <a:t>Left Side Fairing: 1.123e-7 mm</a:t>
            </a:r>
            <a:endParaRPr sz="1500">
              <a:solidFill>
                <a:srgbClr val="000000"/>
              </a:solidFill>
            </a:endParaRPr>
          </a:p>
          <a:p>
            <a:pPr marL="1371600" lvl="2" indent="-323850" algn="l" rtl="0">
              <a:lnSpc>
                <a:spcPct val="115000"/>
              </a:lnSpc>
              <a:spcBef>
                <a:spcPts val="0"/>
              </a:spcBef>
              <a:spcAft>
                <a:spcPts val="0"/>
              </a:spcAft>
              <a:buClr>
                <a:srgbClr val="000000"/>
              </a:buClr>
              <a:buSzPts val="1500"/>
              <a:buChar char="■"/>
            </a:pPr>
            <a:r>
              <a:rPr lang="en" sz="1500">
                <a:solidFill>
                  <a:srgbClr val="000000"/>
                </a:solidFill>
              </a:rPr>
              <a:t>Right Side Fairing: 4.03e-3 mm</a:t>
            </a:r>
            <a:endParaRPr sz="15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These results are with each component acting independently</a:t>
            </a:r>
            <a:endParaRPr sz="1500">
              <a:solidFill>
                <a:srgbClr val="000000"/>
              </a:solidFill>
            </a:endParaRPr>
          </a:p>
          <a:p>
            <a:pPr marL="914400" lvl="1" indent="-323850" algn="l" rtl="0">
              <a:lnSpc>
                <a:spcPct val="115000"/>
              </a:lnSpc>
              <a:spcBef>
                <a:spcPts val="0"/>
              </a:spcBef>
              <a:spcAft>
                <a:spcPts val="0"/>
              </a:spcAft>
              <a:buClr>
                <a:srgbClr val="000000"/>
              </a:buClr>
              <a:buSzPts val="1500"/>
              <a:buChar char="○"/>
            </a:pPr>
            <a:r>
              <a:rPr lang="en" sz="1500">
                <a:solidFill>
                  <a:srgbClr val="000000"/>
                </a:solidFill>
              </a:rPr>
              <a:t>Mounting the two pieces together will provide additional structural support</a:t>
            </a:r>
            <a:endParaRPr sz="1500">
              <a:solidFill>
                <a:srgbClr val="000000"/>
              </a:solidFill>
            </a:endParaRPr>
          </a:p>
        </p:txBody>
      </p:sp>
      <p:pic>
        <p:nvPicPr>
          <p:cNvPr id="1310" name="Google Shape;1310;p8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916275" y="681625"/>
            <a:ext cx="2688150" cy="2205951"/>
          </a:xfrm>
          <a:prstGeom prst="rect">
            <a:avLst/>
          </a:prstGeom>
          <a:noFill/>
          <a:ln>
            <a:noFill/>
          </a:ln>
        </p:spPr>
      </p:pic>
      <p:pic>
        <p:nvPicPr>
          <p:cNvPr id="1311" name="Google Shape;1311;p8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916275" y="2887565"/>
            <a:ext cx="2688149" cy="217523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5"/>
        <p:cNvGrpSpPr/>
        <p:nvPr/>
      </p:nvGrpSpPr>
      <p:grpSpPr>
        <a:xfrm>
          <a:off x="0" y="0"/>
          <a:ext cx="0" cy="0"/>
          <a:chOff x="0" y="0"/>
          <a:chExt cx="0" cy="0"/>
        </a:xfrm>
      </p:grpSpPr>
      <p:sp>
        <p:nvSpPr>
          <p:cNvPr id="1316" name="Google Shape;1316;p88"/>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Design Validation</a:t>
            </a:r>
            <a:endParaRPr>
              <a:solidFill>
                <a:srgbClr val="000000"/>
              </a:solidFill>
            </a:endParaRPr>
          </a:p>
        </p:txBody>
      </p:sp>
      <p:sp>
        <p:nvSpPr>
          <p:cNvPr id="1317" name="Google Shape;1317;p88"/>
          <p:cNvSpPr txBox="1">
            <a:spLocks noGrp="1"/>
          </p:cNvSpPr>
          <p:nvPr>
            <p:ph type="body" idx="1"/>
          </p:nvPr>
        </p:nvSpPr>
        <p:spPr>
          <a:xfrm>
            <a:off x="311700" y="1035450"/>
            <a:ext cx="8709300" cy="3055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CFD conducted simulating Mach 0.8 at 20,000 ft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Professor John Mah confirmed the turbulent wake aft of the engine re-entering the nozzle should not be a concern  </a:t>
            </a:r>
            <a:endParaRPr>
              <a:solidFill>
                <a:srgbClr val="000000"/>
              </a:solidFill>
            </a:endParaRPr>
          </a:p>
        </p:txBody>
      </p:sp>
      <p:sp>
        <p:nvSpPr>
          <p:cNvPr id="1318" name="Google Shape;1318;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88</a:t>
            </a:fld>
            <a:endParaRPr/>
          </a:p>
        </p:txBody>
      </p:sp>
      <p:pic>
        <p:nvPicPr>
          <p:cNvPr id="1319" name="Google Shape;1319;p8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20" name="Google Shape;1320;p8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21" name="Google Shape;1321;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88</a:t>
            </a:fld>
            <a:endParaRPr>
              <a:solidFill>
                <a:srgbClr val="000000"/>
              </a:solidFill>
            </a:endParaRPr>
          </a:p>
        </p:txBody>
      </p:sp>
      <p:pic>
        <p:nvPicPr>
          <p:cNvPr id="1322" name="Google Shape;1322;p8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16641" y="2319375"/>
            <a:ext cx="3455522" cy="2343852"/>
          </a:xfrm>
          <a:prstGeom prst="rect">
            <a:avLst/>
          </a:prstGeom>
          <a:noFill/>
          <a:ln>
            <a:noFill/>
          </a:ln>
        </p:spPr>
      </p:pic>
      <p:pic>
        <p:nvPicPr>
          <p:cNvPr id="1323" name="Google Shape;1323;p8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961238" y="2319375"/>
            <a:ext cx="3332050" cy="234385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7"/>
        <p:cNvGrpSpPr/>
        <p:nvPr/>
      </p:nvGrpSpPr>
      <p:grpSpPr>
        <a:xfrm>
          <a:off x="0" y="0"/>
          <a:ext cx="0" cy="0"/>
          <a:chOff x="0" y="0"/>
          <a:chExt cx="0" cy="0"/>
        </a:xfrm>
      </p:grpSpPr>
      <p:sp>
        <p:nvSpPr>
          <p:cNvPr id="1328" name="Google Shape;1328;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89</a:t>
            </a:fld>
            <a:endParaRPr/>
          </a:p>
        </p:txBody>
      </p:sp>
      <p:pic>
        <p:nvPicPr>
          <p:cNvPr id="1329" name="Google Shape;1329;p8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30" name="Google Shape;1330;p8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31" name="Google Shape;1331;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89</a:t>
            </a:fld>
            <a:endParaRPr>
              <a:solidFill>
                <a:srgbClr val="000000"/>
              </a:solidFill>
            </a:endParaRPr>
          </a:p>
        </p:txBody>
      </p:sp>
      <p:sp>
        <p:nvSpPr>
          <p:cNvPr id="1332" name="Google Shape;1332;p89"/>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Paddle Model</a:t>
            </a:r>
            <a:endParaRPr>
              <a:solidFill>
                <a:srgbClr val="000000"/>
              </a:solidFill>
            </a:endParaRPr>
          </a:p>
        </p:txBody>
      </p:sp>
      <p:sp>
        <p:nvSpPr>
          <p:cNvPr id="1333" name="Google Shape;1333;p89"/>
          <p:cNvSpPr txBox="1">
            <a:spLocks noGrp="1"/>
          </p:cNvSpPr>
          <p:nvPr>
            <p:ph type="body" idx="1"/>
          </p:nvPr>
        </p:nvSpPr>
        <p:spPr>
          <a:xfrm>
            <a:off x="311700" y="1035450"/>
            <a:ext cx="8070000" cy="387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Conservation of Momentum</a:t>
            </a:r>
            <a:endParaRPr>
              <a:solidFill>
                <a:schemeClr val="dk1"/>
              </a:solidFill>
            </a:endParaRPr>
          </a:p>
          <a:p>
            <a:pPr marL="0" lvl="0" indent="0" algn="l" rtl="0">
              <a:lnSpc>
                <a:spcPct val="115000"/>
              </a:lnSpc>
              <a:spcBef>
                <a:spcPts val="1600"/>
              </a:spcBef>
              <a:spcAft>
                <a:spcPts val="0"/>
              </a:spcAft>
              <a:buSzPts val="1800"/>
              <a:buNone/>
            </a:pPr>
            <a:r>
              <a:rPr lang="en" u="sng">
                <a:solidFill>
                  <a:schemeClr val="dk1"/>
                </a:solidFill>
              </a:rPr>
              <a:t>Assumptions</a:t>
            </a:r>
            <a:endParaRPr>
              <a:solidFill>
                <a:schemeClr val="dk1"/>
              </a:solidFill>
            </a:endParaRPr>
          </a:p>
          <a:p>
            <a:pPr marL="457200" lvl="0" indent="-342900" algn="l" rtl="0">
              <a:lnSpc>
                <a:spcPct val="115000"/>
              </a:lnSpc>
              <a:spcBef>
                <a:spcPts val="1600"/>
              </a:spcBef>
              <a:spcAft>
                <a:spcPts val="0"/>
              </a:spcAft>
              <a:buClr>
                <a:schemeClr val="dk1"/>
              </a:buClr>
              <a:buSzPts val="1800"/>
              <a:buChar char="●"/>
            </a:pPr>
            <a:r>
              <a:rPr lang="en">
                <a:solidFill>
                  <a:schemeClr val="dk1"/>
                </a:solidFill>
              </a:rPr>
              <a:t>Steady, uniform flow</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No leakage around paddles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Subsonic exhaust</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Paddle is flat</a:t>
            </a:r>
            <a:endParaRPr>
              <a:solidFill>
                <a:schemeClr val="dk1"/>
              </a:solidFill>
            </a:endParaRPr>
          </a:p>
          <a:p>
            <a:pPr marL="0" lvl="0" indent="0" algn="l" rtl="0">
              <a:lnSpc>
                <a:spcPct val="115000"/>
              </a:lnSpc>
              <a:spcBef>
                <a:spcPts val="1600"/>
              </a:spcBef>
              <a:spcAft>
                <a:spcPts val="1600"/>
              </a:spcAft>
              <a:buSzPts val="1800"/>
              <a:buNone/>
            </a:pPr>
            <a:endParaRPr>
              <a:solidFill>
                <a:schemeClr val="dk1"/>
              </a:solidFill>
            </a:endParaRPr>
          </a:p>
        </p:txBody>
      </p:sp>
      <p:pic>
        <p:nvPicPr>
          <p:cNvPr id="1334" name="Google Shape;1334;p8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362075" y="3573288"/>
            <a:ext cx="6419851" cy="1038225"/>
          </a:xfrm>
          <a:prstGeom prst="rect">
            <a:avLst/>
          </a:prstGeom>
          <a:noFill/>
          <a:ln>
            <a:noFill/>
          </a:ln>
        </p:spPr>
      </p:pic>
      <p:pic>
        <p:nvPicPr>
          <p:cNvPr id="1335" name="Google Shape;1335;p89"/>
          <p:cNvPicPr preferRelativeResize="0"/>
          <p:nvPr/>
        </p:nvPicPr>
        <p:blipFill rotWithShape="1">
          <a:blip r:embed="rId6">
            <a:alphaModFix/>
          </a:blip>
          <a:srcRect/>
          <a:stretch/>
        </p:blipFill>
        <p:spPr>
          <a:xfrm>
            <a:off x="3830897" y="1151022"/>
            <a:ext cx="3267625" cy="2131075"/>
          </a:xfrm>
          <a:prstGeom prst="rect">
            <a:avLst/>
          </a:prstGeom>
          <a:noFill/>
          <a:ln>
            <a:noFill/>
          </a:ln>
        </p:spPr>
      </p:pic>
      <p:pic>
        <p:nvPicPr>
          <p:cNvPr id="1336" name="Google Shape;1336;p89"/>
          <p:cNvPicPr preferRelativeResize="0"/>
          <p:nvPr/>
        </p:nvPicPr>
        <p:blipFill rotWithShape="1">
          <a:blip r:embed="rId7">
            <a:alphaModFix/>
          </a:blip>
          <a:srcRect/>
          <a:stretch/>
        </p:blipFill>
        <p:spPr>
          <a:xfrm>
            <a:off x="7269240" y="1350363"/>
            <a:ext cx="1794250" cy="1732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311700" y="1961550"/>
            <a:ext cx="8520600" cy="104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5000">
                <a:solidFill>
                  <a:srgbClr val="000000"/>
                </a:solidFill>
              </a:rPr>
              <a:t>Design Description</a:t>
            </a:r>
            <a:endParaRPr sz="5000">
              <a:solidFill>
                <a:srgbClr val="000000"/>
              </a:solidFill>
            </a:endParaRPr>
          </a:p>
          <a:p>
            <a:pPr marL="0" lvl="0" indent="0" algn="l" rtl="0">
              <a:lnSpc>
                <a:spcPct val="100000"/>
              </a:lnSpc>
              <a:spcBef>
                <a:spcPts val="0"/>
              </a:spcBef>
              <a:spcAft>
                <a:spcPts val="0"/>
              </a:spcAft>
              <a:buSzPts val="2800"/>
              <a:buNone/>
            </a:pPr>
            <a:endParaRPr sz="5000">
              <a:solidFill>
                <a:srgbClr val="000000"/>
              </a:solidFill>
            </a:endParaRPr>
          </a:p>
        </p:txBody>
      </p:sp>
      <p:sp>
        <p:nvSpPr>
          <p:cNvPr id="162" name="Google Shape;16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a:t>
            </a:fld>
            <a:endParaRPr/>
          </a:p>
        </p:txBody>
      </p:sp>
      <p:pic>
        <p:nvPicPr>
          <p:cNvPr id="163" name="Google Shape;163;p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64" name="Google Shape;164;p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65" name="Google Shape;165;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a:t>
            </a:fld>
            <a:endParaRPr>
              <a:solidFill>
                <a:srgbClr val="000000"/>
              </a:solidFill>
            </a:endParaRPr>
          </a:p>
        </p:txBody>
      </p:sp>
      <p:sp>
        <p:nvSpPr>
          <p:cNvPr id="166" name="Google Shape;166;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a:t>
            </a:fld>
            <a:endParaRPr/>
          </a:p>
        </p:txBody>
      </p:sp>
      <p:sp>
        <p:nvSpPr>
          <p:cNvPr id="167" name="Google Shape;16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a:t>
            </a:fld>
            <a:endParaRPr>
              <a:solidFill>
                <a:srgbClr val="000000"/>
              </a:solidFill>
            </a:endParaRPr>
          </a:p>
        </p:txBody>
      </p:sp>
      <p:sp>
        <p:nvSpPr>
          <p:cNvPr id="168" name="Google Shape;168;p9"/>
          <p:cNvSpPr/>
          <p:nvPr/>
        </p:nvSpPr>
        <p:spPr>
          <a:xfrm>
            <a:off x="891500" y="43074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Overview</a:t>
            </a:r>
            <a:endParaRPr sz="1200" b="0" i="0" u="none" strike="noStrike" cap="none">
              <a:solidFill>
                <a:srgbClr val="000000"/>
              </a:solidFill>
              <a:latin typeface="Arial"/>
              <a:ea typeface="Arial"/>
              <a:cs typeface="Arial"/>
              <a:sym typeface="Arial"/>
            </a:endParaRPr>
          </a:p>
        </p:txBody>
      </p:sp>
      <p:sp>
        <p:nvSpPr>
          <p:cNvPr id="169" name="Google Shape;169;p9"/>
          <p:cNvSpPr/>
          <p:nvPr/>
        </p:nvSpPr>
        <p:spPr>
          <a:xfrm>
            <a:off x="366527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Testing</a:t>
            </a:r>
            <a:endParaRPr sz="1200" b="0" i="0" u="none" strike="noStrike" cap="none">
              <a:solidFill>
                <a:srgbClr val="000000"/>
              </a:solidFill>
              <a:latin typeface="Arial"/>
              <a:ea typeface="Arial"/>
              <a:cs typeface="Arial"/>
              <a:sym typeface="Arial"/>
            </a:endParaRPr>
          </a:p>
        </p:txBody>
      </p:sp>
      <p:sp>
        <p:nvSpPr>
          <p:cNvPr id="170" name="Google Shape;170;p9"/>
          <p:cNvSpPr/>
          <p:nvPr/>
        </p:nvSpPr>
        <p:spPr>
          <a:xfrm>
            <a:off x="5072325" y="43074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Systems Engineering</a:t>
            </a:r>
            <a:endParaRPr sz="1200" b="0" i="0" u="none" strike="noStrike" cap="none">
              <a:solidFill>
                <a:srgbClr val="000000"/>
              </a:solidFill>
              <a:latin typeface="Arial"/>
              <a:ea typeface="Arial"/>
              <a:cs typeface="Arial"/>
              <a:sym typeface="Arial"/>
            </a:endParaRPr>
          </a:p>
        </p:txBody>
      </p:sp>
      <p:sp>
        <p:nvSpPr>
          <p:cNvPr id="171" name="Google Shape;171;p9"/>
          <p:cNvSpPr/>
          <p:nvPr/>
        </p:nvSpPr>
        <p:spPr>
          <a:xfrm>
            <a:off x="2261750" y="4307400"/>
            <a:ext cx="16869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Design Description</a:t>
            </a:r>
            <a:endParaRPr sz="1200" b="0" i="0" u="none" strike="noStrike" cap="none">
              <a:solidFill>
                <a:srgbClr val="000000"/>
              </a:solidFill>
              <a:latin typeface="Arial"/>
              <a:ea typeface="Arial"/>
              <a:cs typeface="Arial"/>
              <a:sym typeface="Arial"/>
            </a:endParaRPr>
          </a:p>
        </p:txBody>
      </p:sp>
      <p:sp>
        <p:nvSpPr>
          <p:cNvPr id="172" name="Google Shape;172;p9"/>
          <p:cNvSpPr/>
          <p:nvPr/>
        </p:nvSpPr>
        <p:spPr>
          <a:xfrm>
            <a:off x="6470800" y="4307400"/>
            <a:ext cx="1781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Project Management</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0"/>
        <p:cNvGrpSpPr/>
        <p:nvPr/>
      </p:nvGrpSpPr>
      <p:grpSpPr>
        <a:xfrm>
          <a:off x="0" y="0"/>
          <a:ext cx="0" cy="0"/>
          <a:chOff x="0" y="0"/>
          <a:chExt cx="0" cy="0"/>
        </a:xfrm>
      </p:grpSpPr>
      <p:sp>
        <p:nvSpPr>
          <p:cNvPr id="1341" name="Google Shape;1341;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90</a:t>
            </a:fld>
            <a:endParaRPr/>
          </a:p>
        </p:txBody>
      </p:sp>
      <p:pic>
        <p:nvPicPr>
          <p:cNvPr id="1342" name="Google Shape;1342;p9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43" name="Google Shape;1343;p9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44" name="Google Shape;134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90</a:t>
            </a:fld>
            <a:endParaRPr>
              <a:solidFill>
                <a:srgbClr val="000000"/>
              </a:solidFill>
            </a:endParaRPr>
          </a:p>
        </p:txBody>
      </p:sp>
      <p:sp>
        <p:nvSpPr>
          <p:cNvPr id="1345" name="Google Shape;1345;p90"/>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Paddle Model</a:t>
            </a:r>
            <a:endParaRPr>
              <a:solidFill>
                <a:srgbClr val="000000"/>
              </a:solidFill>
            </a:endParaRPr>
          </a:p>
        </p:txBody>
      </p:sp>
      <p:pic>
        <p:nvPicPr>
          <p:cNvPr id="1346" name="Google Shape;1346;p90"/>
          <p:cNvPicPr preferRelativeResize="0"/>
          <p:nvPr/>
        </p:nvPicPr>
        <p:blipFill rotWithShape="1">
          <a:blip r:embed="rId5">
            <a:alphaModFix/>
          </a:blip>
          <a:srcRect/>
          <a:stretch/>
        </p:blipFill>
        <p:spPr>
          <a:xfrm>
            <a:off x="561513" y="1050850"/>
            <a:ext cx="4632728" cy="3922376"/>
          </a:xfrm>
          <a:prstGeom prst="rect">
            <a:avLst/>
          </a:prstGeom>
          <a:noFill/>
          <a:ln>
            <a:noFill/>
          </a:ln>
        </p:spPr>
      </p:pic>
      <p:pic>
        <p:nvPicPr>
          <p:cNvPr id="1347" name="Google Shape;1347;p90"/>
          <p:cNvPicPr preferRelativeResize="0"/>
          <p:nvPr/>
        </p:nvPicPr>
        <p:blipFill rotWithShape="1">
          <a:blip r:embed="rId6">
            <a:alphaModFix/>
          </a:blip>
          <a:srcRect/>
          <a:stretch/>
        </p:blipFill>
        <p:spPr>
          <a:xfrm>
            <a:off x="5335171" y="2106675"/>
            <a:ext cx="3568700" cy="16009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1"/>
        <p:cNvGrpSpPr/>
        <p:nvPr/>
      </p:nvGrpSpPr>
      <p:grpSpPr>
        <a:xfrm>
          <a:off x="0" y="0"/>
          <a:ext cx="0" cy="0"/>
          <a:chOff x="0" y="0"/>
          <a:chExt cx="0" cy="0"/>
        </a:xfrm>
      </p:grpSpPr>
      <p:sp>
        <p:nvSpPr>
          <p:cNvPr id="1352" name="Google Shape;1352;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91</a:t>
            </a:fld>
            <a:endParaRPr/>
          </a:p>
        </p:txBody>
      </p:sp>
      <p:pic>
        <p:nvPicPr>
          <p:cNvPr id="1353" name="Google Shape;1353;p9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54" name="Google Shape;1354;p9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55" name="Google Shape;1355;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91</a:t>
            </a:fld>
            <a:endParaRPr>
              <a:solidFill>
                <a:srgbClr val="000000"/>
              </a:solidFill>
            </a:endParaRPr>
          </a:p>
        </p:txBody>
      </p:sp>
      <p:sp>
        <p:nvSpPr>
          <p:cNvPr id="1356" name="Google Shape;1356;p91"/>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CFD</a:t>
            </a:r>
            <a:endParaRPr>
              <a:solidFill>
                <a:srgbClr val="000000"/>
              </a:solidFill>
            </a:endParaRPr>
          </a:p>
        </p:txBody>
      </p:sp>
      <p:sp>
        <p:nvSpPr>
          <p:cNvPr id="1357" name="Google Shape;1357;p91"/>
          <p:cNvSpPr txBox="1">
            <a:spLocks noGrp="1"/>
          </p:cNvSpPr>
          <p:nvPr>
            <p:ph type="body" idx="1"/>
          </p:nvPr>
        </p:nvSpPr>
        <p:spPr>
          <a:xfrm>
            <a:off x="420425" y="1005800"/>
            <a:ext cx="7943400" cy="387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solidFill>
                <a:schemeClr val="dk1"/>
              </a:solidFill>
            </a:endParaRPr>
          </a:p>
          <a:p>
            <a:pPr marL="0" lvl="0" indent="0" algn="l" rtl="0">
              <a:lnSpc>
                <a:spcPct val="115000"/>
              </a:lnSpc>
              <a:spcBef>
                <a:spcPts val="1600"/>
              </a:spcBef>
              <a:spcAft>
                <a:spcPts val="1600"/>
              </a:spcAft>
              <a:buSzPts val="1800"/>
              <a:buNone/>
            </a:pPr>
            <a:endParaRPr>
              <a:solidFill>
                <a:schemeClr val="dk1"/>
              </a:solidFill>
            </a:endParaRPr>
          </a:p>
        </p:txBody>
      </p:sp>
      <p:pic>
        <p:nvPicPr>
          <p:cNvPr id="1358" name="Google Shape;1358;p91"/>
          <p:cNvPicPr preferRelativeResize="0"/>
          <p:nvPr/>
        </p:nvPicPr>
        <p:blipFill rotWithShape="1">
          <a:blip r:embed="rId5" cstate="print">
            <a:alphaModFix/>
            <a:extLst>
              <a:ext uri="{28A0092B-C50C-407E-A947-70E740481C1C}">
                <a14:useLocalDpi xmlns:a14="http://schemas.microsoft.com/office/drawing/2010/main"/>
              </a:ext>
            </a:extLst>
          </a:blip>
          <a:srcRect l="2894" t="4179" r="1555" b="13547"/>
          <a:stretch/>
        </p:blipFill>
        <p:spPr>
          <a:xfrm>
            <a:off x="4262250" y="1208175"/>
            <a:ext cx="4387701" cy="3746900"/>
          </a:xfrm>
          <a:prstGeom prst="rect">
            <a:avLst/>
          </a:prstGeom>
          <a:noFill/>
          <a:ln>
            <a:noFill/>
          </a:ln>
        </p:spPr>
      </p:pic>
      <p:pic>
        <p:nvPicPr>
          <p:cNvPr id="1359" name="Google Shape;1359;p91"/>
          <p:cNvPicPr preferRelativeResize="0"/>
          <p:nvPr/>
        </p:nvPicPr>
        <p:blipFill rotWithShape="1">
          <a:blip r:embed="rId6" cstate="print">
            <a:alphaModFix/>
            <a:extLst>
              <a:ext uri="{28A0092B-C50C-407E-A947-70E740481C1C}">
                <a14:useLocalDpi xmlns:a14="http://schemas.microsoft.com/office/drawing/2010/main"/>
              </a:ext>
            </a:extLst>
          </a:blip>
          <a:srcRect l="9878" r="2684" b="9337"/>
          <a:stretch/>
        </p:blipFill>
        <p:spPr>
          <a:xfrm>
            <a:off x="715625" y="1208175"/>
            <a:ext cx="3040302" cy="3746899"/>
          </a:xfrm>
          <a:prstGeom prst="rect">
            <a:avLst/>
          </a:prstGeom>
          <a:noFill/>
          <a:ln>
            <a:noFill/>
          </a:ln>
        </p:spPr>
      </p:pic>
      <p:sp>
        <p:nvSpPr>
          <p:cNvPr id="1360" name="Google Shape;1360;p91"/>
          <p:cNvSpPr txBox="1"/>
          <p:nvPr/>
        </p:nvSpPr>
        <p:spPr>
          <a:xfrm>
            <a:off x="7470747" y="3672183"/>
            <a:ext cx="947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Fluid exit</a:t>
            </a:r>
            <a:endParaRPr sz="1400" b="0" i="0" u="none" strike="noStrike" cap="none">
              <a:solidFill>
                <a:srgbClr val="000000"/>
              </a:solidFill>
              <a:latin typeface="Arial"/>
              <a:ea typeface="Arial"/>
              <a:cs typeface="Arial"/>
              <a:sym typeface="Arial"/>
            </a:endParaRPr>
          </a:p>
        </p:txBody>
      </p:sp>
      <p:sp>
        <p:nvSpPr>
          <p:cNvPr id="1361" name="Google Shape;1361;p91"/>
          <p:cNvSpPr txBox="1"/>
          <p:nvPr/>
        </p:nvSpPr>
        <p:spPr>
          <a:xfrm>
            <a:off x="1165025" y="1753600"/>
            <a:ext cx="947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Fluid inlet</a:t>
            </a:r>
            <a:endParaRPr sz="1400" b="0" i="0" u="none" strike="noStrike" cap="none">
              <a:solidFill>
                <a:srgbClr val="000000"/>
              </a:solidFill>
              <a:latin typeface="Arial"/>
              <a:ea typeface="Arial"/>
              <a:cs typeface="Arial"/>
              <a:sym typeface="Arial"/>
            </a:endParaRPr>
          </a:p>
        </p:txBody>
      </p:sp>
      <p:sp>
        <p:nvSpPr>
          <p:cNvPr id="1362" name="Google Shape;1362;p91"/>
          <p:cNvSpPr txBox="1"/>
          <p:nvPr/>
        </p:nvSpPr>
        <p:spPr>
          <a:xfrm>
            <a:off x="863375" y="2495550"/>
            <a:ext cx="11112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Nozzle inlet</a:t>
            </a:r>
            <a:endParaRPr sz="1400" b="0" i="0" u="none" strike="noStrike" cap="none">
              <a:solidFill>
                <a:srgbClr val="000000"/>
              </a:solidFill>
              <a:latin typeface="Arial"/>
              <a:ea typeface="Arial"/>
              <a:cs typeface="Arial"/>
              <a:sym typeface="Arial"/>
            </a:endParaRPr>
          </a:p>
        </p:txBody>
      </p:sp>
      <p:cxnSp>
        <p:nvCxnSpPr>
          <p:cNvPr id="1363" name="Google Shape;1363;p91"/>
          <p:cNvCxnSpPr>
            <a:stCxn id="1362" idx="2"/>
          </p:cNvCxnSpPr>
          <p:nvPr/>
        </p:nvCxnSpPr>
        <p:spPr>
          <a:xfrm>
            <a:off x="1418975" y="2889150"/>
            <a:ext cx="745800" cy="71700"/>
          </a:xfrm>
          <a:prstGeom prst="straightConnector1">
            <a:avLst/>
          </a:prstGeom>
          <a:noFill/>
          <a:ln w="38100" cap="flat" cmpd="sng">
            <a:solidFill>
              <a:srgbClr val="000000"/>
            </a:solidFill>
            <a:prstDash val="solid"/>
            <a:round/>
            <a:headEnd type="none" w="sm" len="sm"/>
            <a:tailEnd type="triangle" w="med" len="med"/>
          </a:ln>
        </p:spPr>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67"/>
        <p:cNvGrpSpPr/>
        <p:nvPr/>
      </p:nvGrpSpPr>
      <p:grpSpPr>
        <a:xfrm>
          <a:off x="0" y="0"/>
          <a:ext cx="0" cy="0"/>
          <a:chOff x="0" y="0"/>
          <a:chExt cx="0" cy="0"/>
        </a:xfrm>
      </p:grpSpPr>
      <p:sp>
        <p:nvSpPr>
          <p:cNvPr id="1368" name="Google Shape;1368;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92</a:t>
            </a:fld>
            <a:endParaRPr/>
          </a:p>
        </p:txBody>
      </p:sp>
      <p:pic>
        <p:nvPicPr>
          <p:cNvPr id="1369" name="Google Shape;1369;p9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70" name="Google Shape;1370;p9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71" name="Google Shape;1371;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92</a:t>
            </a:fld>
            <a:endParaRPr>
              <a:solidFill>
                <a:srgbClr val="000000"/>
              </a:solidFill>
            </a:endParaRPr>
          </a:p>
        </p:txBody>
      </p:sp>
      <p:sp>
        <p:nvSpPr>
          <p:cNvPr id="1372" name="Google Shape;1372;p92"/>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CFD Setup</a:t>
            </a:r>
            <a:endParaRPr>
              <a:solidFill>
                <a:srgbClr val="000000"/>
              </a:solidFill>
            </a:endParaRPr>
          </a:p>
        </p:txBody>
      </p:sp>
      <p:sp>
        <p:nvSpPr>
          <p:cNvPr id="1373" name="Google Shape;1373;p92"/>
          <p:cNvSpPr txBox="1">
            <a:spLocks noGrp="1"/>
          </p:cNvSpPr>
          <p:nvPr>
            <p:ph type="body" idx="1"/>
          </p:nvPr>
        </p:nvSpPr>
        <p:spPr>
          <a:xfrm>
            <a:off x="420425" y="1005800"/>
            <a:ext cx="7943400" cy="387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b="1">
                <a:solidFill>
                  <a:schemeClr val="dk1"/>
                </a:solidFill>
              </a:rPr>
              <a:t>Assumptions</a:t>
            </a:r>
            <a:r>
              <a:rPr lang="en">
                <a:solidFill>
                  <a:schemeClr val="dk1"/>
                </a:solidFill>
              </a:rPr>
              <a:t>: steady, turbulent, sea level</a:t>
            </a:r>
            <a:endParaRPr>
              <a:solidFill>
                <a:schemeClr val="dk1"/>
              </a:solidFill>
            </a:endParaRPr>
          </a:p>
          <a:p>
            <a:pPr marL="0" lvl="0" indent="0" algn="l" rtl="0">
              <a:lnSpc>
                <a:spcPct val="115000"/>
              </a:lnSpc>
              <a:spcBef>
                <a:spcPts val="1600"/>
              </a:spcBef>
              <a:spcAft>
                <a:spcPts val="0"/>
              </a:spcAft>
              <a:buSzPts val="1800"/>
              <a:buNone/>
            </a:pPr>
            <a:r>
              <a:rPr lang="en" b="1">
                <a:solidFill>
                  <a:schemeClr val="dk1"/>
                </a:solidFill>
              </a:rPr>
              <a:t>Boundary Conditions</a:t>
            </a:r>
            <a:r>
              <a:rPr lang="en">
                <a:solidFill>
                  <a:schemeClr val="dk1"/>
                </a:solidFill>
              </a:rPr>
              <a:t>: nozzle inlet mass flow is 0.23 kg/s, nozzle exit velocity is M=0.7, fluid inlet gage pressure and velocity is zero</a:t>
            </a:r>
            <a:endParaRPr>
              <a:solidFill>
                <a:schemeClr val="dk1"/>
              </a:solidFill>
            </a:endParaRPr>
          </a:p>
          <a:p>
            <a:pPr marL="0" lvl="0" indent="0" algn="l" rtl="0">
              <a:lnSpc>
                <a:spcPct val="115000"/>
              </a:lnSpc>
              <a:spcBef>
                <a:spcPts val="1600"/>
              </a:spcBef>
              <a:spcAft>
                <a:spcPts val="0"/>
              </a:spcAft>
              <a:buSzPts val="1800"/>
              <a:buNone/>
            </a:pPr>
            <a:r>
              <a:rPr lang="en" b="1">
                <a:solidFill>
                  <a:schemeClr val="dk1"/>
                </a:solidFill>
              </a:rPr>
              <a:t>Initial Conditions</a:t>
            </a:r>
            <a:r>
              <a:rPr lang="en">
                <a:solidFill>
                  <a:schemeClr val="dk1"/>
                </a:solidFill>
              </a:rPr>
              <a:t>: fluid inlet and exit velocity is zero</a:t>
            </a:r>
            <a:endParaRPr>
              <a:solidFill>
                <a:schemeClr val="dk1"/>
              </a:solidFill>
            </a:endParaRPr>
          </a:p>
          <a:p>
            <a:pPr marL="0" lvl="0" indent="0" algn="l" rtl="0">
              <a:lnSpc>
                <a:spcPct val="115000"/>
              </a:lnSpc>
              <a:spcBef>
                <a:spcPts val="1600"/>
              </a:spcBef>
              <a:spcAft>
                <a:spcPts val="0"/>
              </a:spcAft>
              <a:buSzPts val="1800"/>
              <a:buNone/>
            </a:pPr>
            <a:r>
              <a:rPr lang="en" b="1">
                <a:solidFill>
                  <a:schemeClr val="dk1"/>
                </a:solidFill>
              </a:rPr>
              <a:t>Turbulence Model</a:t>
            </a:r>
            <a:r>
              <a:rPr lang="en">
                <a:solidFill>
                  <a:schemeClr val="dk1"/>
                </a:solidFill>
              </a:rPr>
              <a:t>: k-epsilon</a:t>
            </a:r>
            <a:endParaRPr>
              <a:solidFill>
                <a:schemeClr val="dk1"/>
              </a:solidFill>
            </a:endParaRPr>
          </a:p>
          <a:p>
            <a:pPr marL="0" lvl="0" indent="0" algn="l" rtl="0">
              <a:lnSpc>
                <a:spcPct val="115000"/>
              </a:lnSpc>
              <a:spcBef>
                <a:spcPts val="1600"/>
              </a:spcBef>
              <a:spcAft>
                <a:spcPts val="1600"/>
              </a:spcAft>
              <a:buSzPts val="1800"/>
              <a:buNone/>
            </a:pPr>
            <a:r>
              <a:rPr lang="en" b="1">
                <a:solidFill>
                  <a:schemeClr val="dk1"/>
                </a:solidFill>
              </a:rPr>
              <a:t>Autodesk CFD Characteristics</a:t>
            </a:r>
            <a:r>
              <a:rPr lang="en">
                <a:solidFill>
                  <a:schemeClr val="dk1"/>
                </a:solidFill>
              </a:rPr>
              <a:t>: solves Navier-Stokes equations (approximates Euler conditions by using slip conditions with low viscosity), defaults to a slip condition on undefined surfaces</a:t>
            </a:r>
            <a:endParaRPr>
              <a:solidFill>
                <a:srgbClr val="FF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7"/>
        <p:cNvGrpSpPr/>
        <p:nvPr/>
      </p:nvGrpSpPr>
      <p:grpSpPr>
        <a:xfrm>
          <a:off x="0" y="0"/>
          <a:ext cx="0" cy="0"/>
          <a:chOff x="0" y="0"/>
          <a:chExt cx="0" cy="0"/>
        </a:xfrm>
      </p:grpSpPr>
      <p:sp>
        <p:nvSpPr>
          <p:cNvPr id="1378" name="Google Shape;1378;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93</a:t>
            </a:fld>
            <a:endParaRPr/>
          </a:p>
        </p:txBody>
      </p:sp>
      <p:pic>
        <p:nvPicPr>
          <p:cNvPr id="1379" name="Google Shape;1379;p9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80" name="Google Shape;1380;p9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81" name="Google Shape;1381;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93</a:t>
            </a:fld>
            <a:endParaRPr>
              <a:solidFill>
                <a:srgbClr val="000000"/>
              </a:solidFill>
            </a:endParaRPr>
          </a:p>
        </p:txBody>
      </p:sp>
      <p:sp>
        <p:nvSpPr>
          <p:cNvPr id="1382" name="Google Shape;1382;p93"/>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Thrust Vectoring CFD Results</a:t>
            </a:r>
            <a:endParaRPr>
              <a:solidFill>
                <a:srgbClr val="000000"/>
              </a:solidFill>
            </a:endParaRPr>
          </a:p>
        </p:txBody>
      </p:sp>
      <p:pic>
        <p:nvPicPr>
          <p:cNvPr id="1383" name="Google Shape;1383;p93"/>
          <p:cNvPicPr preferRelativeResize="0"/>
          <p:nvPr/>
        </p:nvPicPr>
        <p:blipFill rotWithShape="1">
          <a:blip r:embed="rId5" cstate="print">
            <a:alphaModFix/>
            <a:extLst>
              <a:ext uri="{28A0092B-C50C-407E-A947-70E740481C1C}">
                <a14:useLocalDpi xmlns:a14="http://schemas.microsoft.com/office/drawing/2010/main"/>
              </a:ext>
            </a:extLst>
          </a:blip>
          <a:srcRect r="4131"/>
          <a:stretch/>
        </p:blipFill>
        <p:spPr>
          <a:xfrm>
            <a:off x="833000" y="1005800"/>
            <a:ext cx="2665300" cy="3948600"/>
          </a:xfrm>
          <a:prstGeom prst="rect">
            <a:avLst/>
          </a:prstGeom>
          <a:noFill/>
          <a:ln>
            <a:noFill/>
          </a:ln>
        </p:spPr>
      </p:pic>
      <p:pic>
        <p:nvPicPr>
          <p:cNvPr id="1384" name="Google Shape;1384;p93"/>
          <p:cNvPicPr preferRelativeResize="0"/>
          <p:nvPr/>
        </p:nvPicPr>
        <p:blipFill rotWithShape="1">
          <a:blip r:embed="rId6">
            <a:alphaModFix/>
          </a:blip>
          <a:srcRect/>
          <a:stretch/>
        </p:blipFill>
        <p:spPr>
          <a:xfrm>
            <a:off x="4890104" y="1005800"/>
            <a:ext cx="2665297" cy="3948601"/>
          </a:xfrm>
          <a:prstGeom prst="rect">
            <a:avLst/>
          </a:prstGeom>
          <a:noFill/>
          <a:ln>
            <a:noFill/>
          </a:ln>
        </p:spPr>
      </p:pic>
      <p:sp>
        <p:nvSpPr>
          <p:cNvPr id="1385" name="Google Shape;1385;p93"/>
          <p:cNvSpPr txBox="1"/>
          <p:nvPr/>
        </p:nvSpPr>
        <p:spPr>
          <a:xfrm>
            <a:off x="3573125" y="1481150"/>
            <a:ext cx="770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θ = 17°</a:t>
            </a:r>
            <a:endParaRPr sz="1400" b="0" i="0" u="none" strike="noStrike" cap="none">
              <a:solidFill>
                <a:srgbClr val="000000"/>
              </a:solidFill>
              <a:latin typeface="Arial"/>
              <a:ea typeface="Arial"/>
              <a:cs typeface="Arial"/>
              <a:sym typeface="Arial"/>
            </a:endParaRPr>
          </a:p>
        </p:txBody>
      </p:sp>
      <p:sp>
        <p:nvSpPr>
          <p:cNvPr id="1386" name="Google Shape;1386;p93"/>
          <p:cNvSpPr txBox="1"/>
          <p:nvPr/>
        </p:nvSpPr>
        <p:spPr>
          <a:xfrm>
            <a:off x="7634600" y="1481150"/>
            <a:ext cx="770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θ = 11°</a:t>
            </a:r>
            <a:endParaRPr sz="1400" b="0" i="0" u="none" strike="noStrike" cap="none">
              <a:solidFill>
                <a:srgbClr val="000000"/>
              </a:solidFill>
              <a:latin typeface="Arial"/>
              <a:ea typeface="Arial"/>
              <a:cs typeface="Arial"/>
              <a:sym typeface="Arial"/>
            </a:endParaRPr>
          </a:p>
        </p:txBody>
      </p:sp>
      <p:sp>
        <p:nvSpPr>
          <p:cNvPr id="1387" name="Google Shape;1387;p93"/>
          <p:cNvSpPr txBox="1"/>
          <p:nvPr/>
        </p:nvSpPr>
        <p:spPr>
          <a:xfrm>
            <a:off x="3573125" y="1920125"/>
            <a:ext cx="1281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 = 1250mm</a:t>
            </a:r>
            <a:r>
              <a:rPr lang="en" sz="1400" b="0" i="0" u="none" strike="noStrike" cap="none" baseline="30000">
                <a:solidFill>
                  <a:srgbClr val="000000"/>
                </a:solidFill>
                <a:latin typeface="Arial"/>
                <a:ea typeface="Arial"/>
                <a:cs typeface="Arial"/>
                <a:sym typeface="Arial"/>
              </a:rPr>
              <a:t>2</a:t>
            </a:r>
            <a:endParaRPr sz="1400" b="0" i="0" u="none" strike="noStrike" cap="none" baseline="30000">
              <a:solidFill>
                <a:srgbClr val="000000"/>
              </a:solidFill>
              <a:latin typeface="Arial"/>
              <a:ea typeface="Arial"/>
              <a:cs typeface="Arial"/>
              <a:sym typeface="Arial"/>
            </a:endParaRPr>
          </a:p>
        </p:txBody>
      </p:sp>
      <p:sp>
        <p:nvSpPr>
          <p:cNvPr id="1388" name="Google Shape;1388;p93"/>
          <p:cNvSpPr txBox="1"/>
          <p:nvPr/>
        </p:nvSpPr>
        <p:spPr>
          <a:xfrm>
            <a:off x="7630563" y="1920125"/>
            <a:ext cx="1281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 = 850mm</a:t>
            </a:r>
            <a:r>
              <a:rPr lang="en" sz="1400" b="0" i="0" u="none" strike="noStrike" cap="none" baseline="30000">
                <a:solidFill>
                  <a:srgbClr val="000000"/>
                </a:solidFill>
                <a:latin typeface="Arial"/>
                <a:ea typeface="Arial"/>
                <a:cs typeface="Arial"/>
                <a:sym typeface="Arial"/>
              </a:rPr>
              <a:t>2</a:t>
            </a:r>
            <a:endParaRPr sz="1400" b="0" i="0" u="none" strike="noStrike" cap="none" baseline="30000">
              <a:solidFill>
                <a:srgbClr val="000000"/>
              </a:solidFill>
              <a:latin typeface="Arial"/>
              <a:ea typeface="Arial"/>
              <a:cs typeface="Arial"/>
              <a:sym typeface="Arial"/>
            </a:endParaRPr>
          </a:p>
        </p:txBody>
      </p:sp>
      <p:sp>
        <p:nvSpPr>
          <p:cNvPr id="1389" name="Google Shape;1389;p93"/>
          <p:cNvSpPr txBox="1"/>
          <p:nvPr/>
        </p:nvSpPr>
        <p:spPr>
          <a:xfrm>
            <a:off x="3573125" y="2359100"/>
            <a:ext cx="1216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Paddles are at 20°</a:t>
            </a:r>
            <a:endParaRPr sz="1400" b="0" i="0" u="none" strike="noStrike" cap="none">
              <a:solidFill>
                <a:srgbClr val="000000"/>
              </a:solidFill>
              <a:latin typeface="Arial"/>
              <a:ea typeface="Arial"/>
              <a:cs typeface="Arial"/>
              <a:sym typeface="Arial"/>
            </a:endParaRPr>
          </a:p>
        </p:txBody>
      </p:sp>
      <p:sp>
        <p:nvSpPr>
          <p:cNvPr id="1390" name="Google Shape;1390;p93"/>
          <p:cNvSpPr txBox="1"/>
          <p:nvPr/>
        </p:nvSpPr>
        <p:spPr>
          <a:xfrm>
            <a:off x="7630575" y="2439575"/>
            <a:ext cx="1216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Paddles are at 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4"/>
        <p:cNvGrpSpPr/>
        <p:nvPr/>
      </p:nvGrpSpPr>
      <p:grpSpPr>
        <a:xfrm>
          <a:off x="0" y="0"/>
          <a:ext cx="0" cy="0"/>
          <a:chOff x="0" y="0"/>
          <a:chExt cx="0" cy="0"/>
        </a:xfrm>
      </p:grpSpPr>
      <p:sp>
        <p:nvSpPr>
          <p:cNvPr id="1395" name="Google Shape;139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94</a:t>
            </a:fld>
            <a:endParaRPr/>
          </a:p>
        </p:txBody>
      </p:sp>
      <p:pic>
        <p:nvPicPr>
          <p:cNvPr id="1396" name="Google Shape;1396;p9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397" name="Google Shape;1397;p9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398" name="Google Shape;1398;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94</a:t>
            </a:fld>
            <a:endParaRPr>
              <a:solidFill>
                <a:srgbClr val="000000"/>
              </a:solidFill>
            </a:endParaRPr>
          </a:p>
        </p:txBody>
      </p:sp>
      <p:sp>
        <p:nvSpPr>
          <p:cNvPr id="1399" name="Google Shape;1399;p94"/>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Sheath Structural Analysis</a:t>
            </a:r>
            <a:endParaRPr>
              <a:solidFill>
                <a:srgbClr val="000000"/>
              </a:solidFill>
            </a:endParaRPr>
          </a:p>
        </p:txBody>
      </p:sp>
      <p:sp>
        <p:nvSpPr>
          <p:cNvPr id="1400" name="Google Shape;1400;p94"/>
          <p:cNvSpPr txBox="1">
            <a:spLocks noGrp="1"/>
          </p:cNvSpPr>
          <p:nvPr>
            <p:ph type="body" idx="1"/>
          </p:nvPr>
        </p:nvSpPr>
        <p:spPr>
          <a:xfrm>
            <a:off x="311700" y="1035450"/>
            <a:ext cx="3918900" cy="305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rgbClr val="000000"/>
                </a:solidFill>
              </a:rPr>
              <a:t>Material modeled as Aluminum 2024</a:t>
            </a:r>
            <a:endParaRPr>
              <a:solidFill>
                <a:srgbClr val="000000"/>
              </a:solidFill>
            </a:endParaRPr>
          </a:p>
          <a:p>
            <a:pPr marL="457200" lvl="0" indent="-342900" algn="l" rtl="0">
              <a:lnSpc>
                <a:spcPct val="115000"/>
              </a:lnSpc>
              <a:spcBef>
                <a:spcPts val="1600"/>
              </a:spcBef>
              <a:spcAft>
                <a:spcPts val="0"/>
              </a:spcAft>
              <a:buClr>
                <a:srgbClr val="000000"/>
              </a:buClr>
              <a:buSzPts val="1800"/>
              <a:buChar char="●"/>
            </a:pPr>
            <a:r>
              <a:rPr lang="en">
                <a:solidFill>
                  <a:srgbClr val="000000"/>
                </a:solidFill>
              </a:rPr>
              <a:t>Yield strength - 325 MPa</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Max total axial force - 100N+</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Failure mode is bending point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Load would be distributed with actuator linkage.</a:t>
            </a:r>
            <a:endParaRPr>
              <a:solidFill>
                <a:srgbClr val="000000"/>
              </a:solidFill>
            </a:endParaRPr>
          </a:p>
        </p:txBody>
      </p:sp>
      <p:pic>
        <p:nvPicPr>
          <p:cNvPr id="1401" name="Google Shape;1401;p94"/>
          <p:cNvPicPr preferRelativeResize="0"/>
          <p:nvPr/>
        </p:nvPicPr>
        <p:blipFill rotWithShape="1">
          <a:blip r:embed="rId5">
            <a:alphaModFix/>
          </a:blip>
          <a:srcRect/>
          <a:stretch/>
        </p:blipFill>
        <p:spPr>
          <a:xfrm>
            <a:off x="4383000" y="1303426"/>
            <a:ext cx="4034561" cy="320739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5"/>
        <p:cNvGrpSpPr/>
        <p:nvPr/>
      </p:nvGrpSpPr>
      <p:grpSpPr>
        <a:xfrm>
          <a:off x="0" y="0"/>
          <a:ext cx="0" cy="0"/>
          <a:chOff x="0" y="0"/>
          <a:chExt cx="0" cy="0"/>
        </a:xfrm>
      </p:grpSpPr>
      <p:pic>
        <p:nvPicPr>
          <p:cNvPr id="1406" name="Google Shape;1406;p95"/>
          <p:cNvPicPr preferRelativeResize="0"/>
          <p:nvPr/>
        </p:nvPicPr>
        <p:blipFill rotWithShape="1">
          <a:blip r:embed="rId3">
            <a:alphaModFix/>
          </a:blip>
          <a:srcRect/>
          <a:stretch/>
        </p:blipFill>
        <p:spPr>
          <a:xfrm>
            <a:off x="244950" y="1310550"/>
            <a:ext cx="3363200" cy="2522400"/>
          </a:xfrm>
          <a:prstGeom prst="rect">
            <a:avLst/>
          </a:prstGeom>
          <a:noFill/>
          <a:ln>
            <a:noFill/>
          </a:ln>
        </p:spPr>
      </p:pic>
      <p:sp>
        <p:nvSpPr>
          <p:cNvPr id="1407" name="Google Shape;140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95</a:t>
            </a:fld>
            <a:endParaRPr/>
          </a:p>
        </p:txBody>
      </p:sp>
      <p:pic>
        <p:nvPicPr>
          <p:cNvPr id="1408" name="Google Shape;1408;p9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409" name="Google Shape;1409;p9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410" name="Google Shape;1410;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95</a:t>
            </a:fld>
            <a:endParaRPr>
              <a:solidFill>
                <a:srgbClr val="000000"/>
              </a:solidFill>
            </a:endParaRPr>
          </a:p>
        </p:txBody>
      </p:sp>
      <p:sp>
        <p:nvSpPr>
          <p:cNvPr id="1411" name="Google Shape;1411;p95"/>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Sheath Structural Analysis</a:t>
            </a:r>
            <a:endParaRPr>
              <a:solidFill>
                <a:srgbClr val="000000"/>
              </a:solidFill>
            </a:endParaRPr>
          </a:p>
        </p:txBody>
      </p:sp>
      <p:sp>
        <p:nvSpPr>
          <p:cNvPr id="1412" name="Google Shape;1412;p95"/>
          <p:cNvSpPr txBox="1">
            <a:spLocks noGrp="1"/>
          </p:cNvSpPr>
          <p:nvPr>
            <p:ph type="body" idx="1"/>
          </p:nvPr>
        </p:nvSpPr>
        <p:spPr>
          <a:xfrm>
            <a:off x="311700" y="1035450"/>
            <a:ext cx="4110300" cy="628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400" b="1">
                <a:solidFill>
                  <a:srgbClr val="000000"/>
                </a:solidFill>
              </a:rPr>
              <a:t>Principle:</a:t>
            </a:r>
            <a:r>
              <a:rPr lang="en" sz="1400">
                <a:solidFill>
                  <a:srgbClr val="000000"/>
                </a:solidFill>
              </a:rPr>
              <a:t/>
            </a:r>
            <a:br>
              <a:rPr lang="en" sz="1400">
                <a:solidFill>
                  <a:srgbClr val="000000"/>
                </a:solidFill>
              </a:rPr>
            </a:br>
            <a:r>
              <a:rPr lang="en" sz="1400">
                <a:solidFill>
                  <a:srgbClr val="000000"/>
                </a:solidFill>
              </a:rPr>
              <a:t>Rate of conduction = rate of convection</a:t>
            </a:r>
            <a:endParaRPr sz="1400">
              <a:solidFill>
                <a:srgbClr val="000000"/>
              </a:solidFill>
            </a:endParaRPr>
          </a:p>
          <a:p>
            <a:pPr marL="0" lvl="0" indent="0" algn="l" rtl="0">
              <a:lnSpc>
                <a:spcPct val="100000"/>
              </a:lnSpc>
              <a:spcBef>
                <a:spcPts val="1600"/>
              </a:spcBef>
              <a:spcAft>
                <a:spcPts val="0"/>
              </a:spcAft>
              <a:buSzPts val="1800"/>
              <a:buNone/>
            </a:pPr>
            <a:endParaRPr sz="1400">
              <a:solidFill>
                <a:srgbClr val="000000"/>
              </a:solidFill>
            </a:endParaRPr>
          </a:p>
          <a:p>
            <a:pPr marL="0" lvl="0" indent="0" algn="l" rtl="0">
              <a:lnSpc>
                <a:spcPct val="100000"/>
              </a:lnSpc>
              <a:spcBef>
                <a:spcPts val="1600"/>
              </a:spcBef>
              <a:spcAft>
                <a:spcPts val="0"/>
              </a:spcAft>
              <a:buSzPts val="1800"/>
              <a:buNone/>
            </a:pPr>
            <a:endParaRPr sz="1400">
              <a:solidFill>
                <a:srgbClr val="000000"/>
              </a:solidFill>
            </a:endParaRPr>
          </a:p>
          <a:p>
            <a:pPr marL="0" lvl="0" indent="0" algn="l" rtl="0">
              <a:lnSpc>
                <a:spcPct val="115000"/>
              </a:lnSpc>
              <a:spcBef>
                <a:spcPts val="1600"/>
              </a:spcBef>
              <a:spcAft>
                <a:spcPts val="0"/>
              </a:spcAft>
              <a:buSzPts val="1800"/>
              <a:buNone/>
            </a:pPr>
            <a:endParaRPr sz="1400">
              <a:solidFill>
                <a:srgbClr val="000000"/>
              </a:solidFill>
            </a:endParaRPr>
          </a:p>
          <a:p>
            <a:pPr marL="0" lvl="0" indent="0" algn="l" rtl="0">
              <a:lnSpc>
                <a:spcPct val="115000"/>
              </a:lnSpc>
              <a:spcBef>
                <a:spcPts val="1600"/>
              </a:spcBef>
              <a:spcAft>
                <a:spcPts val="1600"/>
              </a:spcAft>
              <a:buSzPts val="1800"/>
              <a:buNone/>
            </a:pPr>
            <a:endParaRPr>
              <a:solidFill>
                <a:srgbClr val="000000"/>
              </a:solidFill>
            </a:endParaRPr>
          </a:p>
        </p:txBody>
      </p:sp>
      <p:sp>
        <p:nvSpPr>
          <p:cNvPr id="1413" name="Google Shape;1413;p95"/>
          <p:cNvSpPr/>
          <p:nvPr/>
        </p:nvSpPr>
        <p:spPr>
          <a:xfrm>
            <a:off x="4422150" y="1308025"/>
            <a:ext cx="3867600" cy="24888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95"/>
          <p:cNvSpPr/>
          <p:nvPr/>
        </p:nvSpPr>
        <p:spPr>
          <a:xfrm>
            <a:off x="5256000" y="1411500"/>
            <a:ext cx="2199900" cy="23205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95"/>
          <p:cNvSpPr/>
          <p:nvPr/>
        </p:nvSpPr>
        <p:spPr>
          <a:xfrm>
            <a:off x="5497050" y="1717800"/>
            <a:ext cx="1717800" cy="17079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16" name="Google Shape;1416;p95"/>
          <p:cNvSpPr/>
          <p:nvPr/>
        </p:nvSpPr>
        <p:spPr>
          <a:xfrm>
            <a:off x="7214850" y="2521500"/>
            <a:ext cx="241200" cy="10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95"/>
          <p:cNvSpPr/>
          <p:nvPr/>
        </p:nvSpPr>
        <p:spPr>
          <a:xfrm rot="-2330277">
            <a:off x="7527979" y="2457011"/>
            <a:ext cx="241102" cy="10049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95"/>
          <p:cNvSpPr txBox="1"/>
          <p:nvPr/>
        </p:nvSpPr>
        <p:spPr>
          <a:xfrm>
            <a:off x="6407700" y="2273150"/>
            <a:ext cx="749400" cy="22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145</a:t>
            </a:r>
            <a:r>
              <a:rPr lang="en" sz="1800" b="0" i="0" u="none" strike="noStrike" cap="none">
                <a:solidFill>
                  <a:schemeClr val="dk1"/>
                </a:solidFill>
                <a:latin typeface="Arial"/>
                <a:ea typeface="Arial"/>
                <a:cs typeface="Arial"/>
                <a:sym typeface="Arial"/>
              </a:rPr>
              <a:t>°</a:t>
            </a:r>
            <a:r>
              <a:rPr lang="en"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19" name="Google Shape;1419;p95"/>
          <p:cNvSpPr txBox="1"/>
          <p:nvPr/>
        </p:nvSpPr>
        <p:spPr>
          <a:xfrm>
            <a:off x="7574725" y="1280325"/>
            <a:ext cx="639000" cy="22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25</a:t>
            </a:r>
            <a:r>
              <a:rPr lang="en" sz="1800" b="0" i="0" u="none" strike="noStrike" cap="none">
                <a:solidFill>
                  <a:schemeClr val="dk1"/>
                </a:solidFill>
                <a:latin typeface="Arial"/>
                <a:ea typeface="Arial"/>
                <a:cs typeface="Arial"/>
                <a:sym typeface="Arial"/>
              </a:rPr>
              <a:t>°</a:t>
            </a:r>
            <a:r>
              <a:rPr lang="en"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20" name="Google Shape;1420;p95"/>
          <p:cNvSpPr txBox="1"/>
          <p:nvPr/>
        </p:nvSpPr>
        <p:spPr>
          <a:xfrm>
            <a:off x="5933850" y="3945450"/>
            <a:ext cx="128100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Conduction</a:t>
            </a:r>
            <a:endParaRPr sz="1400" b="0" i="0" u="none" strike="noStrike" cap="none">
              <a:solidFill>
                <a:srgbClr val="000000"/>
              </a:solidFill>
              <a:latin typeface="Arial"/>
              <a:ea typeface="Arial"/>
              <a:cs typeface="Arial"/>
              <a:sym typeface="Arial"/>
            </a:endParaRPr>
          </a:p>
        </p:txBody>
      </p:sp>
      <p:sp>
        <p:nvSpPr>
          <p:cNvPr id="1421" name="Google Shape;1421;p95"/>
          <p:cNvSpPr txBox="1"/>
          <p:nvPr/>
        </p:nvSpPr>
        <p:spPr>
          <a:xfrm>
            <a:off x="7574725" y="3852000"/>
            <a:ext cx="128100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Convection</a:t>
            </a:r>
            <a:endParaRPr sz="1400" b="0" i="0" u="none" strike="noStrike" cap="none">
              <a:solidFill>
                <a:srgbClr val="000000"/>
              </a:solidFill>
              <a:latin typeface="Arial"/>
              <a:ea typeface="Arial"/>
              <a:cs typeface="Arial"/>
              <a:sym typeface="Arial"/>
            </a:endParaRPr>
          </a:p>
        </p:txBody>
      </p:sp>
      <p:cxnSp>
        <p:nvCxnSpPr>
          <p:cNvPr id="1422" name="Google Shape;1422;p95"/>
          <p:cNvCxnSpPr>
            <a:stCxn id="1420" idx="0"/>
            <a:endCxn id="1416" idx="1"/>
          </p:cNvCxnSpPr>
          <p:nvPr/>
        </p:nvCxnSpPr>
        <p:spPr>
          <a:xfrm rot="10800000" flipH="1">
            <a:off x="6574350" y="2571750"/>
            <a:ext cx="640500" cy="1373700"/>
          </a:xfrm>
          <a:prstGeom prst="straightConnector1">
            <a:avLst/>
          </a:prstGeom>
          <a:noFill/>
          <a:ln w="9525" cap="flat" cmpd="sng">
            <a:solidFill>
              <a:srgbClr val="FF0000"/>
            </a:solidFill>
            <a:prstDash val="solid"/>
            <a:round/>
            <a:headEnd type="none" w="sm" len="sm"/>
            <a:tailEnd type="triangle" w="med" len="med"/>
          </a:ln>
        </p:spPr>
      </p:cxnSp>
      <p:cxnSp>
        <p:nvCxnSpPr>
          <p:cNvPr id="1423" name="Google Shape;1423;p95"/>
          <p:cNvCxnSpPr>
            <a:stCxn id="1421" idx="0"/>
            <a:endCxn id="1417" idx="2"/>
          </p:cNvCxnSpPr>
          <p:nvPr/>
        </p:nvCxnSpPr>
        <p:spPr>
          <a:xfrm rot="10800000">
            <a:off x="7734925" y="2502300"/>
            <a:ext cx="480300" cy="1349700"/>
          </a:xfrm>
          <a:prstGeom prst="straightConnector1">
            <a:avLst/>
          </a:prstGeom>
          <a:noFill/>
          <a:ln w="9525" cap="flat" cmpd="sng">
            <a:solidFill>
              <a:srgbClr val="FF0000"/>
            </a:solidFill>
            <a:prstDash val="solid"/>
            <a:round/>
            <a:headEnd type="none" w="sm" len="sm"/>
            <a:tailEnd type="triangle" w="med" len="med"/>
          </a:ln>
        </p:spPr>
      </p:cxnSp>
      <p:sp>
        <p:nvSpPr>
          <p:cNvPr id="1424" name="Google Shape;1424;p95"/>
          <p:cNvSpPr txBox="1"/>
          <p:nvPr/>
        </p:nvSpPr>
        <p:spPr>
          <a:xfrm>
            <a:off x="398550" y="3905425"/>
            <a:ext cx="3592500" cy="89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 = 0.25 W/m*k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 = 2 &amp; 25 W/m^2*k for best and worst case scenario natural convection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 = 25 for worst case forced convection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28"/>
        <p:cNvGrpSpPr/>
        <p:nvPr/>
      </p:nvGrpSpPr>
      <p:grpSpPr>
        <a:xfrm>
          <a:off x="0" y="0"/>
          <a:ext cx="0" cy="0"/>
          <a:chOff x="0" y="0"/>
          <a:chExt cx="0" cy="0"/>
        </a:xfrm>
      </p:grpSpPr>
      <p:sp>
        <p:nvSpPr>
          <p:cNvPr id="1429" name="Google Shape;1429;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96</a:t>
            </a:fld>
            <a:endParaRPr/>
          </a:p>
        </p:txBody>
      </p:sp>
      <p:pic>
        <p:nvPicPr>
          <p:cNvPr id="1430" name="Google Shape;1430;p9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431" name="Google Shape;1431;p9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432" name="Google Shape;1432;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96</a:t>
            </a:fld>
            <a:endParaRPr>
              <a:solidFill>
                <a:srgbClr val="000000"/>
              </a:solidFill>
            </a:endParaRPr>
          </a:p>
        </p:txBody>
      </p:sp>
      <p:sp>
        <p:nvSpPr>
          <p:cNvPr id="1433" name="Google Shape;1433;p96"/>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Actuator Housing Structural Analysis</a:t>
            </a:r>
            <a:endParaRPr>
              <a:solidFill>
                <a:srgbClr val="000000"/>
              </a:solidFill>
            </a:endParaRPr>
          </a:p>
        </p:txBody>
      </p:sp>
      <p:sp>
        <p:nvSpPr>
          <p:cNvPr id="1434" name="Google Shape;1434;p96"/>
          <p:cNvSpPr txBox="1">
            <a:spLocks noGrp="1"/>
          </p:cNvSpPr>
          <p:nvPr>
            <p:ph type="body" idx="1"/>
          </p:nvPr>
        </p:nvSpPr>
        <p:spPr>
          <a:xfrm>
            <a:off x="311700" y="1035450"/>
            <a:ext cx="8709300" cy="5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solidFill>
                  <a:srgbClr val="000000"/>
                </a:solidFill>
              </a:rPr>
              <a:t>ABS Plastic 3D printed structure</a:t>
            </a:r>
            <a:endParaRPr>
              <a:solidFill>
                <a:srgbClr val="000000"/>
              </a:solidFill>
            </a:endParaRPr>
          </a:p>
        </p:txBody>
      </p:sp>
      <p:pic>
        <p:nvPicPr>
          <p:cNvPr id="1435" name="Google Shape;1435;p96"/>
          <p:cNvPicPr preferRelativeResize="0"/>
          <p:nvPr/>
        </p:nvPicPr>
        <p:blipFill rotWithShape="1">
          <a:blip r:embed="rId5">
            <a:alphaModFix/>
          </a:blip>
          <a:srcRect/>
          <a:stretch/>
        </p:blipFill>
        <p:spPr>
          <a:xfrm>
            <a:off x="311700" y="1535675"/>
            <a:ext cx="4070375" cy="3205000"/>
          </a:xfrm>
          <a:prstGeom prst="rect">
            <a:avLst/>
          </a:prstGeom>
          <a:noFill/>
          <a:ln>
            <a:noFill/>
          </a:ln>
        </p:spPr>
      </p:pic>
      <p:sp>
        <p:nvSpPr>
          <p:cNvPr id="1436" name="Google Shape;1436;p96"/>
          <p:cNvSpPr txBox="1"/>
          <p:nvPr/>
        </p:nvSpPr>
        <p:spPr>
          <a:xfrm>
            <a:off x="4497025" y="1517600"/>
            <a:ext cx="4335300" cy="320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Assumes front lip is fixed; load is dynamic pressure on rear cross sectional area (overestimate).</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ABS Strength ~ 40 MPa</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Max von Mises stress = 643 kPa</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FOS = 62</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Glass transition temperature = 98°C</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Engine base doesn’t get significantly hotter than ambient conditions in previous tests.</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40"/>
        <p:cNvGrpSpPr/>
        <p:nvPr/>
      </p:nvGrpSpPr>
      <p:grpSpPr>
        <a:xfrm>
          <a:off x="0" y="0"/>
          <a:ext cx="0" cy="0"/>
          <a:chOff x="0" y="0"/>
          <a:chExt cx="0" cy="0"/>
        </a:xfrm>
      </p:grpSpPr>
      <p:sp>
        <p:nvSpPr>
          <p:cNvPr id="1441" name="Google Shape;1441;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97</a:t>
            </a:fld>
            <a:endParaRPr/>
          </a:p>
        </p:txBody>
      </p:sp>
      <p:pic>
        <p:nvPicPr>
          <p:cNvPr id="1442" name="Google Shape;1442;p9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443" name="Google Shape;1443;p9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444" name="Google Shape;1444;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97</a:t>
            </a:fld>
            <a:endParaRPr>
              <a:solidFill>
                <a:srgbClr val="000000"/>
              </a:solidFill>
            </a:endParaRPr>
          </a:p>
        </p:txBody>
      </p:sp>
      <p:sp>
        <p:nvSpPr>
          <p:cNvPr id="1445" name="Google Shape;1445;p97"/>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Paddle Structural Analysis</a:t>
            </a:r>
            <a:endParaRPr>
              <a:solidFill>
                <a:srgbClr val="000000"/>
              </a:solidFill>
            </a:endParaRPr>
          </a:p>
        </p:txBody>
      </p:sp>
      <p:sp>
        <p:nvSpPr>
          <p:cNvPr id="1446" name="Google Shape;1446;p97"/>
          <p:cNvSpPr txBox="1">
            <a:spLocks noGrp="1"/>
          </p:cNvSpPr>
          <p:nvPr>
            <p:ph type="body" idx="1"/>
          </p:nvPr>
        </p:nvSpPr>
        <p:spPr>
          <a:xfrm>
            <a:off x="311700" y="1600175"/>
            <a:ext cx="5166300" cy="3186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Service Temp of 700K &gt; 668K max temp from thermal model</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From CFD, each paddle experiences 7.31N normal to plane at center of paddle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Similar to base principle estimate</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Assumes pins fixed; 8N normal load to paddle</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Max von Mises stress of 96 MPa &lt; 620 MPa yield strength (FS = 6.5)</a:t>
            </a:r>
            <a:endParaRPr>
              <a:solidFill>
                <a:srgbClr val="000000"/>
              </a:solidFill>
            </a:endParaRPr>
          </a:p>
        </p:txBody>
      </p:sp>
      <p:pic>
        <p:nvPicPr>
          <p:cNvPr id="1447" name="Google Shape;1447;p97"/>
          <p:cNvPicPr preferRelativeResize="0"/>
          <p:nvPr/>
        </p:nvPicPr>
        <p:blipFill rotWithShape="1">
          <a:blip r:embed="rId5">
            <a:alphaModFix/>
          </a:blip>
          <a:srcRect/>
          <a:stretch/>
        </p:blipFill>
        <p:spPr>
          <a:xfrm>
            <a:off x="5337177" y="1402025"/>
            <a:ext cx="3683975" cy="3499100"/>
          </a:xfrm>
          <a:prstGeom prst="rect">
            <a:avLst/>
          </a:prstGeom>
          <a:noFill/>
          <a:ln>
            <a:noFill/>
          </a:ln>
        </p:spPr>
      </p:pic>
      <p:sp>
        <p:nvSpPr>
          <p:cNvPr id="1448" name="Google Shape;1448;p97"/>
          <p:cNvSpPr txBox="1"/>
          <p:nvPr/>
        </p:nvSpPr>
        <p:spPr>
          <a:xfrm>
            <a:off x="380375" y="1113350"/>
            <a:ext cx="7724400" cy="363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2"/>
        <p:cNvGrpSpPr/>
        <p:nvPr/>
      </p:nvGrpSpPr>
      <p:grpSpPr>
        <a:xfrm>
          <a:off x="0" y="0"/>
          <a:ext cx="0" cy="0"/>
          <a:chOff x="0" y="0"/>
          <a:chExt cx="0" cy="0"/>
        </a:xfrm>
      </p:grpSpPr>
      <p:sp>
        <p:nvSpPr>
          <p:cNvPr id="1453" name="Google Shape;1453;p98"/>
          <p:cNvSpPr txBox="1">
            <a:spLocks noGrp="1"/>
          </p:cNvSpPr>
          <p:nvPr>
            <p:ph type="title"/>
          </p:nvPr>
        </p:nvSpPr>
        <p:spPr>
          <a:xfrm>
            <a:off x="311700" y="3436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000000"/>
                </a:solidFill>
              </a:rPr>
              <a:t>List of </a:t>
            </a:r>
            <a:r>
              <a:rPr lang="en"/>
              <a:t>Necessary </a:t>
            </a:r>
            <a:r>
              <a:rPr lang="en">
                <a:solidFill>
                  <a:srgbClr val="000000"/>
                </a:solidFill>
              </a:rPr>
              <a:t>Materials</a:t>
            </a:r>
            <a:endParaRPr>
              <a:solidFill>
                <a:srgbClr val="000000"/>
              </a:solidFill>
            </a:endParaRPr>
          </a:p>
        </p:txBody>
      </p:sp>
      <p:sp>
        <p:nvSpPr>
          <p:cNvPr id="1454" name="Google Shape;1454;p98"/>
          <p:cNvSpPr txBox="1">
            <a:spLocks noGrp="1"/>
          </p:cNvSpPr>
          <p:nvPr>
            <p:ph type="body" idx="1"/>
          </p:nvPr>
        </p:nvSpPr>
        <p:spPr>
          <a:xfrm>
            <a:off x="311700" y="1035450"/>
            <a:ext cx="4361100" cy="3055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00000"/>
              </a:buClr>
              <a:buSzPts val="1500"/>
              <a:buChar char="●"/>
            </a:pPr>
            <a:r>
              <a:rPr lang="en" sz="1500">
                <a:solidFill>
                  <a:srgbClr val="000000"/>
                </a:solidFill>
              </a:rPr>
              <a:t>Windmill Prevention Mechanism (acquire)</a:t>
            </a:r>
            <a:endParaRPr sz="15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PVC and PVC cap</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Pressure regulator </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Pressure gauge</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Air line (50ft)</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NPT connectors (¼”)</a:t>
            </a:r>
            <a:endParaRPr sz="12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Thrust Vectoring Mechanism (acquire)</a:t>
            </a:r>
            <a:endParaRPr sz="15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Load cell/load cell amplifier</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Pillow blocks</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Steel shafts</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Aluminum plates</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Compression springs</a:t>
            </a:r>
            <a:endParaRPr sz="12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Electronics/Software </a:t>
            </a:r>
            <a:r>
              <a:rPr lang="en" sz="1500">
                <a:solidFill>
                  <a:schemeClr val="dk1"/>
                </a:solidFill>
              </a:rPr>
              <a:t>(acquire)</a:t>
            </a:r>
            <a:endParaRPr sz="15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Connectors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Motor drivers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Actuators</a:t>
            </a:r>
            <a:endParaRPr sz="1200">
              <a:solidFill>
                <a:schemeClr val="dk1"/>
              </a:solidFill>
            </a:endParaRPr>
          </a:p>
        </p:txBody>
      </p:sp>
      <p:sp>
        <p:nvSpPr>
          <p:cNvPr id="1455" name="Google Shape;1455;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98</a:t>
            </a:fld>
            <a:endParaRPr/>
          </a:p>
        </p:txBody>
      </p:sp>
      <p:pic>
        <p:nvPicPr>
          <p:cNvPr id="1456" name="Google Shape;1456;p9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824" y="108925"/>
            <a:ext cx="1216089" cy="896874"/>
          </a:xfrm>
          <a:prstGeom prst="rect">
            <a:avLst/>
          </a:prstGeom>
          <a:noFill/>
          <a:ln>
            <a:noFill/>
          </a:ln>
        </p:spPr>
      </p:pic>
      <p:pic>
        <p:nvPicPr>
          <p:cNvPr id="1457" name="Google Shape;1457;p9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79074" y="108925"/>
            <a:ext cx="1042077" cy="1042101"/>
          </a:xfrm>
          <a:prstGeom prst="rect">
            <a:avLst/>
          </a:prstGeom>
          <a:noFill/>
          <a:ln>
            <a:noFill/>
          </a:ln>
        </p:spPr>
      </p:pic>
      <p:sp>
        <p:nvSpPr>
          <p:cNvPr id="1458" name="Google Shape;1458;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solidFill>
                  <a:srgbClr val="000000"/>
                </a:solidFill>
              </a:rPr>
              <a:t>98</a:t>
            </a:fld>
            <a:endParaRPr>
              <a:solidFill>
                <a:srgbClr val="000000"/>
              </a:solidFill>
            </a:endParaRPr>
          </a:p>
        </p:txBody>
      </p:sp>
      <p:sp>
        <p:nvSpPr>
          <p:cNvPr id="1459" name="Google Shape;1459;p98"/>
          <p:cNvSpPr txBox="1">
            <a:spLocks noGrp="1"/>
          </p:cNvSpPr>
          <p:nvPr>
            <p:ph type="body" idx="1"/>
          </p:nvPr>
        </p:nvSpPr>
        <p:spPr>
          <a:xfrm>
            <a:off x="4477250" y="1035450"/>
            <a:ext cx="4611900" cy="3055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00000"/>
              </a:buClr>
              <a:buSzPts val="1500"/>
              <a:buChar char="●"/>
            </a:pPr>
            <a:r>
              <a:rPr lang="en" sz="1500">
                <a:solidFill>
                  <a:srgbClr val="000000"/>
                </a:solidFill>
              </a:rPr>
              <a:t>Windmill Prevention Mechanism (manufacture)</a:t>
            </a:r>
            <a:endParaRPr sz="15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Outlet 3D-printed nozzle (SABRE)</a:t>
            </a:r>
            <a:endParaRPr sz="1200">
              <a:solidFill>
                <a:srgbClr val="000000"/>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Thrust Vectoring Mechanism </a:t>
            </a:r>
            <a:r>
              <a:rPr lang="en" sz="1500">
                <a:solidFill>
                  <a:schemeClr val="dk1"/>
                </a:solidFill>
              </a:rPr>
              <a:t>(manufacture)</a:t>
            </a:r>
            <a:endParaRPr sz="15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Paddles/linkages</a:t>
            </a:r>
            <a:endParaRPr sz="1200">
              <a:solidFill>
                <a:schemeClr val="dk1"/>
              </a:solidFill>
            </a:endParaRPr>
          </a:p>
          <a:p>
            <a:pPr marL="457200" lvl="0" indent="-323850" algn="l" rtl="0">
              <a:lnSpc>
                <a:spcPct val="115000"/>
              </a:lnSpc>
              <a:spcBef>
                <a:spcPts val="0"/>
              </a:spcBef>
              <a:spcAft>
                <a:spcPts val="0"/>
              </a:spcAft>
              <a:buClr>
                <a:srgbClr val="000000"/>
              </a:buClr>
              <a:buSzPts val="1500"/>
              <a:buChar char="●"/>
            </a:pPr>
            <a:r>
              <a:rPr lang="en" sz="1500">
                <a:solidFill>
                  <a:srgbClr val="000000"/>
                </a:solidFill>
              </a:rPr>
              <a:t>Electronics/Software </a:t>
            </a:r>
            <a:r>
              <a:rPr lang="en" sz="1500">
                <a:solidFill>
                  <a:schemeClr val="dk1"/>
                </a:solidFill>
              </a:rPr>
              <a:t>(manufacture)</a:t>
            </a:r>
            <a:endParaRPr sz="15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MCB</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LPBB (x4)</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ICUP</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MCB housing</a:t>
            </a:r>
            <a:endParaRPr sz="1200">
              <a:solidFill>
                <a:schemeClr val="dk1"/>
              </a:solidFill>
            </a:endParaRPr>
          </a:p>
        </p:txBody>
      </p:sp>
      <p:pic>
        <p:nvPicPr>
          <p:cNvPr id="1460" name="Google Shape;1460;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79450" y="2297697"/>
            <a:ext cx="234250" cy="213228"/>
          </a:xfrm>
          <a:prstGeom prst="rect">
            <a:avLst/>
          </a:prstGeom>
          <a:noFill/>
          <a:ln>
            <a:noFill/>
          </a:ln>
        </p:spPr>
      </p:pic>
      <p:pic>
        <p:nvPicPr>
          <p:cNvPr id="1461" name="Google Shape;1461;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79439" y="2495538"/>
            <a:ext cx="234250" cy="213225"/>
          </a:xfrm>
          <a:prstGeom prst="rect">
            <a:avLst/>
          </a:prstGeom>
          <a:noFill/>
          <a:ln>
            <a:noFill/>
          </a:ln>
        </p:spPr>
      </p:pic>
      <p:pic>
        <p:nvPicPr>
          <p:cNvPr id="1462" name="Google Shape;1462;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79451" y="2708763"/>
            <a:ext cx="234250" cy="213225"/>
          </a:xfrm>
          <a:prstGeom prst="rect">
            <a:avLst/>
          </a:prstGeom>
          <a:noFill/>
          <a:ln>
            <a:noFill/>
          </a:ln>
        </p:spPr>
      </p:pic>
      <p:pic>
        <p:nvPicPr>
          <p:cNvPr id="1463" name="Google Shape;1463;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79451" y="2937363"/>
            <a:ext cx="234250" cy="213225"/>
          </a:xfrm>
          <a:prstGeom prst="rect">
            <a:avLst/>
          </a:prstGeom>
          <a:noFill/>
          <a:ln>
            <a:noFill/>
          </a:ln>
        </p:spPr>
      </p:pic>
      <p:pic>
        <p:nvPicPr>
          <p:cNvPr id="1464" name="Google Shape;1464;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22125" y="1378097"/>
            <a:ext cx="234250" cy="213228"/>
          </a:xfrm>
          <a:prstGeom prst="rect">
            <a:avLst/>
          </a:prstGeom>
          <a:noFill/>
          <a:ln>
            <a:noFill/>
          </a:ln>
        </p:spPr>
      </p:pic>
      <p:pic>
        <p:nvPicPr>
          <p:cNvPr id="1465" name="Google Shape;1465;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22125" y="1591322"/>
            <a:ext cx="234250" cy="213228"/>
          </a:xfrm>
          <a:prstGeom prst="rect">
            <a:avLst/>
          </a:prstGeom>
          <a:noFill/>
          <a:ln>
            <a:noFill/>
          </a:ln>
        </p:spPr>
      </p:pic>
      <p:pic>
        <p:nvPicPr>
          <p:cNvPr id="1466" name="Google Shape;1466;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22125" y="1796597"/>
            <a:ext cx="234250" cy="213228"/>
          </a:xfrm>
          <a:prstGeom prst="rect">
            <a:avLst/>
          </a:prstGeom>
          <a:noFill/>
          <a:ln>
            <a:noFill/>
          </a:ln>
        </p:spPr>
      </p:pic>
      <p:pic>
        <p:nvPicPr>
          <p:cNvPr id="1467" name="Google Shape;1467;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22125" y="2001872"/>
            <a:ext cx="234250" cy="213228"/>
          </a:xfrm>
          <a:prstGeom prst="rect">
            <a:avLst/>
          </a:prstGeom>
          <a:noFill/>
          <a:ln>
            <a:noFill/>
          </a:ln>
        </p:spPr>
      </p:pic>
      <p:pic>
        <p:nvPicPr>
          <p:cNvPr id="1468" name="Google Shape;1468;p9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22125" y="2215097"/>
            <a:ext cx="234250" cy="213228"/>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9"/>
          <p:cNvSpPr txBox="1">
            <a:spLocks noGrp="1"/>
          </p:cNvSpPr>
          <p:nvPr>
            <p:ph type="title"/>
          </p:nvPr>
        </p:nvSpPr>
        <p:spPr>
          <a:xfrm>
            <a:off x="311700" y="1758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Stock engine testing (preheating)</a:t>
            </a:r>
            <a:endParaRPr/>
          </a:p>
        </p:txBody>
      </p:sp>
      <p:pic>
        <p:nvPicPr>
          <p:cNvPr id="1474" name="Google Shape;1474;p99" title="Preheating.mov">
            <a:hlinkClick r:id="rId3"/>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24425" y="847675"/>
            <a:ext cx="7095154" cy="399102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8463</Words>
  <Application>Microsoft Office PowerPoint</Application>
  <PresentationFormat>On-screen Show (16:9)</PresentationFormat>
  <Paragraphs>1524</Paragraphs>
  <Slides>126</Slides>
  <Notes>126</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126</vt:i4>
      </vt:variant>
    </vt:vector>
  </HeadingPairs>
  <TitlesOfParts>
    <vt:vector size="130" baseType="lpstr">
      <vt:lpstr>Courier New</vt:lpstr>
      <vt:lpstr>Lato</vt:lpstr>
      <vt:lpstr>Arial</vt:lpstr>
      <vt:lpstr>Simple Light</vt:lpstr>
      <vt:lpstr>WHiMPS</vt:lpstr>
      <vt:lpstr>Overview</vt:lpstr>
      <vt:lpstr>APOP Demonstration</vt:lpstr>
      <vt:lpstr>Problem Statement</vt:lpstr>
      <vt:lpstr>Project Purpose Visualization</vt:lpstr>
      <vt:lpstr>Project Impact</vt:lpstr>
      <vt:lpstr>WHiMPS Concept of Operations</vt:lpstr>
      <vt:lpstr>Levels of Success</vt:lpstr>
      <vt:lpstr>Design Description </vt:lpstr>
      <vt:lpstr>Windmill Prevention Mechanism (WPM)</vt:lpstr>
      <vt:lpstr>Baseline Design - WPM</vt:lpstr>
      <vt:lpstr>Windmill Prevention Mechanism (WPM)  Fairing</vt:lpstr>
      <vt:lpstr>Windmill Prevention Mechanism (WPM)  Fairing Ejection</vt:lpstr>
      <vt:lpstr>Thrust Vectoring Mechanism (TVM)</vt:lpstr>
      <vt:lpstr>Baseline Design - TVM</vt:lpstr>
      <vt:lpstr>Thrust Vectoring Mechanism (TVM) Paddles </vt:lpstr>
      <vt:lpstr>Thrust Vectoring Mechanism (TVM) </vt:lpstr>
      <vt:lpstr>PowerPoint Presentation</vt:lpstr>
      <vt:lpstr>Electronics Overview</vt:lpstr>
      <vt:lpstr>Electronics System CAD</vt:lpstr>
      <vt:lpstr>MCB Revision B</vt:lpstr>
      <vt:lpstr>ICUP Revision B</vt:lpstr>
      <vt:lpstr>LPBB Revision B</vt:lpstr>
      <vt:lpstr>PowerPoint Presentation</vt:lpstr>
      <vt:lpstr>Software Development</vt:lpstr>
      <vt:lpstr>System Integration Diagram</vt:lpstr>
      <vt:lpstr>Complete Engine System</vt:lpstr>
      <vt:lpstr>Changes Since TRR</vt:lpstr>
      <vt:lpstr>Critical Project Elements</vt:lpstr>
      <vt:lpstr>Remaining Work</vt:lpstr>
      <vt:lpstr>Testing</vt:lpstr>
      <vt:lpstr>Engine Testing Progression</vt:lpstr>
      <vt:lpstr>Stock Engine and Dummy Paddle Test    </vt:lpstr>
      <vt:lpstr>PowerPoint Presentation</vt:lpstr>
      <vt:lpstr>Stock Engine Test Thermocouple Data</vt:lpstr>
      <vt:lpstr>Stock Engine Test Thermocouple Data</vt:lpstr>
      <vt:lpstr>ICUP Temperature Analysis</vt:lpstr>
      <vt:lpstr>Electronics Thermal Mitigations</vt:lpstr>
      <vt:lpstr>Engine Testing Progression</vt:lpstr>
      <vt:lpstr>Thrust Baseline Test </vt:lpstr>
      <vt:lpstr>Thrust Baseline Test Data</vt:lpstr>
      <vt:lpstr>Load Cell Measurement</vt:lpstr>
      <vt:lpstr>Vibration Expectations</vt:lpstr>
      <vt:lpstr>Engine Testing Progression</vt:lpstr>
      <vt:lpstr>Thrust Vectoring Mechanism (TVM) Paddles </vt:lpstr>
      <vt:lpstr>Data Collected</vt:lpstr>
      <vt:lpstr>Tape Failure</vt:lpstr>
      <vt:lpstr>Engine Testing Progression</vt:lpstr>
      <vt:lpstr>Thrust Vectoring Model</vt:lpstr>
      <vt:lpstr>Static &amp; Dynamic Thrust Vectoring Tests     </vt:lpstr>
      <vt:lpstr>Paddle Deflection Calibration</vt:lpstr>
      <vt:lpstr>Thrust Vectoring Test Stand</vt:lpstr>
      <vt:lpstr>Expected Data</vt:lpstr>
      <vt:lpstr>Engine Testing Progression</vt:lpstr>
      <vt:lpstr>WPM APOP Replica Test </vt:lpstr>
      <vt:lpstr>WPM APOP Replica Test Results</vt:lpstr>
      <vt:lpstr>Engine Testing Progression</vt:lpstr>
      <vt:lpstr>WPM High Speed Flow (SABRE) Tests</vt:lpstr>
      <vt:lpstr>SABRE Test Airflow</vt:lpstr>
      <vt:lpstr>SABRE Tests Expected Data</vt:lpstr>
      <vt:lpstr>Systems Engineering</vt:lpstr>
      <vt:lpstr>Systems Engineering “V”</vt:lpstr>
      <vt:lpstr>Trade Studies</vt:lpstr>
      <vt:lpstr>Design Flowdown</vt:lpstr>
      <vt:lpstr>Design Flowdown</vt:lpstr>
      <vt:lpstr>Design Flowdown</vt:lpstr>
      <vt:lpstr>Design Flowdown</vt:lpstr>
      <vt:lpstr>Design Flowdown</vt:lpstr>
      <vt:lpstr>Design Flowdown</vt:lpstr>
      <vt:lpstr>Engineering Challenges</vt:lpstr>
      <vt:lpstr>Systems - Lessons Learned</vt:lpstr>
      <vt:lpstr>Project Management</vt:lpstr>
      <vt:lpstr>Management Approach </vt:lpstr>
      <vt:lpstr>Management Lessons Learned </vt:lpstr>
      <vt:lpstr>Budget Comparison </vt:lpstr>
      <vt:lpstr>Major Unexpected Expenses </vt:lpstr>
      <vt:lpstr>Estimated Industry Cost </vt:lpstr>
      <vt:lpstr>Final Thoughts </vt:lpstr>
      <vt:lpstr>Questions?</vt:lpstr>
      <vt:lpstr>Backup</vt:lpstr>
      <vt:lpstr>Thrust Vectoring Mechanism (TVM) Design Process </vt:lpstr>
      <vt:lpstr>Vibrational Analysis</vt:lpstr>
      <vt:lpstr>Stock Engine Test Thermocouple Data</vt:lpstr>
      <vt:lpstr>PowerPoint Presentation</vt:lpstr>
      <vt:lpstr>Thrust Vectoring Test Safety Measures</vt:lpstr>
      <vt:lpstr>Windmill Prevention Test Safety Measures</vt:lpstr>
      <vt:lpstr>Fairing Displacement</vt:lpstr>
      <vt:lpstr>Design Validation</vt:lpstr>
      <vt:lpstr>Thrust Vectoring Paddle Model</vt:lpstr>
      <vt:lpstr>Thrust Vectoring Paddle Model</vt:lpstr>
      <vt:lpstr>Thrust Vectoring CFD</vt:lpstr>
      <vt:lpstr>Thrust Vectoring CFD Setup</vt:lpstr>
      <vt:lpstr>Thrust Vectoring CFD Results</vt:lpstr>
      <vt:lpstr>Sheath Structural Analysis</vt:lpstr>
      <vt:lpstr>Sheath Structural Analysis</vt:lpstr>
      <vt:lpstr>Actuator Housing Structural Analysis</vt:lpstr>
      <vt:lpstr>Paddle Structural Analysis</vt:lpstr>
      <vt:lpstr>List of Necessary Materials</vt:lpstr>
      <vt:lpstr>Stock engine testing (preheating)</vt:lpstr>
      <vt:lpstr>Stock engine testing (visible exhaust)</vt:lpstr>
      <vt:lpstr>Risk Reduction</vt:lpstr>
      <vt:lpstr>WPM Test #1 plan</vt:lpstr>
      <vt:lpstr>Stock Engine and Dummy Paddle Test</vt:lpstr>
      <vt:lpstr>First Semester Focus</vt:lpstr>
      <vt:lpstr>First Semester Focus</vt:lpstr>
      <vt:lpstr>First Semester Focus</vt:lpstr>
      <vt:lpstr>First Semester Focus</vt:lpstr>
      <vt:lpstr>First Semester Focus</vt:lpstr>
      <vt:lpstr>First Semester Focus</vt:lpstr>
      <vt:lpstr>Second Semester Focus</vt:lpstr>
      <vt:lpstr>Trade Studies</vt:lpstr>
      <vt:lpstr>Trade Studies</vt:lpstr>
      <vt:lpstr>PowerPoint Presentation</vt:lpstr>
      <vt:lpstr>Electronics Testing</vt:lpstr>
      <vt:lpstr>Upcoming Electronic Tests</vt:lpstr>
      <vt:lpstr>Electronics Overview</vt:lpstr>
      <vt:lpstr>MCB Revision B</vt:lpstr>
      <vt:lpstr>ICUP Revision B</vt:lpstr>
      <vt:lpstr>LPBB Revision B</vt:lpstr>
      <vt:lpstr>Test LabVIEW Front Panel</vt:lpstr>
      <vt:lpstr>Test LabVIEW Block Diagram</vt:lpstr>
      <vt:lpstr>WHiMPS LabVIEW Front Panel</vt:lpstr>
      <vt:lpstr>WHiMPS LabVIEW Flowchart</vt:lpstr>
      <vt:lpstr>Paddle Control Law</vt:lpstr>
      <vt:lpstr>Gantt – Manufacture &amp; Test</vt:lpstr>
      <vt:lpstr>Gantt – Software &amp; Electronics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WHiMPS</dc:title>
  <dc:subject/>
  <dc:creator/>
  <cp:keywords/>
  <dc:description/>
  <cp:lastModifiedBy>Jeff Zehnder</cp:lastModifiedBy>
  <cp:revision>11</cp:revision>
  <dcterms:modified xsi:type="dcterms:W3CDTF">2020-05-28T02:43:42Z</dcterms:modified>
  <cp:category/>
</cp:coreProperties>
</file>