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9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Lst>
  <p:sldSz cx="9144000" cy="5143500" type="screen16x9"/>
  <p:notesSz cx="6858000" cy="9144000"/>
  <p:embeddedFontLst>
    <p:embeddedFont>
      <p:font typeface="Montserrat" panose="020B0604020202020204" charset="0"/>
      <p:regular r:id="rId99"/>
      <p:bold r:id="rId100"/>
      <p:italic r:id="rId101"/>
      <p:boldItalic r:id="rId102"/>
    </p:embeddedFont>
    <p:embeddedFont>
      <p:font typeface="Roboto" panose="020B0604020202020204"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43C4EC-3BF8-47BB-8CEA-961CCD9AE767}">
  <a:tblStyle styleId="{F643C4EC-3BF8-47BB-8CEA-961CCD9AE76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3EE500E-D8F8-4103-83A4-5A443AE80E9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3" d="100"/>
          <a:sy n="203" d="100"/>
        </p:scale>
        <p:origin x="59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5.fntdata"/><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bfbfbe853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abfbfbe853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acf2aebf65_2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cf2aebf65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5a1693f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5a1693f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ab31470fe6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ab31470fe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abfbfbe853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abfbfbe85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ab31470fe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ab31470f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b436c1620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b436c1620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595959"/>
              </a:buClr>
              <a:buSzPts val="1400"/>
              <a:buFont typeface="Montserrat"/>
              <a:buChar char="▪"/>
            </a:pPr>
            <a:r>
              <a:rPr lang="en" sz="1400">
                <a:solidFill>
                  <a:srgbClr val="595959"/>
                </a:solidFill>
                <a:latin typeface="Montserrat"/>
                <a:ea typeface="Montserrat"/>
                <a:cs typeface="Montserrat"/>
                <a:sym typeface="Montserrat"/>
              </a:rPr>
              <a:t>2D flow analysis results, assumptions made, fidelity talk, what worked and what didnt</a:t>
            </a:r>
            <a:endParaRPr sz="1400">
              <a:solidFill>
                <a:srgbClr val="595959"/>
              </a:solidFill>
              <a:latin typeface="Montserrat"/>
              <a:ea typeface="Montserrat"/>
              <a:cs typeface="Montserrat"/>
              <a:sym typeface="Montserrat"/>
            </a:endParaRPr>
          </a:p>
          <a:p>
            <a:pPr marL="457200" lvl="0" indent="-317500" algn="l" rtl="0">
              <a:lnSpc>
                <a:spcPct val="115000"/>
              </a:lnSpc>
              <a:spcBef>
                <a:spcPts val="0"/>
              </a:spcBef>
              <a:spcAft>
                <a:spcPts val="0"/>
              </a:spcAft>
              <a:buClr>
                <a:srgbClr val="595959"/>
              </a:buClr>
              <a:buSzPts val="1400"/>
              <a:buFont typeface="Montserrat"/>
              <a:buChar char="▪"/>
            </a:pPr>
            <a:r>
              <a:rPr lang="en" sz="1400">
                <a:solidFill>
                  <a:srgbClr val="595959"/>
                </a:solidFill>
                <a:latin typeface="Montserrat"/>
                <a:ea typeface="Montserrat"/>
                <a:cs typeface="Montserrat"/>
                <a:sym typeface="Montserrat"/>
              </a:rPr>
              <a:t>What information we gained and what information still needs to be sought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cea49149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cea4914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ac5a1693fa_8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ac5a1693fa_8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acea49149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acea49149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Running with a straw vs. running with a trash bag (Hahahahaha)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9baf4add72_7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9baf4add72_7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 1 - 6 minutes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ab31470fe6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ab31470fe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ab31470fe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ab31470fe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ac38ba5375_5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ac38ba5375_5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acea49149d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acea49149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ac5a1693fa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ac5a1693fa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ac5a1693fa_4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ac5a1693fa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acea49149d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acea49149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a15b45e214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a15b45e21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 2 - 2 minutes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acf2aebf65_2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acf2aebf65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Presented by: Michael</a:t>
            </a:r>
            <a:endParaRPr/>
          </a:p>
          <a:p>
            <a:pPr marL="0" lvl="0" indent="0" algn="l" rtl="0">
              <a:spcBef>
                <a:spcPts val="0"/>
              </a:spcBef>
              <a:spcAft>
                <a:spcPts val="0"/>
              </a:spcAft>
              <a:buNone/>
            </a:pPr>
            <a:r>
              <a:rPr lang="en"/>
              <a:t>Timed: 30s</a:t>
            </a:r>
            <a:endParaRPr/>
          </a:p>
          <a:p>
            <a:pPr marL="0" lvl="0" indent="0" algn="l" rtl="0">
              <a:spcBef>
                <a:spcPts val="0"/>
              </a:spcBef>
              <a:spcAft>
                <a:spcPts val="0"/>
              </a:spcAft>
              <a:buNone/>
            </a:pPr>
            <a:endParaRPr/>
          </a:p>
          <a:p>
            <a:pPr marL="0" lvl="0" indent="0" algn="l" rtl="0">
              <a:spcBef>
                <a:spcPts val="0"/>
              </a:spcBef>
              <a:spcAft>
                <a:spcPts val="0"/>
              </a:spcAft>
              <a:buNone/>
            </a:pPr>
            <a:r>
              <a:rPr lang="en"/>
              <a:t>The testing apparatus has 4 critical elements, </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will look at pressure measurement, specifically static taps. </a:t>
            </a:r>
            <a:endParaRPr/>
          </a:p>
          <a:p>
            <a:pPr marL="0" lvl="0" indent="0" algn="l" rtl="0">
              <a:spcBef>
                <a:spcPts val="0"/>
              </a:spcBef>
              <a:spcAft>
                <a:spcPts val="0"/>
              </a:spcAft>
              <a:buNone/>
            </a:pPr>
            <a:r>
              <a:rPr lang="en"/>
              <a:t>Second will be the slotted inlet concept feasibility of manufacturing and test capabilities. </a:t>
            </a:r>
            <a:endParaRPr/>
          </a:p>
          <a:p>
            <a:pPr marL="0" lvl="0" indent="0" algn="l" rtl="0">
              <a:spcBef>
                <a:spcPts val="0"/>
              </a:spcBef>
              <a:spcAft>
                <a:spcPts val="0"/>
              </a:spcAft>
              <a:buNone/>
            </a:pPr>
            <a:r>
              <a:rPr lang="en"/>
              <a:t>We will also look at a mass flow surrogate to replicate operating engine conditions in the inlet,</a:t>
            </a:r>
            <a:endParaRPr/>
          </a:p>
          <a:p>
            <a:pPr marL="0" lvl="0" indent="0" algn="l" rtl="0">
              <a:spcBef>
                <a:spcPts val="0"/>
              </a:spcBef>
              <a:spcAft>
                <a:spcPts val="0"/>
              </a:spcAft>
              <a:buNone/>
            </a:pPr>
            <a:r>
              <a:rPr lang="en"/>
              <a:t>And lastly we will look at the data acquisition system and the electric ducted fan control setup.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ac5a1693fa_5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ac5a1693fa_5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9baf4add72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9baf4add72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ac5a1693fa_5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ac5a1693fa_5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15b45e214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15b45e214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f2aebf65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f2aebf65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Scanivalve and pitot tube rail system??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a9bd187ed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a9bd187e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a15b45e214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a15b45e21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ab4888a844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ab4888a84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ac38ba5375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ac38ba5375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ac5a1693fa_1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ac5a1693fa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acce83deba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acce83deb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9baf4add72_7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9baf4add72_7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baf4add72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baf4add7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a9bd187edf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a9bd187ed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9ad85ce9e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9ad85ce9e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a084a8a1c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a084a8a1c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9e2a7bb020_6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9e2a7bb020_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a9bd187edf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a9bd187edf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acf2aebf65_2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acf2aebf65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ac5a1693fa_1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ac5a1693fa_1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acf66688d6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acf66688d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acf2aebf65_1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acf2aebf65_1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acf2aebf65_1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acf2aebf65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baf4add72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baf4add72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9baf4add72_7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9baf4add72_7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 5 - </a:t>
            </a:r>
            <a:endParaRPr/>
          </a:p>
          <a:p>
            <a:pPr marL="0" lvl="0" indent="0" algn="l" rtl="0">
              <a:spcBef>
                <a:spcPts val="0"/>
              </a:spcBef>
              <a:spcAft>
                <a:spcPts val="0"/>
              </a:spcAft>
              <a:buNone/>
            </a:pPr>
            <a:r>
              <a:rPr lang="en"/>
              <a:t>Presented by: Will</a:t>
            </a:r>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ab4888a844_5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ab4888a844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acf2aebf65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acf2aebf6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acf2aebf6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acf2aebf6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acf2aebf65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acf2aebf6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ab4888a844_5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ab4888a844_5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ab4888a844_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ab4888a844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ab4888a844_8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ab4888a844_8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ab4888a844_8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ab4888a844_8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ab4888a844_8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ab4888a844_8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9baf4add72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9baf4add72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ab4888a844_8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ab4888a844_8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ab4888a844_8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ab4888a844_8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9baf4add72_7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9baf4add72_7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acf2aebf65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acf2aebf6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abfbfbe85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abfbfbe8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ac5a1693fa_5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ac5a1693fa_5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abfbfbe85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abfbfbe85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a8e1e5d40e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a8e1e5d40e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acb80c5de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acb80c5d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acce83deba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acce83de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9d98128504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9d9812850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a0007bdbfb_1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a0007bdbfb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Presented by: WILL</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acf66688d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acf66688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acf2aebf65_1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acf2aebf65_1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a0007bdbfb_1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a0007bdbfb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Presented by: Will</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a9bd187edf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a9bd187edf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Presented by: Will</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53bf06e3e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53bf06e3e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ad0910926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ad091092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9ad85ce9e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9ad85ce9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Presented by: Joey Or Josh??</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a0160758db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a0160758d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Joey</a:t>
            </a:r>
            <a:br>
              <a:rPr lang="en">
                <a:solidFill>
                  <a:schemeClr val="dk1"/>
                </a:solidFill>
              </a:rPr>
            </a:br>
            <a:r>
              <a:rPr lang="en">
                <a:solidFill>
                  <a:schemeClr val="dk1"/>
                </a:solidFill>
              </a:rPr>
              <a:t>Presented by:  </a:t>
            </a:r>
            <a:r>
              <a:rPr lang="en"/>
              <a:t>JOEY</a:t>
            </a:r>
            <a:endParaRPr/>
          </a:p>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9bd187edf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9bd187edf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9baf4add72_7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9baf4add72_7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 2 - 2 minutes</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a9bd187edf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a9bd187ed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a15b45e214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a15b45e21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a9bd187edf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a9bd187ed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using the flexure formula, and comparing the results to the values provided in the specifications, the 30x30mm extruded aluminum framing will have no issues holding up to the stresses of the EDF with this design at a 120 mm length and we will have 2 pillars to hold edf.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9e2a7bb020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9e2a7bb020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Maybe Use for the EDF control and Power slide above</a:t>
            </a:r>
            <a:endParaRPr>
              <a:solidFill>
                <a:srgbClr val="FF0000"/>
              </a:solidFill>
            </a:endParaRPr>
          </a:p>
          <a:p>
            <a:pPr marL="0" lvl="0" indent="0" algn="l" rtl="0">
              <a:spcBef>
                <a:spcPts val="0"/>
              </a:spcBef>
              <a:spcAft>
                <a:spcPts val="0"/>
              </a:spcAft>
              <a:buNone/>
            </a:pPr>
            <a:br>
              <a:rPr lang="en" sz="1050">
                <a:solidFill>
                  <a:srgbClr val="3C4043"/>
                </a:solidFill>
                <a:highlight>
                  <a:srgbClr val="FFFFFF"/>
                </a:highlight>
                <a:latin typeface="Roboto"/>
                <a:ea typeface="Roboto"/>
                <a:cs typeface="Roboto"/>
                <a:sym typeface="Roboto"/>
              </a:rPr>
            </a:b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Looking at EDF control, in the top right corner you can see the integration of the EDF with the test inlet and the electronic speed control or ESC, with a more detailed depiction of the EDF ESC interface in the bottom right. </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We will be utilizing the ESC to control the EDF rpm and thus mass flow rate to maintain consistent testing conditions. </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ESCs are commonly used in RC aircraft and as such the signals are fairly standardized, with ordinary edfs running off a 50 hz pulse width modulated signal, with a 5-10% duty cycle. Depending on the exact EDF the ESC and battery may vary.</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Slide Please</a:t>
            </a:r>
            <a:endParaRPr>
              <a:solidFill>
                <a:schemeClr val="dk1"/>
              </a:solidFill>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a0160758db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a0160758db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a0160758db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a0160758db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a0160758db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a0160758d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a0b84ec8e1_1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a0b84ec8e1_1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a0160758db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a0160758d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a0af440ee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a0af440ee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a15b45e214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a15b45e21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 2 - 2 minutes</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9e2a7bb020_2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9e2a7bb020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Presented by: Michael</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acf2aebf65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acf2aebf65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acf66688d6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acf66688d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a0b84ec8e1_2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a0b84ec8e1_2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a0b84ec8e1_2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a0b84ec8e1_2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abfbfbe853_2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abfbfbe853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WIBBLY WOBBLY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ab38c9262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ab38c9262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311708" y="13589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311700" y="357615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p11"/>
          <p:cNvSpPr/>
          <p:nvPr/>
        </p:nvSpPr>
        <p:spPr>
          <a:xfrm>
            <a:off x="8657275" y="4698325"/>
            <a:ext cx="486600" cy="323400"/>
          </a:xfrm>
          <a:prstGeom prst="rect">
            <a:avLst/>
          </a:prstGeom>
          <a:solidFill>
            <a:srgbClr val="CEB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7" name="Google Shape;5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8" name="Google Shape;5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2"/>
          <p:cNvSpPr/>
          <p:nvPr/>
        </p:nvSpPr>
        <p:spPr>
          <a:xfrm>
            <a:off x="8657275" y="4698325"/>
            <a:ext cx="486600" cy="323400"/>
          </a:xfrm>
          <a:prstGeom prst="rect">
            <a:avLst/>
          </a:prstGeom>
          <a:solidFill>
            <a:srgbClr val="CEB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65" name="Google Shape;65;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533450" y="1244725"/>
            <a:ext cx="8100600" cy="3659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595959"/>
              </a:buClr>
              <a:buSzPts val="1400"/>
              <a:buChar char="▪"/>
              <a:defRPr/>
            </a:lvl1pPr>
            <a:lvl2pPr marL="914400" lvl="1" indent="-317500">
              <a:spcBef>
                <a:spcPts val="1600"/>
              </a:spcBef>
              <a:spcAft>
                <a:spcPts val="0"/>
              </a:spcAft>
              <a:buClr>
                <a:srgbClr val="CEB87B"/>
              </a:buClr>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 name="Google Shape;23;p4"/>
          <p:cNvSpPr/>
          <p:nvPr/>
        </p:nvSpPr>
        <p:spPr>
          <a:xfrm>
            <a:off x="8657275" y="4698325"/>
            <a:ext cx="486600" cy="323400"/>
          </a:xfrm>
          <a:prstGeom prst="rect">
            <a:avLst/>
          </a:prstGeom>
          <a:solidFill>
            <a:srgbClr val="CEB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9" name="Google Shape;29;p5"/>
          <p:cNvSpPr/>
          <p:nvPr/>
        </p:nvSpPr>
        <p:spPr>
          <a:xfrm>
            <a:off x="8657275" y="4698325"/>
            <a:ext cx="486600" cy="323400"/>
          </a:xfrm>
          <a:prstGeom prst="rect">
            <a:avLst/>
          </a:prstGeom>
          <a:solidFill>
            <a:srgbClr val="CEB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3" name="Google Shape;33;p6"/>
          <p:cNvSpPr/>
          <p:nvPr/>
        </p:nvSpPr>
        <p:spPr>
          <a:xfrm>
            <a:off x="8657275" y="4698325"/>
            <a:ext cx="486600" cy="323400"/>
          </a:xfrm>
          <a:prstGeom prst="rect">
            <a:avLst/>
          </a:prstGeom>
          <a:solidFill>
            <a:srgbClr val="CEB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8" name="Google Shape;38;p7"/>
          <p:cNvSpPr/>
          <p:nvPr/>
        </p:nvSpPr>
        <p:spPr>
          <a:xfrm>
            <a:off x="8657275" y="4698325"/>
            <a:ext cx="486600" cy="323400"/>
          </a:xfrm>
          <a:prstGeom prst="rect">
            <a:avLst/>
          </a:prstGeom>
          <a:solidFill>
            <a:srgbClr val="CEB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2" name="Google Shape;42;p8"/>
          <p:cNvSpPr/>
          <p:nvPr/>
        </p:nvSpPr>
        <p:spPr>
          <a:xfrm>
            <a:off x="8657275" y="4698325"/>
            <a:ext cx="486600" cy="323400"/>
          </a:xfrm>
          <a:prstGeom prst="rect">
            <a:avLst/>
          </a:prstGeom>
          <a:solidFill>
            <a:srgbClr val="CEB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6" name="Google Shape;4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7" name="Google Shape;47;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9" name="Google Shape;49;p9"/>
          <p:cNvSpPr/>
          <p:nvPr/>
        </p:nvSpPr>
        <p:spPr>
          <a:xfrm>
            <a:off x="8657275" y="4698325"/>
            <a:ext cx="486600" cy="323400"/>
          </a:xfrm>
          <a:prstGeom prst="rect">
            <a:avLst/>
          </a:prstGeom>
          <a:solidFill>
            <a:srgbClr val="CEB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
        <p:nvSpPr>
          <p:cNvPr id="52" name="Google Shape;5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10"/>
          <p:cNvSpPr/>
          <p:nvPr/>
        </p:nvSpPr>
        <p:spPr>
          <a:xfrm>
            <a:off x="8657275" y="4698325"/>
            <a:ext cx="486600" cy="323400"/>
          </a:xfrm>
          <a:prstGeom prst="rect">
            <a:avLst/>
          </a:prstGeom>
          <a:solidFill>
            <a:srgbClr val="CEB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3450" y="595750"/>
            <a:ext cx="810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533450" y="1244725"/>
            <a:ext cx="8100600" cy="3659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1pPr>
            <a:lvl2pPr marL="914400" lvl="1"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Montserrat"/>
                <a:ea typeface="Montserrat"/>
                <a:cs typeface="Montserrat"/>
                <a:sym typeface="Montserrat"/>
              </a:defRPr>
            </a:lvl1pPr>
            <a:lvl2pPr lvl="1" algn="r">
              <a:buNone/>
              <a:defRPr sz="1000">
                <a:solidFill>
                  <a:schemeClr val="dk1"/>
                </a:solidFill>
                <a:latin typeface="Montserrat"/>
                <a:ea typeface="Montserrat"/>
                <a:cs typeface="Montserrat"/>
                <a:sym typeface="Montserrat"/>
              </a:defRPr>
            </a:lvl2pPr>
            <a:lvl3pPr lvl="2" algn="r">
              <a:buNone/>
              <a:defRPr sz="1000">
                <a:solidFill>
                  <a:schemeClr val="dk1"/>
                </a:solidFill>
                <a:latin typeface="Montserrat"/>
                <a:ea typeface="Montserrat"/>
                <a:cs typeface="Montserrat"/>
                <a:sym typeface="Montserrat"/>
              </a:defRPr>
            </a:lvl3pPr>
            <a:lvl4pPr lvl="3" algn="r">
              <a:buNone/>
              <a:defRPr sz="1000">
                <a:solidFill>
                  <a:schemeClr val="dk1"/>
                </a:solidFill>
                <a:latin typeface="Montserrat"/>
                <a:ea typeface="Montserrat"/>
                <a:cs typeface="Montserrat"/>
                <a:sym typeface="Montserrat"/>
              </a:defRPr>
            </a:lvl4pPr>
            <a:lvl5pPr lvl="4" algn="r">
              <a:buNone/>
              <a:defRPr sz="1000">
                <a:solidFill>
                  <a:schemeClr val="dk1"/>
                </a:solidFill>
                <a:latin typeface="Montserrat"/>
                <a:ea typeface="Montserrat"/>
                <a:cs typeface="Montserrat"/>
                <a:sym typeface="Montserrat"/>
              </a:defRPr>
            </a:lvl5pPr>
            <a:lvl6pPr lvl="5" algn="r">
              <a:buNone/>
              <a:defRPr sz="1000">
                <a:solidFill>
                  <a:schemeClr val="dk1"/>
                </a:solidFill>
                <a:latin typeface="Montserrat"/>
                <a:ea typeface="Montserrat"/>
                <a:cs typeface="Montserrat"/>
                <a:sym typeface="Montserrat"/>
              </a:defRPr>
            </a:lvl6pPr>
            <a:lvl7pPr lvl="6" algn="r">
              <a:buNone/>
              <a:defRPr sz="1000">
                <a:solidFill>
                  <a:schemeClr val="dk1"/>
                </a:solidFill>
                <a:latin typeface="Montserrat"/>
                <a:ea typeface="Montserrat"/>
                <a:cs typeface="Montserrat"/>
                <a:sym typeface="Montserrat"/>
              </a:defRPr>
            </a:lvl7pPr>
            <a:lvl8pPr lvl="7" algn="r">
              <a:buNone/>
              <a:defRPr sz="1000">
                <a:solidFill>
                  <a:schemeClr val="dk1"/>
                </a:solidFill>
                <a:latin typeface="Montserrat"/>
                <a:ea typeface="Montserrat"/>
                <a:cs typeface="Montserrat"/>
                <a:sym typeface="Montserrat"/>
              </a:defRPr>
            </a:lvl8pPr>
            <a:lvl9pPr lvl="8" algn="r">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4">
            <a:alphaModFix/>
          </a:blip>
          <a:stretch>
            <a:fillRect/>
          </a:stretch>
        </p:blipFill>
        <p:spPr>
          <a:xfrm>
            <a:off x="159575" y="223404"/>
            <a:ext cx="2148810" cy="326250"/>
          </a:xfrm>
          <a:prstGeom prst="rect">
            <a:avLst/>
          </a:prstGeom>
          <a:noFill/>
          <a:ln>
            <a:noFill/>
          </a:ln>
        </p:spPr>
      </p:pic>
      <p:sp>
        <p:nvSpPr>
          <p:cNvPr id="10" name="Google Shape;10;p1"/>
          <p:cNvSpPr txBox="1"/>
          <p:nvPr/>
        </p:nvSpPr>
        <p:spPr>
          <a:xfrm>
            <a:off x="2632800" y="206075"/>
            <a:ext cx="3878400" cy="36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2"/>
                </a:solidFill>
                <a:latin typeface="Montserrat"/>
                <a:ea typeface="Montserrat"/>
                <a:cs typeface="Montserrat"/>
                <a:sym typeface="Montserrat"/>
              </a:rPr>
              <a:t>Critical Design Review</a:t>
            </a:r>
            <a:endParaRPr sz="1600">
              <a:solidFill>
                <a:schemeClr val="dk2"/>
              </a:solidFill>
              <a:latin typeface="Montserrat"/>
              <a:ea typeface="Montserrat"/>
              <a:cs typeface="Montserrat"/>
              <a:sym typeface="Montserrat"/>
            </a:endParaRPr>
          </a:p>
        </p:txBody>
      </p:sp>
      <p:sp>
        <p:nvSpPr>
          <p:cNvPr id="11" name="Google Shape;11;p1"/>
          <p:cNvSpPr txBox="1"/>
          <p:nvPr/>
        </p:nvSpPr>
        <p:spPr>
          <a:xfrm>
            <a:off x="6511200" y="206075"/>
            <a:ext cx="2390400" cy="360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a:solidFill>
                  <a:schemeClr val="dk2"/>
                </a:solidFill>
                <a:latin typeface="Montserrat"/>
                <a:ea typeface="Montserrat"/>
                <a:cs typeface="Montserrat"/>
                <a:sym typeface="Montserrat"/>
              </a:rPr>
              <a:t>OSPRI</a:t>
            </a:r>
            <a:endParaRPr sz="1600">
              <a:solidFill>
                <a:schemeClr val="dk2"/>
              </a:solidFill>
              <a:latin typeface="Montserrat"/>
              <a:ea typeface="Montserrat"/>
              <a:cs typeface="Montserrat"/>
              <a:sym typeface="Montserrat"/>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hyperlink" Target="https://us.misumi-ec.com/pdf/fa/2012/p2_0493.pdf" TargetMode="External"/><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88.xml.rels><?xml version="1.0" encoding="UTF-8" standalone="yes"?>
<Relationships xmlns="http://schemas.openxmlformats.org/package/2006/relationships"><Relationship Id="rId3" Type="http://schemas.openxmlformats.org/officeDocument/2006/relationships/hyperlink" Target="https://www.equflow.com/product/pfa-click-housing-flow-sensor"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hyperlink" Target="https://www.equflow.com/product/pfa-flow-tube-4-5-for-click-housing-tubeholder-clamp-10-pack-7-mm-hose-barb"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4"/>
          <p:cNvPicPr preferRelativeResize="0"/>
          <p:nvPr/>
        </p:nvPicPr>
        <p:blipFill>
          <a:blip r:embed="rId3">
            <a:alphaModFix/>
          </a:blip>
          <a:stretch>
            <a:fillRect/>
          </a:stretch>
        </p:blipFill>
        <p:spPr>
          <a:xfrm>
            <a:off x="2474545" y="736250"/>
            <a:ext cx="4194902" cy="1199349"/>
          </a:xfrm>
          <a:prstGeom prst="rect">
            <a:avLst/>
          </a:prstGeom>
          <a:noFill/>
          <a:ln>
            <a:noFill/>
          </a:ln>
        </p:spPr>
      </p:pic>
      <p:sp>
        <p:nvSpPr>
          <p:cNvPr id="73" name="Google Shape;73;p14"/>
          <p:cNvSpPr txBox="1"/>
          <p:nvPr/>
        </p:nvSpPr>
        <p:spPr>
          <a:xfrm>
            <a:off x="545150" y="1935600"/>
            <a:ext cx="8520600" cy="734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700" b="1">
                <a:solidFill>
                  <a:srgbClr val="595959"/>
                </a:solidFill>
                <a:latin typeface="Montserrat"/>
                <a:ea typeface="Montserrat"/>
                <a:cs typeface="Montserrat"/>
                <a:sym typeface="Montserrat"/>
              </a:rPr>
              <a:t>O</a:t>
            </a:r>
            <a:r>
              <a:rPr lang="en" sz="2700">
                <a:solidFill>
                  <a:srgbClr val="595959"/>
                </a:solidFill>
                <a:latin typeface="Montserrat"/>
                <a:ea typeface="Montserrat"/>
                <a:cs typeface="Montserrat"/>
                <a:sym typeface="Montserrat"/>
              </a:rPr>
              <a:t>ffset </a:t>
            </a:r>
            <a:r>
              <a:rPr lang="en" sz="2700" b="1">
                <a:solidFill>
                  <a:srgbClr val="595959"/>
                </a:solidFill>
                <a:latin typeface="Montserrat"/>
                <a:ea typeface="Montserrat"/>
                <a:cs typeface="Montserrat"/>
                <a:sym typeface="Montserrat"/>
              </a:rPr>
              <a:t>S</a:t>
            </a:r>
            <a:r>
              <a:rPr lang="en" sz="2700">
                <a:solidFill>
                  <a:srgbClr val="595959"/>
                </a:solidFill>
                <a:latin typeface="Montserrat"/>
                <a:ea typeface="Montserrat"/>
                <a:cs typeface="Montserrat"/>
                <a:sym typeface="Montserrat"/>
              </a:rPr>
              <a:t>-duct </a:t>
            </a:r>
            <a:r>
              <a:rPr lang="en" sz="2700" b="1">
                <a:solidFill>
                  <a:srgbClr val="595959"/>
                </a:solidFill>
                <a:latin typeface="Montserrat"/>
                <a:ea typeface="Montserrat"/>
                <a:cs typeface="Montserrat"/>
                <a:sym typeface="Montserrat"/>
              </a:rPr>
              <a:t>PR</a:t>
            </a:r>
            <a:r>
              <a:rPr lang="en" sz="2700">
                <a:solidFill>
                  <a:srgbClr val="595959"/>
                </a:solidFill>
                <a:latin typeface="Montserrat"/>
                <a:ea typeface="Montserrat"/>
                <a:cs typeface="Montserrat"/>
                <a:sym typeface="Montserrat"/>
              </a:rPr>
              <a:t>opulsion </a:t>
            </a:r>
            <a:r>
              <a:rPr lang="en" sz="2700" b="1">
                <a:solidFill>
                  <a:srgbClr val="595959"/>
                </a:solidFill>
                <a:latin typeface="Montserrat"/>
                <a:ea typeface="Montserrat"/>
                <a:cs typeface="Montserrat"/>
                <a:sym typeface="Montserrat"/>
              </a:rPr>
              <a:t>I</a:t>
            </a:r>
            <a:r>
              <a:rPr lang="en" sz="2700">
                <a:solidFill>
                  <a:srgbClr val="595959"/>
                </a:solidFill>
                <a:latin typeface="Montserrat"/>
                <a:ea typeface="Montserrat"/>
                <a:cs typeface="Montserrat"/>
                <a:sym typeface="Montserrat"/>
              </a:rPr>
              <a:t>nlet</a:t>
            </a:r>
            <a:endParaRPr sz="2700">
              <a:solidFill>
                <a:srgbClr val="595959"/>
              </a:solidFill>
              <a:latin typeface="Montserrat"/>
              <a:ea typeface="Montserrat"/>
              <a:cs typeface="Montserrat"/>
              <a:sym typeface="Montserrat"/>
            </a:endParaRPr>
          </a:p>
        </p:txBody>
      </p:sp>
      <p:sp>
        <p:nvSpPr>
          <p:cNvPr id="74" name="Google Shape;74;p14"/>
          <p:cNvSpPr txBox="1"/>
          <p:nvPr/>
        </p:nvSpPr>
        <p:spPr>
          <a:xfrm>
            <a:off x="127750" y="2787525"/>
            <a:ext cx="2132100" cy="2037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100">
                <a:solidFill>
                  <a:srgbClr val="595959"/>
                </a:solidFill>
                <a:latin typeface="Montserrat"/>
                <a:ea typeface="Montserrat"/>
                <a:cs typeface="Montserrat"/>
                <a:sym typeface="Montserrat"/>
              </a:rPr>
              <a:t>Team: </a:t>
            </a:r>
            <a:endParaRPr sz="1100">
              <a:solidFill>
                <a:srgbClr val="595959"/>
              </a:solidFill>
              <a:latin typeface="Montserrat"/>
              <a:ea typeface="Montserrat"/>
              <a:cs typeface="Montserrat"/>
              <a:sym typeface="Montserrat"/>
            </a:endParaRPr>
          </a:p>
          <a:p>
            <a:pPr marL="457200" lvl="0" indent="-298450" algn="l" rtl="0">
              <a:lnSpc>
                <a:spcPct val="100000"/>
              </a:lnSpc>
              <a:spcBef>
                <a:spcPts val="0"/>
              </a:spcBef>
              <a:spcAft>
                <a:spcPts val="0"/>
              </a:spcAft>
              <a:buClr>
                <a:srgbClr val="CEB87B"/>
              </a:buClr>
              <a:buSzPts val="1100"/>
              <a:buFont typeface="Montserrat"/>
              <a:buChar char="▸"/>
            </a:pPr>
            <a:r>
              <a:rPr lang="en" sz="1100">
                <a:solidFill>
                  <a:srgbClr val="595959"/>
                </a:solidFill>
                <a:latin typeface="Montserrat"/>
                <a:ea typeface="Montserrat"/>
                <a:cs typeface="Montserrat"/>
                <a:sym typeface="Montserrat"/>
              </a:rPr>
              <a:t>Tim Breda</a:t>
            </a:r>
            <a:endParaRPr sz="1100">
              <a:solidFill>
                <a:srgbClr val="595959"/>
              </a:solidFill>
              <a:latin typeface="Montserrat"/>
              <a:ea typeface="Montserrat"/>
              <a:cs typeface="Montserrat"/>
              <a:sym typeface="Montserrat"/>
            </a:endParaRPr>
          </a:p>
          <a:p>
            <a:pPr marL="457200" lvl="0" indent="-298450" algn="l" rtl="0">
              <a:lnSpc>
                <a:spcPct val="100000"/>
              </a:lnSpc>
              <a:spcBef>
                <a:spcPts val="0"/>
              </a:spcBef>
              <a:spcAft>
                <a:spcPts val="0"/>
              </a:spcAft>
              <a:buClr>
                <a:srgbClr val="CEB87B"/>
              </a:buClr>
              <a:buSzPts val="1100"/>
              <a:buFont typeface="Montserrat"/>
              <a:buChar char="▸"/>
            </a:pPr>
            <a:r>
              <a:rPr lang="en" sz="1100">
                <a:solidFill>
                  <a:schemeClr val="dk2"/>
                </a:solidFill>
                <a:latin typeface="Montserrat"/>
                <a:ea typeface="Montserrat"/>
                <a:cs typeface="Montserrat"/>
                <a:sym typeface="Montserrat"/>
              </a:rPr>
              <a:t>Joey Derks</a:t>
            </a:r>
            <a:endParaRPr sz="1100">
              <a:solidFill>
                <a:schemeClr val="dk2"/>
              </a:solidFill>
              <a:latin typeface="Montserrat"/>
              <a:ea typeface="Montserrat"/>
              <a:cs typeface="Montserrat"/>
              <a:sym typeface="Montserrat"/>
            </a:endParaRPr>
          </a:p>
          <a:p>
            <a:pPr marL="457200" lvl="0" indent="-298450" algn="l" rtl="0">
              <a:lnSpc>
                <a:spcPct val="100000"/>
              </a:lnSpc>
              <a:spcBef>
                <a:spcPts val="0"/>
              </a:spcBef>
              <a:spcAft>
                <a:spcPts val="0"/>
              </a:spcAft>
              <a:buClr>
                <a:srgbClr val="CEB87B"/>
              </a:buClr>
              <a:buSzPts val="1100"/>
              <a:buFont typeface="Montserrat"/>
              <a:buChar char="▸"/>
            </a:pPr>
            <a:r>
              <a:rPr lang="en" sz="1100">
                <a:solidFill>
                  <a:schemeClr val="dk2"/>
                </a:solidFill>
                <a:latin typeface="Montserrat"/>
                <a:ea typeface="Montserrat"/>
                <a:cs typeface="Montserrat"/>
                <a:sym typeface="Montserrat"/>
              </a:rPr>
              <a:t>Zak Dmitriyev</a:t>
            </a:r>
            <a:endParaRPr sz="1100">
              <a:solidFill>
                <a:schemeClr val="dk2"/>
              </a:solidFill>
              <a:latin typeface="Montserrat"/>
              <a:ea typeface="Montserrat"/>
              <a:cs typeface="Montserrat"/>
              <a:sym typeface="Montserrat"/>
            </a:endParaRPr>
          </a:p>
          <a:p>
            <a:pPr marL="457200" lvl="0" indent="-298450" algn="l" rtl="0">
              <a:lnSpc>
                <a:spcPct val="100000"/>
              </a:lnSpc>
              <a:spcBef>
                <a:spcPts val="0"/>
              </a:spcBef>
              <a:spcAft>
                <a:spcPts val="0"/>
              </a:spcAft>
              <a:buClr>
                <a:srgbClr val="CEB87B"/>
              </a:buClr>
              <a:buSzPts val="1100"/>
              <a:buFont typeface="Montserrat"/>
              <a:buChar char="▸"/>
            </a:pPr>
            <a:r>
              <a:rPr lang="en" sz="1100">
                <a:solidFill>
                  <a:schemeClr val="dk2"/>
                </a:solidFill>
                <a:latin typeface="Montserrat"/>
                <a:ea typeface="Montserrat"/>
                <a:cs typeface="Montserrat"/>
                <a:sym typeface="Montserrat"/>
              </a:rPr>
              <a:t>Ryan Joseph </a:t>
            </a:r>
            <a:endParaRPr sz="1100">
              <a:solidFill>
                <a:schemeClr val="dk2"/>
              </a:solidFill>
              <a:latin typeface="Montserrat"/>
              <a:ea typeface="Montserrat"/>
              <a:cs typeface="Montserrat"/>
              <a:sym typeface="Montserrat"/>
            </a:endParaRPr>
          </a:p>
          <a:p>
            <a:pPr marL="457200" lvl="0" indent="-298450" algn="l" rtl="0">
              <a:lnSpc>
                <a:spcPct val="100000"/>
              </a:lnSpc>
              <a:spcBef>
                <a:spcPts val="0"/>
              </a:spcBef>
              <a:spcAft>
                <a:spcPts val="0"/>
              </a:spcAft>
              <a:buClr>
                <a:srgbClr val="CEB87B"/>
              </a:buClr>
              <a:buSzPts val="1100"/>
              <a:buFont typeface="Montserrat"/>
              <a:buChar char="▸"/>
            </a:pPr>
            <a:r>
              <a:rPr lang="en" sz="1100">
                <a:solidFill>
                  <a:schemeClr val="dk2"/>
                </a:solidFill>
                <a:latin typeface="Montserrat"/>
                <a:ea typeface="Montserrat"/>
                <a:cs typeface="Montserrat"/>
                <a:sym typeface="Montserrat"/>
              </a:rPr>
              <a:t>Dishank Kathuria</a:t>
            </a:r>
            <a:endParaRPr sz="1100">
              <a:solidFill>
                <a:schemeClr val="dk2"/>
              </a:solidFill>
              <a:latin typeface="Montserrat"/>
              <a:ea typeface="Montserrat"/>
              <a:cs typeface="Montserrat"/>
              <a:sym typeface="Montserrat"/>
            </a:endParaRPr>
          </a:p>
          <a:p>
            <a:pPr marL="457200" lvl="0" indent="-298450" algn="l" rtl="0">
              <a:lnSpc>
                <a:spcPct val="100000"/>
              </a:lnSpc>
              <a:spcBef>
                <a:spcPts val="0"/>
              </a:spcBef>
              <a:spcAft>
                <a:spcPts val="0"/>
              </a:spcAft>
              <a:buClr>
                <a:srgbClr val="CEB87B"/>
              </a:buClr>
              <a:buSzPts val="1100"/>
              <a:buFont typeface="Montserrat"/>
              <a:buChar char="▸"/>
            </a:pPr>
            <a:r>
              <a:rPr lang="en" sz="1100">
                <a:solidFill>
                  <a:schemeClr val="dk2"/>
                </a:solidFill>
                <a:latin typeface="Montserrat"/>
                <a:ea typeface="Montserrat"/>
                <a:cs typeface="Montserrat"/>
                <a:sym typeface="Montserrat"/>
              </a:rPr>
              <a:t>Harrison Methratta</a:t>
            </a:r>
            <a:endParaRPr sz="1100">
              <a:solidFill>
                <a:schemeClr val="dk2"/>
              </a:solidFill>
              <a:latin typeface="Montserrat"/>
              <a:ea typeface="Montserrat"/>
              <a:cs typeface="Montserrat"/>
              <a:sym typeface="Montserrat"/>
            </a:endParaRPr>
          </a:p>
          <a:p>
            <a:pPr marL="457200" lvl="0" indent="-298450" algn="l" rtl="0">
              <a:lnSpc>
                <a:spcPct val="100000"/>
              </a:lnSpc>
              <a:spcBef>
                <a:spcPts val="0"/>
              </a:spcBef>
              <a:spcAft>
                <a:spcPts val="0"/>
              </a:spcAft>
              <a:buClr>
                <a:srgbClr val="CEB87B"/>
              </a:buClr>
              <a:buSzPts val="1100"/>
              <a:buFont typeface="Montserrat"/>
              <a:buChar char="▸"/>
            </a:pPr>
            <a:r>
              <a:rPr lang="en" sz="1100">
                <a:solidFill>
                  <a:schemeClr val="dk2"/>
                </a:solidFill>
                <a:latin typeface="Montserrat"/>
                <a:ea typeface="Montserrat"/>
                <a:cs typeface="Montserrat"/>
                <a:sym typeface="Montserrat"/>
              </a:rPr>
              <a:t>Joshua Seedorf</a:t>
            </a:r>
            <a:endParaRPr sz="1100">
              <a:solidFill>
                <a:schemeClr val="dk2"/>
              </a:solidFill>
              <a:latin typeface="Montserrat"/>
              <a:ea typeface="Montserrat"/>
              <a:cs typeface="Montserrat"/>
              <a:sym typeface="Montserrat"/>
            </a:endParaRPr>
          </a:p>
          <a:p>
            <a:pPr marL="457200" lvl="0" indent="-298450" algn="l" rtl="0">
              <a:lnSpc>
                <a:spcPct val="100000"/>
              </a:lnSpc>
              <a:spcBef>
                <a:spcPts val="0"/>
              </a:spcBef>
              <a:spcAft>
                <a:spcPts val="0"/>
              </a:spcAft>
              <a:buClr>
                <a:srgbClr val="CEB87B"/>
              </a:buClr>
              <a:buSzPts val="1100"/>
              <a:buFont typeface="Montserrat"/>
              <a:buChar char="▸"/>
            </a:pPr>
            <a:r>
              <a:rPr lang="en" sz="1100">
                <a:solidFill>
                  <a:schemeClr val="dk2"/>
                </a:solidFill>
                <a:latin typeface="Montserrat"/>
                <a:ea typeface="Montserrat"/>
                <a:cs typeface="Montserrat"/>
                <a:sym typeface="Montserrat"/>
              </a:rPr>
              <a:t>Michael Vogel</a:t>
            </a:r>
            <a:endParaRPr sz="1100">
              <a:solidFill>
                <a:schemeClr val="dk2"/>
              </a:solidFill>
              <a:latin typeface="Montserrat"/>
              <a:ea typeface="Montserrat"/>
              <a:cs typeface="Montserrat"/>
              <a:sym typeface="Montserrat"/>
            </a:endParaRPr>
          </a:p>
          <a:p>
            <a:pPr marL="457200" lvl="0" indent="-298450" algn="l" rtl="0">
              <a:lnSpc>
                <a:spcPct val="100000"/>
              </a:lnSpc>
              <a:spcBef>
                <a:spcPts val="0"/>
              </a:spcBef>
              <a:spcAft>
                <a:spcPts val="0"/>
              </a:spcAft>
              <a:buClr>
                <a:srgbClr val="CEB87B"/>
              </a:buClr>
              <a:buSzPts val="1100"/>
              <a:buFont typeface="Montserrat"/>
              <a:buChar char="▸"/>
            </a:pPr>
            <a:r>
              <a:rPr lang="en" sz="1100">
                <a:solidFill>
                  <a:schemeClr val="dk2"/>
                </a:solidFill>
                <a:latin typeface="Montserrat"/>
                <a:ea typeface="Montserrat"/>
                <a:cs typeface="Montserrat"/>
                <a:sym typeface="Montserrat"/>
              </a:rPr>
              <a:t>William Watkins</a:t>
            </a:r>
            <a:endParaRPr sz="1100">
              <a:solidFill>
                <a:schemeClr val="dk2"/>
              </a:solidFill>
              <a:latin typeface="Montserrat"/>
              <a:ea typeface="Montserrat"/>
              <a:cs typeface="Montserrat"/>
              <a:sym typeface="Montserrat"/>
            </a:endParaRPr>
          </a:p>
          <a:p>
            <a:pPr marL="457200" lvl="0" indent="-298450" algn="l" rtl="0">
              <a:lnSpc>
                <a:spcPct val="100000"/>
              </a:lnSpc>
              <a:spcBef>
                <a:spcPts val="0"/>
              </a:spcBef>
              <a:spcAft>
                <a:spcPts val="0"/>
              </a:spcAft>
              <a:buClr>
                <a:srgbClr val="CEB87B"/>
              </a:buClr>
              <a:buSzPts val="1100"/>
              <a:buFont typeface="Montserrat"/>
              <a:buChar char="▸"/>
            </a:pPr>
            <a:r>
              <a:rPr lang="en" sz="1100">
                <a:solidFill>
                  <a:schemeClr val="dk2"/>
                </a:solidFill>
                <a:latin typeface="Montserrat"/>
                <a:ea typeface="Montserrat"/>
                <a:cs typeface="Montserrat"/>
                <a:sym typeface="Montserrat"/>
              </a:rPr>
              <a:t>John Wissler</a:t>
            </a:r>
            <a:endParaRPr sz="1100">
              <a:solidFill>
                <a:schemeClr val="dk2"/>
              </a:solidFill>
              <a:latin typeface="Montserrat"/>
              <a:ea typeface="Montserrat"/>
              <a:cs typeface="Montserrat"/>
              <a:sym typeface="Montserrat"/>
            </a:endParaRPr>
          </a:p>
        </p:txBody>
      </p:sp>
      <p:cxnSp>
        <p:nvCxnSpPr>
          <p:cNvPr id="75" name="Google Shape;75;p14"/>
          <p:cNvCxnSpPr/>
          <p:nvPr/>
        </p:nvCxnSpPr>
        <p:spPr>
          <a:xfrm>
            <a:off x="3795200" y="2756000"/>
            <a:ext cx="2020500" cy="0"/>
          </a:xfrm>
          <a:prstGeom prst="straightConnector1">
            <a:avLst/>
          </a:prstGeom>
          <a:noFill/>
          <a:ln w="28575" cap="flat" cmpd="sng">
            <a:solidFill>
              <a:srgbClr val="CEB87B"/>
            </a:solidFill>
            <a:prstDash val="solid"/>
            <a:round/>
            <a:headEnd type="none" w="med" len="med"/>
            <a:tailEnd type="none" w="med" len="med"/>
          </a:ln>
        </p:spPr>
      </p:cxnSp>
      <p:sp>
        <p:nvSpPr>
          <p:cNvPr id="76" name="Google Shape;76;p14"/>
          <p:cNvSpPr txBox="1"/>
          <p:nvPr/>
        </p:nvSpPr>
        <p:spPr>
          <a:xfrm>
            <a:off x="2110950" y="3498575"/>
            <a:ext cx="4922100" cy="6861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en" sz="1300">
                <a:solidFill>
                  <a:srgbClr val="595959"/>
                </a:solidFill>
                <a:latin typeface="Montserrat"/>
                <a:ea typeface="Montserrat"/>
                <a:cs typeface="Montserrat"/>
                <a:sym typeface="Montserrat"/>
              </a:rPr>
              <a:t>     Advisor: 		Professor John Mah</a:t>
            </a:r>
            <a:endParaRPr sz="1300">
              <a:solidFill>
                <a:srgbClr val="595959"/>
              </a:solidFill>
              <a:latin typeface="Montserrat"/>
              <a:ea typeface="Montserrat"/>
              <a:cs typeface="Montserrat"/>
              <a:sym typeface="Montserrat"/>
            </a:endParaRPr>
          </a:p>
          <a:p>
            <a:pPr marL="457200" lvl="0" indent="0" algn="l" rtl="0">
              <a:spcBef>
                <a:spcPts val="0"/>
              </a:spcBef>
              <a:spcAft>
                <a:spcPts val="0"/>
              </a:spcAft>
              <a:buClr>
                <a:schemeClr val="dk1"/>
              </a:buClr>
              <a:buSzPts val="1100"/>
              <a:buFont typeface="Arial"/>
              <a:buNone/>
            </a:pPr>
            <a:r>
              <a:rPr lang="en" sz="1300">
                <a:solidFill>
                  <a:srgbClr val="595959"/>
                </a:solidFill>
                <a:latin typeface="Montserrat"/>
                <a:ea typeface="Montserrat"/>
                <a:cs typeface="Montserrat"/>
                <a:sym typeface="Montserrat"/>
              </a:rPr>
              <a:t>Customer: 		Air Force Research Laboratory</a:t>
            </a:r>
            <a:endParaRPr sz="1300">
              <a:solidFill>
                <a:srgbClr val="595959"/>
              </a:solidFill>
              <a:latin typeface="Montserrat"/>
              <a:ea typeface="Montserrat"/>
              <a:cs typeface="Montserrat"/>
              <a:sym typeface="Montserrat"/>
            </a:endParaRPr>
          </a:p>
          <a:p>
            <a:pPr marL="457200" lvl="0" indent="0" algn="l" rtl="0">
              <a:spcBef>
                <a:spcPts val="0"/>
              </a:spcBef>
              <a:spcAft>
                <a:spcPts val="0"/>
              </a:spcAft>
              <a:buClr>
                <a:schemeClr val="dk1"/>
              </a:buClr>
              <a:buSzPts val="1100"/>
              <a:buFont typeface="Arial"/>
              <a:buNone/>
            </a:pPr>
            <a:r>
              <a:rPr lang="en" sz="1300">
                <a:solidFill>
                  <a:srgbClr val="595959"/>
                </a:solidFill>
                <a:latin typeface="Montserrat"/>
                <a:ea typeface="Montserrat"/>
                <a:cs typeface="Montserrat"/>
                <a:sym typeface="Montserrat"/>
              </a:rPr>
              <a:t>          POC: 		Capt. Riley Huff</a:t>
            </a:r>
            <a:endParaRPr sz="1300">
              <a:solidFill>
                <a:srgbClr val="595959"/>
              </a:solidFill>
              <a:latin typeface="Montserrat"/>
              <a:ea typeface="Montserrat"/>
              <a:cs typeface="Montserrat"/>
              <a:sym typeface="Montserrat"/>
            </a:endParaRPr>
          </a:p>
          <a:p>
            <a:pPr marL="0" lvl="0" indent="0" algn="ctr" rtl="0">
              <a:spcBef>
                <a:spcPts val="0"/>
              </a:spcBef>
              <a:spcAft>
                <a:spcPts val="0"/>
              </a:spcAft>
              <a:buNone/>
            </a:pPr>
            <a:endParaRPr sz="1300">
              <a:solidFill>
                <a:srgbClr val="595959"/>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Process	</a:t>
            </a:r>
            <a:endParaRPr/>
          </a:p>
        </p:txBody>
      </p:sp>
      <p:sp>
        <p:nvSpPr>
          <p:cNvPr id="158" name="Google Shape;158;p23"/>
          <p:cNvSpPr txBox="1">
            <a:spLocks noGrp="1"/>
          </p:cNvSpPr>
          <p:nvPr>
            <p:ph type="body" idx="1"/>
          </p:nvPr>
        </p:nvSpPr>
        <p:spPr>
          <a:xfrm>
            <a:off x="533450" y="1168450"/>
            <a:ext cx="4995000" cy="36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u="sng"/>
              <a:t>Inlet Test Matrix to compare different designs.</a:t>
            </a:r>
            <a:endParaRPr sz="1500" u="sng"/>
          </a:p>
          <a:p>
            <a:pPr marL="0" lvl="0" indent="0" algn="l" rtl="0">
              <a:spcBef>
                <a:spcPts val="1600"/>
              </a:spcBef>
              <a:spcAft>
                <a:spcPts val="0"/>
              </a:spcAft>
              <a:buNone/>
            </a:pPr>
            <a:r>
              <a:rPr lang="en" u="sng"/>
              <a:t>Major Areas of Interest:</a:t>
            </a:r>
            <a:endParaRPr u="sng"/>
          </a:p>
          <a:p>
            <a:pPr marL="457200" lvl="0" indent="-317500" algn="l" rtl="0">
              <a:spcBef>
                <a:spcPts val="1600"/>
              </a:spcBef>
              <a:spcAft>
                <a:spcPts val="0"/>
              </a:spcAft>
              <a:buClr>
                <a:schemeClr val="dk2"/>
              </a:buClr>
              <a:buSzPts val="1400"/>
              <a:buChar char="▪"/>
            </a:pPr>
            <a:r>
              <a:rPr lang="en"/>
              <a:t>Area Ratio Comparison (A</a:t>
            </a:r>
            <a:r>
              <a:rPr lang="en" baseline="-25000"/>
              <a:t>t</a:t>
            </a:r>
            <a:r>
              <a:rPr lang="en"/>
              <a:t>/A</a:t>
            </a:r>
            <a:r>
              <a:rPr lang="en" baseline="-25000"/>
              <a:t>E</a:t>
            </a:r>
            <a:r>
              <a:rPr lang="en"/>
              <a:t>)</a:t>
            </a:r>
            <a:endParaRPr/>
          </a:p>
          <a:p>
            <a:pPr marL="457200" lvl="0" indent="-317500" algn="l" rtl="0">
              <a:spcBef>
                <a:spcPts val="0"/>
              </a:spcBef>
              <a:spcAft>
                <a:spcPts val="0"/>
              </a:spcAft>
              <a:buClr>
                <a:schemeClr val="dk2"/>
              </a:buClr>
              <a:buSzPts val="1400"/>
              <a:buChar char="▪"/>
            </a:pPr>
            <a:r>
              <a:rPr lang="en"/>
              <a:t>Length Variation</a:t>
            </a:r>
            <a:endParaRPr/>
          </a:p>
          <a:p>
            <a:pPr marL="457200" lvl="0" indent="-317500" algn="l" rtl="0">
              <a:spcBef>
                <a:spcPts val="0"/>
              </a:spcBef>
              <a:spcAft>
                <a:spcPts val="0"/>
              </a:spcAft>
              <a:buClr>
                <a:schemeClr val="dk2"/>
              </a:buClr>
              <a:buSzPts val="1400"/>
              <a:buChar char="▪"/>
            </a:pPr>
            <a:r>
              <a:rPr lang="en"/>
              <a:t>Bell-Mouth Addition</a:t>
            </a:r>
            <a:endParaRPr/>
          </a:p>
          <a:p>
            <a:pPr marL="0" lvl="0" indent="0" algn="l" rtl="0">
              <a:spcBef>
                <a:spcPts val="1600"/>
              </a:spcBef>
              <a:spcAft>
                <a:spcPts val="1600"/>
              </a:spcAft>
              <a:buNone/>
            </a:pPr>
            <a:r>
              <a:rPr lang="en"/>
              <a:t>Organizes and Streamlines CAD and CFD Process</a:t>
            </a:r>
            <a:endParaRPr/>
          </a:p>
        </p:txBody>
      </p:sp>
      <p:sp>
        <p:nvSpPr>
          <p:cNvPr id="159" name="Google Shape;15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160" name="Google Shape;160;p23"/>
          <p:cNvPicPr preferRelativeResize="0"/>
          <p:nvPr/>
        </p:nvPicPr>
        <p:blipFill>
          <a:blip r:embed="rId3">
            <a:alphaModFix/>
          </a:blip>
          <a:stretch>
            <a:fillRect/>
          </a:stretch>
        </p:blipFill>
        <p:spPr>
          <a:xfrm>
            <a:off x="5568875" y="859000"/>
            <a:ext cx="2935964" cy="318996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4"/>
          <p:cNvPicPr preferRelativeResize="0"/>
          <p:nvPr/>
        </p:nvPicPr>
        <p:blipFill>
          <a:blip r:embed="rId3">
            <a:alphaModFix amt="14000"/>
          </a:blip>
          <a:stretch>
            <a:fillRect/>
          </a:stretch>
        </p:blipFill>
        <p:spPr>
          <a:xfrm>
            <a:off x="1556476" y="584225"/>
            <a:ext cx="5746872" cy="3975050"/>
          </a:xfrm>
          <a:prstGeom prst="rect">
            <a:avLst/>
          </a:prstGeom>
          <a:noFill/>
          <a:ln>
            <a:noFill/>
          </a:ln>
        </p:spPr>
      </p:pic>
      <p:sp>
        <p:nvSpPr>
          <p:cNvPr id="166" name="Google Shape;166;p24"/>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Inlet Design Critical Elements</a:t>
            </a:r>
            <a:endParaRPr/>
          </a:p>
        </p:txBody>
      </p:sp>
      <p:sp>
        <p:nvSpPr>
          <p:cNvPr id="167" name="Google Shape;16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11</a:t>
            </a:fld>
            <a:endParaRPr b="1"/>
          </a:p>
        </p:txBody>
      </p:sp>
      <p:sp>
        <p:nvSpPr>
          <p:cNvPr id="168" name="Google Shape;168;p24"/>
          <p:cNvSpPr txBox="1">
            <a:spLocks noGrp="1"/>
          </p:cNvSpPr>
          <p:nvPr>
            <p:ph type="body" idx="1"/>
          </p:nvPr>
        </p:nvSpPr>
        <p:spPr>
          <a:xfrm>
            <a:off x="585913" y="1047150"/>
            <a:ext cx="7815000" cy="3353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600" b="1" u="sng"/>
          </a:p>
          <a:p>
            <a:pPr marL="0" lvl="0" indent="0" algn="l" rtl="0">
              <a:lnSpc>
                <a:spcPct val="100000"/>
              </a:lnSpc>
              <a:spcBef>
                <a:spcPts val="0"/>
              </a:spcBef>
              <a:spcAft>
                <a:spcPts val="0"/>
              </a:spcAft>
              <a:buNone/>
            </a:pPr>
            <a:endParaRPr sz="1000" b="1" u="sng"/>
          </a:p>
          <a:p>
            <a:pPr marL="457200" lvl="0" indent="-330200" algn="l" rtl="0">
              <a:spcBef>
                <a:spcPts val="0"/>
              </a:spcBef>
              <a:spcAft>
                <a:spcPts val="0"/>
              </a:spcAft>
              <a:buSzPts val="1600"/>
              <a:buAutoNum type="arabicPeriod"/>
            </a:pPr>
            <a:r>
              <a:rPr lang="en" sz="1600"/>
              <a:t>CFD: </a:t>
            </a:r>
            <a:endParaRPr sz="1200" i="1" strike="sngStrike"/>
          </a:p>
          <a:p>
            <a:pPr marL="0" lvl="0" indent="0" algn="l" rtl="0">
              <a:lnSpc>
                <a:spcPct val="115000"/>
              </a:lnSpc>
              <a:spcBef>
                <a:spcPts val="0"/>
              </a:spcBef>
              <a:spcAft>
                <a:spcPts val="0"/>
              </a:spcAft>
              <a:buNone/>
            </a:pPr>
            <a:r>
              <a:rPr lang="en" sz="1200" i="1"/>
              <a:t>	CFD </a:t>
            </a:r>
            <a:r>
              <a:rPr lang="en" sz="1300" i="1"/>
              <a:t>Simulations and Modelling</a:t>
            </a:r>
            <a:endParaRPr sz="1300" i="1"/>
          </a:p>
          <a:p>
            <a:pPr marL="457200" lvl="0" indent="0" algn="l" rtl="0">
              <a:lnSpc>
                <a:spcPct val="115000"/>
              </a:lnSpc>
              <a:spcBef>
                <a:spcPts val="0"/>
              </a:spcBef>
              <a:spcAft>
                <a:spcPts val="0"/>
              </a:spcAft>
              <a:buNone/>
            </a:pPr>
            <a:endParaRPr sz="1200" i="1"/>
          </a:p>
          <a:p>
            <a:pPr marL="457200" lvl="0" indent="-330200" algn="l" rtl="0">
              <a:spcBef>
                <a:spcPts val="0"/>
              </a:spcBef>
              <a:spcAft>
                <a:spcPts val="0"/>
              </a:spcAft>
              <a:buClr>
                <a:schemeClr val="dk2"/>
              </a:buClr>
              <a:buSzPts val="1600"/>
              <a:buAutoNum type="arabicPeriod"/>
            </a:pPr>
            <a:r>
              <a:rPr lang="en" sz="1600"/>
              <a:t>Flow Control: </a:t>
            </a:r>
            <a:endParaRPr sz="1600"/>
          </a:p>
          <a:p>
            <a:pPr marL="0" lvl="0" indent="457200" algn="l" rtl="0">
              <a:spcBef>
                <a:spcPts val="0"/>
              </a:spcBef>
              <a:spcAft>
                <a:spcPts val="0"/>
              </a:spcAft>
              <a:buNone/>
            </a:pPr>
            <a:r>
              <a:rPr lang="en" sz="1300" i="1"/>
              <a:t>Passive Flow Control System</a:t>
            </a:r>
            <a:endParaRPr sz="1300" i="1"/>
          </a:p>
          <a:p>
            <a:pPr marL="0" lvl="0" indent="457200" algn="l" rtl="0">
              <a:spcBef>
                <a:spcPts val="0"/>
              </a:spcBef>
              <a:spcAft>
                <a:spcPts val="0"/>
              </a:spcAft>
              <a:buNone/>
            </a:pPr>
            <a:endParaRPr sz="1300" i="1"/>
          </a:p>
          <a:p>
            <a:pPr marL="457200" lvl="0" indent="-330200" algn="l" rtl="0">
              <a:spcBef>
                <a:spcPts val="0"/>
              </a:spcBef>
              <a:spcAft>
                <a:spcPts val="0"/>
              </a:spcAft>
              <a:buSzPts val="1600"/>
              <a:buAutoNum type="arabicPeriod"/>
            </a:pPr>
            <a:r>
              <a:rPr lang="en" sz="1600"/>
              <a:t>Geometry and Shape: </a:t>
            </a:r>
            <a:endParaRPr sz="1600"/>
          </a:p>
          <a:p>
            <a:pPr marL="0" lvl="0" indent="457200" algn="l" rtl="0">
              <a:spcBef>
                <a:spcPts val="0"/>
              </a:spcBef>
              <a:spcAft>
                <a:spcPts val="0"/>
              </a:spcAft>
              <a:buNone/>
            </a:pPr>
            <a:r>
              <a:rPr lang="en" sz="1300" i="1"/>
              <a:t>Major aspects affecting design and performance (Bell Mouth, Length, Area Ratio)</a:t>
            </a:r>
            <a:endParaRPr sz="1300" i="1"/>
          </a:p>
          <a:p>
            <a:pPr marL="0" lvl="0" indent="0" algn="l" rtl="0">
              <a:lnSpc>
                <a:spcPct val="115000"/>
              </a:lnSpc>
              <a:spcBef>
                <a:spcPts val="0"/>
              </a:spcBef>
              <a:spcAft>
                <a:spcPts val="0"/>
              </a:spcAft>
              <a:buNone/>
            </a:pPr>
            <a:endParaRPr sz="1200" i="1"/>
          </a:p>
          <a:p>
            <a:pPr marL="457200" lvl="0" indent="-330200" algn="l" rtl="0">
              <a:lnSpc>
                <a:spcPct val="115000"/>
              </a:lnSpc>
              <a:spcBef>
                <a:spcPts val="0"/>
              </a:spcBef>
              <a:spcAft>
                <a:spcPts val="0"/>
              </a:spcAft>
              <a:buSzPts val="1600"/>
              <a:buAutoNum type="arabicPeriod"/>
            </a:pPr>
            <a:r>
              <a:rPr lang="en" sz="1600"/>
              <a:t>Manufacturing: </a:t>
            </a:r>
            <a:endParaRPr sz="1600"/>
          </a:p>
          <a:p>
            <a:pPr marL="0" lvl="0" indent="457200" algn="l" rtl="0">
              <a:spcBef>
                <a:spcPts val="0"/>
              </a:spcBef>
              <a:spcAft>
                <a:spcPts val="0"/>
              </a:spcAft>
              <a:buNone/>
            </a:pPr>
            <a:r>
              <a:rPr lang="en" sz="1300" i="1"/>
              <a:t>Method of Manufacturing</a:t>
            </a:r>
            <a:endParaRPr sz="1300" i="1"/>
          </a:p>
          <a:p>
            <a:pPr marL="0" lvl="0" indent="457200" algn="l" rtl="0">
              <a:lnSpc>
                <a:spcPct val="115000"/>
              </a:lnSpc>
              <a:spcBef>
                <a:spcPts val="0"/>
              </a:spcBef>
              <a:spcAft>
                <a:spcPts val="0"/>
              </a:spcAft>
              <a:buNone/>
            </a:pPr>
            <a:endParaRPr sz="1200" i="1"/>
          </a:p>
          <a:p>
            <a:pPr marL="0" lvl="0" indent="457200" algn="l" rtl="0">
              <a:spcBef>
                <a:spcPts val="0"/>
              </a:spcBef>
              <a:spcAft>
                <a:spcPts val="0"/>
              </a:spcAft>
              <a:buNone/>
            </a:pP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Inlet Area Ratio</a:t>
            </a:r>
            <a:endParaRPr/>
          </a:p>
        </p:txBody>
      </p:sp>
      <p:sp>
        <p:nvSpPr>
          <p:cNvPr id="174" name="Google Shape;174;p25"/>
          <p:cNvSpPr txBox="1">
            <a:spLocks noGrp="1"/>
          </p:cNvSpPr>
          <p:nvPr>
            <p:ph type="body" idx="1"/>
          </p:nvPr>
        </p:nvSpPr>
        <p:spPr>
          <a:xfrm>
            <a:off x="123600" y="1168450"/>
            <a:ext cx="40866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2"/>
              </a:buClr>
              <a:buSzPts val="1400"/>
              <a:buChar char="▪"/>
            </a:pPr>
            <a:r>
              <a:rPr lang="en"/>
              <a:t>Initial Design: Converging Diverging Duct </a:t>
            </a:r>
            <a:endParaRPr/>
          </a:p>
          <a:p>
            <a:pPr marL="457200" lvl="0" indent="-317500" algn="l" rtl="0">
              <a:spcBef>
                <a:spcPts val="0"/>
              </a:spcBef>
              <a:spcAft>
                <a:spcPts val="0"/>
              </a:spcAft>
              <a:buClr>
                <a:schemeClr val="dk2"/>
              </a:buClr>
              <a:buSzPts val="1400"/>
              <a:buChar char="▪"/>
            </a:pPr>
            <a:r>
              <a:rPr lang="en"/>
              <a:t>Area ratio comparison (A</a:t>
            </a:r>
            <a:r>
              <a:rPr lang="en" baseline="-25000"/>
              <a:t>t</a:t>
            </a:r>
            <a:r>
              <a:rPr lang="en"/>
              <a:t>/A</a:t>
            </a:r>
            <a:r>
              <a:rPr lang="en" baseline="-25000"/>
              <a:t>E</a:t>
            </a:r>
            <a:r>
              <a:rPr lang="en"/>
              <a:t>)</a:t>
            </a:r>
            <a:endParaRPr/>
          </a:p>
          <a:p>
            <a:pPr marL="914400" lvl="1" indent="-317500" algn="l" rtl="0">
              <a:spcBef>
                <a:spcPts val="0"/>
              </a:spcBef>
              <a:spcAft>
                <a:spcPts val="0"/>
              </a:spcAft>
              <a:buSzPts val="1400"/>
              <a:buChar char="▸"/>
            </a:pPr>
            <a:r>
              <a:rPr lang="en"/>
              <a:t>Area ratios analyzed 0.25, 0.5, 0.75, 0.8, 0.9, 1</a:t>
            </a:r>
            <a:endParaRPr/>
          </a:p>
          <a:p>
            <a:pPr marL="914400" lvl="1" indent="-317500" algn="l" rtl="0">
              <a:spcBef>
                <a:spcPts val="0"/>
              </a:spcBef>
              <a:spcAft>
                <a:spcPts val="0"/>
              </a:spcAft>
              <a:buSzPts val="1400"/>
              <a:buChar char="▸"/>
            </a:pPr>
            <a:r>
              <a:rPr lang="en"/>
              <a:t>Higher area ratios resulted in less flow separation</a:t>
            </a:r>
            <a:endParaRPr/>
          </a:p>
          <a:p>
            <a:pPr marL="914400" lvl="1" indent="-317500" algn="l" rtl="0">
              <a:spcBef>
                <a:spcPts val="0"/>
              </a:spcBef>
              <a:spcAft>
                <a:spcPts val="0"/>
              </a:spcAft>
              <a:buSzPts val="1400"/>
              <a:buChar char="▸"/>
            </a:pPr>
            <a:r>
              <a:rPr lang="en"/>
              <a:t>Higher total pressure recovery</a:t>
            </a:r>
            <a:endParaRPr/>
          </a:p>
          <a:p>
            <a:pPr marL="1371600" lvl="2" indent="-317500" algn="l" rtl="0">
              <a:spcBef>
                <a:spcPts val="0"/>
              </a:spcBef>
              <a:spcAft>
                <a:spcPts val="0"/>
              </a:spcAft>
              <a:buSzPts val="1400"/>
              <a:buChar char="■"/>
            </a:pPr>
            <a:r>
              <a:rPr lang="en"/>
              <a:t>60.4% -&gt; 98.2%</a:t>
            </a:r>
            <a:endParaRPr/>
          </a:p>
          <a:p>
            <a:pPr marL="914400" lvl="1" indent="-317500" algn="l" rtl="0">
              <a:spcBef>
                <a:spcPts val="0"/>
              </a:spcBef>
              <a:spcAft>
                <a:spcPts val="0"/>
              </a:spcAft>
              <a:buSzPts val="1400"/>
              <a:buChar char="▸"/>
            </a:pPr>
            <a:r>
              <a:rPr lang="en"/>
              <a:t>Chosen AR:  1</a:t>
            </a:r>
            <a:endParaRPr/>
          </a:p>
        </p:txBody>
      </p:sp>
      <p:sp>
        <p:nvSpPr>
          <p:cNvPr id="175" name="Google Shape;17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176" name="Google Shape;176;p25"/>
          <p:cNvPicPr preferRelativeResize="0"/>
          <p:nvPr/>
        </p:nvPicPr>
        <p:blipFill rotWithShape="1">
          <a:blip r:embed="rId3">
            <a:alphaModFix/>
          </a:blip>
          <a:srcRect l="16473" t="10482" r="9687" b="8885"/>
          <a:stretch/>
        </p:blipFill>
        <p:spPr>
          <a:xfrm>
            <a:off x="4662475" y="2571750"/>
            <a:ext cx="3743225" cy="2377075"/>
          </a:xfrm>
          <a:prstGeom prst="rect">
            <a:avLst/>
          </a:prstGeom>
          <a:noFill/>
          <a:ln>
            <a:noFill/>
          </a:ln>
        </p:spPr>
      </p:pic>
      <p:grpSp>
        <p:nvGrpSpPr>
          <p:cNvPr id="177" name="Google Shape;177;p25"/>
          <p:cNvGrpSpPr/>
          <p:nvPr/>
        </p:nvGrpSpPr>
        <p:grpSpPr>
          <a:xfrm>
            <a:off x="4682812" y="595742"/>
            <a:ext cx="3761330" cy="1763222"/>
            <a:chOff x="463850" y="1168450"/>
            <a:chExt cx="4260199" cy="1980925"/>
          </a:xfrm>
        </p:grpSpPr>
        <p:pic>
          <p:nvPicPr>
            <p:cNvPr id="178" name="Google Shape;178;p25"/>
            <p:cNvPicPr preferRelativeResize="0"/>
            <p:nvPr/>
          </p:nvPicPr>
          <p:blipFill rotWithShape="1">
            <a:blip r:embed="rId4">
              <a:alphaModFix/>
            </a:blip>
            <a:srcRect l="18891" t="8662" r="18389" b="5735"/>
            <a:stretch/>
          </p:blipFill>
          <p:spPr>
            <a:xfrm>
              <a:off x="463850" y="1168450"/>
              <a:ext cx="3652625" cy="1980925"/>
            </a:xfrm>
            <a:prstGeom prst="rect">
              <a:avLst/>
            </a:prstGeom>
            <a:noFill/>
            <a:ln>
              <a:noFill/>
            </a:ln>
          </p:spPr>
        </p:pic>
        <p:pic>
          <p:nvPicPr>
            <p:cNvPr id="179" name="Google Shape;179;p25"/>
            <p:cNvPicPr preferRelativeResize="0"/>
            <p:nvPr/>
          </p:nvPicPr>
          <p:blipFill rotWithShape="1">
            <a:blip r:embed="rId4">
              <a:alphaModFix/>
            </a:blip>
            <a:srcRect l="89567" t="14398"/>
            <a:stretch/>
          </p:blipFill>
          <p:spPr>
            <a:xfrm>
              <a:off x="4116475" y="1168450"/>
              <a:ext cx="607574" cy="198092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Inlet Length</a:t>
            </a:r>
            <a:endParaRPr/>
          </a:p>
        </p:txBody>
      </p:sp>
      <p:sp>
        <p:nvSpPr>
          <p:cNvPr id="185" name="Google Shape;185;p26"/>
          <p:cNvSpPr txBox="1">
            <a:spLocks noGrp="1"/>
          </p:cNvSpPr>
          <p:nvPr>
            <p:ph type="body" idx="1"/>
          </p:nvPr>
        </p:nvSpPr>
        <p:spPr>
          <a:xfrm>
            <a:off x="533450" y="1283375"/>
            <a:ext cx="3471600" cy="36207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t>Initial Estimate: 12 &lt; x &lt; 24 in</a:t>
            </a:r>
            <a:endParaRPr sz="1700"/>
          </a:p>
          <a:p>
            <a:pPr marL="457200" lvl="0" indent="-336550" algn="l" rtl="0">
              <a:spcBef>
                <a:spcPts val="0"/>
              </a:spcBef>
              <a:spcAft>
                <a:spcPts val="0"/>
              </a:spcAft>
              <a:buSzPts val="1700"/>
              <a:buChar char="▪"/>
            </a:pPr>
            <a:r>
              <a:rPr lang="en" sz="1700"/>
              <a:t>Lengths of 20, 22, 24, 26, and 28 inches were tested</a:t>
            </a:r>
            <a:endParaRPr sz="1700"/>
          </a:p>
          <a:p>
            <a:pPr marL="457200" lvl="0" indent="-336550" algn="l" rtl="0">
              <a:spcBef>
                <a:spcPts val="0"/>
              </a:spcBef>
              <a:spcAft>
                <a:spcPts val="0"/>
              </a:spcAft>
              <a:buSzPts val="1700"/>
              <a:buChar char="▪"/>
            </a:pPr>
            <a:r>
              <a:rPr lang="en" sz="1700"/>
              <a:t>Chosen Length: 24 in</a:t>
            </a:r>
            <a:endParaRPr sz="1700"/>
          </a:p>
        </p:txBody>
      </p:sp>
      <p:sp>
        <p:nvSpPr>
          <p:cNvPr id="186" name="Google Shape;18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187" name="Google Shape;187;p26"/>
          <p:cNvPicPr preferRelativeResize="0"/>
          <p:nvPr/>
        </p:nvPicPr>
        <p:blipFill rotWithShape="1">
          <a:blip r:embed="rId3">
            <a:alphaModFix/>
          </a:blip>
          <a:srcRect l="5741" r="8693" b="8206"/>
          <a:stretch/>
        </p:blipFill>
        <p:spPr>
          <a:xfrm>
            <a:off x="4572000" y="1184175"/>
            <a:ext cx="4269948" cy="2849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7"/>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Point Generation</a:t>
            </a:r>
            <a:endParaRPr/>
          </a:p>
        </p:txBody>
      </p:sp>
      <p:sp>
        <p:nvSpPr>
          <p:cNvPr id="193" name="Google Shape;193;p27"/>
          <p:cNvSpPr txBox="1">
            <a:spLocks noGrp="1"/>
          </p:cNvSpPr>
          <p:nvPr>
            <p:ph type="body" idx="1"/>
          </p:nvPr>
        </p:nvSpPr>
        <p:spPr>
          <a:xfrm>
            <a:off x="533450" y="1257775"/>
            <a:ext cx="3255900" cy="3646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X and Y coordinates are recorded in a 2D cross-section</a:t>
            </a:r>
            <a:endParaRPr/>
          </a:p>
          <a:p>
            <a:pPr marL="457200" lvl="0" indent="-317500" algn="l" rtl="0">
              <a:spcBef>
                <a:spcPts val="0"/>
              </a:spcBef>
              <a:spcAft>
                <a:spcPts val="0"/>
              </a:spcAft>
              <a:buSzPts val="1400"/>
              <a:buChar char="▪"/>
            </a:pPr>
            <a:r>
              <a:rPr lang="en"/>
              <a:t>Geometry coordinates are then transcribed into a .txt file</a:t>
            </a:r>
            <a:endParaRPr/>
          </a:p>
          <a:p>
            <a:pPr marL="457200" lvl="0" indent="-317500" algn="l" rtl="0">
              <a:spcBef>
                <a:spcPts val="0"/>
              </a:spcBef>
              <a:spcAft>
                <a:spcPts val="0"/>
              </a:spcAft>
              <a:buSzPts val="1400"/>
              <a:buChar char="▪"/>
            </a:pPr>
            <a:r>
              <a:rPr lang="en"/>
              <a:t>MATLAB is used to convert the coordinates into a blockMesh for CFD analysis</a:t>
            </a:r>
            <a:endParaRPr/>
          </a:p>
          <a:p>
            <a:pPr marL="457200" lvl="0" indent="-317500" algn="l" rtl="0">
              <a:spcBef>
                <a:spcPts val="0"/>
              </a:spcBef>
              <a:spcAft>
                <a:spcPts val="0"/>
              </a:spcAft>
              <a:buSzPts val="1400"/>
              <a:buChar char="▪"/>
            </a:pPr>
            <a:r>
              <a:rPr lang="en"/>
              <a:t>CFD run at desired conditions</a:t>
            </a:r>
            <a:endParaRPr/>
          </a:p>
        </p:txBody>
      </p:sp>
      <p:sp>
        <p:nvSpPr>
          <p:cNvPr id="194" name="Google Shape;19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195" name="Google Shape;195;p27"/>
          <p:cNvPicPr preferRelativeResize="0"/>
          <p:nvPr/>
        </p:nvPicPr>
        <p:blipFill rotWithShape="1">
          <a:blip r:embed="rId3">
            <a:alphaModFix/>
          </a:blip>
          <a:srcRect l="11899" r="7318"/>
          <a:stretch/>
        </p:blipFill>
        <p:spPr>
          <a:xfrm>
            <a:off x="4242350" y="1130300"/>
            <a:ext cx="4230101" cy="31733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8"/>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CFD Setup</a:t>
            </a:r>
            <a:endParaRPr/>
          </a:p>
        </p:txBody>
      </p:sp>
      <p:sp>
        <p:nvSpPr>
          <p:cNvPr id="201" name="Google Shape;201;p28"/>
          <p:cNvSpPr txBox="1">
            <a:spLocks noGrp="1"/>
          </p:cNvSpPr>
          <p:nvPr>
            <p:ph type="body" idx="1"/>
          </p:nvPr>
        </p:nvSpPr>
        <p:spPr>
          <a:xfrm>
            <a:off x="533450" y="1244725"/>
            <a:ext cx="4974000" cy="3765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Set-up</a:t>
            </a:r>
            <a:endParaRPr/>
          </a:p>
          <a:p>
            <a:pPr marL="914400" lvl="1" indent="-317500" algn="l" rtl="0">
              <a:spcBef>
                <a:spcPts val="0"/>
              </a:spcBef>
              <a:spcAft>
                <a:spcPts val="0"/>
              </a:spcAft>
              <a:buSzPts val="1400"/>
              <a:buChar char="▸"/>
            </a:pPr>
            <a:r>
              <a:rPr lang="en"/>
              <a:t>Design in CAD</a:t>
            </a:r>
            <a:endParaRPr/>
          </a:p>
          <a:p>
            <a:pPr marL="914400" lvl="1" indent="-317500" algn="l" rtl="0">
              <a:spcBef>
                <a:spcPts val="0"/>
              </a:spcBef>
              <a:spcAft>
                <a:spcPts val="0"/>
              </a:spcAft>
              <a:buSzPts val="1400"/>
              <a:buChar char="▸"/>
            </a:pPr>
            <a:r>
              <a:rPr lang="en"/>
              <a:t>Spline Smoothed in MATLAB</a:t>
            </a:r>
            <a:endParaRPr/>
          </a:p>
          <a:p>
            <a:pPr marL="914400" lvl="1" indent="-317500" algn="l" rtl="0">
              <a:spcBef>
                <a:spcPts val="0"/>
              </a:spcBef>
              <a:spcAft>
                <a:spcPts val="0"/>
              </a:spcAft>
              <a:buSzPts val="1400"/>
              <a:buChar char="▸"/>
            </a:pPr>
            <a:r>
              <a:rPr lang="en"/>
              <a:t>Print into openFOAM compatible .txt</a:t>
            </a:r>
            <a:endParaRPr/>
          </a:p>
          <a:p>
            <a:pPr marL="457200" lvl="0" indent="-317500" algn="l" rtl="0">
              <a:spcBef>
                <a:spcPts val="0"/>
              </a:spcBef>
              <a:spcAft>
                <a:spcPts val="0"/>
              </a:spcAft>
              <a:buSzPts val="1400"/>
              <a:buChar char="▪"/>
            </a:pPr>
            <a:r>
              <a:rPr lang="en"/>
              <a:t>Algorithm</a:t>
            </a:r>
            <a:endParaRPr/>
          </a:p>
          <a:p>
            <a:pPr marL="914400" lvl="1" indent="-317500" algn="l" rtl="0">
              <a:spcBef>
                <a:spcPts val="0"/>
              </a:spcBef>
              <a:spcAft>
                <a:spcPts val="0"/>
              </a:spcAft>
              <a:buSzPts val="1400"/>
              <a:buChar char="▸"/>
            </a:pPr>
            <a:r>
              <a:rPr lang="en"/>
              <a:t>SIMPLE (Semi-Implicit Method for Pressure-Linked Equations)</a:t>
            </a:r>
            <a:endParaRPr/>
          </a:p>
          <a:p>
            <a:pPr marL="1371600" lvl="2" indent="-317500" algn="l" rtl="0">
              <a:spcBef>
                <a:spcPts val="0"/>
              </a:spcBef>
              <a:spcAft>
                <a:spcPts val="0"/>
              </a:spcAft>
              <a:buSzPts val="1400"/>
              <a:buChar char="■"/>
            </a:pPr>
            <a:r>
              <a:rPr lang="en"/>
              <a:t>Navier-Stokes and divergence of the Momentum Equation for pressure</a:t>
            </a:r>
            <a:endParaRPr/>
          </a:p>
          <a:p>
            <a:pPr marL="914400" lvl="1" indent="-317500" algn="l" rtl="0">
              <a:spcBef>
                <a:spcPts val="0"/>
              </a:spcBef>
              <a:spcAft>
                <a:spcPts val="0"/>
              </a:spcAft>
              <a:buSzPts val="1400"/>
              <a:buChar char="▸"/>
            </a:pPr>
            <a:r>
              <a:rPr lang="en"/>
              <a:t>Steady-state solution</a:t>
            </a:r>
            <a:endParaRPr/>
          </a:p>
          <a:p>
            <a:pPr marL="457200" lvl="0" indent="-317500" algn="l" rtl="0">
              <a:spcBef>
                <a:spcPts val="0"/>
              </a:spcBef>
              <a:spcAft>
                <a:spcPts val="0"/>
              </a:spcAft>
              <a:buSzPts val="1400"/>
              <a:buChar char="▪"/>
            </a:pPr>
            <a:r>
              <a:rPr lang="en"/>
              <a:t>Assumptions</a:t>
            </a:r>
            <a:endParaRPr/>
          </a:p>
          <a:p>
            <a:pPr marL="914400" lvl="1" indent="-317500" algn="l" rtl="0">
              <a:spcBef>
                <a:spcPts val="0"/>
              </a:spcBef>
              <a:spcAft>
                <a:spcPts val="0"/>
              </a:spcAft>
              <a:buSzPts val="1400"/>
              <a:buChar char="▸"/>
            </a:pPr>
            <a:r>
              <a:rPr lang="en"/>
              <a:t>No Slip Boundaries (Walls)</a:t>
            </a:r>
            <a:endParaRPr/>
          </a:p>
          <a:p>
            <a:pPr marL="914400" lvl="1" indent="-317500" algn="l" rtl="0">
              <a:spcBef>
                <a:spcPts val="0"/>
              </a:spcBef>
              <a:spcAft>
                <a:spcPts val="0"/>
              </a:spcAft>
              <a:buSzPts val="1400"/>
              <a:buChar char="▸"/>
            </a:pPr>
            <a:r>
              <a:rPr lang="en"/>
              <a:t>Axial Static Free-Stream flow (e.g., 25m/s +x-dir)</a:t>
            </a:r>
            <a:endParaRPr/>
          </a:p>
          <a:p>
            <a:pPr marL="914400" lvl="1" indent="-317500" algn="l" rtl="0">
              <a:spcBef>
                <a:spcPts val="0"/>
              </a:spcBef>
              <a:spcAft>
                <a:spcPts val="0"/>
              </a:spcAft>
              <a:buSzPts val="1400"/>
              <a:buChar char="▸"/>
            </a:pPr>
            <a:r>
              <a:rPr lang="en"/>
              <a:t>Static Pressure on Compressor Face</a:t>
            </a:r>
            <a:endParaRPr/>
          </a:p>
        </p:txBody>
      </p:sp>
      <p:sp>
        <p:nvSpPr>
          <p:cNvPr id="202" name="Google Shape;202;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203" name="Google Shape;203;p28"/>
          <p:cNvPicPr preferRelativeResize="0"/>
          <p:nvPr/>
        </p:nvPicPr>
        <p:blipFill>
          <a:blip r:embed="rId3">
            <a:alphaModFix/>
          </a:blip>
          <a:stretch>
            <a:fillRect/>
          </a:stretch>
        </p:blipFill>
        <p:spPr>
          <a:xfrm>
            <a:off x="5243226" y="637601"/>
            <a:ext cx="3845574" cy="3476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9"/>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CFD Results</a:t>
            </a:r>
            <a:endParaRPr/>
          </a:p>
        </p:txBody>
      </p:sp>
      <p:sp>
        <p:nvSpPr>
          <p:cNvPr id="209" name="Google Shape;209;p29"/>
          <p:cNvSpPr txBox="1">
            <a:spLocks noGrp="1"/>
          </p:cNvSpPr>
          <p:nvPr>
            <p:ph type="body" idx="1"/>
          </p:nvPr>
        </p:nvSpPr>
        <p:spPr>
          <a:xfrm>
            <a:off x="533450" y="1244725"/>
            <a:ext cx="5688900" cy="3812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2"/>
              </a:buClr>
              <a:buSzPts val="1400"/>
              <a:buChar char="▪"/>
            </a:pPr>
            <a:r>
              <a:rPr lang="en"/>
              <a:t>Fidelity</a:t>
            </a:r>
            <a:endParaRPr/>
          </a:p>
          <a:p>
            <a:pPr marL="914400" lvl="1" indent="-317500" algn="l" rtl="0">
              <a:spcBef>
                <a:spcPts val="0"/>
              </a:spcBef>
              <a:spcAft>
                <a:spcPts val="0"/>
              </a:spcAft>
              <a:buSzPts val="1400"/>
              <a:buChar char="▸"/>
            </a:pPr>
            <a:r>
              <a:rPr lang="en"/>
              <a:t>One section is 30 vertical cells, there are 200 sections.</a:t>
            </a:r>
            <a:endParaRPr/>
          </a:p>
          <a:p>
            <a:pPr marL="914400" lvl="1" indent="-317500" algn="l" rtl="0">
              <a:spcBef>
                <a:spcPts val="0"/>
              </a:spcBef>
              <a:spcAft>
                <a:spcPts val="0"/>
              </a:spcAft>
              <a:buSzPts val="1400"/>
              <a:buChar char="▸"/>
            </a:pPr>
            <a:r>
              <a:rPr lang="en"/>
              <a:t>Spline Smoothed in MATLAB</a:t>
            </a:r>
            <a:endParaRPr/>
          </a:p>
          <a:p>
            <a:pPr marL="457200" lvl="0" indent="-317500" algn="l" rtl="0">
              <a:spcBef>
                <a:spcPts val="0"/>
              </a:spcBef>
              <a:spcAft>
                <a:spcPts val="0"/>
              </a:spcAft>
              <a:buSzPts val="1400"/>
              <a:buChar char="▪"/>
            </a:pPr>
            <a:r>
              <a:rPr lang="en"/>
              <a:t>Results</a:t>
            </a:r>
            <a:endParaRPr/>
          </a:p>
          <a:p>
            <a:pPr marL="914400" lvl="1" indent="-317500" algn="l" rtl="0">
              <a:spcBef>
                <a:spcPts val="0"/>
              </a:spcBef>
              <a:spcAft>
                <a:spcPts val="0"/>
              </a:spcAft>
              <a:buSzPts val="1400"/>
              <a:buChar char="▸"/>
            </a:pPr>
            <a:r>
              <a:rPr lang="en"/>
              <a:t>Increased understanding of flow behaviour through s-duct</a:t>
            </a:r>
            <a:endParaRPr/>
          </a:p>
          <a:p>
            <a:pPr marL="914400" lvl="1" indent="-317500" algn="l" rtl="0">
              <a:spcBef>
                <a:spcPts val="0"/>
              </a:spcBef>
              <a:spcAft>
                <a:spcPts val="0"/>
              </a:spcAft>
              <a:buSzPts val="1400"/>
              <a:buChar char="▸"/>
            </a:pPr>
            <a:r>
              <a:rPr lang="en"/>
              <a:t>Understanding expected changes from manipulated variables (throat area variation, length variation, etc.)</a:t>
            </a:r>
            <a:endParaRPr/>
          </a:p>
          <a:p>
            <a:pPr marL="457200" lvl="0" indent="-317500" algn="l" rtl="0">
              <a:spcBef>
                <a:spcPts val="0"/>
              </a:spcBef>
              <a:spcAft>
                <a:spcPts val="0"/>
              </a:spcAft>
              <a:buSzPts val="1400"/>
              <a:buChar char="▪"/>
            </a:pPr>
            <a:r>
              <a:rPr lang="en"/>
              <a:t>Limitations and Further Improvements</a:t>
            </a:r>
            <a:endParaRPr/>
          </a:p>
          <a:p>
            <a:pPr marL="914400" lvl="1" indent="-317500" algn="l" rtl="0">
              <a:spcBef>
                <a:spcPts val="0"/>
              </a:spcBef>
              <a:spcAft>
                <a:spcPts val="0"/>
              </a:spcAft>
              <a:buSzPts val="1400"/>
              <a:buChar char="▸"/>
            </a:pPr>
            <a:r>
              <a:rPr lang="en"/>
              <a:t>More realistic boundary conditions</a:t>
            </a:r>
            <a:endParaRPr/>
          </a:p>
          <a:p>
            <a:pPr marL="914400" lvl="1" indent="-317500" algn="l" rtl="0">
              <a:spcBef>
                <a:spcPts val="0"/>
              </a:spcBef>
              <a:spcAft>
                <a:spcPts val="0"/>
              </a:spcAft>
              <a:buSzPts val="1400"/>
              <a:buChar char="▸"/>
            </a:pPr>
            <a:r>
              <a:rPr lang="en"/>
              <a:t>Finer mesh and mesh grading towards interesting areas (ie. walls)</a:t>
            </a:r>
            <a:endParaRPr/>
          </a:p>
          <a:p>
            <a:pPr marL="914400" lvl="1" indent="-317500" algn="l" rtl="0">
              <a:spcBef>
                <a:spcPts val="0"/>
              </a:spcBef>
              <a:spcAft>
                <a:spcPts val="0"/>
              </a:spcAft>
              <a:buSzPts val="1400"/>
              <a:buChar char="▸"/>
            </a:pPr>
            <a:r>
              <a:rPr lang="en"/>
              <a:t>3D internal flow</a:t>
            </a:r>
            <a:endParaRPr/>
          </a:p>
        </p:txBody>
      </p:sp>
      <p:sp>
        <p:nvSpPr>
          <p:cNvPr id="210" name="Google Shape;21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211" name="Google Shape;211;p29"/>
          <p:cNvPicPr preferRelativeResize="0"/>
          <p:nvPr/>
        </p:nvPicPr>
        <p:blipFill rotWithShape="1">
          <a:blip r:embed="rId3">
            <a:alphaModFix/>
          </a:blip>
          <a:srcRect r="46958" b="23389"/>
          <a:stretch/>
        </p:blipFill>
        <p:spPr>
          <a:xfrm>
            <a:off x="5681650" y="715850"/>
            <a:ext cx="3339499" cy="226246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Baseline Design 1 </a:t>
            </a:r>
            <a:endParaRPr/>
          </a:p>
        </p:txBody>
      </p:sp>
      <p:sp>
        <p:nvSpPr>
          <p:cNvPr id="217" name="Google Shape;21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218" name="Google Shape;218;p30"/>
          <p:cNvPicPr preferRelativeResize="0"/>
          <p:nvPr/>
        </p:nvPicPr>
        <p:blipFill>
          <a:blip r:embed="rId3">
            <a:alphaModFix/>
          </a:blip>
          <a:stretch>
            <a:fillRect/>
          </a:stretch>
        </p:blipFill>
        <p:spPr>
          <a:xfrm>
            <a:off x="369525" y="1244725"/>
            <a:ext cx="4023361" cy="1792224"/>
          </a:xfrm>
          <a:prstGeom prst="rect">
            <a:avLst/>
          </a:prstGeom>
          <a:noFill/>
          <a:ln>
            <a:noFill/>
          </a:ln>
        </p:spPr>
      </p:pic>
      <p:pic>
        <p:nvPicPr>
          <p:cNvPr id="219" name="Google Shape;219;p30"/>
          <p:cNvPicPr preferRelativeResize="0"/>
          <p:nvPr/>
        </p:nvPicPr>
        <p:blipFill>
          <a:blip r:embed="rId4">
            <a:alphaModFix/>
          </a:blip>
          <a:stretch>
            <a:fillRect/>
          </a:stretch>
        </p:blipFill>
        <p:spPr>
          <a:xfrm>
            <a:off x="4561461" y="2665190"/>
            <a:ext cx="4251959" cy="1892808"/>
          </a:xfrm>
          <a:prstGeom prst="rect">
            <a:avLst/>
          </a:prstGeom>
          <a:noFill/>
          <a:ln>
            <a:noFill/>
          </a:ln>
        </p:spPr>
      </p:pic>
      <p:sp>
        <p:nvSpPr>
          <p:cNvPr id="220" name="Google Shape;220;p30"/>
          <p:cNvSpPr txBox="1"/>
          <p:nvPr/>
        </p:nvSpPr>
        <p:spPr>
          <a:xfrm>
            <a:off x="770250" y="3351850"/>
            <a:ext cx="3363000" cy="114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b="1">
                <a:solidFill>
                  <a:schemeClr val="dk2"/>
                </a:solidFill>
                <a:latin typeface="Montserrat"/>
                <a:ea typeface="Montserrat"/>
                <a:cs typeface="Montserrat"/>
                <a:sym typeface="Montserrat"/>
              </a:rPr>
              <a:t>Re#: 250,000 (Turbulent Flow)</a:t>
            </a:r>
            <a:endParaRPr b="1"/>
          </a:p>
        </p:txBody>
      </p:sp>
      <p:sp>
        <p:nvSpPr>
          <p:cNvPr id="221" name="Google Shape;221;p30"/>
          <p:cNvSpPr txBox="1"/>
          <p:nvPr/>
        </p:nvSpPr>
        <p:spPr>
          <a:xfrm>
            <a:off x="4784900" y="1244725"/>
            <a:ext cx="4206300" cy="132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2"/>
                </a:solidFill>
                <a:latin typeface="Montserrat"/>
                <a:ea typeface="Montserrat"/>
                <a:cs typeface="Montserrat"/>
                <a:sym typeface="Montserrat"/>
              </a:rPr>
              <a:t>Length: 24 inches</a:t>
            </a:r>
            <a:endParaRPr>
              <a:solidFill>
                <a:schemeClr val="dk2"/>
              </a:solidFill>
              <a:latin typeface="Montserrat"/>
              <a:ea typeface="Montserrat"/>
              <a:cs typeface="Montserrat"/>
              <a:sym typeface="Montserrat"/>
            </a:endParaRPr>
          </a:p>
          <a:p>
            <a:pPr marL="0" lvl="0" indent="0" algn="l" rtl="0">
              <a:lnSpc>
                <a:spcPct val="115000"/>
              </a:lnSpc>
              <a:spcBef>
                <a:spcPts val="1600"/>
              </a:spcBef>
              <a:spcAft>
                <a:spcPts val="0"/>
              </a:spcAft>
              <a:buNone/>
            </a:pPr>
            <a:r>
              <a:rPr lang="en">
                <a:solidFill>
                  <a:schemeClr val="dk2"/>
                </a:solidFill>
                <a:latin typeface="Montserrat"/>
                <a:ea typeface="Montserrat"/>
                <a:cs typeface="Montserrat"/>
                <a:sym typeface="Montserrat"/>
              </a:rPr>
              <a:t>At/A2 ratio: 1</a:t>
            </a:r>
            <a:endParaRPr>
              <a:solidFill>
                <a:schemeClr val="dk2"/>
              </a:solidFill>
              <a:latin typeface="Montserrat"/>
              <a:ea typeface="Montserrat"/>
              <a:cs typeface="Montserrat"/>
              <a:sym typeface="Montserrat"/>
            </a:endParaRPr>
          </a:p>
          <a:p>
            <a:pPr marL="0" lvl="0" indent="0" algn="l" rtl="0">
              <a:lnSpc>
                <a:spcPct val="115000"/>
              </a:lnSpc>
              <a:spcBef>
                <a:spcPts val="1600"/>
              </a:spcBef>
              <a:spcAft>
                <a:spcPts val="1600"/>
              </a:spcAft>
              <a:buNone/>
            </a:pPr>
            <a:r>
              <a:rPr lang="en">
                <a:solidFill>
                  <a:schemeClr val="dk2"/>
                </a:solidFill>
                <a:latin typeface="Montserrat"/>
                <a:ea typeface="Montserrat"/>
                <a:cs typeface="Montserrat"/>
                <a:sym typeface="Montserrat"/>
              </a:rPr>
              <a:t>Bellmouth: None</a:t>
            </a:r>
            <a:endParaRPr>
              <a:solidFill>
                <a:schemeClr val="dk2"/>
              </a:solidFill>
              <a:latin typeface="Montserrat"/>
              <a:ea typeface="Montserrat"/>
              <a:cs typeface="Montserrat"/>
              <a:sym typeface="Montserrat"/>
            </a:endParaRPr>
          </a:p>
        </p:txBody>
      </p:sp>
      <p:sp>
        <p:nvSpPr>
          <p:cNvPr id="222" name="Google Shape;222;p30"/>
          <p:cNvSpPr txBox="1"/>
          <p:nvPr/>
        </p:nvSpPr>
        <p:spPr>
          <a:xfrm>
            <a:off x="1172850" y="3029925"/>
            <a:ext cx="2500200" cy="3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Velocity Magnitude (m/s)</a:t>
            </a:r>
            <a:endParaRPr>
              <a:latin typeface="Montserrat"/>
              <a:ea typeface="Montserrat"/>
              <a:cs typeface="Montserrat"/>
              <a:sym typeface="Montserrat"/>
            </a:endParaRPr>
          </a:p>
        </p:txBody>
      </p:sp>
      <p:sp>
        <p:nvSpPr>
          <p:cNvPr id="223" name="Google Shape;223;p30"/>
          <p:cNvSpPr txBox="1"/>
          <p:nvPr/>
        </p:nvSpPr>
        <p:spPr>
          <a:xfrm>
            <a:off x="4523300" y="4544675"/>
            <a:ext cx="4022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Relative Pressure* to Compressor Face (m^2/s^2)</a:t>
            </a:r>
            <a:endParaRPr>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1"/>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Baseline Design 2 </a:t>
            </a:r>
            <a:endParaRPr/>
          </a:p>
        </p:txBody>
      </p:sp>
      <p:sp>
        <p:nvSpPr>
          <p:cNvPr id="229" name="Google Shape;229;p31"/>
          <p:cNvSpPr txBox="1">
            <a:spLocks noGrp="1"/>
          </p:cNvSpPr>
          <p:nvPr>
            <p:ph type="body" idx="1"/>
          </p:nvPr>
        </p:nvSpPr>
        <p:spPr>
          <a:xfrm>
            <a:off x="4798025" y="1244725"/>
            <a:ext cx="3836100" cy="21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Length: 26 inches</a:t>
            </a:r>
            <a:endParaRPr/>
          </a:p>
          <a:p>
            <a:pPr marL="0" lvl="0" indent="0" algn="l" rtl="0">
              <a:spcBef>
                <a:spcPts val="1600"/>
              </a:spcBef>
              <a:spcAft>
                <a:spcPts val="0"/>
              </a:spcAft>
              <a:buNone/>
            </a:pPr>
            <a:r>
              <a:rPr lang="en"/>
              <a:t>At/A2 ratio: 1</a:t>
            </a:r>
            <a:endParaRPr/>
          </a:p>
          <a:p>
            <a:pPr marL="0" lvl="0" indent="0" algn="l" rtl="0">
              <a:spcBef>
                <a:spcPts val="1600"/>
              </a:spcBef>
              <a:spcAft>
                <a:spcPts val="0"/>
              </a:spcAft>
              <a:buNone/>
            </a:pPr>
            <a:r>
              <a:rPr lang="en"/>
              <a:t>Bellmouth: None</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30" name="Google Shape;23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231" name="Google Shape;231;p31"/>
          <p:cNvPicPr preferRelativeResize="0"/>
          <p:nvPr/>
        </p:nvPicPr>
        <p:blipFill rotWithShape="1">
          <a:blip r:embed="rId3">
            <a:alphaModFix/>
          </a:blip>
          <a:srcRect l="10466"/>
          <a:stretch/>
        </p:blipFill>
        <p:spPr>
          <a:xfrm>
            <a:off x="344898" y="1235605"/>
            <a:ext cx="4022802" cy="1794325"/>
          </a:xfrm>
          <a:prstGeom prst="rect">
            <a:avLst/>
          </a:prstGeom>
          <a:noFill/>
          <a:ln>
            <a:noFill/>
          </a:ln>
        </p:spPr>
      </p:pic>
      <p:pic>
        <p:nvPicPr>
          <p:cNvPr id="232" name="Google Shape;232;p31"/>
          <p:cNvPicPr preferRelativeResize="0"/>
          <p:nvPr/>
        </p:nvPicPr>
        <p:blipFill rotWithShape="1">
          <a:blip r:embed="rId4">
            <a:alphaModFix/>
          </a:blip>
          <a:srcRect l="11331"/>
          <a:stretch/>
        </p:blipFill>
        <p:spPr>
          <a:xfrm>
            <a:off x="4508240" y="2648865"/>
            <a:ext cx="4255875" cy="1895801"/>
          </a:xfrm>
          <a:prstGeom prst="rect">
            <a:avLst/>
          </a:prstGeom>
          <a:noFill/>
          <a:ln>
            <a:noFill/>
          </a:ln>
        </p:spPr>
      </p:pic>
      <p:sp>
        <p:nvSpPr>
          <p:cNvPr id="233" name="Google Shape;233;p31"/>
          <p:cNvSpPr txBox="1"/>
          <p:nvPr/>
        </p:nvSpPr>
        <p:spPr>
          <a:xfrm>
            <a:off x="770250" y="3351850"/>
            <a:ext cx="3363000" cy="114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b="1">
                <a:solidFill>
                  <a:schemeClr val="dk2"/>
                </a:solidFill>
                <a:latin typeface="Montserrat"/>
                <a:ea typeface="Montserrat"/>
                <a:cs typeface="Montserrat"/>
                <a:sym typeface="Montserrat"/>
              </a:rPr>
              <a:t>Re#: 250,000 (Turbulent Flow)</a:t>
            </a:r>
            <a:endParaRPr b="1"/>
          </a:p>
        </p:txBody>
      </p:sp>
      <p:sp>
        <p:nvSpPr>
          <p:cNvPr id="234" name="Google Shape;234;p31"/>
          <p:cNvSpPr txBox="1"/>
          <p:nvPr/>
        </p:nvSpPr>
        <p:spPr>
          <a:xfrm>
            <a:off x="1172850" y="3029925"/>
            <a:ext cx="2500200" cy="3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Velocity Magnitude (m/s)</a:t>
            </a:r>
            <a:endParaRPr>
              <a:latin typeface="Montserrat"/>
              <a:ea typeface="Montserrat"/>
              <a:cs typeface="Montserrat"/>
              <a:sym typeface="Montserrat"/>
            </a:endParaRPr>
          </a:p>
        </p:txBody>
      </p:sp>
      <p:sp>
        <p:nvSpPr>
          <p:cNvPr id="235" name="Google Shape;235;p31"/>
          <p:cNvSpPr txBox="1"/>
          <p:nvPr/>
        </p:nvSpPr>
        <p:spPr>
          <a:xfrm>
            <a:off x="4523300" y="4544675"/>
            <a:ext cx="4022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Relative Pressure* to Compressor Face (m^2/s^2)</a:t>
            </a:r>
            <a:endParaRPr>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2"/>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 of Bellmouth</a:t>
            </a:r>
            <a:endParaRPr/>
          </a:p>
        </p:txBody>
      </p:sp>
      <p:sp>
        <p:nvSpPr>
          <p:cNvPr id="241" name="Google Shape;24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242" name="Google Shape;242;p32"/>
          <p:cNvSpPr txBox="1"/>
          <p:nvPr/>
        </p:nvSpPr>
        <p:spPr>
          <a:xfrm>
            <a:off x="501350" y="1402275"/>
            <a:ext cx="2993700" cy="33879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Accessory for a static test</a:t>
            </a:r>
            <a:endParaRPr>
              <a:solidFill>
                <a:schemeClr val="dk2"/>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Increased mass flow rate</a:t>
            </a:r>
            <a:endParaRPr>
              <a:solidFill>
                <a:schemeClr val="dk2"/>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Half Bell Design</a:t>
            </a:r>
            <a:endParaRPr>
              <a:solidFill>
                <a:schemeClr val="dk2"/>
              </a:solidFill>
              <a:latin typeface="Montserrat"/>
              <a:ea typeface="Montserrat"/>
              <a:cs typeface="Montserrat"/>
              <a:sym typeface="Montserrat"/>
            </a:endParaRPr>
          </a:p>
          <a:p>
            <a:pPr marL="914400" lvl="1" indent="-317500" algn="l" rtl="0">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Helps maintain offset length</a:t>
            </a:r>
            <a:endParaRPr>
              <a:solidFill>
                <a:schemeClr val="dk2"/>
              </a:solidFill>
              <a:latin typeface="Montserrat"/>
              <a:ea typeface="Montserrat"/>
              <a:cs typeface="Montserrat"/>
              <a:sym typeface="Montserrat"/>
            </a:endParaRPr>
          </a:p>
          <a:p>
            <a:pPr marL="457200" lvl="0" indent="0" algn="l" rtl="0">
              <a:lnSpc>
                <a:spcPct val="115000"/>
              </a:lnSpc>
              <a:spcBef>
                <a:spcPts val="1600"/>
              </a:spcBef>
              <a:spcAft>
                <a:spcPts val="1600"/>
              </a:spcAft>
              <a:buNone/>
            </a:pPr>
            <a:endParaRPr/>
          </a:p>
        </p:txBody>
      </p:sp>
      <p:pic>
        <p:nvPicPr>
          <p:cNvPr id="243" name="Google Shape;243;p32"/>
          <p:cNvPicPr preferRelativeResize="0"/>
          <p:nvPr/>
        </p:nvPicPr>
        <p:blipFill>
          <a:blip r:embed="rId3">
            <a:alphaModFix/>
          </a:blip>
          <a:stretch>
            <a:fillRect/>
          </a:stretch>
        </p:blipFill>
        <p:spPr>
          <a:xfrm>
            <a:off x="5061825" y="709175"/>
            <a:ext cx="3052175" cy="2161700"/>
          </a:xfrm>
          <a:prstGeom prst="rect">
            <a:avLst/>
          </a:prstGeom>
          <a:noFill/>
          <a:ln>
            <a:noFill/>
          </a:ln>
        </p:spPr>
      </p:pic>
      <p:pic>
        <p:nvPicPr>
          <p:cNvPr id="244" name="Google Shape;244;p32"/>
          <p:cNvPicPr preferRelativeResize="0"/>
          <p:nvPr/>
        </p:nvPicPr>
        <p:blipFill>
          <a:blip r:embed="rId4">
            <a:alphaModFix/>
          </a:blip>
          <a:stretch>
            <a:fillRect/>
          </a:stretch>
        </p:blipFill>
        <p:spPr>
          <a:xfrm>
            <a:off x="5104625" y="2998786"/>
            <a:ext cx="3052175" cy="18745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p:nvPr/>
        </p:nvSpPr>
        <p:spPr>
          <a:xfrm>
            <a:off x="0" y="2402400"/>
            <a:ext cx="7890600" cy="973800"/>
          </a:xfrm>
          <a:prstGeom prst="rect">
            <a:avLst/>
          </a:prstGeom>
          <a:solidFill>
            <a:srgbClr val="CEB87B"/>
          </a:solidFill>
          <a:ln w="38100" cap="flat" cmpd="sng">
            <a:solidFill>
              <a:srgbClr val="CEB8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txBox="1">
            <a:spLocks noGrp="1"/>
          </p:cNvSpPr>
          <p:nvPr>
            <p:ph type="title"/>
          </p:nvPr>
        </p:nvSpPr>
        <p:spPr>
          <a:xfrm>
            <a:off x="1082625" y="2610000"/>
            <a:ext cx="497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Purpose and Objectives</a:t>
            </a:r>
            <a:endParaRPr sz="2600"/>
          </a:p>
        </p:txBody>
      </p:sp>
      <p:sp>
        <p:nvSpPr>
          <p:cNvPr id="83" name="Google Shape;83;p15"/>
          <p:cNvSpPr txBox="1">
            <a:spLocks noGrp="1"/>
          </p:cNvSpPr>
          <p:nvPr>
            <p:ph type="sldNum" idx="12"/>
          </p:nvPr>
        </p:nvSpPr>
        <p:spPr>
          <a:xfrm>
            <a:off x="8465402"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2</a:t>
            </a:fld>
            <a:endParaRPr b="1"/>
          </a:p>
        </p:txBody>
      </p:sp>
      <p:sp>
        <p:nvSpPr>
          <p:cNvPr id="84" name="Google Shape;84;p15"/>
          <p:cNvSpPr txBox="1">
            <a:spLocks noGrp="1"/>
          </p:cNvSpPr>
          <p:nvPr>
            <p:ph type="title"/>
          </p:nvPr>
        </p:nvSpPr>
        <p:spPr>
          <a:xfrm>
            <a:off x="1082625" y="1697050"/>
            <a:ext cx="3287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0"/>
              <a:t>Section 1  </a:t>
            </a:r>
            <a:endParaRPr sz="2600" b="0"/>
          </a:p>
        </p:txBody>
      </p:sp>
      <p:sp>
        <p:nvSpPr>
          <p:cNvPr id="85" name="Google Shape;85;p15"/>
          <p:cNvSpPr/>
          <p:nvPr/>
        </p:nvSpPr>
        <p:spPr>
          <a:xfrm>
            <a:off x="3358938" y="4367600"/>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b="1">
                <a:solidFill>
                  <a:srgbClr val="CCCCCC"/>
                </a:solidFill>
                <a:latin typeface="Montserrat"/>
                <a:ea typeface="Montserrat"/>
                <a:cs typeface="Montserrat"/>
                <a:sym typeface="Montserrat"/>
              </a:rPr>
              <a:t>Design Satisfaction </a:t>
            </a:r>
            <a:endParaRPr sz="800" b="1">
              <a:solidFill>
                <a:srgbClr val="CCCCCC"/>
              </a:solidFill>
              <a:latin typeface="Montserrat"/>
              <a:ea typeface="Montserrat"/>
              <a:cs typeface="Montserrat"/>
              <a:sym typeface="Montserrat"/>
            </a:endParaRPr>
          </a:p>
        </p:txBody>
      </p:sp>
      <p:sp>
        <p:nvSpPr>
          <p:cNvPr id="86" name="Google Shape;86;p15"/>
          <p:cNvSpPr/>
          <p:nvPr/>
        </p:nvSpPr>
        <p:spPr>
          <a:xfrm>
            <a:off x="4503461" y="4367600"/>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Risks</a:t>
            </a:r>
            <a:endParaRPr sz="800" b="1">
              <a:solidFill>
                <a:srgbClr val="B7B7B7"/>
              </a:solidFill>
              <a:latin typeface="Montserrat"/>
              <a:ea typeface="Montserrat"/>
              <a:cs typeface="Montserrat"/>
              <a:sym typeface="Montserrat"/>
            </a:endParaRPr>
          </a:p>
        </p:txBody>
      </p:sp>
      <p:sp>
        <p:nvSpPr>
          <p:cNvPr id="87" name="Google Shape;87;p15"/>
          <p:cNvSpPr/>
          <p:nvPr/>
        </p:nvSpPr>
        <p:spPr>
          <a:xfrm>
            <a:off x="2263936" y="4367600"/>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Design Solutions</a:t>
            </a:r>
            <a:endParaRPr sz="800" b="1">
              <a:solidFill>
                <a:srgbClr val="CCCCCC"/>
              </a:solidFill>
              <a:latin typeface="Montserrat"/>
              <a:ea typeface="Montserrat"/>
              <a:cs typeface="Montserrat"/>
              <a:sym typeface="Montserrat"/>
            </a:endParaRPr>
          </a:p>
        </p:txBody>
      </p:sp>
      <p:sp>
        <p:nvSpPr>
          <p:cNvPr id="88" name="Google Shape;88;p15"/>
          <p:cNvSpPr/>
          <p:nvPr/>
        </p:nvSpPr>
        <p:spPr>
          <a:xfrm>
            <a:off x="6776463" y="4367600"/>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Project Planning</a:t>
            </a:r>
            <a:endParaRPr sz="800" b="1">
              <a:solidFill>
                <a:srgbClr val="B7B7B7"/>
              </a:solidFill>
              <a:latin typeface="Montserrat"/>
              <a:ea typeface="Montserrat"/>
              <a:cs typeface="Montserrat"/>
              <a:sym typeface="Montserrat"/>
            </a:endParaRPr>
          </a:p>
        </p:txBody>
      </p:sp>
      <p:sp>
        <p:nvSpPr>
          <p:cNvPr id="89" name="Google Shape;89;p15"/>
          <p:cNvSpPr/>
          <p:nvPr/>
        </p:nvSpPr>
        <p:spPr>
          <a:xfrm>
            <a:off x="971038" y="4328600"/>
            <a:ext cx="1586700" cy="471600"/>
          </a:xfrm>
          <a:prstGeom prst="chevron">
            <a:avLst>
              <a:gd name="adj" fmla="val 50000"/>
            </a:avLst>
          </a:prstGeom>
          <a:solidFill>
            <a:srgbClr val="CEB87B"/>
          </a:solidFill>
          <a:ln w="19050" cap="flat" cmpd="sng">
            <a:solidFill>
              <a:schemeClr val="lt2"/>
            </a:solidFill>
            <a:prstDash val="solid"/>
            <a:round/>
            <a:headEnd type="none" w="sm" len="sm"/>
            <a:tailEnd type="none" w="sm" len="sm"/>
          </a:ln>
        </p:spPr>
        <p:txBody>
          <a:bodyPr spcFirstLastPara="1" wrap="square" lIns="114300" tIns="91425" rIns="91425" bIns="91425" anchor="t" anchorCtr="0">
            <a:noAutofit/>
          </a:bodyPr>
          <a:lstStyle/>
          <a:p>
            <a:pPr marL="0" lvl="0" indent="0" algn="ctr" rtl="0">
              <a:spcBef>
                <a:spcPts val="0"/>
              </a:spcBef>
              <a:spcAft>
                <a:spcPts val="0"/>
              </a:spcAft>
              <a:buNone/>
            </a:pPr>
            <a:r>
              <a:rPr lang="en" sz="900" b="1">
                <a:solidFill>
                  <a:srgbClr val="595959"/>
                </a:solidFill>
                <a:latin typeface="Montserrat"/>
                <a:ea typeface="Montserrat"/>
                <a:cs typeface="Montserrat"/>
                <a:sym typeface="Montserrat"/>
              </a:rPr>
              <a:t>Project Purpose</a:t>
            </a:r>
            <a:endParaRPr sz="900" b="1">
              <a:solidFill>
                <a:srgbClr val="595959"/>
              </a:solidFill>
              <a:latin typeface="Montserrat"/>
              <a:ea typeface="Montserrat"/>
              <a:cs typeface="Montserrat"/>
              <a:sym typeface="Montserrat"/>
            </a:endParaRPr>
          </a:p>
        </p:txBody>
      </p:sp>
      <p:sp>
        <p:nvSpPr>
          <p:cNvPr id="90" name="Google Shape;90;p15"/>
          <p:cNvSpPr/>
          <p:nvPr/>
        </p:nvSpPr>
        <p:spPr>
          <a:xfrm>
            <a:off x="5610863" y="4367600"/>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Verification &amp; Validation</a:t>
            </a:r>
            <a:endParaRPr sz="800" b="1">
              <a:solidFill>
                <a:srgbClr val="B7B7B7"/>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3"/>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Manufacturing - PLA (Prototyping)</a:t>
            </a:r>
            <a:endParaRPr/>
          </a:p>
        </p:txBody>
      </p:sp>
      <p:sp>
        <p:nvSpPr>
          <p:cNvPr id="250" name="Google Shape;250;p33"/>
          <p:cNvSpPr txBox="1">
            <a:spLocks noGrp="1"/>
          </p:cNvSpPr>
          <p:nvPr>
            <p:ph type="body" idx="1"/>
          </p:nvPr>
        </p:nvSpPr>
        <p:spPr>
          <a:xfrm>
            <a:off x="563200" y="1252150"/>
            <a:ext cx="81006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FDM</a:t>
            </a:r>
            <a:endParaRPr/>
          </a:p>
          <a:p>
            <a:pPr marL="914400" lvl="1" indent="-317500" algn="l" rtl="0">
              <a:spcBef>
                <a:spcPts val="0"/>
              </a:spcBef>
              <a:spcAft>
                <a:spcPts val="0"/>
              </a:spcAft>
              <a:buSzPts val="1400"/>
              <a:buChar char="▸"/>
            </a:pPr>
            <a:r>
              <a:rPr lang="en"/>
              <a:t>Advantages</a:t>
            </a:r>
            <a:endParaRPr/>
          </a:p>
          <a:p>
            <a:pPr marL="1371600" lvl="2" indent="-317500" algn="l" rtl="0">
              <a:spcBef>
                <a:spcPts val="0"/>
              </a:spcBef>
              <a:spcAft>
                <a:spcPts val="0"/>
              </a:spcAft>
              <a:buSzPts val="1400"/>
              <a:buChar char="■"/>
            </a:pPr>
            <a:r>
              <a:rPr lang="en"/>
              <a:t>Fast</a:t>
            </a:r>
            <a:endParaRPr/>
          </a:p>
          <a:p>
            <a:pPr marL="914400" lvl="1" indent="-317500" algn="l" rtl="0">
              <a:spcBef>
                <a:spcPts val="0"/>
              </a:spcBef>
              <a:spcAft>
                <a:spcPts val="0"/>
              </a:spcAft>
              <a:buSzPts val="1400"/>
              <a:buChar char="▸"/>
            </a:pPr>
            <a:r>
              <a:rPr lang="en"/>
              <a:t>Disadvantages</a:t>
            </a:r>
            <a:endParaRPr/>
          </a:p>
          <a:p>
            <a:pPr marL="1371600" lvl="2" indent="-317500" algn="l" rtl="0">
              <a:spcBef>
                <a:spcPts val="0"/>
              </a:spcBef>
              <a:spcAft>
                <a:spcPts val="0"/>
              </a:spcAft>
              <a:buSzPts val="1400"/>
              <a:buChar char="■"/>
            </a:pPr>
            <a:r>
              <a:rPr lang="en"/>
              <a:t>Low Resolution</a:t>
            </a:r>
            <a:endParaRPr/>
          </a:p>
          <a:p>
            <a:pPr marL="1828800" lvl="3" indent="-317500" algn="l" rtl="0">
              <a:spcBef>
                <a:spcPts val="0"/>
              </a:spcBef>
              <a:spcAft>
                <a:spcPts val="0"/>
              </a:spcAft>
              <a:buSzPts val="1400"/>
              <a:buChar char="●"/>
            </a:pPr>
            <a:r>
              <a:rPr lang="en"/>
              <a:t>Lulzbot Mini (2.0 - 0.18 mm)</a:t>
            </a:r>
            <a:endParaRPr/>
          </a:p>
          <a:p>
            <a:pPr marL="1828800" lvl="3" indent="-317500" algn="l" rtl="0">
              <a:spcBef>
                <a:spcPts val="0"/>
              </a:spcBef>
              <a:spcAft>
                <a:spcPts val="0"/>
              </a:spcAft>
              <a:buSzPts val="1400"/>
              <a:buChar char="●"/>
            </a:pPr>
            <a:r>
              <a:rPr lang="en"/>
              <a:t>MarkTwo (0.1-0.2mm)</a:t>
            </a:r>
            <a:endParaRPr/>
          </a:p>
          <a:p>
            <a:pPr marL="2286000" lvl="4" indent="-317500" algn="l" rtl="0">
              <a:spcBef>
                <a:spcPts val="0"/>
              </a:spcBef>
              <a:spcAft>
                <a:spcPts val="0"/>
              </a:spcAft>
              <a:buSzPts val="1400"/>
              <a:buChar char="○"/>
            </a:pPr>
            <a:r>
              <a:rPr lang="en"/>
              <a:t>Smaller print volume</a:t>
            </a:r>
            <a:endParaRPr/>
          </a:p>
          <a:p>
            <a:pPr marL="1371600" lvl="2" indent="-317500" algn="l" rtl="0">
              <a:spcBef>
                <a:spcPts val="0"/>
              </a:spcBef>
              <a:spcAft>
                <a:spcPts val="0"/>
              </a:spcAft>
              <a:buSzPts val="1400"/>
              <a:buChar char="■"/>
            </a:pPr>
            <a:r>
              <a:rPr lang="en"/>
              <a:t>Extensive post-processing</a:t>
            </a:r>
            <a:endParaRPr/>
          </a:p>
          <a:p>
            <a:pPr marL="1828800" lvl="3" indent="-317500" algn="l" rtl="0">
              <a:spcBef>
                <a:spcPts val="0"/>
              </a:spcBef>
              <a:spcAft>
                <a:spcPts val="0"/>
              </a:spcAft>
              <a:buSzPts val="1400"/>
              <a:buChar char="●"/>
            </a:pPr>
            <a:r>
              <a:rPr lang="en"/>
              <a:t>Acetone vapor treatment</a:t>
            </a:r>
            <a:endParaRPr/>
          </a:p>
        </p:txBody>
      </p:sp>
      <p:sp>
        <p:nvSpPr>
          <p:cNvPr id="251" name="Google Shape;251;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252" name="Google Shape;252;p33"/>
          <p:cNvPicPr preferRelativeResize="0"/>
          <p:nvPr/>
        </p:nvPicPr>
        <p:blipFill>
          <a:blip r:embed="rId3">
            <a:alphaModFix/>
          </a:blip>
          <a:stretch>
            <a:fillRect/>
          </a:stretch>
        </p:blipFill>
        <p:spPr>
          <a:xfrm>
            <a:off x="6558360" y="595750"/>
            <a:ext cx="2075687" cy="2752344"/>
          </a:xfrm>
          <a:prstGeom prst="rect">
            <a:avLst/>
          </a:prstGeom>
          <a:noFill/>
          <a:ln>
            <a:noFill/>
          </a:ln>
        </p:spPr>
      </p:pic>
      <p:pic>
        <p:nvPicPr>
          <p:cNvPr id="253" name="Google Shape;253;p33"/>
          <p:cNvPicPr preferRelativeResize="0"/>
          <p:nvPr/>
        </p:nvPicPr>
        <p:blipFill>
          <a:blip r:embed="rId4">
            <a:alphaModFix/>
          </a:blip>
          <a:stretch>
            <a:fillRect/>
          </a:stretch>
        </p:blipFill>
        <p:spPr>
          <a:xfrm>
            <a:off x="6482150" y="3373772"/>
            <a:ext cx="2105451" cy="153777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title"/>
          </p:nvPr>
        </p:nvSpPr>
        <p:spPr>
          <a:xfrm>
            <a:off x="444125" y="59040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Manufacturing - SLA (Final Design)</a:t>
            </a:r>
            <a:endParaRPr/>
          </a:p>
        </p:txBody>
      </p:sp>
      <p:sp>
        <p:nvSpPr>
          <p:cNvPr id="259" name="Google Shape;259;p34"/>
          <p:cNvSpPr txBox="1">
            <a:spLocks noGrp="1"/>
          </p:cNvSpPr>
          <p:nvPr>
            <p:ph type="body" idx="1"/>
          </p:nvPr>
        </p:nvSpPr>
        <p:spPr>
          <a:xfrm>
            <a:off x="533450" y="1244725"/>
            <a:ext cx="56847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SLA</a:t>
            </a:r>
            <a:endParaRPr/>
          </a:p>
          <a:p>
            <a:pPr marL="914400" lvl="1" indent="-317500" algn="l" rtl="0">
              <a:spcBef>
                <a:spcPts val="0"/>
              </a:spcBef>
              <a:spcAft>
                <a:spcPts val="0"/>
              </a:spcAft>
              <a:buSzPts val="1400"/>
              <a:buChar char="▸"/>
            </a:pPr>
            <a:r>
              <a:rPr lang="en"/>
              <a:t>Advantages</a:t>
            </a:r>
            <a:endParaRPr/>
          </a:p>
          <a:p>
            <a:pPr marL="1371600" lvl="2" indent="-317500" algn="l" rtl="0">
              <a:spcBef>
                <a:spcPts val="0"/>
              </a:spcBef>
              <a:spcAft>
                <a:spcPts val="0"/>
              </a:spcAft>
              <a:buSzPts val="1400"/>
              <a:buChar char="■"/>
            </a:pPr>
            <a:r>
              <a:rPr lang="en"/>
              <a:t>High Resolution</a:t>
            </a:r>
            <a:endParaRPr/>
          </a:p>
          <a:p>
            <a:pPr marL="1828800" lvl="3" indent="-317500" algn="l" rtl="0">
              <a:spcBef>
                <a:spcPts val="0"/>
              </a:spcBef>
              <a:spcAft>
                <a:spcPts val="0"/>
              </a:spcAft>
              <a:buSzPts val="1400"/>
              <a:buChar char="●"/>
            </a:pPr>
            <a:r>
              <a:rPr lang="en"/>
              <a:t>Form3B - 0.025 - 0.05 mm</a:t>
            </a:r>
            <a:endParaRPr/>
          </a:p>
          <a:p>
            <a:pPr marL="1371600" lvl="2" indent="-317500" algn="l" rtl="0">
              <a:spcBef>
                <a:spcPts val="0"/>
              </a:spcBef>
              <a:spcAft>
                <a:spcPts val="0"/>
              </a:spcAft>
              <a:buSzPts val="1400"/>
              <a:buChar char="■"/>
            </a:pPr>
            <a:r>
              <a:rPr lang="en"/>
              <a:t>Less intensive post-processing</a:t>
            </a:r>
            <a:endParaRPr/>
          </a:p>
          <a:p>
            <a:pPr marL="1828800" lvl="3" indent="-317500" algn="l" rtl="0">
              <a:spcBef>
                <a:spcPts val="0"/>
              </a:spcBef>
              <a:spcAft>
                <a:spcPts val="0"/>
              </a:spcAft>
              <a:buSzPts val="1400"/>
              <a:buChar char="●"/>
            </a:pPr>
            <a:r>
              <a:rPr lang="en"/>
              <a:t>Build scaffolding will be needed</a:t>
            </a:r>
            <a:endParaRPr/>
          </a:p>
          <a:p>
            <a:pPr marL="914400" lvl="1" indent="-317500" algn="l" rtl="0">
              <a:spcBef>
                <a:spcPts val="0"/>
              </a:spcBef>
              <a:spcAft>
                <a:spcPts val="0"/>
              </a:spcAft>
              <a:buSzPts val="1400"/>
              <a:buChar char="▸"/>
            </a:pPr>
            <a:r>
              <a:rPr lang="en"/>
              <a:t>Disadvantages</a:t>
            </a:r>
            <a:endParaRPr/>
          </a:p>
          <a:p>
            <a:pPr marL="1371600" lvl="2" indent="-317500" algn="l" rtl="0">
              <a:spcBef>
                <a:spcPts val="0"/>
              </a:spcBef>
              <a:spcAft>
                <a:spcPts val="0"/>
              </a:spcAft>
              <a:buSzPts val="1400"/>
              <a:buChar char="■"/>
            </a:pPr>
            <a:r>
              <a:rPr lang="en"/>
              <a:t>Slow</a:t>
            </a:r>
            <a:endParaRPr/>
          </a:p>
          <a:p>
            <a:pPr marL="1828800" lvl="3" indent="-317500" algn="l" rtl="0">
              <a:spcBef>
                <a:spcPts val="0"/>
              </a:spcBef>
              <a:spcAft>
                <a:spcPts val="0"/>
              </a:spcAft>
              <a:buSzPts val="1400"/>
              <a:buChar char="●"/>
            </a:pPr>
            <a:r>
              <a:rPr lang="en"/>
              <a:t>1-2 week lead time per print</a:t>
            </a:r>
            <a:endParaRPr/>
          </a:p>
          <a:p>
            <a:pPr marL="914400" lvl="0" indent="0" algn="l" rtl="0">
              <a:spcBef>
                <a:spcPts val="1600"/>
              </a:spcBef>
              <a:spcAft>
                <a:spcPts val="0"/>
              </a:spcAft>
              <a:buNone/>
            </a:pPr>
            <a:endParaRPr/>
          </a:p>
          <a:p>
            <a:pPr marL="914400" lvl="0" indent="0" algn="l" rtl="0">
              <a:spcBef>
                <a:spcPts val="1600"/>
              </a:spcBef>
              <a:spcAft>
                <a:spcPts val="0"/>
              </a:spcAft>
              <a:buNone/>
            </a:pPr>
            <a:endParaRPr/>
          </a:p>
          <a:p>
            <a:pPr marL="457200" lvl="0" indent="0" algn="l" rtl="0">
              <a:spcBef>
                <a:spcPts val="1600"/>
              </a:spcBef>
              <a:spcAft>
                <a:spcPts val="1600"/>
              </a:spcAft>
              <a:buNone/>
            </a:pPr>
            <a:endParaRPr/>
          </a:p>
        </p:txBody>
      </p:sp>
      <p:sp>
        <p:nvSpPr>
          <p:cNvPr id="260" name="Google Shape;260;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261" name="Google Shape;261;p34"/>
          <p:cNvPicPr preferRelativeResize="0"/>
          <p:nvPr/>
        </p:nvPicPr>
        <p:blipFill>
          <a:blip r:embed="rId3">
            <a:alphaModFix/>
          </a:blip>
          <a:stretch>
            <a:fillRect/>
          </a:stretch>
        </p:blipFill>
        <p:spPr>
          <a:xfrm>
            <a:off x="6467199" y="1194925"/>
            <a:ext cx="2077526" cy="27536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5"/>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Manufacturing - SLA</a:t>
            </a:r>
            <a:endParaRPr b="1"/>
          </a:p>
        </p:txBody>
      </p:sp>
      <p:sp>
        <p:nvSpPr>
          <p:cNvPr id="267" name="Google Shape;267;p35"/>
          <p:cNvSpPr txBox="1">
            <a:spLocks noGrp="1"/>
          </p:cNvSpPr>
          <p:nvPr>
            <p:ph type="body" idx="1"/>
          </p:nvPr>
        </p:nvSpPr>
        <p:spPr>
          <a:xfrm>
            <a:off x="311700" y="1213900"/>
            <a:ext cx="39999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Standard Resin</a:t>
            </a:r>
            <a:endParaRPr b="1"/>
          </a:p>
          <a:p>
            <a:pPr marL="457200" lvl="0" indent="-317500" algn="l" rtl="0">
              <a:spcBef>
                <a:spcPts val="1600"/>
              </a:spcBef>
              <a:spcAft>
                <a:spcPts val="0"/>
              </a:spcAft>
              <a:buSzPts val="1400"/>
              <a:buChar char="●"/>
            </a:pPr>
            <a:r>
              <a:rPr lang="en"/>
              <a:t>Clear - allows for visual flow analysis</a:t>
            </a:r>
            <a:endParaRPr/>
          </a:p>
          <a:p>
            <a:pPr marL="457200" lvl="0" indent="-317500" algn="l" rtl="0">
              <a:spcBef>
                <a:spcPts val="0"/>
              </a:spcBef>
              <a:spcAft>
                <a:spcPts val="0"/>
              </a:spcAft>
              <a:buSzPts val="1400"/>
              <a:buChar char="●"/>
            </a:pPr>
            <a:r>
              <a:rPr lang="en"/>
              <a:t>More likely to fail due to deformation</a:t>
            </a:r>
            <a:endParaRPr/>
          </a:p>
          <a:p>
            <a:pPr marL="914400" lvl="0" indent="0" algn="l" rtl="0">
              <a:spcBef>
                <a:spcPts val="1600"/>
              </a:spcBef>
              <a:spcAft>
                <a:spcPts val="0"/>
              </a:spcAft>
              <a:buNone/>
            </a:pPr>
            <a:endParaRPr/>
          </a:p>
          <a:p>
            <a:pPr marL="457200" lvl="0" indent="0" algn="l" rtl="0">
              <a:spcBef>
                <a:spcPts val="1600"/>
              </a:spcBef>
              <a:spcAft>
                <a:spcPts val="1600"/>
              </a:spcAft>
              <a:buNone/>
            </a:pPr>
            <a:endParaRPr/>
          </a:p>
        </p:txBody>
      </p:sp>
      <p:sp>
        <p:nvSpPr>
          <p:cNvPr id="268" name="Google Shape;268;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269" name="Google Shape;269;p35"/>
          <p:cNvSpPr txBox="1">
            <a:spLocks noGrp="1"/>
          </p:cNvSpPr>
          <p:nvPr>
            <p:ph type="body" idx="2"/>
          </p:nvPr>
        </p:nvSpPr>
        <p:spPr>
          <a:xfrm>
            <a:off x="4832400" y="1207638"/>
            <a:ext cx="39999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Tough 2000 Resin</a:t>
            </a:r>
            <a:endParaRPr b="1"/>
          </a:p>
          <a:p>
            <a:pPr marL="457200" lvl="0" indent="-317500" algn="l" rtl="0">
              <a:spcBef>
                <a:spcPts val="1600"/>
              </a:spcBef>
              <a:spcAft>
                <a:spcPts val="0"/>
              </a:spcAft>
              <a:buSzPts val="1400"/>
              <a:buChar char="●"/>
            </a:pPr>
            <a:r>
              <a:rPr lang="en"/>
              <a:t>No clear options</a:t>
            </a:r>
            <a:endParaRPr/>
          </a:p>
          <a:p>
            <a:pPr marL="457200" lvl="0" indent="-317500" algn="l" rtl="0">
              <a:spcBef>
                <a:spcPts val="0"/>
              </a:spcBef>
              <a:spcAft>
                <a:spcPts val="0"/>
              </a:spcAft>
              <a:buSzPts val="1400"/>
              <a:buChar char="●"/>
            </a:pPr>
            <a:r>
              <a:rPr lang="en"/>
              <a:t>Greater capacity for flexing</a:t>
            </a:r>
            <a:endParaRPr/>
          </a:p>
          <a:p>
            <a:pPr marL="0" lvl="0" indent="0" algn="l" rtl="0">
              <a:spcBef>
                <a:spcPts val="1600"/>
              </a:spcBef>
              <a:spcAft>
                <a:spcPts val="1600"/>
              </a:spcAft>
              <a:buNone/>
            </a:pPr>
            <a:endParaRPr/>
          </a:p>
        </p:txBody>
      </p:sp>
      <p:pic>
        <p:nvPicPr>
          <p:cNvPr id="270" name="Google Shape;270;p35"/>
          <p:cNvPicPr preferRelativeResize="0"/>
          <p:nvPr/>
        </p:nvPicPr>
        <p:blipFill>
          <a:blip r:embed="rId3">
            <a:alphaModFix/>
          </a:blip>
          <a:stretch>
            <a:fillRect/>
          </a:stretch>
        </p:blipFill>
        <p:spPr>
          <a:xfrm>
            <a:off x="4956475" y="2419500"/>
            <a:ext cx="3581400" cy="1628775"/>
          </a:xfrm>
          <a:prstGeom prst="rect">
            <a:avLst/>
          </a:prstGeom>
          <a:noFill/>
          <a:ln>
            <a:noFill/>
          </a:ln>
        </p:spPr>
      </p:pic>
      <p:pic>
        <p:nvPicPr>
          <p:cNvPr id="271" name="Google Shape;271;p35"/>
          <p:cNvPicPr preferRelativeResize="0"/>
          <p:nvPr/>
        </p:nvPicPr>
        <p:blipFill>
          <a:blip r:embed="rId4">
            <a:alphaModFix/>
          </a:blip>
          <a:stretch>
            <a:fillRect/>
          </a:stretch>
        </p:blipFill>
        <p:spPr>
          <a:xfrm>
            <a:off x="559050" y="2571750"/>
            <a:ext cx="3505200" cy="1371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6"/>
          <p:cNvSpPr txBox="1">
            <a:spLocks noGrp="1"/>
          </p:cNvSpPr>
          <p:nvPr>
            <p:ph type="title"/>
          </p:nvPr>
        </p:nvSpPr>
        <p:spPr>
          <a:xfrm>
            <a:off x="335425" y="745625"/>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Manufacturing- Assembly</a:t>
            </a:r>
            <a:endParaRPr/>
          </a:p>
        </p:txBody>
      </p:sp>
      <p:sp>
        <p:nvSpPr>
          <p:cNvPr id="277" name="Google Shape;277;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278" name="Google Shape;278;p36"/>
          <p:cNvSpPr txBox="1"/>
          <p:nvPr/>
        </p:nvSpPr>
        <p:spPr>
          <a:xfrm>
            <a:off x="485300" y="1407600"/>
            <a:ext cx="3000000" cy="30000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Inlet printed in four 6 in sections </a:t>
            </a:r>
            <a:endParaRPr>
              <a:solidFill>
                <a:schemeClr val="dk2"/>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Sections assembled together using eight 5mm bolts</a:t>
            </a:r>
            <a:endParaRPr>
              <a:solidFill>
                <a:schemeClr val="dk2"/>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Modular design provides flexibility</a:t>
            </a:r>
            <a:endParaRPr>
              <a:solidFill>
                <a:schemeClr val="dk2"/>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Bellmouth can be removed</a:t>
            </a:r>
            <a:endParaRPr>
              <a:solidFill>
                <a:schemeClr val="dk2"/>
              </a:solidFill>
              <a:latin typeface="Montserrat"/>
              <a:ea typeface="Montserrat"/>
              <a:cs typeface="Montserrat"/>
              <a:sym typeface="Montserrat"/>
            </a:endParaRPr>
          </a:p>
        </p:txBody>
      </p:sp>
      <p:pic>
        <p:nvPicPr>
          <p:cNvPr id="279" name="Google Shape;279;p36"/>
          <p:cNvPicPr preferRelativeResize="0"/>
          <p:nvPr/>
        </p:nvPicPr>
        <p:blipFill>
          <a:blip r:embed="rId3">
            <a:alphaModFix/>
          </a:blip>
          <a:stretch>
            <a:fillRect/>
          </a:stretch>
        </p:blipFill>
        <p:spPr>
          <a:xfrm>
            <a:off x="4481025" y="1445025"/>
            <a:ext cx="4282900" cy="2630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7"/>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400" b="1"/>
              <a:t>Stress and Vibration Analysis</a:t>
            </a:r>
            <a:endParaRPr sz="2400" b="1"/>
          </a:p>
        </p:txBody>
      </p:sp>
      <p:sp>
        <p:nvSpPr>
          <p:cNvPr id="285" name="Google Shape;285;p37"/>
          <p:cNvSpPr txBox="1">
            <a:spLocks noGrp="1"/>
          </p:cNvSpPr>
          <p:nvPr>
            <p:ph type="body" idx="1"/>
          </p:nvPr>
        </p:nvSpPr>
        <p:spPr>
          <a:xfrm>
            <a:off x="3552450" y="3441425"/>
            <a:ext cx="2285400" cy="507900"/>
          </a:xfrm>
          <a:prstGeom prst="rect">
            <a:avLst/>
          </a:prstGeom>
        </p:spPr>
        <p:txBody>
          <a:bodyPr spcFirstLastPara="1" wrap="square" lIns="91425" tIns="91425" rIns="91425" bIns="91425" anchor="t" anchorCtr="0">
            <a:noAutofit/>
          </a:bodyPr>
          <a:lstStyle/>
          <a:p>
            <a:pPr marL="457200" lvl="0" indent="-279400" algn="l" rtl="0">
              <a:spcBef>
                <a:spcPts val="0"/>
              </a:spcBef>
              <a:spcAft>
                <a:spcPts val="0"/>
              </a:spcAft>
              <a:buSzPts val="800"/>
              <a:buChar char="●"/>
            </a:pPr>
            <a:r>
              <a:rPr lang="en" sz="800"/>
              <a:t>Restrained at ends only</a:t>
            </a:r>
            <a:endParaRPr sz="800"/>
          </a:p>
          <a:p>
            <a:pPr marL="457200" lvl="0" indent="-279400" algn="l" rtl="0">
              <a:spcBef>
                <a:spcPts val="0"/>
              </a:spcBef>
              <a:spcAft>
                <a:spcPts val="0"/>
              </a:spcAft>
              <a:buSzPts val="800"/>
              <a:buChar char="●"/>
            </a:pPr>
            <a:r>
              <a:rPr lang="en" sz="800"/>
              <a:t>1st failure mode at 396 Hz</a:t>
            </a:r>
            <a:endParaRPr sz="800"/>
          </a:p>
        </p:txBody>
      </p:sp>
      <p:sp>
        <p:nvSpPr>
          <p:cNvPr id="286" name="Google Shape;28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287" name="Google Shape;287;p37"/>
          <p:cNvSpPr txBox="1">
            <a:spLocks noGrp="1"/>
          </p:cNvSpPr>
          <p:nvPr>
            <p:ph type="body" idx="2"/>
          </p:nvPr>
        </p:nvSpPr>
        <p:spPr>
          <a:xfrm>
            <a:off x="6246675" y="3441425"/>
            <a:ext cx="2285400" cy="507900"/>
          </a:xfrm>
          <a:prstGeom prst="rect">
            <a:avLst/>
          </a:prstGeom>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SzPts val="800"/>
              <a:buChar char="●"/>
            </a:pPr>
            <a:r>
              <a:rPr lang="en" sz="800"/>
              <a:t>Restrained at ends and throat</a:t>
            </a:r>
            <a:endParaRPr sz="800"/>
          </a:p>
          <a:p>
            <a:pPr marL="457200" marR="0" lvl="0" indent="-279400" algn="l" rtl="0">
              <a:lnSpc>
                <a:spcPct val="115000"/>
              </a:lnSpc>
              <a:spcBef>
                <a:spcPts val="0"/>
              </a:spcBef>
              <a:spcAft>
                <a:spcPts val="0"/>
              </a:spcAft>
              <a:buSzPts val="800"/>
              <a:buChar char="●"/>
            </a:pPr>
            <a:r>
              <a:rPr lang="en" sz="800"/>
              <a:t>1st failure mode at 986 Hz</a:t>
            </a:r>
            <a:endParaRPr sz="800"/>
          </a:p>
        </p:txBody>
      </p:sp>
      <p:sp>
        <p:nvSpPr>
          <p:cNvPr id="288" name="Google Shape;288;p37"/>
          <p:cNvSpPr txBox="1"/>
          <p:nvPr/>
        </p:nvSpPr>
        <p:spPr>
          <a:xfrm>
            <a:off x="2445900" y="4151425"/>
            <a:ext cx="4252200" cy="393600"/>
          </a:xfrm>
          <a:prstGeom prst="rect">
            <a:avLst/>
          </a:prstGeom>
          <a:noFill/>
          <a:ln>
            <a:noFill/>
          </a:ln>
        </p:spPr>
        <p:txBody>
          <a:bodyPr spcFirstLastPara="1" wrap="square" lIns="91425" tIns="91425" rIns="91425" bIns="91425" anchor="t" anchorCtr="0">
            <a:noAutofit/>
          </a:bodyPr>
          <a:lstStyle/>
          <a:p>
            <a:pPr marL="457200" lvl="0" indent="-279400" algn="l" rtl="0">
              <a:spcBef>
                <a:spcPts val="0"/>
              </a:spcBef>
              <a:spcAft>
                <a:spcPts val="0"/>
              </a:spcAft>
              <a:buSzPts val="800"/>
              <a:buFont typeface="Montserrat"/>
              <a:buChar char="●"/>
            </a:pPr>
            <a:r>
              <a:rPr lang="en" sz="800">
                <a:latin typeface="Montserrat"/>
                <a:ea typeface="Montserrat"/>
                <a:cs typeface="Montserrat"/>
                <a:sym typeface="Montserrat"/>
              </a:rPr>
              <a:t>Tests conducted with Formlabs Standard (Clear) material properties </a:t>
            </a:r>
            <a:endParaRPr sz="800">
              <a:latin typeface="Montserrat"/>
              <a:ea typeface="Montserrat"/>
              <a:cs typeface="Montserrat"/>
              <a:sym typeface="Montserrat"/>
            </a:endParaRPr>
          </a:p>
          <a:p>
            <a:pPr marL="457200" lvl="0" indent="-279400" algn="l" rtl="0">
              <a:spcBef>
                <a:spcPts val="0"/>
              </a:spcBef>
              <a:spcAft>
                <a:spcPts val="0"/>
              </a:spcAft>
              <a:buSzPts val="800"/>
              <a:buFont typeface="Montserrat"/>
              <a:buChar char="●"/>
            </a:pPr>
            <a:r>
              <a:rPr lang="en" sz="800">
                <a:latin typeface="Montserrat"/>
                <a:ea typeface="Montserrat"/>
                <a:cs typeface="Montserrat"/>
                <a:sym typeface="Montserrat"/>
              </a:rPr>
              <a:t>Inlet: L = 24 in 	AR = 1</a:t>
            </a:r>
            <a:endParaRPr sz="800">
              <a:latin typeface="Montserrat"/>
              <a:ea typeface="Montserrat"/>
              <a:cs typeface="Montserrat"/>
              <a:sym typeface="Montserrat"/>
            </a:endParaRPr>
          </a:p>
        </p:txBody>
      </p:sp>
      <p:pic>
        <p:nvPicPr>
          <p:cNvPr id="289" name="Google Shape;289;p37"/>
          <p:cNvPicPr preferRelativeResize="0"/>
          <p:nvPr/>
        </p:nvPicPr>
        <p:blipFill>
          <a:blip r:embed="rId3">
            <a:alphaModFix/>
          </a:blip>
          <a:stretch>
            <a:fillRect/>
          </a:stretch>
        </p:blipFill>
        <p:spPr>
          <a:xfrm>
            <a:off x="3478262" y="1582950"/>
            <a:ext cx="2433775" cy="1606751"/>
          </a:xfrm>
          <a:prstGeom prst="rect">
            <a:avLst/>
          </a:prstGeom>
          <a:noFill/>
          <a:ln>
            <a:noFill/>
          </a:ln>
        </p:spPr>
      </p:pic>
      <p:pic>
        <p:nvPicPr>
          <p:cNvPr id="290" name="Google Shape;290;p37"/>
          <p:cNvPicPr preferRelativeResize="0"/>
          <p:nvPr/>
        </p:nvPicPr>
        <p:blipFill>
          <a:blip r:embed="rId4">
            <a:alphaModFix/>
          </a:blip>
          <a:stretch>
            <a:fillRect/>
          </a:stretch>
        </p:blipFill>
        <p:spPr>
          <a:xfrm>
            <a:off x="6188288" y="1535250"/>
            <a:ext cx="2402175" cy="1606749"/>
          </a:xfrm>
          <a:prstGeom prst="rect">
            <a:avLst/>
          </a:prstGeom>
          <a:noFill/>
          <a:ln>
            <a:noFill/>
          </a:ln>
        </p:spPr>
      </p:pic>
      <p:pic>
        <p:nvPicPr>
          <p:cNvPr id="291" name="Google Shape;291;p37"/>
          <p:cNvPicPr preferRelativeResize="0"/>
          <p:nvPr/>
        </p:nvPicPr>
        <p:blipFill>
          <a:blip r:embed="rId5">
            <a:alphaModFix/>
          </a:blip>
          <a:stretch>
            <a:fillRect/>
          </a:stretch>
        </p:blipFill>
        <p:spPr>
          <a:xfrm>
            <a:off x="553537" y="1582950"/>
            <a:ext cx="2592657" cy="1606749"/>
          </a:xfrm>
          <a:prstGeom prst="rect">
            <a:avLst/>
          </a:prstGeom>
          <a:noFill/>
          <a:ln>
            <a:noFill/>
          </a:ln>
        </p:spPr>
      </p:pic>
      <p:sp>
        <p:nvSpPr>
          <p:cNvPr id="292" name="Google Shape;292;p37"/>
          <p:cNvSpPr txBox="1"/>
          <p:nvPr/>
        </p:nvSpPr>
        <p:spPr>
          <a:xfrm>
            <a:off x="707163" y="3498575"/>
            <a:ext cx="2285400" cy="393600"/>
          </a:xfrm>
          <a:prstGeom prst="rect">
            <a:avLst/>
          </a:prstGeom>
          <a:noFill/>
          <a:ln>
            <a:noFill/>
          </a:ln>
        </p:spPr>
        <p:txBody>
          <a:bodyPr spcFirstLastPara="1" wrap="square" lIns="91425" tIns="91425" rIns="91425" bIns="91425" anchor="ctr" anchorCtr="0">
            <a:noAutofit/>
          </a:bodyPr>
          <a:lstStyle/>
          <a:p>
            <a:pPr marL="457200" marR="0" lvl="0" indent="-279400" algn="l" rtl="0">
              <a:lnSpc>
                <a:spcPct val="115000"/>
              </a:lnSpc>
              <a:spcBef>
                <a:spcPts val="0"/>
              </a:spcBef>
              <a:spcAft>
                <a:spcPts val="0"/>
              </a:spcAft>
              <a:buClr>
                <a:schemeClr val="dk2"/>
              </a:buClr>
              <a:buSzPts val="800"/>
              <a:buFont typeface="Montserrat"/>
              <a:buChar char="●"/>
            </a:pPr>
            <a:r>
              <a:rPr lang="en" sz="800">
                <a:solidFill>
                  <a:schemeClr val="dk2"/>
                </a:solidFill>
                <a:latin typeface="Montserrat"/>
                <a:ea typeface="Montserrat"/>
                <a:cs typeface="Montserrat"/>
                <a:sym typeface="Montserrat"/>
              </a:rPr>
              <a:t>Free standing Static</a:t>
            </a:r>
            <a:endParaRPr sz="800">
              <a:solidFill>
                <a:schemeClr val="dk2"/>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8"/>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Vortex Generators</a:t>
            </a:r>
            <a:endParaRPr/>
          </a:p>
        </p:txBody>
      </p:sp>
      <p:sp>
        <p:nvSpPr>
          <p:cNvPr id="298" name="Google Shape;298;p38"/>
          <p:cNvSpPr txBox="1">
            <a:spLocks noGrp="1"/>
          </p:cNvSpPr>
          <p:nvPr>
            <p:ph type="body" idx="1"/>
          </p:nvPr>
        </p:nvSpPr>
        <p:spPr>
          <a:xfrm>
            <a:off x="533450" y="1244725"/>
            <a:ext cx="40386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Too difficult to model in CFD</a:t>
            </a:r>
            <a:endParaRPr/>
          </a:p>
          <a:p>
            <a:pPr marL="457200" lvl="0" indent="-317500" algn="l" rtl="0">
              <a:spcBef>
                <a:spcPts val="0"/>
              </a:spcBef>
              <a:spcAft>
                <a:spcPts val="0"/>
              </a:spcAft>
              <a:buSzPts val="1400"/>
              <a:buChar char="▪"/>
            </a:pPr>
            <a:r>
              <a:rPr lang="en"/>
              <a:t>Future testing using an iterative process</a:t>
            </a:r>
            <a:endParaRPr/>
          </a:p>
          <a:p>
            <a:pPr marL="914400" lvl="1" indent="-317500" algn="l" rtl="0">
              <a:spcBef>
                <a:spcPts val="0"/>
              </a:spcBef>
              <a:spcAft>
                <a:spcPts val="0"/>
              </a:spcAft>
              <a:buSzPts val="1400"/>
              <a:buChar char="▸"/>
            </a:pPr>
            <a:r>
              <a:rPr lang="en"/>
              <a:t>Added to baseline</a:t>
            </a:r>
            <a:endParaRPr/>
          </a:p>
          <a:p>
            <a:pPr marL="914400" lvl="1" indent="-317500" algn="l" rtl="0">
              <a:spcBef>
                <a:spcPts val="0"/>
              </a:spcBef>
              <a:spcAft>
                <a:spcPts val="0"/>
              </a:spcAft>
              <a:buSzPts val="1400"/>
              <a:buChar char="▸"/>
            </a:pPr>
            <a:r>
              <a:rPr lang="en"/>
              <a:t>Manufactured separately</a:t>
            </a:r>
            <a:endParaRPr/>
          </a:p>
          <a:p>
            <a:pPr marL="914400" lvl="1" indent="-317500" algn="l" rtl="0">
              <a:spcBef>
                <a:spcPts val="0"/>
              </a:spcBef>
              <a:spcAft>
                <a:spcPts val="0"/>
              </a:spcAft>
              <a:buSzPts val="1400"/>
              <a:buChar char="▸"/>
            </a:pPr>
            <a:r>
              <a:rPr lang="en"/>
              <a:t>Epoxy or tape integration</a:t>
            </a:r>
            <a:endParaRPr/>
          </a:p>
          <a:p>
            <a:pPr marL="457200" lvl="0" indent="-317500" algn="l" rtl="0">
              <a:spcBef>
                <a:spcPts val="0"/>
              </a:spcBef>
              <a:spcAft>
                <a:spcPts val="0"/>
              </a:spcAft>
              <a:buSzPts val="1400"/>
              <a:buChar char="▪"/>
            </a:pPr>
            <a:r>
              <a:rPr lang="en"/>
              <a:t>Circumferential at first bend</a:t>
            </a:r>
            <a:endParaRPr/>
          </a:p>
          <a:p>
            <a:pPr marL="457200" lvl="0" indent="-317500" algn="l" rtl="0">
              <a:spcBef>
                <a:spcPts val="0"/>
              </a:spcBef>
              <a:spcAft>
                <a:spcPts val="0"/>
              </a:spcAft>
              <a:buSzPts val="1400"/>
              <a:buChar char="▪"/>
            </a:pPr>
            <a:r>
              <a:rPr lang="en"/>
              <a:t>Compare test results with baseline to analyze difference </a:t>
            </a:r>
            <a:endParaRPr/>
          </a:p>
          <a:p>
            <a:pPr marL="457200" lvl="0" indent="-317500" algn="l" rtl="0">
              <a:spcBef>
                <a:spcPts val="0"/>
              </a:spcBef>
              <a:spcAft>
                <a:spcPts val="0"/>
              </a:spcAft>
              <a:buSzPts val="1400"/>
              <a:buChar char="▪"/>
            </a:pPr>
            <a:r>
              <a:rPr lang="en"/>
              <a:t>Add if significant pressure recovery results are shown</a:t>
            </a:r>
            <a:endParaRPr/>
          </a:p>
        </p:txBody>
      </p:sp>
      <p:sp>
        <p:nvSpPr>
          <p:cNvPr id="299" name="Google Shape;299;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300" name="Google Shape;300;p38"/>
          <p:cNvPicPr preferRelativeResize="0"/>
          <p:nvPr/>
        </p:nvPicPr>
        <p:blipFill>
          <a:blip r:embed="rId3">
            <a:alphaModFix/>
          </a:blip>
          <a:stretch>
            <a:fillRect/>
          </a:stretch>
        </p:blipFill>
        <p:spPr>
          <a:xfrm>
            <a:off x="5033425" y="1211900"/>
            <a:ext cx="3532124" cy="1683475"/>
          </a:xfrm>
          <a:prstGeom prst="rect">
            <a:avLst/>
          </a:prstGeom>
          <a:noFill/>
          <a:ln>
            <a:noFill/>
          </a:ln>
        </p:spPr>
      </p:pic>
      <p:sp>
        <p:nvSpPr>
          <p:cNvPr id="301" name="Google Shape;301;p38"/>
          <p:cNvSpPr txBox="1"/>
          <p:nvPr/>
        </p:nvSpPr>
        <p:spPr>
          <a:xfrm>
            <a:off x="5260900" y="3015650"/>
            <a:ext cx="3485100" cy="2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ontserrat"/>
                <a:ea typeface="Montserrat"/>
                <a:cs typeface="Montserrat"/>
                <a:sym typeface="Montserrat"/>
              </a:rPr>
              <a:t>Example of vortex gen. placement</a:t>
            </a:r>
            <a:endParaRPr b="1">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9"/>
          <p:cNvSpPr txBox="1">
            <a:spLocks noGrp="1"/>
          </p:cNvSpPr>
          <p:nvPr>
            <p:ph type="title"/>
          </p:nvPr>
        </p:nvSpPr>
        <p:spPr>
          <a:xfrm>
            <a:off x="287250" y="579775"/>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b="1"/>
              <a:t>Final Assembly</a:t>
            </a:r>
            <a:endParaRPr/>
          </a:p>
        </p:txBody>
      </p:sp>
      <p:sp>
        <p:nvSpPr>
          <p:cNvPr id="307" name="Google Shape;30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308" name="Google Shape;308;p39"/>
          <p:cNvPicPr preferRelativeResize="0"/>
          <p:nvPr/>
        </p:nvPicPr>
        <p:blipFill>
          <a:blip r:embed="rId3">
            <a:alphaModFix/>
          </a:blip>
          <a:stretch>
            <a:fillRect/>
          </a:stretch>
        </p:blipFill>
        <p:spPr>
          <a:xfrm>
            <a:off x="1442689" y="1152475"/>
            <a:ext cx="6189227" cy="3595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0"/>
          <p:cNvSpPr/>
          <p:nvPr/>
        </p:nvSpPr>
        <p:spPr>
          <a:xfrm>
            <a:off x="0" y="2402400"/>
            <a:ext cx="7890600" cy="973800"/>
          </a:xfrm>
          <a:prstGeom prst="rect">
            <a:avLst/>
          </a:prstGeom>
          <a:solidFill>
            <a:srgbClr val="CEB87B"/>
          </a:solidFill>
          <a:ln w="38100" cap="flat" cmpd="sng">
            <a:solidFill>
              <a:srgbClr val="CEB8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txBox="1">
            <a:spLocks noGrp="1"/>
          </p:cNvSpPr>
          <p:nvPr>
            <p:ph type="title"/>
          </p:nvPr>
        </p:nvSpPr>
        <p:spPr>
          <a:xfrm>
            <a:off x="1082625" y="2610000"/>
            <a:ext cx="497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Test Apparatus Design</a:t>
            </a:r>
            <a:endParaRPr sz="2600"/>
          </a:p>
        </p:txBody>
      </p:sp>
      <p:sp>
        <p:nvSpPr>
          <p:cNvPr id="315" name="Google Shape;315;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27</a:t>
            </a:fld>
            <a:endParaRPr b="1"/>
          </a:p>
        </p:txBody>
      </p:sp>
      <p:sp>
        <p:nvSpPr>
          <p:cNvPr id="316" name="Google Shape;316;p40"/>
          <p:cNvSpPr txBox="1">
            <a:spLocks noGrp="1"/>
          </p:cNvSpPr>
          <p:nvPr>
            <p:ph type="title"/>
          </p:nvPr>
        </p:nvSpPr>
        <p:spPr>
          <a:xfrm>
            <a:off x="1082625" y="1697050"/>
            <a:ext cx="3287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0"/>
              <a:t>Section 2.2 </a:t>
            </a:r>
            <a:endParaRPr sz="2600" b="0"/>
          </a:p>
        </p:txBody>
      </p:sp>
      <p:sp>
        <p:nvSpPr>
          <p:cNvPr id="317" name="Google Shape;317;p40"/>
          <p:cNvSpPr/>
          <p:nvPr/>
        </p:nvSpPr>
        <p:spPr>
          <a:xfrm>
            <a:off x="3414450" y="4391250"/>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b="1">
                <a:solidFill>
                  <a:srgbClr val="CCCCCC"/>
                </a:solidFill>
                <a:latin typeface="Montserrat"/>
                <a:ea typeface="Montserrat"/>
                <a:cs typeface="Montserrat"/>
                <a:sym typeface="Montserrat"/>
              </a:rPr>
              <a:t>Design Satisfaction </a:t>
            </a:r>
            <a:endParaRPr sz="800" b="1">
              <a:solidFill>
                <a:srgbClr val="CCCCCC"/>
              </a:solidFill>
              <a:latin typeface="Montserrat"/>
              <a:ea typeface="Montserrat"/>
              <a:cs typeface="Montserrat"/>
              <a:sym typeface="Montserrat"/>
            </a:endParaRPr>
          </a:p>
        </p:txBody>
      </p:sp>
      <p:sp>
        <p:nvSpPr>
          <p:cNvPr id="318" name="Google Shape;318;p40"/>
          <p:cNvSpPr/>
          <p:nvPr/>
        </p:nvSpPr>
        <p:spPr>
          <a:xfrm>
            <a:off x="4558973" y="4391250"/>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Risks</a:t>
            </a:r>
            <a:endParaRPr sz="800" b="1">
              <a:solidFill>
                <a:srgbClr val="B7B7B7"/>
              </a:solidFill>
              <a:latin typeface="Montserrat"/>
              <a:ea typeface="Montserrat"/>
              <a:cs typeface="Montserrat"/>
              <a:sym typeface="Montserrat"/>
            </a:endParaRPr>
          </a:p>
        </p:txBody>
      </p:sp>
      <p:sp>
        <p:nvSpPr>
          <p:cNvPr id="319" name="Google Shape;319;p40"/>
          <p:cNvSpPr/>
          <p:nvPr/>
        </p:nvSpPr>
        <p:spPr>
          <a:xfrm>
            <a:off x="915523" y="4391250"/>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Purpose</a:t>
            </a:r>
            <a:endParaRPr sz="800" b="1">
              <a:solidFill>
                <a:srgbClr val="CCCCCC"/>
              </a:solidFill>
              <a:latin typeface="Montserrat"/>
              <a:ea typeface="Montserrat"/>
              <a:cs typeface="Montserrat"/>
              <a:sym typeface="Montserrat"/>
            </a:endParaRPr>
          </a:p>
        </p:txBody>
      </p:sp>
      <p:sp>
        <p:nvSpPr>
          <p:cNvPr id="320" name="Google Shape;320;p40"/>
          <p:cNvSpPr/>
          <p:nvPr/>
        </p:nvSpPr>
        <p:spPr>
          <a:xfrm>
            <a:off x="6831975" y="4391250"/>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Project Planning</a:t>
            </a:r>
            <a:endParaRPr sz="800" b="1">
              <a:solidFill>
                <a:srgbClr val="B7B7B7"/>
              </a:solidFill>
              <a:latin typeface="Montserrat"/>
              <a:ea typeface="Montserrat"/>
              <a:cs typeface="Montserrat"/>
              <a:sym typeface="Montserrat"/>
            </a:endParaRPr>
          </a:p>
        </p:txBody>
      </p:sp>
      <p:sp>
        <p:nvSpPr>
          <p:cNvPr id="321" name="Google Shape;321;p40"/>
          <p:cNvSpPr/>
          <p:nvPr/>
        </p:nvSpPr>
        <p:spPr>
          <a:xfrm>
            <a:off x="2061025" y="4352250"/>
            <a:ext cx="1586700" cy="471600"/>
          </a:xfrm>
          <a:prstGeom prst="chevron">
            <a:avLst>
              <a:gd name="adj" fmla="val 50000"/>
            </a:avLst>
          </a:prstGeom>
          <a:solidFill>
            <a:srgbClr val="CEB87B"/>
          </a:solidFill>
          <a:ln w="19050" cap="flat" cmpd="sng">
            <a:solidFill>
              <a:schemeClr val="lt2"/>
            </a:solidFill>
            <a:prstDash val="solid"/>
            <a:round/>
            <a:headEnd type="none" w="sm" len="sm"/>
            <a:tailEnd type="none" w="sm" len="sm"/>
          </a:ln>
        </p:spPr>
        <p:txBody>
          <a:bodyPr spcFirstLastPara="1" wrap="square" lIns="114300" tIns="91425" rIns="91425" bIns="91425" anchor="t" anchorCtr="0">
            <a:noAutofit/>
          </a:bodyPr>
          <a:lstStyle/>
          <a:p>
            <a:pPr marL="0" lvl="0" indent="0" algn="ctr" rtl="0">
              <a:spcBef>
                <a:spcPts val="0"/>
              </a:spcBef>
              <a:spcAft>
                <a:spcPts val="0"/>
              </a:spcAft>
              <a:buNone/>
            </a:pPr>
            <a:r>
              <a:rPr lang="en" sz="900" b="1">
                <a:solidFill>
                  <a:srgbClr val="595959"/>
                </a:solidFill>
                <a:latin typeface="Montserrat"/>
                <a:ea typeface="Montserrat"/>
                <a:cs typeface="Montserrat"/>
                <a:sym typeface="Montserrat"/>
              </a:rPr>
              <a:t>Design Solutions</a:t>
            </a:r>
            <a:endParaRPr sz="900" b="1">
              <a:solidFill>
                <a:srgbClr val="595959"/>
              </a:solidFill>
              <a:latin typeface="Montserrat"/>
              <a:ea typeface="Montserrat"/>
              <a:cs typeface="Montserrat"/>
              <a:sym typeface="Montserrat"/>
            </a:endParaRPr>
          </a:p>
        </p:txBody>
      </p:sp>
      <p:sp>
        <p:nvSpPr>
          <p:cNvPr id="322" name="Google Shape;322;p40"/>
          <p:cNvSpPr/>
          <p:nvPr/>
        </p:nvSpPr>
        <p:spPr>
          <a:xfrm>
            <a:off x="5666375" y="4391250"/>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Verification &amp; Validation</a:t>
            </a:r>
            <a:endParaRPr sz="800" b="1">
              <a:solidFill>
                <a:srgbClr val="B7B7B7"/>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41"/>
          <p:cNvPicPr preferRelativeResize="0"/>
          <p:nvPr/>
        </p:nvPicPr>
        <p:blipFill>
          <a:blip r:embed="rId3">
            <a:alphaModFix amt="12000"/>
          </a:blip>
          <a:stretch>
            <a:fillRect/>
          </a:stretch>
        </p:blipFill>
        <p:spPr>
          <a:xfrm>
            <a:off x="1702675" y="1092675"/>
            <a:ext cx="5908150" cy="3864975"/>
          </a:xfrm>
          <a:prstGeom prst="rect">
            <a:avLst/>
          </a:prstGeom>
          <a:noFill/>
          <a:ln>
            <a:noFill/>
          </a:ln>
        </p:spPr>
      </p:pic>
      <p:sp>
        <p:nvSpPr>
          <p:cNvPr id="328" name="Google Shape;328;p41"/>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Apparatus Design Critical Elements</a:t>
            </a:r>
            <a:endParaRPr/>
          </a:p>
        </p:txBody>
      </p:sp>
      <p:sp>
        <p:nvSpPr>
          <p:cNvPr id="329" name="Google Shape;329;p41"/>
          <p:cNvSpPr txBox="1">
            <a:spLocks noGrp="1"/>
          </p:cNvSpPr>
          <p:nvPr>
            <p:ph type="body" idx="1"/>
          </p:nvPr>
        </p:nvSpPr>
        <p:spPr>
          <a:xfrm>
            <a:off x="676250" y="1386713"/>
            <a:ext cx="7815000" cy="3276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000" b="1" u="sng"/>
          </a:p>
          <a:p>
            <a:pPr marL="457200" lvl="0" indent="-330200" algn="l" rtl="0">
              <a:spcBef>
                <a:spcPts val="0"/>
              </a:spcBef>
              <a:spcAft>
                <a:spcPts val="0"/>
              </a:spcAft>
              <a:buClr>
                <a:schemeClr val="dk2"/>
              </a:buClr>
              <a:buSzPts val="1600"/>
              <a:buAutoNum type="arabicPeriod"/>
            </a:pPr>
            <a:r>
              <a:rPr lang="en" sz="1600"/>
              <a:t>Pressure Measurement: </a:t>
            </a:r>
            <a:endParaRPr sz="1200" i="1" strike="sngStrike"/>
          </a:p>
          <a:p>
            <a:pPr marL="0" lvl="0" indent="0" algn="l" rtl="0">
              <a:spcBef>
                <a:spcPts val="0"/>
              </a:spcBef>
              <a:spcAft>
                <a:spcPts val="0"/>
              </a:spcAft>
              <a:buNone/>
            </a:pPr>
            <a:r>
              <a:rPr lang="en" sz="1200" i="1"/>
              <a:t>	</a:t>
            </a:r>
            <a:r>
              <a:rPr lang="en" sz="1300" i="1"/>
              <a:t>Static tap manufacturing, integration and flow separation identification</a:t>
            </a:r>
            <a:endParaRPr sz="1300" i="1"/>
          </a:p>
          <a:p>
            <a:pPr marL="0" lvl="0" indent="0" algn="l" rtl="0">
              <a:spcBef>
                <a:spcPts val="0"/>
              </a:spcBef>
              <a:spcAft>
                <a:spcPts val="0"/>
              </a:spcAft>
              <a:buNone/>
            </a:pPr>
            <a:endParaRPr sz="1300" i="1"/>
          </a:p>
          <a:p>
            <a:pPr marL="457200" lvl="0" indent="-330200" algn="l" rtl="0">
              <a:spcBef>
                <a:spcPts val="0"/>
              </a:spcBef>
              <a:spcAft>
                <a:spcPts val="0"/>
              </a:spcAft>
              <a:buClr>
                <a:schemeClr val="dk2"/>
              </a:buClr>
              <a:buSzPts val="1600"/>
              <a:buAutoNum type="arabicPeriod"/>
            </a:pPr>
            <a:r>
              <a:rPr lang="en" sz="1600"/>
              <a:t>Slotted Inlet Concept:</a:t>
            </a:r>
            <a:endParaRPr sz="1600"/>
          </a:p>
          <a:p>
            <a:pPr marL="0" lvl="0" indent="457200" algn="l" rtl="0">
              <a:spcBef>
                <a:spcPts val="0"/>
              </a:spcBef>
              <a:spcAft>
                <a:spcPts val="0"/>
              </a:spcAft>
              <a:buNone/>
            </a:pPr>
            <a:r>
              <a:rPr lang="en" sz="1300" i="1"/>
              <a:t>Slotted inlet manufacturing and testing capabilities</a:t>
            </a:r>
            <a:endParaRPr sz="1300" b="1" i="1"/>
          </a:p>
          <a:p>
            <a:pPr marL="0" lvl="0" indent="0" algn="l" rtl="0">
              <a:lnSpc>
                <a:spcPct val="115000"/>
              </a:lnSpc>
              <a:spcBef>
                <a:spcPts val="0"/>
              </a:spcBef>
              <a:spcAft>
                <a:spcPts val="0"/>
              </a:spcAft>
              <a:buNone/>
            </a:pPr>
            <a:endParaRPr sz="1200" i="1"/>
          </a:p>
          <a:p>
            <a:pPr marL="457200" lvl="0" indent="-330200" algn="l" rtl="0">
              <a:lnSpc>
                <a:spcPct val="115000"/>
              </a:lnSpc>
              <a:spcBef>
                <a:spcPts val="0"/>
              </a:spcBef>
              <a:spcAft>
                <a:spcPts val="0"/>
              </a:spcAft>
              <a:buSzPts val="1600"/>
              <a:buAutoNum type="arabicPeriod"/>
            </a:pPr>
            <a:r>
              <a:rPr lang="en" sz="1600"/>
              <a:t>Mass Flow Surrogate:</a:t>
            </a:r>
            <a:endParaRPr sz="1600"/>
          </a:p>
          <a:p>
            <a:pPr marL="0" lvl="0" indent="457200" algn="l" rtl="0">
              <a:lnSpc>
                <a:spcPct val="115000"/>
              </a:lnSpc>
              <a:spcBef>
                <a:spcPts val="0"/>
              </a:spcBef>
              <a:spcAft>
                <a:spcPts val="0"/>
              </a:spcAft>
              <a:buNone/>
            </a:pPr>
            <a:r>
              <a:rPr lang="en" sz="1300" i="1"/>
              <a:t>Engine condition replication using Electric Ducted Fans</a:t>
            </a:r>
            <a:endParaRPr sz="1300" i="1"/>
          </a:p>
          <a:p>
            <a:pPr marL="0" lvl="0" indent="457200" algn="l" rtl="0">
              <a:lnSpc>
                <a:spcPct val="115000"/>
              </a:lnSpc>
              <a:spcBef>
                <a:spcPts val="0"/>
              </a:spcBef>
              <a:spcAft>
                <a:spcPts val="0"/>
              </a:spcAft>
              <a:buNone/>
            </a:pPr>
            <a:endParaRPr sz="1300"/>
          </a:p>
          <a:p>
            <a:pPr marL="457200" lvl="0" indent="-330200" algn="l" rtl="0">
              <a:spcBef>
                <a:spcPts val="0"/>
              </a:spcBef>
              <a:spcAft>
                <a:spcPts val="0"/>
              </a:spcAft>
              <a:buClr>
                <a:schemeClr val="dk2"/>
              </a:buClr>
              <a:buSzPts val="1600"/>
              <a:buAutoNum type="arabicPeriod"/>
            </a:pPr>
            <a:r>
              <a:rPr lang="en" sz="1600"/>
              <a:t>DAQ &amp; EDF Control:</a:t>
            </a:r>
            <a:endParaRPr sz="1600"/>
          </a:p>
          <a:p>
            <a:pPr marL="0" lvl="0" indent="0" algn="l" rtl="0">
              <a:spcBef>
                <a:spcPts val="0"/>
              </a:spcBef>
              <a:spcAft>
                <a:spcPts val="0"/>
              </a:spcAft>
              <a:buNone/>
            </a:pPr>
            <a:r>
              <a:rPr lang="en" sz="1600"/>
              <a:t>	</a:t>
            </a:r>
            <a:r>
              <a:rPr lang="en" sz="1300" i="1"/>
              <a:t>Data Acquisition system and EDF control setup</a:t>
            </a:r>
            <a:endParaRPr sz="1300" i="1"/>
          </a:p>
          <a:p>
            <a:pPr marL="0" lvl="0" indent="0" algn="l" rtl="0">
              <a:lnSpc>
                <a:spcPct val="115000"/>
              </a:lnSpc>
              <a:spcBef>
                <a:spcPts val="0"/>
              </a:spcBef>
              <a:spcAft>
                <a:spcPts val="0"/>
              </a:spcAft>
              <a:buNone/>
            </a:pPr>
            <a:endParaRPr sz="1300" i="1"/>
          </a:p>
          <a:p>
            <a:pPr marL="0" lvl="0" indent="457200" algn="l" rtl="0">
              <a:lnSpc>
                <a:spcPct val="115000"/>
              </a:lnSpc>
              <a:spcBef>
                <a:spcPts val="0"/>
              </a:spcBef>
              <a:spcAft>
                <a:spcPts val="0"/>
              </a:spcAft>
              <a:buNone/>
            </a:pPr>
            <a:endParaRPr sz="1200" i="1"/>
          </a:p>
          <a:p>
            <a:pPr marL="0" lvl="0" indent="457200" algn="l" rtl="0">
              <a:spcBef>
                <a:spcPts val="0"/>
              </a:spcBef>
              <a:spcAft>
                <a:spcPts val="0"/>
              </a:spcAft>
              <a:buNone/>
            </a:pPr>
            <a:endParaRPr sz="1600"/>
          </a:p>
        </p:txBody>
      </p:sp>
      <p:sp>
        <p:nvSpPr>
          <p:cNvPr id="330" name="Google Shape;330;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28</a:t>
            </a:fld>
            <a:endParaRPr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2"/>
          <p:cNvSpPr txBox="1">
            <a:spLocks noGrp="1"/>
          </p:cNvSpPr>
          <p:nvPr>
            <p:ph type="title"/>
          </p:nvPr>
        </p:nvSpPr>
        <p:spPr>
          <a:xfrm>
            <a:off x="521713" y="497325"/>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Apparatus FBD</a:t>
            </a:r>
            <a:endParaRPr/>
          </a:p>
        </p:txBody>
      </p:sp>
      <p:sp>
        <p:nvSpPr>
          <p:cNvPr id="336" name="Google Shape;336;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29</a:t>
            </a:fld>
            <a:endParaRPr b="1"/>
          </a:p>
        </p:txBody>
      </p:sp>
      <p:sp>
        <p:nvSpPr>
          <p:cNvPr id="337" name="Google Shape;337;p42"/>
          <p:cNvSpPr txBox="1"/>
          <p:nvPr/>
        </p:nvSpPr>
        <p:spPr>
          <a:xfrm>
            <a:off x="6582150" y="748425"/>
            <a:ext cx="1084200" cy="25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latin typeface="Montserrat"/>
                <a:ea typeface="Montserrat"/>
                <a:cs typeface="Montserrat"/>
                <a:sym typeface="Montserrat"/>
              </a:rPr>
              <a:t>Legend</a:t>
            </a:r>
            <a:r>
              <a:rPr lang="en">
                <a:latin typeface="Montserrat"/>
                <a:ea typeface="Montserrat"/>
                <a:cs typeface="Montserrat"/>
                <a:sym typeface="Montserrat"/>
              </a:rPr>
              <a:t> </a:t>
            </a:r>
            <a:endParaRPr>
              <a:latin typeface="Montserrat"/>
              <a:ea typeface="Montserrat"/>
              <a:cs typeface="Montserrat"/>
              <a:sym typeface="Montserrat"/>
            </a:endParaRPr>
          </a:p>
        </p:txBody>
      </p:sp>
      <p:pic>
        <p:nvPicPr>
          <p:cNvPr id="338" name="Google Shape;338;p42"/>
          <p:cNvPicPr preferRelativeResize="0"/>
          <p:nvPr/>
        </p:nvPicPr>
        <p:blipFill rotWithShape="1">
          <a:blip r:embed="rId3">
            <a:alphaModFix/>
          </a:blip>
          <a:srcRect/>
          <a:stretch/>
        </p:blipFill>
        <p:spPr>
          <a:xfrm>
            <a:off x="985775" y="850250"/>
            <a:ext cx="7172502" cy="4347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6"/>
          <p:cNvSpPr txBox="1">
            <a:spLocks noGrp="1"/>
          </p:cNvSpPr>
          <p:nvPr>
            <p:ph type="sldNum" idx="12"/>
          </p:nvPr>
        </p:nvSpPr>
        <p:spPr>
          <a:xfrm>
            <a:off x="8465402"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3</a:t>
            </a:fld>
            <a:endParaRPr b="1"/>
          </a:p>
        </p:txBody>
      </p:sp>
      <p:sp>
        <p:nvSpPr>
          <p:cNvPr id="96" name="Google Shape;96;p16"/>
          <p:cNvSpPr txBox="1">
            <a:spLocks noGrp="1"/>
          </p:cNvSpPr>
          <p:nvPr>
            <p:ph type="body" idx="1"/>
          </p:nvPr>
        </p:nvSpPr>
        <p:spPr>
          <a:xfrm>
            <a:off x="521700" y="680850"/>
            <a:ext cx="8100600" cy="378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000000"/>
                </a:solidFill>
              </a:rPr>
              <a:t>Problem Statement</a:t>
            </a:r>
            <a:endParaRPr sz="1500" b="1">
              <a:solidFill>
                <a:srgbClr val="000000"/>
              </a:solidFill>
            </a:endParaRPr>
          </a:p>
          <a:p>
            <a:pPr marL="0" lvl="0" indent="0" algn="l" rtl="0">
              <a:spcBef>
                <a:spcPts val="1600"/>
              </a:spcBef>
              <a:spcAft>
                <a:spcPts val="0"/>
              </a:spcAft>
              <a:buNone/>
            </a:pPr>
            <a:r>
              <a:rPr lang="en"/>
              <a:t>The purpose of the OSPRI project is to:</a:t>
            </a:r>
            <a:endParaRPr/>
          </a:p>
          <a:p>
            <a:pPr marL="457200" lvl="0" indent="-317500" algn="l" rtl="0">
              <a:spcBef>
                <a:spcPts val="1600"/>
              </a:spcBef>
              <a:spcAft>
                <a:spcPts val="0"/>
              </a:spcAft>
              <a:buSzPts val="1400"/>
              <a:buChar char="▪"/>
            </a:pPr>
            <a:r>
              <a:rPr lang="en"/>
              <a:t>Design and build an S-duct inlet for use with the JetCat P100-RX turbojet engine, for the Air Force Research Lab’s (AFRL’s) Aerospace Propulsion Outreach Program (APOP)</a:t>
            </a:r>
            <a:endParaRPr/>
          </a:p>
          <a:p>
            <a:pPr marL="457200" lvl="0" indent="-317500" algn="l" rtl="0">
              <a:spcBef>
                <a:spcPts val="0"/>
              </a:spcBef>
              <a:spcAft>
                <a:spcPts val="0"/>
              </a:spcAft>
              <a:buSzPts val="1400"/>
              <a:buChar char="▪"/>
            </a:pPr>
            <a:r>
              <a:rPr lang="en"/>
              <a:t>Additionally, OSPRI will design and build a testing apparatus to measure total pressure and distortion distributions, and measure fuel flow and thrust produced</a:t>
            </a:r>
            <a:endParaRPr/>
          </a:p>
          <a:p>
            <a:pPr marL="0" lvl="0" indent="0" algn="l" rtl="0">
              <a:spcBef>
                <a:spcPts val="1600"/>
              </a:spcBef>
              <a:spcAft>
                <a:spcPts val="0"/>
              </a:spcAft>
              <a:buNone/>
            </a:pPr>
            <a:r>
              <a:rPr lang="en" sz="1500" b="1">
                <a:solidFill>
                  <a:srgbClr val="000000"/>
                </a:solidFill>
              </a:rPr>
              <a:t>Motivation</a:t>
            </a:r>
            <a:endParaRPr sz="1500" b="1">
              <a:solidFill>
                <a:srgbClr val="000000"/>
              </a:solidFill>
            </a:endParaRPr>
          </a:p>
          <a:p>
            <a:pPr marL="457200" lvl="0" indent="-317500" algn="l" rtl="0">
              <a:spcBef>
                <a:spcPts val="1600"/>
              </a:spcBef>
              <a:spcAft>
                <a:spcPts val="0"/>
              </a:spcAft>
              <a:buClr>
                <a:schemeClr val="dk2"/>
              </a:buClr>
              <a:buSzPts val="1400"/>
              <a:buChar char="▪"/>
            </a:pPr>
            <a:r>
              <a:rPr lang="en"/>
              <a:t>Integrating engines into the fuselage would reduce exposed surface area and overall drag</a:t>
            </a:r>
            <a:endParaRPr/>
          </a:p>
          <a:p>
            <a:pPr marL="457200" lvl="0" indent="-317500" algn="l" rtl="0">
              <a:spcBef>
                <a:spcPts val="0"/>
              </a:spcBef>
              <a:spcAft>
                <a:spcPts val="0"/>
              </a:spcAft>
              <a:buClr>
                <a:schemeClr val="dk2"/>
              </a:buClr>
              <a:buSzPts val="1400"/>
              <a:buChar char="▪"/>
            </a:pPr>
            <a:r>
              <a:rPr lang="en"/>
              <a:t>S-ducts are susceptible to severe flow separation and poor total pressure recovery</a:t>
            </a:r>
            <a:endParaRPr/>
          </a:p>
          <a:p>
            <a:pPr marL="457200" lvl="0" indent="-317500" algn="l" rtl="0">
              <a:spcBef>
                <a:spcPts val="0"/>
              </a:spcBef>
              <a:spcAft>
                <a:spcPts val="0"/>
              </a:spcAft>
              <a:buClr>
                <a:schemeClr val="dk2"/>
              </a:buClr>
              <a:buSzPts val="1400"/>
              <a:buChar char="▪"/>
            </a:pPr>
            <a:r>
              <a:rPr lang="en"/>
              <a:t>The Air Force Research Lab (AFRL) has asked 12 schools to come up with potential solutions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3"/>
          <p:cNvSpPr txBox="1">
            <a:spLocks noGrp="1"/>
          </p:cNvSpPr>
          <p:nvPr>
            <p:ph type="title"/>
          </p:nvPr>
        </p:nvSpPr>
        <p:spPr>
          <a:xfrm>
            <a:off x="521713" y="497325"/>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Apparatus FBD</a:t>
            </a:r>
            <a:endParaRPr/>
          </a:p>
        </p:txBody>
      </p:sp>
      <p:sp>
        <p:nvSpPr>
          <p:cNvPr id="344" name="Google Shape;344;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30</a:t>
            </a:fld>
            <a:endParaRPr b="1"/>
          </a:p>
        </p:txBody>
      </p:sp>
      <p:sp>
        <p:nvSpPr>
          <p:cNvPr id="345" name="Google Shape;345;p43"/>
          <p:cNvSpPr txBox="1"/>
          <p:nvPr/>
        </p:nvSpPr>
        <p:spPr>
          <a:xfrm>
            <a:off x="6582150" y="748425"/>
            <a:ext cx="1084200" cy="25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latin typeface="Montserrat"/>
                <a:ea typeface="Montserrat"/>
                <a:cs typeface="Montserrat"/>
                <a:sym typeface="Montserrat"/>
              </a:rPr>
              <a:t>Legend</a:t>
            </a:r>
            <a:r>
              <a:rPr lang="en">
                <a:latin typeface="Montserrat"/>
                <a:ea typeface="Montserrat"/>
                <a:cs typeface="Montserrat"/>
                <a:sym typeface="Montserrat"/>
              </a:rPr>
              <a:t> </a:t>
            </a:r>
            <a:endParaRPr>
              <a:latin typeface="Montserrat"/>
              <a:ea typeface="Montserrat"/>
              <a:cs typeface="Montserrat"/>
              <a:sym typeface="Montserrat"/>
            </a:endParaRPr>
          </a:p>
        </p:txBody>
      </p:sp>
      <p:pic>
        <p:nvPicPr>
          <p:cNvPr id="346" name="Google Shape;346;p43"/>
          <p:cNvPicPr preferRelativeResize="0"/>
          <p:nvPr/>
        </p:nvPicPr>
        <p:blipFill rotWithShape="1">
          <a:blip r:embed="rId3">
            <a:alphaModFix/>
          </a:blip>
          <a:srcRect/>
          <a:stretch/>
        </p:blipFill>
        <p:spPr>
          <a:xfrm>
            <a:off x="985775" y="850250"/>
            <a:ext cx="7172502" cy="4347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4"/>
          <p:cNvSpPr txBox="1">
            <a:spLocks noGrp="1"/>
          </p:cNvSpPr>
          <p:nvPr>
            <p:ph type="title"/>
          </p:nvPr>
        </p:nvSpPr>
        <p:spPr>
          <a:xfrm>
            <a:off x="521713" y="497325"/>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Apparatus FBD</a:t>
            </a:r>
            <a:endParaRPr/>
          </a:p>
        </p:txBody>
      </p:sp>
      <p:sp>
        <p:nvSpPr>
          <p:cNvPr id="352" name="Google Shape;352;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31</a:t>
            </a:fld>
            <a:endParaRPr b="1"/>
          </a:p>
        </p:txBody>
      </p:sp>
      <p:sp>
        <p:nvSpPr>
          <p:cNvPr id="353" name="Google Shape;353;p44"/>
          <p:cNvSpPr txBox="1"/>
          <p:nvPr/>
        </p:nvSpPr>
        <p:spPr>
          <a:xfrm>
            <a:off x="6582150" y="748425"/>
            <a:ext cx="1084200" cy="25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latin typeface="Montserrat"/>
                <a:ea typeface="Montserrat"/>
                <a:cs typeface="Montserrat"/>
                <a:sym typeface="Montserrat"/>
              </a:rPr>
              <a:t>Legend</a:t>
            </a:r>
            <a:r>
              <a:rPr lang="en">
                <a:latin typeface="Montserrat"/>
                <a:ea typeface="Montserrat"/>
                <a:cs typeface="Montserrat"/>
                <a:sym typeface="Montserrat"/>
              </a:rPr>
              <a:t> </a:t>
            </a:r>
            <a:endParaRPr>
              <a:latin typeface="Montserrat"/>
              <a:ea typeface="Montserrat"/>
              <a:cs typeface="Montserrat"/>
              <a:sym typeface="Montserrat"/>
            </a:endParaRPr>
          </a:p>
        </p:txBody>
      </p:sp>
      <p:pic>
        <p:nvPicPr>
          <p:cNvPr id="354" name="Google Shape;354;p44"/>
          <p:cNvPicPr preferRelativeResize="0"/>
          <p:nvPr/>
        </p:nvPicPr>
        <p:blipFill rotWithShape="1">
          <a:blip r:embed="rId3">
            <a:alphaModFix/>
          </a:blip>
          <a:srcRect/>
          <a:stretch/>
        </p:blipFill>
        <p:spPr>
          <a:xfrm>
            <a:off x="985775" y="850250"/>
            <a:ext cx="7172502" cy="43471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5"/>
          <p:cNvSpPr txBox="1">
            <a:spLocks noGrp="1"/>
          </p:cNvSpPr>
          <p:nvPr>
            <p:ph type="body" idx="1"/>
          </p:nvPr>
        </p:nvSpPr>
        <p:spPr>
          <a:xfrm>
            <a:off x="653750" y="1168450"/>
            <a:ext cx="3541500" cy="328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myRIO - 1900</a:t>
            </a:r>
            <a:endParaRPr b="1"/>
          </a:p>
          <a:p>
            <a:pPr marL="457200" lvl="0" indent="-317500" algn="l" rtl="0">
              <a:spcBef>
                <a:spcPts val="0"/>
              </a:spcBef>
              <a:spcAft>
                <a:spcPts val="0"/>
              </a:spcAft>
              <a:buSzPts val="1400"/>
              <a:buChar char="▪"/>
            </a:pPr>
            <a:r>
              <a:rPr lang="en"/>
              <a:t>PWM capabilities           (</a:t>
            </a:r>
            <a:r>
              <a:rPr lang="en">
                <a:solidFill>
                  <a:srgbClr val="CC0000"/>
                </a:solidFill>
              </a:rPr>
              <a:t>3 DIO</a:t>
            </a:r>
            <a:r>
              <a:rPr lang="en"/>
              <a:t>) </a:t>
            </a:r>
            <a:endParaRPr/>
          </a:p>
          <a:p>
            <a:pPr marL="914400" lvl="1" indent="-317500" algn="l" rtl="0">
              <a:spcBef>
                <a:spcPts val="0"/>
              </a:spcBef>
              <a:spcAft>
                <a:spcPts val="0"/>
              </a:spcAft>
              <a:buSzPts val="1400"/>
              <a:buChar char="▸"/>
            </a:pPr>
            <a:r>
              <a:rPr lang="en"/>
              <a:t>100kHz, 20 ns pulse width</a:t>
            </a:r>
            <a:endParaRPr/>
          </a:p>
          <a:p>
            <a:pPr marL="457200" lvl="0" indent="-317500" algn="l" rtl="0">
              <a:spcBef>
                <a:spcPts val="0"/>
              </a:spcBef>
              <a:spcAft>
                <a:spcPts val="0"/>
              </a:spcAft>
              <a:buSzPts val="1400"/>
              <a:buChar char="▪"/>
            </a:pPr>
            <a:r>
              <a:rPr lang="en"/>
              <a:t>Analog Signal capabilities (</a:t>
            </a:r>
            <a:r>
              <a:rPr lang="en">
                <a:solidFill>
                  <a:srgbClr val="E69138"/>
                </a:solidFill>
              </a:rPr>
              <a:t>4 AI</a:t>
            </a:r>
            <a:r>
              <a:rPr lang="en"/>
              <a:t>)</a:t>
            </a:r>
            <a:endParaRPr/>
          </a:p>
          <a:p>
            <a:pPr marL="914400" lvl="1" indent="-317500" algn="l" rtl="0">
              <a:spcBef>
                <a:spcPts val="0"/>
              </a:spcBef>
              <a:spcAft>
                <a:spcPts val="0"/>
              </a:spcAft>
              <a:buSzPts val="1400"/>
              <a:buChar char="▸"/>
            </a:pPr>
            <a:r>
              <a:rPr lang="en"/>
              <a:t>500 kS/s</a:t>
            </a:r>
            <a:endParaRPr/>
          </a:p>
          <a:p>
            <a:pPr marL="457200" lvl="0" indent="-317500" algn="l" rtl="0">
              <a:spcBef>
                <a:spcPts val="0"/>
              </a:spcBef>
              <a:spcAft>
                <a:spcPts val="0"/>
              </a:spcAft>
              <a:buSzPts val="1400"/>
              <a:buChar char="▪"/>
            </a:pPr>
            <a:r>
              <a:rPr lang="en"/>
              <a:t>ADC capabilities (</a:t>
            </a:r>
            <a:r>
              <a:rPr lang="en">
                <a:solidFill>
                  <a:srgbClr val="E69138"/>
                </a:solidFill>
              </a:rPr>
              <a:t>1 multiplexed</a:t>
            </a:r>
            <a:r>
              <a:rPr lang="en"/>
              <a:t>)</a:t>
            </a:r>
            <a:endParaRPr/>
          </a:p>
          <a:p>
            <a:pPr marL="914400" lvl="1" indent="-317500" algn="l" rtl="0">
              <a:spcBef>
                <a:spcPts val="0"/>
              </a:spcBef>
              <a:spcAft>
                <a:spcPts val="0"/>
              </a:spcAft>
              <a:buSzPts val="1400"/>
              <a:buChar char="▸"/>
            </a:pPr>
            <a:r>
              <a:rPr lang="en"/>
              <a:t>12 bit resolution</a:t>
            </a:r>
            <a:endParaRPr/>
          </a:p>
          <a:p>
            <a:pPr marL="457200" lvl="0" indent="-317500" algn="l" rtl="0">
              <a:spcBef>
                <a:spcPts val="0"/>
              </a:spcBef>
              <a:spcAft>
                <a:spcPts val="0"/>
              </a:spcAft>
              <a:buSzPts val="1400"/>
              <a:buChar char="▪"/>
            </a:pPr>
            <a:r>
              <a:rPr lang="en"/>
              <a:t>USB / Wireless (TCP/IP) Networking</a:t>
            </a:r>
            <a:endParaRPr/>
          </a:p>
          <a:p>
            <a:pPr marL="914400" lvl="0" indent="0" algn="l" rtl="0">
              <a:spcBef>
                <a:spcPts val="1600"/>
              </a:spcBef>
              <a:spcAft>
                <a:spcPts val="1600"/>
              </a:spcAft>
              <a:buNone/>
            </a:pPr>
            <a:endParaRPr/>
          </a:p>
        </p:txBody>
      </p:sp>
      <p:sp>
        <p:nvSpPr>
          <p:cNvPr id="360" name="Google Shape;360;p45"/>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Acquisition Hardware</a:t>
            </a:r>
            <a:endParaRPr/>
          </a:p>
        </p:txBody>
      </p:sp>
      <p:sp>
        <p:nvSpPr>
          <p:cNvPr id="361" name="Google Shape;361;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32</a:t>
            </a:fld>
            <a:endParaRPr b="1"/>
          </a:p>
        </p:txBody>
      </p:sp>
      <p:grpSp>
        <p:nvGrpSpPr>
          <p:cNvPr id="362" name="Google Shape;362;p45"/>
          <p:cNvGrpSpPr/>
          <p:nvPr/>
        </p:nvGrpSpPr>
        <p:grpSpPr>
          <a:xfrm>
            <a:off x="3376889" y="3046242"/>
            <a:ext cx="2216387" cy="2010574"/>
            <a:chOff x="1031314" y="2964442"/>
            <a:chExt cx="2216387" cy="2010574"/>
          </a:xfrm>
        </p:grpSpPr>
        <p:pic>
          <p:nvPicPr>
            <p:cNvPr id="363" name="Google Shape;363;p45"/>
            <p:cNvPicPr preferRelativeResize="0"/>
            <p:nvPr/>
          </p:nvPicPr>
          <p:blipFill>
            <a:blip r:embed="rId3">
              <a:alphaModFix/>
            </a:blip>
            <a:stretch>
              <a:fillRect/>
            </a:stretch>
          </p:blipFill>
          <p:spPr>
            <a:xfrm>
              <a:off x="1031314" y="2964442"/>
              <a:ext cx="2216387" cy="2010574"/>
            </a:xfrm>
            <a:prstGeom prst="rect">
              <a:avLst/>
            </a:prstGeom>
            <a:noFill/>
            <a:ln>
              <a:noFill/>
            </a:ln>
          </p:spPr>
        </p:pic>
        <p:sp>
          <p:nvSpPr>
            <p:cNvPr id="364" name="Google Shape;364;p45"/>
            <p:cNvSpPr/>
            <p:nvPr/>
          </p:nvSpPr>
          <p:spPr>
            <a:xfrm>
              <a:off x="1274192" y="3423126"/>
              <a:ext cx="349500" cy="768300"/>
            </a:xfrm>
            <a:prstGeom prst="rect">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5"/>
            <p:cNvSpPr/>
            <p:nvPr/>
          </p:nvSpPr>
          <p:spPr>
            <a:xfrm>
              <a:off x="2544990" y="3423126"/>
              <a:ext cx="468300" cy="7683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45"/>
          <p:cNvSpPr txBox="1">
            <a:spLocks noGrp="1"/>
          </p:cNvSpPr>
          <p:nvPr>
            <p:ph type="body" idx="1"/>
          </p:nvPr>
        </p:nvSpPr>
        <p:spPr>
          <a:xfrm>
            <a:off x="5133450" y="1168450"/>
            <a:ext cx="3541500" cy="328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Scanivalve DS 3217</a:t>
            </a:r>
            <a:endParaRPr b="1"/>
          </a:p>
          <a:p>
            <a:pPr marL="457200" lvl="0" indent="-317500" algn="l" rtl="0">
              <a:spcBef>
                <a:spcPts val="0"/>
              </a:spcBef>
              <a:spcAft>
                <a:spcPts val="0"/>
              </a:spcAft>
              <a:buSzPts val="1400"/>
              <a:buChar char="▪"/>
            </a:pPr>
            <a:r>
              <a:rPr lang="en"/>
              <a:t>16 input channels</a:t>
            </a:r>
            <a:endParaRPr/>
          </a:p>
          <a:p>
            <a:pPr marL="457200" lvl="0" indent="-317500" algn="l" rtl="0">
              <a:spcBef>
                <a:spcPts val="0"/>
              </a:spcBef>
              <a:spcAft>
                <a:spcPts val="0"/>
              </a:spcAft>
              <a:buSzPts val="1400"/>
              <a:buChar char="▪"/>
            </a:pPr>
            <a:r>
              <a:rPr lang="en"/>
              <a:t>0 - 750 psi pressure range</a:t>
            </a:r>
            <a:endParaRPr/>
          </a:p>
          <a:p>
            <a:pPr marL="457200" lvl="0" indent="-317500" algn="l" rtl="0">
              <a:spcBef>
                <a:spcPts val="0"/>
              </a:spcBef>
              <a:spcAft>
                <a:spcPts val="0"/>
              </a:spcAft>
              <a:buSzPts val="1400"/>
              <a:buChar char="▪"/>
            </a:pPr>
            <a:r>
              <a:rPr lang="en"/>
              <a:t>Ethernet TCP/IP &amp; UDP Networking</a:t>
            </a:r>
            <a:endParaRPr/>
          </a:p>
          <a:p>
            <a:pPr marL="457200" lvl="0" indent="-317500" algn="l" rtl="0">
              <a:spcBef>
                <a:spcPts val="0"/>
              </a:spcBef>
              <a:spcAft>
                <a:spcPts val="0"/>
              </a:spcAft>
              <a:buSzPts val="1400"/>
              <a:buChar char="▪"/>
            </a:pPr>
            <a:r>
              <a:rPr lang="en"/>
              <a:t>±.05% on 5-500 PSI measurements</a:t>
            </a:r>
            <a:endParaRPr/>
          </a:p>
        </p:txBody>
      </p:sp>
      <p:pic>
        <p:nvPicPr>
          <p:cNvPr id="367" name="Google Shape;367;p45"/>
          <p:cNvPicPr preferRelativeResize="0"/>
          <p:nvPr/>
        </p:nvPicPr>
        <p:blipFill>
          <a:blip r:embed="rId4">
            <a:alphaModFix/>
          </a:blip>
          <a:stretch>
            <a:fillRect/>
          </a:stretch>
        </p:blipFill>
        <p:spPr>
          <a:xfrm>
            <a:off x="6198288" y="3199038"/>
            <a:ext cx="1895475" cy="1704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6"/>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EDF Model and Control</a:t>
            </a:r>
            <a:endParaRPr/>
          </a:p>
        </p:txBody>
      </p:sp>
      <p:sp>
        <p:nvSpPr>
          <p:cNvPr id="373" name="Google Shape;373;p46"/>
          <p:cNvSpPr txBox="1">
            <a:spLocks noGrp="1"/>
          </p:cNvSpPr>
          <p:nvPr>
            <p:ph type="body" idx="1"/>
          </p:nvPr>
        </p:nvSpPr>
        <p:spPr>
          <a:xfrm>
            <a:off x="533450" y="1244725"/>
            <a:ext cx="3280800" cy="341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Initial Mass Flow Approximation</a:t>
            </a:r>
            <a:endParaRPr b="1"/>
          </a:p>
          <a:p>
            <a:pPr marL="457200" lvl="0" indent="-317500" algn="l" rtl="0">
              <a:spcBef>
                <a:spcPts val="1000"/>
              </a:spcBef>
              <a:spcAft>
                <a:spcPts val="0"/>
              </a:spcAft>
              <a:buSzPts val="1400"/>
              <a:buChar char="▪"/>
            </a:pPr>
            <a:endParaRPr b="1"/>
          </a:p>
          <a:p>
            <a:pPr marL="457200" lvl="0" indent="-317500" algn="l" rtl="0">
              <a:spcBef>
                <a:spcPts val="1000"/>
              </a:spcBef>
              <a:spcAft>
                <a:spcPts val="0"/>
              </a:spcAft>
              <a:buSzPts val="1400"/>
              <a:buChar char="▪"/>
            </a:pPr>
            <a:r>
              <a:rPr lang="en"/>
              <a:t>Assumptions: </a:t>
            </a:r>
            <a:endParaRPr/>
          </a:p>
          <a:p>
            <a:pPr marL="914400" lvl="1" indent="-323850" algn="l" rtl="0">
              <a:spcBef>
                <a:spcPts val="0"/>
              </a:spcBef>
              <a:spcAft>
                <a:spcPts val="0"/>
              </a:spcAft>
              <a:buSzPts val="1500"/>
              <a:buChar char="▸"/>
            </a:pPr>
            <a:r>
              <a:rPr lang="en" sz="1500"/>
              <a:t>p</a:t>
            </a:r>
            <a:r>
              <a:rPr lang="en" sz="1500" baseline="-25000"/>
              <a:t>e</a:t>
            </a:r>
            <a:r>
              <a:rPr lang="en" sz="1500"/>
              <a:t> = p</a:t>
            </a:r>
            <a:r>
              <a:rPr lang="en" sz="1500" baseline="-25000"/>
              <a:t>∞</a:t>
            </a:r>
            <a:endParaRPr sz="1500"/>
          </a:p>
          <a:p>
            <a:pPr marL="914400" lvl="1" indent="-323850" algn="l" rtl="0">
              <a:spcBef>
                <a:spcPts val="0"/>
              </a:spcBef>
              <a:spcAft>
                <a:spcPts val="0"/>
              </a:spcAft>
              <a:buSzPts val="1500"/>
              <a:buChar char="▸"/>
            </a:pPr>
            <a:r>
              <a:rPr lang="en" sz="1500"/>
              <a:t>v</a:t>
            </a:r>
            <a:r>
              <a:rPr lang="en" sz="1500" baseline="-25000"/>
              <a:t>∞</a:t>
            </a:r>
            <a:r>
              <a:rPr lang="en" sz="1500"/>
              <a:t> = 0</a:t>
            </a:r>
            <a:endParaRPr sz="1500"/>
          </a:p>
          <a:p>
            <a:pPr marL="914400" lvl="1" indent="-323850" algn="l" rtl="0">
              <a:spcBef>
                <a:spcPts val="0"/>
              </a:spcBef>
              <a:spcAft>
                <a:spcPts val="0"/>
              </a:spcAft>
              <a:buSzPts val="1500"/>
              <a:buChar char="▸"/>
            </a:pPr>
            <a:r>
              <a:rPr lang="en" sz="1500"/>
              <a:t>constant v</a:t>
            </a:r>
            <a:r>
              <a:rPr lang="en" sz="1500" baseline="-25000"/>
              <a:t>e</a:t>
            </a:r>
            <a:r>
              <a:rPr lang="en" sz="1500"/>
              <a:t> across fan</a:t>
            </a:r>
            <a:endParaRPr sz="1500"/>
          </a:p>
          <a:p>
            <a:pPr marL="457200" lvl="0" indent="-323850" algn="l" rtl="0">
              <a:spcBef>
                <a:spcPts val="1000"/>
              </a:spcBef>
              <a:spcAft>
                <a:spcPts val="0"/>
              </a:spcAft>
              <a:buSzPts val="1500"/>
              <a:buChar char="▪"/>
            </a:pPr>
            <a:r>
              <a:rPr lang="en" sz="1500"/>
              <a:t>Used to select an EDF</a:t>
            </a:r>
            <a:endParaRPr/>
          </a:p>
        </p:txBody>
      </p:sp>
      <p:sp>
        <p:nvSpPr>
          <p:cNvPr id="374" name="Google Shape;37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33</a:t>
            </a:fld>
            <a:endParaRPr b="1"/>
          </a:p>
        </p:txBody>
      </p:sp>
      <p:sp>
        <p:nvSpPr>
          <p:cNvPr id="375" name="Google Shape;375;p46"/>
          <p:cNvSpPr txBox="1">
            <a:spLocks noGrp="1"/>
          </p:cNvSpPr>
          <p:nvPr>
            <p:ph type="body" idx="1"/>
          </p:nvPr>
        </p:nvSpPr>
        <p:spPr>
          <a:xfrm>
            <a:off x="4302450" y="1244725"/>
            <a:ext cx="4170000" cy="341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Mass Flow Control for Testing</a:t>
            </a:r>
            <a:endParaRPr b="1"/>
          </a:p>
          <a:p>
            <a:pPr marL="457200" lvl="0" indent="-317500" algn="l" rtl="0">
              <a:spcBef>
                <a:spcPts val="0"/>
              </a:spcBef>
              <a:spcAft>
                <a:spcPts val="0"/>
              </a:spcAft>
              <a:buClr>
                <a:schemeClr val="dk2"/>
              </a:buClr>
              <a:buSzPts val="1400"/>
              <a:buChar char="▪"/>
            </a:pPr>
            <a:r>
              <a:rPr lang="en"/>
              <a:t>Experimentally relate RPM to mass flow</a:t>
            </a:r>
            <a:endParaRPr/>
          </a:p>
          <a:p>
            <a:pPr marL="914400" lvl="1" indent="-317500" algn="l" rtl="0">
              <a:spcBef>
                <a:spcPts val="0"/>
              </a:spcBef>
              <a:spcAft>
                <a:spcPts val="0"/>
              </a:spcAft>
              <a:buSzPts val="1400"/>
              <a:buChar char="▸"/>
            </a:pPr>
            <a:r>
              <a:rPr lang="en"/>
              <a:t>Simple straight inlet</a:t>
            </a:r>
            <a:endParaRPr/>
          </a:p>
          <a:p>
            <a:pPr marL="914400" lvl="1" indent="-317500" algn="l" rtl="0">
              <a:spcBef>
                <a:spcPts val="0"/>
              </a:spcBef>
              <a:spcAft>
                <a:spcPts val="0"/>
              </a:spcAft>
              <a:buSzPts val="1400"/>
              <a:buChar char="▸"/>
            </a:pPr>
            <a:r>
              <a:rPr lang="en"/>
              <a:t>Aim to match Jetcat mass flow</a:t>
            </a:r>
            <a:endParaRPr/>
          </a:p>
          <a:p>
            <a:pPr marL="457200" lvl="0" indent="-317500" algn="l" rtl="0">
              <a:spcBef>
                <a:spcPts val="1000"/>
              </a:spcBef>
              <a:spcAft>
                <a:spcPts val="0"/>
              </a:spcAft>
              <a:buSzPts val="1400"/>
              <a:buChar char="▪"/>
            </a:pPr>
            <a:r>
              <a:rPr lang="en"/>
              <a:t>Closed-Loop RPM Control</a:t>
            </a:r>
            <a:endParaRPr/>
          </a:p>
          <a:p>
            <a:pPr marL="914400" lvl="1" indent="-317500" algn="l" rtl="0">
              <a:spcBef>
                <a:spcPts val="0"/>
              </a:spcBef>
              <a:spcAft>
                <a:spcPts val="0"/>
              </a:spcAft>
              <a:buSzPts val="1400"/>
              <a:buChar char="▸"/>
            </a:pPr>
            <a:r>
              <a:rPr lang="en"/>
              <a:t>Mass flow can be affected by inlet</a:t>
            </a:r>
            <a:endParaRPr/>
          </a:p>
          <a:p>
            <a:pPr marL="1371600" lvl="2" indent="-317500" algn="l" rtl="0">
              <a:spcBef>
                <a:spcPts val="0"/>
              </a:spcBef>
              <a:spcAft>
                <a:spcPts val="0"/>
              </a:spcAft>
              <a:buSzPts val="1400"/>
              <a:buChar char="■"/>
            </a:pPr>
            <a:r>
              <a:rPr lang="en"/>
              <a:t>Unreliable between designs</a:t>
            </a:r>
            <a:endParaRPr/>
          </a:p>
          <a:p>
            <a:pPr marL="914400" lvl="1" indent="-317500" algn="l" rtl="0">
              <a:spcBef>
                <a:spcPts val="0"/>
              </a:spcBef>
              <a:spcAft>
                <a:spcPts val="0"/>
              </a:spcAft>
              <a:buSzPts val="1400"/>
              <a:buChar char="▸"/>
            </a:pPr>
            <a:r>
              <a:rPr lang="en"/>
              <a:t>Method used by the Jetcat</a:t>
            </a:r>
            <a:endParaRPr/>
          </a:p>
        </p:txBody>
      </p:sp>
      <p:pic>
        <p:nvPicPr>
          <p:cNvPr id="376" name="Google Shape;376;p46"/>
          <p:cNvPicPr preferRelativeResize="0"/>
          <p:nvPr/>
        </p:nvPicPr>
        <p:blipFill rotWithShape="1">
          <a:blip r:embed="rId3">
            <a:alphaModFix amt="68000"/>
          </a:blip>
          <a:srcRect/>
          <a:stretch/>
        </p:blipFill>
        <p:spPr>
          <a:xfrm>
            <a:off x="1086063" y="1667255"/>
            <a:ext cx="1624471" cy="2909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7"/>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Slotted Inlet Design</a:t>
            </a:r>
            <a:endParaRPr/>
          </a:p>
        </p:txBody>
      </p:sp>
      <p:sp>
        <p:nvSpPr>
          <p:cNvPr id="382" name="Google Shape;382;p47"/>
          <p:cNvSpPr txBox="1">
            <a:spLocks noGrp="1"/>
          </p:cNvSpPr>
          <p:nvPr>
            <p:ph type="body" idx="1"/>
          </p:nvPr>
        </p:nvSpPr>
        <p:spPr>
          <a:xfrm>
            <a:off x="533450" y="1244725"/>
            <a:ext cx="4205700" cy="1961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Pitot tube perpendicular to inlet walls at all times</a:t>
            </a:r>
            <a:endParaRPr/>
          </a:p>
          <a:p>
            <a:pPr marL="457200" lvl="0" indent="-317500" algn="l" rtl="0">
              <a:spcBef>
                <a:spcPts val="0"/>
              </a:spcBef>
              <a:spcAft>
                <a:spcPts val="0"/>
              </a:spcAft>
              <a:buSzPts val="1400"/>
              <a:buChar char="▪"/>
            </a:pPr>
            <a:r>
              <a:rPr lang="en"/>
              <a:t>Allows for full 2D range of motion across inlet cross section</a:t>
            </a:r>
            <a:endParaRPr/>
          </a:p>
          <a:p>
            <a:pPr marL="914400" lvl="1" indent="-317500" algn="l" rtl="0">
              <a:spcBef>
                <a:spcPts val="0"/>
              </a:spcBef>
              <a:spcAft>
                <a:spcPts val="0"/>
              </a:spcAft>
              <a:buSzPts val="1400"/>
              <a:buChar char="▸"/>
            </a:pPr>
            <a:r>
              <a:rPr lang="en"/>
              <a:t>Rail slides primarily along x axis</a:t>
            </a:r>
            <a:endParaRPr/>
          </a:p>
          <a:p>
            <a:pPr marL="914400" lvl="1" indent="-317500" algn="l" rtl="0">
              <a:spcBef>
                <a:spcPts val="0"/>
              </a:spcBef>
              <a:spcAft>
                <a:spcPts val="0"/>
              </a:spcAft>
              <a:buSzPts val="1400"/>
              <a:buChar char="▸"/>
            </a:pPr>
            <a:r>
              <a:rPr lang="en"/>
              <a:t>Y axis adjusted up or down along length of pitot tube</a:t>
            </a:r>
            <a:endParaRPr/>
          </a:p>
          <a:p>
            <a:pPr marL="457200" lvl="0" indent="0" algn="l" rtl="0">
              <a:spcBef>
                <a:spcPts val="1600"/>
              </a:spcBef>
              <a:spcAft>
                <a:spcPts val="1600"/>
              </a:spcAft>
              <a:buNone/>
            </a:pPr>
            <a:endParaRPr/>
          </a:p>
        </p:txBody>
      </p:sp>
      <p:pic>
        <p:nvPicPr>
          <p:cNvPr id="383" name="Google Shape;383;p47"/>
          <p:cNvPicPr preferRelativeResize="0"/>
          <p:nvPr/>
        </p:nvPicPr>
        <p:blipFill>
          <a:blip r:embed="rId3">
            <a:alphaModFix/>
          </a:blip>
          <a:stretch>
            <a:fillRect/>
          </a:stretch>
        </p:blipFill>
        <p:spPr>
          <a:xfrm>
            <a:off x="5075875" y="1508025"/>
            <a:ext cx="3783851" cy="2723374"/>
          </a:xfrm>
          <a:prstGeom prst="rect">
            <a:avLst/>
          </a:prstGeom>
          <a:noFill/>
          <a:ln>
            <a:noFill/>
          </a:ln>
        </p:spPr>
      </p:pic>
      <p:cxnSp>
        <p:nvCxnSpPr>
          <p:cNvPr id="384" name="Google Shape;384;p47"/>
          <p:cNvCxnSpPr/>
          <p:nvPr/>
        </p:nvCxnSpPr>
        <p:spPr>
          <a:xfrm rot="10800000" flipH="1">
            <a:off x="5526100" y="1854350"/>
            <a:ext cx="394800" cy="244500"/>
          </a:xfrm>
          <a:prstGeom prst="straightConnector1">
            <a:avLst/>
          </a:prstGeom>
          <a:noFill/>
          <a:ln w="9525" cap="flat" cmpd="sng">
            <a:solidFill>
              <a:schemeClr val="dk2"/>
            </a:solidFill>
            <a:prstDash val="solid"/>
            <a:round/>
            <a:headEnd type="none" w="med" len="med"/>
            <a:tailEnd type="triangle" w="med" len="med"/>
          </a:ln>
        </p:spPr>
      </p:cxnSp>
      <p:cxnSp>
        <p:nvCxnSpPr>
          <p:cNvPr id="385" name="Google Shape;385;p47"/>
          <p:cNvCxnSpPr/>
          <p:nvPr/>
        </p:nvCxnSpPr>
        <p:spPr>
          <a:xfrm rot="10800000">
            <a:off x="5516700" y="1572350"/>
            <a:ext cx="28200" cy="526500"/>
          </a:xfrm>
          <a:prstGeom prst="straightConnector1">
            <a:avLst/>
          </a:prstGeom>
          <a:noFill/>
          <a:ln w="9525" cap="flat" cmpd="sng">
            <a:solidFill>
              <a:schemeClr val="dk2"/>
            </a:solidFill>
            <a:prstDash val="solid"/>
            <a:round/>
            <a:headEnd type="none" w="med" len="med"/>
            <a:tailEnd type="triangle" w="med" len="med"/>
          </a:ln>
        </p:spPr>
      </p:cxnSp>
      <p:cxnSp>
        <p:nvCxnSpPr>
          <p:cNvPr id="386" name="Google Shape;386;p47"/>
          <p:cNvCxnSpPr/>
          <p:nvPr/>
        </p:nvCxnSpPr>
        <p:spPr>
          <a:xfrm>
            <a:off x="5554300" y="2089450"/>
            <a:ext cx="366600" cy="188100"/>
          </a:xfrm>
          <a:prstGeom prst="straightConnector1">
            <a:avLst/>
          </a:prstGeom>
          <a:noFill/>
          <a:ln w="9525" cap="flat" cmpd="sng">
            <a:solidFill>
              <a:schemeClr val="dk2"/>
            </a:solidFill>
            <a:prstDash val="solid"/>
            <a:round/>
            <a:headEnd type="none" w="med" len="med"/>
            <a:tailEnd type="triangle" w="med" len="med"/>
          </a:ln>
        </p:spPr>
      </p:cxnSp>
      <p:sp>
        <p:nvSpPr>
          <p:cNvPr id="387" name="Google Shape;387;p47"/>
          <p:cNvSpPr txBox="1"/>
          <p:nvPr/>
        </p:nvSpPr>
        <p:spPr>
          <a:xfrm>
            <a:off x="5870600" y="1572350"/>
            <a:ext cx="458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x</a:t>
            </a:r>
            <a:endParaRPr>
              <a:latin typeface="Montserrat"/>
              <a:ea typeface="Montserrat"/>
              <a:cs typeface="Montserrat"/>
              <a:sym typeface="Montserrat"/>
            </a:endParaRPr>
          </a:p>
        </p:txBody>
      </p:sp>
      <p:sp>
        <p:nvSpPr>
          <p:cNvPr id="388" name="Google Shape;388;p47"/>
          <p:cNvSpPr txBox="1"/>
          <p:nvPr/>
        </p:nvSpPr>
        <p:spPr>
          <a:xfrm>
            <a:off x="5494150" y="1320850"/>
            <a:ext cx="458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y</a:t>
            </a:r>
            <a:endParaRPr>
              <a:latin typeface="Montserrat"/>
              <a:ea typeface="Montserrat"/>
              <a:cs typeface="Montserrat"/>
              <a:sym typeface="Montserrat"/>
            </a:endParaRPr>
          </a:p>
        </p:txBody>
      </p:sp>
      <p:sp>
        <p:nvSpPr>
          <p:cNvPr id="389" name="Google Shape;389;p47"/>
          <p:cNvSpPr txBox="1"/>
          <p:nvPr/>
        </p:nvSpPr>
        <p:spPr>
          <a:xfrm>
            <a:off x="5870600" y="2098850"/>
            <a:ext cx="458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z</a:t>
            </a:r>
            <a:endParaRPr>
              <a:latin typeface="Montserrat"/>
              <a:ea typeface="Montserrat"/>
              <a:cs typeface="Montserrat"/>
              <a:sym typeface="Montserrat"/>
            </a:endParaRPr>
          </a:p>
        </p:txBody>
      </p:sp>
      <p:pic>
        <p:nvPicPr>
          <p:cNvPr id="390" name="Google Shape;390;p47"/>
          <p:cNvPicPr preferRelativeResize="0"/>
          <p:nvPr/>
        </p:nvPicPr>
        <p:blipFill>
          <a:blip r:embed="rId4">
            <a:alphaModFix/>
          </a:blip>
          <a:stretch>
            <a:fillRect/>
          </a:stretch>
        </p:blipFill>
        <p:spPr>
          <a:xfrm>
            <a:off x="1149250" y="3029200"/>
            <a:ext cx="3270348" cy="2038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8"/>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EDF Selection</a:t>
            </a:r>
            <a:endParaRPr/>
          </a:p>
        </p:txBody>
      </p:sp>
      <p:sp>
        <p:nvSpPr>
          <p:cNvPr id="396" name="Google Shape;396;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35</a:t>
            </a:fld>
            <a:endParaRPr b="1"/>
          </a:p>
        </p:txBody>
      </p:sp>
      <p:sp>
        <p:nvSpPr>
          <p:cNvPr id="397" name="Google Shape;397;p48"/>
          <p:cNvSpPr txBox="1">
            <a:spLocks noGrp="1"/>
          </p:cNvSpPr>
          <p:nvPr>
            <p:ph type="body" idx="1"/>
          </p:nvPr>
        </p:nvSpPr>
        <p:spPr>
          <a:xfrm>
            <a:off x="533450" y="1244725"/>
            <a:ext cx="3791100" cy="328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E-flite: Delta V 32</a:t>
            </a:r>
            <a:endParaRPr b="1"/>
          </a:p>
          <a:p>
            <a:pPr marL="457200" lvl="0" indent="-317500" algn="l" rtl="0">
              <a:spcBef>
                <a:spcPts val="0"/>
              </a:spcBef>
              <a:spcAft>
                <a:spcPts val="0"/>
              </a:spcAft>
              <a:buSzPts val="1400"/>
              <a:buChar char="▪"/>
            </a:pPr>
            <a:r>
              <a:rPr lang="en"/>
              <a:t>80 mm </a:t>
            </a:r>
            <a:endParaRPr/>
          </a:p>
          <a:p>
            <a:pPr marL="457200" lvl="0" indent="-317500" algn="l" rtl="0">
              <a:spcBef>
                <a:spcPts val="0"/>
              </a:spcBef>
              <a:spcAft>
                <a:spcPts val="0"/>
              </a:spcAft>
              <a:buSzPts val="1400"/>
              <a:buChar char="▪"/>
            </a:pPr>
            <a:r>
              <a:rPr lang="en"/>
              <a:t>2450g of thrust</a:t>
            </a:r>
            <a:endParaRPr/>
          </a:p>
          <a:p>
            <a:pPr marL="457200" lvl="0" indent="-317500" algn="l" rtl="0">
              <a:spcBef>
                <a:spcPts val="0"/>
              </a:spcBef>
              <a:spcAft>
                <a:spcPts val="0"/>
              </a:spcAft>
              <a:buSzPts val="1400"/>
              <a:buChar char="▪"/>
            </a:pPr>
            <a:r>
              <a:rPr lang="en"/>
              <a:t>Expected mass flow</a:t>
            </a:r>
            <a:endParaRPr/>
          </a:p>
          <a:p>
            <a:pPr marL="914400" lvl="1" indent="-317500" algn="l" rtl="0">
              <a:spcBef>
                <a:spcPts val="0"/>
              </a:spcBef>
              <a:spcAft>
                <a:spcPts val="0"/>
              </a:spcAft>
              <a:buSzPts val="1400"/>
              <a:buChar char="▸"/>
            </a:pPr>
            <a:r>
              <a:rPr lang="en" b="1"/>
              <a:t>0.36 kg/s </a:t>
            </a:r>
            <a:r>
              <a:rPr lang="en"/>
              <a:t>(need 0.23 kg/s)</a:t>
            </a:r>
            <a:endParaRPr/>
          </a:p>
          <a:p>
            <a:pPr marL="914400" lvl="1" indent="-317500" algn="l" rtl="0">
              <a:spcBef>
                <a:spcPts val="0"/>
              </a:spcBef>
              <a:spcAft>
                <a:spcPts val="0"/>
              </a:spcAft>
              <a:buSzPts val="1400"/>
              <a:buChar char="▸"/>
            </a:pPr>
            <a:r>
              <a:rPr lang="en"/>
              <a:t>Factor of safety of </a:t>
            </a:r>
            <a:r>
              <a:rPr lang="en" b="1"/>
              <a:t>1.56</a:t>
            </a:r>
            <a:endParaRPr b="1"/>
          </a:p>
          <a:p>
            <a:pPr marL="914400" lvl="1" indent="-317500" algn="l" rtl="0">
              <a:spcBef>
                <a:spcPts val="0"/>
              </a:spcBef>
              <a:spcAft>
                <a:spcPts val="0"/>
              </a:spcAft>
              <a:buSzPts val="1400"/>
              <a:buChar char="▸"/>
            </a:pPr>
            <a:r>
              <a:rPr lang="en"/>
              <a:t>Excluding motor area</a:t>
            </a:r>
            <a:endParaRPr/>
          </a:p>
          <a:p>
            <a:pPr marL="457200" lvl="0" indent="-317500" algn="l" rtl="0">
              <a:spcBef>
                <a:spcPts val="0"/>
              </a:spcBef>
              <a:spcAft>
                <a:spcPts val="0"/>
              </a:spcAft>
              <a:buSzPts val="1400"/>
              <a:buChar char="▪"/>
            </a:pPr>
            <a:r>
              <a:rPr lang="en"/>
              <a:t>Bell mouth can be removed to interface with transition piece</a:t>
            </a:r>
            <a:endParaRPr/>
          </a:p>
        </p:txBody>
      </p:sp>
      <p:pic>
        <p:nvPicPr>
          <p:cNvPr id="398" name="Google Shape;398;p48"/>
          <p:cNvPicPr preferRelativeResize="0"/>
          <p:nvPr/>
        </p:nvPicPr>
        <p:blipFill rotWithShape="1">
          <a:blip r:embed="rId3">
            <a:alphaModFix/>
          </a:blip>
          <a:srcRect t="9878" r="35885" b="10389"/>
          <a:stretch/>
        </p:blipFill>
        <p:spPr>
          <a:xfrm>
            <a:off x="6637725" y="1899412"/>
            <a:ext cx="2313174" cy="2301225"/>
          </a:xfrm>
          <a:prstGeom prst="rect">
            <a:avLst/>
          </a:prstGeom>
          <a:noFill/>
          <a:ln>
            <a:noFill/>
          </a:ln>
        </p:spPr>
      </p:pic>
      <p:pic>
        <p:nvPicPr>
          <p:cNvPr id="399" name="Google Shape;399;p48"/>
          <p:cNvPicPr preferRelativeResize="0"/>
          <p:nvPr/>
        </p:nvPicPr>
        <p:blipFill>
          <a:blip r:embed="rId4">
            <a:alphaModFix/>
          </a:blip>
          <a:stretch>
            <a:fillRect/>
          </a:stretch>
        </p:blipFill>
        <p:spPr>
          <a:xfrm>
            <a:off x="4324550" y="1899413"/>
            <a:ext cx="2313175" cy="242236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9"/>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EDF Control and Power</a:t>
            </a:r>
            <a:endParaRPr/>
          </a:p>
        </p:txBody>
      </p:sp>
      <p:sp>
        <p:nvSpPr>
          <p:cNvPr id="405" name="Google Shape;405;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36</a:t>
            </a:fld>
            <a:endParaRPr b="1"/>
          </a:p>
        </p:txBody>
      </p:sp>
      <p:sp>
        <p:nvSpPr>
          <p:cNvPr id="406" name="Google Shape;406;p49"/>
          <p:cNvSpPr txBox="1">
            <a:spLocks noGrp="1"/>
          </p:cNvSpPr>
          <p:nvPr>
            <p:ph type="body" idx="1"/>
          </p:nvPr>
        </p:nvSpPr>
        <p:spPr>
          <a:xfrm>
            <a:off x="533450" y="1244725"/>
            <a:ext cx="4295400" cy="36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Speed Controller</a:t>
            </a:r>
            <a:endParaRPr b="1"/>
          </a:p>
          <a:p>
            <a:pPr marL="457200" lvl="0" indent="-317500" algn="l" rtl="0">
              <a:spcBef>
                <a:spcPts val="0"/>
              </a:spcBef>
              <a:spcAft>
                <a:spcPts val="0"/>
              </a:spcAft>
              <a:buClr>
                <a:schemeClr val="dk2"/>
              </a:buClr>
              <a:buSzPts val="1400"/>
              <a:buChar char="▪"/>
            </a:pPr>
            <a:r>
              <a:rPr lang="en"/>
              <a:t>E-Flite recommends an 80A ESC</a:t>
            </a:r>
            <a:endParaRPr/>
          </a:p>
          <a:p>
            <a:pPr marL="914400" lvl="1" indent="-317500" algn="l" rtl="0">
              <a:spcBef>
                <a:spcPts val="0"/>
              </a:spcBef>
              <a:spcAft>
                <a:spcPts val="0"/>
              </a:spcAft>
              <a:buSzPts val="1400"/>
              <a:buChar char="▸"/>
            </a:pPr>
            <a:r>
              <a:rPr lang="en"/>
              <a:t>Max sustained current is 53A</a:t>
            </a:r>
            <a:endParaRPr/>
          </a:p>
          <a:p>
            <a:pPr marL="914400" lvl="1" indent="-317500" algn="l" rtl="0">
              <a:spcBef>
                <a:spcPts val="0"/>
              </a:spcBef>
              <a:spcAft>
                <a:spcPts val="0"/>
              </a:spcAft>
              <a:buSzPts val="1400"/>
              <a:buChar char="▸"/>
            </a:pPr>
            <a:r>
              <a:rPr lang="en"/>
              <a:t>Estimates motor RPM via back EMF</a:t>
            </a:r>
            <a:endParaRPr/>
          </a:p>
          <a:p>
            <a:pPr marL="457200" lvl="0" indent="-317500" algn="l" rtl="0">
              <a:spcBef>
                <a:spcPts val="0"/>
              </a:spcBef>
              <a:spcAft>
                <a:spcPts val="0"/>
              </a:spcAft>
              <a:buSzPts val="1400"/>
              <a:buChar char="▪"/>
            </a:pPr>
            <a:r>
              <a:rPr lang="en"/>
              <a:t>6 Cell LiPo</a:t>
            </a:r>
            <a:endParaRPr/>
          </a:p>
          <a:p>
            <a:pPr marL="914400" lvl="1" indent="-317500" algn="l" rtl="0">
              <a:spcBef>
                <a:spcPts val="0"/>
              </a:spcBef>
              <a:spcAft>
                <a:spcPts val="0"/>
              </a:spcAft>
              <a:buSzPts val="1400"/>
              <a:buChar char="▸"/>
            </a:pPr>
            <a:r>
              <a:rPr lang="en"/>
              <a:t>22.2V</a:t>
            </a:r>
            <a:endParaRPr/>
          </a:p>
          <a:p>
            <a:pPr marL="914400" lvl="1" indent="-317500" algn="l" rtl="0">
              <a:spcBef>
                <a:spcPts val="0"/>
              </a:spcBef>
              <a:spcAft>
                <a:spcPts val="0"/>
              </a:spcAft>
              <a:buSzPts val="1400"/>
              <a:buChar char="▸"/>
            </a:pPr>
            <a:r>
              <a:rPr lang="en"/>
              <a:t>22000 mah</a:t>
            </a:r>
            <a:endParaRPr/>
          </a:p>
          <a:p>
            <a:pPr marL="914400" lvl="1" indent="-317500" algn="l" rtl="0">
              <a:spcBef>
                <a:spcPts val="0"/>
              </a:spcBef>
              <a:spcAft>
                <a:spcPts val="0"/>
              </a:spcAft>
              <a:buSzPts val="1400"/>
              <a:buChar char="▸"/>
            </a:pPr>
            <a:r>
              <a:rPr lang="en"/>
              <a:t>25 minutes of runtime</a:t>
            </a:r>
            <a:endParaRPr>
              <a:solidFill>
                <a:srgbClr val="FF0000"/>
              </a:solidFill>
            </a:endParaRPr>
          </a:p>
          <a:p>
            <a:pPr marL="457200" lvl="0" indent="-317500" algn="l" rtl="0">
              <a:spcBef>
                <a:spcPts val="0"/>
              </a:spcBef>
              <a:spcAft>
                <a:spcPts val="0"/>
              </a:spcAft>
              <a:buSzPts val="1400"/>
              <a:buChar char="▪"/>
            </a:pPr>
            <a:r>
              <a:rPr lang="en"/>
              <a:t>Car batteries</a:t>
            </a:r>
            <a:endParaRPr/>
          </a:p>
          <a:p>
            <a:pPr marL="914400" lvl="1" indent="-317500" algn="l" rtl="0">
              <a:spcBef>
                <a:spcPts val="0"/>
              </a:spcBef>
              <a:spcAft>
                <a:spcPts val="0"/>
              </a:spcAft>
              <a:buSzPts val="1400"/>
              <a:buChar char="▸"/>
            </a:pPr>
            <a:r>
              <a:rPr lang="en"/>
              <a:t>Two in series provide 24.0V</a:t>
            </a:r>
            <a:endParaRPr/>
          </a:p>
          <a:p>
            <a:pPr marL="914400" lvl="1" indent="-317500" algn="l" rtl="0">
              <a:spcBef>
                <a:spcPts val="0"/>
              </a:spcBef>
              <a:spcAft>
                <a:spcPts val="0"/>
              </a:spcAft>
              <a:buSzPts val="1400"/>
              <a:buChar char="▸"/>
            </a:pPr>
            <a:r>
              <a:rPr lang="en"/>
              <a:t>2 x 55000 mAh</a:t>
            </a:r>
            <a:endParaRPr/>
          </a:p>
          <a:p>
            <a:pPr marL="914400" lvl="1" indent="-317500" algn="l" rtl="0">
              <a:spcBef>
                <a:spcPts val="0"/>
              </a:spcBef>
              <a:spcAft>
                <a:spcPts val="0"/>
              </a:spcAft>
              <a:buSzPts val="1400"/>
              <a:buChar char="▸"/>
            </a:pPr>
            <a:r>
              <a:rPr lang="en"/>
              <a:t>2 hours of runtime</a:t>
            </a:r>
            <a:endParaRPr/>
          </a:p>
        </p:txBody>
      </p:sp>
      <p:pic>
        <p:nvPicPr>
          <p:cNvPr id="407" name="Google Shape;407;p49"/>
          <p:cNvPicPr preferRelativeResize="0"/>
          <p:nvPr/>
        </p:nvPicPr>
        <p:blipFill rotWithShape="1">
          <a:blip r:embed="rId3">
            <a:alphaModFix/>
          </a:blip>
          <a:srcRect t="26636" r="6358" b="32238"/>
          <a:stretch/>
        </p:blipFill>
        <p:spPr>
          <a:xfrm>
            <a:off x="4828850" y="743825"/>
            <a:ext cx="3805200" cy="1671100"/>
          </a:xfrm>
          <a:prstGeom prst="rect">
            <a:avLst/>
          </a:prstGeom>
          <a:noFill/>
          <a:ln>
            <a:noFill/>
          </a:ln>
        </p:spPr>
      </p:pic>
      <p:pic>
        <p:nvPicPr>
          <p:cNvPr id="408" name="Google Shape;408;p49"/>
          <p:cNvPicPr preferRelativeResize="0"/>
          <p:nvPr/>
        </p:nvPicPr>
        <p:blipFill>
          <a:blip r:embed="rId4">
            <a:alphaModFix/>
          </a:blip>
          <a:stretch>
            <a:fillRect/>
          </a:stretch>
        </p:blipFill>
        <p:spPr>
          <a:xfrm>
            <a:off x="6459850" y="2882625"/>
            <a:ext cx="2174200" cy="2174200"/>
          </a:xfrm>
          <a:prstGeom prst="rect">
            <a:avLst/>
          </a:prstGeom>
          <a:noFill/>
          <a:ln>
            <a:noFill/>
          </a:ln>
        </p:spPr>
      </p:pic>
      <p:pic>
        <p:nvPicPr>
          <p:cNvPr id="409" name="Google Shape;409;p49"/>
          <p:cNvPicPr preferRelativeResize="0"/>
          <p:nvPr/>
        </p:nvPicPr>
        <p:blipFill>
          <a:blip r:embed="rId5">
            <a:alphaModFix/>
          </a:blip>
          <a:stretch>
            <a:fillRect/>
          </a:stretch>
        </p:blipFill>
        <p:spPr>
          <a:xfrm>
            <a:off x="4471110" y="2414925"/>
            <a:ext cx="2094431" cy="15699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0"/>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EDF Control and Power</a:t>
            </a:r>
            <a:endParaRPr/>
          </a:p>
        </p:txBody>
      </p:sp>
      <p:sp>
        <p:nvSpPr>
          <p:cNvPr id="415" name="Google Shape;415;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37</a:t>
            </a:fld>
            <a:endParaRPr b="1"/>
          </a:p>
        </p:txBody>
      </p:sp>
      <p:sp>
        <p:nvSpPr>
          <p:cNvPr id="416" name="Google Shape;416;p50"/>
          <p:cNvSpPr txBox="1">
            <a:spLocks noGrp="1"/>
          </p:cNvSpPr>
          <p:nvPr>
            <p:ph type="body" idx="1"/>
          </p:nvPr>
        </p:nvSpPr>
        <p:spPr>
          <a:xfrm>
            <a:off x="533450" y="1244725"/>
            <a:ext cx="7659300" cy="101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myRIO Control</a:t>
            </a:r>
            <a:endParaRPr b="1"/>
          </a:p>
          <a:p>
            <a:pPr marL="457200" lvl="0" indent="-317500" algn="l" rtl="0">
              <a:spcBef>
                <a:spcPts val="0"/>
              </a:spcBef>
              <a:spcAft>
                <a:spcPts val="0"/>
              </a:spcAft>
              <a:buClr>
                <a:schemeClr val="dk2"/>
              </a:buClr>
              <a:buSzPts val="1400"/>
              <a:buChar char="▪"/>
            </a:pPr>
            <a:r>
              <a:rPr lang="en"/>
              <a:t>Input: Controler sets throttle using LABView GUI</a:t>
            </a:r>
            <a:endParaRPr/>
          </a:p>
          <a:p>
            <a:pPr marL="457200" lvl="0" indent="-317500" algn="l" rtl="0">
              <a:spcBef>
                <a:spcPts val="0"/>
              </a:spcBef>
              <a:spcAft>
                <a:spcPts val="0"/>
              </a:spcAft>
              <a:buClr>
                <a:schemeClr val="dk2"/>
              </a:buClr>
              <a:buSzPts val="1400"/>
              <a:buChar char="▪"/>
            </a:pPr>
            <a:r>
              <a:rPr lang="en"/>
              <a:t>Output: 50 Hz PWM, 5-10% duty cycle</a:t>
            </a:r>
            <a:endParaRPr>
              <a:solidFill>
                <a:srgbClr val="FF0000"/>
              </a:solidFill>
            </a:endParaRPr>
          </a:p>
        </p:txBody>
      </p:sp>
      <p:grpSp>
        <p:nvGrpSpPr>
          <p:cNvPr id="417" name="Google Shape;417;p50"/>
          <p:cNvGrpSpPr/>
          <p:nvPr/>
        </p:nvGrpSpPr>
        <p:grpSpPr>
          <a:xfrm>
            <a:off x="4762939" y="2945034"/>
            <a:ext cx="4052382" cy="1586080"/>
            <a:chOff x="4804125" y="3164250"/>
            <a:chExt cx="3995250" cy="1562025"/>
          </a:xfrm>
        </p:grpSpPr>
        <p:cxnSp>
          <p:nvCxnSpPr>
            <p:cNvPr id="418" name="Google Shape;418;p50"/>
            <p:cNvCxnSpPr/>
            <p:nvPr/>
          </p:nvCxnSpPr>
          <p:spPr>
            <a:xfrm>
              <a:off x="5221852" y="4312757"/>
              <a:ext cx="2812200" cy="0"/>
            </a:xfrm>
            <a:prstGeom prst="straightConnector1">
              <a:avLst/>
            </a:prstGeom>
            <a:noFill/>
            <a:ln w="9525" cap="flat" cmpd="sng">
              <a:solidFill>
                <a:schemeClr val="dk2"/>
              </a:solidFill>
              <a:prstDash val="solid"/>
              <a:round/>
              <a:headEnd type="none" w="med" len="med"/>
              <a:tailEnd type="none" w="med" len="med"/>
            </a:ln>
          </p:spPr>
        </p:cxnSp>
        <p:cxnSp>
          <p:nvCxnSpPr>
            <p:cNvPr id="419" name="Google Shape;419;p50"/>
            <p:cNvCxnSpPr/>
            <p:nvPr/>
          </p:nvCxnSpPr>
          <p:spPr>
            <a:xfrm rot="10800000">
              <a:off x="5215725" y="3164250"/>
              <a:ext cx="0" cy="1151100"/>
            </a:xfrm>
            <a:prstGeom prst="straightConnector1">
              <a:avLst/>
            </a:prstGeom>
            <a:noFill/>
            <a:ln w="9525" cap="flat" cmpd="sng">
              <a:solidFill>
                <a:schemeClr val="dk2"/>
              </a:solidFill>
              <a:prstDash val="solid"/>
              <a:round/>
              <a:headEnd type="none" w="med" len="med"/>
              <a:tailEnd type="triangle" w="med" len="med"/>
            </a:ln>
          </p:spPr>
        </p:cxnSp>
        <p:cxnSp>
          <p:nvCxnSpPr>
            <p:cNvPr id="420" name="Google Shape;420;p50"/>
            <p:cNvCxnSpPr/>
            <p:nvPr/>
          </p:nvCxnSpPr>
          <p:spPr>
            <a:xfrm rot="10800000" flipH="1">
              <a:off x="5185104" y="4309477"/>
              <a:ext cx="802200" cy="6000"/>
            </a:xfrm>
            <a:prstGeom prst="straightConnector1">
              <a:avLst/>
            </a:prstGeom>
            <a:noFill/>
            <a:ln w="19050" cap="flat" cmpd="sng">
              <a:solidFill>
                <a:srgbClr val="009EBB"/>
              </a:solidFill>
              <a:prstDash val="solid"/>
              <a:round/>
              <a:headEnd type="oval" w="med" len="med"/>
              <a:tailEnd type="oval" w="med" len="med"/>
            </a:ln>
          </p:spPr>
        </p:cxnSp>
        <p:cxnSp>
          <p:nvCxnSpPr>
            <p:cNvPr id="421" name="Google Shape;421;p50"/>
            <p:cNvCxnSpPr/>
            <p:nvPr/>
          </p:nvCxnSpPr>
          <p:spPr>
            <a:xfrm flipH="1">
              <a:off x="5945900" y="3607325"/>
              <a:ext cx="426300" cy="703500"/>
            </a:xfrm>
            <a:prstGeom prst="straightConnector1">
              <a:avLst/>
            </a:prstGeom>
            <a:noFill/>
            <a:ln w="19050" cap="flat" cmpd="sng">
              <a:solidFill>
                <a:srgbClr val="009EBB"/>
              </a:solidFill>
              <a:prstDash val="solid"/>
              <a:round/>
              <a:headEnd type="oval" w="med" len="med"/>
              <a:tailEnd type="none" w="med" len="med"/>
            </a:ln>
          </p:spPr>
        </p:cxnSp>
        <p:cxnSp>
          <p:nvCxnSpPr>
            <p:cNvPr id="422" name="Google Shape;422;p50"/>
            <p:cNvCxnSpPr/>
            <p:nvPr/>
          </p:nvCxnSpPr>
          <p:spPr>
            <a:xfrm>
              <a:off x="7629900" y="3612975"/>
              <a:ext cx="420300" cy="728100"/>
            </a:xfrm>
            <a:prstGeom prst="straightConnector1">
              <a:avLst/>
            </a:prstGeom>
            <a:noFill/>
            <a:ln w="19050" cap="flat" cmpd="sng">
              <a:solidFill>
                <a:srgbClr val="009EBB"/>
              </a:solidFill>
              <a:prstDash val="solid"/>
              <a:round/>
              <a:headEnd type="oval" w="med" len="med"/>
              <a:tailEnd type="oval" w="med" len="med"/>
            </a:ln>
          </p:spPr>
        </p:cxnSp>
        <p:cxnSp>
          <p:nvCxnSpPr>
            <p:cNvPr id="423" name="Google Shape;423;p50"/>
            <p:cNvCxnSpPr/>
            <p:nvPr/>
          </p:nvCxnSpPr>
          <p:spPr>
            <a:xfrm>
              <a:off x="6366900" y="3641946"/>
              <a:ext cx="1267500" cy="0"/>
            </a:xfrm>
            <a:prstGeom prst="straightConnector1">
              <a:avLst/>
            </a:prstGeom>
            <a:noFill/>
            <a:ln w="19050" cap="flat" cmpd="sng">
              <a:solidFill>
                <a:srgbClr val="009EBB"/>
              </a:solidFill>
              <a:prstDash val="solid"/>
              <a:round/>
              <a:headEnd type="none" w="med" len="med"/>
              <a:tailEnd type="none" w="med" len="med"/>
            </a:ln>
          </p:spPr>
        </p:cxnSp>
        <p:sp>
          <p:nvSpPr>
            <p:cNvPr id="424" name="Google Shape;424;p50"/>
            <p:cNvSpPr txBox="1"/>
            <p:nvPr/>
          </p:nvSpPr>
          <p:spPr>
            <a:xfrm rot="-5400000">
              <a:off x="4547325" y="3543775"/>
              <a:ext cx="925200" cy="41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a:ea typeface="Montserrat"/>
                  <a:cs typeface="Montserrat"/>
                  <a:sym typeface="Montserrat"/>
                </a:rPr>
                <a:t>Throttle</a:t>
              </a:r>
              <a:endParaRPr>
                <a:latin typeface="Montserrat"/>
                <a:ea typeface="Montserrat"/>
                <a:cs typeface="Montserrat"/>
                <a:sym typeface="Montserrat"/>
              </a:endParaRPr>
            </a:p>
          </p:txBody>
        </p:sp>
        <p:sp>
          <p:nvSpPr>
            <p:cNvPr id="425" name="Google Shape;425;p50"/>
            <p:cNvSpPr txBox="1"/>
            <p:nvPr/>
          </p:nvSpPr>
          <p:spPr>
            <a:xfrm>
              <a:off x="6152950" y="4314675"/>
              <a:ext cx="1696200" cy="41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a:ea typeface="Montserrat"/>
                  <a:cs typeface="Montserrat"/>
                  <a:sym typeface="Montserrat"/>
                </a:rPr>
                <a:t>Time</a:t>
              </a:r>
              <a:endParaRPr>
                <a:latin typeface="Montserrat"/>
                <a:ea typeface="Montserrat"/>
                <a:cs typeface="Montserrat"/>
                <a:sym typeface="Montserrat"/>
              </a:endParaRPr>
            </a:p>
          </p:txBody>
        </p:sp>
        <p:sp>
          <p:nvSpPr>
            <p:cNvPr id="426" name="Google Shape;426;p50"/>
            <p:cNvSpPr txBox="1"/>
            <p:nvPr/>
          </p:nvSpPr>
          <p:spPr>
            <a:xfrm>
              <a:off x="5228763" y="4285478"/>
              <a:ext cx="704100" cy="41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latin typeface="Montserrat"/>
                  <a:ea typeface="Montserrat"/>
                  <a:cs typeface="Montserrat"/>
                  <a:sym typeface="Montserrat"/>
                </a:rPr>
                <a:t>Arm ESC</a:t>
              </a:r>
              <a:endParaRPr sz="900">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 sz="900">
                  <a:solidFill>
                    <a:schemeClr val="dk1"/>
                  </a:solidFill>
                  <a:latin typeface="Montserrat"/>
                  <a:ea typeface="Montserrat"/>
                  <a:cs typeface="Montserrat"/>
                  <a:sym typeface="Montserrat"/>
                </a:rPr>
                <a:t>(4s)</a:t>
              </a:r>
              <a:endParaRPr sz="900">
                <a:latin typeface="Montserrat"/>
                <a:ea typeface="Montserrat"/>
                <a:cs typeface="Montserrat"/>
                <a:sym typeface="Montserrat"/>
              </a:endParaRPr>
            </a:p>
          </p:txBody>
        </p:sp>
        <p:sp>
          <p:nvSpPr>
            <p:cNvPr id="427" name="Google Shape;427;p50"/>
            <p:cNvSpPr txBox="1"/>
            <p:nvPr/>
          </p:nvSpPr>
          <p:spPr>
            <a:xfrm rot="-3600389">
              <a:off x="5611624" y="3753741"/>
              <a:ext cx="771751" cy="30617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latin typeface="Montserrat"/>
                  <a:ea typeface="Montserrat"/>
                  <a:cs typeface="Montserrat"/>
                  <a:sym typeface="Montserrat"/>
                </a:rPr>
                <a:t>Ramp Up</a:t>
              </a:r>
              <a:endParaRPr sz="900">
                <a:latin typeface="Montserrat"/>
                <a:ea typeface="Montserrat"/>
                <a:cs typeface="Montserrat"/>
                <a:sym typeface="Montserrat"/>
              </a:endParaRPr>
            </a:p>
          </p:txBody>
        </p:sp>
        <p:sp>
          <p:nvSpPr>
            <p:cNvPr id="428" name="Google Shape;428;p50"/>
            <p:cNvSpPr txBox="1"/>
            <p:nvPr/>
          </p:nvSpPr>
          <p:spPr>
            <a:xfrm rot="3585452">
              <a:off x="7452930" y="3753578"/>
              <a:ext cx="1062621" cy="30651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latin typeface="Montserrat"/>
                  <a:ea typeface="Montserrat"/>
                  <a:cs typeface="Montserrat"/>
                  <a:sym typeface="Montserrat"/>
                </a:rPr>
                <a:t>Ramp Down</a:t>
              </a:r>
              <a:endParaRPr sz="900">
                <a:latin typeface="Montserrat"/>
                <a:ea typeface="Montserrat"/>
                <a:cs typeface="Montserrat"/>
                <a:sym typeface="Montserrat"/>
              </a:endParaRPr>
            </a:p>
          </p:txBody>
        </p:sp>
        <p:sp>
          <p:nvSpPr>
            <p:cNvPr id="429" name="Google Shape;429;p50"/>
            <p:cNvSpPr txBox="1"/>
            <p:nvPr/>
          </p:nvSpPr>
          <p:spPr>
            <a:xfrm>
              <a:off x="6529750" y="3335650"/>
              <a:ext cx="942600" cy="3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latin typeface="Montserrat"/>
                  <a:ea typeface="Montserrat"/>
                  <a:cs typeface="Montserrat"/>
                  <a:sym typeface="Montserrat"/>
                </a:rPr>
                <a:t>Test Setting</a:t>
              </a:r>
              <a:endParaRPr sz="900">
                <a:latin typeface="Montserrat"/>
                <a:ea typeface="Montserrat"/>
                <a:cs typeface="Montserrat"/>
                <a:sym typeface="Montserrat"/>
              </a:endParaRPr>
            </a:p>
          </p:txBody>
        </p:sp>
        <p:cxnSp>
          <p:nvCxnSpPr>
            <p:cNvPr id="430" name="Google Shape;430;p50"/>
            <p:cNvCxnSpPr/>
            <p:nvPr/>
          </p:nvCxnSpPr>
          <p:spPr>
            <a:xfrm>
              <a:off x="8040075" y="4306354"/>
              <a:ext cx="759300" cy="0"/>
            </a:xfrm>
            <a:prstGeom prst="straightConnector1">
              <a:avLst/>
            </a:prstGeom>
            <a:noFill/>
            <a:ln w="19050" cap="flat" cmpd="sng">
              <a:solidFill>
                <a:srgbClr val="009EBB"/>
              </a:solidFill>
              <a:prstDash val="solid"/>
              <a:round/>
              <a:headEnd type="none" w="med" len="med"/>
              <a:tailEnd type="triangle" w="med" len="med"/>
            </a:ln>
          </p:spPr>
        </p:cxnSp>
        <p:sp>
          <p:nvSpPr>
            <p:cNvPr id="431" name="Google Shape;431;p50"/>
            <p:cNvSpPr txBox="1"/>
            <p:nvPr/>
          </p:nvSpPr>
          <p:spPr>
            <a:xfrm>
              <a:off x="8040163" y="4285478"/>
              <a:ext cx="704100" cy="41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latin typeface="Montserrat"/>
                  <a:ea typeface="Montserrat"/>
                  <a:cs typeface="Montserrat"/>
                  <a:sym typeface="Montserrat"/>
                </a:rPr>
                <a:t>Safe</a:t>
              </a:r>
              <a:endParaRPr sz="900">
                <a:latin typeface="Montserrat"/>
                <a:ea typeface="Montserrat"/>
                <a:cs typeface="Montserrat"/>
                <a:sym typeface="Montserrat"/>
              </a:endParaRPr>
            </a:p>
          </p:txBody>
        </p:sp>
      </p:grpSp>
      <p:pic>
        <p:nvPicPr>
          <p:cNvPr id="432" name="Google Shape;432;p50"/>
          <p:cNvPicPr preferRelativeResize="0"/>
          <p:nvPr/>
        </p:nvPicPr>
        <p:blipFill>
          <a:blip r:embed="rId3">
            <a:alphaModFix/>
          </a:blip>
          <a:stretch>
            <a:fillRect/>
          </a:stretch>
        </p:blipFill>
        <p:spPr>
          <a:xfrm>
            <a:off x="306500" y="2837050"/>
            <a:ext cx="4353576" cy="15963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51"/>
          <p:cNvPicPr preferRelativeResize="0"/>
          <p:nvPr/>
        </p:nvPicPr>
        <p:blipFill rotWithShape="1">
          <a:blip r:embed="rId3">
            <a:alphaModFix/>
          </a:blip>
          <a:srcRect l="6068"/>
          <a:stretch/>
        </p:blipFill>
        <p:spPr>
          <a:xfrm>
            <a:off x="4886006" y="481450"/>
            <a:ext cx="3720181" cy="3013375"/>
          </a:xfrm>
          <a:prstGeom prst="rect">
            <a:avLst/>
          </a:prstGeom>
          <a:noFill/>
          <a:ln>
            <a:noFill/>
          </a:ln>
        </p:spPr>
      </p:pic>
      <p:sp>
        <p:nvSpPr>
          <p:cNvPr id="438" name="Google Shape;438;p51"/>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Stand Frame</a:t>
            </a:r>
            <a:endParaRPr/>
          </a:p>
        </p:txBody>
      </p:sp>
      <p:sp>
        <p:nvSpPr>
          <p:cNvPr id="439" name="Google Shape;439;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38</a:t>
            </a:fld>
            <a:endParaRPr b="1"/>
          </a:p>
        </p:txBody>
      </p:sp>
      <p:sp>
        <p:nvSpPr>
          <p:cNvPr id="440" name="Google Shape;440;p51"/>
          <p:cNvSpPr txBox="1">
            <a:spLocks noGrp="1"/>
          </p:cNvSpPr>
          <p:nvPr>
            <p:ph type="body" idx="1"/>
          </p:nvPr>
        </p:nvSpPr>
        <p:spPr>
          <a:xfrm>
            <a:off x="213625" y="1129900"/>
            <a:ext cx="41700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Compatible with EDF tests and the JetCat test stand (without effects on the load cell)</a:t>
            </a:r>
            <a:endParaRPr/>
          </a:p>
          <a:p>
            <a:pPr marL="457200" lvl="0" indent="-317500" algn="l" rtl="0">
              <a:spcBef>
                <a:spcPts val="0"/>
              </a:spcBef>
              <a:spcAft>
                <a:spcPts val="0"/>
              </a:spcAft>
              <a:buSzPts val="1400"/>
              <a:buChar char="▪"/>
            </a:pPr>
            <a:r>
              <a:rPr lang="en"/>
              <a:t>Material: Aluminum 30x30 extrusion </a:t>
            </a:r>
            <a:endParaRPr/>
          </a:p>
          <a:p>
            <a:pPr marL="457200" lvl="0" indent="-317500" algn="l" rtl="0">
              <a:spcBef>
                <a:spcPts val="0"/>
              </a:spcBef>
              <a:spcAft>
                <a:spcPts val="0"/>
              </a:spcAft>
              <a:buClr>
                <a:schemeClr val="dk2"/>
              </a:buClr>
              <a:buSzPts val="1400"/>
              <a:buChar char="▪"/>
            </a:pPr>
            <a:r>
              <a:rPr lang="en"/>
              <a:t>Adaptable to a variety of inlets for testing (modular design)</a:t>
            </a:r>
            <a:endParaRPr/>
          </a:p>
          <a:p>
            <a:pPr marL="914400" lvl="1" indent="-317500" algn="l" rtl="0">
              <a:spcBef>
                <a:spcPts val="0"/>
              </a:spcBef>
              <a:spcAft>
                <a:spcPts val="0"/>
              </a:spcAft>
              <a:buSzPts val="1400"/>
              <a:buChar char="▸"/>
            </a:pPr>
            <a:r>
              <a:rPr lang="en"/>
              <a:t>Different lengths, offsets, etc</a:t>
            </a:r>
            <a:endParaRPr/>
          </a:p>
          <a:p>
            <a:pPr marL="914400" lvl="1" indent="-317500" algn="l" rtl="0">
              <a:spcBef>
                <a:spcPts val="0"/>
              </a:spcBef>
              <a:spcAft>
                <a:spcPts val="0"/>
              </a:spcAft>
              <a:buSzPts val="1400"/>
              <a:buChar char="▸"/>
            </a:pPr>
            <a:r>
              <a:rPr lang="en"/>
              <a:t>Vertical and horizontal test configurations possible</a:t>
            </a:r>
            <a:endParaRPr/>
          </a:p>
          <a:p>
            <a:pPr marL="457200" lvl="0" indent="-317500" algn="l" rtl="0">
              <a:spcBef>
                <a:spcPts val="0"/>
              </a:spcBef>
              <a:spcAft>
                <a:spcPts val="0"/>
              </a:spcAft>
              <a:buSzPts val="1400"/>
              <a:buChar char="▪"/>
            </a:pPr>
            <a:r>
              <a:rPr lang="en"/>
              <a:t>Dimensions finalized</a:t>
            </a:r>
            <a:endParaRPr/>
          </a:p>
          <a:p>
            <a:pPr marL="914400" lvl="1" indent="-317500" algn="l" rtl="0">
              <a:spcBef>
                <a:spcPts val="0"/>
              </a:spcBef>
              <a:spcAft>
                <a:spcPts val="0"/>
              </a:spcAft>
              <a:buSzPts val="1400"/>
              <a:buChar char="▸"/>
            </a:pPr>
            <a:r>
              <a:rPr lang="en"/>
              <a:t>Parts ordered (precut from factory)</a:t>
            </a:r>
            <a:endParaRPr/>
          </a:p>
          <a:p>
            <a:pPr marL="914400" lvl="1" indent="-317500" algn="l" rtl="0">
              <a:spcBef>
                <a:spcPts val="0"/>
              </a:spcBef>
              <a:spcAft>
                <a:spcPts val="0"/>
              </a:spcAft>
              <a:buSzPts val="1400"/>
              <a:buChar char="▸"/>
            </a:pPr>
            <a:r>
              <a:rPr lang="en"/>
              <a:t>Cost: ~$200</a:t>
            </a:r>
            <a:endParaRPr/>
          </a:p>
        </p:txBody>
      </p:sp>
      <p:pic>
        <p:nvPicPr>
          <p:cNvPr id="441" name="Google Shape;441;p51"/>
          <p:cNvPicPr preferRelativeResize="0"/>
          <p:nvPr/>
        </p:nvPicPr>
        <p:blipFill rotWithShape="1">
          <a:blip r:embed="rId4">
            <a:alphaModFix/>
          </a:blip>
          <a:srcRect t="7009" b="6245"/>
          <a:stretch/>
        </p:blipFill>
        <p:spPr>
          <a:xfrm>
            <a:off x="4043050" y="3506875"/>
            <a:ext cx="4518699" cy="1549950"/>
          </a:xfrm>
          <a:prstGeom prst="rect">
            <a:avLst/>
          </a:prstGeom>
          <a:noFill/>
          <a:ln>
            <a:noFill/>
          </a:ln>
        </p:spPr>
      </p:pic>
      <p:cxnSp>
        <p:nvCxnSpPr>
          <p:cNvPr id="442" name="Google Shape;442;p51"/>
          <p:cNvCxnSpPr/>
          <p:nvPr/>
        </p:nvCxnSpPr>
        <p:spPr>
          <a:xfrm>
            <a:off x="7724775" y="3600450"/>
            <a:ext cx="0" cy="423900"/>
          </a:xfrm>
          <a:prstGeom prst="straightConnector1">
            <a:avLst/>
          </a:prstGeom>
          <a:noFill/>
          <a:ln w="19050" cap="flat" cmpd="sng">
            <a:solidFill>
              <a:srgbClr val="CEB87B"/>
            </a:solidFill>
            <a:prstDash val="solid"/>
            <a:round/>
            <a:headEnd type="triangle" w="med" len="med"/>
            <a:tailEnd type="triangle" w="med" len="med"/>
          </a:ln>
        </p:spPr>
      </p:cxnSp>
      <p:cxnSp>
        <p:nvCxnSpPr>
          <p:cNvPr id="443" name="Google Shape;443;p51"/>
          <p:cNvCxnSpPr/>
          <p:nvPr/>
        </p:nvCxnSpPr>
        <p:spPr>
          <a:xfrm>
            <a:off x="7043725" y="3600450"/>
            <a:ext cx="0" cy="423900"/>
          </a:xfrm>
          <a:prstGeom prst="straightConnector1">
            <a:avLst/>
          </a:prstGeom>
          <a:noFill/>
          <a:ln w="19050" cap="flat" cmpd="sng">
            <a:solidFill>
              <a:srgbClr val="CEB87B"/>
            </a:solidFill>
            <a:prstDash val="solid"/>
            <a:round/>
            <a:headEnd type="triangle" w="med" len="med"/>
            <a:tailEnd type="triangle" w="med" len="med"/>
          </a:ln>
        </p:spPr>
      </p:cxnSp>
      <p:cxnSp>
        <p:nvCxnSpPr>
          <p:cNvPr id="444" name="Google Shape;444;p51"/>
          <p:cNvCxnSpPr/>
          <p:nvPr/>
        </p:nvCxnSpPr>
        <p:spPr>
          <a:xfrm>
            <a:off x="7453325" y="1062025"/>
            <a:ext cx="0" cy="423900"/>
          </a:xfrm>
          <a:prstGeom prst="straightConnector1">
            <a:avLst/>
          </a:prstGeom>
          <a:noFill/>
          <a:ln w="19050" cap="flat" cmpd="sng">
            <a:solidFill>
              <a:srgbClr val="CEB87B"/>
            </a:solidFill>
            <a:prstDash val="solid"/>
            <a:round/>
            <a:headEnd type="triangle" w="med" len="med"/>
            <a:tailEnd type="triangle" w="med" len="med"/>
          </a:ln>
        </p:spPr>
      </p:cxnSp>
      <p:cxnSp>
        <p:nvCxnSpPr>
          <p:cNvPr id="445" name="Google Shape;445;p51"/>
          <p:cNvCxnSpPr/>
          <p:nvPr/>
        </p:nvCxnSpPr>
        <p:spPr>
          <a:xfrm>
            <a:off x="6663000" y="1840050"/>
            <a:ext cx="0" cy="423900"/>
          </a:xfrm>
          <a:prstGeom prst="straightConnector1">
            <a:avLst/>
          </a:prstGeom>
          <a:noFill/>
          <a:ln w="19050" cap="flat" cmpd="sng">
            <a:solidFill>
              <a:srgbClr val="CEB87B"/>
            </a:solidFill>
            <a:prstDash val="solid"/>
            <a:round/>
            <a:headEnd type="triangle" w="med" len="med"/>
            <a:tailEnd type="triangle" w="med" len="med"/>
          </a:ln>
        </p:spPr>
      </p:cxnSp>
      <p:cxnSp>
        <p:nvCxnSpPr>
          <p:cNvPr id="446" name="Google Shape;446;p51"/>
          <p:cNvCxnSpPr/>
          <p:nvPr/>
        </p:nvCxnSpPr>
        <p:spPr>
          <a:xfrm flipH="1">
            <a:off x="7348575" y="3545238"/>
            <a:ext cx="500100" cy="4800"/>
          </a:xfrm>
          <a:prstGeom prst="straightConnector1">
            <a:avLst/>
          </a:prstGeom>
          <a:noFill/>
          <a:ln w="19050" cap="flat" cmpd="sng">
            <a:solidFill>
              <a:srgbClr val="CEB87B"/>
            </a:solidFill>
            <a:prstDash val="solid"/>
            <a:round/>
            <a:headEnd type="triangle" w="med" len="med"/>
            <a:tailEnd type="triangle" w="med" len="med"/>
          </a:ln>
        </p:spPr>
      </p:cxnSp>
      <p:cxnSp>
        <p:nvCxnSpPr>
          <p:cNvPr id="447" name="Google Shape;447;p51"/>
          <p:cNvCxnSpPr/>
          <p:nvPr/>
        </p:nvCxnSpPr>
        <p:spPr>
          <a:xfrm flipH="1">
            <a:off x="6661450" y="3545238"/>
            <a:ext cx="500100" cy="4800"/>
          </a:xfrm>
          <a:prstGeom prst="straightConnector1">
            <a:avLst/>
          </a:prstGeom>
          <a:noFill/>
          <a:ln w="19050" cap="flat" cmpd="sng">
            <a:solidFill>
              <a:srgbClr val="CEB87B"/>
            </a:solidFill>
            <a:prstDash val="solid"/>
            <a:round/>
            <a:headEnd type="triangle" w="med" len="med"/>
            <a:tailEnd type="triangle" w="med" len="med"/>
          </a:ln>
        </p:spPr>
      </p:cxnSp>
      <p:cxnSp>
        <p:nvCxnSpPr>
          <p:cNvPr id="448" name="Google Shape;448;p51"/>
          <p:cNvCxnSpPr/>
          <p:nvPr/>
        </p:nvCxnSpPr>
        <p:spPr>
          <a:xfrm flipH="1">
            <a:off x="6161350" y="3771900"/>
            <a:ext cx="500100" cy="4800"/>
          </a:xfrm>
          <a:prstGeom prst="straightConnector1">
            <a:avLst/>
          </a:prstGeom>
          <a:noFill/>
          <a:ln w="19050" cap="flat" cmpd="sng">
            <a:solidFill>
              <a:srgbClr val="CEB87B"/>
            </a:solidFill>
            <a:prstDash val="solid"/>
            <a:round/>
            <a:headEnd type="triangle" w="med" len="med"/>
            <a:tailEnd type="triangle" w="med" len="med"/>
          </a:ln>
        </p:spPr>
      </p:cxnSp>
      <p:cxnSp>
        <p:nvCxnSpPr>
          <p:cNvPr id="449" name="Google Shape;449;p51"/>
          <p:cNvCxnSpPr/>
          <p:nvPr/>
        </p:nvCxnSpPr>
        <p:spPr>
          <a:xfrm>
            <a:off x="6432000" y="1987650"/>
            <a:ext cx="462000" cy="276300"/>
          </a:xfrm>
          <a:prstGeom prst="straightConnector1">
            <a:avLst/>
          </a:prstGeom>
          <a:noFill/>
          <a:ln w="19050" cap="flat" cmpd="sng">
            <a:solidFill>
              <a:srgbClr val="CEB87B"/>
            </a:solidFill>
            <a:prstDash val="solid"/>
            <a:round/>
            <a:headEnd type="triangle" w="med" len="med"/>
            <a:tailEnd type="triangle" w="med" len="med"/>
          </a:ln>
        </p:spPr>
      </p:cxnSp>
      <p:cxnSp>
        <p:nvCxnSpPr>
          <p:cNvPr id="450" name="Google Shape;450;p51"/>
          <p:cNvCxnSpPr/>
          <p:nvPr/>
        </p:nvCxnSpPr>
        <p:spPr>
          <a:xfrm>
            <a:off x="7093750" y="1392300"/>
            <a:ext cx="462000" cy="276300"/>
          </a:xfrm>
          <a:prstGeom prst="straightConnector1">
            <a:avLst/>
          </a:prstGeom>
          <a:noFill/>
          <a:ln w="19050" cap="flat" cmpd="sng">
            <a:solidFill>
              <a:srgbClr val="CEB87B"/>
            </a:solidFill>
            <a:prstDash val="solid"/>
            <a:round/>
            <a:headEnd type="triangle" w="med" len="med"/>
            <a:tailEnd type="triangle" w="med" len="med"/>
          </a:ln>
        </p:spPr>
      </p:cxnSp>
      <p:sp>
        <p:nvSpPr>
          <p:cNvPr id="451" name="Google Shape;451;p51"/>
          <p:cNvSpPr txBox="1"/>
          <p:nvPr/>
        </p:nvSpPr>
        <p:spPr>
          <a:xfrm>
            <a:off x="5965350" y="4663225"/>
            <a:ext cx="674100" cy="24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Montserrat"/>
                <a:ea typeface="Montserrat"/>
                <a:cs typeface="Montserrat"/>
                <a:sym typeface="Montserrat"/>
              </a:rPr>
              <a:t>Transition piece holder</a:t>
            </a:r>
            <a:endParaRPr sz="700">
              <a:latin typeface="Montserrat"/>
              <a:ea typeface="Montserrat"/>
              <a:cs typeface="Montserrat"/>
              <a:sym typeface="Montserrat"/>
            </a:endParaRPr>
          </a:p>
        </p:txBody>
      </p:sp>
      <p:sp>
        <p:nvSpPr>
          <p:cNvPr id="452" name="Google Shape;452;p51"/>
          <p:cNvSpPr txBox="1"/>
          <p:nvPr/>
        </p:nvSpPr>
        <p:spPr>
          <a:xfrm>
            <a:off x="6574450" y="4648075"/>
            <a:ext cx="6741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Montserrat"/>
                <a:ea typeface="Montserrat"/>
                <a:cs typeface="Montserrat"/>
                <a:sym typeface="Montserrat"/>
              </a:rPr>
              <a:t>Inlet holder short</a:t>
            </a:r>
            <a:endParaRPr sz="700">
              <a:latin typeface="Montserrat"/>
              <a:ea typeface="Montserrat"/>
              <a:cs typeface="Montserrat"/>
              <a:sym typeface="Montserrat"/>
            </a:endParaRPr>
          </a:p>
        </p:txBody>
      </p:sp>
      <p:sp>
        <p:nvSpPr>
          <p:cNvPr id="453" name="Google Shape;453;p51"/>
          <p:cNvSpPr txBox="1"/>
          <p:nvPr/>
        </p:nvSpPr>
        <p:spPr>
          <a:xfrm>
            <a:off x="7523450" y="4685863"/>
            <a:ext cx="6741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Montserrat"/>
                <a:ea typeface="Montserrat"/>
                <a:cs typeface="Montserrat"/>
                <a:sym typeface="Montserrat"/>
              </a:rPr>
              <a:t>Inlet holder long</a:t>
            </a:r>
            <a:endParaRPr sz="700">
              <a:latin typeface="Montserrat"/>
              <a:ea typeface="Montserrat"/>
              <a:cs typeface="Montserrat"/>
              <a:sym typeface="Montserrat"/>
            </a:endParaRPr>
          </a:p>
        </p:txBody>
      </p:sp>
      <p:sp>
        <p:nvSpPr>
          <p:cNvPr id="454" name="Google Shape;454;p51"/>
          <p:cNvSpPr/>
          <p:nvPr/>
        </p:nvSpPr>
        <p:spPr>
          <a:xfrm rot="-7222651">
            <a:off x="7259246" y="1923259"/>
            <a:ext cx="316792" cy="2099203"/>
          </a:xfrm>
          <a:prstGeom prst="leftBrace">
            <a:avLst>
              <a:gd name="adj1" fmla="val 50000"/>
              <a:gd name="adj2" fmla="val 4987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1"/>
          <p:cNvSpPr txBox="1"/>
          <p:nvPr/>
        </p:nvSpPr>
        <p:spPr>
          <a:xfrm rot="-1985744">
            <a:off x="7090376" y="2993912"/>
            <a:ext cx="1042782" cy="39349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a:solidFill>
                  <a:srgbClr val="595959"/>
                </a:solidFill>
                <a:latin typeface="Montserrat"/>
                <a:ea typeface="Montserrat"/>
                <a:cs typeface="Montserrat"/>
                <a:sym typeface="Montserrat"/>
              </a:rPr>
              <a:t>750 mm</a:t>
            </a:r>
            <a:endParaRPr sz="1000">
              <a:solidFill>
                <a:srgbClr val="595959"/>
              </a:solidFill>
              <a:latin typeface="Montserrat"/>
              <a:ea typeface="Montserrat"/>
              <a:cs typeface="Montserrat"/>
              <a:sym typeface="Montserrat"/>
            </a:endParaRPr>
          </a:p>
        </p:txBody>
      </p:sp>
      <p:sp>
        <p:nvSpPr>
          <p:cNvPr id="456" name="Google Shape;456;p51"/>
          <p:cNvSpPr txBox="1"/>
          <p:nvPr/>
        </p:nvSpPr>
        <p:spPr>
          <a:xfrm rot="1825425">
            <a:off x="7256857" y="1372053"/>
            <a:ext cx="1042672" cy="316792"/>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a:solidFill>
                  <a:srgbClr val="595959"/>
                </a:solidFill>
                <a:latin typeface="Montserrat"/>
                <a:ea typeface="Montserrat"/>
                <a:cs typeface="Montserrat"/>
                <a:sym typeface="Montserrat"/>
              </a:rPr>
              <a:t> 483.5 mm</a:t>
            </a:r>
            <a:endParaRPr sz="1000">
              <a:solidFill>
                <a:srgbClr val="595959"/>
              </a:solidFill>
              <a:latin typeface="Montserrat"/>
              <a:ea typeface="Montserrat"/>
              <a:cs typeface="Montserrat"/>
              <a:sym typeface="Montserrat"/>
            </a:endParaRPr>
          </a:p>
        </p:txBody>
      </p:sp>
      <p:sp>
        <p:nvSpPr>
          <p:cNvPr id="457" name="Google Shape;457;p51"/>
          <p:cNvSpPr/>
          <p:nvPr/>
        </p:nvSpPr>
        <p:spPr>
          <a:xfrm rot="7216765">
            <a:off x="7529992" y="933791"/>
            <a:ext cx="107692" cy="1339117"/>
          </a:xfrm>
          <a:prstGeom prst="leftBrace">
            <a:avLst>
              <a:gd name="adj1" fmla="val 50000"/>
              <a:gd name="adj2" fmla="val 4987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2"/>
          <p:cNvSpPr/>
          <p:nvPr/>
        </p:nvSpPr>
        <p:spPr>
          <a:xfrm>
            <a:off x="0" y="2402400"/>
            <a:ext cx="7890600" cy="973800"/>
          </a:xfrm>
          <a:prstGeom prst="rect">
            <a:avLst/>
          </a:prstGeom>
          <a:solidFill>
            <a:srgbClr val="CEB87B"/>
          </a:solidFill>
          <a:ln w="38100" cap="flat" cmpd="sng">
            <a:solidFill>
              <a:srgbClr val="CEB8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2"/>
          <p:cNvSpPr txBox="1">
            <a:spLocks noGrp="1"/>
          </p:cNvSpPr>
          <p:nvPr>
            <p:ph type="title"/>
          </p:nvPr>
        </p:nvSpPr>
        <p:spPr>
          <a:xfrm>
            <a:off x="1082625" y="2610000"/>
            <a:ext cx="497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Design Satisfaction</a:t>
            </a:r>
            <a:endParaRPr sz="2600"/>
          </a:p>
        </p:txBody>
      </p:sp>
      <p:sp>
        <p:nvSpPr>
          <p:cNvPr id="464" name="Google Shape;464;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39</a:t>
            </a:fld>
            <a:endParaRPr b="1"/>
          </a:p>
        </p:txBody>
      </p:sp>
      <p:sp>
        <p:nvSpPr>
          <p:cNvPr id="465" name="Google Shape;465;p52"/>
          <p:cNvSpPr txBox="1">
            <a:spLocks noGrp="1"/>
          </p:cNvSpPr>
          <p:nvPr>
            <p:ph type="title"/>
          </p:nvPr>
        </p:nvSpPr>
        <p:spPr>
          <a:xfrm>
            <a:off x="1082625" y="1697050"/>
            <a:ext cx="3287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0"/>
              <a:t>Section 3</a:t>
            </a:r>
            <a:endParaRPr sz="2600" b="0"/>
          </a:p>
        </p:txBody>
      </p:sp>
      <p:sp>
        <p:nvSpPr>
          <p:cNvPr id="466" name="Google Shape;466;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467" name="Google Shape;467;p52"/>
          <p:cNvSpPr/>
          <p:nvPr/>
        </p:nvSpPr>
        <p:spPr>
          <a:xfrm>
            <a:off x="4526836" y="4377050"/>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Risks</a:t>
            </a:r>
            <a:endParaRPr sz="800" b="1">
              <a:solidFill>
                <a:srgbClr val="B7B7B7"/>
              </a:solidFill>
              <a:latin typeface="Montserrat"/>
              <a:ea typeface="Montserrat"/>
              <a:cs typeface="Montserrat"/>
              <a:sym typeface="Montserrat"/>
            </a:endParaRPr>
          </a:p>
        </p:txBody>
      </p:sp>
      <p:sp>
        <p:nvSpPr>
          <p:cNvPr id="468" name="Google Shape;468;p52"/>
          <p:cNvSpPr/>
          <p:nvPr/>
        </p:nvSpPr>
        <p:spPr>
          <a:xfrm>
            <a:off x="947661" y="4377050"/>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Purpose</a:t>
            </a:r>
            <a:endParaRPr sz="800" b="1">
              <a:solidFill>
                <a:srgbClr val="CCCCCC"/>
              </a:solidFill>
              <a:latin typeface="Montserrat"/>
              <a:ea typeface="Montserrat"/>
              <a:cs typeface="Montserrat"/>
              <a:sym typeface="Montserrat"/>
            </a:endParaRPr>
          </a:p>
        </p:txBody>
      </p:sp>
      <p:sp>
        <p:nvSpPr>
          <p:cNvPr id="469" name="Google Shape;469;p52"/>
          <p:cNvSpPr/>
          <p:nvPr/>
        </p:nvSpPr>
        <p:spPr>
          <a:xfrm>
            <a:off x="6799838" y="4377050"/>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Project Planning</a:t>
            </a:r>
            <a:endParaRPr sz="800" b="1">
              <a:solidFill>
                <a:srgbClr val="B7B7B7"/>
              </a:solidFill>
              <a:latin typeface="Montserrat"/>
              <a:ea typeface="Montserrat"/>
              <a:cs typeface="Montserrat"/>
              <a:sym typeface="Montserrat"/>
            </a:endParaRPr>
          </a:p>
        </p:txBody>
      </p:sp>
      <p:sp>
        <p:nvSpPr>
          <p:cNvPr id="470" name="Google Shape;470;p52"/>
          <p:cNvSpPr/>
          <p:nvPr/>
        </p:nvSpPr>
        <p:spPr>
          <a:xfrm>
            <a:off x="2108289" y="4377050"/>
            <a:ext cx="13566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Design Solutions</a:t>
            </a:r>
            <a:endParaRPr sz="800" b="1">
              <a:solidFill>
                <a:srgbClr val="CCCCCC"/>
              </a:solidFill>
              <a:latin typeface="Montserrat"/>
              <a:ea typeface="Montserrat"/>
              <a:cs typeface="Montserrat"/>
              <a:sym typeface="Montserrat"/>
            </a:endParaRPr>
          </a:p>
        </p:txBody>
      </p:sp>
      <p:sp>
        <p:nvSpPr>
          <p:cNvPr id="471" name="Google Shape;471;p52"/>
          <p:cNvSpPr/>
          <p:nvPr/>
        </p:nvSpPr>
        <p:spPr>
          <a:xfrm>
            <a:off x="3204213" y="4338050"/>
            <a:ext cx="1533600" cy="471600"/>
          </a:xfrm>
          <a:prstGeom prst="chevron">
            <a:avLst>
              <a:gd name="adj" fmla="val 50000"/>
            </a:avLst>
          </a:prstGeom>
          <a:solidFill>
            <a:srgbClr val="CEB87B"/>
          </a:solidFill>
          <a:ln w="19050" cap="flat" cmpd="sng">
            <a:solidFill>
              <a:schemeClr val="lt2"/>
            </a:solidFill>
            <a:prstDash val="solid"/>
            <a:round/>
            <a:headEnd type="none" w="sm" len="sm"/>
            <a:tailEnd type="none" w="sm" len="sm"/>
          </a:ln>
        </p:spPr>
        <p:txBody>
          <a:bodyPr spcFirstLastPara="1" wrap="square" lIns="114300" tIns="91425" rIns="91425" bIns="91425" anchor="t" anchorCtr="0">
            <a:noAutofit/>
          </a:bodyPr>
          <a:lstStyle/>
          <a:p>
            <a:pPr marL="0" lvl="0" indent="0" algn="ctr" rtl="0">
              <a:spcBef>
                <a:spcPts val="0"/>
              </a:spcBef>
              <a:spcAft>
                <a:spcPts val="0"/>
              </a:spcAft>
              <a:buNone/>
            </a:pPr>
            <a:r>
              <a:rPr lang="en" sz="900" b="1">
                <a:solidFill>
                  <a:srgbClr val="595959"/>
                </a:solidFill>
                <a:latin typeface="Montserrat"/>
                <a:ea typeface="Montserrat"/>
                <a:cs typeface="Montserrat"/>
                <a:sym typeface="Montserrat"/>
              </a:rPr>
              <a:t>Design Satisfaction</a:t>
            </a:r>
            <a:endParaRPr sz="900" b="1">
              <a:solidFill>
                <a:srgbClr val="595959"/>
              </a:solidFill>
              <a:latin typeface="Montserrat"/>
              <a:ea typeface="Montserrat"/>
              <a:cs typeface="Montserrat"/>
              <a:sym typeface="Montserrat"/>
            </a:endParaRPr>
          </a:p>
        </p:txBody>
      </p:sp>
      <p:sp>
        <p:nvSpPr>
          <p:cNvPr id="472" name="Google Shape;472;p52"/>
          <p:cNvSpPr/>
          <p:nvPr/>
        </p:nvSpPr>
        <p:spPr>
          <a:xfrm>
            <a:off x="5634238" y="4377050"/>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Verification &amp; Validation</a:t>
            </a:r>
            <a:endParaRPr sz="800" b="1">
              <a:solidFill>
                <a:srgbClr val="B7B7B7"/>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Requirements</a:t>
            </a:r>
            <a:endParaRPr/>
          </a:p>
        </p:txBody>
      </p:sp>
      <p:sp>
        <p:nvSpPr>
          <p:cNvPr id="102" name="Google Shape;102;p17"/>
          <p:cNvSpPr txBox="1">
            <a:spLocks noGrp="1"/>
          </p:cNvSpPr>
          <p:nvPr>
            <p:ph type="body" idx="1"/>
          </p:nvPr>
        </p:nvSpPr>
        <p:spPr>
          <a:xfrm>
            <a:off x="533450" y="1854325"/>
            <a:ext cx="8100600" cy="186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OSPRI functional requirements stem from the APOP’s Statement of Work provided to the CU Aerospace Engineering Department and the OSPRI team:</a:t>
            </a:r>
            <a:endParaRPr/>
          </a:p>
          <a:p>
            <a:pPr marL="457200" lvl="0" indent="-317500" algn="l" rtl="0">
              <a:spcBef>
                <a:spcPts val="1600"/>
              </a:spcBef>
              <a:spcAft>
                <a:spcPts val="0"/>
              </a:spcAft>
              <a:buSzPts val="1400"/>
              <a:buAutoNum type="arabicPeriod"/>
            </a:pPr>
            <a:r>
              <a:rPr lang="en"/>
              <a:t>Design, build, and validate an S-duct inlet for use with the JetCat P100-RX turbojet engine that performs according to AFRL’s objectives.</a:t>
            </a:r>
            <a:endParaRPr/>
          </a:p>
          <a:p>
            <a:pPr marL="457200" lvl="0" indent="-317500" algn="l" rtl="0">
              <a:spcBef>
                <a:spcPts val="0"/>
              </a:spcBef>
              <a:spcAft>
                <a:spcPts val="0"/>
              </a:spcAft>
              <a:buSzPts val="1400"/>
              <a:buAutoNum type="arabicPeriod"/>
            </a:pPr>
            <a:r>
              <a:rPr lang="en"/>
              <a:t>Design, build, and validate a test rig capable of measuring critical inlet performance metrics and inform inlet design.</a:t>
            </a:r>
            <a:endParaRPr/>
          </a:p>
        </p:txBody>
      </p:sp>
      <p:sp>
        <p:nvSpPr>
          <p:cNvPr id="103" name="Google Shape;103;p17"/>
          <p:cNvSpPr txBox="1">
            <a:spLocks noGrp="1"/>
          </p:cNvSpPr>
          <p:nvPr>
            <p:ph type="sldNum" idx="12"/>
          </p:nvPr>
        </p:nvSpPr>
        <p:spPr>
          <a:xfrm>
            <a:off x="8465402"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4</a:t>
            </a:fld>
            <a:endParaRPr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3"/>
          <p:cNvSpPr/>
          <p:nvPr/>
        </p:nvSpPr>
        <p:spPr>
          <a:xfrm>
            <a:off x="0" y="2402400"/>
            <a:ext cx="7890600" cy="973800"/>
          </a:xfrm>
          <a:prstGeom prst="rect">
            <a:avLst/>
          </a:prstGeom>
          <a:solidFill>
            <a:srgbClr val="CEB87B"/>
          </a:solidFill>
          <a:ln w="38100" cap="flat" cmpd="sng">
            <a:solidFill>
              <a:srgbClr val="CEB8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3"/>
          <p:cNvSpPr txBox="1">
            <a:spLocks noGrp="1"/>
          </p:cNvSpPr>
          <p:nvPr>
            <p:ph type="title"/>
          </p:nvPr>
        </p:nvSpPr>
        <p:spPr>
          <a:xfrm>
            <a:off x="1082625" y="2610000"/>
            <a:ext cx="497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Inlet Design Satisfaction</a:t>
            </a:r>
            <a:endParaRPr sz="2600"/>
          </a:p>
        </p:txBody>
      </p:sp>
      <p:sp>
        <p:nvSpPr>
          <p:cNvPr id="479" name="Google Shape;479;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40</a:t>
            </a:fld>
            <a:endParaRPr b="1"/>
          </a:p>
        </p:txBody>
      </p:sp>
      <p:sp>
        <p:nvSpPr>
          <p:cNvPr id="480" name="Google Shape;480;p53"/>
          <p:cNvSpPr txBox="1">
            <a:spLocks noGrp="1"/>
          </p:cNvSpPr>
          <p:nvPr>
            <p:ph type="title"/>
          </p:nvPr>
        </p:nvSpPr>
        <p:spPr>
          <a:xfrm>
            <a:off x="1082625" y="1697050"/>
            <a:ext cx="3287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0"/>
              <a:t>Section 3.1</a:t>
            </a:r>
            <a:endParaRPr sz="2600" b="0"/>
          </a:p>
        </p:txBody>
      </p:sp>
      <p:sp>
        <p:nvSpPr>
          <p:cNvPr id="481" name="Google Shape;481;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482" name="Google Shape;482;p53"/>
          <p:cNvSpPr/>
          <p:nvPr/>
        </p:nvSpPr>
        <p:spPr>
          <a:xfrm>
            <a:off x="4535798" y="4372325"/>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Risks</a:t>
            </a:r>
            <a:endParaRPr sz="800" b="1">
              <a:solidFill>
                <a:srgbClr val="B7B7B7"/>
              </a:solidFill>
              <a:latin typeface="Montserrat"/>
              <a:ea typeface="Montserrat"/>
              <a:cs typeface="Montserrat"/>
              <a:sym typeface="Montserrat"/>
            </a:endParaRPr>
          </a:p>
        </p:txBody>
      </p:sp>
      <p:sp>
        <p:nvSpPr>
          <p:cNvPr id="483" name="Google Shape;483;p53"/>
          <p:cNvSpPr/>
          <p:nvPr/>
        </p:nvSpPr>
        <p:spPr>
          <a:xfrm>
            <a:off x="938698" y="4372325"/>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Purpose</a:t>
            </a:r>
            <a:endParaRPr sz="800" b="1">
              <a:solidFill>
                <a:srgbClr val="CCCCCC"/>
              </a:solidFill>
              <a:latin typeface="Montserrat"/>
              <a:ea typeface="Montserrat"/>
              <a:cs typeface="Montserrat"/>
              <a:sym typeface="Montserrat"/>
            </a:endParaRPr>
          </a:p>
        </p:txBody>
      </p:sp>
      <p:sp>
        <p:nvSpPr>
          <p:cNvPr id="484" name="Google Shape;484;p53"/>
          <p:cNvSpPr/>
          <p:nvPr/>
        </p:nvSpPr>
        <p:spPr>
          <a:xfrm>
            <a:off x="6808800" y="4372325"/>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Project Planning</a:t>
            </a:r>
            <a:endParaRPr sz="800" b="1">
              <a:solidFill>
                <a:srgbClr val="B7B7B7"/>
              </a:solidFill>
              <a:latin typeface="Montserrat"/>
              <a:ea typeface="Montserrat"/>
              <a:cs typeface="Montserrat"/>
              <a:sym typeface="Montserrat"/>
            </a:endParaRPr>
          </a:p>
        </p:txBody>
      </p:sp>
      <p:sp>
        <p:nvSpPr>
          <p:cNvPr id="485" name="Google Shape;485;p53"/>
          <p:cNvSpPr/>
          <p:nvPr/>
        </p:nvSpPr>
        <p:spPr>
          <a:xfrm>
            <a:off x="2099327" y="4372325"/>
            <a:ext cx="13566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Design Solutions</a:t>
            </a:r>
            <a:endParaRPr sz="800" b="1">
              <a:solidFill>
                <a:srgbClr val="CCCCCC"/>
              </a:solidFill>
              <a:latin typeface="Montserrat"/>
              <a:ea typeface="Montserrat"/>
              <a:cs typeface="Montserrat"/>
              <a:sym typeface="Montserrat"/>
            </a:endParaRPr>
          </a:p>
        </p:txBody>
      </p:sp>
      <p:sp>
        <p:nvSpPr>
          <p:cNvPr id="486" name="Google Shape;486;p53"/>
          <p:cNvSpPr/>
          <p:nvPr/>
        </p:nvSpPr>
        <p:spPr>
          <a:xfrm>
            <a:off x="3213175" y="4333325"/>
            <a:ext cx="1533600" cy="471600"/>
          </a:xfrm>
          <a:prstGeom prst="chevron">
            <a:avLst>
              <a:gd name="adj" fmla="val 50000"/>
            </a:avLst>
          </a:prstGeom>
          <a:solidFill>
            <a:srgbClr val="CEB87B"/>
          </a:solidFill>
          <a:ln w="19050" cap="flat" cmpd="sng">
            <a:solidFill>
              <a:schemeClr val="lt2"/>
            </a:solidFill>
            <a:prstDash val="solid"/>
            <a:round/>
            <a:headEnd type="none" w="sm" len="sm"/>
            <a:tailEnd type="none" w="sm" len="sm"/>
          </a:ln>
        </p:spPr>
        <p:txBody>
          <a:bodyPr spcFirstLastPara="1" wrap="square" lIns="114300" tIns="91425" rIns="91425" bIns="91425" anchor="t" anchorCtr="0">
            <a:noAutofit/>
          </a:bodyPr>
          <a:lstStyle/>
          <a:p>
            <a:pPr marL="0" lvl="0" indent="0" algn="ctr" rtl="0">
              <a:spcBef>
                <a:spcPts val="0"/>
              </a:spcBef>
              <a:spcAft>
                <a:spcPts val="0"/>
              </a:spcAft>
              <a:buClr>
                <a:schemeClr val="dk1"/>
              </a:buClr>
              <a:buSzPts val="1100"/>
              <a:buFont typeface="Arial"/>
              <a:buNone/>
            </a:pPr>
            <a:r>
              <a:rPr lang="en" sz="900" b="1">
                <a:solidFill>
                  <a:schemeClr val="dk2"/>
                </a:solidFill>
                <a:latin typeface="Montserrat"/>
                <a:ea typeface="Montserrat"/>
                <a:cs typeface="Montserrat"/>
                <a:sym typeface="Montserrat"/>
              </a:rPr>
              <a:t>Design Satisfaction</a:t>
            </a:r>
            <a:endParaRPr sz="900" b="1">
              <a:solidFill>
                <a:srgbClr val="595959"/>
              </a:solidFill>
              <a:latin typeface="Montserrat"/>
              <a:ea typeface="Montserrat"/>
              <a:cs typeface="Montserrat"/>
              <a:sym typeface="Montserrat"/>
            </a:endParaRPr>
          </a:p>
        </p:txBody>
      </p:sp>
      <p:sp>
        <p:nvSpPr>
          <p:cNvPr id="487" name="Google Shape;487;p53"/>
          <p:cNvSpPr/>
          <p:nvPr/>
        </p:nvSpPr>
        <p:spPr>
          <a:xfrm>
            <a:off x="5643200" y="4372325"/>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Verification &amp; Validation</a:t>
            </a:r>
            <a:endParaRPr sz="800" b="1">
              <a:solidFill>
                <a:srgbClr val="B7B7B7"/>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4"/>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98% Total Pressure Recovery</a:t>
            </a:r>
            <a:endParaRPr/>
          </a:p>
        </p:txBody>
      </p:sp>
      <p:sp>
        <p:nvSpPr>
          <p:cNvPr id="493" name="Google Shape;493;p54"/>
          <p:cNvSpPr txBox="1">
            <a:spLocks noGrp="1"/>
          </p:cNvSpPr>
          <p:nvPr>
            <p:ph type="body" idx="1"/>
          </p:nvPr>
        </p:nvSpPr>
        <p:spPr>
          <a:xfrm>
            <a:off x="533450" y="1057475"/>
            <a:ext cx="4103700" cy="36594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a:t>Primary scoring criteria for AFRL.</a:t>
            </a:r>
            <a:endParaRPr/>
          </a:p>
          <a:p>
            <a:pPr marL="0" lvl="0" indent="0" algn="l" rtl="0">
              <a:lnSpc>
                <a:spcPct val="100000"/>
              </a:lnSpc>
              <a:spcBef>
                <a:spcPts val="1600"/>
              </a:spcBef>
              <a:spcAft>
                <a:spcPts val="0"/>
              </a:spcAft>
              <a:buNone/>
            </a:pPr>
            <a:endParaRPr/>
          </a:p>
          <a:p>
            <a:pPr marL="457200" lvl="0" indent="-317500" algn="l" rtl="0">
              <a:lnSpc>
                <a:spcPct val="100000"/>
              </a:lnSpc>
              <a:spcBef>
                <a:spcPts val="1600"/>
              </a:spcBef>
              <a:spcAft>
                <a:spcPts val="0"/>
              </a:spcAft>
              <a:buSzPts val="1400"/>
              <a:buChar char="▪"/>
            </a:pPr>
            <a:r>
              <a:rPr lang="en"/>
              <a:t>CFD program allows for the computation of total pressure throughout duct interior.</a:t>
            </a:r>
            <a:endParaRPr/>
          </a:p>
          <a:p>
            <a:pPr marL="457200" lvl="0" indent="0" algn="l" rtl="0">
              <a:lnSpc>
                <a:spcPct val="100000"/>
              </a:lnSpc>
              <a:spcBef>
                <a:spcPts val="1600"/>
              </a:spcBef>
              <a:spcAft>
                <a:spcPts val="0"/>
              </a:spcAft>
              <a:buNone/>
            </a:pPr>
            <a:endParaRPr/>
          </a:p>
          <a:p>
            <a:pPr marL="457200" lvl="0" indent="-317500" algn="l" rtl="0">
              <a:lnSpc>
                <a:spcPct val="100000"/>
              </a:lnSpc>
              <a:spcBef>
                <a:spcPts val="1600"/>
              </a:spcBef>
              <a:spcAft>
                <a:spcPts val="0"/>
              </a:spcAft>
              <a:buSzPts val="1400"/>
              <a:buChar char="▪"/>
            </a:pPr>
            <a:r>
              <a:rPr lang="en"/>
              <a:t>Trial and error method for characterizing ideal total pressure recovery within certain duct designs.</a:t>
            </a:r>
            <a:endParaRPr/>
          </a:p>
          <a:p>
            <a:pPr marL="457200" lvl="0" indent="0" algn="l" rtl="0">
              <a:lnSpc>
                <a:spcPct val="100000"/>
              </a:lnSpc>
              <a:spcBef>
                <a:spcPts val="1600"/>
              </a:spcBef>
              <a:spcAft>
                <a:spcPts val="0"/>
              </a:spcAft>
              <a:buNone/>
            </a:pPr>
            <a:endParaRPr/>
          </a:p>
          <a:p>
            <a:pPr marL="457200" lvl="0" indent="-317500" algn="l" rtl="0">
              <a:lnSpc>
                <a:spcPct val="100000"/>
              </a:lnSpc>
              <a:spcBef>
                <a:spcPts val="1600"/>
              </a:spcBef>
              <a:spcAft>
                <a:spcPts val="0"/>
              </a:spcAft>
              <a:buSzPts val="1400"/>
              <a:buChar char="▪"/>
            </a:pPr>
            <a:r>
              <a:rPr lang="en"/>
              <a:t>CFD results will be verified via experimentation. </a:t>
            </a:r>
            <a:endParaRPr/>
          </a:p>
          <a:p>
            <a:pPr marL="0" lvl="0" indent="0" algn="l" rtl="0">
              <a:spcBef>
                <a:spcPts val="1600"/>
              </a:spcBef>
              <a:spcAft>
                <a:spcPts val="0"/>
              </a:spcAft>
              <a:buNone/>
            </a:pPr>
            <a:endParaRPr sz="900"/>
          </a:p>
          <a:p>
            <a:pPr marL="0" lvl="0" indent="0" algn="l" rtl="0">
              <a:spcBef>
                <a:spcPts val="1600"/>
              </a:spcBef>
              <a:spcAft>
                <a:spcPts val="1600"/>
              </a:spcAft>
              <a:buClr>
                <a:schemeClr val="dk1"/>
              </a:buClr>
              <a:buSzPts val="1100"/>
              <a:buFont typeface="Arial"/>
              <a:buNone/>
            </a:pPr>
            <a:endParaRPr sz="900"/>
          </a:p>
        </p:txBody>
      </p:sp>
      <p:sp>
        <p:nvSpPr>
          <p:cNvPr id="494" name="Google Shape;494;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41</a:t>
            </a:fld>
            <a:endParaRPr b="1"/>
          </a:p>
        </p:txBody>
      </p:sp>
      <p:pic>
        <p:nvPicPr>
          <p:cNvPr id="495" name="Google Shape;495;p54"/>
          <p:cNvPicPr preferRelativeResize="0"/>
          <p:nvPr/>
        </p:nvPicPr>
        <p:blipFill>
          <a:blip r:embed="rId3">
            <a:alphaModFix/>
          </a:blip>
          <a:stretch>
            <a:fillRect/>
          </a:stretch>
        </p:blipFill>
        <p:spPr>
          <a:xfrm>
            <a:off x="4194700" y="1220675"/>
            <a:ext cx="4949299" cy="23636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5% Max Thrust &amp; TSFC Decrement</a:t>
            </a:r>
            <a:endParaRPr/>
          </a:p>
        </p:txBody>
      </p:sp>
      <p:sp>
        <p:nvSpPr>
          <p:cNvPr id="501" name="Google Shape;501;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42</a:t>
            </a:fld>
            <a:endParaRPr b="1"/>
          </a:p>
        </p:txBody>
      </p:sp>
      <p:sp>
        <p:nvSpPr>
          <p:cNvPr id="502" name="Google Shape;502;p55"/>
          <p:cNvSpPr txBox="1"/>
          <p:nvPr/>
        </p:nvSpPr>
        <p:spPr>
          <a:xfrm>
            <a:off x="564975" y="1386775"/>
            <a:ext cx="4483200" cy="3338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Montserrat"/>
              <a:buChar char="●"/>
            </a:pPr>
            <a:r>
              <a:rPr lang="en">
                <a:latin typeface="Montserrat"/>
                <a:ea typeface="Montserrat"/>
                <a:cs typeface="Montserrat"/>
                <a:sym typeface="Montserrat"/>
              </a:rPr>
              <a:t>Primary AFRL scoring criteria.  </a:t>
            </a:r>
            <a:endParaRPr>
              <a:latin typeface="Montserrat"/>
              <a:ea typeface="Montserrat"/>
              <a:cs typeface="Montserrat"/>
              <a:sym typeface="Montserrat"/>
            </a:endParaRPr>
          </a:p>
          <a:p>
            <a:pPr marL="457200" lvl="0" indent="0" algn="l" rtl="0">
              <a:spcBef>
                <a:spcPts val="0"/>
              </a:spcBef>
              <a:spcAft>
                <a:spcPts val="0"/>
              </a:spcAft>
              <a:buNone/>
            </a:pPr>
            <a:endParaRPr>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en">
                <a:latin typeface="Montserrat"/>
                <a:ea typeface="Montserrat"/>
                <a:cs typeface="Montserrat"/>
                <a:sym typeface="Montserrat"/>
              </a:rPr>
              <a:t>Inlet design must provide necessary mass flow across RPM sweep of the engine.</a:t>
            </a:r>
            <a:endParaRPr>
              <a:latin typeface="Montserrat"/>
              <a:ea typeface="Montserrat"/>
              <a:cs typeface="Montserrat"/>
              <a:sym typeface="Montserrat"/>
            </a:endParaRPr>
          </a:p>
          <a:p>
            <a:pPr marL="457200" lvl="0" indent="0" algn="l" rtl="0">
              <a:spcBef>
                <a:spcPts val="0"/>
              </a:spcBef>
              <a:spcAft>
                <a:spcPts val="0"/>
              </a:spcAft>
              <a:buNone/>
            </a:pPr>
            <a:endParaRPr>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en">
                <a:latin typeface="Montserrat"/>
                <a:ea typeface="Montserrat"/>
                <a:cs typeface="Montserrat"/>
                <a:sym typeface="Montserrat"/>
              </a:rPr>
              <a:t>Addition of a removable bell mouth to ensure proper mass flow at static test conditions.</a:t>
            </a:r>
            <a:endParaRPr>
              <a:latin typeface="Montserrat"/>
              <a:ea typeface="Montserrat"/>
              <a:cs typeface="Montserrat"/>
              <a:sym typeface="Montserrat"/>
            </a:endParaRPr>
          </a:p>
          <a:p>
            <a:pPr marL="457200" lvl="0" indent="0" algn="l" rtl="0">
              <a:spcBef>
                <a:spcPts val="0"/>
              </a:spcBef>
              <a:spcAft>
                <a:spcPts val="0"/>
              </a:spcAft>
              <a:buNone/>
            </a:pPr>
            <a:endParaRPr>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en">
                <a:latin typeface="Montserrat"/>
                <a:ea typeface="Montserrat"/>
                <a:cs typeface="Montserrat"/>
                <a:sym typeface="Montserrat"/>
              </a:rPr>
              <a:t>Upon inlet design verification (EDF, test stand integration), inlet will be attached to JetCat to ascertain TSFC and Max Thrust Decrement parameters. </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pic>
        <p:nvPicPr>
          <p:cNvPr id="503" name="Google Shape;503;p55"/>
          <p:cNvPicPr preferRelativeResize="0"/>
          <p:nvPr/>
        </p:nvPicPr>
        <p:blipFill>
          <a:blip r:embed="rId3">
            <a:alphaModFix/>
          </a:blip>
          <a:stretch>
            <a:fillRect/>
          </a:stretch>
        </p:blipFill>
        <p:spPr>
          <a:xfrm>
            <a:off x="6014625" y="1134087"/>
            <a:ext cx="2473269" cy="1995364"/>
          </a:xfrm>
          <a:prstGeom prst="rect">
            <a:avLst/>
          </a:prstGeom>
          <a:noFill/>
          <a:ln>
            <a:noFill/>
          </a:ln>
        </p:spPr>
      </p:pic>
      <p:pic>
        <p:nvPicPr>
          <p:cNvPr id="504" name="Google Shape;504;p55"/>
          <p:cNvPicPr preferRelativeResize="0"/>
          <p:nvPr/>
        </p:nvPicPr>
        <p:blipFill>
          <a:blip r:embed="rId4">
            <a:alphaModFix/>
          </a:blip>
          <a:stretch>
            <a:fillRect/>
          </a:stretch>
        </p:blipFill>
        <p:spPr>
          <a:xfrm>
            <a:off x="6049307" y="3247519"/>
            <a:ext cx="2473267" cy="173034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6"/>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Short Axial Length</a:t>
            </a:r>
            <a:endParaRPr/>
          </a:p>
        </p:txBody>
      </p:sp>
      <p:sp>
        <p:nvSpPr>
          <p:cNvPr id="510" name="Google Shape;510;p56"/>
          <p:cNvSpPr txBox="1">
            <a:spLocks noGrp="1"/>
          </p:cNvSpPr>
          <p:nvPr>
            <p:ph type="body" idx="1"/>
          </p:nvPr>
        </p:nvSpPr>
        <p:spPr>
          <a:xfrm>
            <a:off x="533450" y="1244725"/>
            <a:ext cx="39780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Secondary AFRL scoring criteria. </a:t>
            </a:r>
            <a:endParaRPr/>
          </a:p>
          <a:p>
            <a:pPr marL="457200" lvl="0" indent="0" algn="l" rtl="0">
              <a:spcBef>
                <a:spcPts val="1600"/>
              </a:spcBef>
              <a:spcAft>
                <a:spcPts val="0"/>
              </a:spcAft>
              <a:buNone/>
            </a:pPr>
            <a:endParaRPr/>
          </a:p>
          <a:p>
            <a:pPr marL="457200" lvl="0" indent="-317500" algn="l" rtl="0">
              <a:spcBef>
                <a:spcPts val="1600"/>
              </a:spcBef>
              <a:spcAft>
                <a:spcPts val="0"/>
              </a:spcAft>
              <a:buSzPts val="1400"/>
              <a:buChar char="▪"/>
            </a:pPr>
            <a:r>
              <a:rPr lang="en"/>
              <a:t>Modeled several iterations of baseline design in 2 inch increments to observe flow effects. (Flow separation, adverse pressure gradients, turbulence).</a:t>
            </a:r>
            <a:endParaRPr/>
          </a:p>
          <a:p>
            <a:pPr marL="457200" lvl="0" indent="0" algn="l" rtl="0">
              <a:spcBef>
                <a:spcPts val="1600"/>
              </a:spcBef>
              <a:spcAft>
                <a:spcPts val="0"/>
              </a:spcAft>
              <a:buNone/>
            </a:pPr>
            <a:endParaRPr/>
          </a:p>
          <a:p>
            <a:pPr marL="457200" lvl="0" indent="-317500" algn="l" rtl="0">
              <a:spcBef>
                <a:spcPts val="1600"/>
              </a:spcBef>
              <a:spcAft>
                <a:spcPts val="0"/>
              </a:spcAft>
              <a:buSzPts val="1400"/>
              <a:buChar char="▪"/>
            </a:pPr>
            <a:r>
              <a:rPr lang="en"/>
              <a:t>CFD simulations give credence to a 24 in length duct for ideal performance metrics. </a:t>
            </a:r>
            <a:endParaRPr/>
          </a:p>
          <a:p>
            <a:pPr marL="0" lvl="0" indent="0" algn="l" rtl="0">
              <a:spcBef>
                <a:spcPts val="1600"/>
              </a:spcBef>
              <a:spcAft>
                <a:spcPts val="1600"/>
              </a:spcAft>
              <a:buNone/>
            </a:pPr>
            <a:endParaRPr/>
          </a:p>
        </p:txBody>
      </p:sp>
      <p:sp>
        <p:nvSpPr>
          <p:cNvPr id="511" name="Google Shape;511;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43</a:t>
            </a:fld>
            <a:endParaRPr b="1"/>
          </a:p>
        </p:txBody>
      </p:sp>
      <p:pic>
        <p:nvPicPr>
          <p:cNvPr id="512" name="Google Shape;512;p56"/>
          <p:cNvPicPr preferRelativeResize="0"/>
          <p:nvPr/>
        </p:nvPicPr>
        <p:blipFill>
          <a:blip r:embed="rId3">
            <a:alphaModFix/>
          </a:blip>
          <a:stretch>
            <a:fillRect/>
          </a:stretch>
        </p:blipFill>
        <p:spPr>
          <a:xfrm>
            <a:off x="4511500" y="787250"/>
            <a:ext cx="4632474" cy="1849949"/>
          </a:xfrm>
          <a:prstGeom prst="rect">
            <a:avLst/>
          </a:prstGeom>
          <a:noFill/>
          <a:ln>
            <a:noFill/>
          </a:ln>
        </p:spPr>
      </p:pic>
      <p:pic>
        <p:nvPicPr>
          <p:cNvPr id="513" name="Google Shape;513;p56"/>
          <p:cNvPicPr preferRelativeResize="0"/>
          <p:nvPr/>
        </p:nvPicPr>
        <p:blipFill>
          <a:blip r:embed="rId4">
            <a:alphaModFix/>
          </a:blip>
          <a:stretch>
            <a:fillRect/>
          </a:stretch>
        </p:blipFill>
        <p:spPr>
          <a:xfrm>
            <a:off x="4511475" y="2637188"/>
            <a:ext cx="4632523" cy="184996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57"/>
          <p:cNvSpPr/>
          <p:nvPr/>
        </p:nvSpPr>
        <p:spPr>
          <a:xfrm>
            <a:off x="0" y="2402400"/>
            <a:ext cx="7890600" cy="973800"/>
          </a:xfrm>
          <a:prstGeom prst="rect">
            <a:avLst/>
          </a:prstGeom>
          <a:solidFill>
            <a:srgbClr val="CEB87B"/>
          </a:solidFill>
          <a:ln w="38100" cap="flat" cmpd="sng">
            <a:solidFill>
              <a:srgbClr val="CEB8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7"/>
          <p:cNvSpPr txBox="1">
            <a:spLocks noGrp="1"/>
          </p:cNvSpPr>
          <p:nvPr>
            <p:ph type="title"/>
          </p:nvPr>
        </p:nvSpPr>
        <p:spPr>
          <a:xfrm>
            <a:off x="1082625" y="2610000"/>
            <a:ext cx="6626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Test Apparatus Design Satisfaction</a:t>
            </a:r>
            <a:endParaRPr sz="2600"/>
          </a:p>
        </p:txBody>
      </p:sp>
      <p:sp>
        <p:nvSpPr>
          <p:cNvPr id="520" name="Google Shape;52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44</a:t>
            </a:fld>
            <a:endParaRPr b="1"/>
          </a:p>
        </p:txBody>
      </p:sp>
      <p:sp>
        <p:nvSpPr>
          <p:cNvPr id="521" name="Google Shape;521;p57"/>
          <p:cNvSpPr txBox="1">
            <a:spLocks noGrp="1"/>
          </p:cNvSpPr>
          <p:nvPr>
            <p:ph type="title"/>
          </p:nvPr>
        </p:nvSpPr>
        <p:spPr>
          <a:xfrm>
            <a:off x="1082625" y="1697050"/>
            <a:ext cx="3287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0"/>
              <a:t>Section 3.2</a:t>
            </a:r>
            <a:endParaRPr sz="2600" b="0"/>
          </a:p>
        </p:txBody>
      </p:sp>
      <p:sp>
        <p:nvSpPr>
          <p:cNvPr id="522" name="Google Shape;522;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523" name="Google Shape;523;p57"/>
          <p:cNvSpPr/>
          <p:nvPr/>
        </p:nvSpPr>
        <p:spPr>
          <a:xfrm>
            <a:off x="4524461" y="4362850"/>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Risks</a:t>
            </a:r>
            <a:endParaRPr sz="800" b="1">
              <a:solidFill>
                <a:srgbClr val="B7B7B7"/>
              </a:solidFill>
              <a:latin typeface="Montserrat"/>
              <a:ea typeface="Montserrat"/>
              <a:cs typeface="Montserrat"/>
              <a:sym typeface="Montserrat"/>
            </a:endParaRPr>
          </a:p>
        </p:txBody>
      </p:sp>
      <p:sp>
        <p:nvSpPr>
          <p:cNvPr id="524" name="Google Shape;524;p57"/>
          <p:cNvSpPr/>
          <p:nvPr/>
        </p:nvSpPr>
        <p:spPr>
          <a:xfrm>
            <a:off x="950036" y="4362850"/>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Purpose</a:t>
            </a:r>
            <a:endParaRPr sz="800" b="1">
              <a:solidFill>
                <a:srgbClr val="CCCCCC"/>
              </a:solidFill>
              <a:latin typeface="Montserrat"/>
              <a:ea typeface="Montserrat"/>
              <a:cs typeface="Montserrat"/>
              <a:sym typeface="Montserrat"/>
            </a:endParaRPr>
          </a:p>
        </p:txBody>
      </p:sp>
      <p:sp>
        <p:nvSpPr>
          <p:cNvPr id="525" name="Google Shape;525;p57"/>
          <p:cNvSpPr/>
          <p:nvPr/>
        </p:nvSpPr>
        <p:spPr>
          <a:xfrm>
            <a:off x="6797463" y="4362850"/>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Project Planning</a:t>
            </a:r>
            <a:endParaRPr sz="800" b="1">
              <a:solidFill>
                <a:srgbClr val="B7B7B7"/>
              </a:solidFill>
              <a:latin typeface="Montserrat"/>
              <a:ea typeface="Montserrat"/>
              <a:cs typeface="Montserrat"/>
              <a:sym typeface="Montserrat"/>
            </a:endParaRPr>
          </a:p>
        </p:txBody>
      </p:sp>
      <p:sp>
        <p:nvSpPr>
          <p:cNvPr id="526" name="Google Shape;526;p57"/>
          <p:cNvSpPr/>
          <p:nvPr/>
        </p:nvSpPr>
        <p:spPr>
          <a:xfrm>
            <a:off x="2110664" y="4362850"/>
            <a:ext cx="13566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Design Solutions</a:t>
            </a:r>
            <a:endParaRPr sz="800" b="1">
              <a:solidFill>
                <a:srgbClr val="CCCCCC"/>
              </a:solidFill>
              <a:latin typeface="Montserrat"/>
              <a:ea typeface="Montserrat"/>
              <a:cs typeface="Montserrat"/>
              <a:sym typeface="Montserrat"/>
            </a:endParaRPr>
          </a:p>
        </p:txBody>
      </p:sp>
      <p:sp>
        <p:nvSpPr>
          <p:cNvPr id="527" name="Google Shape;527;p57"/>
          <p:cNvSpPr/>
          <p:nvPr/>
        </p:nvSpPr>
        <p:spPr>
          <a:xfrm>
            <a:off x="3201838" y="4323850"/>
            <a:ext cx="1533600" cy="471600"/>
          </a:xfrm>
          <a:prstGeom prst="chevron">
            <a:avLst>
              <a:gd name="adj" fmla="val 50000"/>
            </a:avLst>
          </a:prstGeom>
          <a:solidFill>
            <a:srgbClr val="CEB87B"/>
          </a:solidFill>
          <a:ln w="19050" cap="flat" cmpd="sng">
            <a:solidFill>
              <a:schemeClr val="lt2"/>
            </a:solidFill>
            <a:prstDash val="solid"/>
            <a:round/>
            <a:headEnd type="none" w="sm" len="sm"/>
            <a:tailEnd type="none" w="sm" len="sm"/>
          </a:ln>
        </p:spPr>
        <p:txBody>
          <a:bodyPr spcFirstLastPara="1" wrap="square" lIns="114300" tIns="91425" rIns="91425" bIns="91425" anchor="t" anchorCtr="0">
            <a:noAutofit/>
          </a:bodyPr>
          <a:lstStyle/>
          <a:p>
            <a:pPr marL="0" lvl="0" indent="0" algn="ctr" rtl="0">
              <a:spcBef>
                <a:spcPts val="0"/>
              </a:spcBef>
              <a:spcAft>
                <a:spcPts val="0"/>
              </a:spcAft>
              <a:buNone/>
            </a:pPr>
            <a:r>
              <a:rPr lang="en" sz="900" b="1">
                <a:solidFill>
                  <a:schemeClr val="dk2"/>
                </a:solidFill>
                <a:latin typeface="Montserrat"/>
                <a:ea typeface="Montserrat"/>
                <a:cs typeface="Montserrat"/>
                <a:sym typeface="Montserrat"/>
              </a:rPr>
              <a:t>Design Satisfaction</a:t>
            </a:r>
            <a:endParaRPr sz="900" b="1">
              <a:solidFill>
                <a:srgbClr val="595959"/>
              </a:solidFill>
              <a:latin typeface="Montserrat"/>
              <a:ea typeface="Montserrat"/>
              <a:cs typeface="Montserrat"/>
              <a:sym typeface="Montserrat"/>
            </a:endParaRPr>
          </a:p>
        </p:txBody>
      </p:sp>
      <p:sp>
        <p:nvSpPr>
          <p:cNvPr id="528" name="Google Shape;528;p57"/>
          <p:cNvSpPr/>
          <p:nvPr/>
        </p:nvSpPr>
        <p:spPr>
          <a:xfrm>
            <a:off x="5631863" y="4362850"/>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Verification &amp; Validation</a:t>
            </a:r>
            <a:endParaRPr sz="800" b="1">
              <a:solidFill>
                <a:srgbClr val="B7B7B7"/>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8"/>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LABView GUI </a:t>
            </a:r>
            <a:endParaRPr/>
          </a:p>
        </p:txBody>
      </p:sp>
      <p:sp>
        <p:nvSpPr>
          <p:cNvPr id="534" name="Google Shape;534;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45</a:t>
            </a:fld>
            <a:endParaRPr b="1"/>
          </a:p>
        </p:txBody>
      </p:sp>
      <p:pic>
        <p:nvPicPr>
          <p:cNvPr id="535" name="Google Shape;535;p58"/>
          <p:cNvPicPr preferRelativeResize="0"/>
          <p:nvPr/>
        </p:nvPicPr>
        <p:blipFill>
          <a:blip r:embed="rId3">
            <a:alphaModFix/>
          </a:blip>
          <a:stretch>
            <a:fillRect/>
          </a:stretch>
        </p:blipFill>
        <p:spPr>
          <a:xfrm>
            <a:off x="1722175" y="1105875"/>
            <a:ext cx="5723148" cy="391567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pic>
        <p:nvPicPr>
          <p:cNvPr id="541" name="Google Shape;541;p59"/>
          <p:cNvPicPr preferRelativeResize="0"/>
          <p:nvPr/>
        </p:nvPicPr>
        <p:blipFill>
          <a:blip r:embed="rId3">
            <a:alphaModFix/>
          </a:blip>
          <a:stretch>
            <a:fillRect/>
          </a:stretch>
        </p:blipFill>
        <p:spPr>
          <a:xfrm>
            <a:off x="152400" y="152400"/>
            <a:ext cx="2352074" cy="1889100"/>
          </a:xfrm>
          <a:prstGeom prst="rect">
            <a:avLst/>
          </a:prstGeom>
          <a:noFill/>
          <a:ln>
            <a:noFill/>
          </a:ln>
        </p:spPr>
      </p:pic>
      <p:pic>
        <p:nvPicPr>
          <p:cNvPr id="542" name="Google Shape;542;p59"/>
          <p:cNvPicPr preferRelativeResize="0"/>
          <p:nvPr/>
        </p:nvPicPr>
        <p:blipFill>
          <a:blip r:embed="rId4">
            <a:alphaModFix/>
          </a:blip>
          <a:stretch>
            <a:fillRect/>
          </a:stretch>
        </p:blipFill>
        <p:spPr>
          <a:xfrm>
            <a:off x="2600334" y="670100"/>
            <a:ext cx="2662216" cy="2144563"/>
          </a:xfrm>
          <a:prstGeom prst="rect">
            <a:avLst/>
          </a:prstGeom>
          <a:noFill/>
          <a:ln>
            <a:noFill/>
          </a:ln>
        </p:spPr>
      </p:pic>
      <p:pic>
        <p:nvPicPr>
          <p:cNvPr id="543" name="Google Shape;543;p59"/>
          <p:cNvPicPr preferRelativeResize="0"/>
          <p:nvPr/>
        </p:nvPicPr>
        <p:blipFill>
          <a:blip r:embed="rId5">
            <a:alphaModFix/>
          </a:blip>
          <a:stretch>
            <a:fillRect/>
          </a:stretch>
        </p:blipFill>
        <p:spPr>
          <a:xfrm>
            <a:off x="5600684" y="545038"/>
            <a:ext cx="2306033" cy="2061454"/>
          </a:xfrm>
          <a:prstGeom prst="rect">
            <a:avLst/>
          </a:prstGeom>
          <a:noFill/>
          <a:ln>
            <a:noFill/>
          </a:ln>
        </p:spPr>
      </p:pic>
      <p:pic>
        <p:nvPicPr>
          <p:cNvPr id="544" name="Google Shape;544;p59"/>
          <p:cNvPicPr preferRelativeResize="0"/>
          <p:nvPr/>
        </p:nvPicPr>
        <p:blipFill>
          <a:blip r:embed="rId6">
            <a:alphaModFix/>
          </a:blip>
          <a:stretch>
            <a:fillRect/>
          </a:stretch>
        </p:blipFill>
        <p:spPr>
          <a:xfrm>
            <a:off x="313151" y="2919200"/>
            <a:ext cx="2230967" cy="2061450"/>
          </a:xfrm>
          <a:prstGeom prst="rect">
            <a:avLst/>
          </a:prstGeom>
          <a:noFill/>
          <a:ln>
            <a:noFill/>
          </a:ln>
        </p:spPr>
      </p:pic>
      <p:pic>
        <p:nvPicPr>
          <p:cNvPr id="545" name="Google Shape;545;p59"/>
          <p:cNvPicPr preferRelativeResize="0"/>
          <p:nvPr/>
        </p:nvPicPr>
        <p:blipFill>
          <a:blip r:embed="rId7">
            <a:alphaModFix/>
          </a:blip>
          <a:stretch>
            <a:fillRect/>
          </a:stretch>
        </p:blipFill>
        <p:spPr>
          <a:xfrm>
            <a:off x="6715324" y="2508150"/>
            <a:ext cx="2428674" cy="1578150"/>
          </a:xfrm>
          <a:prstGeom prst="rect">
            <a:avLst/>
          </a:prstGeom>
          <a:noFill/>
          <a:ln>
            <a:noFill/>
          </a:ln>
        </p:spPr>
      </p:pic>
      <p:pic>
        <p:nvPicPr>
          <p:cNvPr id="546" name="Google Shape;546;p59"/>
          <p:cNvPicPr preferRelativeResize="0"/>
          <p:nvPr/>
        </p:nvPicPr>
        <p:blipFill>
          <a:blip r:embed="rId8">
            <a:alphaModFix/>
          </a:blip>
          <a:stretch>
            <a:fillRect/>
          </a:stretch>
        </p:blipFill>
        <p:spPr>
          <a:xfrm>
            <a:off x="2751362" y="3512221"/>
            <a:ext cx="3641276" cy="1544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0"/>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Total Pressure Measurement: Pitot Probe</a:t>
            </a:r>
            <a:endParaRPr/>
          </a:p>
        </p:txBody>
      </p:sp>
      <p:sp>
        <p:nvSpPr>
          <p:cNvPr id="552" name="Google Shape;552;p60"/>
          <p:cNvSpPr txBox="1">
            <a:spLocks noGrp="1"/>
          </p:cNvSpPr>
          <p:nvPr>
            <p:ph type="body" idx="1"/>
          </p:nvPr>
        </p:nvSpPr>
        <p:spPr>
          <a:xfrm>
            <a:off x="533450" y="1244725"/>
            <a:ext cx="51558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Dwyer 167-6 pitot probe</a:t>
            </a:r>
            <a:endParaRPr/>
          </a:p>
          <a:p>
            <a:pPr marL="914400" lvl="1" indent="-317500" algn="l" rtl="0">
              <a:spcBef>
                <a:spcPts val="0"/>
              </a:spcBef>
              <a:spcAft>
                <a:spcPts val="0"/>
              </a:spcAft>
              <a:buSzPts val="1400"/>
              <a:buChar char="▸"/>
            </a:pPr>
            <a:r>
              <a:rPr lang="en"/>
              <a:t>⅛</a:t>
            </a:r>
            <a:r>
              <a:rPr lang="en" baseline="-25000"/>
              <a:t>th</a:t>
            </a:r>
            <a:r>
              <a:rPr lang="en"/>
              <a:t> inch diameter probe</a:t>
            </a:r>
            <a:endParaRPr/>
          </a:p>
          <a:p>
            <a:pPr marL="914400" lvl="1" indent="-317500" algn="l" rtl="0">
              <a:spcBef>
                <a:spcPts val="0"/>
              </a:spcBef>
              <a:spcAft>
                <a:spcPts val="0"/>
              </a:spcAft>
              <a:buSzPts val="1400"/>
              <a:buChar char="▸"/>
            </a:pPr>
            <a:r>
              <a:rPr lang="en"/>
              <a:t>1.5 inch probe length</a:t>
            </a:r>
            <a:endParaRPr/>
          </a:p>
          <a:p>
            <a:pPr marL="914400" lvl="1" indent="-317500" algn="l" rtl="0">
              <a:spcBef>
                <a:spcPts val="0"/>
              </a:spcBef>
              <a:spcAft>
                <a:spcPts val="0"/>
              </a:spcAft>
              <a:buSzPts val="1400"/>
              <a:buChar char="▸"/>
            </a:pPr>
            <a:r>
              <a:rPr lang="en"/>
              <a:t>6 inch insertion length</a:t>
            </a:r>
            <a:endParaRPr/>
          </a:p>
          <a:p>
            <a:pPr marL="457200" lvl="0" indent="-317500" algn="l" rtl="0">
              <a:spcBef>
                <a:spcPts val="0"/>
              </a:spcBef>
              <a:spcAft>
                <a:spcPts val="0"/>
              </a:spcAft>
              <a:buSzPts val="1400"/>
              <a:buChar char="▪"/>
            </a:pPr>
            <a:r>
              <a:rPr lang="en"/>
              <a:t>0.00098 ≤ A</a:t>
            </a:r>
            <a:r>
              <a:rPr lang="en" baseline="-25000"/>
              <a:t>probe</a:t>
            </a:r>
            <a:r>
              <a:rPr lang="en"/>
              <a:t>/A</a:t>
            </a:r>
            <a:r>
              <a:rPr lang="en" baseline="-25000"/>
              <a:t>inlet</a:t>
            </a:r>
            <a:r>
              <a:rPr lang="en"/>
              <a:t> ≤ 0.0099</a:t>
            </a:r>
            <a:endParaRPr/>
          </a:p>
          <a:p>
            <a:pPr marL="914400" lvl="1" indent="-317500" algn="l" rtl="0">
              <a:spcBef>
                <a:spcPts val="0"/>
              </a:spcBef>
              <a:spcAft>
                <a:spcPts val="0"/>
              </a:spcAft>
              <a:buSzPts val="1400"/>
              <a:buChar char="▸"/>
            </a:pPr>
            <a:r>
              <a:rPr lang="en"/>
              <a:t>Area of probe over area of inlet at minimum and maximum insertion</a:t>
            </a:r>
            <a:endParaRPr/>
          </a:p>
          <a:p>
            <a:pPr marL="914400" lvl="1" indent="-317500" algn="l" rtl="0">
              <a:spcBef>
                <a:spcPts val="0"/>
              </a:spcBef>
              <a:spcAft>
                <a:spcPts val="0"/>
              </a:spcAft>
              <a:buSzPts val="1400"/>
              <a:buChar char="▸"/>
            </a:pPr>
            <a:r>
              <a:rPr lang="en"/>
              <a:t>Minimal flow interference</a:t>
            </a:r>
            <a:endParaRPr/>
          </a:p>
          <a:p>
            <a:pPr marL="457200" lvl="0" indent="-317500" algn="l" rtl="0">
              <a:spcBef>
                <a:spcPts val="0"/>
              </a:spcBef>
              <a:spcAft>
                <a:spcPts val="0"/>
              </a:spcAft>
              <a:buSzPts val="1400"/>
              <a:buChar char="▪"/>
            </a:pPr>
            <a:r>
              <a:rPr lang="en"/>
              <a:t>Probe accurate to within 0.5%</a:t>
            </a:r>
            <a:endParaRPr/>
          </a:p>
          <a:p>
            <a:pPr marL="914400" lvl="1" indent="-317500" algn="l" rtl="0">
              <a:spcBef>
                <a:spcPts val="0"/>
              </a:spcBef>
              <a:spcAft>
                <a:spcPts val="0"/>
              </a:spcAft>
              <a:buSzPts val="1400"/>
              <a:buChar char="▸"/>
            </a:pPr>
            <a:r>
              <a:rPr lang="en"/>
              <a:t>Only accurate at minimum of 5 m/s airflow</a:t>
            </a:r>
            <a:endParaRPr/>
          </a:p>
          <a:p>
            <a:pPr marL="914400" lvl="1" indent="-317500" algn="l" rtl="0">
              <a:spcBef>
                <a:spcPts val="0"/>
              </a:spcBef>
              <a:spcAft>
                <a:spcPts val="0"/>
              </a:spcAft>
              <a:buSzPts val="1400"/>
              <a:buChar char="▸"/>
            </a:pPr>
            <a:r>
              <a:rPr lang="en"/>
              <a:t>Accuracy converges above this speed</a:t>
            </a:r>
            <a:endParaRPr/>
          </a:p>
          <a:p>
            <a:pPr marL="457200" lvl="0" indent="-317500" algn="l" rtl="0">
              <a:spcBef>
                <a:spcPts val="0"/>
              </a:spcBef>
              <a:spcAft>
                <a:spcPts val="0"/>
              </a:spcAft>
              <a:buSzPts val="1400"/>
              <a:buChar char="▪"/>
            </a:pPr>
            <a:r>
              <a:rPr lang="en"/>
              <a:t>Total &amp; static pressure measured using scanivalve</a:t>
            </a:r>
            <a:endParaRPr/>
          </a:p>
        </p:txBody>
      </p:sp>
      <p:sp>
        <p:nvSpPr>
          <p:cNvPr id="553" name="Google Shape;553;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pic>
        <p:nvPicPr>
          <p:cNvPr id="554" name="Google Shape;554;p60"/>
          <p:cNvPicPr preferRelativeResize="0"/>
          <p:nvPr/>
        </p:nvPicPr>
        <p:blipFill>
          <a:blip r:embed="rId3">
            <a:alphaModFix/>
          </a:blip>
          <a:stretch>
            <a:fillRect/>
          </a:stretch>
        </p:blipFill>
        <p:spPr>
          <a:xfrm>
            <a:off x="6075400" y="1168450"/>
            <a:ext cx="2397052" cy="18296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1"/>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Mapping Pressure Distribution</a:t>
            </a:r>
            <a:endParaRPr/>
          </a:p>
        </p:txBody>
      </p:sp>
      <p:sp>
        <p:nvSpPr>
          <p:cNvPr id="560" name="Google Shape;560;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
        <p:nvSpPr>
          <p:cNvPr id="561" name="Google Shape;561;p61"/>
          <p:cNvSpPr txBox="1">
            <a:spLocks noGrp="1"/>
          </p:cNvSpPr>
          <p:nvPr>
            <p:ph type="body" idx="1"/>
          </p:nvPr>
        </p:nvSpPr>
        <p:spPr>
          <a:xfrm>
            <a:off x="533450" y="1244725"/>
            <a:ext cx="7707600" cy="3659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chemeClr val="dk2"/>
              </a:buClr>
              <a:buSzPts val="1400"/>
              <a:buChar char="▪"/>
            </a:pPr>
            <a:r>
              <a:rPr lang="en"/>
              <a:t>Major distortions expected at wall interface</a:t>
            </a:r>
            <a:endParaRPr/>
          </a:p>
          <a:p>
            <a:pPr marL="914400" lvl="1" indent="-317500" algn="l" rtl="0">
              <a:lnSpc>
                <a:spcPct val="150000"/>
              </a:lnSpc>
              <a:spcBef>
                <a:spcPts val="0"/>
              </a:spcBef>
              <a:spcAft>
                <a:spcPts val="0"/>
              </a:spcAft>
              <a:buSzPts val="1400"/>
              <a:buChar char="▸"/>
            </a:pPr>
            <a:r>
              <a:rPr lang="en"/>
              <a:t>Observable using surface pressure taps</a:t>
            </a:r>
            <a:endParaRPr/>
          </a:p>
          <a:p>
            <a:pPr marL="457200" lvl="0" indent="-317500" algn="l" rtl="0">
              <a:lnSpc>
                <a:spcPct val="150000"/>
              </a:lnSpc>
              <a:spcBef>
                <a:spcPts val="0"/>
              </a:spcBef>
              <a:spcAft>
                <a:spcPts val="0"/>
              </a:spcAft>
              <a:buSzPts val="1400"/>
              <a:buChar char="▪"/>
            </a:pPr>
            <a:r>
              <a:rPr lang="en"/>
              <a:t>Minimal distortions expected at inlet center</a:t>
            </a:r>
            <a:endParaRPr/>
          </a:p>
          <a:p>
            <a:pPr marL="914400" lvl="1" indent="-317500" algn="l" rtl="0">
              <a:lnSpc>
                <a:spcPct val="150000"/>
              </a:lnSpc>
              <a:spcBef>
                <a:spcPts val="0"/>
              </a:spcBef>
              <a:spcAft>
                <a:spcPts val="0"/>
              </a:spcAft>
              <a:buSzPts val="1400"/>
              <a:buChar char="▸"/>
            </a:pPr>
            <a:r>
              <a:rPr lang="en"/>
              <a:t>Observable using slot pitot</a:t>
            </a:r>
            <a:endParaRPr/>
          </a:p>
          <a:p>
            <a:pPr marL="914400" lvl="0" indent="0" algn="l" rtl="0">
              <a:spcBef>
                <a:spcPts val="0"/>
              </a:spcBef>
              <a:spcAft>
                <a:spcPts val="0"/>
              </a:spcAft>
              <a:buNone/>
            </a:pPr>
            <a:endParaRPr>
              <a:solidFill>
                <a:srgbClr val="FF0000"/>
              </a:solidFill>
            </a:endParaRPr>
          </a:p>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62"/>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 interface with Multiple Inlets</a:t>
            </a:r>
            <a:endParaRPr/>
          </a:p>
        </p:txBody>
      </p:sp>
      <p:sp>
        <p:nvSpPr>
          <p:cNvPr id="567" name="Google Shape;567;p62"/>
          <p:cNvSpPr txBox="1">
            <a:spLocks noGrp="1"/>
          </p:cNvSpPr>
          <p:nvPr>
            <p:ph type="body" idx="1"/>
          </p:nvPr>
        </p:nvSpPr>
        <p:spPr>
          <a:xfrm>
            <a:off x="4656150" y="1338050"/>
            <a:ext cx="4365000" cy="3243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Modular design</a:t>
            </a:r>
            <a:endParaRPr/>
          </a:p>
          <a:p>
            <a:pPr marL="457200" lvl="0" indent="-317500" algn="l" rtl="0">
              <a:spcBef>
                <a:spcPts val="0"/>
              </a:spcBef>
              <a:spcAft>
                <a:spcPts val="0"/>
              </a:spcAft>
              <a:buSzPts val="1400"/>
              <a:buChar char="▪"/>
            </a:pPr>
            <a:r>
              <a:rPr lang="en"/>
              <a:t>Holders capable of 2 and 3 degrees of freedom</a:t>
            </a:r>
            <a:endParaRPr/>
          </a:p>
          <a:p>
            <a:pPr marL="914400" lvl="1" indent="-317500" algn="l" rtl="0">
              <a:spcBef>
                <a:spcPts val="0"/>
              </a:spcBef>
              <a:spcAft>
                <a:spcPts val="0"/>
              </a:spcAft>
              <a:buSzPts val="1400"/>
              <a:buChar char="▸"/>
            </a:pPr>
            <a:r>
              <a:rPr lang="en"/>
              <a:t>Allows for any inlet to be supported in vertical or horizontal orientations</a:t>
            </a:r>
            <a:endParaRPr/>
          </a:p>
          <a:p>
            <a:pPr marL="914400" lvl="1" indent="-317500" algn="l" rtl="0">
              <a:spcBef>
                <a:spcPts val="0"/>
              </a:spcBef>
              <a:spcAft>
                <a:spcPts val="0"/>
              </a:spcAft>
              <a:buSzPts val="1400"/>
              <a:buChar char="▸"/>
            </a:pPr>
            <a:r>
              <a:rPr lang="en"/>
              <a:t>Different offsets are accommodated</a:t>
            </a:r>
            <a:endParaRPr/>
          </a:p>
          <a:p>
            <a:pPr marL="914400" lvl="1" indent="-317500" algn="l" rtl="0">
              <a:spcBef>
                <a:spcPts val="0"/>
              </a:spcBef>
              <a:spcAft>
                <a:spcPts val="0"/>
              </a:spcAft>
              <a:buSzPts val="1400"/>
              <a:buChar char="▸"/>
            </a:pPr>
            <a:r>
              <a:rPr lang="en"/>
              <a:t>Can also hold different inlet lengths</a:t>
            </a:r>
            <a:endParaRPr/>
          </a:p>
          <a:p>
            <a:pPr marL="457200" lvl="0" indent="-317500" algn="l" rtl="0">
              <a:spcBef>
                <a:spcPts val="0"/>
              </a:spcBef>
              <a:spcAft>
                <a:spcPts val="0"/>
              </a:spcAft>
              <a:buSzPts val="1400"/>
              <a:buChar char="▪"/>
            </a:pPr>
            <a:r>
              <a:rPr lang="en"/>
              <a:t>To adjust in any dimension simply loosen and re-tighten bolts</a:t>
            </a:r>
            <a:endParaRPr/>
          </a:p>
          <a:p>
            <a:pPr marL="914400" lvl="1" indent="-317500" algn="l" rtl="0">
              <a:spcBef>
                <a:spcPts val="0"/>
              </a:spcBef>
              <a:spcAft>
                <a:spcPts val="0"/>
              </a:spcAft>
              <a:buSzPts val="1400"/>
              <a:buChar char="▸"/>
            </a:pPr>
            <a:r>
              <a:rPr lang="en"/>
              <a:t>Made possible through special sliding nuts</a:t>
            </a:r>
            <a:endParaRPr/>
          </a:p>
        </p:txBody>
      </p:sp>
      <p:sp>
        <p:nvSpPr>
          <p:cNvPr id="568" name="Google Shape;568;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pic>
        <p:nvPicPr>
          <p:cNvPr id="569" name="Google Shape;569;p62"/>
          <p:cNvPicPr preferRelativeResize="0"/>
          <p:nvPr/>
        </p:nvPicPr>
        <p:blipFill>
          <a:blip r:embed="rId3">
            <a:alphaModFix/>
          </a:blip>
          <a:stretch>
            <a:fillRect/>
          </a:stretch>
        </p:blipFill>
        <p:spPr>
          <a:xfrm>
            <a:off x="205250" y="1709288"/>
            <a:ext cx="4135751" cy="2591073"/>
          </a:xfrm>
          <a:prstGeom prst="rect">
            <a:avLst/>
          </a:prstGeom>
          <a:noFill/>
          <a:ln>
            <a:noFill/>
          </a:ln>
        </p:spPr>
      </p:pic>
      <p:cxnSp>
        <p:nvCxnSpPr>
          <p:cNvPr id="570" name="Google Shape;570;p62"/>
          <p:cNvCxnSpPr/>
          <p:nvPr/>
        </p:nvCxnSpPr>
        <p:spPr>
          <a:xfrm>
            <a:off x="3078950" y="2290875"/>
            <a:ext cx="0" cy="423900"/>
          </a:xfrm>
          <a:prstGeom prst="straightConnector1">
            <a:avLst/>
          </a:prstGeom>
          <a:noFill/>
          <a:ln w="19050" cap="flat" cmpd="sng">
            <a:solidFill>
              <a:srgbClr val="CEB87B"/>
            </a:solidFill>
            <a:prstDash val="solid"/>
            <a:round/>
            <a:headEnd type="triangle" w="med" len="med"/>
            <a:tailEnd type="triangle" w="med" len="med"/>
          </a:ln>
        </p:spPr>
      </p:cxnSp>
      <p:cxnSp>
        <p:nvCxnSpPr>
          <p:cNvPr id="571" name="Google Shape;571;p62"/>
          <p:cNvCxnSpPr/>
          <p:nvPr/>
        </p:nvCxnSpPr>
        <p:spPr>
          <a:xfrm>
            <a:off x="2750350" y="2159175"/>
            <a:ext cx="0" cy="423900"/>
          </a:xfrm>
          <a:prstGeom prst="straightConnector1">
            <a:avLst/>
          </a:prstGeom>
          <a:noFill/>
          <a:ln w="19050" cap="flat" cmpd="sng">
            <a:solidFill>
              <a:srgbClr val="CEB87B"/>
            </a:solidFill>
            <a:prstDash val="solid"/>
            <a:round/>
            <a:headEnd type="triangle" w="med" len="med"/>
            <a:tailEnd type="triangle" w="med" len="med"/>
          </a:ln>
        </p:spPr>
      </p:cxnSp>
      <p:cxnSp>
        <p:nvCxnSpPr>
          <p:cNvPr id="572" name="Google Shape;572;p62"/>
          <p:cNvCxnSpPr/>
          <p:nvPr/>
        </p:nvCxnSpPr>
        <p:spPr>
          <a:xfrm>
            <a:off x="2016900" y="2514750"/>
            <a:ext cx="462000" cy="276300"/>
          </a:xfrm>
          <a:prstGeom prst="straightConnector1">
            <a:avLst/>
          </a:prstGeom>
          <a:noFill/>
          <a:ln w="19050" cap="flat" cmpd="sng">
            <a:solidFill>
              <a:srgbClr val="CEB87B"/>
            </a:solidFill>
            <a:prstDash val="solid"/>
            <a:round/>
            <a:headEnd type="triangle" w="med" len="med"/>
            <a:tailEnd type="triangle" w="med" len="med"/>
          </a:ln>
        </p:spPr>
      </p:cxnSp>
      <p:cxnSp>
        <p:nvCxnSpPr>
          <p:cNvPr id="573" name="Google Shape;573;p62"/>
          <p:cNvCxnSpPr/>
          <p:nvPr/>
        </p:nvCxnSpPr>
        <p:spPr>
          <a:xfrm>
            <a:off x="2314525" y="2386175"/>
            <a:ext cx="462000" cy="276300"/>
          </a:xfrm>
          <a:prstGeom prst="straightConnector1">
            <a:avLst/>
          </a:prstGeom>
          <a:noFill/>
          <a:ln w="19050" cap="flat" cmpd="sng">
            <a:solidFill>
              <a:srgbClr val="CEB87B"/>
            </a:solidFill>
            <a:prstDash val="solid"/>
            <a:round/>
            <a:headEnd type="triangle" w="med" len="med"/>
            <a:tailEnd type="triangle" w="med" len="med"/>
          </a:ln>
        </p:spPr>
      </p:cxnSp>
      <p:cxnSp>
        <p:nvCxnSpPr>
          <p:cNvPr id="574" name="Google Shape;574;p62"/>
          <p:cNvCxnSpPr/>
          <p:nvPr/>
        </p:nvCxnSpPr>
        <p:spPr>
          <a:xfrm>
            <a:off x="2776525" y="1987725"/>
            <a:ext cx="462000" cy="276300"/>
          </a:xfrm>
          <a:prstGeom prst="straightConnector1">
            <a:avLst/>
          </a:prstGeom>
          <a:noFill/>
          <a:ln w="19050" cap="flat" cmpd="sng">
            <a:solidFill>
              <a:srgbClr val="CEB87B"/>
            </a:solidFill>
            <a:prstDash val="solid"/>
            <a:round/>
            <a:headEnd type="triangle" w="med" len="med"/>
            <a:tailEnd type="triangle" w="med" len="med"/>
          </a:ln>
        </p:spPr>
      </p:cxnSp>
      <p:sp>
        <p:nvSpPr>
          <p:cNvPr id="575" name="Google Shape;575;p62"/>
          <p:cNvSpPr/>
          <p:nvPr/>
        </p:nvSpPr>
        <p:spPr>
          <a:xfrm rot="-7222651">
            <a:off x="2942021" y="2518684"/>
            <a:ext cx="316792" cy="2099203"/>
          </a:xfrm>
          <a:prstGeom prst="leftBrace">
            <a:avLst>
              <a:gd name="adj1" fmla="val 50000"/>
              <a:gd name="adj2" fmla="val 4987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2"/>
          <p:cNvSpPr txBox="1"/>
          <p:nvPr/>
        </p:nvSpPr>
        <p:spPr>
          <a:xfrm rot="-1985744">
            <a:off x="2799326" y="3589337"/>
            <a:ext cx="1042782" cy="39349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a:solidFill>
                  <a:srgbClr val="595959"/>
                </a:solidFill>
                <a:latin typeface="Montserrat"/>
                <a:ea typeface="Montserrat"/>
                <a:cs typeface="Montserrat"/>
                <a:sym typeface="Montserrat"/>
              </a:rPr>
              <a:t>750 mm</a:t>
            </a:r>
            <a:endParaRPr sz="1000">
              <a:solidFill>
                <a:srgbClr val="595959"/>
              </a:solidFill>
              <a:latin typeface="Montserrat"/>
              <a:ea typeface="Montserrat"/>
              <a:cs typeface="Montserrat"/>
              <a:sym typeface="Montserrat"/>
            </a:endParaRPr>
          </a:p>
        </p:txBody>
      </p:sp>
      <p:sp>
        <p:nvSpPr>
          <p:cNvPr id="577" name="Google Shape;577;p62"/>
          <p:cNvSpPr txBox="1"/>
          <p:nvPr/>
        </p:nvSpPr>
        <p:spPr>
          <a:xfrm rot="1825425">
            <a:off x="2858619" y="1714428"/>
            <a:ext cx="1042672" cy="316792"/>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a:solidFill>
                  <a:srgbClr val="595959"/>
                </a:solidFill>
                <a:latin typeface="Montserrat"/>
                <a:ea typeface="Montserrat"/>
                <a:cs typeface="Montserrat"/>
                <a:sym typeface="Montserrat"/>
              </a:rPr>
              <a:t> 483.5 mm</a:t>
            </a:r>
            <a:endParaRPr sz="1000">
              <a:solidFill>
                <a:srgbClr val="595959"/>
              </a:solidFill>
              <a:latin typeface="Montserrat"/>
              <a:ea typeface="Montserrat"/>
              <a:cs typeface="Montserrat"/>
              <a:sym typeface="Montserrat"/>
            </a:endParaRPr>
          </a:p>
        </p:txBody>
      </p:sp>
      <p:sp>
        <p:nvSpPr>
          <p:cNvPr id="578" name="Google Shape;578;p62"/>
          <p:cNvSpPr/>
          <p:nvPr/>
        </p:nvSpPr>
        <p:spPr>
          <a:xfrm rot="7216765">
            <a:off x="3220929" y="1387916"/>
            <a:ext cx="107692" cy="1339117"/>
          </a:xfrm>
          <a:prstGeom prst="leftBrace">
            <a:avLst>
              <a:gd name="adj1" fmla="val 50000"/>
              <a:gd name="adj2" fmla="val 4987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488950" y="706975"/>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Inlet Design Requirements</a:t>
            </a:r>
            <a:endParaRPr/>
          </a:p>
        </p:txBody>
      </p:sp>
      <p:sp>
        <p:nvSpPr>
          <p:cNvPr id="109" name="Google Shape;109;p18"/>
          <p:cNvSpPr txBox="1">
            <a:spLocks noGrp="1"/>
          </p:cNvSpPr>
          <p:nvPr>
            <p:ph type="body" idx="1"/>
          </p:nvPr>
        </p:nvSpPr>
        <p:spPr>
          <a:xfrm>
            <a:off x="533450" y="1549525"/>
            <a:ext cx="8100600" cy="2813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The inlet shall interface with the AFRL transition piece.</a:t>
            </a:r>
            <a:endParaRPr/>
          </a:p>
          <a:p>
            <a:pPr marL="457200" lvl="0" indent="-317500" algn="l" rtl="0">
              <a:spcBef>
                <a:spcPts val="0"/>
              </a:spcBef>
              <a:spcAft>
                <a:spcPts val="0"/>
              </a:spcAft>
              <a:buSzPts val="1400"/>
              <a:buAutoNum type="arabicPeriod"/>
            </a:pPr>
            <a:r>
              <a:rPr lang="en"/>
              <a:t>The nearest outside edge of the capture area shall have a 6-inch offset from the centerline of the engine.</a:t>
            </a:r>
            <a:endParaRPr/>
          </a:p>
          <a:p>
            <a:pPr marL="457200" lvl="0" indent="-317500" algn="l" rtl="0">
              <a:spcBef>
                <a:spcPts val="0"/>
              </a:spcBef>
              <a:spcAft>
                <a:spcPts val="0"/>
              </a:spcAft>
              <a:buSzPts val="1400"/>
              <a:buAutoNum type="arabicPeriod"/>
            </a:pPr>
            <a:r>
              <a:rPr lang="en"/>
              <a:t>The inlet shall have a total pressure recovery ≥98% across the RPM sweep of the engine.</a:t>
            </a:r>
            <a:endParaRPr/>
          </a:p>
          <a:p>
            <a:pPr marL="457200" lvl="0" indent="-317500" algn="l" rtl="0">
              <a:spcBef>
                <a:spcPts val="0"/>
              </a:spcBef>
              <a:spcAft>
                <a:spcPts val="0"/>
              </a:spcAft>
              <a:buSzPts val="1400"/>
              <a:buAutoNum type="arabicPeriod"/>
            </a:pPr>
            <a:r>
              <a:rPr lang="en"/>
              <a:t>The maximum thrust decrement of the engine shall be ≤5% while the inlet is attached.</a:t>
            </a:r>
            <a:endParaRPr/>
          </a:p>
          <a:p>
            <a:pPr marL="457200" lvl="0" indent="-317500" algn="l" rtl="0">
              <a:spcBef>
                <a:spcPts val="0"/>
              </a:spcBef>
              <a:spcAft>
                <a:spcPts val="0"/>
              </a:spcAft>
              <a:buSzPts val="1400"/>
              <a:buAutoNum type="arabicPeriod"/>
            </a:pPr>
            <a:r>
              <a:rPr lang="en"/>
              <a:t>The maximum TSFC increment of the engine shall be ≤5% while the inlet is attached.</a:t>
            </a:r>
            <a:endParaRPr/>
          </a:p>
          <a:p>
            <a:pPr marL="457200" lvl="0" indent="-317500" algn="l" rtl="0">
              <a:spcBef>
                <a:spcPts val="0"/>
              </a:spcBef>
              <a:spcAft>
                <a:spcPts val="0"/>
              </a:spcAft>
              <a:buSzPts val="1400"/>
              <a:buAutoNum type="arabicPeriod"/>
            </a:pPr>
            <a:r>
              <a:rPr lang="en"/>
              <a:t>The inlet shall have an axial length between 20 inches and 28 inches, with the objective being 20 inches (or shorter, if feasible).*</a:t>
            </a:r>
            <a:endParaRPr/>
          </a:p>
          <a:p>
            <a:pPr marL="914400" lvl="1" indent="-317500" algn="l" rtl="0">
              <a:spcBef>
                <a:spcPts val="0"/>
              </a:spcBef>
              <a:spcAft>
                <a:spcPts val="0"/>
              </a:spcAft>
              <a:buSzPts val="1400"/>
              <a:buAutoNum type="alphaLcPeriod"/>
            </a:pPr>
            <a:r>
              <a:rPr lang="en"/>
              <a:t>Requirements changed from PDR</a:t>
            </a:r>
            <a:endParaRPr/>
          </a:p>
        </p:txBody>
      </p:sp>
      <p:sp>
        <p:nvSpPr>
          <p:cNvPr id="110" name="Google Shape;110;p18"/>
          <p:cNvSpPr txBox="1">
            <a:spLocks noGrp="1"/>
          </p:cNvSpPr>
          <p:nvPr>
            <p:ph type="sldNum" idx="12"/>
          </p:nvPr>
        </p:nvSpPr>
        <p:spPr>
          <a:xfrm>
            <a:off x="8465402"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5</a:t>
            </a:fld>
            <a:endParaRPr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3"/>
          <p:cNvSpPr/>
          <p:nvPr/>
        </p:nvSpPr>
        <p:spPr>
          <a:xfrm>
            <a:off x="0" y="2402400"/>
            <a:ext cx="7890600" cy="973800"/>
          </a:xfrm>
          <a:prstGeom prst="rect">
            <a:avLst/>
          </a:prstGeom>
          <a:solidFill>
            <a:srgbClr val="CEB87B"/>
          </a:solidFill>
          <a:ln w="38100" cap="flat" cmpd="sng">
            <a:solidFill>
              <a:srgbClr val="CEB8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3"/>
          <p:cNvSpPr txBox="1">
            <a:spLocks noGrp="1"/>
          </p:cNvSpPr>
          <p:nvPr>
            <p:ph type="title"/>
          </p:nvPr>
        </p:nvSpPr>
        <p:spPr>
          <a:xfrm>
            <a:off x="1082625" y="2610000"/>
            <a:ext cx="497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Project Risks</a:t>
            </a:r>
            <a:endParaRPr sz="2600"/>
          </a:p>
        </p:txBody>
      </p:sp>
      <p:sp>
        <p:nvSpPr>
          <p:cNvPr id="585" name="Google Shape;585;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50</a:t>
            </a:fld>
            <a:endParaRPr b="1"/>
          </a:p>
        </p:txBody>
      </p:sp>
      <p:sp>
        <p:nvSpPr>
          <p:cNvPr id="586" name="Google Shape;586;p63"/>
          <p:cNvSpPr txBox="1">
            <a:spLocks noGrp="1"/>
          </p:cNvSpPr>
          <p:nvPr>
            <p:ph type="title"/>
          </p:nvPr>
        </p:nvSpPr>
        <p:spPr>
          <a:xfrm>
            <a:off x="1082625" y="1697050"/>
            <a:ext cx="3287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0"/>
              <a:t>Section 4</a:t>
            </a:r>
            <a:endParaRPr sz="2600" b="0"/>
          </a:p>
        </p:txBody>
      </p:sp>
      <p:sp>
        <p:nvSpPr>
          <p:cNvPr id="587" name="Google Shape;587;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50</a:t>
            </a:fld>
            <a:endParaRPr b="1"/>
          </a:p>
        </p:txBody>
      </p:sp>
      <p:sp>
        <p:nvSpPr>
          <p:cNvPr id="588" name="Google Shape;588;p63"/>
          <p:cNvSpPr/>
          <p:nvPr/>
        </p:nvSpPr>
        <p:spPr>
          <a:xfrm>
            <a:off x="3324436" y="4367600"/>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Design Satisfaction </a:t>
            </a:r>
            <a:endParaRPr sz="800" b="1">
              <a:solidFill>
                <a:srgbClr val="B7B7B7"/>
              </a:solidFill>
              <a:latin typeface="Montserrat"/>
              <a:ea typeface="Montserrat"/>
              <a:cs typeface="Montserrat"/>
              <a:sym typeface="Montserrat"/>
            </a:endParaRPr>
          </a:p>
        </p:txBody>
      </p:sp>
      <p:sp>
        <p:nvSpPr>
          <p:cNvPr id="589" name="Google Shape;589;p63"/>
          <p:cNvSpPr/>
          <p:nvPr/>
        </p:nvSpPr>
        <p:spPr>
          <a:xfrm>
            <a:off x="1007061" y="4367600"/>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Purpose</a:t>
            </a:r>
            <a:endParaRPr sz="800" b="1">
              <a:solidFill>
                <a:srgbClr val="CCCCCC"/>
              </a:solidFill>
              <a:latin typeface="Montserrat"/>
              <a:ea typeface="Montserrat"/>
              <a:cs typeface="Montserrat"/>
              <a:sym typeface="Montserrat"/>
            </a:endParaRPr>
          </a:p>
        </p:txBody>
      </p:sp>
      <p:sp>
        <p:nvSpPr>
          <p:cNvPr id="590" name="Google Shape;590;p63"/>
          <p:cNvSpPr/>
          <p:nvPr/>
        </p:nvSpPr>
        <p:spPr>
          <a:xfrm>
            <a:off x="6740438" y="4367600"/>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Project Planning</a:t>
            </a:r>
            <a:endParaRPr sz="800" b="1">
              <a:solidFill>
                <a:srgbClr val="B7B7B7"/>
              </a:solidFill>
              <a:latin typeface="Montserrat"/>
              <a:ea typeface="Montserrat"/>
              <a:cs typeface="Montserrat"/>
              <a:sym typeface="Montserrat"/>
            </a:endParaRPr>
          </a:p>
        </p:txBody>
      </p:sp>
      <p:sp>
        <p:nvSpPr>
          <p:cNvPr id="591" name="Google Shape;591;p63"/>
          <p:cNvSpPr/>
          <p:nvPr/>
        </p:nvSpPr>
        <p:spPr>
          <a:xfrm>
            <a:off x="2167689" y="4367600"/>
            <a:ext cx="13566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Design Solutions</a:t>
            </a:r>
            <a:endParaRPr sz="800" b="1">
              <a:solidFill>
                <a:srgbClr val="CCCCCC"/>
              </a:solidFill>
              <a:latin typeface="Montserrat"/>
              <a:ea typeface="Montserrat"/>
              <a:cs typeface="Montserrat"/>
              <a:sym typeface="Montserrat"/>
            </a:endParaRPr>
          </a:p>
        </p:txBody>
      </p:sp>
      <p:sp>
        <p:nvSpPr>
          <p:cNvPr id="592" name="Google Shape;592;p63"/>
          <p:cNvSpPr/>
          <p:nvPr/>
        </p:nvSpPr>
        <p:spPr>
          <a:xfrm>
            <a:off x="4440214" y="4328600"/>
            <a:ext cx="1396500" cy="471600"/>
          </a:xfrm>
          <a:prstGeom prst="chevron">
            <a:avLst>
              <a:gd name="adj" fmla="val 50000"/>
            </a:avLst>
          </a:prstGeom>
          <a:solidFill>
            <a:srgbClr val="CEB87B"/>
          </a:solidFill>
          <a:ln w="19050" cap="flat" cmpd="sng">
            <a:solidFill>
              <a:schemeClr val="lt2"/>
            </a:solidFill>
            <a:prstDash val="solid"/>
            <a:round/>
            <a:headEnd type="none" w="sm" len="sm"/>
            <a:tailEnd type="none" w="sm" len="sm"/>
          </a:ln>
        </p:spPr>
        <p:txBody>
          <a:bodyPr spcFirstLastPara="1" wrap="square" lIns="114300" tIns="91425" rIns="91425" bIns="91425" anchor="t" anchorCtr="0">
            <a:noAutofit/>
          </a:bodyPr>
          <a:lstStyle/>
          <a:p>
            <a:pPr marL="0" lvl="0" indent="0" algn="ctr" rtl="0">
              <a:spcBef>
                <a:spcPts val="0"/>
              </a:spcBef>
              <a:spcAft>
                <a:spcPts val="0"/>
              </a:spcAft>
              <a:buNone/>
            </a:pPr>
            <a:r>
              <a:rPr lang="en" sz="900" b="1">
                <a:solidFill>
                  <a:srgbClr val="595959"/>
                </a:solidFill>
                <a:latin typeface="Montserrat"/>
                <a:ea typeface="Montserrat"/>
                <a:cs typeface="Montserrat"/>
                <a:sym typeface="Montserrat"/>
              </a:rPr>
              <a:t>Project Risks</a:t>
            </a:r>
            <a:endParaRPr sz="900" b="1">
              <a:solidFill>
                <a:srgbClr val="595959"/>
              </a:solidFill>
              <a:latin typeface="Montserrat"/>
              <a:ea typeface="Montserrat"/>
              <a:cs typeface="Montserrat"/>
              <a:sym typeface="Montserrat"/>
            </a:endParaRPr>
          </a:p>
        </p:txBody>
      </p:sp>
      <p:sp>
        <p:nvSpPr>
          <p:cNvPr id="593" name="Google Shape;593;p63"/>
          <p:cNvSpPr/>
          <p:nvPr/>
        </p:nvSpPr>
        <p:spPr>
          <a:xfrm>
            <a:off x="5651038" y="4367600"/>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Verification &amp; Validation</a:t>
            </a:r>
            <a:endParaRPr sz="800" b="1">
              <a:solidFill>
                <a:srgbClr val="B7B7B7"/>
              </a:solidFill>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64"/>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Inlet Risks and Mitigation</a:t>
            </a:r>
            <a:endParaRPr>
              <a:solidFill>
                <a:srgbClr val="000000"/>
              </a:solidFill>
            </a:endParaRPr>
          </a:p>
        </p:txBody>
      </p:sp>
      <p:sp>
        <p:nvSpPr>
          <p:cNvPr id="599" name="Google Shape;599;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51</a:t>
            </a:fld>
            <a:endParaRPr b="1"/>
          </a:p>
        </p:txBody>
      </p:sp>
      <p:sp>
        <p:nvSpPr>
          <p:cNvPr id="600" name="Google Shape;600;p64"/>
          <p:cNvSpPr txBox="1"/>
          <p:nvPr/>
        </p:nvSpPr>
        <p:spPr>
          <a:xfrm>
            <a:off x="892325" y="2581050"/>
            <a:ext cx="182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601" name="Google Shape;601;p64"/>
          <p:cNvSpPr txBox="1">
            <a:spLocks noGrp="1"/>
          </p:cNvSpPr>
          <p:nvPr>
            <p:ph type="body" idx="1"/>
          </p:nvPr>
        </p:nvSpPr>
        <p:spPr>
          <a:xfrm>
            <a:off x="213625" y="1129900"/>
            <a:ext cx="41700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Inlet Material Failure</a:t>
            </a:r>
            <a:endParaRPr>
              <a:highlight>
                <a:srgbClr val="CEB87B"/>
              </a:highlight>
            </a:endParaRPr>
          </a:p>
          <a:p>
            <a:pPr marL="457200" lvl="0" indent="-317500" algn="l" rtl="0">
              <a:spcBef>
                <a:spcPts val="0"/>
              </a:spcBef>
              <a:spcAft>
                <a:spcPts val="0"/>
              </a:spcAft>
              <a:buSzPts val="1400"/>
              <a:buAutoNum type="arabicPeriod"/>
            </a:pPr>
            <a:r>
              <a:rPr lang="en"/>
              <a:t>Soiling Effects</a:t>
            </a:r>
            <a:endParaRPr/>
          </a:p>
          <a:p>
            <a:pPr marL="457200" lvl="0" indent="-317500" algn="l" rtl="0">
              <a:spcBef>
                <a:spcPts val="0"/>
              </a:spcBef>
              <a:spcAft>
                <a:spcPts val="0"/>
              </a:spcAft>
              <a:buClr>
                <a:schemeClr val="dk2"/>
              </a:buClr>
              <a:buSzPts val="1400"/>
              <a:buAutoNum type="arabicPeriod"/>
            </a:pPr>
            <a:r>
              <a:rPr lang="en"/>
              <a:t>FLow leakage through surface or integration with TA</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graphicFrame>
        <p:nvGraphicFramePr>
          <p:cNvPr id="602" name="Google Shape;602;p64"/>
          <p:cNvGraphicFramePr/>
          <p:nvPr/>
        </p:nvGraphicFramePr>
        <p:xfrm>
          <a:off x="4601500" y="1168450"/>
          <a:ext cx="3000000" cy="3000000"/>
        </p:xfrm>
        <a:graphic>
          <a:graphicData uri="http://schemas.openxmlformats.org/drawingml/2006/table">
            <a:tbl>
              <a:tblPr>
                <a:noFill/>
                <a:tableStyleId>{F643C4EC-3BF8-47BB-8CEA-961CCD9AE767}</a:tableStyleId>
              </a:tblPr>
              <a:tblGrid>
                <a:gridCol w="395350">
                  <a:extLst>
                    <a:ext uri="{9D8B030D-6E8A-4147-A177-3AD203B41FA5}">
                      <a16:colId xmlns:a16="http://schemas.microsoft.com/office/drawing/2014/main" val="20000"/>
                    </a:ext>
                  </a:extLst>
                </a:gridCol>
                <a:gridCol w="474400">
                  <a:extLst>
                    <a:ext uri="{9D8B030D-6E8A-4147-A177-3AD203B41FA5}">
                      <a16:colId xmlns:a16="http://schemas.microsoft.com/office/drawing/2014/main" val="20001"/>
                    </a:ext>
                  </a:extLst>
                </a:gridCol>
                <a:gridCol w="790700">
                  <a:extLst>
                    <a:ext uri="{9D8B030D-6E8A-4147-A177-3AD203B41FA5}">
                      <a16:colId xmlns:a16="http://schemas.microsoft.com/office/drawing/2014/main" val="20002"/>
                    </a:ext>
                  </a:extLst>
                </a:gridCol>
                <a:gridCol w="790700">
                  <a:extLst>
                    <a:ext uri="{9D8B030D-6E8A-4147-A177-3AD203B41FA5}">
                      <a16:colId xmlns:a16="http://schemas.microsoft.com/office/drawing/2014/main" val="20003"/>
                    </a:ext>
                  </a:extLst>
                </a:gridCol>
                <a:gridCol w="790700">
                  <a:extLst>
                    <a:ext uri="{9D8B030D-6E8A-4147-A177-3AD203B41FA5}">
                      <a16:colId xmlns:a16="http://schemas.microsoft.com/office/drawing/2014/main" val="20004"/>
                    </a:ext>
                  </a:extLst>
                </a:gridCol>
                <a:gridCol w="790700">
                  <a:extLst>
                    <a:ext uri="{9D8B030D-6E8A-4147-A177-3AD203B41FA5}">
                      <a16:colId xmlns:a16="http://schemas.microsoft.com/office/drawing/2014/main" val="20005"/>
                    </a:ext>
                  </a:extLst>
                </a:gridCol>
              </a:tblGrid>
              <a:tr h="353125">
                <a:tc rowSpan="2" gridSpan="2">
                  <a:txBody>
                    <a:bodyPr/>
                    <a:lstStyle/>
                    <a:p>
                      <a:pPr marL="0" lvl="0" indent="0" algn="ctr" rtl="0">
                        <a:lnSpc>
                          <a:spcPct val="115000"/>
                        </a:lnSpc>
                        <a:spcBef>
                          <a:spcPts val="0"/>
                        </a:spcBef>
                        <a:spcAft>
                          <a:spcPts val="0"/>
                        </a:spcAft>
                        <a:buNone/>
                      </a:pPr>
                      <a:r>
                        <a:rPr lang="en" sz="900" b="1">
                          <a:latin typeface="Montserrat"/>
                          <a:ea typeface="Montserrat"/>
                          <a:cs typeface="Montserrat"/>
                          <a:sym typeface="Montserrat"/>
                        </a:rPr>
                        <a:t>Risk</a:t>
                      </a:r>
                      <a:endParaRPr sz="900" b="1">
                        <a:latin typeface="Montserrat"/>
                        <a:ea typeface="Montserrat"/>
                        <a:cs typeface="Montserrat"/>
                        <a:sym typeface="Montserrat"/>
                      </a:endParaRPr>
                    </a:p>
                    <a:p>
                      <a:pPr marL="0" lvl="0" indent="0" algn="ctr" rtl="0">
                        <a:lnSpc>
                          <a:spcPct val="115000"/>
                        </a:lnSpc>
                        <a:spcBef>
                          <a:spcPts val="0"/>
                        </a:spcBef>
                        <a:spcAft>
                          <a:spcPts val="0"/>
                        </a:spcAft>
                        <a:buNone/>
                      </a:pPr>
                      <a:r>
                        <a:rPr lang="en" sz="900" b="1">
                          <a:latin typeface="Montserrat"/>
                          <a:ea typeface="Montserrat"/>
                          <a:cs typeface="Montserrat"/>
                          <a:sym typeface="Montserrat"/>
                        </a:rPr>
                        <a:t>Matrix</a:t>
                      </a:r>
                      <a:endParaRPr sz="9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rowSpan="2" hMerge="1">
                  <a:txBody>
                    <a:bodyPr/>
                    <a:lstStyle/>
                    <a:p>
                      <a:endParaRPr lang="en-US"/>
                    </a:p>
                  </a:txBody>
                  <a:tcPr/>
                </a:tc>
                <a:tc gridSpan="4">
                  <a:txBody>
                    <a:bodyPr/>
                    <a:lstStyle/>
                    <a:p>
                      <a:pPr marL="0" lvl="0" indent="0" algn="ctr" rtl="0">
                        <a:lnSpc>
                          <a:spcPct val="115000"/>
                        </a:lnSpc>
                        <a:spcBef>
                          <a:spcPts val="0"/>
                        </a:spcBef>
                        <a:spcAft>
                          <a:spcPts val="0"/>
                        </a:spcAft>
                        <a:buNone/>
                      </a:pPr>
                      <a:r>
                        <a:rPr lang="en" sz="1200" b="1">
                          <a:latin typeface="Montserrat"/>
                          <a:ea typeface="Montserrat"/>
                          <a:cs typeface="Montserrat"/>
                          <a:sym typeface="Montserrat"/>
                        </a:rPr>
                        <a:t>Impact</a:t>
                      </a:r>
                      <a:endParaRPr sz="1200" b="1">
                        <a:latin typeface="Montserrat"/>
                        <a:ea typeface="Montserrat"/>
                        <a:cs typeface="Montserrat"/>
                        <a:sym typeface="Montserrat"/>
                      </a:endParaRPr>
                    </a:p>
                  </a:txBody>
                  <a:tcPr marL="28575" marR="28575" marT="19050" marB="19050" anchor="ctr">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225">
                <a:tc gridSpan="2" vMerge="1">
                  <a:txBody>
                    <a:bodyPr/>
                    <a:lstStyle/>
                    <a:p>
                      <a:endParaRPr lang="en-US"/>
                    </a:p>
                  </a:txBody>
                  <a:tcPr/>
                </a:tc>
                <a:tc hMerge="1" vMerge="1">
                  <a:txBody>
                    <a:bodyPr/>
                    <a:lstStyle/>
                    <a:p>
                      <a:endParaRPr lang="en-US"/>
                    </a:p>
                  </a:txBody>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Insignificant</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Minor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Major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Catastrophic</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06300">
                <a:tc rowSpan="4">
                  <a:txBody>
                    <a:bodyPr/>
                    <a:lstStyle/>
                    <a:p>
                      <a:pPr marL="0" lvl="0" indent="0" algn="ctr" rtl="0">
                        <a:lnSpc>
                          <a:spcPct val="115000"/>
                        </a:lnSpc>
                        <a:spcBef>
                          <a:spcPts val="0"/>
                        </a:spcBef>
                        <a:spcAft>
                          <a:spcPts val="0"/>
                        </a:spcAft>
                        <a:buNone/>
                      </a:pPr>
                      <a:endParaRPr sz="12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Certain</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&gt;90%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90000"/>
                    </a:solidFill>
                  </a:tcPr>
                </a:tc>
                <a:extLst>
                  <a:ext uri="{0D108BD9-81ED-4DB2-BD59-A6C34878D82A}">
                    <a16:rowId xmlns:a16="http://schemas.microsoft.com/office/drawing/2014/main" val="10002"/>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30-85%</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2600"/>
                        <a:t>3</a:t>
                      </a: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r>
                        <a:rPr lang="en" sz="2600"/>
                        <a:t>2</a:t>
                      </a: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3"/>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Unlikely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10-30%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2600"/>
                        <a:t>1</a:t>
                      </a: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extLst>
                  <a:ext uri="{0D108BD9-81ED-4DB2-BD59-A6C34878D82A}">
                    <a16:rowId xmlns:a16="http://schemas.microsoft.com/office/drawing/2014/main" val="10004"/>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Rare</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&lt;10%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bl>
          </a:graphicData>
        </a:graphic>
      </p:graphicFrame>
      <p:sp>
        <p:nvSpPr>
          <p:cNvPr id="603" name="Google Shape;603;p64"/>
          <p:cNvSpPr txBox="1"/>
          <p:nvPr/>
        </p:nvSpPr>
        <p:spPr>
          <a:xfrm rot="-5400000">
            <a:off x="4117000" y="2972600"/>
            <a:ext cx="136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ontserrat"/>
                <a:ea typeface="Montserrat"/>
                <a:cs typeface="Montserrat"/>
                <a:sym typeface="Montserrat"/>
              </a:rPr>
              <a:t>Probability</a:t>
            </a:r>
            <a:endParaRPr sz="1200" b="1">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65"/>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Inlet Risks and Mitigation</a:t>
            </a:r>
            <a:endParaRPr>
              <a:solidFill>
                <a:srgbClr val="000000"/>
              </a:solidFill>
            </a:endParaRPr>
          </a:p>
        </p:txBody>
      </p:sp>
      <p:sp>
        <p:nvSpPr>
          <p:cNvPr id="609" name="Google Shape;609;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52</a:t>
            </a:fld>
            <a:endParaRPr b="1"/>
          </a:p>
        </p:txBody>
      </p:sp>
      <p:sp>
        <p:nvSpPr>
          <p:cNvPr id="610" name="Google Shape;610;p65"/>
          <p:cNvSpPr txBox="1"/>
          <p:nvPr/>
        </p:nvSpPr>
        <p:spPr>
          <a:xfrm>
            <a:off x="892325" y="2581050"/>
            <a:ext cx="182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611" name="Google Shape;611;p65"/>
          <p:cNvSpPr txBox="1">
            <a:spLocks noGrp="1"/>
          </p:cNvSpPr>
          <p:nvPr>
            <p:ph type="body" idx="1"/>
          </p:nvPr>
        </p:nvSpPr>
        <p:spPr>
          <a:xfrm>
            <a:off x="213625" y="1129900"/>
            <a:ext cx="41700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Inlet Material Failure</a:t>
            </a:r>
            <a:endParaRPr/>
          </a:p>
          <a:p>
            <a:pPr marL="914400" lvl="1" indent="-317500" algn="l" rtl="0">
              <a:spcBef>
                <a:spcPts val="0"/>
              </a:spcBef>
              <a:spcAft>
                <a:spcPts val="0"/>
              </a:spcAft>
              <a:buSzPts val="1400"/>
              <a:buChar char="▸"/>
            </a:pPr>
            <a:r>
              <a:rPr lang="en">
                <a:highlight>
                  <a:srgbClr val="CEB87B"/>
                </a:highlight>
              </a:rPr>
              <a:t>Increase thickness to avoid failure</a:t>
            </a:r>
            <a:endParaRPr>
              <a:highlight>
                <a:srgbClr val="CEB87B"/>
              </a:highlight>
            </a:endParaRPr>
          </a:p>
          <a:p>
            <a:pPr marL="457200" lvl="0" indent="-317500" algn="l" rtl="0">
              <a:spcBef>
                <a:spcPts val="0"/>
              </a:spcBef>
              <a:spcAft>
                <a:spcPts val="0"/>
              </a:spcAft>
              <a:buSzPts val="1400"/>
              <a:buAutoNum type="arabicPeriod"/>
            </a:pPr>
            <a:r>
              <a:rPr lang="en"/>
              <a:t>Soiling Effects</a:t>
            </a:r>
            <a:endParaRPr/>
          </a:p>
          <a:p>
            <a:pPr marL="457200" lvl="0" indent="-317500" algn="l" rtl="0">
              <a:spcBef>
                <a:spcPts val="0"/>
              </a:spcBef>
              <a:spcAft>
                <a:spcPts val="0"/>
              </a:spcAft>
              <a:buClr>
                <a:schemeClr val="dk2"/>
              </a:buClr>
              <a:buSzPts val="1400"/>
              <a:buAutoNum type="arabicPeriod"/>
            </a:pPr>
            <a:r>
              <a:rPr lang="en"/>
              <a:t>Flow leakage through surface or integration with TA</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graphicFrame>
        <p:nvGraphicFramePr>
          <p:cNvPr id="612" name="Google Shape;612;p65"/>
          <p:cNvGraphicFramePr/>
          <p:nvPr/>
        </p:nvGraphicFramePr>
        <p:xfrm>
          <a:off x="4601500" y="1168450"/>
          <a:ext cx="3000000" cy="3000000"/>
        </p:xfrm>
        <a:graphic>
          <a:graphicData uri="http://schemas.openxmlformats.org/drawingml/2006/table">
            <a:tbl>
              <a:tblPr>
                <a:noFill/>
                <a:tableStyleId>{F643C4EC-3BF8-47BB-8CEA-961CCD9AE767}</a:tableStyleId>
              </a:tblPr>
              <a:tblGrid>
                <a:gridCol w="395350">
                  <a:extLst>
                    <a:ext uri="{9D8B030D-6E8A-4147-A177-3AD203B41FA5}">
                      <a16:colId xmlns:a16="http://schemas.microsoft.com/office/drawing/2014/main" val="20000"/>
                    </a:ext>
                  </a:extLst>
                </a:gridCol>
                <a:gridCol w="474400">
                  <a:extLst>
                    <a:ext uri="{9D8B030D-6E8A-4147-A177-3AD203B41FA5}">
                      <a16:colId xmlns:a16="http://schemas.microsoft.com/office/drawing/2014/main" val="20001"/>
                    </a:ext>
                  </a:extLst>
                </a:gridCol>
                <a:gridCol w="790700">
                  <a:extLst>
                    <a:ext uri="{9D8B030D-6E8A-4147-A177-3AD203B41FA5}">
                      <a16:colId xmlns:a16="http://schemas.microsoft.com/office/drawing/2014/main" val="20002"/>
                    </a:ext>
                  </a:extLst>
                </a:gridCol>
                <a:gridCol w="790700">
                  <a:extLst>
                    <a:ext uri="{9D8B030D-6E8A-4147-A177-3AD203B41FA5}">
                      <a16:colId xmlns:a16="http://schemas.microsoft.com/office/drawing/2014/main" val="20003"/>
                    </a:ext>
                  </a:extLst>
                </a:gridCol>
                <a:gridCol w="790700">
                  <a:extLst>
                    <a:ext uri="{9D8B030D-6E8A-4147-A177-3AD203B41FA5}">
                      <a16:colId xmlns:a16="http://schemas.microsoft.com/office/drawing/2014/main" val="20004"/>
                    </a:ext>
                  </a:extLst>
                </a:gridCol>
                <a:gridCol w="790700">
                  <a:extLst>
                    <a:ext uri="{9D8B030D-6E8A-4147-A177-3AD203B41FA5}">
                      <a16:colId xmlns:a16="http://schemas.microsoft.com/office/drawing/2014/main" val="20005"/>
                    </a:ext>
                  </a:extLst>
                </a:gridCol>
              </a:tblGrid>
              <a:tr h="353125">
                <a:tc rowSpan="2" gridSpan="2">
                  <a:txBody>
                    <a:bodyPr/>
                    <a:lstStyle/>
                    <a:p>
                      <a:pPr marL="0" lvl="0" indent="0" algn="ctr" rtl="0">
                        <a:lnSpc>
                          <a:spcPct val="115000"/>
                        </a:lnSpc>
                        <a:spcBef>
                          <a:spcPts val="0"/>
                        </a:spcBef>
                        <a:spcAft>
                          <a:spcPts val="0"/>
                        </a:spcAft>
                        <a:buNone/>
                      </a:pPr>
                      <a:r>
                        <a:rPr lang="en" sz="900" b="1">
                          <a:latin typeface="Montserrat"/>
                          <a:ea typeface="Montserrat"/>
                          <a:cs typeface="Montserrat"/>
                          <a:sym typeface="Montserrat"/>
                        </a:rPr>
                        <a:t>Risk</a:t>
                      </a:r>
                      <a:endParaRPr sz="900" b="1">
                        <a:latin typeface="Montserrat"/>
                        <a:ea typeface="Montserrat"/>
                        <a:cs typeface="Montserrat"/>
                        <a:sym typeface="Montserrat"/>
                      </a:endParaRPr>
                    </a:p>
                    <a:p>
                      <a:pPr marL="0" lvl="0" indent="0" algn="ctr" rtl="0">
                        <a:lnSpc>
                          <a:spcPct val="115000"/>
                        </a:lnSpc>
                        <a:spcBef>
                          <a:spcPts val="0"/>
                        </a:spcBef>
                        <a:spcAft>
                          <a:spcPts val="0"/>
                        </a:spcAft>
                        <a:buNone/>
                      </a:pPr>
                      <a:r>
                        <a:rPr lang="en" sz="900" b="1">
                          <a:latin typeface="Montserrat"/>
                          <a:ea typeface="Montserrat"/>
                          <a:cs typeface="Montserrat"/>
                          <a:sym typeface="Montserrat"/>
                        </a:rPr>
                        <a:t>Matrix</a:t>
                      </a:r>
                      <a:endParaRPr sz="9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rowSpan="2" hMerge="1">
                  <a:txBody>
                    <a:bodyPr/>
                    <a:lstStyle/>
                    <a:p>
                      <a:endParaRPr lang="en-US"/>
                    </a:p>
                  </a:txBody>
                  <a:tcPr/>
                </a:tc>
                <a:tc gridSpan="4">
                  <a:txBody>
                    <a:bodyPr/>
                    <a:lstStyle/>
                    <a:p>
                      <a:pPr marL="0" lvl="0" indent="0" algn="ctr" rtl="0">
                        <a:lnSpc>
                          <a:spcPct val="115000"/>
                        </a:lnSpc>
                        <a:spcBef>
                          <a:spcPts val="0"/>
                        </a:spcBef>
                        <a:spcAft>
                          <a:spcPts val="0"/>
                        </a:spcAft>
                        <a:buNone/>
                      </a:pPr>
                      <a:r>
                        <a:rPr lang="en" sz="1200" b="1">
                          <a:latin typeface="Montserrat"/>
                          <a:ea typeface="Montserrat"/>
                          <a:cs typeface="Montserrat"/>
                          <a:sym typeface="Montserrat"/>
                        </a:rPr>
                        <a:t>Impact</a:t>
                      </a:r>
                      <a:endParaRPr sz="1200" b="1">
                        <a:latin typeface="Montserrat"/>
                        <a:ea typeface="Montserrat"/>
                        <a:cs typeface="Montserrat"/>
                        <a:sym typeface="Montserrat"/>
                      </a:endParaRPr>
                    </a:p>
                  </a:txBody>
                  <a:tcPr marL="28575" marR="28575" marT="19050" marB="19050" anchor="ctr">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225">
                <a:tc gridSpan="2" vMerge="1">
                  <a:txBody>
                    <a:bodyPr/>
                    <a:lstStyle/>
                    <a:p>
                      <a:endParaRPr lang="en-US"/>
                    </a:p>
                  </a:txBody>
                  <a:tcPr/>
                </a:tc>
                <a:tc hMerge="1" vMerge="1">
                  <a:txBody>
                    <a:bodyPr/>
                    <a:lstStyle/>
                    <a:p>
                      <a:endParaRPr lang="en-US"/>
                    </a:p>
                  </a:txBody>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Insignificant</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Minor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Major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Catastrophic</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06300">
                <a:tc rowSpan="4">
                  <a:txBody>
                    <a:bodyPr/>
                    <a:lstStyle/>
                    <a:p>
                      <a:pPr marL="0" lvl="0" indent="0" algn="ctr" rtl="0">
                        <a:lnSpc>
                          <a:spcPct val="115000"/>
                        </a:lnSpc>
                        <a:spcBef>
                          <a:spcPts val="0"/>
                        </a:spcBef>
                        <a:spcAft>
                          <a:spcPts val="0"/>
                        </a:spcAft>
                        <a:buNone/>
                      </a:pPr>
                      <a:endParaRPr sz="12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Certain</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&gt;90%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90000"/>
                    </a:solidFill>
                  </a:tcPr>
                </a:tc>
                <a:extLst>
                  <a:ext uri="{0D108BD9-81ED-4DB2-BD59-A6C34878D82A}">
                    <a16:rowId xmlns:a16="http://schemas.microsoft.com/office/drawing/2014/main" val="10002"/>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30-85%</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2600"/>
                        <a:t>3</a:t>
                      </a: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r>
                        <a:rPr lang="en" sz="2600"/>
                        <a:t>2</a:t>
                      </a: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3"/>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Unlikely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10-30%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extLst>
                  <a:ext uri="{0D108BD9-81ED-4DB2-BD59-A6C34878D82A}">
                    <a16:rowId xmlns:a16="http://schemas.microsoft.com/office/drawing/2014/main" val="10004"/>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Rare</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&lt;10%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r>
                        <a:rPr lang="en" sz="2600"/>
                        <a:t>1</a:t>
                      </a: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bl>
          </a:graphicData>
        </a:graphic>
      </p:graphicFrame>
      <p:sp>
        <p:nvSpPr>
          <p:cNvPr id="613" name="Google Shape;613;p65"/>
          <p:cNvSpPr txBox="1"/>
          <p:nvPr/>
        </p:nvSpPr>
        <p:spPr>
          <a:xfrm rot="-5400000">
            <a:off x="4117000" y="2972600"/>
            <a:ext cx="136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ontserrat"/>
                <a:ea typeface="Montserrat"/>
                <a:cs typeface="Montserrat"/>
                <a:sym typeface="Montserrat"/>
              </a:rPr>
              <a:t>Probability</a:t>
            </a:r>
            <a:endParaRPr sz="1200" b="1">
              <a:latin typeface="Montserrat"/>
              <a:ea typeface="Montserrat"/>
              <a:cs typeface="Montserrat"/>
              <a:sym typeface="Montserrat"/>
            </a:endParaRPr>
          </a:p>
        </p:txBody>
      </p:sp>
      <p:cxnSp>
        <p:nvCxnSpPr>
          <p:cNvPr id="614" name="Google Shape;614;p65"/>
          <p:cNvCxnSpPr/>
          <p:nvPr/>
        </p:nvCxnSpPr>
        <p:spPr>
          <a:xfrm flipH="1">
            <a:off x="8254675" y="3536600"/>
            <a:ext cx="7200" cy="4770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66"/>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Inlet Risks and Mitigation</a:t>
            </a:r>
            <a:endParaRPr>
              <a:solidFill>
                <a:srgbClr val="000000"/>
              </a:solidFill>
            </a:endParaRPr>
          </a:p>
        </p:txBody>
      </p:sp>
      <p:sp>
        <p:nvSpPr>
          <p:cNvPr id="620" name="Google Shape;620;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53</a:t>
            </a:fld>
            <a:endParaRPr b="1"/>
          </a:p>
        </p:txBody>
      </p:sp>
      <p:sp>
        <p:nvSpPr>
          <p:cNvPr id="621" name="Google Shape;621;p66"/>
          <p:cNvSpPr txBox="1"/>
          <p:nvPr/>
        </p:nvSpPr>
        <p:spPr>
          <a:xfrm>
            <a:off x="892325" y="2581050"/>
            <a:ext cx="182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622" name="Google Shape;622;p66"/>
          <p:cNvSpPr txBox="1">
            <a:spLocks noGrp="1"/>
          </p:cNvSpPr>
          <p:nvPr>
            <p:ph type="body" idx="1"/>
          </p:nvPr>
        </p:nvSpPr>
        <p:spPr>
          <a:xfrm>
            <a:off x="213625" y="1129900"/>
            <a:ext cx="41700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Inlet Material Failure</a:t>
            </a:r>
            <a:endParaRPr>
              <a:highlight>
                <a:srgbClr val="CEB87B"/>
              </a:highlight>
            </a:endParaRPr>
          </a:p>
          <a:p>
            <a:pPr marL="457200" lvl="0" indent="-317500" algn="l" rtl="0">
              <a:spcBef>
                <a:spcPts val="0"/>
              </a:spcBef>
              <a:spcAft>
                <a:spcPts val="0"/>
              </a:spcAft>
              <a:buSzPts val="1400"/>
              <a:buAutoNum type="arabicPeriod"/>
            </a:pPr>
            <a:r>
              <a:rPr lang="en"/>
              <a:t>Soiling Effects</a:t>
            </a:r>
            <a:endParaRPr/>
          </a:p>
          <a:p>
            <a:pPr marL="914400" lvl="1" indent="-317500" algn="l" rtl="0">
              <a:spcBef>
                <a:spcPts val="0"/>
              </a:spcBef>
              <a:spcAft>
                <a:spcPts val="0"/>
              </a:spcAft>
              <a:buSzPts val="1400"/>
              <a:buChar char="▸"/>
            </a:pPr>
            <a:r>
              <a:rPr lang="en">
                <a:highlight>
                  <a:srgbClr val="CEB87B"/>
                </a:highlight>
              </a:rPr>
              <a:t>Vortex Generator, Sand paper</a:t>
            </a:r>
            <a:endParaRPr/>
          </a:p>
          <a:p>
            <a:pPr marL="457200" lvl="0" indent="-317500" algn="l" rtl="0">
              <a:spcBef>
                <a:spcPts val="0"/>
              </a:spcBef>
              <a:spcAft>
                <a:spcPts val="0"/>
              </a:spcAft>
              <a:buClr>
                <a:schemeClr val="dk2"/>
              </a:buClr>
              <a:buSzPts val="1400"/>
              <a:buAutoNum type="arabicPeriod"/>
            </a:pPr>
            <a:r>
              <a:rPr lang="en"/>
              <a:t>Flow leakage through surface or integration with TA</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graphicFrame>
        <p:nvGraphicFramePr>
          <p:cNvPr id="623" name="Google Shape;623;p66"/>
          <p:cNvGraphicFramePr/>
          <p:nvPr/>
        </p:nvGraphicFramePr>
        <p:xfrm>
          <a:off x="4601500" y="1168450"/>
          <a:ext cx="3000000" cy="3000000"/>
        </p:xfrm>
        <a:graphic>
          <a:graphicData uri="http://schemas.openxmlformats.org/drawingml/2006/table">
            <a:tbl>
              <a:tblPr>
                <a:noFill/>
                <a:tableStyleId>{F643C4EC-3BF8-47BB-8CEA-961CCD9AE767}</a:tableStyleId>
              </a:tblPr>
              <a:tblGrid>
                <a:gridCol w="395350">
                  <a:extLst>
                    <a:ext uri="{9D8B030D-6E8A-4147-A177-3AD203B41FA5}">
                      <a16:colId xmlns:a16="http://schemas.microsoft.com/office/drawing/2014/main" val="20000"/>
                    </a:ext>
                  </a:extLst>
                </a:gridCol>
                <a:gridCol w="474400">
                  <a:extLst>
                    <a:ext uri="{9D8B030D-6E8A-4147-A177-3AD203B41FA5}">
                      <a16:colId xmlns:a16="http://schemas.microsoft.com/office/drawing/2014/main" val="20001"/>
                    </a:ext>
                  </a:extLst>
                </a:gridCol>
                <a:gridCol w="790700">
                  <a:extLst>
                    <a:ext uri="{9D8B030D-6E8A-4147-A177-3AD203B41FA5}">
                      <a16:colId xmlns:a16="http://schemas.microsoft.com/office/drawing/2014/main" val="20002"/>
                    </a:ext>
                  </a:extLst>
                </a:gridCol>
                <a:gridCol w="790700">
                  <a:extLst>
                    <a:ext uri="{9D8B030D-6E8A-4147-A177-3AD203B41FA5}">
                      <a16:colId xmlns:a16="http://schemas.microsoft.com/office/drawing/2014/main" val="20003"/>
                    </a:ext>
                  </a:extLst>
                </a:gridCol>
                <a:gridCol w="790700">
                  <a:extLst>
                    <a:ext uri="{9D8B030D-6E8A-4147-A177-3AD203B41FA5}">
                      <a16:colId xmlns:a16="http://schemas.microsoft.com/office/drawing/2014/main" val="20004"/>
                    </a:ext>
                  </a:extLst>
                </a:gridCol>
                <a:gridCol w="790700">
                  <a:extLst>
                    <a:ext uri="{9D8B030D-6E8A-4147-A177-3AD203B41FA5}">
                      <a16:colId xmlns:a16="http://schemas.microsoft.com/office/drawing/2014/main" val="20005"/>
                    </a:ext>
                  </a:extLst>
                </a:gridCol>
              </a:tblGrid>
              <a:tr h="353125">
                <a:tc rowSpan="2" gridSpan="2">
                  <a:txBody>
                    <a:bodyPr/>
                    <a:lstStyle/>
                    <a:p>
                      <a:pPr marL="0" lvl="0" indent="0" algn="ctr" rtl="0">
                        <a:lnSpc>
                          <a:spcPct val="115000"/>
                        </a:lnSpc>
                        <a:spcBef>
                          <a:spcPts val="0"/>
                        </a:spcBef>
                        <a:spcAft>
                          <a:spcPts val="0"/>
                        </a:spcAft>
                        <a:buNone/>
                      </a:pPr>
                      <a:r>
                        <a:rPr lang="en" sz="900" b="1">
                          <a:latin typeface="Montserrat"/>
                          <a:ea typeface="Montserrat"/>
                          <a:cs typeface="Montserrat"/>
                          <a:sym typeface="Montserrat"/>
                        </a:rPr>
                        <a:t>Risk</a:t>
                      </a:r>
                      <a:endParaRPr sz="900" b="1">
                        <a:latin typeface="Montserrat"/>
                        <a:ea typeface="Montserrat"/>
                        <a:cs typeface="Montserrat"/>
                        <a:sym typeface="Montserrat"/>
                      </a:endParaRPr>
                    </a:p>
                    <a:p>
                      <a:pPr marL="0" lvl="0" indent="0" algn="ctr" rtl="0">
                        <a:lnSpc>
                          <a:spcPct val="115000"/>
                        </a:lnSpc>
                        <a:spcBef>
                          <a:spcPts val="0"/>
                        </a:spcBef>
                        <a:spcAft>
                          <a:spcPts val="0"/>
                        </a:spcAft>
                        <a:buNone/>
                      </a:pPr>
                      <a:r>
                        <a:rPr lang="en" sz="900" b="1">
                          <a:latin typeface="Montserrat"/>
                          <a:ea typeface="Montserrat"/>
                          <a:cs typeface="Montserrat"/>
                          <a:sym typeface="Montserrat"/>
                        </a:rPr>
                        <a:t>Matrix</a:t>
                      </a:r>
                      <a:endParaRPr sz="9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rowSpan="2" hMerge="1">
                  <a:txBody>
                    <a:bodyPr/>
                    <a:lstStyle/>
                    <a:p>
                      <a:endParaRPr lang="en-US"/>
                    </a:p>
                  </a:txBody>
                  <a:tcPr/>
                </a:tc>
                <a:tc gridSpan="4">
                  <a:txBody>
                    <a:bodyPr/>
                    <a:lstStyle/>
                    <a:p>
                      <a:pPr marL="0" lvl="0" indent="0" algn="ctr" rtl="0">
                        <a:lnSpc>
                          <a:spcPct val="115000"/>
                        </a:lnSpc>
                        <a:spcBef>
                          <a:spcPts val="0"/>
                        </a:spcBef>
                        <a:spcAft>
                          <a:spcPts val="0"/>
                        </a:spcAft>
                        <a:buNone/>
                      </a:pPr>
                      <a:r>
                        <a:rPr lang="en" sz="1200" b="1">
                          <a:latin typeface="Montserrat"/>
                          <a:ea typeface="Montserrat"/>
                          <a:cs typeface="Montserrat"/>
                          <a:sym typeface="Montserrat"/>
                        </a:rPr>
                        <a:t>Impact</a:t>
                      </a:r>
                      <a:endParaRPr sz="1200" b="1">
                        <a:latin typeface="Montserrat"/>
                        <a:ea typeface="Montserrat"/>
                        <a:cs typeface="Montserrat"/>
                        <a:sym typeface="Montserrat"/>
                      </a:endParaRPr>
                    </a:p>
                  </a:txBody>
                  <a:tcPr marL="28575" marR="28575" marT="19050" marB="19050" anchor="ctr">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225">
                <a:tc gridSpan="2" vMerge="1">
                  <a:txBody>
                    <a:bodyPr/>
                    <a:lstStyle/>
                    <a:p>
                      <a:endParaRPr lang="en-US"/>
                    </a:p>
                  </a:txBody>
                  <a:tcPr/>
                </a:tc>
                <a:tc hMerge="1" vMerge="1">
                  <a:txBody>
                    <a:bodyPr/>
                    <a:lstStyle/>
                    <a:p>
                      <a:endParaRPr lang="en-US"/>
                    </a:p>
                  </a:txBody>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Insignificant</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Minor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Major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Catastrophic</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06300">
                <a:tc rowSpan="4">
                  <a:txBody>
                    <a:bodyPr/>
                    <a:lstStyle/>
                    <a:p>
                      <a:pPr marL="0" lvl="0" indent="0" algn="ctr" rtl="0">
                        <a:lnSpc>
                          <a:spcPct val="115000"/>
                        </a:lnSpc>
                        <a:spcBef>
                          <a:spcPts val="0"/>
                        </a:spcBef>
                        <a:spcAft>
                          <a:spcPts val="0"/>
                        </a:spcAft>
                        <a:buNone/>
                      </a:pPr>
                      <a:endParaRPr sz="12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Certain</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&gt;90%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90000"/>
                    </a:solidFill>
                  </a:tcPr>
                </a:tc>
                <a:extLst>
                  <a:ext uri="{0D108BD9-81ED-4DB2-BD59-A6C34878D82A}">
                    <a16:rowId xmlns:a16="http://schemas.microsoft.com/office/drawing/2014/main" val="10002"/>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30-85%</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2600"/>
                        <a:t>3</a:t>
                      </a: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3"/>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Unlikely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10-30%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r>
                        <a:rPr lang="en" sz="2600"/>
                        <a:t>2</a:t>
                      </a: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extLst>
                  <a:ext uri="{0D108BD9-81ED-4DB2-BD59-A6C34878D82A}">
                    <a16:rowId xmlns:a16="http://schemas.microsoft.com/office/drawing/2014/main" val="10004"/>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Rare</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&lt;10%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r>
                        <a:rPr lang="en" sz="2600"/>
                        <a:t>1</a:t>
                      </a: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bl>
          </a:graphicData>
        </a:graphic>
      </p:graphicFrame>
      <p:sp>
        <p:nvSpPr>
          <p:cNvPr id="624" name="Google Shape;624;p66"/>
          <p:cNvSpPr txBox="1"/>
          <p:nvPr/>
        </p:nvSpPr>
        <p:spPr>
          <a:xfrm rot="-5400000">
            <a:off x="4117000" y="2972600"/>
            <a:ext cx="136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ontserrat"/>
                <a:ea typeface="Montserrat"/>
                <a:cs typeface="Montserrat"/>
                <a:sym typeface="Montserrat"/>
              </a:rPr>
              <a:t>Probability</a:t>
            </a:r>
            <a:endParaRPr sz="1200" b="1">
              <a:latin typeface="Montserrat"/>
              <a:ea typeface="Montserrat"/>
              <a:cs typeface="Montserrat"/>
              <a:sym typeface="Montserrat"/>
            </a:endParaRPr>
          </a:p>
        </p:txBody>
      </p:sp>
      <p:cxnSp>
        <p:nvCxnSpPr>
          <p:cNvPr id="625" name="Google Shape;625;p66"/>
          <p:cNvCxnSpPr/>
          <p:nvPr/>
        </p:nvCxnSpPr>
        <p:spPr>
          <a:xfrm>
            <a:off x="7454775" y="2927625"/>
            <a:ext cx="0" cy="3741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67"/>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Inlet Risks and Mitigation</a:t>
            </a:r>
            <a:endParaRPr>
              <a:solidFill>
                <a:srgbClr val="000000"/>
              </a:solidFill>
            </a:endParaRPr>
          </a:p>
        </p:txBody>
      </p:sp>
      <p:sp>
        <p:nvSpPr>
          <p:cNvPr id="631" name="Google Shape;631;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54</a:t>
            </a:fld>
            <a:endParaRPr b="1"/>
          </a:p>
        </p:txBody>
      </p:sp>
      <p:sp>
        <p:nvSpPr>
          <p:cNvPr id="632" name="Google Shape;632;p67"/>
          <p:cNvSpPr txBox="1"/>
          <p:nvPr/>
        </p:nvSpPr>
        <p:spPr>
          <a:xfrm>
            <a:off x="892325" y="2581050"/>
            <a:ext cx="182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633" name="Google Shape;633;p67"/>
          <p:cNvSpPr txBox="1">
            <a:spLocks noGrp="1"/>
          </p:cNvSpPr>
          <p:nvPr>
            <p:ph type="body" idx="1"/>
          </p:nvPr>
        </p:nvSpPr>
        <p:spPr>
          <a:xfrm>
            <a:off x="213625" y="1129900"/>
            <a:ext cx="41700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Inlet Material Failure</a:t>
            </a:r>
            <a:endParaRPr>
              <a:highlight>
                <a:srgbClr val="CEB87B"/>
              </a:highlight>
            </a:endParaRPr>
          </a:p>
          <a:p>
            <a:pPr marL="457200" lvl="0" indent="-317500" algn="l" rtl="0">
              <a:spcBef>
                <a:spcPts val="0"/>
              </a:spcBef>
              <a:spcAft>
                <a:spcPts val="0"/>
              </a:spcAft>
              <a:buSzPts val="1400"/>
              <a:buAutoNum type="arabicPeriod"/>
            </a:pPr>
            <a:r>
              <a:rPr lang="en"/>
              <a:t>Soiling Effects</a:t>
            </a:r>
            <a:endParaRPr/>
          </a:p>
          <a:p>
            <a:pPr marL="457200" lvl="0" indent="-317500" algn="l" rtl="0">
              <a:spcBef>
                <a:spcPts val="0"/>
              </a:spcBef>
              <a:spcAft>
                <a:spcPts val="0"/>
              </a:spcAft>
              <a:buClr>
                <a:schemeClr val="dk2"/>
              </a:buClr>
              <a:buSzPts val="1400"/>
              <a:buAutoNum type="arabicPeriod"/>
            </a:pPr>
            <a:r>
              <a:rPr lang="en"/>
              <a:t>Flow leakage through surface or integration with TA</a:t>
            </a:r>
            <a:endParaRPr/>
          </a:p>
          <a:p>
            <a:pPr marL="914400" lvl="1" indent="-317500" algn="l" rtl="0">
              <a:spcBef>
                <a:spcPts val="0"/>
              </a:spcBef>
              <a:spcAft>
                <a:spcPts val="0"/>
              </a:spcAft>
              <a:buSzPts val="1400"/>
              <a:buChar char="▸"/>
            </a:pPr>
            <a:r>
              <a:rPr lang="en">
                <a:highlight>
                  <a:srgbClr val="CEB87B"/>
                </a:highlight>
              </a:rPr>
              <a:t>HVAC tape for short term, re-manufacture or design for long term</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graphicFrame>
        <p:nvGraphicFramePr>
          <p:cNvPr id="634" name="Google Shape;634;p67"/>
          <p:cNvGraphicFramePr/>
          <p:nvPr/>
        </p:nvGraphicFramePr>
        <p:xfrm>
          <a:off x="4601500" y="1168450"/>
          <a:ext cx="3000000" cy="3000000"/>
        </p:xfrm>
        <a:graphic>
          <a:graphicData uri="http://schemas.openxmlformats.org/drawingml/2006/table">
            <a:tbl>
              <a:tblPr>
                <a:noFill/>
                <a:tableStyleId>{F643C4EC-3BF8-47BB-8CEA-961CCD9AE767}</a:tableStyleId>
              </a:tblPr>
              <a:tblGrid>
                <a:gridCol w="395350">
                  <a:extLst>
                    <a:ext uri="{9D8B030D-6E8A-4147-A177-3AD203B41FA5}">
                      <a16:colId xmlns:a16="http://schemas.microsoft.com/office/drawing/2014/main" val="20000"/>
                    </a:ext>
                  </a:extLst>
                </a:gridCol>
                <a:gridCol w="474400">
                  <a:extLst>
                    <a:ext uri="{9D8B030D-6E8A-4147-A177-3AD203B41FA5}">
                      <a16:colId xmlns:a16="http://schemas.microsoft.com/office/drawing/2014/main" val="20001"/>
                    </a:ext>
                  </a:extLst>
                </a:gridCol>
                <a:gridCol w="790700">
                  <a:extLst>
                    <a:ext uri="{9D8B030D-6E8A-4147-A177-3AD203B41FA5}">
                      <a16:colId xmlns:a16="http://schemas.microsoft.com/office/drawing/2014/main" val="20002"/>
                    </a:ext>
                  </a:extLst>
                </a:gridCol>
                <a:gridCol w="790700">
                  <a:extLst>
                    <a:ext uri="{9D8B030D-6E8A-4147-A177-3AD203B41FA5}">
                      <a16:colId xmlns:a16="http://schemas.microsoft.com/office/drawing/2014/main" val="20003"/>
                    </a:ext>
                  </a:extLst>
                </a:gridCol>
                <a:gridCol w="790700">
                  <a:extLst>
                    <a:ext uri="{9D8B030D-6E8A-4147-A177-3AD203B41FA5}">
                      <a16:colId xmlns:a16="http://schemas.microsoft.com/office/drawing/2014/main" val="20004"/>
                    </a:ext>
                  </a:extLst>
                </a:gridCol>
                <a:gridCol w="790700">
                  <a:extLst>
                    <a:ext uri="{9D8B030D-6E8A-4147-A177-3AD203B41FA5}">
                      <a16:colId xmlns:a16="http://schemas.microsoft.com/office/drawing/2014/main" val="20005"/>
                    </a:ext>
                  </a:extLst>
                </a:gridCol>
              </a:tblGrid>
              <a:tr h="353125">
                <a:tc rowSpan="2" gridSpan="2">
                  <a:txBody>
                    <a:bodyPr/>
                    <a:lstStyle/>
                    <a:p>
                      <a:pPr marL="0" lvl="0" indent="0" algn="ctr" rtl="0">
                        <a:lnSpc>
                          <a:spcPct val="115000"/>
                        </a:lnSpc>
                        <a:spcBef>
                          <a:spcPts val="0"/>
                        </a:spcBef>
                        <a:spcAft>
                          <a:spcPts val="0"/>
                        </a:spcAft>
                        <a:buNone/>
                      </a:pPr>
                      <a:r>
                        <a:rPr lang="en" sz="900" b="1">
                          <a:latin typeface="Montserrat"/>
                          <a:ea typeface="Montserrat"/>
                          <a:cs typeface="Montserrat"/>
                          <a:sym typeface="Montserrat"/>
                        </a:rPr>
                        <a:t>Risk</a:t>
                      </a:r>
                      <a:endParaRPr sz="900" b="1">
                        <a:latin typeface="Montserrat"/>
                        <a:ea typeface="Montserrat"/>
                        <a:cs typeface="Montserrat"/>
                        <a:sym typeface="Montserrat"/>
                      </a:endParaRPr>
                    </a:p>
                    <a:p>
                      <a:pPr marL="0" lvl="0" indent="0" algn="ctr" rtl="0">
                        <a:lnSpc>
                          <a:spcPct val="115000"/>
                        </a:lnSpc>
                        <a:spcBef>
                          <a:spcPts val="0"/>
                        </a:spcBef>
                        <a:spcAft>
                          <a:spcPts val="0"/>
                        </a:spcAft>
                        <a:buNone/>
                      </a:pPr>
                      <a:r>
                        <a:rPr lang="en" sz="900" b="1">
                          <a:latin typeface="Montserrat"/>
                          <a:ea typeface="Montserrat"/>
                          <a:cs typeface="Montserrat"/>
                          <a:sym typeface="Montserrat"/>
                        </a:rPr>
                        <a:t>Matrix</a:t>
                      </a:r>
                      <a:endParaRPr sz="9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rowSpan="2" hMerge="1">
                  <a:txBody>
                    <a:bodyPr/>
                    <a:lstStyle/>
                    <a:p>
                      <a:endParaRPr lang="en-US"/>
                    </a:p>
                  </a:txBody>
                  <a:tcPr/>
                </a:tc>
                <a:tc gridSpan="4">
                  <a:txBody>
                    <a:bodyPr/>
                    <a:lstStyle/>
                    <a:p>
                      <a:pPr marL="0" lvl="0" indent="0" algn="ctr" rtl="0">
                        <a:lnSpc>
                          <a:spcPct val="115000"/>
                        </a:lnSpc>
                        <a:spcBef>
                          <a:spcPts val="0"/>
                        </a:spcBef>
                        <a:spcAft>
                          <a:spcPts val="0"/>
                        </a:spcAft>
                        <a:buNone/>
                      </a:pPr>
                      <a:r>
                        <a:rPr lang="en" sz="1200" b="1">
                          <a:latin typeface="Montserrat"/>
                          <a:ea typeface="Montserrat"/>
                          <a:cs typeface="Montserrat"/>
                          <a:sym typeface="Montserrat"/>
                        </a:rPr>
                        <a:t>Impact</a:t>
                      </a:r>
                      <a:endParaRPr sz="1200" b="1">
                        <a:latin typeface="Montserrat"/>
                        <a:ea typeface="Montserrat"/>
                        <a:cs typeface="Montserrat"/>
                        <a:sym typeface="Montserrat"/>
                      </a:endParaRPr>
                    </a:p>
                  </a:txBody>
                  <a:tcPr marL="28575" marR="28575" marT="19050" marB="19050" anchor="ctr">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225">
                <a:tc gridSpan="2" vMerge="1">
                  <a:txBody>
                    <a:bodyPr/>
                    <a:lstStyle/>
                    <a:p>
                      <a:endParaRPr lang="en-US"/>
                    </a:p>
                  </a:txBody>
                  <a:tcPr/>
                </a:tc>
                <a:tc hMerge="1" vMerge="1">
                  <a:txBody>
                    <a:bodyPr/>
                    <a:lstStyle/>
                    <a:p>
                      <a:endParaRPr lang="en-US"/>
                    </a:p>
                  </a:txBody>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Insignificant</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Minor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Major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Catastrophic</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06300">
                <a:tc rowSpan="4">
                  <a:txBody>
                    <a:bodyPr/>
                    <a:lstStyle/>
                    <a:p>
                      <a:pPr marL="0" lvl="0" indent="0" algn="ctr" rtl="0">
                        <a:lnSpc>
                          <a:spcPct val="115000"/>
                        </a:lnSpc>
                        <a:spcBef>
                          <a:spcPts val="0"/>
                        </a:spcBef>
                        <a:spcAft>
                          <a:spcPts val="0"/>
                        </a:spcAft>
                        <a:buNone/>
                      </a:pPr>
                      <a:endParaRPr sz="12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Certain</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&gt;90%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90000"/>
                    </a:solidFill>
                  </a:tcPr>
                </a:tc>
                <a:extLst>
                  <a:ext uri="{0D108BD9-81ED-4DB2-BD59-A6C34878D82A}">
                    <a16:rowId xmlns:a16="http://schemas.microsoft.com/office/drawing/2014/main" val="10002"/>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30-85%</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3"/>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Unlikely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10-30%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2600"/>
                        <a:t>3</a:t>
                      </a: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r>
                        <a:rPr lang="en" sz="2600"/>
                        <a:t>2</a:t>
                      </a: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extLst>
                  <a:ext uri="{0D108BD9-81ED-4DB2-BD59-A6C34878D82A}">
                    <a16:rowId xmlns:a16="http://schemas.microsoft.com/office/drawing/2014/main" val="10004"/>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Rare</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&lt;10%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Clr>
                          <a:schemeClr val="dk1"/>
                        </a:buClr>
                        <a:buSzPts val="1100"/>
                        <a:buFont typeface="Arial"/>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r>
                        <a:rPr lang="en" sz="2600"/>
                        <a:t>1</a:t>
                      </a: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bl>
          </a:graphicData>
        </a:graphic>
      </p:graphicFrame>
      <p:sp>
        <p:nvSpPr>
          <p:cNvPr id="635" name="Google Shape;635;p67"/>
          <p:cNvSpPr txBox="1"/>
          <p:nvPr/>
        </p:nvSpPr>
        <p:spPr>
          <a:xfrm rot="-5400000">
            <a:off x="4117000" y="2972600"/>
            <a:ext cx="136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ontserrat"/>
                <a:ea typeface="Montserrat"/>
                <a:cs typeface="Montserrat"/>
                <a:sym typeface="Montserrat"/>
              </a:rPr>
              <a:t>Probability</a:t>
            </a:r>
            <a:endParaRPr sz="1200" b="1">
              <a:latin typeface="Montserrat"/>
              <a:ea typeface="Montserrat"/>
              <a:cs typeface="Montserrat"/>
              <a:sym typeface="Montserrat"/>
            </a:endParaRPr>
          </a:p>
        </p:txBody>
      </p:sp>
      <p:cxnSp>
        <p:nvCxnSpPr>
          <p:cNvPr id="636" name="Google Shape;636;p67"/>
          <p:cNvCxnSpPr/>
          <p:nvPr/>
        </p:nvCxnSpPr>
        <p:spPr>
          <a:xfrm flipH="1">
            <a:off x="6119400" y="2905600"/>
            <a:ext cx="498900" cy="4182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8"/>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Test Apparatus Risks and Mitigation</a:t>
            </a:r>
            <a:endParaRPr>
              <a:solidFill>
                <a:srgbClr val="000000"/>
              </a:solidFill>
            </a:endParaRPr>
          </a:p>
        </p:txBody>
      </p:sp>
      <p:sp>
        <p:nvSpPr>
          <p:cNvPr id="642" name="Google Shape;642;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55</a:t>
            </a:fld>
            <a:endParaRPr b="1"/>
          </a:p>
        </p:txBody>
      </p:sp>
      <p:graphicFrame>
        <p:nvGraphicFramePr>
          <p:cNvPr id="643" name="Google Shape;643;p68"/>
          <p:cNvGraphicFramePr/>
          <p:nvPr/>
        </p:nvGraphicFramePr>
        <p:xfrm>
          <a:off x="4601500" y="1168450"/>
          <a:ext cx="3000000" cy="3000000"/>
        </p:xfrm>
        <a:graphic>
          <a:graphicData uri="http://schemas.openxmlformats.org/drawingml/2006/table">
            <a:tbl>
              <a:tblPr>
                <a:noFill/>
                <a:tableStyleId>{F643C4EC-3BF8-47BB-8CEA-961CCD9AE767}</a:tableStyleId>
              </a:tblPr>
              <a:tblGrid>
                <a:gridCol w="395350">
                  <a:extLst>
                    <a:ext uri="{9D8B030D-6E8A-4147-A177-3AD203B41FA5}">
                      <a16:colId xmlns:a16="http://schemas.microsoft.com/office/drawing/2014/main" val="20000"/>
                    </a:ext>
                  </a:extLst>
                </a:gridCol>
                <a:gridCol w="474400">
                  <a:extLst>
                    <a:ext uri="{9D8B030D-6E8A-4147-A177-3AD203B41FA5}">
                      <a16:colId xmlns:a16="http://schemas.microsoft.com/office/drawing/2014/main" val="20001"/>
                    </a:ext>
                  </a:extLst>
                </a:gridCol>
                <a:gridCol w="790700">
                  <a:extLst>
                    <a:ext uri="{9D8B030D-6E8A-4147-A177-3AD203B41FA5}">
                      <a16:colId xmlns:a16="http://schemas.microsoft.com/office/drawing/2014/main" val="20002"/>
                    </a:ext>
                  </a:extLst>
                </a:gridCol>
                <a:gridCol w="790700">
                  <a:extLst>
                    <a:ext uri="{9D8B030D-6E8A-4147-A177-3AD203B41FA5}">
                      <a16:colId xmlns:a16="http://schemas.microsoft.com/office/drawing/2014/main" val="20003"/>
                    </a:ext>
                  </a:extLst>
                </a:gridCol>
                <a:gridCol w="790700">
                  <a:extLst>
                    <a:ext uri="{9D8B030D-6E8A-4147-A177-3AD203B41FA5}">
                      <a16:colId xmlns:a16="http://schemas.microsoft.com/office/drawing/2014/main" val="20004"/>
                    </a:ext>
                  </a:extLst>
                </a:gridCol>
                <a:gridCol w="790700">
                  <a:extLst>
                    <a:ext uri="{9D8B030D-6E8A-4147-A177-3AD203B41FA5}">
                      <a16:colId xmlns:a16="http://schemas.microsoft.com/office/drawing/2014/main" val="20005"/>
                    </a:ext>
                  </a:extLst>
                </a:gridCol>
              </a:tblGrid>
              <a:tr h="353125">
                <a:tc rowSpan="2" gridSpan="2">
                  <a:txBody>
                    <a:bodyPr/>
                    <a:lstStyle/>
                    <a:p>
                      <a:pPr marL="0" lvl="0" indent="0" algn="ctr" rtl="0">
                        <a:lnSpc>
                          <a:spcPct val="115000"/>
                        </a:lnSpc>
                        <a:spcBef>
                          <a:spcPts val="0"/>
                        </a:spcBef>
                        <a:spcAft>
                          <a:spcPts val="0"/>
                        </a:spcAft>
                        <a:buNone/>
                      </a:pPr>
                      <a:r>
                        <a:rPr lang="en" sz="900" b="1">
                          <a:latin typeface="Montserrat"/>
                          <a:ea typeface="Montserrat"/>
                          <a:cs typeface="Montserrat"/>
                          <a:sym typeface="Montserrat"/>
                        </a:rPr>
                        <a:t>Risk</a:t>
                      </a:r>
                      <a:endParaRPr sz="900" b="1">
                        <a:latin typeface="Montserrat"/>
                        <a:ea typeface="Montserrat"/>
                        <a:cs typeface="Montserrat"/>
                        <a:sym typeface="Montserrat"/>
                      </a:endParaRPr>
                    </a:p>
                    <a:p>
                      <a:pPr marL="0" lvl="0" indent="0" algn="ctr" rtl="0">
                        <a:lnSpc>
                          <a:spcPct val="115000"/>
                        </a:lnSpc>
                        <a:spcBef>
                          <a:spcPts val="0"/>
                        </a:spcBef>
                        <a:spcAft>
                          <a:spcPts val="0"/>
                        </a:spcAft>
                        <a:buNone/>
                      </a:pPr>
                      <a:r>
                        <a:rPr lang="en" sz="900" b="1">
                          <a:latin typeface="Montserrat"/>
                          <a:ea typeface="Montserrat"/>
                          <a:cs typeface="Montserrat"/>
                          <a:sym typeface="Montserrat"/>
                        </a:rPr>
                        <a:t>Matrix</a:t>
                      </a:r>
                      <a:endParaRPr sz="9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rowSpan="2" hMerge="1">
                  <a:txBody>
                    <a:bodyPr/>
                    <a:lstStyle/>
                    <a:p>
                      <a:endParaRPr lang="en-US"/>
                    </a:p>
                  </a:txBody>
                  <a:tcPr/>
                </a:tc>
                <a:tc gridSpan="4">
                  <a:txBody>
                    <a:bodyPr/>
                    <a:lstStyle/>
                    <a:p>
                      <a:pPr marL="0" lvl="0" indent="0" algn="ctr" rtl="0">
                        <a:lnSpc>
                          <a:spcPct val="115000"/>
                        </a:lnSpc>
                        <a:spcBef>
                          <a:spcPts val="0"/>
                        </a:spcBef>
                        <a:spcAft>
                          <a:spcPts val="0"/>
                        </a:spcAft>
                        <a:buNone/>
                      </a:pPr>
                      <a:r>
                        <a:rPr lang="en" sz="1200" b="1">
                          <a:latin typeface="Montserrat"/>
                          <a:ea typeface="Montserrat"/>
                          <a:cs typeface="Montserrat"/>
                          <a:sym typeface="Montserrat"/>
                        </a:rPr>
                        <a:t>Impact</a:t>
                      </a:r>
                      <a:endParaRPr sz="1200" b="1">
                        <a:latin typeface="Montserrat"/>
                        <a:ea typeface="Montserrat"/>
                        <a:cs typeface="Montserrat"/>
                        <a:sym typeface="Montserrat"/>
                      </a:endParaRPr>
                    </a:p>
                  </a:txBody>
                  <a:tcPr marL="28575" marR="28575" marT="19050" marB="19050" anchor="ctr">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225">
                <a:tc gridSpan="2" vMerge="1">
                  <a:txBody>
                    <a:bodyPr/>
                    <a:lstStyle/>
                    <a:p>
                      <a:endParaRPr lang="en-US"/>
                    </a:p>
                  </a:txBody>
                  <a:tcPr/>
                </a:tc>
                <a:tc hMerge="1" vMerge="1">
                  <a:txBody>
                    <a:bodyPr/>
                    <a:lstStyle/>
                    <a:p>
                      <a:endParaRPr lang="en-US"/>
                    </a:p>
                  </a:txBody>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Insignificant</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Minor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Major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Catastrophic</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06300">
                <a:tc rowSpan="4">
                  <a:txBody>
                    <a:bodyPr/>
                    <a:lstStyle/>
                    <a:p>
                      <a:pPr marL="0" lvl="0" indent="0" algn="ctr" rtl="0">
                        <a:lnSpc>
                          <a:spcPct val="115000"/>
                        </a:lnSpc>
                        <a:spcBef>
                          <a:spcPts val="0"/>
                        </a:spcBef>
                        <a:spcAft>
                          <a:spcPts val="0"/>
                        </a:spcAft>
                        <a:buNone/>
                      </a:pPr>
                      <a:endParaRPr sz="12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Certain</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&gt;90%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90000"/>
                    </a:solidFill>
                  </a:tcPr>
                </a:tc>
                <a:extLst>
                  <a:ext uri="{0D108BD9-81ED-4DB2-BD59-A6C34878D82A}">
                    <a16:rowId xmlns:a16="http://schemas.microsoft.com/office/drawing/2014/main" val="10002"/>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30-85%</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2600"/>
                        <a:t>1</a:t>
                      </a: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5</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3"/>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Unlikely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10-30%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4</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2</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6</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extLst>
                  <a:ext uri="{0D108BD9-81ED-4DB2-BD59-A6C34878D82A}">
                    <a16:rowId xmlns:a16="http://schemas.microsoft.com/office/drawing/2014/main" val="10004"/>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Rare</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&lt;10%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3</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bl>
          </a:graphicData>
        </a:graphic>
      </p:graphicFrame>
      <p:sp>
        <p:nvSpPr>
          <p:cNvPr id="644" name="Google Shape;644;p68"/>
          <p:cNvSpPr txBox="1"/>
          <p:nvPr/>
        </p:nvSpPr>
        <p:spPr>
          <a:xfrm>
            <a:off x="892325" y="2581050"/>
            <a:ext cx="182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645" name="Google Shape;645;p68"/>
          <p:cNvSpPr txBox="1">
            <a:spLocks noGrp="1"/>
          </p:cNvSpPr>
          <p:nvPr>
            <p:ph type="body" idx="1"/>
          </p:nvPr>
        </p:nvSpPr>
        <p:spPr>
          <a:xfrm>
            <a:off x="213625" y="1129900"/>
            <a:ext cx="41700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Short EDF battery duration and performance</a:t>
            </a:r>
            <a:endParaRPr/>
          </a:p>
          <a:p>
            <a:pPr marL="457200" lvl="0" indent="-317500" algn="l" rtl="0">
              <a:spcBef>
                <a:spcPts val="0"/>
              </a:spcBef>
              <a:spcAft>
                <a:spcPts val="0"/>
              </a:spcAft>
              <a:buSzPts val="1400"/>
              <a:buAutoNum type="arabicPeriod"/>
            </a:pPr>
            <a:r>
              <a:rPr lang="en"/>
              <a:t>Too little mass flow from EDF surrogate</a:t>
            </a:r>
            <a:endParaRPr/>
          </a:p>
          <a:p>
            <a:pPr marL="457200" lvl="0" indent="-317500" algn="l" rtl="0">
              <a:spcBef>
                <a:spcPts val="0"/>
              </a:spcBef>
              <a:spcAft>
                <a:spcPts val="0"/>
              </a:spcAft>
              <a:buClr>
                <a:schemeClr val="dk2"/>
              </a:buClr>
              <a:buSzPts val="1400"/>
              <a:buAutoNum type="arabicPeriod"/>
            </a:pPr>
            <a:r>
              <a:rPr lang="en"/>
              <a:t>Inaccurate EDF mass flow control</a:t>
            </a:r>
            <a:endParaRPr/>
          </a:p>
          <a:p>
            <a:pPr marL="457200" lvl="0" indent="-317500" algn="l" rtl="0">
              <a:spcBef>
                <a:spcPts val="0"/>
              </a:spcBef>
              <a:spcAft>
                <a:spcPts val="0"/>
              </a:spcAft>
              <a:buSzPts val="1400"/>
              <a:buAutoNum type="arabicPeriod"/>
            </a:pPr>
            <a:r>
              <a:rPr lang="en"/>
              <a:t>Non-negligible error introduced with slotted inlet concept</a:t>
            </a:r>
            <a:endParaRPr/>
          </a:p>
          <a:p>
            <a:pPr marL="457200" lvl="0" indent="-317500" algn="l" rtl="0">
              <a:spcBef>
                <a:spcPts val="0"/>
              </a:spcBef>
              <a:spcAft>
                <a:spcPts val="0"/>
              </a:spcAft>
              <a:buSzPts val="1400"/>
              <a:buAutoNum type="arabicPeriod"/>
            </a:pPr>
            <a:r>
              <a:rPr lang="en"/>
              <a:t>JetCat engine unable to function for testing</a:t>
            </a:r>
            <a:endParaRPr/>
          </a:p>
          <a:p>
            <a:pPr marL="457200" lvl="0" indent="-317500" algn="l" rtl="0">
              <a:spcBef>
                <a:spcPts val="0"/>
              </a:spcBef>
              <a:spcAft>
                <a:spcPts val="0"/>
              </a:spcAft>
              <a:buSzPts val="1400"/>
              <a:buAutoNum type="arabicPeriod"/>
            </a:pPr>
            <a:r>
              <a:rPr lang="en"/>
              <a:t>Engine explosion (damage to compressor blades with test inlet) </a:t>
            </a:r>
            <a:endParaRPr/>
          </a:p>
        </p:txBody>
      </p:sp>
      <p:sp>
        <p:nvSpPr>
          <p:cNvPr id="646" name="Google Shape;646;p68"/>
          <p:cNvSpPr txBox="1"/>
          <p:nvPr/>
        </p:nvSpPr>
        <p:spPr>
          <a:xfrm rot="-5400000">
            <a:off x="4117000" y="2972600"/>
            <a:ext cx="136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ontserrat"/>
                <a:ea typeface="Montserrat"/>
                <a:cs typeface="Montserrat"/>
                <a:sym typeface="Montserrat"/>
              </a:rPr>
              <a:t>Probability</a:t>
            </a:r>
            <a:endParaRPr sz="1200" b="1">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69"/>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Test Apparatus Risks and Mitigation</a:t>
            </a:r>
            <a:endParaRPr>
              <a:solidFill>
                <a:srgbClr val="000000"/>
              </a:solidFill>
            </a:endParaRPr>
          </a:p>
        </p:txBody>
      </p:sp>
      <p:sp>
        <p:nvSpPr>
          <p:cNvPr id="652" name="Google Shape;652;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56</a:t>
            </a:fld>
            <a:endParaRPr b="1"/>
          </a:p>
        </p:txBody>
      </p:sp>
      <p:graphicFrame>
        <p:nvGraphicFramePr>
          <p:cNvPr id="653" name="Google Shape;653;p69"/>
          <p:cNvGraphicFramePr/>
          <p:nvPr/>
        </p:nvGraphicFramePr>
        <p:xfrm>
          <a:off x="4601500" y="1168450"/>
          <a:ext cx="3000000" cy="3000000"/>
        </p:xfrm>
        <a:graphic>
          <a:graphicData uri="http://schemas.openxmlformats.org/drawingml/2006/table">
            <a:tbl>
              <a:tblPr>
                <a:noFill/>
                <a:tableStyleId>{F643C4EC-3BF8-47BB-8CEA-961CCD9AE767}</a:tableStyleId>
              </a:tblPr>
              <a:tblGrid>
                <a:gridCol w="395350">
                  <a:extLst>
                    <a:ext uri="{9D8B030D-6E8A-4147-A177-3AD203B41FA5}">
                      <a16:colId xmlns:a16="http://schemas.microsoft.com/office/drawing/2014/main" val="20000"/>
                    </a:ext>
                  </a:extLst>
                </a:gridCol>
                <a:gridCol w="474400">
                  <a:extLst>
                    <a:ext uri="{9D8B030D-6E8A-4147-A177-3AD203B41FA5}">
                      <a16:colId xmlns:a16="http://schemas.microsoft.com/office/drawing/2014/main" val="20001"/>
                    </a:ext>
                  </a:extLst>
                </a:gridCol>
                <a:gridCol w="790700">
                  <a:extLst>
                    <a:ext uri="{9D8B030D-6E8A-4147-A177-3AD203B41FA5}">
                      <a16:colId xmlns:a16="http://schemas.microsoft.com/office/drawing/2014/main" val="20002"/>
                    </a:ext>
                  </a:extLst>
                </a:gridCol>
                <a:gridCol w="790700">
                  <a:extLst>
                    <a:ext uri="{9D8B030D-6E8A-4147-A177-3AD203B41FA5}">
                      <a16:colId xmlns:a16="http://schemas.microsoft.com/office/drawing/2014/main" val="20003"/>
                    </a:ext>
                  </a:extLst>
                </a:gridCol>
                <a:gridCol w="790700">
                  <a:extLst>
                    <a:ext uri="{9D8B030D-6E8A-4147-A177-3AD203B41FA5}">
                      <a16:colId xmlns:a16="http://schemas.microsoft.com/office/drawing/2014/main" val="20004"/>
                    </a:ext>
                  </a:extLst>
                </a:gridCol>
                <a:gridCol w="790700">
                  <a:extLst>
                    <a:ext uri="{9D8B030D-6E8A-4147-A177-3AD203B41FA5}">
                      <a16:colId xmlns:a16="http://schemas.microsoft.com/office/drawing/2014/main" val="20005"/>
                    </a:ext>
                  </a:extLst>
                </a:gridCol>
              </a:tblGrid>
              <a:tr h="353125">
                <a:tc rowSpan="2" gridSpan="2">
                  <a:txBody>
                    <a:bodyPr/>
                    <a:lstStyle/>
                    <a:p>
                      <a:pPr marL="0" lvl="0" indent="0" algn="ctr" rtl="0">
                        <a:lnSpc>
                          <a:spcPct val="115000"/>
                        </a:lnSpc>
                        <a:spcBef>
                          <a:spcPts val="0"/>
                        </a:spcBef>
                        <a:spcAft>
                          <a:spcPts val="0"/>
                        </a:spcAft>
                        <a:buNone/>
                      </a:pPr>
                      <a:r>
                        <a:rPr lang="en" sz="900" b="1">
                          <a:latin typeface="Montserrat"/>
                          <a:ea typeface="Montserrat"/>
                          <a:cs typeface="Montserrat"/>
                          <a:sym typeface="Montserrat"/>
                        </a:rPr>
                        <a:t>Risk</a:t>
                      </a:r>
                      <a:endParaRPr sz="900" b="1">
                        <a:latin typeface="Montserrat"/>
                        <a:ea typeface="Montserrat"/>
                        <a:cs typeface="Montserrat"/>
                        <a:sym typeface="Montserrat"/>
                      </a:endParaRPr>
                    </a:p>
                    <a:p>
                      <a:pPr marL="0" lvl="0" indent="0" algn="ctr" rtl="0">
                        <a:lnSpc>
                          <a:spcPct val="115000"/>
                        </a:lnSpc>
                        <a:spcBef>
                          <a:spcPts val="0"/>
                        </a:spcBef>
                        <a:spcAft>
                          <a:spcPts val="0"/>
                        </a:spcAft>
                        <a:buNone/>
                      </a:pPr>
                      <a:r>
                        <a:rPr lang="en" sz="900" b="1">
                          <a:latin typeface="Montserrat"/>
                          <a:ea typeface="Montserrat"/>
                          <a:cs typeface="Montserrat"/>
                          <a:sym typeface="Montserrat"/>
                        </a:rPr>
                        <a:t>Matrix</a:t>
                      </a:r>
                      <a:endParaRPr sz="9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rowSpan="2" hMerge="1">
                  <a:txBody>
                    <a:bodyPr/>
                    <a:lstStyle/>
                    <a:p>
                      <a:endParaRPr lang="en-US"/>
                    </a:p>
                  </a:txBody>
                  <a:tcPr/>
                </a:tc>
                <a:tc gridSpan="4">
                  <a:txBody>
                    <a:bodyPr/>
                    <a:lstStyle/>
                    <a:p>
                      <a:pPr marL="0" lvl="0" indent="0" algn="ctr" rtl="0">
                        <a:lnSpc>
                          <a:spcPct val="115000"/>
                        </a:lnSpc>
                        <a:spcBef>
                          <a:spcPts val="0"/>
                        </a:spcBef>
                        <a:spcAft>
                          <a:spcPts val="0"/>
                        </a:spcAft>
                        <a:buNone/>
                      </a:pPr>
                      <a:r>
                        <a:rPr lang="en" sz="1200" b="1">
                          <a:latin typeface="Montserrat"/>
                          <a:ea typeface="Montserrat"/>
                          <a:cs typeface="Montserrat"/>
                          <a:sym typeface="Montserrat"/>
                        </a:rPr>
                        <a:t>Impact</a:t>
                      </a:r>
                      <a:endParaRPr sz="1200" b="1">
                        <a:latin typeface="Montserrat"/>
                        <a:ea typeface="Montserrat"/>
                        <a:cs typeface="Montserrat"/>
                        <a:sym typeface="Montserrat"/>
                      </a:endParaRPr>
                    </a:p>
                  </a:txBody>
                  <a:tcPr marL="28575" marR="28575" marT="19050" marB="19050" anchor="ctr">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225">
                <a:tc gridSpan="2" vMerge="1">
                  <a:txBody>
                    <a:bodyPr/>
                    <a:lstStyle/>
                    <a:p>
                      <a:endParaRPr lang="en-US"/>
                    </a:p>
                  </a:txBody>
                  <a:tcPr/>
                </a:tc>
                <a:tc hMerge="1" vMerge="1">
                  <a:txBody>
                    <a:bodyPr/>
                    <a:lstStyle/>
                    <a:p>
                      <a:endParaRPr lang="en-US"/>
                    </a:p>
                  </a:txBody>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Insignificant</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Minor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Major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Catastrophic</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06300">
                <a:tc rowSpan="4">
                  <a:txBody>
                    <a:bodyPr/>
                    <a:lstStyle/>
                    <a:p>
                      <a:pPr marL="0" lvl="0" indent="0" algn="ctr" rtl="0">
                        <a:lnSpc>
                          <a:spcPct val="115000"/>
                        </a:lnSpc>
                        <a:spcBef>
                          <a:spcPts val="0"/>
                        </a:spcBef>
                        <a:spcAft>
                          <a:spcPts val="0"/>
                        </a:spcAft>
                        <a:buNone/>
                      </a:pPr>
                      <a:endParaRPr sz="12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Certain</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&gt;90%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90000"/>
                    </a:solidFill>
                  </a:tcPr>
                </a:tc>
                <a:extLst>
                  <a:ext uri="{0D108BD9-81ED-4DB2-BD59-A6C34878D82A}">
                    <a16:rowId xmlns:a16="http://schemas.microsoft.com/office/drawing/2014/main" val="10002"/>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30-85%</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5</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3"/>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Unlikely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10-30%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2600"/>
                        <a:t>1</a:t>
                      </a: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4</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2</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6</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extLst>
                  <a:ext uri="{0D108BD9-81ED-4DB2-BD59-A6C34878D82A}">
                    <a16:rowId xmlns:a16="http://schemas.microsoft.com/office/drawing/2014/main" val="10004"/>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Rare</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&lt;10%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3</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bl>
          </a:graphicData>
        </a:graphic>
      </p:graphicFrame>
      <p:sp>
        <p:nvSpPr>
          <p:cNvPr id="654" name="Google Shape;654;p69"/>
          <p:cNvSpPr txBox="1"/>
          <p:nvPr/>
        </p:nvSpPr>
        <p:spPr>
          <a:xfrm>
            <a:off x="892325" y="2581050"/>
            <a:ext cx="182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655" name="Google Shape;655;p69"/>
          <p:cNvSpPr txBox="1">
            <a:spLocks noGrp="1"/>
          </p:cNvSpPr>
          <p:nvPr>
            <p:ph type="body" idx="1"/>
          </p:nvPr>
        </p:nvSpPr>
        <p:spPr>
          <a:xfrm>
            <a:off x="213625" y="1129900"/>
            <a:ext cx="41700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Short EDF battery duration and performance</a:t>
            </a:r>
            <a:endParaRPr/>
          </a:p>
          <a:p>
            <a:pPr marL="914400" lvl="1" indent="-317500" algn="l" rtl="0">
              <a:spcBef>
                <a:spcPts val="0"/>
              </a:spcBef>
              <a:spcAft>
                <a:spcPts val="0"/>
              </a:spcAft>
              <a:buClr>
                <a:srgbClr val="CEB87B"/>
              </a:buClr>
              <a:buSzPts val="1400"/>
              <a:buChar char="▸"/>
            </a:pPr>
            <a:r>
              <a:rPr lang="en">
                <a:solidFill>
                  <a:srgbClr val="505050"/>
                </a:solidFill>
                <a:highlight>
                  <a:srgbClr val="CEB87B"/>
                </a:highlight>
              </a:rPr>
              <a:t>Multiple batteries or DC power supply</a:t>
            </a:r>
            <a:endParaRPr>
              <a:solidFill>
                <a:srgbClr val="505050"/>
              </a:solidFill>
              <a:highlight>
                <a:srgbClr val="CEB87B"/>
              </a:highlight>
            </a:endParaRPr>
          </a:p>
          <a:p>
            <a:pPr marL="457200" lvl="0" indent="-317500" algn="l" rtl="0">
              <a:spcBef>
                <a:spcPts val="0"/>
              </a:spcBef>
              <a:spcAft>
                <a:spcPts val="0"/>
              </a:spcAft>
              <a:buSzPts val="1400"/>
              <a:buAutoNum type="arabicPeriod"/>
            </a:pPr>
            <a:r>
              <a:rPr lang="en"/>
              <a:t>Too little mass flow from EDF surrogate</a:t>
            </a:r>
            <a:endParaRPr/>
          </a:p>
          <a:p>
            <a:pPr marL="457200" lvl="0" indent="-317500" algn="l" rtl="0">
              <a:spcBef>
                <a:spcPts val="0"/>
              </a:spcBef>
              <a:spcAft>
                <a:spcPts val="0"/>
              </a:spcAft>
              <a:buClr>
                <a:schemeClr val="dk2"/>
              </a:buClr>
              <a:buSzPts val="1400"/>
              <a:buAutoNum type="arabicPeriod"/>
            </a:pPr>
            <a:r>
              <a:rPr lang="en"/>
              <a:t>Inaccurate EDF mass flow control</a:t>
            </a:r>
            <a:endParaRPr/>
          </a:p>
          <a:p>
            <a:pPr marL="457200" lvl="0" indent="-317500" algn="l" rtl="0">
              <a:spcBef>
                <a:spcPts val="0"/>
              </a:spcBef>
              <a:spcAft>
                <a:spcPts val="0"/>
              </a:spcAft>
              <a:buSzPts val="1400"/>
              <a:buAutoNum type="arabicPeriod"/>
            </a:pPr>
            <a:r>
              <a:rPr lang="en"/>
              <a:t>Not negligible error introduced with slotted inlet concept</a:t>
            </a:r>
            <a:endParaRPr/>
          </a:p>
          <a:p>
            <a:pPr marL="457200" lvl="0" indent="-317500" algn="l" rtl="0">
              <a:spcBef>
                <a:spcPts val="0"/>
              </a:spcBef>
              <a:spcAft>
                <a:spcPts val="0"/>
              </a:spcAft>
              <a:buSzPts val="1400"/>
              <a:buAutoNum type="arabicPeriod"/>
            </a:pPr>
            <a:r>
              <a:rPr lang="en"/>
              <a:t>JetCat engine unable to function for testing</a:t>
            </a:r>
            <a:endParaRPr/>
          </a:p>
          <a:p>
            <a:pPr marL="457200" lvl="0" indent="-317500" algn="l" rtl="0">
              <a:spcBef>
                <a:spcPts val="0"/>
              </a:spcBef>
              <a:spcAft>
                <a:spcPts val="0"/>
              </a:spcAft>
              <a:buSzPts val="1400"/>
              <a:buAutoNum type="arabicPeriod"/>
            </a:pPr>
            <a:r>
              <a:rPr lang="en"/>
              <a:t>Engine explosion (damage to compressor blades with test inlet) </a:t>
            </a:r>
            <a:endParaRPr/>
          </a:p>
        </p:txBody>
      </p:sp>
      <p:sp>
        <p:nvSpPr>
          <p:cNvPr id="656" name="Google Shape;656;p69"/>
          <p:cNvSpPr txBox="1"/>
          <p:nvPr/>
        </p:nvSpPr>
        <p:spPr>
          <a:xfrm rot="-5400000">
            <a:off x="4117000" y="2972600"/>
            <a:ext cx="136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ontserrat"/>
                <a:ea typeface="Montserrat"/>
                <a:cs typeface="Montserrat"/>
                <a:sym typeface="Montserrat"/>
              </a:rPr>
              <a:t>Probability</a:t>
            </a:r>
            <a:endParaRPr sz="1200" b="1">
              <a:latin typeface="Montserrat"/>
              <a:ea typeface="Montserrat"/>
              <a:cs typeface="Montserrat"/>
              <a:sym typeface="Montserrat"/>
            </a:endParaRPr>
          </a:p>
        </p:txBody>
      </p:sp>
      <p:cxnSp>
        <p:nvCxnSpPr>
          <p:cNvPr id="657" name="Google Shape;657;p69"/>
          <p:cNvCxnSpPr/>
          <p:nvPr/>
        </p:nvCxnSpPr>
        <p:spPr>
          <a:xfrm flipH="1">
            <a:off x="6092600" y="3032000"/>
            <a:ext cx="374400" cy="2880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70"/>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Test Apparatus Risks and Mitigation</a:t>
            </a:r>
            <a:endParaRPr>
              <a:solidFill>
                <a:srgbClr val="000000"/>
              </a:solidFill>
            </a:endParaRPr>
          </a:p>
        </p:txBody>
      </p:sp>
      <p:sp>
        <p:nvSpPr>
          <p:cNvPr id="663" name="Google Shape;663;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57</a:t>
            </a:fld>
            <a:endParaRPr b="1"/>
          </a:p>
        </p:txBody>
      </p:sp>
      <p:graphicFrame>
        <p:nvGraphicFramePr>
          <p:cNvPr id="664" name="Google Shape;664;p70"/>
          <p:cNvGraphicFramePr/>
          <p:nvPr/>
        </p:nvGraphicFramePr>
        <p:xfrm>
          <a:off x="4601500" y="1168450"/>
          <a:ext cx="3000000" cy="3000000"/>
        </p:xfrm>
        <a:graphic>
          <a:graphicData uri="http://schemas.openxmlformats.org/drawingml/2006/table">
            <a:tbl>
              <a:tblPr>
                <a:noFill/>
                <a:tableStyleId>{F643C4EC-3BF8-47BB-8CEA-961CCD9AE767}</a:tableStyleId>
              </a:tblPr>
              <a:tblGrid>
                <a:gridCol w="395350">
                  <a:extLst>
                    <a:ext uri="{9D8B030D-6E8A-4147-A177-3AD203B41FA5}">
                      <a16:colId xmlns:a16="http://schemas.microsoft.com/office/drawing/2014/main" val="20000"/>
                    </a:ext>
                  </a:extLst>
                </a:gridCol>
                <a:gridCol w="474400">
                  <a:extLst>
                    <a:ext uri="{9D8B030D-6E8A-4147-A177-3AD203B41FA5}">
                      <a16:colId xmlns:a16="http://schemas.microsoft.com/office/drawing/2014/main" val="20001"/>
                    </a:ext>
                  </a:extLst>
                </a:gridCol>
                <a:gridCol w="790700">
                  <a:extLst>
                    <a:ext uri="{9D8B030D-6E8A-4147-A177-3AD203B41FA5}">
                      <a16:colId xmlns:a16="http://schemas.microsoft.com/office/drawing/2014/main" val="20002"/>
                    </a:ext>
                  </a:extLst>
                </a:gridCol>
                <a:gridCol w="790700">
                  <a:extLst>
                    <a:ext uri="{9D8B030D-6E8A-4147-A177-3AD203B41FA5}">
                      <a16:colId xmlns:a16="http://schemas.microsoft.com/office/drawing/2014/main" val="20003"/>
                    </a:ext>
                  </a:extLst>
                </a:gridCol>
                <a:gridCol w="790700">
                  <a:extLst>
                    <a:ext uri="{9D8B030D-6E8A-4147-A177-3AD203B41FA5}">
                      <a16:colId xmlns:a16="http://schemas.microsoft.com/office/drawing/2014/main" val="20004"/>
                    </a:ext>
                  </a:extLst>
                </a:gridCol>
                <a:gridCol w="790700">
                  <a:extLst>
                    <a:ext uri="{9D8B030D-6E8A-4147-A177-3AD203B41FA5}">
                      <a16:colId xmlns:a16="http://schemas.microsoft.com/office/drawing/2014/main" val="20005"/>
                    </a:ext>
                  </a:extLst>
                </a:gridCol>
              </a:tblGrid>
              <a:tr h="353125">
                <a:tc rowSpan="2" gridSpan="2">
                  <a:txBody>
                    <a:bodyPr/>
                    <a:lstStyle/>
                    <a:p>
                      <a:pPr marL="0" lvl="0" indent="0" algn="ctr" rtl="0">
                        <a:lnSpc>
                          <a:spcPct val="115000"/>
                        </a:lnSpc>
                        <a:spcBef>
                          <a:spcPts val="0"/>
                        </a:spcBef>
                        <a:spcAft>
                          <a:spcPts val="0"/>
                        </a:spcAft>
                        <a:buNone/>
                      </a:pPr>
                      <a:r>
                        <a:rPr lang="en" sz="900" b="1">
                          <a:latin typeface="Montserrat"/>
                          <a:ea typeface="Montserrat"/>
                          <a:cs typeface="Montserrat"/>
                          <a:sym typeface="Montserrat"/>
                        </a:rPr>
                        <a:t>Risk</a:t>
                      </a:r>
                      <a:endParaRPr sz="900" b="1">
                        <a:latin typeface="Montserrat"/>
                        <a:ea typeface="Montserrat"/>
                        <a:cs typeface="Montserrat"/>
                        <a:sym typeface="Montserrat"/>
                      </a:endParaRPr>
                    </a:p>
                    <a:p>
                      <a:pPr marL="0" lvl="0" indent="0" algn="ctr" rtl="0">
                        <a:lnSpc>
                          <a:spcPct val="115000"/>
                        </a:lnSpc>
                        <a:spcBef>
                          <a:spcPts val="0"/>
                        </a:spcBef>
                        <a:spcAft>
                          <a:spcPts val="0"/>
                        </a:spcAft>
                        <a:buNone/>
                      </a:pPr>
                      <a:r>
                        <a:rPr lang="en" sz="900" b="1">
                          <a:latin typeface="Montserrat"/>
                          <a:ea typeface="Montserrat"/>
                          <a:cs typeface="Montserrat"/>
                          <a:sym typeface="Montserrat"/>
                        </a:rPr>
                        <a:t>Matrix</a:t>
                      </a:r>
                      <a:endParaRPr sz="9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rowSpan="2" hMerge="1">
                  <a:txBody>
                    <a:bodyPr/>
                    <a:lstStyle/>
                    <a:p>
                      <a:endParaRPr lang="en-US"/>
                    </a:p>
                  </a:txBody>
                  <a:tcPr/>
                </a:tc>
                <a:tc gridSpan="4">
                  <a:txBody>
                    <a:bodyPr/>
                    <a:lstStyle/>
                    <a:p>
                      <a:pPr marL="0" lvl="0" indent="0" algn="ctr" rtl="0">
                        <a:lnSpc>
                          <a:spcPct val="115000"/>
                        </a:lnSpc>
                        <a:spcBef>
                          <a:spcPts val="0"/>
                        </a:spcBef>
                        <a:spcAft>
                          <a:spcPts val="0"/>
                        </a:spcAft>
                        <a:buNone/>
                      </a:pPr>
                      <a:r>
                        <a:rPr lang="en" sz="1200" b="1">
                          <a:latin typeface="Montserrat"/>
                          <a:ea typeface="Montserrat"/>
                          <a:cs typeface="Montserrat"/>
                          <a:sym typeface="Montserrat"/>
                        </a:rPr>
                        <a:t>Impact</a:t>
                      </a:r>
                      <a:endParaRPr sz="1200" b="1">
                        <a:latin typeface="Montserrat"/>
                        <a:ea typeface="Montserrat"/>
                        <a:cs typeface="Montserrat"/>
                        <a:sym typeface="Montserrat"/>
                      </a:endParaRPr>
                    </a:p>
                  </a:txBody>
                  <a:tcPr marL="28575" marR="28575" marT="19050" marB="19050" anchor="ctr">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225">
                <a:tc gridSpan="2" vMerge="1">
                  <a:txBody>
                    <a:bodyPr/>
                    <a:lstStyle/>
                    <a:p>
                      <a:endParaRPr lang="en-US"/>
                    </a:p>
                  </a:txBody>
                  <a:tcPr/>
                </a:tc>
                <a:tc hMerge="1" vMerge="1">
                  <a:txBody>
                    <a:bodyPr/>
                    <a:lstStyle/>
                    <a:p>
                      <a:endParaRPr lang="en-US"/>
                    </a:p>
                  </a:txBody>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Insignificant</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Minor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Major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Catastrophic</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06300">
                <a:tc rowSpan="4">
                  <a:txBody>
                    <a:bodyPr/>
                    <a:lstStyle/>
                    <a:p>
                      <a:pPr marL="0" lvl="0" indent="0" algn="ctr" rtl="0">
                        <a:lnSpc>
                          <a:spcPct val="115000"/>
                        </a:lnSpc>
                        <a:spcBef>
                          <a:spcPts val="0"/>
                        </a:spcBef>
                        <a:spcAft>
                          <a:spcPts val="0"/>
                        </a:spcAft>
                        <a:buNone/>
                      </a:pPr>
                      <a:endParaRPr sz="12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Certain</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&gt;90%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90000"/>
                    </a:solidFill>
                  </a:tcPr>
                </a:tc>
                <a:extLst>
                  <a:ext uri="{0D108BD9-81ED-4DB2-BD59-A6C34878D82A}">
                    <a16:rowId xmlns:a16="http://schemas.microsoft.com/office/drawing/2014/main" val="10002"/>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30-85%</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5</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3"/>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Unlikely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10-30%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2600"/>
                        <a:t>1</a:t>
                      </a: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4</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6</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extLst>
                  <a:ext uri="{0D108BD9-81ED-4DB2-BD59-A6C34878D82A}">
                    <a16:rowId xmlns:a16="http://schemas.microsoft.com/office/drawing/2014/main" val="10004"/>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Rare</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&lt;10%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3</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2600">
                          <a:solidFill>
                            <a:schemeClr val="dk1"/>
                          </a:solidFill>
                        </a:rPr>
                        <a:t>2</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bl>
          </a:graphicData>
        </a:graphic>
      </p:graphicFrame>
      <p:sp>
        <p:nvSpPr>
          <p:cNvPr id="665" name="Google Shape;665;p70"/>
          <p:cNvSpPr txBox="1"/>
          <p:nvPr/>
        </p:nvSpPr>
        <p:spPr>
          <a:xfrm>
            <a:off x="892325" y="2581050"/>
            <a:ext cx="182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666" name="Google Shape;666;p70"/>
          <p:cNvSpPr txBox="1">
            <a:spLocks noGrp="1"/>
          </p:cNvSpPr>
          <p:nvPr>
            <p:ph type="body" idx="1"/>
          </p:nvPr>
        </p:nvSpPr>
        <p:spPr>
          <a:xfrm>
            <a:off x="213625" y="1129900"/>
            <a:ext cx="41700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Short EDF battery duration and performance</a:t>
            </a:r>
            <a:endParaRPr>
              <a:solidFill>
                <a:srgbClr val="505050"/>
              </a:solidFill>
              <a:highlight>
                <a:srgbClr val="CEB87B"/>
              </a:highlight>
            </a:endParaRPr>
          </a:p>
          <a:p>
            <a:pPr marL="457200" lvl="0" indent="-317500" algn="l" rtl="0">
              <a:spcBef>
                <a:spcPts val="0"/>
              </a:spcBef>
              <a:spcAft>
                <a:spcPts val="0"/>
              </a:spcAft>
              <a:buSzPts val="1400"/>
              <a:buAutoNum type="arabicPeriod"/>
            </a:pPr>
            <a:r>
              <a:rPr lang="en"/>
              <a:t>Too little mass flow from EDF surrogate</a:t>
            </a:r>
            <a:endParaRPr/>
          </a:p>
          <a:p>
            <a:pPr marL="914400" lvl="1" indent="-317500" algn="l" rtl="0">
              <a:spcBef>
                <a:spcPts val="0"/>
              </a:spcBef>
              <a:spcAft>
                <a:spcPts val="0"/>
              </a:spcAft>
              <a:buSzPts val="1400"/>
              <a:buChar char="▸"/>
            </a:pPr>
            <a:r>
              <a:rPr lang="en">
                <a:highlight>
                  <a:srgbClr val="CEB87B"/>
                </a:highlight>
              </a:rPr>
              <a:t>Purchase new fan (larger than 80mm)</a:t>
            </a:r>
            <a:endParaRPr>
              <a:highlight>
                <a:srgbClr val="CEB87B"/>
              </a:highlight>
            </a:endParaRPr>
          </a:p>
          <a:p>
            <a:pPr marL="457200" lvl="0" indent="-317500" algn="l" rtl="0">
              <a:spcBef>
                <a:spcPts val="0"/>
              </a:spcBef>
              <a:spcAft>
                <a:spcPts val="0"/>
              </a:spcAft>
              <a:buClr>
                <a:schemeClr val="dk2"/>
              </a:buClr>
              <a:buSzPts val="1400"/>
              <a:buAutoNum type="arabicPeriod"/>
            </a:pPr>
            <a:r>
              <a:rPr lang="en"/>
              <a:t>Inaccurate EDF mass flow control</a:t>
            </a:r>
            <a:endParaRPr/>
          </a:p>
          <a:p>
            <a:pPr marL="457200" lvl="0" indent="-317500" algn="l" rtl="0">
              <a:spcBef>
                <a:spcPts val="0"/>
              </a:spcBef>
              <a:spcAft>
                <a:spcPts val="0"/>
              </a:spcAft>
              <a:buSzPts val="1400"/>
              <a:buAutoNum type="arabicPeriod"/>
            </a:pPr>
            <a:r>
              <a:rPr lang="en"/>
              <a:t>Not negligible error introduced with slotted inlet concept</a:t>
            </a:r>
            <a:endParaRPr/>
          </a:p>
          <a:p>
            <a:pPr marL="457200" lvl="0" indent="-317500" algn="l" rtl="0">
              <a:spcBef>
                <a:spcPts val="0"/>
              </a:spcBef>
              <a:spcAft>
                <a:spcPts val="0"/>
              </a:spcAft>
              <a:buSzPts val="1400"/>
              <a:buAutoNum type="arabicPeriod"/>
            </a:pPr>
            <a:r>
              <a:rPr lang="en"/>
              <a:t>JetCat engine unable to function for testing</a:t>
            </a:r>
            <a:endParaRPr/>
          </a:p>
          <a:p>
            <a:pPr marL="457200" lvl="0" indent="-317500" algn="l" rtl="0">
              <a:spcBef>
                <a:spcPts val="0"/>
              </a:spcBef>
              <a:spcAft>
                <a:spcPts val="0"/>
              </a:spcAft>
              <a:buSzPts val="1400"/>
              <a:buAutoNum type="arabicPeriod"/>
            </a:pPr>
            <a:r>
              <a:rPr lang="en"/>
              <a:t>Engine explosion (damage to compressor blades with test inlet) </a:t>
            </a:r>
            <a:endParaRPr/>
          </a:p>
        </p:txBody>
      </p:sp>
      <p:sp>
        <p:nvSpPr>
          <p:cNvPr id="667" name="Google Shape;667;p70"/>
          <p:cNvSpPr txBox="1"/>
          <p:nvPr/>
        </p:nvSpPr>
        <p:spPr>
          <a:xfrm rot="-5400000">
            <a:off x="4117000" y="2972600"/>
            <a:ext cx="136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ontserrat"/>
                <a:ea typeface="Montserrat"/>
                <a:cs typeface="Montserrat"/>
                <a:sym typeface="Montserrat"/>
              </a:rPr>
              <a:t>Probability</a:t>
            </a:r>
            <a:endParaRPr sz="1200" b="1">
              <a:latin typeface="Montserrat"/>
              <a:ea typeface="Montserrat"/>
              <a:cs typeface="Montserrat"/>
              <a:sym typeface="Montserrat"/>
            </a:endParaRPr>
          </a:p>
        </p:txBody>
      </p:sp>
      <p:cxnSp>
        <p:nvCxnSpPr>
          <p:cNvPr id="668" name="Google Shape;668;p70"/>
          <p:cNvCxnSpPr/>
          <p:nvPr/>
        </p:nvCxnSpPr>
        <p:spPr>
          <a:xfrm flipH="1">
            <a:off x="7445375" y="3626925"/>
            <a:ext cx="300" cy="3831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1"/>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Test Apparatus Risks and Mitigation</a:t>
            </a:r>
            <a:endParaRPr>
              <a:solidFill>
                <a:srgbClr val="000000"/>
              </a:solidFill>
            </a:endParaRPr>
          </a:p>
        </p:txBody>
      </p:sp>
      <p:sp>
        <p:nvSpPr>
          <p:cNvPr id="674" name="Google Shape;674;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58</a:t>
            </a:fld>
            <a:endParaRPr b="1"/>
          </a:p>
        </p:txBody>
      </p:sp>
      <p:graphicFrame>
        <p:nvGraphicFramePr>
          <p:cNvPr id="675" name="Google Shape;675;p71"/>
          <p:cNvGraphicFramePr/>
          <p:nvPr/>
        </p:nvGraphicFramePr>
        <p:xfrm>
          <a:off x="4601500" y="1168450"/>
          <a:ext cx="3000000" cy="3000000"/>
        </p:xfrm>
        <a:graphic>
          <a:graphicData uri="http://schemas.openxmlformats.org/drawingml/2006/table">
            <a:tbl>
              <a:tblPr>
                <a:noFill/>
                <a:tableStyleId>{F643C4EC-3BF8-47BB-8CEA-961CCD9AE767}</a:tableStyleId>
              </a:tblPr>
              <a:tblGrid>
                <a:gridCol w="395350">
                  <a:extLst>
                    <a:ext uri="{9D8B030D-6E8A-4147-A177-3AD203B41FA5}">
                      <a16:colId xmlns:a16="http://schemas.microsoft.com/office/drawing/2014/main" val="20000"/>
                    </a:ext>
                  </a:extLst>
                </a:gridCol>
                <a:gridCol w="474400">
                  <a:extLst>
                    <a:ext uri="{9D8B030D-6E8A-4147-A177-3AD203B41FA5}">
                      <a16:colId xmlns:a16="http://schemas.microsoft.com/office/drawing/2014/main" val="20001"/>
                    </a:ext>
                  </a:extLst>
                </a:gridCol>
                <a:gridCol w="790700">
                  <a:extLst>
                    <a:ext uri="{9D8B030D-6E8A-4147-A177-3AD203B41FA5}">
                      <a16:colId xmlns:a16="http://schemas.microsoft.com/office/drawing/2014/main" val="20002"/>
                    </a:ext>
                  </a:extLst>
                </a:gridCol>
                <a:gridCol w="790700">
                  <a:extLst>
                    <a:ext uri="{9D8B030D-6E8A-4147-A177-3AD203B41FA5}">
                      <a16:colId xmlns:a16="http://schemas.microsoft.com/office/drawing/2014/main" val="20003"/>
                    </a:ext>
                  </a:extLst>
                </a:gridCol>
                <a:gridCol w="790700">
                  <a:extLst>
                    <a:ext uri="{9D8B030D-6E8A-4147-A177-3AD203B41FA5}">
                      <a16:colId xmlns:a16="http://schemas.microsoft.com/office/drawing/2014/main" val="20004"/>
                    </a:ext>
                  </a:extLst>
                </a:gridCol>
                <a:gridCol w="790700">
                  <a:extLst>
                    <a:ext uri="{9D8B030D-6E8A-4147-A177-3AD203B41FA5}">
                      <a16:colId xmlns:a16="http://schemas.microsoft.com/office/drawing/2014/main" val="20005"/>
                    </a:ext>
                  </a:extLst>
                </a:gridCol>
              </a:tblGrid>
              <a:tr h="353125">
                <a:tc rowSpan="2" gridSpan="2">
                  <a:txBody>
                    <a:bodyPr/>
                    <a:lstStyle/>
                    <a:p>
                      <a:pPr marL="0" lvl="0" indent="0" algn="ctr" rtl="0">
                        <a:lnSpc>
                          <a:spcPct val="115000"/>
                        </a:lnSpc>
                        <a:spcBef>
                          <a:spcPts val="0"/>
                        </a:spcBef>
                        <a:spcAft>
                          <a:spcPts val="0"/>
                        </a:spcAft>
                        <a:buNone/>
                      </a:pPr>
                      <a:r>
                        <a:rPr lang="en" sz="900" b="1">
                          <a:latin typeface="Montserrat"/>
                          <a:ea typeface="Montserrat"/>
                          <a:cs typeface="Montserrat"/>
                          <a:sym typeface="Montserrat"/>
                        </a:rPr>
                        <a:t>Risk</a:t>
                      </a:r>
                      <a:endParaRPr sz="900" b="1">
                        <a:latin typeface="Montserrat"/>
                        <a:ea typeface="Montserrat"/>
                        <a:cs typeface="Montserrat"/>
                        <a:sym typeface="Montserrat"/>
                      </a:endParaRPr>
                    </a:p>
                    <a:p>
                      <a:pPr marL="0" lvl="0" indent="0" algn="ctr" rtl="0">
                        <a:lnSpc>
                          <a:spcPct val="115000"/>
                        </a:lnSpc>
                        <a:spcBef>
                          <a:spcPts val="0"/>
                        </a:spcBef>
                        <a:spcAft>
                          <a:spcPts val="0"/>
                        </a:spcAft>
                        <a:buNone/>
                      </a:pPr>
                      <a:r>
                        <a:rPr lang="en" sz="900" b="1">
                          <a:latin typeface="Montserrat"/>
                          <a:ea typeface="Montserrat"/>
                          <a:cs typeface="Montserrat"/>
                          <a:sym typeface="Montserrat"/>
                        </a:rPr>
                        <a:t>Matrix</a:t>
                      </a:r>
                      <a:endParaRPr sz="9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rowSpan="2" hMerge="1">
                  <a:txBody>
                    <a:bodyPr/>
                    <a:lstStyle/>
                    <a:p>
                      <a:endParaRPr lang="en-US"/>
                    </a:p>
                  </a:txBody>
                  <a:tcPr/>
                </a:tc>
                <a:tc gridSpan="4">
                  <a:txBody>
                    <a:bodyPr/>
                    <a:lstStyle/>
                    <a:p>
                      <a:pPr marL="0" lvl="0" indent="0" algn="ctr" rtl="0">
                        <a:lnSpc>
                          <a:spcPct val="115000"/>
                        </a:lnSpc>
                        <a:spcBef>
                          <a:spcPts val="0"/>
                        </a:spcBef>
                        <a:spcAft>
                          <a:spcPts val="0"/>
                        </a:spcAft>
                        <a:buNone/>
                      </a:pPr>
                      <a:r>
                        <a:rPr lang="en" sz="1200" b="1">
                          <a:latin typeface="Montserrat"/>
                          <a:ea typeface="Montserrat"/>
                          <a:cs typeface="Montserrat"/>
                          <a:sym typeface="Montserrat"/>
                        </a:rPr>
                        <a:t>Impact</a:t>
                      </a:r>
                      <a:endParaRPr sz="1200" b="1">
                        <a:latin typeface="Montserrat"/>
                        <a:ea typeface="Montserrat"/>
                        <a:cs typeface="Montserrat"/>
                        <a:sym typeface="Montserrat"/>
                      </a:endParaRPr>
                    </a:p>
                  </a:txBody>
                  <a:tcPr marL="28575" marR="28575" marT="19050" marB="19050" anchor="ctr">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225">
                <a:tc gridSpan="2" vMerge="1">
                  <a:txBody>
                    <a:bodyPr/>
                    <a:lstStyle/>
                    <a:p>
                      <a:endParaRPr lang="en-US"/>
                    </a:p>
                  </a:txBody>
                  <a:tcPr/>
                </a:tc>
                <a:tc hMerge="1" vMerge="1">
                  <a:txBody>
                    <a:bodyPr/>
                    <a:lstStyle/>
                    <a:p>
                      <a:endParaRPr lang="en-US"/>
                    </a:p>
                  </a:txBody>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Insignificant</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Minor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Major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Catastrophic</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06300">
                <a:tc rowSpan="4">
                  <a:txBody>
                    <a:bodyPr/>
                    <a:lstStyle/>
                    <a:p>
                      <a:pPr marL="0" lvl="0" indent="0" algn="ctr" rtl="0">
                        <a:lnSpc>
                          <a:spcPct val="115000"/>
                        </a:lnSpc>
                        <a:spcBef>
                          <a:spcPts val="0"/>
                        </a:spcBef>
                        <a:spcAft>
                          <a:spcPts val="0"/>
                        </a:spcAft>
                        <a:buNone/>
                      </a:pPr>
                      <a:endParaRPr sz="12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Certain</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&gt;90%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90000"/>
                    </a:solidFill>
                  </a:tcPr>
                </a:tc>
                <a:extLst>
                  <a:ext uri="{0D108BD9-81ED-4DB2-BD59-A6C34878D82A}">
                    <a16:rowId xmlns:a16="http://schemas.microsoft.com/office/drawing/2014/main" val="10002"/>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30-85%</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5</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3"/>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Unlikely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10-30%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2600"/>
                        <a:t>1</a:t>
                      </a: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4</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6</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extLst>
                  <a:ext uri="{0D108BD9-81ED-4DB2-BD59-A6C34878D82A}">
                    <a16:rowId xmlns:a16="http://schemas.microsoft.com/office/drawing/2014/main" val="10004"/>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Rare</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&lt;10%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3</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2600">
                          <a:solidFill>
                            <a:schemeClr val="dk1"/>
                          </a:solidFill>
                        </a:rPr>
                        <a:t>2</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bl>
          </a:graphicData>
        </a:graphic>
      </p:graphicFrame>
      <p:sp>
        <p:nvSpPr>
          <p:cNvPr id="676" name="Google Shape;676;p71"/>
          <p:cNvSpPr txBox="1"/>
          <p:nvPr/>
        </p:nvSpPr>
        <p:spPr>
          <a:xfrm>
            <a:off x="892325" y="2581050"/>
            <a:ext cx="182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677" name="Google Shape;677;p71"/>
          <p:cNvSpPr txBox="1">
            <a:spLocks noGrp="1"/>
          </p:cNvSpPr>
          <p:nvPr>
            <p:ph type="body" idx="1"/>
          </p:nvPr>
        </p:nvSpPr>
        <p:spPr>
          <a:xfrm>
            <a:off x="213625" y="1129900"/>
            <a:ext cx="41700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Short EDF battery duration and performance</a:t>
            </a:r>
            <a:endParaRPr>
              <a:solidFill>
                <a:srgbClr val="505050"/>
              </a:solidFill>
              <a:highlight>
                <a:srgbClr val="CEB87B"/>
              </a:highlight>
            </a:endParaRPr>
          </a:p>
          <a:p>
            <a:pPr marL="457200" lvl="0" indent="-317500" algn="l" rtl="0">
              <a:spcBef>
                <a:spcPts val="0"/>
              </a:spcBef>
              <a:spcAft>
                <a:spcPts val="0"/>
              </a:spcAft>
              <a:buSzPts val="1400"/>
              <a:buAutoNum type="arabicPeriod"/>
            </a:pPr>
            <a:r>
              <a:rPr lang="en"/>
              <a:t>Too little mass flow from EDF surrogate</a:t>
            </a:r>
            <a:endParaRPr>
              <a:highlight>
                <a:srgbClr val="CEB87B"/>
              </a:highlight>
            </a:endParaRPr>
          </a:p>
          <a:p>
            <a:pPr marL="457200" lvl="0" indent="-317500" algn="l" rtl="0">
              <a:spcBef>
                <a:spcPts val="0"/>
              </a:spcBef>
              <a:spcAft>
                <a:spcPts val="0"/>
              </a:spcAft>
              <a:buClr>
                <a:schemeClr val="dk2"/>
              </a:buClr>
              <a:buSzPts val="1400"/>
              <a:buAutoNum type="arabicPeriod"/>
            </a:pPr>
            <a:r>
              <a:rPr lang="en"/>
              <a:t>Inaccurate EDF mass flow control</a:t>
            </a:r>
            <a:endParaRPr/>
          </a:p>
          <a:p>
            <a:pPr marL="914400" lvl="1" indent="-317500" algn="l" rtl="0">
              <a:spcBef>
                <a:spcPts val="0"/>
              </a:spcBef>
              <a:spcAft>
                <a:spcPts val="0"/>
              </a:spcAft>
              <a:buSzPts val="1400"/>
              <a:buChar char="▸"/>
            </a:pPr>
            <a:r>
              <a:rPr lang="en">
                <a:highlight>
                  <a:srgbClr val="CEB87B"/>
                </a:highlight>
              </a:rPr>
              <a:t>Implement quality RPM sensor and integrate into closed loop control</a:t>
            </a:r>
            <a:endParaRPr/>
          </a:p>
          <a:p>
            <a:pPr marL="457200" lvl="0" indent="-317500" algn="l" rtl="0">
              <a:spcBef>
                <a:spcPts val="0"/>
              </a:spcBef>
              <a:spcAft>
                <a:spcPts val="0"/>
              </a:spcAft>
              <a:buSzPts val="1400"/>
              <a:buAutoNum type="arabicPeriod"/>
            </a:pPr>
            <a:r>
              <a:rPr lang="en"/>
              <a:t>Not negligible error introduced with slotted inlet concept</a:t>
            </a:r>
            <a:endParaRPr/>
          </a:p>
          <a:p>
            <a:pPr marL="457200" lvl="0" indent="-317500" algn="l" rtl="0">
              <a:spcBef>
                <a:spcPts val="0"/>
              </a:spcBef>
              <a:spcAft>
                <a:spcPts val="0"/>
              </a:spcAft>
              <a:buSzPts val="1400"/>
              <a:buAutoNum type="arabicPeriod"/>
            </a:pPr>
            <a:r>
              <a:rPr lang="en"/>
              <a:t>JetCat engine unable to function for testing</a:t>
            </a:r>
            <a:endParaRPr/>
          </a:p>
          <a:p>
            <a:pPr marL="457200" lvl="0" indent="-317500" algn="l" rtl="0">
              <a:spcBef>
                <a:spcPts val="0"/>
              </a:spcBef>
              <a:spcAft>
                <a:spcPts val="0"/>
              </a:spcAft>
              <a:buSzPts val="1400"/>
              <a:buAutoNum type="arabicPeriod"/>
            </a:pPr>
            <a:r>
              <a:rPr lang="en"/>
              <a:t>Engine explosion (damage to compressor blades with test inlet) </a:t>
            </a:r>
            <a:endParaRPr/>
          </a:p>
        </p:txBody>
      </p:sp>
      <p:sp>
        <p:nvSpPr>
          <p:cNvPr id="678" name="Google Shape;678;p71"/>
          <p:cNvSpPr txBox="1"/>
          <p:nvPr/>
        </p:nvSpPr>
        <p:spPr>
          <a:xfrm rot="-5400000">
            <a:off x="4117000" y="2972600"/>
            <a:ext cx="136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ontserrat"/>
                <a:ea typeface="Montserrat"/>
                <a:cs typeface="Montserrat"/>
                <a:sym typeface="Montserrat"/>
              </a:rPr>
              <a:t>Probability</a:t>
            </a:r>
            <a:endParaRPr sz="1200" b="1">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72"/>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Test Apparatus Risks and Mitigation</a:t>
            </a:r>
            <a:endParaRPr>
              <a:solidFill>
                <a:srgbClr val="000000"/>
              </a:solidFill>
            </a:endParaRPr>
          </a:p>
        </p:txBody>
      </p:sp>
      <p:sp>
        <p:nvSpPr>
          <p:cNvPr id="684" name="Google Shape;684;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59</a:t>
            </a:fld>
            <a:endParaRPr b="1"/>
          </a:p>
        </p:txBody>
      </p:sp>
      <p:graphicFrame>
        <p:nvGraphicFramePr>
          <p:cNvPr id="685" name="Google Shape;685;p72"/>
          <p:cNvGraphicFramePr/>
          <p:nvPr/>
        </p:nvGraphicFramePr>
        <p:xfrm>
          <a:off x="4601500" y="1168450"/>
          <a:ext cx="3000000" cy="3000000"/>
        </p:xfrm>
        <a:graphic>
          <a:graphicData uri="http://schemas.openxmlformats.org/drawingml/2006/table">
            <a:tbl>
              <a:tblPr>
                <a:noFill/>
                <a:tableStyleId>{F643C4EC-3BF8-47BB-8CEA-961CCD9AE767}</a:tableStyleId>
              </a:tblPr>
              <a:tblGrid>
                <a:gridCol w="395350">
                  <a:extLst>
                    <a:ext uri="{9D8B030D-6E8A-4147-A177-3AD203B41FA5}">
                      <a16:colId xmlns:a16="http://schemas.microsoft.com/office/drawing/2014/main" val="20000"/>
                    </a:ext>
                  </a:extLst>
                </a:gridCol>
                <a:gridCol w="474400">
                  <a:extLst>
                    <a:ext uri="{9D8B030D-6E8A-4147-A177-3AD203B41FA5}">
                      <a16:colId xmlns:a16="http://schemas.microsoft.com/office/drawing/2014/main" val="20001"/>
                    </a:ext>
                  </a:extLst>
                </a:gridCol>
                <a:gridCol w="790700">
                  <a:extLst>
                    <a:ext uri="{9D8B030D-6E8A-4147-A177-3AD203B41FA5}">
                      <a16:colId xmlns:a16="http://schemas.microsoft.com/office/drawing/2014/main" val="20002"/>
                    </a:ext>
                  </a:extLst>
                </a:gridCol>
                <a:gridCol w="790700">
                  <a:extLst>
                    <a:ext uri="{9D8B030D-6E8A-4147-A177-3AD203B41FA5}">
                      <a16:colId xmlns:a16="http://schemas.microsoft.com/office/drawing/2014/main" val="20003"/>
                    </a:ext>
                  </a:extLst>
                </a:gridCol>
                <a:gridCol w="790700">
                  <a:extLst>
                    <a:ext uri="{9D8B030D-6E8A-4147-A177-3AD203B41FA5}">
                      <a16:colId xmlns:a16="http://schemas.microsoft.com/office/drawing/2014/main" val="20004"/>
                    </a:ext>
                  </a:extLst>
                </a:gridCol>
                <a:gridCol w="790700">
                  <a:extLst>
                    <a:ext uri="{9D8B030D-6E8A-4147-A177-3AD203B41FA5}">
                      <a16:colId xmlns:a16="http://schemas.microsoft.com/office/drawing/2014/main" val="20005"/>
                    </a:ext>
                  </a:extLst>
                </a:gridCol>
              </a:tblGrid>
              <a:tr h="353125">
                <a:tc rowSpan="2" gridSpan="2">
                  <a:txBody>
                    <a:bodyPr/>
                    <a:lstStyle/>
                    <a:p>
                      <a:pPr marL="0" lvl="0" indent="0" algn="ctr" rtl="0">
                        <a:lnSpc>
                          <a:spcPct val="115000"/>
                        </a:lnSpc>
                        <a:spcBef>
                          <a:spcPts val="0"/>
                        </a:spcBef>
                        <a:spcAft>
                          <a:spcPts val="0"/>
                        </a:spcAft>
                        <a:buNone/>
                      </a:pPr>
                      <a:r>
                        <a:rPr lang="en" sz="900" b="1">
                          <a:latin typeface="Montserrat"/>
                          <a:ea typeface="Montserrat"/>
                          <a:cs typeface="Montserrat"/>
                          <a:sym typeface="Montserrat"/>
                        </a:rPr>
                        <a:t>Risk</a:t>
                      </a:r>
                      <a:endParaRPr sz="900" b="1">
                        <a:latin typeface="Montserrat"/>
                        <a:ea typeface="Montserrat"/>
                        <a:cs typeface="Montserrat"/>
                        <a:sym typeface="Montserrat"/>
                      </a:endParaRPr>
                    </a:p>
                    <a:p>
                      <a:pPr marL="0" lvl="0" indent="0" algn="ctr" rtl="0">
                        <a:lnSpc>
                          <a:spcPct val="115000"/>
                        </a:lnSpc>
                        <a:spcBef>
                          <a:spcPts val="0"/>
                        </a:spcBef>
                        <a:spcAft>
                          <a:spcPts val="0"/>
                        </a:spcAft>
                        <a:buNone/>
                      </a:pPr>
                      <a:r>
                        <a:rPr lang="en" sz="900" b="1">
                          <a:latin typeface="Montserrat"/>
                          <a:ea typeface="Montserrat"/>
                          <a:cs typeface="Montserrat"/>
                          <a:sym typeface="Montserrat"/>
                        </a:rPr>
                        <a:t>Matrix</a:t>
                      </a:r>
                      <a:endParaRPr sz="9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rowSpan="2" hMerge="1">
                  <a:txBody>
                    <a:bodyPr/>
                    <a:lstStyle/>
                    <a:p>
                      <a:endParaRPr lang="en-US"/>
                    </a:p>
                  </a:txBody>
                  <a:tcPr/>
                </a:tc>
                <a:tc gridSpan="4">
                  <a:txBody>
                    <a:bodyPr/>
                    <a:lstStyle/>
                    <a:p>
                      <a:pPr marL="0" lvl="0" indent="0" algn="ctr" rtl="0">
                        <a:lnSpc>
                          <a:spcPct val="115000"/>
                        </a:lnSpc>
                        <a:spcBef>
                          <a:spcPts val="0"/>
                        </a:spcBef>
                        <a:spcAft>
                          <a:spcPts val="0"/>
                        </a:spcAft>
                        <a:buNone/>
                      </a:pPr>
                      <a:r>
                        <a:rPr lang="en" sz="1200" b="1">
                          <a:latin typeface="Montserrat"/>
                          <a:ea typeface="Montserrat"/>
                          <a:cs typeface="Montserrat"/>
                          <a:sym typeface="Montserrat"/>
                        </a:rPr>
                        <a:t>Impact</a:t>
                      </a:r>
                      <a:endParaRPr sz="1200" b="1">
                        <a:latin typeface="Montserrat"/>
                        <a:ea typeface="Montserrat"/>
                        <a:cs typeface="Montserrat"/>
                        <a:sym typeface="Montserrat"/>
                      </a:endParaRPr>
                    </a:p>
                  </a:txBody>
                  <a:tcPr marL="28575" marR="28575" marT="19050" marB="19050" anchor="ctr">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225">
                <a:tc gridSpan="2" vMerge="1">
                  <a:txBody>
                    <a:bodyPr/>
                    <a:lstStyle/>
                    <a:p>
                      <a:endParaRPr lang="en-US"/>
                    </a:p>
                  </a:txBody>
                  <a:tcPr/>
                </a:tc>
                <a:tc hMerge="1" vMerge="1">
                  <a:txBody>
                    <a:bodyPr/>
                    <a:lstStyle/>
                    <a:p>
                      <a:endParaRPr lang="en-US"/>
                    </a:p>
                  </a:txBody>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Insignificant</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Minor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Major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Catastrophic</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06300">
                <a:tc rowSpan="4">
                  <a:txBody>
                    <a:bodyPr/>
                    <a:lstStyle/>
                    <a:p>
                      <a:pPr marL="0" lvl="0" indent="0" algn="ctr" rtl="0">
                        <a:lnSpc>
                          <a:spcPct val="115000"/>
                        </a:lnSpc>
                        <a:spcBef>
                          <a:spcPts val="0"/>
                        </a:spcBef>
                        <a:spcAft>
                          <a:spcPts val="0"/>
                        </a:spcAft>
                        <a:buNone/>
                      </a:pPr>
                      <a:endParaRPr sz="12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Certain</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&gt;90%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90000"/>
                    </a:solidFill>
                  </a:tcPr>
                </a:tc>
                <a:extLst>
                  <a:ext uri="{0D108BD9-81ED-4DB2-BD59-A6C34878D82A}">
                    <a16:rowId xmlns:a16="http://schemas.microsoft.com/office/drawing/2014/main" val="10002"/>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30-85%</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5</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3"/>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Unlikely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10-30%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2600"/>
                        <a:t>1</a:t>
                      </a: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6</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extLst>
                  <a:ext uri="{0D108BD9-81ED-4DB2-BD59-A6C34878D82A}">
                    <a16:rowId xmlns:a16="http://schemas.microsoft.com/office/drawing/2014/main" val="10004"/>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Rare</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&lt;10%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2600">
                          <a:solidFill>
                            <a:schemeClr val="dk1"/>
                          </a:solidFill>
                        </a:rPr>
                        <a:t>4</a:t>
                      </a: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3</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2600">
                          <a:solidFill>
                            <a:schemeClr val="dk1"/>
                          </a:solidFill>
                        </a:rPr>
                        <a:t>2</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bl>
          </a:graphicData>
        </a:graphic>
      </p:graphicFrame>
      <p:sp>
        <p:nvSpPr>
          <p:cNvPr id="686" name="Google Shape;686;p72"/>
          <p:cNvSpPr txBox="1"/>
          <p:nvPr/>
        </p:nvSpPr>
        <p:spPr>
          <a:xfrm>
            <a:off x="892325" y="2581050"/>
            <a:ext cx="182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687" name="Google Shape;687;p72"/>
          <p:cNvSpPr txBox="1">
            <a:spLocks noGrp="1"/>
          </p:cNvSpPr>
          <p:nvPr>
            <p:ph type="body" idx="1"/>
          </p:nvPr>
        </p:nvSpPr>
        <p:spPr>
          <a:xfrm>
            <a:off x="213625" y="1129900"/>
            <a:ext cx="41700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Short EDF battery duration and performance</a:t>
            </a:r>
            <a:endParaRPr>
              <a:solidFill>
                <a:srgbClr val="505050"/>
              </a:solidFill>
              <a:highlight>
                <a:srgbClr val="CEB87B"/>
              </a:highlight>
            </a:endParaRPr>
          </a:p>
          <a:p>
            <a:pPr marL="457200" lvl="0" indent="-317500" algn="l" rtl="0">
              <a:spcBef>
                <a:spcPts val="0"/>
              </a:spcBef>
              <a:spcAft>
                <a:spcPts val="0"/>
              </a:spcAft>
              <a:buSzPts val="1400"/>
              <a:buAutoNum type="arabicPeriod"/>
            </a:pPr>
            <a:r>
              <a:rPr lang="en"/>
              <a:t>Too little mass flow from EDF surrogate</a:t>
            </a:r>
            <a:endParaRPr>
              <a:highlight>
                <a:srgbClr val="CEB87B"/>
              </a:highlight>
            </a:endParaRPr>
          </a:p>
          <a:p>
            <a:pPr marL="457200" lvl="0" indent="-317500" algn="l" rtl="0">
              <a:spcBef>
                <a:spcPts val="0"/>
              </a:spcBef>
              <a:spcAft>
                <a:spcPts val="0"/>
              </a:spcAft>
              <a:buClr>
                <a:schemeClr val="dk2"/>
              </a:buClr>
              <a:buSzPts val="1400"/>
              <a:buAutoNum type="arabicPeriod"/>
            </a:pPr>
            <a:r>
              <a:rPr lang="en"/>
              <a:t>Inaccurate EDF mass flow control</a:t>
            </a:r>
            <a:endParaRPr/>
          </a:p>
          <a:p>
            <a:pPr marL="457200" lvl="0" indent="-317500" algn="l" rtl="0">
              <a:spcBef>
                <a:spcPts val="0"/>
              </a:spcBef>
              <a:spcAft>
                <a:spcPts val="0"/>
              </a:spcAft>
              <a:buSzPts val="1400"/>
              <a:buAutoNum type="arabicPeriod"/>
            </a:pPr>
            <a:r>
              <a:rPr lang="en"/>
              <a:t>Not negligible error introduced with slotted inlet concept</a:t>
            </a:r>
            <a:endParaRPr/>
          </a:p>
          <a:p>
            <a:pPr marL="914400" lvl="1" indent="-317500" algn="l" rtl="0">
              <a:spcBef>
                <a:spcPts val="0"/>
              </a:spcBef>
              <a:spcAft>
                <a:spcPts val="0"/>
              </a:spcAft>
              <a:buSzPts val="1400"/>
              <a:buChar char="▸"/>
            </a:pPr>
            <a:r>
              <a:rPr lang="en">
                <a:highlight>
                  <a:srgbClr val="CEB87B"/>
                </a:highlight>
              </a:rPr>
              <a:t>Reduce slot width, cover open slot and reduce pitot diameter</a:t>
            </a:r>
            <a:endParaRPr>
              <a:highlight>
                <a:srgbClr val="CEB87B"/>
              </a:highlight>
            </a:endParaRPr>
          </a:p>
          <a:p>
            <a:pPr marL="914400" lvl="1" indent="-317500" algn="l" rtl="0">
              <a:spcBef>
                <a:spcPts val="0"/>
              </a:spcBef>
              <a:spcAft>
                <a:spcPts val="0"/>
              </a:spcAft>
              <a:buSzPts val="1400"/>
              <a:buChar char="▸"/>
            </a:pPr>
            <a:r>
              <a:rPr lang="en">
                <a:highlight>
                  <a:srgbClr val="CEB87B"/>
                </a:highlight>
              </a:rPr>
              <a:t>Move from slotted concept to distinct locations</a:t>
            </a:r>
            <a:endParaRPr>
              <a:highlight>
                <a:srgbClr val="CEB87B"/>
              </a:highlight>
            </a:endParaRPr>
          </a:p>
          <a:p>
            <a:pPr marL="457200" lvl="0" indent="-317500" algn="l" rtl="0">
              <a:spcBef>
                <a:spcPts val="0"/>
              </a:spcBef>
              <a:spcAft>
                <a:spcPts val="0"/>
              </a:spcAft>
              <a:buSzPts val="1400"/>
              <a:buAutoNum type="arabicPeriod"/>
            </a:pPr>
            <a:r>
              <a:rPr lang="en"/>
              <a:t>JetCat engine unable to function for testing</a:t>
            </a:r>
            <a:endParaRPr/>
          </a:p>
          <a:p>
            <a:pPr marL="457200" lvl="0" indent="-317500" algn="l" rtl="0">
              <a:spcBef>
                <a:spcPts val="0"/>
              </a:spcBef>
              <a:spcAft>
                <a:spcPts val="0"/>
              </a:spcAft>
              <a:buSzPts val="1400"/>
              <a:buAutoNum type="arabicPeriod"/>
            </a:pPr>
            <a:r>
              <a:rPr lang="en"/>
              <a:t>Engine explosion (damage to compressor blades with test inlet) </a:t>
            </a:r>
            <a:endParaRPr/>
          </a:p>
        </p:txBody>
      </p:sp>
      <p:sp>
        <p:nvSpPr>
          <p:cNvPr id="688" name="Google Shape;688;p72"/>
          <p:cNvSpPr txBox="1"/>
          <p:nvPr/>
        </p:nvSpPr>
        <p:spPr>
          <a:xfrm rot="-5400000">
            <a:off x="4117000" y="2972600"/>
            <a:ext cx="136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ontserrat"/>
                <a:ea typeface="Montserrat"/>
                <a:cs typeface="Montserrat"/>
                <a:sym typeface="Montserrat"/>
              </a:rPr>
              <a:t>Probability</a:t>
            </a:r>
            <a:endParaRPr sz="1200" b="1">
              <a:latin typeface="Montserrat"/>
              <a:ea typeface="Montserrat"/>
              <a:cs typeface="Montserrat"/>
              <a:sym typeface="Montserrat"/>
            </a:endParaRPr>
          </a:p>
        </p:txBody>
      </p:sp>
      <p:cxnSp>
        <p:nvCxnSpPr>
          <p:cNvPr id="689" name="Google Shape;689;p72"/>
          <p:cNvCxnSpPr/>
          <p:nvPr/>
        </p:nvCxnSpPr>
        <p:spPr>
          <a:xfrm flipH="1">
            <a:off x="6121100" y="3646075"/>
            <a:ext cx="345900" cy="4023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Apparatus (TA) Design Requirements</a:t>
            </a:r>
            <a:endParaRPr/>
          </a:p>
        </p:txBody>
      </p:sp>
      <p:sp>
        <p:nvSpPr>
          <p:cNvPr id="116" name="Google Shape;116;p19"/>
          <p:cNvSpPr txBox="1">
            <a:spLocks noGrp="1"/>
          </p:cNvSpPr>
          <p:nvPr>
            <p:ph type="body" idx="1"/>
          </p:nvPr>
        </p:nvSpPr>
        <p:spPr>
          <a:xfrm>
            <a:off x="533450" y="1549525"/>
            <a:ext cx="8100600" cy="2813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The TA shall be capable of mapping the total pressure distribution at the inlet entrance, the Aerodynamic Interface Plane (AIP), and between the first and second turns, at a minimum.</a:t>
            </a:r>
            <a:endParaRPr/>
          </a:p>
          <a:p>
            <a:pPr marL="457200" lvl="0" indent="-317500" algn="l" rtl="0">
              <a:spcBef>
                <a:spcPts val="0"/>
              </a:spcBef>
              <a:spcAft>
                <a:spcPts val="0"/>
              </a:spcAft>
              <a:buSzPts val="1400"/>
              <a:buAutoNum type="arabicPeriod"/>
            </a:pPr>
            <a:r>
              <a:rPr lang="en"/>
              <a:t>The TA shall be capable of mapping the distortion distribution throughout the inlet.</a:t>
            </a:r>
            <a:endParaRPr/>
          </a:p>
          <a:p>
            <a:pPr marL="457200" lvl="0" indent="-317500" algn="l" rtl="0">
              <a:spcBef>
                <a:spcPts val="0"/>
              </a:spcBef>
              <a:spcAft>
                <a:spcPts val="0"/>
              </a:spcAft>
              <a:buSzPts val="1400"/>
              <a:buAutoNum type="arabicPeriod"/>
            </a:pPr>
            <a:r>
              <a:rPr lang="en"/>
              <a:t>The TA shall be capable of measuring key JetCat engine parameters.</a:t>
            </a:r>
            <a:endParaRPr/>
          </a:p>
          <a:p>
            <a:pPr marL="914400" lvl="1" indent="-317500" algn="l" rtl="0">
              <a:spcBef>
                <a:spcPts val="0"/>
              </a:spcBef>
              <a:spcAft>
                <a:spcPts val="0"/>
              </a:spcAft>
              <a:buSzPts val="1400"/>
              <a:buAutoNum type="alphaLcPeriod"/>
            </a:pPr>
            <a:r>
              <a:rPr lang="en"/>
              <a:t>TA shall be capable of measuring the thrust produced by the engine.</a:t>
            </a:r>
            <a:endParaRPr/>
          </a:p>
          <a:p>
            <a:pPr marL="914400" lvl="1" indent="-317500" algn="l" rtl="0">
              <a:spcBef>
                <a:spcPts val="0"/>
              </a:spcBef>
              <a:spcAft>
                <a:spcPts val="0"/>
              </a:spcAft>
              <a:buSzPts val="1400"/>
              <a:buAutoNum type="alphaLcPeriod"/>
            </a:pPr>
            <a:r>
              <a:rPr lang="en"/>
              <a:t>TA shall be capable of measuring the Thrust Specific Fuel Consumption (TSFC) of the engine.</a:t>
            </a:r>
            <a:endParaRPr/>
          </a:p>
          <a:p>
            <a:pPr marL="457200" lvl="0" indent="-317500" algn="l" rtl="0">
              <a:spcBef>
                <a:spcPts val="0"/>
              </a:spcBef>
              <a:spcAft>
                <a:spcPts val="0"/>
              </a:spcAft>
              <a:buSzPts val="1400"/>
              <a:buAutoNum type="arabicPeriod"/>
            </a:pPr>
            <a:r>
              <a:rPr lang="en"/>
              <a:t>The TA shall be capable of interfacing with multiple different inlet designs.</a:t>
            </a:r>
            <a:endParaRPr/>
          </a:p>
        </p:txBody>
      </p:sp>
      <p:sp>
        <p:nvSpPr>
          <p:cNvPr id="117" name="Google Shape;11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6</a:t>
            </a:fld>
            <a:endParaRPr b="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73"/>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Test Apparatus Risks and Mitigation</a:t>
            </a:r>
            <a:endParaRPr>
              <a:solidFill>
                <a:srgbClr val="000000"/>
              </a:solidFill>
            </a:endParaRPr>
          </a:p>
        </p:txBody>
      </p:sp>
      <p:sp>
        <p:nvSpPr>
          <p:cNvPr id="695" name="Google Shape;695;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60</a:t>
            </a:fld>
            <a:endParaRPr b="1"/>
          </a:p>
        </p:txBody>
      </p:sp>
      <p:graphicFrame>
        <p:nvGraphicFramePr>
          <p:cNvPr id="696" name="Google Shape;696;p73"/>
          <p:cNvGraphicFramePr/>
          <p:nvPr/>
        </p:nvGraphicFramePr>
        <p:xfrm>
          <a:off x="4601500" y="1168450"/>
          <a:ext cx="3000000" cy="3000000"/>
        </p:xfrm>
        <a:graphic>
          <a:graphicData uri="http://schemas.openxmlformats.org/drawingml/2006/table">
            <a:tbl>
              <a:tblPr>
                <a:noFill/>
                <a:tableStyleId>{F643C4EC-3BF8-47BB-8CEA-961CCD9AE767}</a:tableStyleId>
              </a:tblPr>
              <a:tblGrid>
                <a:gridCol w="395350">
                  <a:extLst>
                    <a:ext uri="{9D8B030D-6E8A-4147-A177-3AD203B41FA5}">
                      <a16:colId xmlns:a16="http://schemas.microsoft.com/office/drawing/2014/main" val="20000"/>
                    </a:ext>
                  </a:extLst>
                </a:gridCol>
                <a:gridCol w="474400">
                  <a:extLst>
                    <a:ext uri="{9D8B030D-6E8A-4147-A177-3AD203B41FA5}">
                      <a16:colId xmlns:a16="http://schemas.microsoft.com/office/drawing/2014/main" val="20001"/>
                    </a:ext>
                  </a:extLst>
                </a:gridCol>
                <a:gridCol w="790700">
                  <a:extLst>
                    <a:ext uri="{9D8B030D-6E8A-4147-A177-3AD203B41FA5}">
                      <a16:colId xmlns:a16="http://schemas.microsoft.com/office/drawing/2014/main" val="20002"/>
                    </a:ext>
                  </a:extLst>
                </a:gridCol>
                <a:gridCol w="790700">
                  <a:extLst>
                    <a:ext uri="{9D8B030D-6E8A-4147-A177-3AD203B41FA5}">
                      <a16:colId xmlns:a16="http://schemas.microsoft.com/office/drawing/2014/main" val="20003"/>
                    </a:ext>
                  </a:extLst>
                </a:gridCol>
                <a:gridCol w="790700">
                  <a:extLst>
                    <a:ext uri="{9D8B030D-6E8A-4147-A177-3AD203B41FA5}">
                      <a16:colId xmlns:a16="http://schemas.microsoft.com/office/drawing/2014/main" val="20004"/>
                    </a:ext>
                  </a:extLst>
                </a:gridCol>
                <a:gridCol w="790700">
                  <a:extLst>
                    <a:ext uri="{9D8B030D-6E8A-4147-A177-3AD203B41FA5}">
                      <a16:colId xmlns:a16="http://schemas.microsoft.com/office/drawing/2014/main" val="20005"/>
                    </a:ext>
                  </a:extLst>
                </a:gridCol>
              </a:tblGrid>
              <a:tr h="353125">
                <a:tc rowSpan="2" gridSpan="2">
                  <a:txBody>
                    <a:bodyPr/>
                    <a:lstStyle/>
                    <a:p>
                      <a:pPr marL="0" lvl="0" indent="0" algn="ctr" rtl="0">
                        <a:lnSpc>
                          <a:spcPct val="115000"/>
                        </a:lnSpc>
                        <a:spcBef>
                          <a:spcPts val="0"/>
                        </a:spcBef>
                        <a:spcAft>
                          <a:spcPts val="0"/>
                        </a:spcAft>
                        <a:buNone/>
                      </a:pPr>
                      <a:r>
                        <a:rPr lang="en" sz="900" b="1">
                          <a:latin typeface="Montserrat"/>
                          <a:ea typeface="Montserrat"/>
                          <a:cs typeface="Montserrat"/>
                          <a:sym typeface="Montserrat"/>
                        </a:rPr>
                        <a:t>Risk</a:t>
                      </a:r>
                      <a:endParaRPr sz="900" b="1">
                        <a:latin typeface="Montserrat"/>
                        <a:ea typeface="Montserrat"/>
                        <a:cs typeface="Montserrat"/>
                        <a:sym typeface="Montserrat"/>
                      </a:endParaRPr>
                    </a:p>
                    <a:p>
                      <a:pPr marL="0" lvl="0" indent="0" algn="ctr" rtl="0">
                        <a:lnSpc>
                          <a:spcPct val="115000"/>
                        </a:lnSpc>
                        <a:spcBef>
                          <a:spcPts val="0"/>
                        </a:spcBef>
                        <a:spcAft>
                          <a:spcPts val="0"/>
                        </a:spcAft>
                        <a:buNone/>
                      </a:pPr>
                      <a:r>
                        <a:rPr lang="en" sz="900" b="1">
                          <a:latin typeface="Montserrat"/>
                          <a:ea typeface="Montserrat"/>
                          <a:cs typeface="Montserrat"/>
                          <a:sym typeface="Montserrat"/>
                        </a:rPr>
                        <a:t>Matrix</a:t>
                      </a:r>
                      <a:endParaRPr sz="9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rowSpan="2" hMerge="1">
                  <a:txBody>
                    <a:bodyPr/>
                    <a:lstStyle/>
                    <a:p>
                      <a:endParaRPr lang="en-US"/>
                    </a:p>
                  </a:txBody>
                  <a:tcPr/>
                </a:tc>
                <a:tc gridSpan="4">
                  <a:txBody>
                    <a:bodyPr/>
                    <a:lstStyle/>
                    <a:p>
                      <a:pPr marL="0" lvl="0" indent="0" algn="ctr" rtl="0">
                        <a:lnSpc>
                          <a:spcPct val="115000"/>
                        </a:lnSpc>
                        <a:spcBef>
                          <a:spcPts val="0"/>
                        </a:spcBef>
                        <a:spcAft>
                          <a:spcPts val="0"/>
                        </a:spcAft>
                        <a:buNone/>
                      </a:pPr>
                      <a:r>
                        <a:rPr lang="en" sz="1200" b="1">
                          <a:latin typeface="Montserrat"/>
                          <a:ea typeface="Montserrat"/>
                          <a:cs typeface="Montserrat"/>
                          <a:sym typeface="Montserrat"/>
                        </a:rPr>
                        <a:t>Impact</a:t>
                      </a:r>
                      <a:endParaRPr sz="1200" b="1">
                        <a:latin typeface="Montserrat"/>
                        <a:ea typeface="Montserrat"/>
                        <a:cs typeface="Montserrat"/>
                        <a:sym typeface="Montserrat"/>
                      </a:endParaRPr>
                    </a:p>
                  </a:txBody>
                  <a:tcPr marL="28575" marR="28575" marT="19050" marB="19050" anchor="ctr">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225">
                <a:tc gridSpan="2" vMerge="1">
                  <a:txBody>
                    <a:bodyPr/>
                    <a:lstStyle/>
                    <a:p>
                      <a:endParaRPr lang="en-US"/>
                    </a:p>
                  </a:txBody>
                  <a:tcPr/>
                </a:tc>
                <a:tc hMerge="1" vMerge="1">
                  <a:txBody>
                    <a:bodyPr/>
                    <a:lstStyle/>
                    <a:p>
                      <a:endParaRPr lang="en-US"/>
                    </a:p>
                  </a:txBody>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Insignificant</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Minor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Major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Catastrophic</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06300">
                <a:tc rowSpan="4">
                  <a:txBody>
                    <a:bodyPr/>
                    <a:lstStyle/>
                    <a:p>
                      <a:pPr marL="0" lvl="0" indent="0" algn="ctr" rtl="0">
                        <a:lnSpc>
                          <a:spcPct val="115000"/>
                        </a:lnSpc>
                        <a:spcBef>
                          <a:spcPts val="0"/>
                        </a:spcBef>
                        <a:spcAft>
                          <a:spcPts val="0"/>
                        </a:spcAft>
                        <a:buNone/>
                      </a:pPr>
                      <a:endParaRPr sz="12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Certain</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&gt;90%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90000"/>
                    </a:solidFill>
                  </a:tcPr>
                </a:tc>
                <a:extLst>
                  <a:ext uri="{0D108BD9-81ED-4DB2-BD59-A6C34878D82A}">
                    <a16:rowId xmlns:a16="http://schemas.microsoft.com/office/drawing/2014/main" val="10002"/>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30-85%</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3"/>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Unlikely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10-30%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2600"/>
                        <a:t>1</a:t>
                      </a: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6</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extLst>
                  <a:ext uri="{0D108BD9-81ED-4DB2-BD59-A6C34878D82A}">
                    <a16:rowId xmlns:a16="http://schemas.microsoft.com/office/drawing/2014/main" val="10004"/>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Rare</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&lt;10%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2600">
                          <a:solidFill>
                            <a:schemeClr val="dk1"/>
                          </a:solidFill>
                        </a:rPr>
                        <a:t>4</a:t>
                      </a: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3</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2600">
                          <a:solidFill>
                            <a:schemeClr val="dk1"/>
                          </a:solidFill>
                        </a:rPr>
                        <a:t>2</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5</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bl>
          </a:graphicData>
        </a:graphic>
      </p:graphicFrame>
      <p:sp>
        <p:nvSpPr>
          <p:cNvPr id="697" name="Google Shape;697;p73"/>
          <p:cNvSpPr txBox="1"/>
          <p:nvPr/>
        </p:nvSpPr>
        <p:spPr>
          <a:xfrm>
            <a:off x="892325" y="2581050"/>
            <a:ext cx="182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698" name="Google Shape;698;p73"/>
          <p:cNvSpPr txBox="1">
            <a:spLocks noGrp="1"/>
          </p:cNvSpPr>
          <p:nvPr>
            <p:ph type="body" idx="1"/>
          </p:nvPr>
        </p:nvSpPr>
        <p:spPr>
          <a:xfrm>
            <a:off x="213625" y="1129900"/>
            <a:ext cx="41700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Short EDF battery duration and performance</a:t>
            </a:r>
            <a:endParaRPr>
              <a:solidFill>
                <a:srgbClr val="505050"/>
              </a:solidFill>
              <a:highlight>
                <a:srgbClr val="CEB87B"/>
              </a:highlight>
            </a:endParaRPr>
          </a:p>
          <a:p>
            <a:pPr marL="457200" lvl="0" indent="-317500" algn="l" rtl="0">
              <a:spcBef>
                <a:spcPts val="0"/>
              </a:spcBef>
              <a:spcAft>
                <a:spcPts val="0"/>
              </a:spcAft>
              <a:buSzPts val="1400"/>
              <a:buAutoNum type="arabicPeriod"/>
            </a:pPr>
            <a:r>
              <a:rPr lang="en"/>
              <a:t>Too little mass flow from EDF surrogate</a:t>
            </a:r>
            <a:endParaRPr>
              <a:highlight>
                <a:srgbClr val="CEB87B"/>
              </a:highlight>
            </a:endParaRPr>
          </a:p>
          <a:p>
            <a:pPr marL="457200" lvl="0" indent="-317500" algn="l" rtl="0">
              <a:spcBef>
                <a:spcPts val="0"/>
              </a:spcBef>
              <a:spcAft>
                <a:spcPts val="0"/>
              </a:spcAft>
              <a:buClr>
                <a:schemeClr val="dk2"/>
              </a:buClr>
              <a:buSzPts val="1400"/>
              <a:buAutoNum type="arabicPeriod"/>
            </a:pPr>
            <a:r>
              <a:rPr lang="en"/>
              <a:t>Inaccurate EDF mass flow control</a:t>
            </a:r>
            <a:endParaRPr/>
          </a:p>
          <a:p>
            <a:pPr marL="457200" lvl="0" indent="-317500" algn="l" rtl="0">
              <a:spcBef>
                <a:spcPts val="0"/>
              </a:spcBef>
              <a:spcAft>
                <a:spcPts val="0"/>
              </a:spcAft>
              <a:buSzPts val="1400"/>
              <a:buAutoNum type="arabicPeriod"/>
            </a:pPr>
            <a:r>
              <a:rPr lang="en"/>
              <a:t>Not negligible error introduced with slotted inlet concept</a:t>
            </a:r>
            <a:endParaRPr>
              <a:highlight>
                <a:srgbClr val="CEB87B"/>
              </a:highlight>
            </a:endParaRPr>
          </a:p>
          <a:p>
            <a:pPr marL="457200" lvl="0" indent="-317500" algn="l" rtl="0">
              <a:spcBef>
                <a:spcPts val="0"/>
              </a:spcBef>
              <a:spcAft>
                <a:spcPts val="0"/>
              </a:spcAft>
              <a:buSzPts val="1400"/>
              <a:buAutoNum type="arabicPeriod"/>
            </a:pPr>
            <a:r>
              <a:rPr lang="en"/>
              <a:t>JetCat engine unable to function for testing</a:t>
            </a:r>
            <a:endParaRPr/>
          </a:p>
          <a:p>
            <a:pPr marL="914400" lvl="1" indent="-317500" algn="l" rtl="0">
              <a:spcBef>
                <a:spcPts val="0"/>
              </a:spcBef>
              <a:spcAft>
                <a:spcPts val="0"/>
              </a:spcAft>
              <a:buSzPts val="1400"/>
              <a:buChar char="▸"/>
            </a:pPr>
            <a:r>
              <a:rPr lang="en">
                <a:highlight>
                  <a:srgbClr val="CEB87B"/>
                </a:highlight>
              </a:rPr>
              <a:t>Send engine for JetCat approved service to get any issues fixed by qualified personnel </a:t>
            </a:r>
            <a:endParaRPr/>
          </a:p>
          <a:p>
            <a:pPr marL="457200" lvl="0" indent="-317500" algn="l" rtl="0">
              <a:spcBef>
                <a:spcPts val="0"/>
              </a:spcBef>
              <a:spcAft>
                <a:spcPts val="0"/>
              </a:spcAft>
              <a:buSzPts val="1400"/>
              <a:buAutoNum type="arabicPeriod"/>
            </a:pPr>
            <a:r>
              <a:rPr lang="en"/>
              <a:t>Engine explosion (damage to compressor blades with test inlet) </a:t>
            </a:r>
            <a:endParaRPr/>
          </a:p>
        </p:txBody>
      </p:sp>
      <p:sp>
        <p:nvSpPr>
          <p:cNvPr id="699" name="Google Shape;699;p73"/>
          <p:cNvSpPr txBox="1"/>
          <p:nvPr/>
        </p:nvSpPr>
        <p:spPr>
          <a:xfrm rot="-5400000">
            <a:off x="4117000" y="2972600"/>
            <a:ext cx="136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ontserrat"/>
                <a:ea typeface="Montserrat"/>
                <a:cs typeface="Montserrat"/>
                <a:sym typeface="Montserrat"/>
              </a:rPr>
              <a:t>Probability</a:t>
            </a:r>
            <a:endParaRPr sz="1200" b="1">
              <a:latin typeface="Montserrat"/>
              <a:ea typeface="Montserrat"/>
              <a:cs typeface="Montserrat"/>
              <a:sym typeface="Montserrat"/>
            </a:endParaRPr>
          </a:p>
        </p:txBody>
      </p:sp>
      <p:cxnSp>
        <p:nvCxnSpPr>
          <p:cNvPr id="700" name="Google Shape;700;p73"/>
          <p:cNvCxnSpPr/>
          <p:nvPr/>
        </p:nvCxnSpPr>
        <p:spPr>
          <a:xfrm flipH="1">
            <a:off x="8425700" y="3047100"/>
            <a:ext cx="2700" cy="9780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74"/>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Test Apparatus Risks and Mitigation</a:t>
            </a:r>
            <a:endParaRPr>
              <a:solidFill>
                <a:srgbClr val="000000"/>
              </a:solidFill>
            </a:endParaRPr>
          </a:p>
        </p:txBody>
      </p:sp>
      <p:sp>
        <p:nvSpPr>
          <p:cNvPr id="706" name="Google Shape;706;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61</a:t>
            </a:fld>
            <a:endParaRPr b="1"/>
          </a:p>
        </p:txBody>
      </p:sp>
      <p:graphicFrame>
        <p:nvGraphicFramePr>
          <p:cNvPr id="707" name="Google Shape;707;p74"/>
          <p:cNvGraphicFramePr/>
          <p:nvPr/>
        </p:nvGraphicFramePr>
        <p:xfrm>
          <a:off x="4601500" y="1168450"/>
          <a:ext cx="3000000" cy="3000000"/>
        </p:xfrm>
        <a:graphic>
          <a:graphicData uri="http://schemas.openxmlformats.org/drawingml/2006/table">
            <a:tbl>
              <a:tblPr>
                <a:noFill/>
                <a:tableStyleId>{F643C4EC-3BF8-47BB-8CEA-961CCD9AE767}</a:tableStyleId>
              </a:tblPr>
              <a:tblGrid>
                <a:gridCol w="395350">
                  <a:extLst>
                    <a:ext uri="{9D8B030D-6E8A-4147-A177-3AD203B41FA5}">
                      <a16:colId xmlns:a16="http://schemas.microsoft.com/office/drawing/2014/main" val="20000"/>
                    </a:ext>
                  </a:extLst>
                </a:gridCol>
                <a:gridCol w="474400">
                  <a:extLst>
                    <a:ext uri="{9D8B030D-6E8A-4147-A177-3AD203B41FA5}">
                      <a16:colId xmlns:a16="http://schemas.microsoft.com/office/drawing/2014/main" val="20001"/>
                    </a:ext>
                  </a:extLst>
                </a:gridCol>
                <a:gridCol w="790700">
                  <a:extLst>
                    <a:ext uri="{9D8B030D-6E8A-4147-A177-3AD203B41FA5}">
                      <a16:colId xmlns:a16="http://schemas.microsoft.com/office/drawing/2014/main" val="20002"/>
                    </a:ext>
                  </a:extLst>
                </a:gridCol>
                <a:gridCol w="790700">
                  <a:extLst>
                    <a:ext uri="{9D8B030D-6E8A-4147-A177-3AD203B41FA5}">
                      <a16:colId xmlns:a16="http://schemas.microsoft.com/office/drawing/2014/main" val="20003"/>
                    </a:ext>
                  </a:extLst>
                </a:gridCol>
                <a:gridCol w="790700">
                  <a:extLst>
                    <a:ext uri="{9D8B030D-6E8A-4147-A177-3AD203B41FA5}">
                      <a16:colId xmlns:a16="http://schemas.microsoft.com/office/drawing/2014/main" val="20004"/>
                    </a:ext>
                  </a:extLst>
                </a:gridCol>
                <a:gridCol w="790700">
                  <a:extLst>
                    <a:ext uri="{9D8B030D-6E8A-4147-A177-3AD203B41FA5}">
                      <a16:colId xmlns:a16="http://schemas.microsoft.com/office/drawing/2014/main" val="20005"/>
                    </a:ext>
                  </a:extLst>
                </a:gridCol>
              </a:tblGrid>
              <a:tr h="353125">
                <a:tc rowSpan="2" gridSpan="2">
                  <a:txBody>
                    <a:bodyPr/>
                    <a:lstStyle/>
                    <a:p>
                      <a:pPr marL="0" lvl="0" indent="0" algn="ctr" rtl="0">
                        <a:lnSpc>
                          <a:spcPct val="115000"/>
                        </a:lnSpc>
                        <a:spcBef>
                          <a:spcPts val="0"/>
                        </a:spcBef>
                        <a:spcAft>
                          <a:spcPts val="0"/>
                        </a:spcAft>
                        <a:buNone/>
                      </a:pPr>
                      <a:r>
                        <a:rPr lang="en" sz="900" b="1">
                          <a:latin typeface="Montserrat"/>
                          <a:ea typeface="Montserrat"/>
                          <a:cs typeface="Montserrat"/>
                          <a:sym typeface="Montserrat"/>
                        </a:rPr>
                        <a:t>Risk</a:t>
                      </a:r>
                      <a:endParaRPr sz="900" b="1">
                        <a:latin typeface="Montserrat"/>
                        <a:ea typeface="Montserrat"/>
                        <a:cs typeface="Montserrat"/>
                        <a:sym typeface="Montserrat"/>
                      </a:endParaRPr>
                    </a:p>
                    <a:p>
                      <a:pPr marL="0" lvl="0" indent="0" algn="ctr" rtl="0">
                        <a:lnSpc>
                          <a:spcPct val="115000"/>
                        </a:lnSpc>
                        <a:spcBef>
                          <a:spcPts val="0"/>
                        </a:spcBef>
                        <a:spcAft>
                          <a:spcPts val="0"/>
                        </a:spcAft>
                        <a:buNone/>
                      </a:pPr>
                      <a:r>
                        <a:rPr lang="en" sz="900" b="1">
                          <a:latin typeface="Montserrat"/>
                          <a:ea typeface="Montserrat"/>
                          <a:cs typeface="Montserrat"/>
                          <a:sym typeface="Montserrat"/>
                        </a:rPr>
                        <a:t>Matrix</a:t>
                      </a:r>
                      <a:endParaRPr sz="9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rowSpan="2" hMerge="1">
                  <a:txBody>
                    <a:bodyPr/>
                    <a:lstStyle/>
                    <a:p>
                      <a:endParaRPr lang="en-US"/>
                    </a:p>
                  </a:txBody>
                  <a:tcPr/>
                </a:tc>
                <a:tc gridSpan="4">
                  <a:txBody>
                    <a:bodyPr/>
                    <a:lstStyle/>
                    <a:p>
                      <a:pPr marL="0" lvl="0" indent="0" algn="ctr" rtl="0">
                        <a:lnSpc>
                          <a:spcPct val="115000"/>
                        </a:lnSpc>
                        <a:spcBef>
                          <a:spcPts val="0"/>
                        </a:spcBef>
                        <a:spcAft>
                          <a:spcPts val="0"/>
                        </a:spcAft>
                        <a:buNone/>
                      </a:pPr>
                      <a:r>
                        <a:rPr lang="en" sz="1200" b="1">
                          <a:latin typeface="Montserrat"/>
                          <a:ea typeface="Montserrat"/>
                          <a:cs typeface="Montserrat"/>
                          <a:sym typeface="Montserrat"/>
                        </a:rPr>
                        <a:t>Impact</a:t>
                      </a:r>
                      <a:endParaRPr sz="1200" b="1">
                        <a:latin typeface="Montserrat"/>
                        <a:ea typeface="Montserrat"/>
                        <a:cs typeface="Montserrat"/>
                        <a:sym typeface="Montserrat"/>
                      </a:endParaRPr>
                    </a:p>
                  </a:txBody>
                  <a:tcPr marL="28575" marR="28575" marT="19050" marB="19050" anchor="ctr">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225">
                <a:tc gridSpan="2" vMerge="1">
                  <a:txBody>
                    <a:bodyPr/>
                    <a:lstStyle/>
                    <a:p>
                      <a:endParaRPr lang="en-US"/>
                    </a:p>
                  </a:txBody>
                  <a:tcPr/>
                </a:tc>
                <a:tc hMerge="1" vMerge="1">
                  <a:txBody>
                    <a:bodyPr/>
                    <a:lstStyle/>
                    <a:p>
                      <a:endParaRPr lang="en-US"/>
                    </a:p>
                  </a:txBody>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Insignificant</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Minor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Major</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700" b="1">
                          <a:latin typeface="Montserrat"/>
                          <a:ea typeface="Montserrat"/>
                          <a:cs typeface="Montserrat"/>
                          <a:sym typeface="Montserrat"/>
                        </a:rPr>
                        <a:t>Catastrophic</a:t>
                      </a:r>
                      <a:endParaRPr sz="700" b="1">
                        <a:latin typeface="Montserrat"/>
                        <a:ea typeface="Montserrat"/>
                        <a:cs typeface="Montserrat"/>
                        <a:sym typeface="Montserrat"/>
                      </a:endParaRPr>
                    </a:p>
                    <a:p>
                      <a:pPr marL="0" lvl="0" indent="0" algn="ctr" rtl="0">
                        <a:lnSpc>
                          <a:spcPct val="100000"/>
                        </a:lnSpc>
                        <a:spcBef>
                          <a:spcPts val="0"/>
                        </a:spcBef>
                        <a:spcAft>
                          <a:spcPts val="0"/>
                        </a:spcAft>
                        <a:buNone/>
                      </a:pPr>
                      <a:endParaRPr sz="700">
                        <a:latin typeface="Montserrat"/>
                        <a:ea typeface="Montserrat"/>
                        <a:cs typeface="Montserrat"/>
                        <a:sym typeface="Montserrat"/>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06300">
                <a:tc rowSpan="4">
                  <a:txBody>
                    <a:bodyPr/>
                    <a:lstStyle/>
                    <a:p>
                      <a:pPr marL="0" lvl="0" indent="0" algn="ctr" rtl="0">
                        <a:lnSpc>
                          <a:spcPct val="115000"/>
                        </a:lnSpc>
                        <a:spcBef>
                          <a:spcPts val="0"/>
                        </a:spcBef>
                        <a:spcAft>
                          <a:spcPts val="0"/>
                        </a:spcAft>
                        <a:buNone/>
                      </a:pPr>
                      <a:endParaRPr sz="1200" b="1">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Certain</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&gt;90%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90000"/>
                    </a:solidFill>
                  </a:tcPr>
                </a:tc>
                <a:extLst>
                  <a:ext uri="{0D108BD9-81ED-4DB2-BD59-A6C34878D82A}">
                    <a16:rowId xmlns:a16="http://schemas.microsoft.com/office/drawing/2014/main" val="10002"/>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30-85%</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26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3"/>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Unlikely</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10-30%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2600"/>
                        <a:t>1</a:t>
                      </a: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9138"/>
                    </a:solidFill>
                  </a:tcPr>
                </a:tc>
                <a:extLst>
                  <a:ext uri="{0D108BD9-81ED-4DB2-BD59-A6C34878D82A}">
                    <a16:rowId xmlns:a16="http://schemas.microsoft.com/office/drawing/2014/main" val="10004"/>
                  </a:ext>
                </a:extLst>
              </a:tr>
              <a:tr h="70630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latin typeface="Montserrat"/>
                          <a:ea typeface="Montserrat"/>
                          <a:cs typeface="Montserrat"/>
                          <a:sym typeface="Montserrat"/>
                        </a:rPr>
                        <a:t>Rare</a:t>
                      </a:r>
                      <a:endParaRPr sz="700" b="1">
                        <a:latin typeface="Montserrat"/>
                        <a:ea typeface="Montserrat"/>
                        <a:cs typeface="Montserrat"/>
                        <a:sym typeface="Montserrat"/>
                      </a:endParaRPr>
                    </a:p>
                    <a:p>
                      <a:pPr marL="0" lvl="0" indent="0" algn="ctr" rtl="0">
                        <a:lnSpc>
                          <a:spcPct val="115000"/>
                        </a:lnSpc>
                        <a:spcBef>
                          <a:spcPts val="0"/>
                        </a:spcBef>
                        <a:spcAft>
                          <a:spcPts val="0"/>
                        </a:spcAft>
                        <a:buNone/>
                      </a:pPr>
                      <a:r>
                        <a:rPr lang="en" sz="700">
                          <a:latin typeface="Montserrat"/>
                          <a:ea typeface="Montserrat"/>
                          <a:cs typeface="Montserrat"/>
                          <a:sym typeface="Montserrat"/>
                        </a:rPr>
                        <a:t>&lt;10%</a:t>
                      </a:r>
                      <a:endParaRPr sz="700">
                        <a:latin typeface="Montserrat"/>
                        <a:ea typeface="Montserrat"/>
                        <a:cs typeface="Montserrat"/>
                        <a:sym typeface="Montserrat"/>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2600">
                          <a:solidFill>
                            <a:schemeClr val="dk1"/>
                          </a:solidFill>
                        </a:rPr>
                        <a:t>4</a:t>
                      </a:r>
                      <a:endParaRPr sz="900"/>
                    </a:p>
                  </a:txBody>
                  <a:tcPr marL="28575" marR="28575" marT="19050" marB="19050" anchor="ctr">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3</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2600">
                          <a:solidFill>
                            <a:schemeClr val="dk1"/>
                          </a:solidFill>
                        </a:rPr>
                        <a:t>2</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r>
                        <a:rPr lang="en" sz="2600">
                          <a:solidFill>
                            <a:schemeClr val="dk1"/>
                          </a:solidFill>
                        </a:rPr>
                        <a:t>5,6</a:t>
                      </a:r>
                      <a:endParaRPr sz="9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bl>
          </a:graphicData>
        </a:graphic>
      </p:graphicFrame>
      <p:sp>
        <p:nvSpPr>
          <p:cNvPr id="708" name="Google Shape;708;p74"/>
          <p:cNvSpPr txBox="1"/>
          <p:nvPr/>
        </p:nvSpPr>
        <p:spPr>
          <a:xfrm>
            <a:off x="892325" y="2581050"/>
            <a:ext cx="182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709" name="Google Shape;709;p74"/>
          <p:cNvSpPr txBox="1">
            <a:spLocks noGrp="1"/>
          </p:cNvSpPr>
          <p:nvPr>
            <p:ph type="body" idx="1"/>
          </p:nvPr>
        </p:nvSpPr>
        <p:spPr>
          <a:xfrm>
            <a:off x="213625" y="1129900"/>
            <a:ext cx="41700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Short EDF battery duration and performance</a:t>
            </a:r>
            <a:endParaRPr>
              <a:solidFill>
                <a:srgbClr val="505050"/>
              </a:solidFill>
              <a:highlight>
                <a:srgbClr val="CEB87B"/>
              </a:highlight>
            </a:endParaRPr>
          </a:p>
          <a:p>
            <a:pPr marL="457200" lvl="0" indent="-317500" algn="l" rtl="0">
              <a:spcBef>
                <a:spcPts val="0"/>
              </a:spcBef>
              <a:spcAft>
                <a:spcPts val="0"/>
              </a:spcAft>
              <a:buSzPts val="1400"/>
              <a:buAutoNum type="arabicPeriod"/>
            </a:pPr>
            <a:r>
              <a:rPr lang="en"/>
              <a:t>Too little mass flow from EDF surrogate</a:t>
            </a:r>
            <a:endParaRPr>
              <a:highlight>
                <a:srgbClr val="CEB87B"/>
              </a:highlight>
            </a:endParaRPr>
          </a:p>
          <a:p>
            <a:pPr marL="457200" lvl="0" indent="-317500" algn="l" rtl="0">
              <a:spcBef>
                <a:spcPts val="0"/>
              </a:spcBef>
              <a:spcAft>
                <a:spcPts val="0"/>
              </a:spcAft>
              <a:buClr>
                <a:schemeClr val="dk2"/>
              </a:buClr>
              <a:buSzPts val="1400"/>
              <a:buAutoNum type="arabicPeriod"/>
            </a:pPr>
            <a:r>
              <a:rPr lang="en"/>
              <a:t>Inaccurate EDF mass flow control</a:t>
            </a:r>
            <a:endParaRPr/>
          </a:p>
          <a:p>
            <a:pPr marL="457200" lvl="0" indent="-317500" algn="l" rtl="0">
              <a:spcBef>
                <a:spcPts val="0"/>
              </a:spcBef>
              <a:spcAft>
                <a:spcPts val="0"/>
              </a:spcAft>
              <a:buSzPts val="1400"/>
              <a:buAutoNum type="arabicPeriod"/>
            </a:pPr>
            <a:r>
              <a:rPr lang="en"/>
              <a:t>Not negligible error introduced with slotted inlet concept</a:t>
            </a:r>
            <a:endParaRPr>
              <a:highlight>
                <a:srgbClr val="CEB87B"/>
              </a:highlight>
            </a:endParaRPr>
          </a:p>
          <a:p>
            <a:pPr marL="457200" lvl="0" indent="-317500" algn="l" rtl="0">
              <a:spcBef>
                <a:spcPts val="0"/>
              </a:spcBef>
              <a:spcAft>
                <a:spcPts val="0"/>
              </a:spcAft>
              <a:buSzPts val="1400"/>
              <a:buAutoNum type="arabicPeriod"/>
            </a:pPr>
            <a:r>
              <a:rPr lang="en"/>
              <a:t>JetCat engine unable to function for testing</a:t>
            </a:r>
            <a:endParaRPr/>
          </a:p>
          <a:p>
            <a:pPr marL="457200" lvl="0" indent="-317500" algn="l" rtl="0">
              <a:spcBef>
                <a:spcPts val="0"/>
              </a:spcBef>
              <a:spcAft>
                <a:spcPts val="0"/>
              </a:spcAft>
              <a:buSzPts val="1400"/>
              <a:buAutoNum type="arabicPeriod"/>
            </a:pPr>
            <a:r>
              <a:rPr lang="en"/>
              <a:t>Engine explosion (damage to compressor blades with test inlet) </a:t>
            </a:r>
            <a:endParaRPr/>
          </a:p>
          <a:p>
            <a:pPr marL="914400" lvl="1" indent="-317500" algn="l" rtl="0">
              <a:spcBef>
                <a:spcPts val="0"/>
              </a:spcBef>
              <a:spcAft>
                <a:spcPts val="0"/>
              </a:spcAft>
              <a:buSzPts val="1400"/>
              <a:buChar char="▸"/>
            </a:pPr>
            <a:r>
              <a:rPr lang="en">
                <a:highlight>
                  <a:srgbClr val="CEB87B"/>
                </a:highlight>
              </a:rPr>
              <a:t>Perform all initial inlet tests on EDF surrogate until aerodynamic effects are understood</a:t>
            </a:r>
            <a:endParaRPr/>
          </a:p>
        </p:txBody>
      </p:sp>
      <p:sp>
        <p:nvSpPr>
          <p:cNvPr id="710" name="Google Shape;710;p74"/>
          <p:cNvSpPr txBox="1"/>
          <p:nvPr/>
        </p:nvSpPr>
        <p:spPr>
          <a:xfrm rot="-5400000">
            <a:off x="4117000" y="2972600"/>
            <a:ext cx="136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ontserrat"/>
                <a:ea typeface="Montserrat"/>
                <a:cs typeface="Montserrat"/>
                <a:sym typeface="Montserrat"/>
              </a:rPr>
              <a:t>Probability</a:t>
            </a:r>
            <a:endParaRPr sz="1200" b="1">
              <a:latin typeface="Montserrat"/>
              <a:ea typeface="Montserrat"/>
              <a:cs typeface="Montserrat"/>
              <a:sym typeface="Montserrat"/>
            </a:endParaRPr>
          </a:p>
        </p:txBody>
      </p:sp>
      <p:cxnSp>
        <p:nvCxnSpPr>
          <p:cNvPr id="711" name="Google Shape;711;p74"/>
          <p:cNvCxnSpPr/>
          <p:nvPr/>
        </p:nvCxnSpPr>
        <p:spPr>
          <a:xfrm flipH="1">
            <a:off x="8204475" y="3588550"/>
            <a:ext cx="300" cy="3831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75"/>
          <p:cNvSpPr/>
          <p:nvPr/>
        </p:nvSpPr>
        <p:spPr>
          <a:xfrm>
            <a:off x="0" y="2402400"/>
            <a:ext cx="7890600" cy="973800"/>
          </a:xfrm>
          <a:prstGeom prst="rect">
            <a:avLst/>
          </a:prstGeom>
          <a:solidFill>
            <a:srgbClr val="CEB87B"/>
          </a:solidFill>
          <a:ln w="38100" cap="flat" cmpd="sng">
            <a:solidFill>
              <a:srgbClr val="CEB8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5"/>
          <p:cNvSpPr txBox="1">
            <a:spLocks noGrp="1"/>
          </p:cNvSpPr>
          <p:nvPr>
            <p:ph type="title"/>
          </p:nvPr>
        </p:nvSpPr>
        <p:spPr>
          <a:xfrm>
            <a:off x="1082625" y="2610000"/>
            <a:ext cx="497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Verification &amp; Validation</a:t>
            </a:r>
            <a:endParaRPr sz="2600"/>
          </a:p>
        </p:txBody>
      </p:sp>
      <p:sp>
        <p:nvSpPr>
          <p:cNvPr id="718" name="Google Shape;718;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62</a:t>
            </a:fld>
            <a:endParaRPr b="1"/>
          </a:p>
        </p:txBody>
      </p:sp>
      <p:sp>
        <p:nvSpPr>
          <p:cNvPr id="719" name="Google Shape;719;p75"/>
          <p:cNvSpPr txBox="1">
            <a:spLocks noGrp="1"/>
          </p:cNvSpPr>
          <p:nvPr>
            <p:ph type="title"/>
          </p:nvPr>
        </p:nvSpPr>
        <p:spPr>
          <a:xfrm>
            <a:off x="1082625" y="1697050"/>
            <a:ext cx="3287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0"/>
              <a:t>Section 5</a:t>
            </a:r>
            <a:endParaRPr sz="2600" b="0"/>
          </a:p>
        </p:txBody>
      </p:sp>
      <p:sp>
        <p:nvSpPr>
          <p:cNvPr id="720" name="Google Shape;720;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62</a:t>
            </a:fld>
            <a:endParaRPr b="1"/>
          </a:p>
        </p:txBody>
      </p:sp>
      <p:sp>
        <p:nvSpPr>
          <p:cNvPr id="721" name="Google Shape;721;p75"/>
          <p:cNvSpPr/>
          <p:nvPr/>
        </p:nvSpPr>
        <p:spPr>
          <a:xfrm>
            <a:off x="3233861" y="4367600"/>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b="1">
                <a:solidFill>
                  <a:srgbClr val="CCCCCC"/>
                </a:solidFill>
                <a:latin typeface="Montserrat"/>
                <a:ea typeface="Montserrat"/>
                <a:cs typeface="Montserrat"/>
                <a:sym typeface="Montserrat"/>
              </a:rPr>
              <a:t>Design Satisfaction </a:t>
            </a:r>
            <a:endParaRPr sz="800" b="1">
              <a:solidFill>
                <a:srgbClr val="B7B7B7"/>
              </a:solidFill>
              <a:latin typeface="Montserrat"/>
              <a:ea typeface="Montserrat"/>
              <a:cs typeface="Montserrat"/>
              <a:sym typeface="Montserrat"/>
            </a:endParaRPr>
          </a:p>
        </p:txBody>
      </p:sp>
      <p:sp>
        <p:nvSpPr>
          <p:cNvPr id="722" name="Google Shape;722;p75"/>
          <p:cNvSpPr/>
          <p:nvPr/>
        </p:nvSpPr>
        <p:spPr>
          <a:xfrm>
            <a:off x="945236" y="4367600"/>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Purpose</a:t>
            </a:r>
            <a:endParaRPr sz="800" b="1">
              <a:solidFill>
                <a:srgbClr val="CCCCCC"/>
              </a:solidFill>
              <a:latin typeface="Montserrat"/>
              <a:ea typeface="Montserrat"/>
              <a:cs typeface="Montserrat"/>
              <a:sym typeface="Montserrat"/>
            </a:endParaRPr>
          </a:p>
        </p:txBody>
      </p:sp>
      <p:sp>
        <p:nvSpPr>
          <p:cNvPr id="723" name="Google Shape;723;p75"/>
          <p:cNvSpPr/>
          <p:nvPr/>
        </p:nvSpPr>
        <p:spPr>
          <a:xfrm>
            <a:off x="4363863" y="4367600"/>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Project Risks</a:t>
            </a:r>
            <a:endParaRPr sz="800" b="1">
              <a:solidFill>
                <a:srgbClr val="B7B7B7"/>
              </a:solidFill>
              <a:latin typeface="Montserrat"/>
              <a:ea typeface="Montserrat"/>
              <a:cs typeface="Montserrat"/>
              <a:sym typeface="Montserrat"/>
            </a:endParaRPr>
          </a:p>
        </p:txBody>
      </p:sp>
      <p:sp>
        <p:nvSpPr>
          <p:cNvPr id="724" name="Google Shape;724;p75"/>
          <p:cNvSpPr/>
          <p:nvPr/>
        </p:nvSpPr>
        <p:spPr>
          <a:xfrm>
            <a:off x="2105864" y="4367600"/>
            <a:ext cx="13566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Design Solutions</a:t>
            </a:r>
            <a:endParaRPr sz="800" b="1">
              <a:solidFill>
                <a:srgbClr val="CCCCCC"/>
              </a:solidFill>
              <a:latin typeface="Montserrat"/>
              <a:ea typeface="Montserrat"/>
              <a:cs typeface="Montserrat"/>
              <a:sym typeface="Montserrat"/>
            </a:endParaRPr>
          </a:p>
        </p:txBody>
      </p:sp>
      <p:sp>
        <p:nvSpPr>
          <p:cNvPr id="725" name="Google Shape;725;p75"/>
          <p:cNvSpPr/>
          <p:nvPr/>
        </p:nvSpPr>
        <p:spPr>
          <a:xfrm>
            <a:off x="5531963" y="4298300"/>
            <a:ext cx="1439100" cy="532200"/>
          </a:xfrm>
          <a:prstGeom prst="chevron">
            <a:avLst>
              <a:gd name="adj" fmla="val 50000"/>
            </a:avLst>
          </a:prstGeom>
          <a:solidFill>
            <a:srgbClr val="CEB87B"/>
          </a:solidFill>
          <a:ln w="19050" cap="flat" cmpd="sng">
            <a:solidFill>
              <a:schemeClr val="lt2"/>
            </a:solidFill>
            <a:prstDash val="solid"/>
            <a:round/>
            <a:headEnd type="none" w="sm" len="sm"/>
            <a:tailEnd type="none" w="sm" len="sm"/>
          </a:ln>
        </p:spPr>
        <p:txBody>
          <a:bodyPr spcFirstLastPara="1" wrap="square" lIns="114300" tIns="91425" rIns="91425" bIns="91425" anchor="t" anchorCtr="0">
            <a:noAutofit/>
          </a:bodyPr>
          <a:lstStyle/>
          <a:p>
            <a:pPr marL="0" lvl="0" indent="0" algn="ctr" rtl="0">
              <a:spcBef>
                <a:spcPts val="0"/>
              </a:spcBef>
              <a:spcAft>
                <a:spcPts val="0"/>
              </a:spcAft>
              <a:buNone/>
            </a:pPr>
            <a:r>
              <a:rPr lang="en" sz="900" b="1">
                <a:solidFill>
                  <a:srgbClr val="595959"/>
                </a:solidFill>
                <a:latin typeface="Montserrat"/>
                <a:ea typeface="Montserrat"/>
                <a:cs typeface="Montserrat"/>
                <a:sym typeface="Montserrat"/>
              </a:rPr>
              <a:t>Verification &amp; Validation</a:t>
            </a:r>
            <a:endParaRPr sz="900" b="1">
              <a:solidFill>
                <a:srgbClr val="595959"/>
              </a:solidFill>
              <a:latin typeface="Montserrat"/>
              <a:ea typeface="Montserrat"/>
              <a:cs typeface="Montserrat"/>
              <a:sym typeface="Montserrat"/>
            </a:endParaRPr>
          </a:p>
        </p:txBody>
      </p:sp>
      <p:sp>
        <p:nvSpPr>
          <p:cNvPr id="726" name="Google Shape;726;p75"/>
          <p:cNvSpPr/>
          <p:nvPr/>
        </p:nvSpPr>
        <p:spPr>
          <a:xfrm>
            <a:off x="6802263" y="4367600"/>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Project Planning</a:t>
            </a:r>
            <a:endParaRPr sz="800" b="1">
              <a:solidFill>
                <a:srgbClr val="B7B7B7"/>
              </a:solidFill>
              <a:latin typeface="Montserrat"/>
              <a:ea typeface="Montserrat"/>
              <a:cs typeface="Montserrat"/>
              <a:sym typeface="Montserra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76"/>
          <p:cNvSpPr txBox="1">
            <a:spLocks noGrp="1"/>
          </p:cNvSpPr>
          <p:nvPr>
            <p:ph type="title"/>
          </p:nvPr>
        </p:nvSpPr>
        <p:spPr>
          <a:xfrm>
            <a:off x="521700" y="483875"/>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Inlet Verification and Validation Plan</a:t>
            </a:r>
            <a:endParaRPr/>
          </a:p>
        </p:txBody>
      </p:sp>
      <p:sp>
        <p:nvSpPr>
          <p:cNvPr id="732" name="Google Shape;732;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pic>
        <p:nvPicPr>
          <p:cNvPr id="733" name="Google Shape;733;p76"/>
          <p:cNvPicPr preferRelativeResize="0"/>
          <p:nvPr/>
        </p:nvPicPr>
        <p:blipFill>
          <a:blip r:embed="rId3">
            <a:alphaModFix/>
          </a:blip>
          <a:stretch>
            <a:fillRect/>
          </a:stretch>
        </p:blipFill>
        <p:spPr>
          <a:xfrm>
            <a:off x="2338000" y="913150"/>
            <a:ext cx="4468000" cy="423034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77"/>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Stand Calibration and Verification Plan</a:t>
            </a:r>
            <a:endParaRPr/>
          </a:p>
        </p:txBody>
      </p:sp>
      <p:sp>
        <p:nvSpPr>
          <p:cNvPr id="739" name="Google Shape;739;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64</a:t>
            </a:fld>
            <a:endParaRPr b="1"/>
          </a:p>
        </p:txBody>
      </p:sp>
      <p:sp>
        <p:nvSpPr>
          <p:cNvPr id="740" name="Google Shape;740;p77"/>
          <p:cNvSpPr txBox="1">
            <a:spLocks noGrp="1"/>
          </p:cNvSpPr>
          <p:nvPr>
            <p:ph type="body" idx="1"/>
          </p:nvPr>
        </p:nvSpPr>
        <p:spPr>
          <a:xfrm>
            <a:off x="213625" y="1129900"/>
            <a:ext cx="49965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500"/>
              <a:t>EDF mass flow calibration</a:t>
            </a:r>
            <a:endParaRPr sz="1500"/>
          </a:p>
          <a:p>
            <a:pPr marL="914400" lvl="1" indent="-323850" algn="l" rtl="0">
              <a:spcBef>
                <a:spcPts val="0"/>
              </a:spcBef>
              <a:spcAft>
                <a:spcPts val="0"/>
              </a:spcAft>
              <a:buSzPts val="1500"/>
              <a:buChar char="▸"/>
            </a:pPr>
            <a:r>
              <a:rPr lang="en" sz="1500"/>
              <a:t>Test several throttle settings for the EDF</a:t>
            </a:r>
            <a:endParaRPr sz="1500"/>
          </a:p>
          <a:p>
            <a:pPr marL="1371600" lvl="2" indent="-323850" algn="l" rtl="0">
              <a:spcBef>
                <a:spcPts val="0"/>
              </a:spcBef>
              <a:spcAft>
                <a:spcPts val="0"/>
              </a:spcAft>
              <a:buSzPts val="1500"/>
              <a:buChar char="■"/>
            </a:pPr>
            <a:r>
              <a:rPr lang="en" sz="1500"/>
              <a:t>Straight inlet with bell mouth</a:t>
            </a:r>
            <a:endParaRPr sz="1500"/>
          </a:p>
          <a:p>
            <a:pPr marL="914400" lvl="1" indent="-323850" algn="l" rtl="0">
              <a:spcBef>
                <a:spcPts val="0"/>
              </a:spcBef>
              <a:spcAft>
                <a:spcPts val="0"/>
              </a:spcAft>
              <a:buSzPts val="1500"/>
              <a:buChar char="▸"/>
            </a:pPr>
            <a:r>
              <a:rPr lang="en" sz="1500"/>
              <a:t>Calculate mass flow with pitot probe</a:t>
            </a:r>
            <a:endParaRPr sz="1500"/>
          </a:p>
          <a:p>
            <a:pPr marL="1371600" lvl="2" indent="-323850" algn="l" rtl="0">
              <a:spcBef>
                <a:spcPts val="0"/>
              </a:spcBef>
              <a:spcAft>
                <a:spcPts val="0"/>
              </a:spcAft>
              <a:buSzPts val="1500"/>
              <a:buChar char="■"/>
            </a:pPr>
            <a:r>
              <a:rPr lang="en" sz="1500"/>
              <a:t>Steady 1-D approximation</a:t>
            </a:r>
            <a:endParaRPr sz="1500"/>
          </a:p>
          <a:p>
            <a:pPr marL="914400" lvl="1" indent="-323850" algn="l" rtl="0">
              <a:spcBef>
                <a:spcPts val="0"/>
              </a:spcBef>
              <a:spcAft>
                <a:spcPts val="0"/>
              </a:spcAft>
              <a:buSzPts val="1500"/>
              <a:buChar char="▸"/>
            </a:pPr>
            <a:r>
              <a:rPr lang="en" sz="1500"/>
              <a:t>Record useful battery duration (EDF)</a:t>
            </a:r>
            <a:endParaRPr sz="1500"/>
          </a:p>
          <a:p>
            <a:pPr marL="914400" lvl="1" indent="-323850" algn="l" rtl="0">
              <a:spcBef>
                <a:spcPts val="0"/>
              </a:spcBef>
              <a:spcAft>
                <a:spcPts val="0"/>
              </a:spcAft>
              <a:buSzPts val="1500"/>
              <a:buChar char="▸"/>
            </a:pPr>
            <a:r>
              <a:rPr lang="en" sz="1500"/>
              <a:t>Repeat the test with the Jetcat engine</a:t>
            </a:r>
            <a:endParaRPr sz="1500"/>
          </a:p>
          <a:p>
            <a:pPr marL="914400" lvl="1" indent="-323850" algn="l" rtl="0">
              <a:spcBef>
                <a:spcPts val="0"/>
              </a:spcBef>
              <a:spcAft>
                <a:spcPts val="0"/>
              </a:spcAft>
              <a:buSzPts val="1500"/>
              <a:buChar char="▸"/>
            </a:pPr>
            <a:r>
              <a:rPr lang="en" sz="1500" b="1"/>
              <a:t>Identify the EDF settings which align with JetCat’s settings</a:t>
            </a:r>
            <a:endParaRPr sz="1500" b="1"/>
          </a:p>
          <a:p>
            <a:pPr marL="457200" lvl="0" indent="-323850" algn="l" rtl="0">
              <a:spcBef>
                <a:spcPts val="0"/>
              </a:spcBef>
              <a:spcAft>
                <a:spcPts val="0"/>
              </a:spcAft>
              <a:buSzPts val="1500"/>
              <a:buChar char="▪"/>
            </a:pPr>
            <a:r>
              <a:rPr lang="en" sz="1500"/>
              <a:t>Pitot Tube Verification</a:t>
            </a:r>
            <a:endParaRPr sz="1500"/>
          </a:p>
          <a:p>
            <a:pPr marL="914400" lvl="1" indent="-323850" algn="l" rtl="0">
              <a:spcBef>
                <a:spcPts val="0"/>
              </a:spcBef>
              <a:spcAft>
                <a:spcPts val="0"/>
              </a:spcAft>
              <a:buSzPts val="1500"/>
              <a:buChar char="▸"/>
            </a:pPr>
            <a:r>
              <a:rPr lang="en" sz="1500"/>
              <a:t>Test in Aerospace wind tunnel</a:t>
            </a:r>
            <a:endParaRPr sz="1500"/>
          </a:p>
          <a:p>
            <a:pPr marL="914400" lvl="1" indent="-323850" algn="l" rtl="0">
              <a:spcBef>
                <a:spcPts val="0"/>
              </a:spcBef>
              <a:spcAft>
                <a:spcPts val="0"/>
              </a:spcAft>
              <a:buSzPts val="1500"/>
              <a:buChar char="▸"/>
            </a:pPr>
            <a:r>
              <a:rPr lang="en" sz="1500"/>
              <a:t>Compare against pitot tubes and other pre calibrated and proven sensors</a:t>
            </a:r>
            <a:endParaRPr sz="1500"/>
          </a:p>
        </p:txBody>
      </p:sp>
      <p:grpSp>
        <p:nvGrpSpPr>
          <p:cNvPr id="741" name="Google Shape;741;p77"/>
          <p:cNvGrpSpPr/>
          <p:nvPr/>
        </p:nvGrpSpPr>
        <p:grpSpPr>
          <a:xfrm>
            <a:off x="5348525" y="1626551"/>
            <a:ext cx="3672626" cy="2666100"/>
            <a:chOff x="5379850" y="1333751"/>
            <a:chExt cx="3672626" cy="2666100"/>
          </a:xfrm>
        </p:grpSpPr>
        <p:pic>
          <p:nvPicPr>
            <p:cNvPr id="742" name="Google Shape;742;p77"/>
            <p:cNvPicPr preferRelativeResize="0"/>
            <p:nvPr/>
          </p:nvPicPr>
          <p:blipFill>
            <a:blip r:embed="rId3">
              <a:alphaModFix/>
            </a:blip>
            <a:stretch>
              <a:fillRect/>
            </a:stretch>
          </p:blipFill>
          <p:spPr>
            <a:xfrm>
              <a:off x="5379860" y="1333751"/>
              <a:ext cx="3068103" cy="1301472"/>
            </a:xfrm>
            <a:prstGeom prst="rect">
              <a:avLst/>
            </a:prstGeom>
            <a:noFill/>
            <a:ln>
              <a:noFill/>
            </a:ln>
          </p:spPr>
        </p:pic>
        <p:pic>
          <p:nvPicPr>
            <p:cNvPr id="743" name="Google Shape;743;p77"/>
            <p:cNvPicPr preferRelativeResize="0"/>
            <p:nvPr/>
          </p:nvPicPr>
          <p:blipFill>
            <a:blip r:embed="rId4">
              <a:alphaModFix/>
            </a:blip>
            <a:stretch>
              <a:fillRect/>
            </a:stretch>
          </p:blipFill>
          <p:spPr>
            <a:xfrm>
              <a:off x="5379850" y="2698379"/>
              <a:ext cx="3672626" cy="1301472"/>
            </a:xfrm>
            <a:prstGeom prst="rect">
              <a:avLst/>
            </a:prstGeom>
            <a:noFill/>
            <a:ln>
              <a:noFill/>
            </a:ln>
          </p:spPr>
        </p:pic>
        <p:sp>
          <p:nvSpPr>
            <p:cNvPr id="744" name="Google Shape;744;p77"/>
            <p:cNvSpPr txBox="1"/>
            <p:nvPr/>
          </p:nvSpPr>
          <p:spPr>
            <a:xfrm>
              <a:off x="5622450" y="2923563"/>
              <a:ext cx="93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a:ea typeface="Montserrat"/>
                  <a:cs typeface="Montserrat"/>
                  <a:sym typeface="Montserrat"/>
                </a:rPr>
                <a:t>(D = 4in)</a:t>
              </a:r>
              <a:endParaRPr>
                <a:latin typeface="Montserrat"/>
                <a:ea typeface="Montserrat"/>
                <a:cs typeface="Montserrat"/>
                <a:sym typeface="Montserrat"/>
              </a:endParaRPr>
            </a:p>
          </p:txBody>
        </p:sp>
        <p:sp>
          <p:nvSpPr>
            <p:cNvPr id="745" name="Google Shape;745;p77"/>
            <p:cNvSpPr txBox="1"/>
            <p:nvPr/>
          </p:nvSpPr>
          <p:spPr>
            <a:xfrm>
              <a:off x="5622450" y="1571738"/>
              <a:ext cx="93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a:ea typeface="Montserrat"/>
                  <a:cs typeface="Montserrat"/>
                  <a:sym typeface="Montserrat"/>
                </a:rPr>
                <a:t>(D = 4in)</a:t>
              </a:r>
              <a:endParaRPr>
                <a:latin typeface="Montserrat"/>
                <a:ea typeface="Montserrat"/>
                <a:cs typeface="Montserrat"/>
                <a:sym typeface="Montserrat"/>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78"/>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CFD Calibration</a:t>
            </a:r>
            <a:endParaRPr/>
          </a:p>
        </p:txBody>
      </p:sp>
      <p:sp>
        <p:nvSpPr>
          <p:cNvPr id="751" name="Google Shape;751;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65</a:t>
            </a:fld>
            <a:endParaRPr b="1"/>
          </a:p>
        </p:txBody>
      </p:sp>
      <p:sp>
        <p:nvSpPr>
          <p:cNvPr id="752" name="Google Shape;752;p78"/>
          <p:cNvSpPr txBox="1">
            <a:spLocks noGrp="1"/>
          </p:cNvSpPr>
          <p:nvPr>
            <p:ph type="body" idx="1"/>
          </p:nvPr>
        </p:nvSpPr>
        <p:spPr>
          <a:xfrm>
            <a:off x="213625" y="1129900"/>
            <a:ext cx="85854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500"/>
              <a:t>Simple converging-diverging inlet</a:t>
            </a:r>
            <a:endParaRPr sz="1500"/>
          </a:p>
          <a:p>
            <a:pPr marL="914400" lvl="1" indent="-323850" algn="l" rtl="0">
              <a:spcBef>
                <a:spcPts val="0"/>
              </a:spcBef>
              <a:spcAft>
                <a:spcPts val="0"/>
              </a:spcAft>
              <a:buSzPts val="1500"/>
              <a:buChar char="▸"/>
            </a:pPr>
            <a:r>
              <a:rPr lang="en" sz="1500"/>
              <a:t>Simple ASEN 2002 analytical calculations</a:t>
            </a:r>
            <a:endParaRPr sz="1500"/>
          </a:p>
          <a:p>
            <a:pPr marL="1371600" lvl="2" indent="-323850" algn="l" rtl="0">
              <a:spcBef>
                <a:spcPts val="0"/>
              </a:spcBef>
              <a:spcAft>
                <a:spcPts val="0"/>
              </a:spcAft>
              <a:buSzPts val="1500"/>
              <a:buChar char="■"/>
            </a:pPr>
            <a:r>
              <a:rPr lang="en" sz="1500"/>
              <a:t>Estimate flow speeds at key locations (before throat, throat, after throat) with hand calculations</a:t>
            </a:r>
            <a:endParaRPr sz="1500"/>
          </a:p>
          <a:p>
            <a:pPr marL="914400" lvl="1" indent="-323850" algn="l" rtl="0">
              <a:spcBef>
                <a:spcPts val="0"/>
              </a:spcBef>
              <a:spcAft>
                <a:spcPts val="0"/>
              </a:spcAft>
              <a:buSzPts val="1500"/>
              <a:buChar char="▸"/>
            </a:pPr>
            <a:r>
              <a:rPr lang="en" sz="1500"/>
              <a:t>Compare and verify</a:t>
            </a:r>
            <a:endParaRPr sz="1500"/>
          </a:p>
          <a:p>
            <a:pPr marL="1371600" lvl="2" indent="-323850" algn="l" rtl="0">
              <a:spcBef>
                <a:spcPts val="0"/>
              </a:spcBef>
              <a:spcAft>
                <a:spcPts val="0"/>
              </a:spcAft>
              <a:buSzPts val="1500"/>
              <a:buChar char="■"/>
            </a:pPr>
            <a:r>
              <a:rPr lang="en" sz="1500"/>
              <a:t>CFD</a:t>
            </a:r>
            <a:endParaRPr sz="1500"/>
          </a:p>
          <a:p>
            <a:pPr marL="1371600" lvl="2" indent="-323850" algn="l" rtl="0">
              <a:spcBef>
                <a:spcPts val="0"/>
              </a:spcBef>
              <a:spcAft>
                <a:spcPts val="0"/>
              </a:spcAft>
              <a:buSzPts val="1500"/>
              <a:buChar char="■"/>
            </a:pPr>
            <a:r>
              <a:rPr lang="en" sz="1500"/>
              <a:t>Analytical (back of the envelope)</a:t>
            </a:r>
            <a:endParaRPr sz="1500"/>
          </a:p>
          <a:p>
            <a:pPr marL="1371600" lvl="2" indent="-323850" algn="l" rtl="0">
              <a:spcBef>
                <a:spcPts val="0"/>
              </a:spcBef>
              <a:spcAft>
                <a:spcPts val="0"/>
              </a:spcAft>
              <a:buSzPts val="1500"/>
              <a:buChar char="■"/>
            </a:pPr>
            <a:r>
              <a:rPr lang="en" sz="1500"/>
              <a:t>Experimental results</a:t>
            </a:r>
            <a:endParaRPr sz="1500"/>
          </a:p>
          <a:p>
            <a:pPr marL="457200" lvl="0" indent="-323850" algn="l" rtl="0">
              <a:spcBef>
                <a:spcPts val="0"/>
              </a:spcBef>
              <a:spcAft>
                <a:spcPts val="0"/>
              </a:spcAft>
              <a:buClr>
                <a:schemeClr val="dk2"/>
              </a:buClr>
              <a:buSzPts val="1500"/>
              <a:buChar char="▪"/>
            </a:pPr>
            <a:r>
              <a:rPr lang="en" sz="1500"/>
              <a:t>Balancing CFD calculations </a:t>
            </a:r>
            <a:endParaRPr sz="1500"/>
          </a:p>
          <a:p>
            <a:pPr marL="914400" lvl="1" indent="-323850" algn="l" rtl="0">
              <a:spcBef>
                <a:spcPts val="0"/>
              </a:spcBef>
              <a:spcAft>
                <a:spcPts val="0"/>
              </a:spcAft>
              <a:buSzPts val="1500"/>
              <a:buChar char="▸"/>
            </a:pPr>
            <a:r>
              <a:rPr lang="en" sz="1500"/>
              <a:t>Higher Reynolds Number</a:t>
            </a:r>
            <a:endParaRPr sz="1500"/>
          </a:p>
        </p:txBody>
      </p:sp>
      <p:pic>
        <p:nvPicPr>
          <p:cNvPr id="753" name="Google Shape;753;p78"/>
          <p:cNvPicPr preferRelativeResize="0"/>
          <p:nvPr/>
        </p:nvPicPr>
        <p:blipFill>
          <a:blip r:embed="rId3">
            <a:alphaModFix/>
          </a:blip>
          <a:stretch>
            <a:fillRect/>
          </a:stretch>
        </p:blipFill>
        <p:spPr>
          <a:xfrm>
            <a:off x="4982439" y="2732138"/>
            <a:ext cx="3885102" cy="1470475"/>
          </a:xfrm>
          <a:prstGeom prst="rect">
            <a:avLst/>
          </a:prstGeom>
          <a:noFill/>
          <a:ln>
            <a:noFill/>
          </a:ln>
        </p:spPr>
      </p:pic>
      <p:sp>
        <p:nvSpPr>
          <p:cNvPr id="754" name="Google Shape;754;p78"/>
          <p:cNvSpPr txBox="1"/>
          <p:nvPr/>
        </p:nvSpPr>
        <p:spPr>
          <a:xfrm>
            <a:off x="5073550" y="2429750"/>
            <a:ext cx="1192200" cy="4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9EBB"/>
                </a:solidFill>
                <a:latin typeface="Montserrat"/>
                <a:ea typeface="Montserrat"/>
                <a:cs typeface="Montserrat"/>
                <a:sym typeface="Montserrat"/>
              </a:rPr>
              <a:t>P</a:t>
            </a:r>
            <a:r>
              <a:rPr lang="en" baseline="-25000">
                <a:solidFill>
                  <a:srgbClr val="009EBB"/>
                </a:solidFill>
                <a:latin typeface="Montserrat"/>
                <a:ea typeface="Montserrat"/>
                <a:cs typeface="Montserrat"/>
                <a:sym typeface="Montserrat"/>
              </a:rPr>
              <a:t>0</a:t>
            </a:r>
            <a:r>
              <a:rPr lang="en">
                <a:solidFill>
                  <a:srgbClr val="009EBB"/>
                </a:solidFill>
                <a:latin typeface="Montserrat"/>
                <a:ea typeface="Montserrat"/>
                <a:cs typeface="Montserrat"/>
                <a:sym typeface="Montserrat"/>
              </a:rPr>
              <a:t> = P</a:t>
            </a:r>
            <a:r>
              <a:rPr lang="en" baseline="-25000">
                <a:solidFill>
                  <a:srgbClr val="009EBB"/>
                </a:solidFill>
                <a:latin typeface="Montserrat"/>
                <a:ea typeface="Montserrat"/>
                <a:cs typeface="Montserrat"/>
                <a:sym typeface="Montserrat"/>
              </a:rPr>
              <a:t>∞</a:t>
            </a:r>
            <a:r>
              <a:rPr lang="en">
                <a:solidFill>
                  <a:srgbClr val="009EBB"/>
                </a:solidFill>
                <a:latin typeface="Montserrat"/>
                <a:ea typeface="Montserrat"/>
                <a:cs typeface="Montserrat"/>
                <a:sym typeface="Montserrat"/>
              </a:rPr>
              <a:t> = P</a:t>
            </a:r>
            <a:r>
              <a:rPr lang="en" baseline="-25000">
                <a:solidFill>
                  <a:srgbClr val="009EBB"/>
                </a:solidFill>
                <a:latin typeface="Montserrat"/>
                <a:ea typeface="Montserrat"/>
                <a:cs typeface="Montserrat"/>
                <a:sym typeface="Montserrat"/>
              </a:rPr>
              <a:t>1</a:t>
            </a:r>
            <a:endParaRPr>
              <a:solidFill>
                <a:srgbClr val="009EBB"/>
              </a:solidFill>
              <a:latin typeface="Montserrat"/>
              <a:ea typeface="Montserrat"/>
              <a:cs typeface="Montserrat"/>
              <a:sym typeface="Montserra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79"/>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Turbine Engine Sensors Calibration</a:t>
            </a:r>
            <a:endParaRPr/>
          </a:p>
        </p:txBody>
      </p:sp>
      <p:sp>
        <p:nvSpPr>
          <p:cNvPr id="760" name="Google Shape;760;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66</a:t>
            </a:fld>
            <a:endParaRPr b="1"/>
          </a:p>
        </p:txBody>
      </p:sp>
      <p:sp>
        <p:nvSpPr>
          <p:cNvPr id="761" name="Google Shape;761;p79"/>
          <p:cNvSpPr txBox="1">
            <a:spLocks noGrp="1"/>
          </p:cNvSpPr>
          <p:nvPr>
            <p:ph type="body" idx="1"/>
          </p:nvPr>
        </p:nvSpPr>
        <p:spPr>
          <a:xfrm>
            <a:off x="213625" y="1129900"/>
            <a:ext cx="46842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Load Cell</a:t>
            </a:r>
            <a:endParaRPr/>
          </a:p>
          <a:p>
            <a:pPr marL="914400" lvl="1" indent="-317500" algn="l" rtl="0">
              <a:spcBef>
                <a:spcPts val="0"/>
              </a:spcBef>
              <a:spcAft>
                <a:spcPts val="0"/>
              </a:spcAft>
              <a:buSzPts val="1400"/>
              <a:buChar char="▸"/>
            </a:pPr>
            <a:r>
              <a:rPr lang="en"/>
              <a:t>Calibrate cell with known weights</a:t>
            </a:r>
            <a:endParaRPr/>
          </a:p>
          <a:p>
            <a:pPr marL="914400" lvl="1" indent="-317500" algn="l" rtl="0">
              <a:spcBef>
                <a:spcPts val="0"/>
              </a:spcBef>
              <a:spcAft>
                <a:spcPts val="0"/>
              </a:spcAft>
              <a:buSzPts val="1400"/>
              <a:buChar char="▸"/>
            </a:pPr>
            <a:r>
              <a:rPr lang="en"/>
              <a:t>Run JetCat engine through RPM sweep without and without inlet test stand</a:t>
            </a:r>
            <a:endParaRPr/>
          </a:p>
          <a:p>
            <a:pPr marL="914400" lvl="1" indent="-317500" algn="l" rtl="0">
              <a:spcBef>
                <a:spcPts val="0"/>
              </a:spcBef>
              <a:spcAft>
                <a:spcPts val="0"/>
              </a:spcAft>
              <a:buSzPts val="1400"/>
              <a:buChar char="▸"/>
            </a:pPr>
            <a:r>
              <a:rPr lang="en"/>
              <a:t>Ensures inlet test stand has negligible error on thrust data</a:t>
            </a:r>
            <a:endParaRPr/>
          </a:p>
          <a:p>
            <a:pPr marL="0" lvl="0" indent="0" algn="l" rtl="0">
              <a:spcBef>
                <a:spcPts val="0"/>
              </a:spcBef>
              <a:spcAft>
                <a:spcPts val="0"/>
              </a:spcAft>
              <a:buNone/>
            </a:pPr>
            <a:endParaRPr/>
          </a:p>
          <a:p>
            <a:pPr marL="457200" lvl="0" indent="-317500" algn="l" rtl="0">
              <a:spcBef>
                <a:spcPts val="0"/>
              </a:spcBef>
              <a:spcAft>
                <a:spcPts val="0"/>
              </a:spcAft>
              <a:buClr>
                <a:schemeClr val="dk2"/>
              </a:buClr>
              <a:buSzPts val="1400"/>
              <a:buChar char="▪"/>
            </a:pPr>
            <a:r>
              <a:rPr lang="en"/>
              <a:t>Fuel Flow Sensor (fuel flow rate) </a:t>
            </a:r>
            <a:endParaRPr/>
          </a:p>
          <a:p>
            <a:pPr marL="914400" lvl="1" indent="-317500" algn="l" rtl="0">
              <a:spcBef>
                <a:spcPts val="0"/>
              </a:spcBef>
              <a:spcAft>
                <a:spcPts val="0"/>
              </a:spcAft>
              <a:buSzPts val="1400"/>
              <a:buChar char="▸"/>
            </a:pPr>
            <a:r>
              <a:rPr lang="en"/>
              <a:t>Equiflow PFA Click Housing Flowmeter</a:t>
            </a:r>
            <a:endParaRPr/>
          </a:p>
          <a:p>
            <a:pPr marL="914400" lvl="1" indent="-317500" algn="l" rtl="0">
              <a:spcBef>
                <a:spcPts val="0"/>
              </a:spcBef>
              <a:spcAft>
                <a:spcPts val="0"/>
              </a:spcAft>
              <a:buSzPts val="1400"/>
              <a:buChar char="▸"/>
            </a:pPr>
            <a:r>
              <a:rPr lang="en"/>
              <a:t>With JetCat fuel pump run into graduated cylinder at set rate with stopwatch for flow rate verification</a:t>
            </a:r>
            <a:endParaRPr/>
          </a:p>
        </p:txBody>
      </p:sp>
      <p:pic>
        <p:nvPicPr>
          <p:cNvPr id="762" name="Google Shape;762;p79"/>
          <p:cNvPicPr preferRelativeResize="0"/>
          <p:nvPr/>
        </p:nvPicPr>
        <p:blipFill rotWithShape="1">
          <a:blip r:embed="rId3">
            <a:alphaModFix/>
          </a:blip>
          <a:srcRect t="34378"/>
          <a:stretch/>
        </p:blipFill>
        <p:spPr>
          <a:xfrm>
            <a:off x="6450650" y="3891475"/>
            <a:ext cx="1659275" cy="1041600"/>
          </a:xfrm>
          <a:prstGeom prst="rect">
            <a:avLst/>
          </a:prstGeom>
          <a:noFill/>
          <a:ln>
            <a:noFill/>
          </a:ln>
        </p:spPr>
      </p:pic>
      <p:pic>
        <p:nvPicPr>
          <p:cNvPr id="763" name="Google Shape;763;p79"/>
          <p:cNvPicPr preferRelativeResize="0"/>
          <p:nvPr/>
        </p:nvPicPr>
        <p:blipFill rotWithShape="1">
          <a:blip r:embed="rId4">
            <a:alphaModFix/>
          </a:blip>
          <a:srcRect l="6068"/>
          <a:stretch/>
        </p:blipFill>
        <p:spPr>
          <a:xfrm>
            <a:off x="5463400" y="1084475"/>
            <a:ext cx="3297199" cy="26707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80"/>
          <p:cNvSpPr/>
          <p:nvPr/>
        </p:nvSpPr>
        <p:spPr>
          <a:xfrm>
            <a:off x="0" y="2402400"/>
            <a:ext cx="7890600" cy="973800"/>
          </a:xfrm>
          <a:prstGeom prst="rect">
            <a:avLst/>
          </a:prstGeom>
          <a:solidFill>
            <a:srgbClr val="CEB87B"/>
          </a:solidFill>
          <a:ln w="38100" cap="flat" cmpd="sng">
            <a:solidFill>
              <a:srgbClr val="CEB8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0"/>
          <p:cNvSpPr txBox="1">
            <a:spLocks noGrp="1"/>
          </p:cNvSpPr>
          <p:nvPr>
            <p:ph type="title"/>
          </p:nvPr>
        </p:nvSpPr>
        <p:spPr>
          <a:xfrm>
            <a:off x="1082625" y="2610000"/>
            <a:ext cx="497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Project Planning</a:t>
            </a:r>
            <a:endParaRPr sz="2600"/>
          </a:p>
        </p:txBody>
      </p:sp>
      <p:sp>
        <p:nvSpPr>
          <p:cNvPr id="770" name="Google Shape;770;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67</a:t>
            </a:fld>
            <a:endParaRPr b="1"/>
          </a:p>
        </p:txBody>
      </p:sp>
      <p:sp>
        <p:nvSpPr>
          <p:cNvPr id="771" name="Google Shape;771;p80"/>
          <p:cNvSpPr txBox="1">
            <a:spLocks noGrp="1"/>
          </p:cNvSpPr>
          <p:nvPr>
            <p:ph type="title"/>
          </p:nvPr>
        </p:nvSpPr>
        <p:spPr>
          <a:xfrm>
            <a:off x="1082625" y="1697050"/>
            <a:ext cx="3287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0"/>
              <a:t>Section 6</a:t>
            </a:r>
            <a:endParaRPr sz="2600" b="0"/>
          </a:p>
        </p:txBody>
      </p:sp>
      <p:sp>
        <p:nvSpPr>
          <p:cNvPr id="772" name="Google Shape;772;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67</a:t>
            </a:fld>
            <a:endParaRPr b="1"/>
          </a:p>
        </p:txBody>
      </p:sp>
      <p:sp>
        <p:nvSpPr>
          <p:cNvPr id="773" name="Google Shape;773;p80"/>
          <p:cNvSpPr/>
          <p:nvPr/>
        </p:nvSpPr>
        <p:spPr>
          <a:xfrm>
            <a:off x="3283386" y="4372325"/>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b="1">
                <a:solidFill>
                  <a:srgbClr val="CCCCCC"/>
                </a:solidFill>
                <a:latin typeface="Montserrat"/>
                <a:ea typeface="Montserrat"/>
                <a:cs typeface="Montserrat"/>
                <a:sym typeface="Montserrat"/>
              </a:rPr>
              <a:t>Design Satisfaction </a:t>
            </a:r>
            <a:endParaRPr sz="800" b="1">
              <a:solidFill>
                <a:srgbClr val="B7B7B7"/>
              </a:solidFill>
              <a:latin typeface="Montserrat"/>
              <a:ea typeface="Montserrat"/>
              <a:cs typeface="Montserrat"/>
              <a:sym typeface="Montserrat"/>
            </a:endParaRPr>
          </a:p>
        </p:txBody>
      </p:sp>
      <p:sp>
        <p:nvSpPr>
          <p:cNvPr id="774" name="Google Shape;774;p80"/>
          <p:cNvSpPr/>
          <p:nvPr/>
        </p:nvSpPr>
        <p:spPr>
          <a:xfrm>
            <a:off x="994761" y="4372325"/>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Purpose</a:t>
            </a:r>
            <a:endParaRPr sz="800" b="1">
              <a:solidFill>
                <a:srgbClr val="CCCCCC"/>
              </a:solidFill>
              <a:latin typeface="Montserrat"/>
              <a:ea typeface="Montserrat"/>
              <a:cs typeface="Montserrat"/>
              <a:sym typeface="Montserrat"/>
            </a:endParaRPr>
          </a:p>
        </p:txBody>
      </p:sp>
      <p:sp>
        <p:nvSpPr>
          <p:cNvPr id="775" name="Google Shape;775;p80"/>
          <p:cNvSpPr/>
          <p:nvPr/>
        </p:nvSpPr>
        <p:spPr>
          <a:xfrm>
            <a:off x="4413388" y="4372325"/>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Project Risks</a:t>
            </a:r>
            <a:endParaRPr sz="800" b="1">
              <a:solidFill>
                <a:srgbClr val="B7B7B7"/>
              </a:solidFill>
              <a:latin typeface="Montserrat"/>
              <a:ea typeface="Montserrat"/>
              <a:cs typeface="Montserrat"/>
              <a:sym typeface="Montserrat"/>
            </a:endParaRPr>
          </a:p>
        </p:txBody>
      </p:sp>
      <p:sp>
        <p:nvSpPr>
          <p:cNvPr id="776" name="Google Shape;776;p80"/>
          <p:cNvSpPr/>
          <p:nvPr/>
        </p:nvSpPr>
        <p:spPr>
          <a:xfrm>
            <a:off x="2155389" y="4372325"/>
            <a:ext cx="13566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Design Solutions</a:t>
            </a:r>
            <a:endParaRPr sz="800" b="1">
              <a:solidFill>
                <a:srgbClr val="CCCCCC"/>
              </a:solidFill>
              <a:latin typeface="Montserrat"/>
              <a:ea typeface="Montserrat"/>
              <a:cs typeface="Montserrat"/>
              <a:sym typeface="Montserrat"/>
            </a:endParaRPr>
          </a:p>
        </p:txBody>
      </p:sp>
      <p:sp>
        <p:nvSpPr>
          <p:cNvPr id="777" name="Google Shape;777;p80"/>
          <p:cNvSpPr/>
          <p:nvPr/>
        </p:nvSpPr>
        <p:spPr>
          <a:xfrm>
            <a:off x="6752726" y="4333325"/>
            <a:ext cx="1396500" cy="471600"/>
          </a:xfrm>
          <a:prstGeom prst="chevron">
            <a:avLst>
              <a:gd name="adj" fmla="val 50000"/>
            </a:avLst>
          </a:prstGeom>
          <a:solidFill>
            <a:srgbClr val="CEB87B"/>
          </a:solidFill>
          <a:ln w="19050" cap="flat" cmpd="sng">
            <a:solidFill>
              <a:schemeClr val="lt2"/>
            </a:solidFill>
            <a:prstDash val="solid"/>
            <a:round/>
            <a:headEnd type="none" w="sm" len="sm"/>
            <a:tailEnd type="none" w="sm" len="sm"/>
          </a:ln>
        </p:spPr>
        <p:txBody>
          <a:bodyPr spcFirstLastPara="1" wrap="square" lIns="114300" tIns="91425" rIns="91425" bIns="91425" anchor="t" anchorCtr="0">
            <a:noAutofit/>
          </a:bodyPr>
          <a:lstStyle/>
          <a:p>
            <a:pPr marL="0" lvl="0" indent="0" algn="ctr" rtl="0">
              <a:spcBef>
                <a:spcPts val="0"/>
              </a:spcBef>
              <a:spcAft>
                <a:spcPts val="0"/>
              </a:spcAft>
              <a:buNone/>
            </a:pPr>
            <a:r>
              <a:rPr lang="en" sz="900" b="1">
                <a:solidFill>
                  <a:srgbClr val="595959"/>
                </a:solidFill>
                <a:latin typeface="Montserrat"/>
                <a:ea typeface="Montserrat"/>
                <a:cs typeface="Montserrat"/>
                <a:sym typeface="Montserrat"/>
              </a:rPr>
              <a:t>Project Planning</a:t>
            </a:r>
            <a:endParaRPr sz="900" b="1">
              <a:solidFill>
                <a:srgbClr val="595959"/>
              </a:solidFill>
              <a:latin typeface="Montserrat"/>
              <a:ea typeface="Montserrat"/>
              <a:cs typeface="Montserrat"/>
              <a:sym typeface="Montserrat"/>
            </a:endParaRPr>
          </a:p>
        </p:txBody>
      </p:sp>
      <p:sp>
        <p:nvSpPr>
          <p:cNvPr id="778" name="Google Shape;778;p80"/>
          <p:cNvSpPr/>
          <p:nvPr/>
        </p:nvSpPr>
        <p:spPr>
          <a:xfrm>
            <a:off x="5556388" y="4372325"/>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Verification &amp; Validation</a:t>
            </a:r>
            <a:endParaRPr sz="800" b="1">
              <a:solidFill>
                <a:srgbClr val="B7B7B7"/>
              </a:solidFill>
              <a:latin typeface="Montserrat"/>
              <a:ea typeface="Montserrat"/>
              <a:cs typeface="Montserrat"/>
              <a:sym typeface="Montserra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81"/>
          <p:cNvSpPr txBox="1">
            <a:spLocks noGrp="1"/>
          </p:cNvSpPr>
          <p:nvPr>
            <p:ph type="title"/>
          </p:nvPr>
        </p:nvSpPr>
        <p:spPr>
          <a:xfrm>
            <a:off x="533450" y="595750"/>
            <a:ext cx="8100600" cy="23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Org Chart</a:t>
            </a:r>
            <a:endParaRPr/>
          </a:p>
        </p:txBody>
      </p:sp>
      <p:sp>
        <p:nvSpPr>
          <p:cNvPr id="784" name="Google Shape;784;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sp>
        <p:nvSpPr>
          <p:cNvPr id="785" name="Google Shape;785;p81"/>
          <p:cNvSpPr/>
          <p:nvPr/>
        </p:nvSpPr>
        <p:spPr>
          <a:xfrm>
            <a:off x="2842793" y="1522975"/>
            <a:ext cx="1538100" cy="442500"/>
          </a:xfrm>
          <a:prstGeom prst="roundRect">
            <a:avLst>
              <a:gd name="adj" fmla="val 50000"/>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AFRL Rep: Capt Huff</a:t>
            </a:r>
            <a:endParaRPr>
              <a:solidFill>
                <a:srgbClr val="FFFFFF"/>
              </a:solidFill>
            </a:endParaRPr>
          </a:p>
        </p:txBody>
      </p:sp>
      <p:sp>
        <p:nvSpPr>
          <p:cNvPr id="786" name="Google Shape;786;p81"/>
          <p:cNvSpPr/>
          <p:nvPr/>
        </p:nvSpPr>
        <p:spPr>
          <a:xfrm>
            <a:off x="4677965" y="1522964"/>
            <a:ext cx="1538100" cy="442500"/>
          </a:xfrm>
          <a:prstGeom prst="roundRect">
            <a:avLst>
              <a:gd name="adj" fmla="val 50000"/>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Advisor: Professor John Mah</a:t>
            </a:r>
            <a:endParaRPr>
              <a:solidFill>
                <a:srgbClr val="FFFFFF"/>
              </a:solidFill>
            </a:endParaRPr>
          </a:p>
        </p:txBody>
      </p:sp>
      <p:sp>
        <p:nvSpPr>
          <p:cNvPr id="787" name="Google Shape;787;p81"/>
          <p:cNvSpPr/>
          <p:nvPr/>
        </p:nvSpPr>
        <p:spPr>
          <a:xfrm>
            <a:off x="3778047" y="2262026"/>
            <a:ext cx="1538100" cy="442500"/>
          </a:xfrm>
          <a:prstGeom prst="roundRect">
            <a:avLst>
              <a:gd name="adj" fmla="val 50000"/>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PM: Will Watkins</a:t>
            </a:r>
            <a:endParaRPr sz="1000">
              <a:solidFill>
                <a:srgbClr val="FFFFFF"/>
              </a:solidFill>
              <a:latin typeface="Roboto"/>
              <a:ea typeface="Roboto"/>
              <a:cs typeface="Roboto"/>
              <a:sym typeface="Roboto"/>
            </a:endParaRPr>
          </a:p>
        </p:txBody>
      </p:sp>
      <p:sp>
        <p:nvSpPr>
          <p:cNvPr id="788" name="Google Shape;788;p81"/>
          <p:cNvSpPr/>
          <p:nvPr/>
        </p:nvSpPr>
        <p:spPr>
          <a:xfrm>
            <a:off x="3778050" y="2960301"/>
            <a:ext cx="1538100" cy="5070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Systems Engineers:</a:t>
            </a:r>
            <a:endParaRPr sz="1000">
              <a:solidFill>
                <a:srgbClr val="FFFFFF"/>
              </a:solidFill>
              <a:latin typeface="Roboto"/>
              <a:ea typeface="Roboto"/>
              <a:cs typeface="Roboto"/>
              <a:sym typeface="Roboto"/>
            </a:endParaRPr>
          </a:p>
          <a:p>
            <a:pPr marL="0" lvl="0" indent="0" algn="ctr" rtl="0">
              <a:spcBef>
                <a:spcPts val="0"/>
              </a:spcBef>
              <a:spcAft>
                <a:spcPts val="0"/>
              </a:spcAft>
              <a:buNone/>
            </a:pPr>
            <a:r>
              <a:rPr lang="en" sz="1000">
                <a:solidFill>
                  <a:srgbClr val="FFFFFF"/>
                </a:solidFill>
                <a:latin typeface="Roboto"/>
                <a:ea typeface="Roboto"/>
                <a:cs typeface="Roboto"/>
                <a:sym typeface="Roboto"/>
              </a:rPr>
              <a:t>Dishank Kathuria</a:t>
            </a:r>
            <a:endParaRPr sz="1000">
              <a:solidFill>
                <a:srgbClr val="FFFFFF"/>
              </a:solidFill>
              <a:latin typeface="Roboto"/>
              <a:ea typeface="Roboto"/>
              <a:cs typeface="Roboto"/>
              <a:sym typeface="Roboto"/>
            </a:endParaRPr>
          </a:p>
          <a:p>
            <a:pPr marL="0" lvl="0" indent="0" algn="ctr" rtl="0">
              <a:spcBef>
                <a:spcPts val="0"/>
              </a:spcBef>
              <a:spcAft>
                <a:spcPts val="0"/>
              </a:spcAft>
              <a:buNone/>
            </a:pPr>
            <a:r>
              <a:rPr lang="en" sz="1000">
                <a:solidFill>
                  <a:srgbClr val="FFFFFF"/>
                </a:solidFill>
                <a:latin typeface="Roboto"/>
                <a:ea typeface="Roboto"/>
                <a:cs typeface="Roboto"/>
                <a:sym typeface="Roboto"/>
              </a:rPr>
              <a:t>Harrison Methratta</a:t>
            </a:r>
            <a:endParaRPr sz="1000">
              <a:solidFill>
                <a:srgbClr val="FFFFFF"/>
              </a:solidFill>
              <a:latin typeface="Roboto"/>
              <a:ea typeface="Roboto"/>
              <a:cs typeface="Roboto"/>
              <a:sym typeface="Roboto"/>
            </a:endParaRPr>
          </a:p>
        </p:txBody>
      </p:sp>
      <p:sp>
        <p:nvSpPr>
          <p:cNvPr id="789" name="Google Shape;789;p81"/>
          <p:cNvSpPr/>
          <p:nvPr/>
        </p:nvSpPr>
        <p:spPr>
          <a:xfrm>
            <a:off x="546893" y="3787628"/>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CFD: Zak Dmitriyev</a:t>
            </a:r>
            <a:endParaRPr>
              <a:solidFill>
                <a:srgbClr val="FFFFFF"/>
              </a:solidFill>
            </a:endParaRPr>
          </a:p>
        </p:txBody>
      </p:sp>
      <p:sp>
        <p:nvSpPr>
          <p:cNvPr id="790" name="Google Shape;790;p81"/>
          <p:cNvSpPr/>
          <p:nvPr/>
        </p:nvSpPr>
        <p:spPr>
          <a:xfrm>
            <a:off x="1907625" y="2262028"/>
            <a:ext cx="1538100" cy="442500"/>
          </a:xfrm>
          <a:prstGeom prst="roundRect">
            <a:avLst>
              <a:gd name="adj" fmla="val 50000"/>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Inlet Lead: Tim Breda</a:t>
            </a:r>
            <a:endParaRPr>
              <a:solidFill>
                <a:srgbClr val="FFFFFF"/>
              </a:solidFill>
            </a:endParaRPr>
          </a:p>
        </p:txBody>
      </p:sp>
      <p:sp>
        <p:nvSpPr>
          <p:cNvPr id="791" name="Google Shape;791;p81"/>
          <p:cNvSpPr/>
          <p:nvPr/>
        </p:nvSpPr>
        <p:spPr>
          <a:xfrm>
            <a:off x="5648468" y="2262028"/>
            <a:ext cx="1538100" cy="442500"/>
          </a:xfrm>
          <a:prstGeom prst="roundRect">
            <a:avLst>
              <a:gd name="adj" fmla="val 50000"/>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TA Lead: Michael Vogel</a:t>
            </a:r>
            <a:endParaRPr>
              <a:solidFill>
                <a:srgbClr val="FFFFFF"/>
              </a:solidFill>
            </a:endParaRPr>
          </a:p>
        </p:txBody>
      </p:sp>
      <p:cxnSp>
        <p:nvCxnSpPr>
          <p:cNvPr id="792" name="Google Shape;792;p81"/>
          <p:cNvCxnSpPr>
            <a:stCxn id="787" idx="1"/>
            <a:endCxn id="790" idx="3"/>
          </p:cNvCxnSpPr>
          <p:nvPr/>
        </p:nvCxnSpPr>
        <p:spPr>
          <a:xfrm rot="10800000">
            <a:off x="3445647" y="2483276"/>
            <a:ext cx="332400" cy="0"/>
          </a:xfrm>
          <a:prstGeom prst="straightConnector1">
            <a:avLst/>
          </a:prstGeom>
          <a:noFill/>
          <a:ln w="9525" cap="flat" cmpd="sng">
            <a:solidFill>
              <a:schemeClr val="dk2"/>
            </a:solidFill>
            <a:prstDash val="solid"/>
            <a:round/>
            <a:headEnd type="none" w="med" len="med"/>
            <a:tailEnd type="none" w="med" len="med"/>
          </a:ln>
        </p:spPr>
      </p:cxnSp>
      <p:cxnSp>
        <p:nvCxnSpPr>
          <p:cNvPr id="793" name="Google Shape;793;p81"/>
          <p:cNvCxnSpPr>
            <a:endCxn id="791" idx="1"/>
          </p:cNvCxnSpPr>
          <p:nvPr/>
        </p:nvCxnSpPr>
        <p:spPr>
          <a:xfrm>
            <a:off x="5245568" y="2483278"/>
            <a:ext cx="402900" cy="0"/>
          </a:xfrm>
          <a:prstGeom prst="straightConnector1">
            <a:avLst/>
          </a:prstGeom>
          <a:noFill/>
          <a:ln w="9525" cap="flat" cmpd="sng">
            <a:solidFill>
              <a:schemeClr val="dk2"/>
            </a:solidFill>
            <a:prstDash val="solid"/>
            <a:round/>
            <a:headEnd type="none" w="med" len="med"/>
            <a:tailEnd type="none" w="med" len="med"/>
          </a:ln>
        </p:spPr>
      </p:cxnSp>
      <p:cxnSp>
        <p:nvCxnSpPr>
          <p:cNvPr id="794" name="Google Shape;794;p81"/>
          <p:cNvCxnSpPr>
            <a:stCxn id="786" idx="2"/>
            <a:endCxn id="787" idx="0"/>
          </p:cNvCxnSpPr>
          <p:nvPr/>
        </p:nvCxnSpPr>
        <p:spPr>
          <a:xfrm rot="5400000">
            <a:off x="4848665" y="1663814"/>
            <a:ext cx="296700" cy="900000"/>
          </a:xfrm>
          <a:prstGeom prst="bentConnector3">
            <a:avLst>
              <a:gd name="adj1" fmla="val 49977"/>
            </a:avLst>
          </a:prstGeom>
          <a:noFill/>
          <a:ln w="9525" cap="flat" cmpd="sng">
            <a:solidFill>
              <a:schemeClr val="dk2"/>
            </a:solidFill>
            <a:prstDash val="solid"/>
            <a:round/>
            <a:headEnd type="none" w="med" len="med"/>
            <a:tailEnd type="none" w="med" len="med"/>
          </a:ln>
        </p:spPr>
      </p:cxnSp>
      <p:sp>
        <p:nvSpPr>
          <p:cNvPr id="795" name="Google Shape;795;p81"/>
          <p:cNvSpPr/>
          <p:nvPr/>
        </p:nvSpPr>
        <p:spPr>
          <a:xfrm>
            <a:off x="7058993" y="3787628"/>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Structures: </a:t>
            </a:r>
            <a:endParaRPr sz="1000">
              <a:solidFill>
                <a:srgbClr val="FFFFFF"/>
              </a:solidFill>
              <a:latin typeface="Roboto"/>
              <a:ea typeface="Roboto"/>
              <a:cs typeface="Roboto"/>
              <a:sym typeface="Roboto"/>
            </a:endParaRPr>
          </a:p>
          <a:p>
            <a:pPr marL="0" lvl="0" indent="0" algn="ctr" rtl="0">
              <a:spcBef>
                <a:spcPts val="0"/>
              </a:spcBef>
              <a:spcAft>
                <a:spcPts val="0"/>
              </a:spcAft>
              <a:buNone/>
            </a:pPr>
            <a:r>
              <a:rPr lang="en" sz="1000">
                <a:solidFill>
                  <a:srgbClr val="FFFFFF"/>
                </a:solidFill>
                <a:latin typeface="Roboto"/>
                <a:ea typeface="Roboto"/>
                <a:cs typeface="Roboto"/>
                <a:sym typeface="Roboto"/>
              </a:rPr>
              <a:t>Josh Seedorf</a:t>
            </a:r>
            <a:endParaRPr>
              <a:solidFill>
                <a:srgbClr val="FFFFFF"/>
              </a:solidFill>
            </a:endParaRPr>
          </a:p>
        </p:txBody>
      </p:sp>
      <p:sp>
        <p:nvSpPr>
          <p:cNvPr id="796" name="Google Shape;796;p81"/>
          <p:cNvSpPr/>
          <p:nvPr/>
        </p:nvSpPr>
        <p:spPr>
          <a:xfrm>
            <a:off x="2162318" y="3787628"/>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Testing: Joey Derks</a:t>
            </a:r>
            <a:endParaRPr>
              <a:solidFill>
                <a:srgbClr val="FFFFFF"/>
              </a:solidFill>
            </a:endParaRPr>
          </a:p>
        </p:txBody>
      </p:sp>
      <p:sp>
        <p:nvSpPr>
          <p:cNvPr id="797" name="Google Shape;797;p81"/>
          <p:cNvSpPr/>
          <p:nvPr/>
        </p:nvSpPr>
        <p:spPr>
          <a:xfrm>
            <a:off x="3777743" y="3787628"/>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Finance: </a:t>
            </a:r>
            <a:endParaRPr sz="1000">
              <a:solidFill>
                <a:srgbClr val="FFFFFF"/>
              </a:solidFill>
              <a:latin typeface="Roboto"/>
              <a:ea typeface="Roboto"/>
              <a:cs typeface="Roboto"/>
              <a:sym typeface="Roboto"/>
            </a:endParaRPr>
          </a:p>
          <a:p>
            <a:pPr marL="0" lvl="0" indent="0" algn="ctr" rtl="0">
              <a:spcBef>
                <a:spcPts val="0"/>
              </a:spcBef>
              <a:spcAft>
                <a:spcPts val="0"/>
              </a:spcAft>
              <a:buNone/>
            </a:pPr>
            <a:r>
              <a:rPr lang="en" sz="1000">
                <a:solidFill>
                  <a:srgbClr val="FFFFFF"/>
                </a:solidFill>
                <a:latin typeface="Roboto"/>
                <a:ea typeface="Roboto"/>
                <a:cs typeface="Roboto"/>
                <a:sym typeface="Roboto"/>
              </a:rPr>
              <a:t>Ryan Joseph</a:t>
            </a:r>
            <a:endParaRPr>
              <a:solidFill>
                <a:srgbClr val="FFFFFF"/>
              </a:solidFill>
            </a:endParaRPr>
          </a:p>
        </p:txBody>
      </p:sp>
      <p:sp>
        <p:nvSpPr>
          <p:cNvPr id="798" name="Google Shape;798;p81"/>
          <p:cNvSpPr/>
          <p:nvPr/>
        </p:nvSpPr>
        <p:spPr>
          <a:xfrm>
            <a:off x="5393175" y="3787625"/>
            <a:ext cx="15885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Safety/Manufacturing: John Wissler</a:t>
            </a:r>
            <a:endParaRPr>
              <a:solidFill>
                <a:srgbClr val="FFFFFF"/>
              </a:solidFill>
            </a:endParaRPr>
          </a:p>
        </p:txBody>
      </p:sp>
      <p:cxnSp>
        <p:nvCxnSpPr>
          <p:cNvPr id="799" name="Google Shape;799;p81"/>
          <p:cNvCxnSpPr>
            <a:stCxn id="785" idx="2"/>
            <a:endCxn id="787" idx="0"/>
          </p:cNvCxnSpPr>
          <p:nvPr/>
        </p:nvCxnSpPr>
        <p:spPr>
          <a:xfrm rot="-5400000" flipH="1">
            <a:off x="3931193" y="1646125"/>
            <a:ext cx="296700" cy="935400"/>
          </a:xfrm>
          <a:prstGeom prst="bentConnector3">
            <a:avLst>
              <a:gd name="adj1" fmla="val 49975"/>
            </a:avLst>
          </a:prstGeom>
          <a:noFill/>
          <a:ln w="9525" cap="flat" cmpd="sng">
            <a:solidFill>
              <a:schemeClr val="dk2"/>
            </a:solidFill>
            <a:prstDash val="solid"/>
            <a:round/>
            <a:headEnd type="none" w="med" len="med"/>
            <a:tailEnd type="none" w="med" len="med"/>
          </a:ln>
        </p:spPr>
      </p:cxnSp>
      <p:cxnSp>
        <p:nvCxnSpPr>
          <p:cNvPr id="800" name="Google Shape;800;p81"/>
          <p:cNvCxnSpPr>
            <a:stCxn id="787" idx="2"/>
            <a:endCxn id="788" idx="0"/>
          </p:cNvCxnSpPr>
          <p:nvPr/>
        </p:nvCxnSpPr>
        <p:spPr>
          <a:xfrm>
            <a:off x="4547097" y="2704526"/>
            <a:ext cx="0" cy="255900"/>
          </a:xfrm>
          <a:prstGeom prst="straightConnector1">
            <a:avLst/>
          </a:prstGeom>
          <a:noFill/>
          <a:ln w="9525" cap="flat" cmpd="sng">
            <a:solidFill>
              <a:schemeClr val="dk2"/>
            </a:solidFill>
            <a:prstDash val="solid"/>
            <a:round/>
            <a:headEnd type="none" w="med" len="med"/>
            <a:tailEnd type="none" w="med" len="med"/>
          </a:ln>
        </p:spPr>
      </p:cxnSp>
      <p:cxnSp>
        <p:nvCxnSpPr>
          <p:cNvPr id="801" name="Google Shape;801;p81"/>
          <p:cNvCxnSpPr>
            <a:stCxn id="788" idx="2"/>
            <a:endCxn id="797" idx="0"/>
          </p:cNvCxnSpPr>
          <p:nvPr/>
        </p:nvCxnSpPr>
        <p:spPr>
          <a:xfrm flipH="1">
            <a:off x="4546800" y="3467301"/>
            <a:ext cx="300" cy="320400"/>
          </a:xfrm>
          <a:prstGeom prst="straightConnector1">
            <a:avLst/>
          </a:prstGeom>
          <a:noFill/>
          <a:ln w="9525" cap="flat" cmpd="sng">
            <a:solidFill>
              <a:schemeClr val="dk2"/>
            </a:solidFill>
            <a:prstDash val="solid"/>
            <a:round/>
            <a:headEnd type="none" w="med" len="med"/>
            <a:tailEnd type="none" w="med" len="med"/>
          </a:ln>
        </p:spPr>
      </p:cxnSp>
      <p:cxnSp>
        <p:nvCxnSpPr>
          <p:cNvPr id="802" name="Google Shape;802;p81"/>
          <p:cNvCxnSpPr>
            <a:stCxn id="788" idx="2"/>
            <a:endCxn id="798" idx="0"/>
          </p:cNvCxnSpPr>
          <p:nvPr/>
        </p:nvCxnSpPr>
        <p:spPr>
          <a:xfrm rot="-5400000" flipH="1">
            <a:off x="5207100" y="2807301"/>
            <a:ext cx="320400" cy="1640400"/>
          </a:xfrm>
          <a:prstGeom prst="bentConnector3">
            <a:avLst>
              <a:gd name="adj1" fmla="val 49988"/>
            </a:avLst>
          </a:prstGeom>
          <a:noFill/>
          <a:ln w="9525" cap="flat" cmpd="sng">
            <a:solidFill>
              <a:schemeClr val="dk2"/>
            </a:solidFill>
            <a:prstDash val="solid"/>
            <a:round/>
            <a:headEnd type="none" w="med" len="med"/>
            <a:tailEnd type="none" w="med" len="med"/>
          </a:ln>
        </p:spPr>
      </p:cxnSp>
      <p:cxnSp>
        <p:nvCxnSpPr>
          <p:cNvPr id="803" name="Google Shape;803;p81"/>
          <p:cNvCxnSpPr>
            <a:stCxn id="788" idx="2"/>
            <a:endCxn id="795" idx="0"/>
          </p:cNvCxnSpPr>
          <p:nvPr/>
        </p:nvCxnSpPr>
        <p:spPr>
          <a:xfrm rot="-5400000" flipH="1">
            <a:off x="6027300" y="1987101"/>
            <a:ext cx="320400" cy="3280800"/>
          </a:xfrm>
          <a:prstGeom prst="bentConnector3">
            <a:avLst>
              <a:gd name="adj1" fmla="val 49989"/>
            </a:avLst>
          </a:prstGeom>
          <a:noFill/>
          <a:ln w="9525" cap="flat" cmpd="sng">
            <a:solidFill>
              <a:schemeClr val="dk2"/>
            </a:solidFill>
            <a:prstDash val="solid"/>
            <a:round/>
            <a:headEnd type="none" w="med" len="med"/>
            <a:tailEnd type="none" w="med" len="med"/>
          </a:ln>
        </p:spPr>
      </p:cxnSp>
      <p:cxnSp>
        <p:nvCxnSpPr>
          <p:cNvPr id="804" name="Google Shape;804;p81"/>
          <p:cNvCxnSpPr>
            <a:stCxn id="788" idx="2"/>
            <a:endCxn id="796" idx="0"/>
          </p:cNvCxnSpPr>
          <p:nvPr/>
        </p:nvCxnSpPr>
        <p:spPr>
          <a:xfrm rot="5400000">
            <a:off x="3579000" y="2819601"/>
            <a:ext cx="320400" cy="1615800"/>
          </a:xfrm>
          <a:prstGeom prst="bentConnector3">
            <a:avLst>
              <a:gd name="adj1" fmla="val 49989"/>
            </a:avLst>
          </a:prstGeom>
          <a:noFill/>
          <a:ln w="9525" cap="flat" cmpd="sng">
            <a:solidFill>
              <a:schemeClr val="dk2"/>
            </a:solidFill>
            <a:prstDash val="solid"/>
            <a:round/>
            <a:headEnd type="none" w="med" len="med"/>
            <a:tailEnd type="none" w="med" len="med"/>
          </a:ln>
        </p:spPr>
      </p:cxnSp>
      <p:cxnSp>
        <p:nvCxnSpPr>
          <p:cNvPr id="805" name="Google Shape;805;p81"/>
          <p:cNvCxnSpPr>
            <a:stCxn id="788" idx="2"/>
            <a:endCxn id="789" idx="0"/>
          </p:cNvCxnSpPr>
          <p:nvPr/>
        </p:nvCxnSpPr>
        <p:spPr>
          <a:xfrm rot="5400000">
            <a:off x="2771250" y="2011851"/>
            <a:ext cx="320400" cy="3231300"/>
          </a:xfrm>
          <a:prstGeom prst="bentConnector3">
            <a:avLst>
              <a:gd name="adj1" fmla="val 49989"/>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82"/>
          <p:cNvSpPr txBox="1">
            <a:spLocks noGrp="1"/>
          </p:cNvSpPr>
          <p:nvPr>
            <p:ph type="title"/>
          </p:nvPr>
        </p:nvSpPr>
        <p:spPr>
          <a:xfrm>
            <a:off x="533450" y="595750"/>
            <a:ext cx="8100600" cy="23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 Breakdown Structure</a:t>
            </a:r>
            <a:endParaRPr/>
          </a:p>
        </p:txBody>
      </p:sp>
      <p:sp>
        <p:nvSpPr>
          <p:cNvPr id="811" name="Google Shape;811;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sp>
        <p:nvSpPr>
          <p:cNvPr id="812" name="Google Shape;812;p82"/>
          <p:cNvSpPr/>
          <p:nvPr/>
        </p:nvSpPr>
        <p:spPr>
          <a:xfrm>
            <a:off x="3802943" y="1109113"/>
            <a:ext cx="1538100" cy="442500"/>
          </a:xfrm>
          <a:prstGeom prst="roundRect">
            <a:avLst>
              <a:gd name="adj" fmla="val 50000"/>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OSPRI</a:t>
            </a:r>
            <a:endParaRPr>
              <a:solidFill>
                <a:srgbClr val="FFFFFF"/>
              </a:solidFill>
            </a:endParaRPr>
          </a:p>
        </p:txBody>
      </p:sp>
      <p:sp>
        <p:nvSpPr>
          <p:cNvPr id="813" name="Google Shape;813;p82"/>
          <p:cNvSpPr/>
          <p:nvPr/>
        </p:nvSpPr>
        <p:spPr>
          <a:xfrm>
            <a:off x="4863584" y="1828901"/>
            <a:ext cx="1538100" cy="442500"/>
          </a:xfrm>
          <a:prstGeom prst="roundRect">
            <a:avLst>
              <a:gd name="adj" fmla="val 50000"/>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Test Apparatus</a:t>
            </a:r>
            <a:endParaRPr sz="1000">
              <a:solidFill>
                <a:srgbClr val="FFFFFF"/>
              </a:solidFill>
              <a:latin typeface="Roboto"/>
              <a:ea typeface="Roboto"/>
              <a:cs typeface="Roboto"/>
              <a:sym typeface="Roboto"/>
            </a:endParaRPr>
          </a:p>
        </p:txBody>
      </p:sp>
      <p:sp>
        <p:nvSpPr>
          <p:cNvPr id="814" name="Google Shape;814;p82"/>
          <p:cNvSpPr/>
          <p:nvPr/>
        </p:nvSpPr>
        <p:spPr>
          <a:xfrm>
            <a:off x="2861300" y="2873425"/>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Initial Manufacture</a:t>
            </a:r>
            <a:endParaRPr sz="1000">
              <a:solidFill>
                <a:srgbClr val="FFFFFF"/>
              </a:solidFill>
              <a:latin typeface="Roboto"/>
              <a:ea typeface="Roboto"/>
              <a:cs typeface="Roboto"/>
              <a:sym typeface="Roboto"/>
            </a:endParaRPr>
          </a:p>
        </p:txBody>
      </p:sp>
      <p:sp>
        <p:nvSpPr>
          <p:cNvPr id="815" name="Google Shape;815;p82"/>
          <p:cNvSpPr/>
          <p:nvPr/>
        </p:nvSpPr>
        <p:spPr>
          <a:xfrm>
            <a:off x="4863581" y="2351053"/>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Assembly</a:t>
            </a:r>
            <a:endParaRPr>
              <a:solidFill>
                <a:srgbClr val="FFFFFF"/>
              </a:solidFill>
            </a:endParaRPr>
          </a:p>
        </p:txBody>
      </p:sp>
      <p:sp>
        <p:nvSpPr>
          <p:cNvPr id="816" name="Google Shape;816;p82"/>
          <p:cNvSpPr/>
          <p:nvPr/>
        </p:nvSpPr>
        <p:spPr>
          <a:xfrm>
            <a:off x="2861350" y="1829000"/>
            <a:ext cx="1538100" cy="442500"/>
          </a:xfrm>
          <a:prstGeom prst="roundRect">
            <a:avLst>
              <a:gd name="adj" fmla="val 50000"/>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Inlet</a:t>
            </a:r>
            <a:endParaRPr>
              <a:solidFill>
                <a:srgbClr val="FFFFFF"/>
              </a:solidFill>
            </a:endParaRPr>
          </a:p>
        </p:txBody>
      </p:sp>
      <p:sp>
        <p:nvSpPr>
          <p:cNvPr id="817" name="Google Shape;817;p82"/>
          <p:cNvSpPr/>
          <p:nvPr/>
        </p:nvSpPr>
        <p:spPr>
          <a:xfrm>
            <a:off x="6865843" y="1837228"/>
            <a:ext cx="1538100" cy="442500"/>
          </a:xfrm>
          <a:prstGeom prst="roundRect">
            <a:avLst>
              <a:gd name="adj" fmla="val 50000"/>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JetCat Engine</a:t>
            </a:r>
            <a:endParaRPr>
              <a:solidFill>
                <a:srgbClr val="FFFFFF"/>
              </a:solidFill>
            </a:endParaRPr>
          </a:p>
        </p:txBody>
      </p:sp>
      <p:sp>
        <p:nvSpPr>
          <p:cNvPr id="818" name="Google Shape;818;p82"/>
          <p:cNvSpPr/>
          <p:nvPr/>
        </p:nvSpPr>
        <p:spPr>
          <a:xfrm>
            <a:off x="2861300" y="4439875"/>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Final Testing on JetCat</a:t>
            </a:r>
            <a:endParaRPr>
              <a:solidFill>
                <a:srgbClr val="FFFFFF"/>
              </a:solidFill>
            </a:endParaRPr>
          </a:p>
        </p:txBody>
      </p:sp>
      <p:sp>
        <p:nvSpPr>
          <p:cNvPr id="819" name="Google Shape;819;p82"/>
          <p:cNvSpPr/>
          <p:nvPr/>
        </p:nvSpPr>
        <p:spPr>
          <a:xfrm>
            <a:off x="2861300" y="3395575"/>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Initial Testing</a:t>
            </a:r>
            <a:endParaRPr>
              <a:solidFill>
                <a:srgbClr val="FFFFFF"/>
              </a:solidFill>
            </a:endParaRPr>
          </a:p>
        </p:txBody>
      </p:sp>
      <p:sp>
        <p:nvSpPr>
          <p:cNvPr id="820" name="Google Shape;820;p82"/>
          <p:cNvSpPr/>
          <p:nvPr/>
        </p:nvSpPr>
        <p:spPr>
          <a:xfrm>
            <a:off x="2861300" y="3917725"/>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Redesign</a:t>
            </a:r>
            <a:endParaRPr>
              <a:solidFill>
                <a:srgbClr val="FFFFFF"/>
              </a:solidFill>
            </a:endParaRPr>
          </a:p>
        </p:txBody>
      </p:sp>
      <p:sp>
        <p:nvSpPr>
          <p:cNvPr id="821" name="Google Shape;821;p82"/>
          <p:cNvSpPr/>
          <p:nvPr/>
        </p:nvSpPr>
        <p:spPr>
          <a:xfrm>
            <a:off x="4863588" y="2873188"/>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Verification</a:t>
            </a:r>
            <a:endParaRPr>
              <a:solidFill>
                <a:srgbClr val="FFFFFF"/>
              </a:solidFill>
            </a:endParaRPr>
          </a:p>
        </p:txBody>
      </p:sp>
      <p:sp>
        <p:nvSpPr>
          <p:cNvPr id="822" name="Google Shape;822;p82"/>
          <p:cNvSpPr/>
          <p:nvPr/>
        </p:nvSpPr>
        <p:spPr>
          <a:xfrm>
            <a:off x="6865843" y="2351153"/>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Stock Engine Runs</a:t>
            </a:r>
            <a:endParaRPr>
              <a:solidFill>
                <a:srgbClr val="FFFFFF"/>
              </a:solidFill>
            </a:endParaRPr>
          </a:p>
        </p:txBody>
      </p:sp>
      <p:cxnSp>
        <p:nvCxnSpPr>
          <p:cNvPr id="823" name="Google Shape;823;p82"/>
          <p:cNvCxnSpPr>
            <a:stCxn id="812" idx="2"/>
            <a:endCxn id="816" idx="0"/>
          </p:cNvCxnSpPr>
          <p:nvPr/>
        </p:nvCxnSpPr>
        <p:spPr>
          <a:xfrm rot="5400000">
            <a:off x="3962393" y="1219513"/>
            <a:ext cx="277500" cy="941700"/>
          </a:xfrm>
          <a:prstGeom prst="bentConnector3">
            <a:avLst>
              <a:gd name="adj1" fmla="val 49980"/>
            </a:avLst>
          </a:prstGeom>
          <a:noFill/>
          <a:ln w="9525" cap="flat" cmpd="sng">
            <a:solidFill>
              <a:schemeClr val="dk2"/>
            </a:solidFill>
            <a:prstDash val="solid"/>
            <a:round/>
            <a:headEnd type="none" w="med" len="med"/>
            <a:tailEnd type="none" w="med" len="med"/>
          </a:ln>
        </p:spPr>
      </p:cxnSp>
      <p:cxnSp>
        <p:nvCxnSpPr>
          <p:cNvPr id="824" name="Google Shape;824;p82"/>
          <p:cNvCxnSpPr>
            <a:stCxn id="812" idx="2"/>
            <a:endCxn id="813" idx="0"/>
          </p:cNvCxnSpPr>
          <p:nvPr/>
        </p:nvCxnSpPr>
        <p:spPr>
          <a:xfrm rot="-5400000" flipH="1">
            <a:off x="4963643" y="1159963"/>
            <a:ext cx="277200" cy="1060500"/>
          </a:xfrm>
          <a:prstGeom prst="bentConnector3">
            <a:avLst>
              <a:gd name="adj1" fmla="val 50016"/>
            </a:avLst>
          </a:prstGeom>
          <a:noFill/>
          <a:ln w="9525" cap="flat" cmpd="sng">
            <a:solidFill>
              <a:schemeClr val="dk2"/>
            </a:solidFill>
            <a:prstDash val="solid"/>
            <a:round/>
            <a:headEnd type="none" w="med" len="med"/>
            <a:tailEnd type="none" w="med" len="med"/>
          </a:ln>
        </p:spPr>
      </p:cxnSp>
      <p:cxnSp>
        <p:nvCxnSpPr>
          <p:cNvPr id="825" name="Google Shape;825;p82"/>
          <p:cNvCxnSpPr>
            <a:stCxn id="812" idx="2"/>
            <a:endCxn id="817" idx="0"/>
          </p:cNvCxnSpPr>
          <p:nvPr/>
        </p:nvCxnSpPr>
        <p:spPr>
          <a:xfrm rot="-5400000" flipH="1">
            <a:off x="5960693" y="162913"/>
            <a:ext cx="285600" cy="3063000"/>
          </a:xfrm>
          <a:prstGeom prst="bentConnector3">
            <a:avLst>
              <a:gd name="adj1" fmla="val 50003"/>
            </a:avLst>
          </a:prstGeom>
          <a:noFill/>
          <a:ln w="9525" cap="flat" cmpd="sng">
            <a:solidFill>
              <a:schemeClr val="dk2"/>
            </a:solidFill>
            <a:prstDash val="solid"/>
            <a:round/>
            <a:headEnd type="none" w="med" len="med"/>
            <a:tailEnd type="none" w="med" len="med"/>
          </a:ln>
        </p:spPr>
      </p:cxnSp>
      <p:cxnSp>
        <p:nvCxnSpPr>
          <p:cNvPr id="826" name="Google Shape;826;p82"/>
          <p:cNvCxnSpPr>
            <a:stCxn id="816" idx="1"/>
            <a:endCxn id="814" idx="1"/>
          </p:cNvCxnSpPr>
          <p:nvPr/>
        </p:nvCxnSpPr>
        <p:spPr>
          <a:xfrm>
            <a:off x="2861350" y="2050250"/>
            <a:ext cx="600" cy="1044300"/>
          </a:xfrm>
          <a:prstGeom prst="bentConnector3">
            <a:avLst>
              <a:gd name="adj1" fmla="val -39687500"/>
            </a:avLst>
          </a:prstGeom>
          <a:noFill/>
          <a:ln w="9525" cap="flat" cmpd="sng">
            <a:solidFill>
              <a:schemeClr val="dk2"/>
            </a:solidFill>
            <a:prstDash val="solid"/>
            <a:round/>
            <a:headEnd type="none" w="med" len="med"/>
            <a:tailEnd type="none" w="med" len="med"/>
          </a:ln>
        </p:spPr>
      </p:cxnSp>
      <p:cxnSp>
        <p:nvCxnSpPr>
          <p:cNvPr id="827" name="Google Shape;827;p82"/>
          <p:cNvCxnSpPr>
            <a:stCxn id="816" idx="1"/>
            <a:endCxn id="819" idx="1"/>
          </p:cNvCxnSpPr>
          <p:nvPr/>
        </p:nvCxnSpPr>
        <p:spPr>
          <a:xfrm>
            <a:off x="2861350" y="2050250"/>
            <a:ext cx="600" cy="1566600"/>
          </a:xfrm>
          <a:prstGeom prst="bentConnector3">
            <a:avLst>
              <a:gd name="adj1" fmla="val -39687500"/>
            </a:avLst>
          </a:prstGeom>
          <a:noFill/>
          <a:ln w="9525" cap="flat" cmpd="sng">
            <a:solidFill>
              <a:schemeClr val="dk2"/>
            </a:solidFill>
            <a:prstDash val="solid"/>
            <a:round/>
            <a:headEnd type="none" w="med" len="med"/>
            <a:tailEnd type="none" w="med" len="med"/>
          </a:ln>
        </p:spPr>
      </p:cxnSp>
      <p:cxnSp>
        <p:nvCxnSpPr>
          <p:cNvPr id="828" name="Google Shape;828;p82"/>
          <p:cNvCxnSpPr>
            <a:stCxn id="816" idx="1"/>
            <a:endCxn id="820" idx="1"/>
          </p:cNvCxnSpPr>
          <p:nvPr/>
        </p:nvCxnSpPr>
        <p:spPr>
          <a:xfrm>
            <a:off x="2861350" y="2050250"/>
            <a:ext cx="600" cy="2088600"/>
          </a:xfrm>
          <a:prstGeom prst="bentConnector3">
            <a:avLst>
              <a:gd name="adj1" fmla="val -39687513"/>
            </a:avLst>
          </a:prstGeom>
          <a:noFill/>
          <a:ln w="9525" cap="flat" cmpd="sng">
            <a:solidFill>
              <a:schemeClr val="dk2"/>
            </a:solidFill>
            <a:prstDash val="solid"/>
            <a:round/>
            <a:headEnd type="none" w="med" len="med"/>
            <a:tailEnd type="none" w="med" len="med"/>
          </a:ln>
        </p:spPr>
      </p:cxnSp>
      <p:cxnSp>
        <p:nvCxnSpPr>
          <p:cNvPr id="829" name="Google Shape;829;p82"/>
          <p:cNvCxnSpPr>
            <a:stCxn id="816" idx="1"/>
            <a:endCxn id="818" idx="1"/>
          </p:cNvCxnSpPr>
          <p:nvPr/>
        </p:nvCxnSpPr>
        <p:spPr>
          <a:xfrm>
            <a:off x="2861350" y="2050250"/>
            <a:ext cx="600" cy="2610900"/>
          </a:xfrm>
          <a:prstGeom prst="bentConnector3">
            <a:avLst>
              <a:gd name="adj1" fmla="val -39687500"/>
            </a:avLst>
          </a:prstGeom>
          <a:noFill/>
          <a:ln w="9525" cap="flat" cmpd="sng">
            <a:solidFill>
              <a:schemeClr val="dk2"/>
            </a:solidFill>
            <a:prstDash val="solid"/>
            <a:round/>
            <a:headEnd type="none" w="med" len="med"/>
            <a:tailEnd type="none" w="med" len="med"/>
          </a:ln>
        </p:spPr>
      </p:cxnSp>
      <p:cxnSp>
        <p:nvCxnSpPr>
          <p:cNvPr id="830" name="Google Shape;830;p82"/>
          <p:cNvCxnSpPr>
            <a:stCxn id="813" idx="1"/>
            <a:endCxn id="815" idx="1"/>
          </p:cNvCxnSpPr>
          <p:nvPr/>
        </p:nvCxnSpPr>
        <p:spPr>
          <a:xfrm>
            <a:off x="4863584" y="2050151"/>
            <a:ext cx="600" cy="522300"/>
          </a:xfrm>
          <a:prstGeom prst="bentConnector3">
            <a:avLst>
              <a:gd name="adj1" fmla="val -39688054"/>
            </a:avLst>
          </a:prstGeom>
          <a:noFill/>
          <a:ln w="9525" cap="flat" cmpd="sng">
            <a:solidFill>
              <a:schemeClr val="dk2"/>
            </a:solidFill>
            <a:prstDash val="solid"/>
            <a:round/>
            <a:headEnd type="none" w="med" len="med"/>
            <a:tailEnd type="none" w="med" len="med"/>
          </a:ln>
        </p:spPr>
      </p:cxnSp>
      <p:cxnSp>
        <p:nvCxnSpPr>
          <p:cNvPr id="831" name="Google Shape;831;p82"/>
          <p:cNvCxnSpPr>
            <a:stCxn id="813" idx="1"/>
            <a:endCxn id="821" idx="1"/>
          </p:cNvCxnSpPr>
          <p:nvPr/>
        </p:nvCxnSpPr>
        <p:spPr>
          <a:xfrm>
            <a:off x="4863584" y="2050151"/>
            <a:ext cx="600" cy="1044300"/>
          </a:xfrm>
          <a:prstGeom prst="bentConnector3">
            <a:avLst>
              <a:gd name="adj1" fmla="val -39687500"/>
            </a:avLst>
          </a:prstGeom>
          <a:noFill/>
          <a:ln w="9525" cap="flat" cmpd="sng">
            <a:solidFill>
              <a:schemeClr val="dk2"/>
            </a:solidFill>
            <a:prstDash val="solid"/>
            <a:round/>
            <a:headEnd type="none" w="med" len="med"/>
            <a:tailEnd type="none" w="med" len="med"/>
          </a:ln>
        </p:spPr>
      </p:cxnSp>
      <p:cxnSp>
        <p:nvCxnSpPr>
          <p:cNvPr id="832" name="Google Shape;832;p82"/>
          <p:cNvCxnSpPr>
            <a:stCxn id="817" idx="1"/>
            <a:endCxn id="822" idx="1"/>
          </p:cNvCxnSpPr>
          <p:nvPr/>
        </p:nvCxnSpPr>
        <p:spPr>
          <a:xfrm>
            <a:off x="6865843" y="2058478"/>
            <a:ext cx="600" cy="513900"/>
          </a:xfrm>
          <a:prstGeom prst="bentConnector3">
            <a:avLst>
              <a:gd name="adj1" fmla="val -39687500"/>
            </a:avLst>
          </a:prstGeom>
          <a:noFill/>
          <a:ln w="9525" cap="flat" cmpd="sng">
            <a:solidFill>
              <a:schemeClr val="dk2"/>
            </a:solidFill>
            <a:prstDash val="solid"/>
            <a:round/>
            <a:headEnd type="none" w="med" len="med"/>
            <a:tailEnd type="none" w="med" len="med"/>
          </a:ln>
        </p:spPr>
      </p:cxnSp>
      <p:sp>
        <p:nvSpPr>
          <p:cNvPr id="833" name="Google Shape;833;p82"/>
          <p:cNvSpPr/>
          <p:nvPr/>
        </p:nvSpPr>
        <p:spPr>
          <a:xfrm>
            <a:off x="6865843" y="3866215"/>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Integration with TA</a:t>
            </a:r>
            <a:endParaRPr>
              <a:solidFill>
                <a:srgbClr val="FFFFFF"/>
              </a:solidFill>
            </a:endParaRPr>
          </a:p>
        </p:txBody>
      </p:sp>
      <p:cxnSp>
        <p:nvCxnSpPr>
          <p:cNvPr id="834" name="Google Shape;834;p82"/>
          <p:cNvCxnSpPr>
            <a:stCxn id="817" idx="1"/>
            <a:endCxn id="833" idx="1"/>
          </p:cNvCxnSpPr>
          <p:nvPr/>
        </p:nvCxnSpPr>
        <p:spPr>
          <a:xfrm>
            <a:off x="6865843" y="2058478"/>
            <a:ext cx="600" cy="2028900"/>
          </a:xfrm>
          <a:prstGeom prst="bentConnector3">
            <a:avLst>
              <a:gd name="adj1" fmla="val -39687500"/>
            </a:avLst>
          </a:prstGeom>
          <a:noFill/>
          <a:ln w="9525" cap="flat" cmpd="sng">
            <a:solidFill>
              <a:schemeClr val="dk2"/>
            </a:solidFill>
            <a:prstDash val="solid"/>
            <a:round/>
            <a:headEnd type="none" w="med" len="med"/>
            <a:tailEnd type="none" w="med" len="med"/>
          </a:ln>
        </p:spPr>
      </p:cxnSp>
      <p:sp>
        <p:nvSpPr>
          <p:cNvPr id="835" name="Google Shape;835;p82"/>
          <p:cNvSpPr/>
          <p:nvPr/>
        </p:nvSpPr>
        <p:spPr>
          <a:xfrm>
            <a:off x="740050" y="1828990"/>
            <a:ext cx="1538100" cy="442500"/>
          </a:xfrm>
          <a:prstGeom prst="roundRect">
            <a:avLst>
              <a:gd name="adj" fmla="val 50000"/>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Project Management</a:t>
            </a:r>
            <a:endParaRPr>
              <a:solidFill>
                <a:srgbClr val="FFFFFF"/>
              </a:solidFill>
            </a:endParaRPr>
          </a:p>
        </p:txBody>
      </p:sp>
      <p:cxnSp>
        <p:nvCxnSpPr>
          <p:cNvPr id="836" name="Google Shape;836;p82"/>
          <p:cNvCxnSpPr>
            <a:stCxn id="812" idx="2"/>
            <a:endCxn id="835" idx="0"/>
          </p:cNvCxnSpPr>
          <p:nvPr/>
        </p:nvCxnSpPr>
        <p:spPr>
          <a:xfrm rot="5400000">
            <a:off x="2901743" y="158863"/>
            <a:ext cx="277500" cy="3063000"/>
          </a:xfrm>
          <a:prstGeom prst="bentConnector3">
            <a:avLst>
              <a:gd name="adj1" fmla="val 49978"/>
            </a:avLst>
          </a:prstGeom>
          <a:noFill/>
          <a:ln w="9525" cap="flat" cmpd="sng">
            <a:solidFill>
              <a:schemeClr val="dk2"/>
            </a:solidFill>
            <a:prstDash val="solid"/>
            <a:round/>
            <a:headEnd type="none" w="med" len="med"/>
            <a:tailEnd type="none" w="med" len="med"/>
          </a:ln>
        </p:spPr>
      </p:cxnSp>
      <p:sp>
        <p:nvSpPr>
          <p:cNvPr id="837" name="Google Shape;837;p82"/>
          <p:cNvSpPr/>
          <p:nvPr/>
        </p:nvSpPr>
        <p:spPr>
          <a:xfrm>
            <a:off x="740050" y="2351153"/>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Fall Final Report</a:t>
            </a:r>
            <a:endParaRPr>
              <a:solidFill>
                <a:srgbClr val="FFFFFF"/>
              </a:solidFill>
            </a:endParaRPr>
          </a:p>
        </p:txBody>
      </p:sp>
      <p:sp>
        <p:nvSpPr>
          <p:cNvPr id="838" name="Google Shape;838;p82"/>
          <p:cNvSpPr/>
          <p:nvPr/>
        </p:nvSpPr>
        <p:spPr>
          <a:xfrm>
            <a:off x="740050" y="2873340"/>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Manufacturing Status Review</a:t>
            </a:r>
            <a:endParaRPr>
              <a:solidFill>
                <a:srgbClr val="FFFFFF"/>
              </a:solidFill>
            </a:endParaRPr>
          </a:p>
        </p:txBody>
      </p:sp>
      <p:sp>
        <p:nvSpPr>
          <p:cNvPr id="839" name="Google Shape;839;p82"/>
          <p:cNvSpPr/>
          <p:nvPr/>
        </p:nvSpPr>
        <p:spPr>
          <a:xfrm>
            <a:off x="740050" y="3395515"/>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Testing Readiness Review</a:t>
            </a:r>
            <a:endParaRPr>
              <a:solidFill>
                <a:srgbClr val="FFFFFF"/>
              </a:solidFill>
            </a:endParaRPr>
          </a:p>
        </p:txBody>
      </p:sp>
      <p:sp>
        <p:nvSpPr>
          <p:cNvPr id="840" name="Google Shape;840;p82"/>
          <p:cNvSpPr/>
          <p:nvPr/>
        </p:nvSpPr>
        <p:spPr>
          <a:xfrm>
            <a:off x="740050" y="3917690"/>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Spring Final Review</a:t>
            </a:r>
            <a:endParaRPr>
              <a:solidFill>
                <a:srgbClr val="FFFFFF"/>
              </a:solidFill>
            </a:endParaRPr>
          </a:p>
        </p:txBody>
      </p:sp>
      <p:sp>
        <p:nvSpPr>
          <p:cNvPr id="841" name="Google Shape;841;p82"/>
          <p:cNvSpPr/>
          <p:nvPr/>
        </p:nvSpPr>
        <p:spPr>
          <a:xfrm>
            <a:off x="740050" y="4439865"/>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Project Final Report</a:t>
            </a:r>
            <a:endParaRPr>
              <a:solidFill>
                <a:srgbClr val="FFFFFF"/>
              </a:solidFill>
            </a:endParaRPr>
          </a:p>
        </p:txBody>
      </p:sp>
      <p:cxnSp>
        <p:nvCxnSpPr>
          <p:cNvPr id="842" name="Google Shape;842;p82"/>
          <p:cNvCxnSpPr>
            <a:stCxn id="835" idx="1"/>
            <a:endCxn id="837" idx="1"/>
          </p:cNvCxnSpPr>
          <p:nvPr/>
        </p:nvCxnSpPr>
        <p:spPr>
          <a:xfrm>
            <a:off x="740050" y="2050240"/>
            <a:ext cx="600" cy="522300"/>
          </a:xfrm>
          <a:prstGeom prst="bentConnector3">
            <a:avLst>
              <a:gd name="adj1" fmla="val -39687500"/>
            </a:avLst>
          </a:prstGeom>
          <a:noFill/>
          <a:ln w="9525" cap="flat" cmpd="sng">
            <a:solidFill>
              <a:schemeClr val="dk2"/>
            </a:solidFill>
            <a:prstDash val="solid"/>
            <a:round/>
            <a:headEnd type="none" w="med" len="med"/>
            <a:tailEnd type="none" w="med" len="med"/>
          </a:ln>
        </p:spPr>
      </p:cxnSp>
      <p:cxnSp>
        <p:nvCxnSpPr>
          <p:cNvPr id="843" name="Google Shape;843;p82"/>
          <p:cNvCxnSpPr>
            <a:stCxn id="835" idx="1"/>
            <a:endCxn id="838" idx="1"/>
          </p:cNvCxnSpPr>
          <p:nvPr/>
        </p:nvCxnSpPr>
        <p:spPr>
          <a:xfrm>
            <a:off x="740050" y="2050240"/>
            <a:ext cx="600" cy="1044300"/>
          </a:xfrm>
          <a:prstGeom prst="bentConnector3">
            <a:avLst>
              <a:gd name="adj1" fmla="val -39687500"/>
            </a:avLst>
          </a:prstGeom>
          <a:noFill/>
          <a:ln w="9525" cap="flat" cmpd="sng">
            <a:solidFill>
              <a:schemeClr val="dk2"/>
            </a:solidFill>
            <a:prstDash val="solid"/>
            <a:round/>
            <a:headEnd type="none" w="med" len="med"/>
            <a:tailEnd type="none" w="med" len="med"/>
          </a:ln>
        </p:spPr>
      </p:cxnSp>
      <p:cxnSp>
        <p:nvCxnSpPr>
          <p:cNvPr id="844" name="Google Shape;844;p82"/>
          <p:cNvCxnSpPr>
            <a:stCxn id="835" idx="1"/>
            <a:endCxn id="839" idx="1"/>
          </p:cNvCxnSpPr>
          <p:nvPr/>
        </p:nvCxnSpPr>
        <p:spPr>
          <a:xfrm>
            <a:off x="740050" y="2050240"/>
            <a:ext cx="600" cy="1566600"/>
          </a:xfrm>
          <a:prstGeom prst="bentConnector3">
            <a:avLst>
              <a:gd name="adj1" fmla="val -39687500"/>
            </a:avLst>
          </a:prstGeom>
          <a:noFill/>
          <a:ln w="9525" cap="flat" cmpd="sng">
            <a:solidFill>
              <a:schemeClr val="dk2"/>
            </a:solidFill>
            <a:prstDash val="solid"/>
            <a:round/>
            <a:headEnd type="none" w="med" len="med"/>
            <a:tailEnd type="none" w="med" len="med"/>
          </a:ln>
        </p:spPr>
      </p:cxnSp>
      <p:cxnSp>
        <p:nvCxnSpPr>
          <p:cNvPr id="845" name="Google Shape;845;p82"/>
          <p:cNvCxnSpPr>
            <a:stCxn id="835" idx="1"/>
            <a:endCxn id="840" idx="1"/>
          </p:cNvCxnSpPr>
          <p:nvPr/>
        </p:nvCxnSpPr>
        <p:spPr>
          <a:xfrm>
            <a:off x="740050" y="2050240"/>
            <a:ext cx="600" cy="2088600"/>
          </a:xfrm>
          <a:prstGeom prst="bentConnector3">
            <a:avLst>
              <a:gd name="adj1" fmla="val -39687500"/>
            </a:avLst>
          </a:prstGeom>
          <a:noFill/>
          <a:ln w="9525" cap="flat" cmpd="sng">
            <a:solidFill>
              <a:schemeClr val="dk2"/>
            </a:solidFill>
            <a:prstDash val="solid"/>
            <a:round/>
            <a:headEnd type="none" w="med" len="med"/>
            <a:tailEnd type="none" w="med" len="med"/>
          </a:ln>
        </p:spPr>
      </p:cxnSp>
      <p:cxnSp>
        <p:nvCxnSpPr>
          <p:cNvPr id="846" name="Google Shape;846;p82"/>
          <p:cNvCxnSpPr>
            <a:stCxn id="835" idx="1"/>
            <a:endCxn id="841" idx="1"/>
          </p:cNvCxnSpPr>
          <p:nvPr/>
        </p:nvCxnSpPr>
        <p:spPr>
          <a:xfrm>
            <a:off x="740050" y="2050240"/>
            <a:ext cx="600" cy="2610900"/>
          </a:xfrm>
          <a:prstGeom prst="bentConnector3">
            <a:avLst>
              <a:gd name="adj1" fmla="val -39687500"/>
            </a:avLst>
          </a:prstGeom>
          <a:noFill/>
          <a:ln w="9525" cap="flat" cmpd="sng">
            <a:solidFill>
              <a:schemeClr val="dk2"/>
            </a:solidFill>
            <a:prstDash val="solid"/>
            <a:round/>
            <a:headEnd type="none" w="med" len="med"/>
            <a:tailEnd type="none" w="med" len="med"/>
          </a:ln>
        </p:spPr>
      </p:cxnSp>
      <p:sp>
        <p:nvSpPr>
          <p:cNvPr id="847" name="Google Shape;847;p82"/>
          <p:cNvSpPr/>
          <p:nvPr/>
        </p:nvSpPr>
        <p:spPr>
          <a:xfrm>
            <a:off x="4863588" y="4090788"/>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Data Analysis</a:t>
            </a:r>
            <a:endParaRPr>
              <a:solidFill>
                <a:srgbClr val="FFFFFF"/>
              </a:solidFill>
            </a:endParaRPr>
          </a:p>
        </p:txBody>
      </p:sp>
      <p:cxnSp>
        <p:nvCxnSpPr>
          <p:cNvPr id="848" name="Google Shape;848;p82"/>
          <p:cNvCxnSpPr>
            <a:stCxn id="813" idx="1"/>
            <a:endCxn id="847" idx="1"/>
          </p:cNvCxnSpPr>
          <p:nvPr/>
        </p:nvCxnSpPr>
        <p:spPr>
          <a:xfrm>
            <a:off x="4863584" y="2050151"/>
            <a:ext cx="600" cy="2262000"/>
          </a:xfrm>
          <a:prstGeom prst="bentConnector3">
            <a:avLst>
              <a:gd name="adj1" fmla="val -39687500"/>
            </a:avLst>
          </a:prstGeom>
          <a:noFill/>
          <a:ln w="9525" cap="flat" cmpd="sng">
            <a:solidFill>
              <a:schemeClr val="dk2"/>
            </a:solidFill>
            <a:prstDash val="solid"/>
            <a:round/>
            <a:headEnd type="none" w="med" len="med"/>
            <a:tailEnd type="none" w="med" len="med"/>
          </a:ln>
        </p:spPr>
      </p:cxnSp>
      <p:sp>
        <p:nvSpPr>
          <p:cNvPr id="849" name="Google Shape;849;p82"/>
          <p:cNvSpPr/>
          <p:nvPr/>
        </p:nvSpPr>
        <p:spPr>
          <a:xfrm>
            <a:off x="7381650" y="2865075"/>
            <a:ext cx="1090800" cy="277200"/>
          </a:xfrm>
          <a:prstGeom prst="roundRect">
            <a:avLst>
              <a:gd name="adj" fmla="val 50000"/>
            </a:avLst>
          </a:prstGeom>
          <a:solidFill>
            <a:srgbClr val="76A5A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Thrust</a:t>
            </a:r>
            <a:endParaRPr>
              <a:solidFill>
                <a:srgbClr val="FFFFFF"/>
              </a:solidFill>
            </a:endParaRPr>
          </a:p>
        </p:txBody>
      </p:sp>
      <p:sp>
        <p:nvSpPr>
          <p:cNvPr id="850" name="Google Shape;850;p82"/>
          <p:cNvSpPr/>
          <p:nvPr/>
        </p:nvSpPr>
        <p:spPr>
          <a:xfrm>
            <a:off x="7381650" y="3191325"/>
            <a:ext cx="1090800" cy="277200"/>
          </a:xfrm>
          <a:prstGeom prst="roundRect">
            <a:avLst>
              <a:gd name="adj" fmla="val 50000"/>
            </a:avLst>
          </a:prstGeom>
          <a:solidFill>
            <a:srgbClr val="76A5A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TSFC</a:t>
            </a:r>
            <a:endParaRPr>
              <a:solidFill>
                <a:srgbClr val="FFFFFF"/>
              </a:solidFill>
            </a:endParaRPr>
          </a:p>
        </p:txBody>
      </p:sp>
      <p:sp>
        <p:nvSpPr>
          <p:cNvPr id="851" name="Google Shape;851;p82"/>
          <p:cNvSpPr/>
          <p:nvPr/>
        </p:nvSpPr>
        <p:spPr>
          <a:xfrm>
            <a:off x="7381650" y="3517600"/>
            <a:ext cx="1090800" cy="277200"/>
          </a:xfrm>
          <a:prstGeom prst="roundRect">
            <a:avLst>
              <a:gd name="adj" fmla="val 50000"/>
            </a:avLst>
          </a:prstGeom>
          <a:solidFill>
            <a:srgbClr val="76A5A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Mass Flow</a:t>
            </a:r>
            <a:endParaRPr>
              <a:solidFill>
                <a:srgbClr val="FFFFFF"/>
              </a:solidFill>
            </a:endParaRPr>
          </a:p>
        </p:txBody>
      </p:sp>
      <p:sp>
        <p:nvSpPr>
          <p:cNvPr id="852" name="Google Shape;852;p82"/>
          <p:cNvSpPr/>
          <p:nvPr/>
        </p:nvSpPr>
        <p:spPr>
          <a:xfrm>
            <a:off x="5345150" y="3738513"/>
            <a:ext cx="1090800" cy="277200"/>
          </a:xfrm>
          <a:prstGeom prst="roundRect">
            <a:avLst>
              <a:gd name="adj" fmla="val 50000"/>
            </a:avLst>
          </a:prstGeom>
          <a:solidFill>
            <a:srgbClr val="76A5A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Sensors</a:t>
            </a:r>
            <a:endParaRPr>
              <a:solidFill>
                <a:srgbClr val="FFFFFF"/>
              </a:solidFill>
            </a:endParaRPr>
          </a:p>
        </p:txBody>
      </p:sp>
      <p:sp>
        <p:nvSpPr>
          <p:cNvPr id="853" name="Google Shape;853;p82"/>
          <p:cNvSpPr/>
          <p:nvPr/>
        </p:nvSpPr>
        <p:spPr>
          <a:xfrm>
            <a:off x="2861300" y="2351275"/>
            <a:ext cx="1538100" cy="442500"/>
          </a:xfrm>
          <a:prstGeom prst="roundRect">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CFD Design/Verification</a:t>
            </a:r>
            <a:endParaRPr sz="1000">
              <a:solidFill>
                <a:srgbClr val="FFFFFF"/>
              </a:solidFill>
              <a:latin typeface="Roboto"/>
              <a:ea typeface="Roboto"/>
              <a:cs typeface="Roboto"/>
              <a:sym typeface="Roboto"/>
            </a:endParaRPr>
          </a:p>
        </p:txBody>
      </p:sp>
      <p:cxnSp>
        <p:nvCxnSpPr>
          <p:cNvPr id="854" name="Google Shape;854;p82"/>
          <p:cNvCxnSpPr>
            <a:endCxn id="853" idx="1"/>
          </p:cNvCxnSpPr>
          <p:nvPr/>
        </p:nvCxnSpPr>
        <p:spPr>
          <a:xfrm rot="-5400000" flipH="1">
            <a:off x="2547800" y="2259025"/>
            <a:ext cx="392100" cy="234900"/>
          </a:xfrm>
          <a:prstGeom prst="bentConnector2">
            <a:avLst/>
          </a:prstGeom>
          <a:noFill/>
          <a:ln w="9525" cap="flat" cmpd="sng">
            <a:solidFill>
              <a:schemeClr val="dk2"/>
            </a:solidFill>
            <a:prstDash val="solid"/>
            <a:round/>
            <a:headEnd type="none" w="med" len="med"/>
            <a:tailEnd type="none" w="med" len="med"/>
          </a:ln>
        </p:spPr>
      </p:cxnSp>
      <p:sp>
        <p:nvSpPr>
          <p:cNvPr id="855" name="Google Shape;855;p82"/>
          <p:cNvSpPr/>
          <p:nvPr/>
        </p:nvSpPr>
        <p:spPr>
          <a:xfrm>
            <a:off x="5172075" y="3319475"/>
            <a:ext cx="176225" cy="561975"/>
          </a:xfrm>
          <a:custGeom>
            <a:avLst/>
            <a:gdLst/>
            <a:ahLst/>
            <a:cxnLst/>
            <a:rect l="l" t="t" r="r" b="b"/>
            <a:pathLst>
              <a:path w="7049" h="22479" extrusionOk="0">
                <a:moveTo>
                  <a:pt x="7049" y="22479"/>
                </a:moveTo>
                <a:lnTo>
                  <a:pt x="0" y="22479"/>
                </a:lnTo>
                <a:lnTo>
                  <a:pt x="0" y="0"/>
                </a:lnTo>
              </a:path>
            </a:pathLst>
          </a:custGeom>
          <a:noFill/>
          <a:ln w="9525" cap="flat" cmpd="sng">
            <a:solidFill>
              <a:schemeClr val="dk2"/>
            </a:solidFill>
            <a:prstDash val="solid"/>
            <a:round/>
            <a:headEnd type="none" w="med" len="med"/>
            <a:tailEnd type="none" w="med" len="med"/>
          </a:ln>
        </p:spPr>
      </p:sp>
      <p:cxnSp>
        <p:nvCxnSpPr>
          <p:cNvPr id="856" name="Google Shape;856;p82"/>
          <p:cNvCxnSpPr/>
          <p:nvPr/>
        </p:nvCxnSpPr>
        <p:spPr>
          <a:xfrm>
            <a:off x="5172075" y="3529400"/>
            <a:ext cx="195300" cy="0"/>
          </a:xfrm>
          <a:prstGeom prst="straightConnector1">
            <a:avLst/>
          </a:prstGeom>
          <a:noFill/>
          <a:ln w="9525" cap="flat" cmpd="sng">
            <a:solidFill>
              <a:schemeClr val="dk2"/>
            </a:solidFill>
            <a:prstDash val="solid"/>
            <a:round/>
            <a:headEnd type="none" w="med" len="med"/>
            <a:tailEnd type="none" w="med" len="med"/>
          </a:ln>
        </p:spPr>
      </p:cxnSp>
      <p:sp>
        <p:nvSpPr>
          <p:cNvPr id="857" name="Google Shape;857;p82"/>
          <p:cNvSpPr/>
          <p:nvPr/>
        </p:nvSpPr>
        <p:spPr>
          <a:xfrm>
            <a:off x="5345150" y="3390788"/>
            <a:ext cx="1090800" cy="277200"/>
          </a:xfrm>
          <a:prstGeom prst="roundRect">
            <a:avLst>
              <a:gd name="adj" fmla="val 50000"/>
            </a:avLst>
          </a:prstGeom>
          <a:solidFill>
            <a:srgbClr val="76A5A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EDF Mass Flow</a:t>
            </a:r>
            <a:endParaRPr>
              <a:solidFill>
                <a:srgbClr val="FFFFFF"/>
              </a:solidFill>
            </a:endParaRPr>
          </a:p>
        </p:txBody>
      </p:sp>
      <p:sp>
        <p:nvSpPr>
          <p:cNvPr id="858" name="Google Shape;858;p82"/>
          <p:cNvSpPr/>
          <p:nvPr/>
        </p:nvSpPr>
        <p:spPr>
          <a:xfrm>
            <a:off x="7210150" y="4312950"/>
            <a:ext cx="176225" cy="561975"/>
          </a:xfrm>
          <a:custGeom>
            <a:avLst/>
            <a:gdLst/>
            <a:ahLst/>
            <a:cxnLst/>
            <a:rect l="l" t="t" r="r" b="b"/>
            <a:pathLst>
              <a:path w="7049" h="22479" extrusionOk="0">
                <a:moveTo>
                  <a:pt x="7049" y="22479"/>
                </a:moveTo>
                <a:lnTo>
                  <a:pt x="0" y="22479"/>
                </a:lnTo>
                <a:lnTo>
                  <a:pt x="0" y="0"/>
                </a:lnTo>
              </a:path>
            </a:pathLst>
          </a:custGeom>
          <a:noFill/>
          <a:ln w="9525" cap="flat" cmpd="sng">
            <a:solidFill>
              <a:schemeClr val="dk2"/>
            </a:solidFill>
            <a:prstDash val="solid"/>
            <a:round/>
            <a:headEnd type="none" w="med" len="med"/>
            <a:tailEnd type="none" w="med" len="med"/>
          </a:ln>
        </p:spPr>
      </p:sp>
      <p:cxnSp>
        <p:nvCxnSpPr>
          <p:cNvPr id="859" name="Google Shape;859;p82"/>
          <p:cNvCxnSpPr/>
          <p:nvPr/>
        </p:nvCxnSpPr>
        <p:spPr>
          <a:xfrm>
            <a:off x="7210150" y="4522875"/>
            <a:ext cx="195300" cy="0"/>
          </a:xfrm>
          <a:prstGeom prst="straightConnector1">
            <a:avLst/>
          </a:prstGeom>
          <a:noFill/>
          <a:ln w="9525" cap="flat" cmpd="sng">
            <a:solidFill>
              <a:schemeClr val="dk2"/>
            </a:solidFill>
            <a:prstDash val="solid"/>
            <a:round/>
            <a:headEnd type="none" w="med" len="med"/>
            <a:tailEnd type="none" w="med" len="med"/>
          </a:ln>
        </p:spPr>
      </p:cxnSp>
      <p:sp>
        <p:nvSpPr>
          <p:cNvPr id="860" name="Google Shape;860;p82"/>
          <p:cNvSpPr/>
          <p:nvPr/>
        </p:nvSpPr>
        <p:spPr>
          <a:xfrm>
            <a:off x="7381650" y="4380125"/>
            <a:ext cx="1090800" cy="277200"/>
          </a:xfrm>
          <a:prstGeom prst="roundRect">
            <a:avLst>
              <a:gd name="adj" fmla="val 50000"/>
            </a:avLst>
          </a:prstGeom>
          <a:solidFill>
            <a:srgbClr val="76A5A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Dimensional</a:t>
            </a:r>
            <a:endParaRPr>
              <a:solidFill>
                <a:srgbClr val="FFFFFF"/>
              </a:solidFill>
            </a:endParaRPr>
          </a:p>
        </p:txBody>
      </p:sp>
      <p:sp>
        <p:nvSpPr>
          <p:cNvPr id="861" name="Google Shape;861;p82"/>
          <p:cNvSpPr/>
          <p:nvPr/>
        </p:nvSpPr>
        <p:spPr>
          <a:xfrm>
            <a:off x="7381650" y="4706375"/>
            <a:ext cx="1090800" cy="277200"/>
          </a:xfrm>
          <a:prstGeom prst="roundRect">
            <a:avLst>
              <a:gd name="adj" fmla="val 50000"/>
            </a:avLst>
          </a:prstGeom>
          <a:solidFill>
            <a:srgbClr val="76A5A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Instrument Verification</a:t>
            </a:r>
            <a:endParaRPr>
              <a:solidFill>
                <a:srgbClr val="FFFFFF"/>
              </a:solidFill>
            </a:endParaRPr>
          </a:p>
        </p:txBody>
      </p:sp>
      <p:sp>
        <p:nvSpPr>
          <p:cNvPr id="862" name="Google Shape;862;p82"/>
          <p:cNvSpPr/>
          <p:nvPr/>
        </p:nvSpPr>
        <p:spPr>
          <a:xfrm>
            <a:off x="7200600" y="2793557"/>
            <a:ext cx="176225" cy="888763"/>
          </a:xfrm>
          <a:custGeom>
            <a:avLst/>
            <a:gdLst/>
            <a:ahLst/>
            <a:cxnLst/>
            <a:rect l="l" t="t" r="r" b="b"/>
            <a:pathLst>
              <a:path w="7049" h="22479" extrusionOk="0">
                <a:moveTo>
                  <a:pt x="7049" y="22479"/>
                </a:moveTo>
                <a:lnTo>
                  <a:pt x="0" y="22479"/>
                </a:lnTo>
                <a:lnTo>
                  <a:pt x="0" y="0"/>
                </a:lnTo>
              </a:path>
            </a:pathLst>
          </a:custGeom>
          <a:noFill/>
          <a:ln w="9525" cap="flat" cmpd="sng">
            <a:solidFill>
              <a:schemeClr val="dk2"/>
            </a:solidFill>
            <a:prstDash val="solid"/>
            <a:round/>
            <a:headEnd type="none" w="med" len="med"/>
            <a:tailEnd type="none" w="med" len="med"/>
          </a:ln>
        </p:spPr>
      </p:sp>
      <p:cxnSp>
        <p:nvCxnSpPr>
          <p:cNvPr id="863" name="Google Shape;863;p82"/>
          <p:cNvCxnSpPr/>
          <p:nvPr/>
        </p:nvCxnSpPr>
        <p:spPr>
          <a:xfrm>
            <a:off x="7200600" y="3330238"/>
            <a:ext cx="195300" cy="0"/>
          </a:xfrm>
          <a:prstGeom prst="straightConnector1">
            <a:avLst/>
          </a:prstGeom>
          <a:noFill/>
          <a:ln w="9525" cap="flat" cmpd="sng">
            <a:solidFill>
              <a:schemeClr val="dk2"/>
            </a:solidFill>
            <a:prstDash val="solid"/>
            <a:round/>
            <a:headEnd type="none" w="med" len="med"/>
            <a:tailEnd type="none" w="med" len="med"/>
          </a:ln>
        </p:spPr>
      </p:cxnSp>
      <p:cxnSp>
        <p:nvCxnSpPr>
          <p:cNvPr id="864" name="Google Shape;864;p82"/>
          <p:cNvCxnSpPr/>
          <p:nvPr/>
        </p:nvCxnSpPr>
        <p:spPr>
          <a:xfrm>
            <a:off x="7191063" y="2999438"/>
            <a:ext cx="1953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307475" y="604775"/>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 of Operations (CONOPS)</a:t>
            </a:r>
            <a:endParaRPr/>
          </a:p>
        </p:txBody>
      </p:sp>
      <p:sp>
        <p:nvSpPr>
          <p:cNvPr id="123" name="Google Shape;12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7</a:t>
            </a:fld>
            <a:endParaRPr b="1"/>
          </a:p>
        </p:txBody>
      </p:sp>
      <p:pic>
        <p:nvPicPr>
          <p:cNvPr id="124" name="Google Shape;124;p20"/>
          <p:cNvPicPr preferRelativeResize="0"/>
          <p:nvPr/>
        </p:nvPicPr>
        <p:blipFill>
          <a:blip r:embed="rId3">
            <a:alphaModFix/>
          </a:blip>
          <a:stretch>
            <a:fillRect/>
          </a:stretch>
        </p:blipFill>
        <p:spPr>
          <a:xfrm>
            <a:off x="0" y="1118741"/>
            <a:ext cx="8634051" cy="3732908"/>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83"/>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 Plan</a:t>
            </a:r>
            <a:endParaRPr/>
          </a:p>
        </p:txBody>
      </p:sp>
      <p:sp>
        <p:nvSpPr>
          <p:cNvPr id="870" name="Google Shape;870;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70</a:t>
            </a:fld>
            <a:endParaRPr b="1"/>
          </a:p>
        </p:txBody>
      </p:sp>
      <p:pic>
        <p:nvPicPr>
          <p:cNvPr id="871" name="Google Shape;871;p83"/>
          <p:cNvPicPr preferRelativeResize="0"/>
          <p:nvPr/>
        </p:nvPicPr>
        <p:blipFill>
          <a:blip r:embed="rId3">
            <a:alphaModFix/>
          </a:blip>
          <a:stretch>
            <a:fillRect/>
          </a:stretch>
        </p:blipFill>
        <p:spPr>
          <a:xfrm>
            <a:off x="1283600" y="1168450"/>
            <a:ext cx="6576806" cy="367025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84"/>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Cost Plan</a:t>
            </a:r>
            <a:endParaRPr/>
          </a:p>
        </p:txBody>
      </p:sp>
      <p:sp>
        <p:nvSpPr>
          <p:cNvPr id="877" name="Google Shape;877;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pic>
        <p:nvPicPr>
          <p:cNvPr id="878" name="Google Shape;878;p84"/>
          <p:cNvPicPr preferRelativeResize="0"/>
          <p:nvPr/>
        </p:nvPicPr>
        <p:blipFill>
          <a:blip r:embed="rId3">
            <a:alphaModFix/>
          </a:blip>
          <a:stretch>
            <a:fillRect/>
          </a:stretch>
        </p:blipFill>
        <p:spPr>
          <a:xfrm>
            <a:off x="458249" y="1168450"/>
            <a:ext cx="759400" cy="3811001"/>
          </a:xfrm>
          <a:prstGeom prst="rect">
            <a:avLst/>
          </a:prstGeom>
          <a:noFill/>
          <a:ln>
            <a:noFill/>
          </a:ln>
        </p:spPr>
      </p:pic>
      <p:sp>
        <p:nvSpPr>
          <p:cNvPr id="879" name="Google Shape;879;p84"/>
          <p:cNvSpPr txBox="1"/>
          <p:nvPr/>
        </p:nvSpPr>
        <p:spPr>
          <a:xfrm>
            <a:off x="1847475" y="1819175"/>
            <a:ext cx="6215700" cy="45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ontserrat"/>
                <a:ea typeface="Montserrat"/>
                <a:cs typeface="Montserrat"/>
                <a:sym typeface="Montserrat"/>
              </a:rPr>
              <a:t>Unused Funds -     ($0) </a:t>
            </a:r>
            <a:r>
              <a:rPr lang="en" sz="1100">
                <a:latin typeface="Montserrat"/>
                <a:ea typeface="Montserrat"/>
                <a:cs typeface="Montserrat"/>
                <a:sym typeface="Montserrat"/>
              </a:rPr>
              <a:t>Plenty of extra room in budget to be reallocated</a:t>
            </a:r>
            <a:endParaRPr sz="1100">
              <a:latin typeface="Montserrat"/>
              <a:ea typeface="Montserrat"/>
              <a:cs typeface="Montserrat"/>
              <a:sym typeface="Montserrat"/>
            </a:endParaRPr>
          </a:p>
        </p:txBody>
      </p:sp>
      <p:sp>
        <p:nvSpPr>
          <p:cNvPr id="880" name="Google Shape;880;p84"/>
          <p:cNvSpPr txBox="1"/>
          <p:nvPr/>
        </p:nvSpPr>
        <p:spPr>
          <a:xfrm>
            <a:off x="1322600" y="2498400"/>
            <a:ext cx="7410900" cy="45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ontserrat"/>
                <a:ea typeface="Montserrat"/>
                <a:cs typeface="Montserrat"/>
                <a:sym typeface="Montserrat"/>
              </a:rPr>
              <a:t>Inlet Manufacturing -     ($0) </a:t>
            </a:r>
            <a:r>
              <a:rPr lang="en" sz="1100">
                <a:latin typeface="Montserrat"/>
                <a:ea typeface="Montserrat"/>
                <a:cs typeface="Montserrat"/>
                <a:sym typeface="Montserrat"/>
              </a:rPr>
              <a:t>This budget gives enough room for 25 prints at current estimates</a:t>
            </a:r>
            <a:endParaRPr sz="1100">
              <a:latin typeface="Montserrat"/>
              <a:ea typeface="Montserrat"/>
              <a:cs typeface="Montserrat"/>
              <a:sym typeface="Montserrat"/>
            </a:endParaRPr>
          </a:p>
        </p:txBody>
      </p:sp>
      <p:sp>
        <p:nvSpPr>
          <p:cNvPr id="881" name="Google Shape;881;p84"/>
          <p:cNvSpPr txBox="1"/>
          <p:nvPr/>
        </p:nvSpPr>
        <p:spPr>
          <a:xfrm>
            <a:off x="1795975" y="3041725"/>
            <a:ext cx="6838200" cy="45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ontserrat"/>
                <a:ea typeface="Montserrat"/>
                <a:cs typeface="Montserrat"/>
                <a:sym typeface="Montserrat"/>
              </a:rPr>
              <a:t>Test Apparatus - ($225) </a:t>
            </a:r>
            <a:r>
              <a:rPr lang="en" sz="1100">
                <a:latin typeface="Montserrat"/>
                <a:ea typeface="Montserrat"/>
                <a:cs typeface="Montserrat"/>
                <a:sym typeface="Montserrat"/>
              </a:rPr>
              <a:t>Test stand fully purchased, room for another if necessary</a:t>
            </a:r>
            <a:endParaRPr sz="1100">
              <a:latin typeface="Montserrat"/>
              <a:ea typeface="Montserrat"/>
              <a:cs typeface="Montserrat"/>
              <a:sym typeface="Montserrat"/>
            </a:endParaRPr>
          </a:p>
        </p:txBody>
      </p:sp>
      <p:sp>
        <p:nvSpPr>
          <p:cNvPr id="882" name="Google Shape;882;p84"/>
          <p:cNvSpPr txBox="1"/>
          <p:nvPr/>
        </p:nvSpPr>
        <p:spPr>
          <a:xfrm>
            <a:off x="1675350" y="3674350"/>
            <a:ext cx="7410900" cy="45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ontserrat"/>
                <a:ea typeface="Montserrat"/>
                <a:cs typeface="Montserrat"/>
                <a:sym typeface="Montserrat"/>
              </a:rPr>
              <a:t>Instrumentation - ($166) </a:t>
            </a:r>
            <a:r>
              <a:rPr lang="en" sz="1100">
                <a:latin typeface="Montserrat"/>
                <a:ea typeface="Montserrat"/>
                <a:cs typeface="Montserrat"/>
                <a:sym typeface="Montserrat"/>
              </a:rPr>
              <a:t>Most instruments borrowed from Aero Dept, plenty of budget in case</a:t>
            </a:r>
            <a:endParaRPr sz="1100">
              <a:latin typeface="Montserrat"/>
              <a:ea typeface="Montserrat"/>
              <a:cs typeface="Montserrat"/>
              <a:sym typeface="Montserrat"/>
            </a:endParaRPr>
          </a:p>
        </p:txBody>
      </p:sp>
      <p:sp>
        <p:nvSpPr>
          <p:cNvPr id="883" name="Google Shape;883;p84"/>
          <p:cNvSpPr txBox="1"/>
          <p:nvPr/>
        </p:nvSpPr>
        <p:spPr>
          <a:xfrm>
            <a:off x="1294350" y="4383175"/>
            <a:ext cx="7178100" cy="45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ontserrat"/>
                <a:ea typeface="Montserrat"/>
                <a:cs typeface="Montserrat"/>
                <a:sym typeface="Montserrat"/>
              </a:rPr>
              <a:t>Engine Maintenance - ($250) </a:t>
            </a:r>
            <a:r>
              <a:rPr lang="en" sz="1100">
                <a:latin typeface="Montserrat"/>
                <a:ea typeface="Montserrat"/>
                <a:cs typeface="Montserrat"/>
                <a:sym typeface="Montserrat"/>
              </a:rPr>
              <a:t>Engine sent to JetCat &amp; fixed. Extra budget given engine</a:t>
            </a:r>
            <a:endParaRPr sz="1100">
              <a:latin typeface="Montserrat"/>
              <a:ea typeface="Montserrat"/>
              <a:cs typeface="Montserrat"/>
              <a:sym typeface="Montserrat"/>
            </a:endParaRPr>
          </a:p>
        </p:txBody>
      </p:sp>
      <p:sp>
        <p:nvSpPr>
          <p:cNvPr id="884" name="Google Shape;884;p84"/>
          <p:cNvSpPr txBox="1"/>
          <p:nvPr/>
        </p:nvSpPr>
        <p:spPr>
          <a:xfrm rot="-5400000">
            <a:off x="-15100" y="1658525"/>
            <a:ext cx="692700" cy="2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Montserrat"/>
                <a:ea typeface="Montserrat"/>
                <a:cs typeface="Montserrat"/>
                <a:sym typeface="Montserrat"/>
              </a:rPr>
              <a:t>$1,500</a:t>
            </a:r>
            <a:endParaRPr sz="1100">
              <a:latin typeface="Montserrat"/>
              <a:ea typeface="Montserrat"/>
              <a:cs typeface="Montserrat"/>
              <a:sym typeface="Montserrat"/>
            </a:endParaRPr>
          </a:p>
        </p:txBody>
      </p:sp>
      <p:sp>
        <p:nvSpPr>
          <p:cNvPr id="885" name="Google Shape;885;p84"/>
          <p:cNvSpPr txBox="1"/>
          <p:nvPr/>
        </p:nvSpPr>
        <p:spPr>
          <a:xfrm rot="-5400000">
            <a:off x="-15100" y="2566350"/>
            <a:ext cx="692700" cy="2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Montserrat"/>
                <a:ea typeface="Montserrat"/>
                <a:cs typeface="Montserrat"/>
                <a:sym typeface="Montserrat"/>
              </a:rPr>
              <a:t>$1,000</a:t>
            </a:r>
            <a:endParaRPr sz="1100">
              <a:latin typeface="Montserrat"/>
              <a:ea typeface="Montserrat"/>
              <a:cs typeface="Montserrat"/>
              <a:sym typeface="Montserrat"/>
            </a:endParaRPr>
          </a:p>
        </p:txBody>
      </p:sp>
      <p:sp>
        <p:nvSpPr>
          <p:cNvPr id="886" name="Google Shape;886;p84"/>
          <p:cNvSpPr txBox="1"/>
          <p:nvPr/>
        </p:nvSpPr>
        <p:spPr>
          <a:xfrm rot="-5400000">
            <a:off x="-15100" y="3611125"/>
            <a:ext cx="692700" cy="2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Montserrat"/>
                <a:ea typeface="Montserrat"/>
                <a:cs typeface="Montserrat"/>
                <a:sym typeface="Montserrat"/>
              </a:rPr>
              <a:t>$1,000</a:t>
            </a:r>
            <a:endParaRPr sz="1100">
              <a:latin typeface="Montserrat"/>
              <a:ea typeface="Montserrat"/>
              <a:cs typeface="Montserrat"/>
              <a:sym typeface="Montserrat"/>
            </a:endParaRPr>
          </a:p>
        </p:txBody>
      </p:sp>
      <p:sp>
        <p:nvSpPr>
          <p:cNvPr id="887" name="Google Shape;887;p84"/>
          <p:cNvSpPr txBox="1"/>
          <p:nvPr/>
        </p:nvSpPr>
        <p:spPr>
          <a:xfrm rot="-5400000">
            <a:off x="-15100" y="3036475"/>
            <a:ext cx="692700" cy="2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Montserrat"/>
                <a:ea typeface="Montserrat"/>
                <a:cs typeface="Montserrat"/>
                <a:sym typeface="Montserrat"/>
              </a:rPr>
              <a:t>$500</a:t>
            </a:r>
            <a:endParaRPr sz="1100">
              <a:latin typeface="Montserrat"/>
              <a:ea typeface="Montserrat"/>
              <a:cs typeface="Montserrat"/>
              <a:sym typeface="Montserrat"/>
            </a:endParaRPr>
          </a:p>
        </p:txBody>
      </p:sp>
      <p:sp>
        <p:nvSpPr>
          <p:cNvPr id="888" name="Google Shape;888;p84"/>
          <p:cNvSpPr txBox="1"/>
          <p:nvPr/>
        </p:nvSpPr>
        <p:spPr>
          <a:xfrm rot="-5400000">
            <a:off x="-15100" y="4338225"/>
            <a:ext cx="692700" cy="2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Montserrat"/>
                <a:ea typeface="Montserrat"/>
                <a:cs typeface="Montserrat"/>
                <a:sym typeface="Montserrat"/>
              </a:rPr>
              <a:t>$1,000</a:t>
            </a:r>
            <a:endParaRPr sz="1100">
              <a:latin typeface="Montserrat"/>
              <a:ea typeface="Montserrat"/>
              <a:cs typeface="Montserrat"/>
              <a:sym typeface="Montserra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85"/>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Plan</a:t>
            </a:r>
            <a:endParaRPr/>
          </a:p>
        </p:txBody>
      </p:sp>
      <p:sp>
        <p:nvSpPr>
          <p:cNvPr id="894" name="Google Shape;894;p85"/>
          <p:cNvSpPr txBox="1">
            <a:spLocks noGrp="1"/>
          </p:cNvSpPr>
          <p:nvPr>
            <p:ph type="body" idx="1"/>
          </p:nvPr>
        </p:nvSpPr>
        <p:spPr>
          <a:xfrm>
            <a:off x="521700" y="907375"/>
            <a:ext cx="8100600" cy="36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950">
              <a:solidFill>
                <a:schemeClr val="dk1"/>
              </a:solidFill>
              <a:latin typeface="Arial"/>
              <a:ea typeface="Arial"/>
              <a:cs typeface="Arial"/>
              <a:sym typeface="Arial"/>
            </a:endParaRPr>
          </a:p>
          <a:p>
            <a:pPr marL="0" lvl="0" indent="0" algn="l" rtl="0">
              <a:spcBef>
                <a:spcPts val="1600"/>
              </a:spcBef>
              <a:spcAft>
                <a:spcPts val="1600"/>
              </a:spcAft>
              <a:buNone/>
            </a:pPr>
            <a:endParaRPr/>
          </a:p>
        </p:txBody>
      </p:sp>
      <p:sp>
        <p:nvSpPr>
          <p:cNvPr id="895" name="Google Shape;895;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graphicFrame>
        <p:nvGraphicFramePr>
          <p:cNvPr id="896" name="Google Shape;896;p85"/>
          <p:cNvGraphicFramePr/>
          <p:nvPr/>
        </p:nvGraphicFramePr>
        <p:xfrm>
          <a:off x="602500" y="1168450"/>
          <a:ext cx="3000000" cy="3000000"/>
        </p:xfrm>
        <a:graphic>
          <a:graphicData uri="http://schemas.openxmlformats.org/drawingml/2006/table">
            <a:tbl>
              <a:tblPr>
                <a:noFill/>
                <a:tableStyleId>{83EE500E-D8F8-4103-83A4-5A443AE80E98}</a:tableStyleId>
              </a:tblPr>
              <a:tblGrid>
                <a:gridCol w="1587800">
                  <a:extLst>
                    <a:ext uri="{9D8B030D-6E8A-4147-A177-3AD203B41FA5}">
                      <a16:colId xmlns:a16="http://schemas.microsoft.com/office/drawing/2014/main" val="20000"/>
                    </a:ext>
                  </a:extLst>
                </a:gridCol>
                <a:gridCol w="1587800">
                  <a:extLst>
                    <a:ext uri="{9D8B030D-6E8A-4147-A177-3AD203B41FA5}">
                      <a16:colId xmlns:a16="http://schemas.microsoft.com/office/drawing/2014/main" val="20001"/>
                    </a:ext>
                  </a:extLst>
                </a:gridCol>
                <a:gridCol w="1587800">
                  <a:extLst>
                    <a:ext uri="{9D8B030D-6E8A-4147-A177-3AD203B41FA5}">
                      <a16:colId xmlns:a16="http://schemas.microsoft.com/office/drawing/2014/main" val="20002"/>
                    </a:ext>
                  </a:extLst>
                </a:gridCol>
                <a:gridCol w="1587800">
                  <a:extLst>
                    <a:ext uri="{9D8B030D-6E8A-4147-A177-3AD203B41FA5}">
                      <a16:colId xmlns:a16="http://schemas.microsoft.com/office/drawing/2014/main" val="20003"/>
                    </a:ext>
                  </a:extLst>
                </a:gridCol>
                <a:gridCol w="1587800">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en"/>
                        <a:t>Test</a:t>
                      </a:r>
                      <a:endParaRPr/>
                    </a:p>
                  </a:txBody>
                  <a:tcPr marL="91425" marR="91425" marT="91425" marB="91425"/>
                </a:tc>
                <a:tc>
                  <a:txBody>
                    <a:bodyPr/>
                    <a:lstStyle/>
                    <a:p>
                      <a:pPr marL="0" lvl="0" indent="0" algn="l" rtl="0">
                        <a:spcBef>
                          <a:spcPts val="0"/>
                        </a:spcBef>
                        <a:spcAft>
                          <a:spcPts val="0"/>
                        </a:spcAft>
                        <a:buNone/>
                      </a:pPr>
                      <a:r>
                        <a:rPr lang="en"/>
                        <a:t>Date</a:t>
                      </a:r>
                      <a:endParaRPr/>
                    </a:p>
                  </a:txBody>
                  <a:tcPr marL="91425" marR="91425" marT="91425" marB="91425"/>
                </a:tc>
                <a:tc>
                  <a:txBody>
                    <a:bodyPr/>
                    <a:lstStyle/>
                    <a:p>
                      <a:pPr marL="0" lvl="0" indent="0" algn="l" rtl="0">
                        <a:spcBef>
                          <a:spcPts val="0"/>
                        </a:spcBef>
                        <a:spcAft>
                          <a:spcPts val="0"/>
                        </a:spcAft>
                        <a:buNone/>
                      </a:pPr>
                      <a:r>
                        <a:rPr lang="en"/>
                        <a:t>Materials</a:t>
                      </a:r>
                      <a:endParaRPr/>
                    </a:p>
                  </a:txBody>
                  <a:tcPr marL="91425" marR="91425" marT="91425" marB="91425"/>
                </a:tc>
                <a:tc>
                  <a:txBody>
                    <a:bodyPr/>
                    <a:lstStyle/>
                    <a:p>
                      <a:pPr marL="0" lvl="0" indent="0" algn="l" rtl="0">
                        <a:spcBef>
                          <a:spcPts val="0"/>
                        </a:spcBef>
                        <a:spcAft>
                          <a:spcPts val="0"/>
                        </a:spcAft>
                        <a:buNone/>
                      </a:pPr>
                      <a:r>
                        <a:rPr lang="en"/>
                        <a:t>Location</a:t>
                      </a:r>
                      <a:endParaRPr/>
                    </a:p>
                  </a:txBody>
                  <a:tcPr marL="91425" marR="91425" marT="91425" marB="91425"/>
                </a:tc>
                <a:tc>
                  <a:txBody>
                    <a:bodyPr/>
                    <a:lstStyle/>
                    <a:p>
                      <a:pPr marL="0" lvl="0" indent="0" algn="l" rtl="0">
                        <a:spcBef>
                          <a:spcPts val="0"/>
                        </a:spcBef>
                        <a:spcAft>
                          <a:spcPts val="0"/>
                        </a:spcAft>
                        <a:buNone/>
                      </a:pPr>
                      <a:r>
                        <a:rPr lang="en"/>
                        <a:t>Special Access</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Engine Operation</a:t>
                      </a:r>
                      <a:endParaRPr/>
                    </a:p>
                  </a:txBody>
                  <a:tcPr marL="91425" marR="91425" marT="91425" marB="91425"/>
                </a:tc>
                <a:tc>
                  <a:txBody>
                    <a:bodyPr/>
                    <a:lstStyle/>
                    <a:p>
                      <a:pPr marL="0" lvl="0" indent="0" algn="l" rtl="0">
                        <a:spcBef>
                          <a:spcPts val="0"/>
                        </a:spcBef>
                        <a:spcAft>
                          <a:spcPts val="0"/>
                        </a:spcAft>
                        <a:buNone/>
                      </a:pPr>
                      <a:r>
                        <a:rPr lang="en"/>
                        <a:t>1 Dec 2020</a:t>
                      </a:r>
                      <a:endParaRPr/>
                    </a:p>
                  </a:txBody>
                  <a:tcPr marL="91425" marR="91425" marT="91425" marB="91425"/>
                </a:tc>
                <a:tc>
                  <a:txBody>
                    <a:bodyPr/>
                    <a:lstStyle/>
                    <a:p>
                      <a:pPr marL="0" lvl="0" indent="0" algn="l" rtl="0">
                        <a:spcBef>
                          <a:spcPts val="0"/>
                        </a:spcBef>
                        <a:spcAft>
                          <a:spcPts val="0"/>
                        </a:spcAft>
                        <a:buNone/>
                      </a:pPr>
                      <a:r>
                        <a:rPr lang="en"/>
                        <a:t>JetCat Engine</a:t>
                      </a:r>
                      <a:endParaRPr/>
                    </a:p>
                  </a:txBody>
                  <a:tcPr marL="91425" marR="91425" marT="91425" marB="91425"/>
                </a:tc>
                <a:tc>
                  <a:txBody>
                    <a:bodyPr/>
                    <a:lstStyle/>
                    <a:p>
                      <a:pPr marL="0" lvl="0" indent="0" algn="l" rtl="0">
                        <a:spcBef>
                          <a:spcPts val="0"/>
                        </a:spcBef>
                        <a:spcAft>
                          <a:spcPts val="0"/>
                        </a:spcAft>
                        <a:buNone/>
                      </a:pPr>
                      <a:r>
                        <a:rPr lang="en"/>
                        <a:t>Engine Test Cell</a:t>
                      </a:r>
                      <a:endParaRPr/>
                    </a:p>
                  </a:txBody>
                  <a:tcPr marL="91425" marR="91425" marT="91425" marB="91425"/>
                </a:tc>
                <a:tc>
                  <a:txBody>
                    <a:bodyPr/>
                    <a:lstStyle/>
                    <a:p>
                      <a:pPr marL="0" lvl="0" indent="0" algn="l" rtl="0">
                        <a:spcBef>
                          <a:spcPts val="0"/>
                        </a:spcBef>
                        <a:spcAft>
                          <a:spcPts val="0"/>
                        </a:spcAft>
                        <a:buNone/>
                      </a:pPr>
                      <a:r>
                        <a:rPr lang="en"/>
                        <a:t>Yes - R2R Schedule*</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t>TA</a:t>
                      </a:r>
                      <a:r>
                        <a:rPr lang="en"/>
                        <a:t> Instrument Verification</a:t>
                      </a:r>
                      <a:endParaRPr/>
                    </a:p>
                  </a:txBody>
                  <a:tcPr marL="91425" marR="91425" marT="91425" marB="91425"/>
                </a:tc>
                <a:tc>
                  <a:txBody>
                    <a:bodyPr/>
                    <a:lstStyle/>
                    <a:p>
                      <a:pPr marL="0" lvl="0" indent="0" algn="l" rtl="0">
                        <a:spcBef>
                          <a:spcPts val="0"/>
                        </a:spcBef>
                        <a:spcAft>
                          <a:spcPts val="0"/>
                        </a:spcAft>
                        <a:buNone/>
                      </a:pPr>
                      <a:r>
                        <a:rPr lang="en"/>
                        <a:t>27 Dec 2020</a:t>
                      </a:r>
                      <a:endParaRPr/>
                    </a:p>
                  </a:txBody>
                  <a:tcPr marL="91425" marR="91425" marT="91425" marB="91425"/>
                </a:tc>
                <a:tc>
                  <a:txBody>
                    <a:bodyPr/>
                    <a:lstStyle/>
                    <a:p>
                      <a:pPr marL="0" lvl="0" indent="0" algn="l" rtl="0">
                        <a:spcBef>
                          <a:spcPts val="0"/>
                        </a:spcBef>
                        <a:spcAft>
                          <a:spcPts val="0"/>
                        </a:spcAft>
                        <a:buNone/>
                      </a:pPr>
                      <a:r>
                        <a:rPr lang="en"/>
                        <a:t>Test App, Wind Tunnel</a:t>
                      </a:r>
                      <a:endParaRPr/>
                    </a:p>
                  </a:txBody>
                  <a:tcPr marL="91425" marR="91425" marT="91425" marB="91425"/>
                </a:tc>
                <a:tc>
                  <a:txBody>
                    <a:bodyPr/>
                    <a:lstStyle/>
                    <a:p>
                      <a:pPr marL="0" lvl="0" indent="0" algn="l" rtl="0">
                        <a:spcBef>
                          <a:spcPts val="0"/>
                        </a:spcBef>
                        <a:spcAft>
                          <a:spcPts val="0"/>
                        </a:spcAft>
                        <a:buNone/>
                      </a:pPr>
                      <a:r>
                        <a:rPr lang="en"/>
                        <a:t>Aero Wind Tunnel</a:t>
                      </a:r>
                      <a:endParaRPr/>
                    </a:p>
                  </a:txBody>
                  <a:tcPr marL="91425" marR="91425" marT="91425" marB="91425"/>
                </a:tc>
                <a:tc>
                  <a:txBody>
                    <a:bodyPr/>
                    <a:lstStyle/>
                    <a:p>
                      <a:pPr marL="0" lvl="0" indent="0" algn="l" rtl="0">
                        <a:spcBef>
                          <a:spcPts val="0"/>
                        </a:spcBef>
                        <a:spcAft>
                          <a:spcPts val="0"/>
                        </a:spcAft>
                        <a:buNone/>
                      </a:pPr>
                      <a:r>
                        <a:rPr lang="en"/>
                        <a:t>Yes - R2R Schedule*</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b="1"/>
                        <a:t>TA</a:t>
                      </a:r>
                      <a:r>
                        <a:rPr lang="en"/>
                        <a:t> EDF Verification</a:t>
                      </a:r>
                      <a:endParaRPr/>
                    </a:p>
                  </a:txBody>
                  <a:tcPr marL="91425" marR="91425" marT="91425" marB="91425"/>
                </a:tc>
                <a:tc>
                  <a:txBody>
                    <a:bodyPr/>
                    <a:lstStyle/>
                    <a:p>
                      <a:pPr marL="0" lvl="0" indent="0" algn="l" rtl="0">
                        <a:spcBef>
                          <a:spcPts val="0"/>
                        </a:spcBef>
                        <a:spcAft>
                          <a:spcPts val="0"/>
                        </a:spcAft>
                        <a:buNone/>
                      </a:pPr>
                      <a:r>
                        <a:rPr lang="en"/>
                        <a:t>3 Jan 2020</a:t>
                      </a:r>
                      <a:endParaRPr/>
                    </a:p>
                  </a:txBody>
                  <a:tcPr marL="91425" marR="91425" marT="91425" marB="91425"/>
                </a:tc>
                <a:tc>
                  <a:txBody>
                    <a:bodyPr/>
                    <a:lstStyle/>
                    <a:p>
                      <a:pPr marL="0" lvl="0" indent="0" algn="l" rtl="0">
                        <a:spcBef>
                          <a:spcPts val="0"/>
                        </a:spcBef>
                        <a:spcAft>
                          <a:spcPts val="0"/>
                        </a:spcAft>
                        <a:buNone/>
                      </a:pPr>
                      <a:r>
                        <a:rPr lang="en"/>
                        <a:t>Test App, EDF, JetCat</a:t>
                      </a:r>
                      <a:endParaRPr/>
                    </a:p>
                  </a:txBody>
                  <a:tcPr marL="91425" marR="91425" marT="91425" marB="91425"/>
                </a:tc>
                <a:tc>
                  <a:txBody>
                    <a:bodyPr/>
                    <a:lstStyle/>
                    <a:p>
                      <a:pPr marL="0" lvl="0" indent="0" algn="l" rtl="0">
                        <a:spcBef>
                          <a:spcPts val="0"/>
                        </a:spcBef>
                        <a:spcAft>
                          <a:spcPts val="0"/>
                        </a:spcAft>
                        <a:buNone/>
                      </a:pPr>
                      <a:r>
                        <a:rPr lang="en"/>
                        <a:t>Engine Test Cell</a:t>
                      </a:r>
                      <a:endParaRPr/>
                    </a:p>
                  </a:txBody>
                  <a:tcPr marL="91425" marR="91425" marT="91425" marB="91425"/>
                </a:tc>
                <a:tc>
                  <a:txBody>
                    <a:bodyPr/>
                    <a:lstStyle/>
                    <a:p>
                      <a:pPr marL="0" lvl="0" indent="0" algn="l" rtl="0">
                        <a:spcBef>
                          <a:spcPts val="0"/>
                        </a:spcBef>
                        <a:spcAft>
                          <a:spcPts val="0"/>
                        </a:spcAft>
                        <a:buNone/>
                      </a:pPr>
                      <a:r>
                        <a:rPr lang="en"/>
                        <a:t>Yes - R2R Schedule*</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b="1"/>
                        <a:t>Inlet</a:t>
                      </a:r>
                      <a:r>
                        <a:rPr lang="en"/>
                        <a:t> EDF Testing</a:t>
                      </a:r>
                      <a:endParaRPr/>
                    </a:p>
                  </a:txBody>
                  <a:tcPr marL="91425" marR="91425" marT="91425" marB="91425"/>
                </a:tc>
                <a:tc>
                  <a:txBody>
                    <a:bodyPr/>
                    <a:lstStyle/>
                    <a:p>
                      <a:pPr marL="0" lvl="0" indent="0" algn="l" rtl="0">
                        <a:spcBef>
                          <a:spcPts val="0"/>
                        </a:spcBef>
                        <a:spcAft>
                          <a:spcPts val="0"/>
                        </a:spcAft>
                        <a:buNone/>
                      </a:pPr>
                      <a:r>
                        <a:rPr lang="en"/>
                        <a:t>17 Jan - 20 Feb 2020</a:t>
                      </a:r>
                      <a:endParaRPr/>
                    </a:p>
                  </a:txBody>
                  <a:tcPr marL="91425" marR="91425" marT="91425" marB="91425"/>
                </a:tc>
                <a:tc>
                  <a:txBody>
                    <a:bodyPr/>
                    <a:lstStyle/>
                    <a:p>
                      <a:pPr marL="0" lvl="0" indent="0" algn="l" rtl="0">
                        <a:spcBef>
                          <a:spcPts val="0"/>
                        </a:spcBef>
                        <a:spcAft>
                          <a:spcPts val="0"/>
                        </a:spcAft>
                        <a:buNone/>
                      </a:pPr>
                      <a:r>
                        <a:rPr lang="en"/>
                        <a:t>Test App, Inlet, EDF</a:t>
                      </a:r>
                      <a:endParaRPr/>
                    </a:p>
                  </a:txBody>
                  <a:tcPr marL="91425" marR="91425" marT="91425" marB="91425"/>
                </a:tc>
                <a:tc>
                  <a:txBody>
                    <a:bodyPr/>
                    <a:lstStyle/>
                    <a:p>
                      <a:pPr marL="0" lvl="0" indent="0" algn="l" rtl="0">
                        <a:spcBef>
                          <a:spcPts val="0"/>
                        </a:spcBef>
                        <a:spcAft>
                          <a:spcPts val="0"/>
                        </a:spcAft>
                        <a:buNone/>
                      </a:pPr>
                      <a:r>
                        <a:rPr lang="en"/>
                        <a:t>Wind Tunnel</a:t>
                      </a:r>
                      <a:endParaRPr/>
                    </a:p>
                  </a:txBody>
                  <a:tcPr marL="91425" marR="91425" marT="91425" marB="91425"/>
                </a:tc>
                <a:tc>
                  <a:txBody>
                    <a:bodyPr/>
                    <a:lstStyle/>
                    <a:p>
                      <a:pPr marL="0" lvl="0" indent="0" algn="l" rtl="0">
                        <a:spcBef>
                          <a:spcPts val="0"/>
                        </a:spcBef>
                        <a:spcAft>
                          <a:spcPts val="0"/>
                        </a:spcAft>
                        <a:buNone/>
                      </a:pPr>
                      <a:r>
                        <a:rPr lang="en"/>
                        <a:t>Yes - R2R Schedule*</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b="1"/>
                        <a:t>Inlet</a:t>
                      </a:r>
                      <a:r>
                        <a:rPr lang="en"/>
                        <a:t> JetCat Testing</a:t>
                      </a:r>
                      <a:endParaRPr/>
                    </a:p>
                  </a:txBody>
                  <a:tcPr marL="91425" marR="91425" marT="91425" marB="91425"/>
                </a:tc>
                <a:tc>
                  <a:txBody>
                    <a:bodyPr/>
                    <a:lstStyle/>
                    <a:p>
                      <a:pPr marL="0" lvl="0" indent="0" algn="l" rtl="0">
                        <a:spcBef>
                          <a:spcPts val="0"/>
                        </a:spcBef>
                        <a:spcAft>
                          <a:spcPts val="0"/>
                        </a:spcAft>
                        <a:buNone/>
                      </a:pPr>
                      <a:r>
                        <a:rPr lang="en"/>
                        <a:t>21 Feb - 20 Mar 2020</a:t>
                      </a:r>
                      <a:endParaRPr/>
                    </a:p>
                  </a:txBody>
                  <a:tcPr marL="91425" marR="91425" marT="91425" marB="91425"/>
                </a:tc>
                <a:tc>
                  <a:txBody>
                    <a:bodyPr/>
                    <a:lstStyle/>
                    <a:p>
                      <a:pPr marL="0" lvl="0" indent="0" algn="l" rtl="0">
                        <a:spcBef>
                          <a:spcPts val="0"/>
                        </a:spcBef>
                        <a:spcAft>
                          <a:spcPts val="0"/>
                        </a:spcAft>
                        <a:buNone/>
                      </a:pPr>
                      <a:r>
                        <a:rPr lang="en"/>
                        <a:t>Test App, Inlet, JetCat</a:t>
                      </a:r>
                      <a:endParaRPr/>
                    </a:p>
                  </a:txBody>
                  <a:tcPr marL="91425" marR="91425" marT="91425" marB="91425"/>
                </a:tc>
                <a:tc>
                  <a:txBody>
                    <a:bodyPr/>
                    <a:lstStyle/>
                    <a:p>
                      <a:pPr marL="0" lvl="0" indent="0" algn="l" rtl="0">
                        <a:spcBef>
                          <a:spcPts val="0"/>
                        </a:spcBef>
                        <a:spcAft>
                          <a:spcPts val="0"/>
                        </a:spcAft>
                        <a:buNone/>
                      </a:pPr>
                      <a:r>
                        <a:rPr lang="en"/>
                        <a:t>Engine Test Cell</a:t>
                      </a:r>
                      <a:endParaRPr/>
                    </a:p>
                  </a:txBody>
                  <a:tcPr marL="91425" marR="91425" marT="91425" marB="91425"/>
                </a:tc>
                <a:tc>
                  <a:txBody>
                    <a:bodyPr/>
                    <a:lstStyle/>
                    <a:p>
                      <a:pPr marL="0" lvl="0" indent="0" algn="l" rtl="0">
                        <a:spcBef>
                          <a:spcPts val="0"/>
                        </a:spcBef>
                        <a:spcAft>
                          <a:spcPts val="0"/>
                        </a:spcAft>
                        <a:buNone/>
                      </a:pPr>
                      <a:r>
                        <a:rPr lang="en"/>
                        <a:t>Yes - R2R Schedule*</a:t>
                      </a:r>
                      <a:endParaRPr/>
                    </a:p>
                  </a:txBody>
                  <a:tcPr marL="91425" marR="91425" marT="91425" marB="91425"/>
                </a:tc>
                <a:extLst>
                  <a:ext uri="{0D108BD9-81ED-4DB2-BD59-A6C34878D82A}">
                    <a16:rowId xmlns:a16="http://schemas.microsoft.com/office/drawing/2014/main" val="10005"/>
                  </a:ext>
                </a:extLst>
              </a:tr>
            </a:tbl>
          </a:graphicData>
        </a:graphic>
      </p:graphicFrame>
      <p:sp>
        <p:nvSpPr>
          <p:cNvPr id="897" name="Google Shape;897;p85"/>
          <p:cNvSpPr txBox="1"/>
          <p:nvPr/>
        </p:nvSpPr>
        <p:spPr>
          <a:xfrm>
            <a:off x="602550" y="4663225"/>
            <a:ext cx="7938900" cy="2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 - R2R Schedule only allows Team OSPRI to be on campus 2 days/week</a:t>
            </a:r>
            <a:endParaRPr>
              <a:latin typeface="Montserrat"/>
              <a:ea typeface="Montserrat"/>
              <a:cs typeface="Montserrat"/>
              <a:sym typeface="Montserra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pic>
        <p:nvPicPr>
          <p:cNvPr id="902" name="Google Shape;902;p86"/>
          <p:cNvPicPr preferRelativeResize="0"/>
          <p:nvPr/>
        </p:nvPicPr>
        <p:blipFill>
          <a:blip r:embed="rId3">
            <a:alphaModFix amt="15000"/>
          </a:blip>
          <a:stretch>
            <a:fillRect/>
          </a:stretch>
        </p:blipFill>
        <p:spPr>
          <a:xfrm>
            <a:off x="950800" y="1871225"/>
            <a:ext cx="6419923" cy="1835501"/>
          </a:xfrm>
          <a:prstGeom prst="rect">
            <a:avLst/>
          </a:prstGeom>
          <a:noFill/>
          <a:ln>
            <a:noFill/>
          </a:ln>
        </p:spPr>
      </p:pic>
      <p:sp>
        <p:nvSpPr>
          <p:cNvPr id="903" name="Google Shape;903;p86"/>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Resources</a:t>
            </a:r>
            <a:endParaRPr/>
          </a:p>
        </p:txBody>
      </p:sp>
      <p:sp>
        <p:nvSpPr>
          <p:cNvPr id="904" name="Google Shape;904;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73</a:t>
            </a:fld>
            <a:endParaRPr b="1"/>
          </a:p>
        </p:txBody>
      </p:sp>
      <p:sp>
        <p:nvSpPr>
          <p:cNvPr id="905" name="Google Shape;905;p86"/>
          <p:cNvSpPr txBox="1">
            <a:spLocks noGrp="1"/>
          </p:cNvSpPr>
          <p:nvPr>
            <p:ph type="body" idx="1"/>
          </p:nvPr>
        </p:nvSpPr>
        <p:spPr>
          <a:xfrm>
            <a:off x="521700" y="959275"/>
            <a:ext cx="8100600" cy="3659400"/>
          </a:xfrm>
          <a:prstGeom prst="rect">
            <a:avLst/>
          </a:prstGeom>
        </p:spPr>
        <p:txBody>
          <a:bodyPr spcFirstLastPara="1" wrap="square" lIns="91425" tIns="91425" rIns="91425" bIns="91425" anchor="t" anchorCtr="0">
            <a:noAutofit/>
          </a:bodyPr>
          <a:lstStyle/>
          <a:p>
            <a:pPr marL="457200" lvl="0" indent="-292100" algn="l" rtl="0">
              <a:spcBef>
                <a:spcPts val="0"/>
              </a:spcBef>
              <a:spcAft>
                <a:spcPts val="0"/>
              </a:spcAft>
              <a:buSzPts val="1000"/>
              <a:buChar char="-"/>
            </a:pPr>
            <a:r>
              <a:rPr lang="en" sz="1000"/>
              <a:t>[1] Lee, J., Cho, J. ”Effect of aspect ratio of elliptical inlet shape on performance of subsonic diffusing S-duct,” J Mech Sci Technol 32, 1153–1160 (2018). https://doi.org/10.1007/s12206-018-0218-5. </a:t>
            </a:r>
            <a:endParaRPr sz="1000"/>
          </a:p>
          <a:p>
            <a:pPr marL="457200" lvl="0" indent="-292100" algn="l" rtl="0">
              <a:spcBef>
                <a:spcPts val="0"/>
              </a:spcBef>
              <a:spcAft>
                <a:spcPts val="0"/>
              </a:spcAft>
              <a:buSzPts val="1000"/>
              <a:buChar char="-"/>
            </a:pPr>
            <a:r>
              <a:rPr lang="en" sz="1000"/>
              <a:t>[2] Anderson, J., Introduction to Flight Eighth Edition, New York City:McGraw Hill education, 2016</a:t>
            </a:r>
            <a:endParaRPr sz="1000"/>
          </a:p>
          <a:p>
            <a:pPr marL="457200" lvl="0" indent="-292100" algn="l" rtl="0">
              <a:spcBef>
                <a:spcPts val="0"/>
              </a:spcBef>
              <a:spcAft>
                <a:spcPts val="0"/>
              </a:spcAft>
              <a:buSzPts val="1000"/>
              <a:buChar char="-"/>
            </a:pPr>
            <a:r>
              <a:rPr lang="en" sz="1000"/>
              <a:t>[3] Sun, S., Guo, R.W. 2006. “</a:t>
            </a:r>
            <a:r>
              <a:rPr lang="en" sz="1000">
                <a:solidFill>
                  <a:srgbClr val="505050"/>
                </a:solidFill>
              </a:rPr>
              <a:t>Serpentine Inlet Performance Enhancement Using Vortex Generator Based Flow Control,” Chinese Journal of Aeronautics</a:t>
            </a:r>
            <a:endParaRPr sz="1000">
              <a:solidFill>
                <a:srgbClr val="505050"/>
              </a:solidFill>
            </a:endParaRPr>
          </a:p>
          <a:p>
            <a:pPr marL="457200" lvl="0" indent="-292100" algn="l" rtl="0">
              <a:spcBef>
                <a:spcPts val="0"/>
              </a:spcBef>
              <a:spcAft>
                <a:spcPts val="0"/>
              </a:spcAft>
              <a:buSzPts val="1000"/>
              <a:buChar char="-"/>
            </a:pPr>
            <a:r>
              <a:rPr lang="en" sz="1000"/>
              <a:t>[4] Tanguy, G. 2016. “Passive flow control study in a convoluted intake using Stereo Particle Image Velocimetry,” The French Aerospace Lab</a:t>
            </a:r>
            <a:endParaRPr sz="1000"/>
          </a:p>
          <a:p>
            <a:pPr marL="457200" lvl="0" indent="-292100" algn="l" rtl="0">
              <a:spcBef>
                <a:spcPts val="0"/>
              </a:spcBef>
              <a:spcAft>
                <a:spcPts val="0"/>
              </a:spcAft>
              <a:buSzPts val="1000"/>
              <a:buChar char="-"/>
            </a:pPr>
            <a:r>
              <a:rPr lang="en" sz="1000"/>
              <a:t>[5] Kirk, A. M. 2006. “Active flow control in an advanced serpentine jet engine inlet duct Master's thesis”, Texas A&amp;M University</a:t>
            </a:r>
            <a:endParaRPr sz="1000"/>
          </a:p>
          <a:p>
            <a:pPr marL="457200" lvl="0" indent="-292100" algn="l" rtl="0">
              <a:spcBef>
                <a:spcPts val="0"/>
              </a:spcBef>
              <a:spcAft>
                <a:spcPts val="0"/>
              </a:spcAft>
              <a:buSzPts val="1000"/>
              <a:buChar char="-"/>
            </a:pPr>
            <a:r>
              <a:rPr lang="en" sz="1000"/>
              <a:t>[6] Shaw, R., “The Influence of Hole Dimensions on Static Pressure Measurements,” Department of Mechanical Engineering, University of Liverpool, 1 July 1959.</a:t>
            </a:r>
            <a:endParaRPr sz="1000"/>
          </a:p>
          <a:p>
            <a:pPr marL="457200" lvl="0" indent="-292100" algn="l" rtl="0">
              <a:spcBef>
                <a:spcPts val="0"/>
              </a:spcBef>
              <a:spcAft>
                <a:spcPts val="0"/>
              </a:spcAft>
              <a:buSzPts val="1000"/>
              <a:buChar char="-"/>
            </a:pPr>
            <a:r>
              <a:rPr lang="en" sz="1000"/>
              <a:t>[7] “Delta-V 32 80mm (EFLDF32) Fan Unit Instructions,” Horizon Hobby, retrieved November 12, 2020.</a:t>
            </a:r>
            <a:endParaRPr sz="1000"/>
          </a:p>
          <a:p>
            <a:pPr marL="457200" lvl="0" indent="-292100" algn="l" rtl="0">
              <a:spcBef>
                <a:spcPts val="0"/>
              </a:spcBef>
              <a:spcAft>
                <a:spcPts val="0"/>
              </a:spcAft>
              <a:buSzPts val="1000"/>
              <a:buChar char="-"/>
            </a:pPr>
            <a:r>
              <a:rPr lang="en" sz="1000"/>
              <a:t>[8] Reichert, B.A., and Wendt, B.J., 1994, “Improving Diffusing S-Duct Performance by Secondary Flow Control,” AIAA 32nd Aerospace Sciences Meeting and Exhibit. </a:t>
            </a:r>
            <a:endParaRPr sz="1000"/>
          </a:p>
          <a:p>
            <a:pPr marL="457200" lvl="0" indent="-292100" algn="l" rtl="0">
              <a:spcBef>
                <a:spcPts val="0"/>
              </a:spcBef>
              <a:spcAft>
                <a:spcPts val="0"/>
              </a:spcAft>
              <a:buSzPts val="1000"/>
              <a:buChar char="-"/>
            </a:pPr>
            <a:r>
              <a:rPr lang="en" sz="1000"/>
              <a:t>[9] Basawaraj, Hosur, S., 2016. “CFD Analysis of Serpentine Inlet Duct to Enhance the Flow Properties Using Vortex Generator,” International Journal of Innovative Research in Science, Engineering and Technology</a:t>
            </a:r>
            <a:endParaRPr sz="1000"/>
          </a:p>
          <a:p>
            <a:pPr marL="457200" lvl="0" indent="-292100" algn="l" rtl="0">
              <a:spcBef>
                <a:spcPts val="0"/>
              </a:spcBef>
              <a:spcAft>
                <a:spcPts val="0"/>
              </a:spcAft>
              <a:buSzPts val="1000"/>
              <a:buChar char="-"/>
            </a:pPr>
            <a:r>
              <a:rPr lang="en" sz="1000"/>
              <a:t>[10] Rabe, A. 2003. “Effectiveness of a Serpentine Inlet Duct Flow Control Scheme at Design and Off-Design Simulated Flight Conditions,” Virginia Polytechnic Institute and State University</a:t>
            </a:r>
            <a:endParaRPr sz="1000"/>
          </a:p>
          <a:p>
            <a:pPr marL="457200" lvl="0" indent="-292100" algn="l" rtl="0">
              <a:spcBef>
                <a:spcPts val="0"/>
              </a:spcBef>
              <a:spcAft>
                <a:spcPts val="0"/>
              </a:spcAft>
              <a:buClr>
                <a:schemeClr val="dk2"/>
              </a:buClr>
              <a:buSzPts val="1000"/>
              <a:buChar char="-"/>
            </a:pPr>
            <a:r>
              <a:rPr lang="en" sz="1000"/>
              <a:t>[11] </a:t>
            </a:r>
            <a:r>
              <a:rPr lang="en" sz="1000">
                <a:highlight>
                  <a:srgbClr val="FFFFFF"/>
                </a:highlight>
              </a:rPr>
              <a:t>Anderson, B. H., and Gibb, J., "Vortex Generator Installation Studies on Steady State and dynamic Inlet Distortion," AIAA Paper 96-3279, July 1996.</a:t>
            </a:r>
            <a:endParaRPr sz="1000">
              <a:highlight>
                <a:srgbClr val="FFFFFF"/>
              </a:highlight>
            </a:endParaRPr>
          </a:p>
          <a:p>
            <a:pPr marL="457200" lvl="0" indent="-292100" algn="l" rtl="0">
              <a:spcBef>
                <a:spcPts val="0"/>
              </a:spcBef>
              <a:spcAft>
                <a:spcPts val="0"/>
              </a:spcAft>
              <a:buClr>
                <a:schemeClr val="dk2"/>
              </a:buClr>
              <a:buSzPts val="1000"/>
              <a:buChar char="-"/>
            </a:pPr>
            <a:r>
              <a:rPr lang="en" sz="1000">
                <a:highlight>
                  <a:srgbClr val="FFFFFF"/>
                </a:highlight>
              </a:rPr>
              <a:t>[12] Dudek, J. C., "Empirical Model for Vane-Type Vortex Generators in an Navier-Stokes Code", AIAA Journal, Vol. 44, No. 8, pp 1779-1789,August 2006.</a:t>
            </a:r>
            <a:endParaRPr sz="1000">
              <a:highlight>
                <a:srgbClr val="FFFFFF"/>
              </a:highlight>
            </a:endParaRPr>
          </a:p>
          <a:p>
            <a:pPr marL="0" lvl="0" indent="0" algn="l" rtl="0">
              <a:spcBef>
                <a:spcPts val="1600"/>
              </a:spcBef>
              <a:spcAft>
                <a:spcPts val="0"/>
              </a:spcAft>
              <a:buNone/>
            </a:pPr>
            <a:endParaRPr sz="1100"/>
          </a:p>
          <a:p>
            <a:pPr marL="0" lvl="0" indent="0" algn="l" rtl="0">
              <a:spcBef>
                <a:spcPts val="1600"/>
              </a:spcBef>
              <a:spcAft>
                <a:spcPts val="0"/>
              </a:spcAft>
              <a:buNone/>
            </a:pPr>
            <a:endParaRPr sz="1200"/>
          </a:p>
          <a:p>
            <a:pPr marL="457200" lvl="0" indent="0" algn="l" rtl="0">
              <a:spcBef>
                <a:spcPts val="1600"/>
              </a:spcBef>
              <a:spcAft>
                <a:spcPts val="1600"/>
              </a:spcAft>
              <a:buNone/>
            </a:pPr>
            <a:endParaRPr sz="12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910" name="Google Shape;910;p87"/>
          <p:cNvPicPr preferRelativeResize="0"/>
          <p:nvPr/>
        </p:nvPicPr>
        <p:blipFill>
          <a:blip r:embed="rId3">
            <a:alphaModFix amt="15000"/>
          </a:blip>
          <a:stretch>
            <a:fillRect/>
          </a:stretch>
        </p:blipFill>
        <p:spPr>
          <a:xfrm>
            <a:off x="950800" y="1871225"/>
            <a:ext cx="6419923" cy="1835501"/>
          </a:xfrm>
          <a:prstGeom prst="rect">
            <a:avLst/>
          </a:prstGeom>
          <a:noFill/>
          <a:ln>
            <a:noFill/>
          </a:ln>
        </p:spPr>
      </p:pic>
      <p:sp>
        <p:nvSpPr>
          <p:cNvPr id="911" name="Google Shape;911;p87"/>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Resources</a:t>
            </a:r>
            <a:endParaRPr/>
          </a:p>
        </p:txBody>
      </p:sp>
      <p:sp>
        <p:nvSpPr>
          <p:cNvPr id="912" name="Google Shape;912;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74</a:t>
            </a:fld>
            <a:endParaRPr b="1"/>
          </a:p>
        </p:txBody>
      </p:sp>
      <p:sp>
        <p:nvSpPr>
          <p:cNvPr id="913" name="Google Shape;913;p87"/>
          <p:cNvSpPr txBox="1">
            <a:spLocks noGrp="1"/>
          </p:cNvSpPr>
          <p:nvPr>
            <p:ph type="body" idx="1"/>
          </p:nvPr>
        </p:nvSpPr>
        <p:spPr>
          <a:xfrm>
            <a:off x="521700" y="1003825"/>
            <a:ext cx="8100600" cy="3659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[13] HARRINGTON-CRESSMAN, PETER J.M., “AIRCRAFT SYSTEM COMPARTMENT DIAGRAM.” Retrieved 10 September 2020. https://www.airlinereporter.com/2015/09/requiem-trijet-masterpiece-lockheed-l-1011-tristar/aircraft-system-compartment-diagram/</a:t>
            </a:r>
            <a:endParaRPr sz="1200"/>
          </a:p>
          <a:p>
            <a:pPr marL="0" lvl="0" indent="0" algn="l" rtl="0">
              <a:spcBef>
                <a:spcPts val="1600"/>
              </a:spcBef>
              <a:spcAft>
                <a:spcPts val="0"/>
              </a:spcAft>
              <a:buNone/>
            </a:pPr>
            <a:endParaRPr sz="1200"/>
          </a:p>
          <a:p>
            <a:pPr marL="457200" lvl="0" indent="0" algn="l" rtl="0">
              <a:spcBef>
                <a:spcPts val="1600"/>
              </a:spcBef>
              <a:spcAft>
                <a:spcPts val="1600"/>
              </a:spcAft>
              <a:buNone/>
            </a:pPr>
            <a:endParaRPr sz="12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88"/>
          <p:cNvSpPr txBox="1"/>
          <p:nvPr/>
        </p:nvSpPr>
        <p:spPr>
          <a:xfrm>
            <a:off x="311700" y="1191850"/>
            <a:ext cx="8520600" cy="1411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300">
                <a:latin typeface="Montserrat"/>
                <a:ea typeface="Montserrat"/>
                <a:cs typeface="Montserrat"/>
                <a:sym typeface="Montserrat"/>
              </a:rPr>
              <a:t>Additional Slides</a:t>
            </a:r>
            <a:endParaRPr sz="4300">
              <a:solidFill>
                <a:srgbClr val="000000"/>
              </a:solidFill>
              <a:latin typeface="Montserrat"/>
              <a:ea typeface="Montserrat"/>
              <a:cs typeface="Montserrat"/>
              <a:sym typeface="Montserrat"/>
            </a:endParaRPr>
          </a:p>
        </p:txBody>
      </p:sp>
      <p:cxnSp>
        <p:nvCxnSpPr>
          <p:cNvPr id="919" name="Google Shape;919;p88"/>
          <p:cNvCxnSpPr/>
          <p:nvPr/>
        </p:nvCxnSpPr>
        <p:spPr>
          <a:xfrm>
            <a:off x="3561750" y="2876275"/>
            <a:ext cx="2020500" cy="0"/>
          </a:xfrm>
          <a:prstGeom prst="straightConnector1">
            <a:avLst/>
          </a:prstGeom>
          <a:noFill/>
          <a:ln w="28575" cap="flat" cmpd="sng">
            <a:solidFill>
              <a:srgbClr val="CEB87B"/>
            </a:solidFill>
            <a:prstDash val="solid"/>
            <a:round/>
            <a:headEnd type="none" w="med" len="med"/>
            <a:tailEnd type="none" w="med" len="med"/>
          </a:ln>
        </p:spPr>
      </p:cxnSp>
      <p:sp>
        <p:nvSpPr>
          <p:cNvPr id="920" name="Google Shape;920;p88"/>
          <p:cNvSpPr txBox="1"/>
          <p:nvPr/>
        </p:nvSpPr>
        <p:spPr>
          <a:xfrm>
            <a:off x="2110950" y="3498575"/>
            <a:ext cx="4922100" cy="68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300">
              <a:solidFill>
                <a:srgbClr val="595959"/>
              </a:solidFill>
              <a:latin typeface="Montserrat"/>
              <a:ea typeface="Montserrat"/>
              <a:cs typeface="Montserrat"/>
              <a:sym typeface="Montserrat"/>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89"/>
          <p:cNvSpPr txBox="1"/>
          <p:nvPr/>
        </p:nvSpPr>
        <p:spPr>
          <a:xfrm>
            <a:off x="353750" y="757025"/>
            <a:ext cx="7810800" cy="6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latin typeface="Montserrat"/>
                <a:ea typeface="Montserrat"/>
                <a:cs typeface="Montserrat"/>
                <a:sym typeface="Montserrat"/>
              </a:rPr>
              <a:t>AFRL Testing Conops</a:t>
            </a:r>
            <a:endParaRPr/>
          </a:p>
        </p:txBody>
      </p:sp>
      <p:pic>
        <p:nvPicPr>
          <p:cNvPr id="926" name="Google Shape;926;p89"/>
          <p:cNvPicPr preferRelativeResize="0"/>
          <p:nvPr/>
        </p:nvPicPr>
        <p:blipFill>
          <a:blip r:embed="rId3">
            <a:alphaModFix/>
          </a:blip>
          <a:stretch>
            <a:fillRect/>
          </a:stretch>
        </p:blipFill>
        <p:spPr>
          <a:xfrm>
            <a:off x="832588" y="1348000"/>
            <a:ext cx="7110914" cy="342377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90"/>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Mass Flow Surrogation </a:t>
            </a:r>
            <a:endParaRPr/>
          </a:p>
        </p:txBody>
      </p:sp>
      <p:sp>
        <p:nvSpPr>
          <p:cNvPr id="932" name="Google Shape;932;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pic>
        <p:nvPicPr>
          <p:cNvPr id="933" name="Google Shape;933;p90"/>
          <p:cNvPicPr preferRelativeResize="0"/>
          <p:nvPr/>
        </p:nvPicPr>
        <p:blipFill rotWithShape="1">
          <a:blip r:embed="rId3">
            <a:alphaModFix/>
          </a:blip>
          <a:srcRect l="35155" r="34611" b="84362"/>
          <a:stretch/>
        </p:blipFill>
        <p:spPr>
          <a:xfrm>
            <a:off x="5819677" y="1350900"/>
            <a:ext cx="1792387" cy="393600"/>
          </a:xfrm>
          <a:prstGeom prst="rect">
            <a:avLst/>
          </a:prstGeom>
          <a:noFill/>
          <a:ln>
            <a:noFill/>
          </a:ln>
        </p:spPr>
      </p:pic>
      <p:cxnSp>
        <p:nvCxnSpPr>
          <p:cNvPr id="934" name="Google Shape;934;p90"/>
          <p:cNvCxnSpPr/>
          <p:nvPr/>
        </p:nvCxnSpPr>
        <p:spPr>
          <a:xfrm>
            <a:off x="5693400" y="2861250"/>
            <a:ext cx="987300" cy="0"/>
          </a:xfrm>
          <a:prstGeom prst="straightConnector1">
            <a:avLst/>
          </a:prstGeom>
          <a:noFill/>
          <a:ln w="19050" cap="flat" cmpd="sng">
            <a:solidFill>
              <a:srgbClr val="FF0000"/>
            </a:solidFill>
            <a:prstDash val="solid"/>
            <a:round/>
            <a:headEnd type="none" w="med" len="med"/>
            <a:tailEnd type="none" w="med" len="med"/>
          </a:ln>
        </p:spPr>
      </p:cxnSp>
      <p:pic>
        <p:nvPicPr>
          <p:cNvPr id="935" name="Google Shape;935;p90"/>
          <p:cNvPicPr preferRelativeResize="0"/>
          <p:nvPr/>
        </p:nvPicPr>
        <p:blipFill>
          <a:blip r:embed="rId4">
            <a:alphaModFix/>
          </a:blip>
          <a:stretch>
            <a:fillRect/>
          </a:stretch>
        </p:blipFill>
        <p:spPr>
          <a:xfrm>
            <a:off x="525025" y="1483525"/>
            <a:ext cx="4046976" cy="2979425"/>
          </a:xfrm>
          <a:prstGeom prst="rect">
            <a:avLst/>
          </a:prstGeom>
          <a:noFill/>
          <a:ln>
            <a:noFill/>
          </a:ln>
        </p:spPr>
      </p:pic>
      <p:sp>
        <p:nvSpPr>
          <p:cNvPr id="936" name="Google Shape;936;p90"/>
          <p:cNvSpPr/>
          <p:nvPr/>
        </p:nvSpPr>
        <p:spPr>
          <a:xfrm>
            <a:off x="1761745" y="2082496"/>
            <a:ext cx="175500" cy="1635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7" name="Google Shape;937;p90"/>
          <p:cNvPicPr preferRelativeResize="0"/>
          <p:nvPr/>
        </p:nvPicPr>
        <p:blipFill>
          <a:blip r:embed="rId5">
            <a:alphaModFix/>
          </a:blip>
          <a:stretch>
            <a:fillRect/>
          </a:stretch>
        </p:blipFill>
        <p:spPr>
          <a:xfrm>
            <a:off x="4786638" y="1808089"/>
            <a:ext cx="3858476" cy="1654525"/>
          </a:xfrm>
          <a:prstGeom prst="rect">
            <a:avLst/>
          </a:prstGeom>
          <a:noFill/>
          <a:ln>
            <a:noFill/>
          </a:ln>
        </p:spPr>
      </p:pic>
      <p:sp>
        <p:nvSpPr>
          <p:cNvPr id="938" name="Google Shape;938;p90"/>
          <p:cNvSpPr txBox="1">
            <a:spLocks noGrp="1"/>
          </p:cNvSpPr>
          <p:nvPr>
            <p:ph type="body" idx="1"/>
          </p:nvPr>
        </p:nvSpPr>
        <p:spPr>
          <a:xfrm>
            <a:off x="4730175" y="3713150"/>
            <a:ext cx="3971400" cy="16830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b="1"/>
              <a:t>Assumptions: </a:t>
            </a:r>
            <a:endParaRPr b="1"/>
          </a:p>
          <a:p>
            <a:pPr marL="0" lvl="0" indent="0" algn="ctr" rtl="0">
              <a:lnSpc>
                <a:spcPct val="100000"/>
              </a:lnSpc>
              <a:spcBef>
                <a:spcPts val="0"/>
              </a:spcBef>
              <a:spcAft>
                <a:spcPts val="0"/>
              </a:spcAft>
              <a:buNone/>
            </a:pPr>
            <a:r>
              <a:rPr lang="en"/>
              <a:t>Circular cross section</a:t>
            </a:r>
            <a:endParaRPr/>
          </a:p>
          <a:p>
            <a:pPr marL="0" lvl="0" indent="0" algn="ctr" rtl="0">
              <a:lnSpc>
                <a:spcPct val="100000"/>
              </a:lnSpc>
              <a:spcBef>
                <a:spcPts val="0"/>
              </a:spcBef>
              <a:spcAft>
                <a:spcPts val="0"/>
              </a:spcAft>
              <a:buNone/>
            </a:pPr>
            <a:r>
              <a:rPr lang="en"/>
              <a:t>Constant area cross section</a:t>
            </a:r>
            <a:endParaRPr/>
          </a:p>
          <a:p>
            <a:pPr marL="0" lvl="0" indent="0" algn="ctr" rtl="0">
              <a:lnSpc>
                <a:spcPct val="100000"/>
              </a:lnSpc>
              <a:spcBef>
                <a:spcPts val="0"/>
              </a:spcBef>
              <a:spcAft>
                <a:spcPts val="0"/>
              </a:spcAft>
              <a:buNone/>
            </a:pPr>
            <a:r>
              <a:rPr lang="en"/>
              <a:t>Standard atmospheric conditions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pic>
        <p:nvPicPr>
          <p:cNvPr id="943" name="Google Shape;943;p91"/>
          <p:cNvPicPr preferRelativeResize="0"/>
          <p:nvPr/>
        </p:nvPicPr>
        <p:blipFill>
          <a:blip r:embed="rId3">
            <a:alphaModFix/>
          </a:blip>
          <a:stretch>
            <a:fillRect/>
          </a:stretch>
        </p:blipFill>
        <p:spPr>
          <a:xfrm>
            <a:off x="203600" y="1902150"/>
            <a:ext cx="3000175" cy="2152980"/>
          </a:xfrm>
          <a:prstGeom prst="rect">
            <a:avLst/>
          </a:prstGeom>
          <a:noFill/>
          <a:ln>
            <a:noFill/>
          </a:ln>
        </p:spPr>
      </p:pic>
      <p:sp>
        <p:nvSpPr>
          <p:cNvPr id="944" name="Google Shape;944;p91"/>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Original Horizontal Slotted Inlet Concept</a:t>
            </a:r>
            <a:endParaRPr/>
          </a:p>
        </p:txBody>
      </p:sp>
      <p:sp>
        <p:nvSpPr>
          <p:cNvPr id="945" name="Google Shape;945;p91"/>
          <p:cNvSpPr txBox="1">
            <a:spLocks noGrp="1"/>
          </p:cNvSpPr>
          <p:nvPr>
            <p:ph type="body" idx="1"/>
          </p:nvPr>
        </p:nvSpPr>
        <p:spPr>
          <a:xfrm>
            <a:off x="1963875" y="1294050"/>
            <a:ext cx="13803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EDF mount</a:t>
            </a:r>
            <a:endParaRPr/>
          </a:p>
        </p:txBody>
      </p:sp>
      <p:sp>
        <p:nvSpPr>
          <p:cNvPr id="946" name="Google Shape;946;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pic>
        <p:nvPicPr>
          <p:cNvPr id="947" name="Google Shape;947;p91"/>
          <p:cNvPicPr preferRelativeResize="0"/>
          <p:nvPr/>
        </p:nvPicPr>
        <p:blipFill>
          <a:blip r:embed="rId4">
            <a:alphaModFix/>
          </a:blip>
          <a:stretch>
            <a:fillRect/>
          </a:stretch>
        </p:blipFill>
        <p:spPr>
          <a:xfrm>
            <a:off x="3344175" y="1781900"/>
            <a:ext cx="5468151" cy="2182567"/>
          </a:xfrm>
          <a:prstGeom prst="rect">
            <a:avLst/>
          </a:prstGeom>
          <a:noFill/>
          <a:ln>
            <a:noFill/>
          </a:ln>
        </p:spPr>
      </p:pic>
      <p:sp>
        <p:nvSpPr>
          <p:cNvPr id="948" name="Google Shape;948;p91"/>
          <p:cNvSpPr txBox="1">
            <a:spLocks noGrp="1"/>
          </p:cNvSpPr>
          <p:nvPr>
            <p:ph type="body" idx="1"/>
          </p:nvPr>
        </p:nvSpPr>
        <p:spPr>
          <a:xfrm>
            <a:off x="2395750" y="4269625"/>
            <a:ext cx="19668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Probe mount rails</a:t>
            </a:r>
            <a:endParaRPr/>
          </a:p>
        </p:txBody>
      </p:sp>
      <p:sp>
        <p:nvSpPr>
          <p:cNvPr id="949" name="Google Shape;949;p91"/>
          <p:cNvSpPr txBox="1">
            <a:spLocks noGrp="1"/>
          </p:cNvSpPr>
          <p:nvPr>
            <p:ph type="body" idx="1"/>
          </p:nvPr>
        </p:nvSpPr>
        <p:spPr>
          <a:xfrm>
            <a:off x="3900575" y="1490750"/>
            <a:ext cx="1832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Inlet mounts rails</a:t>
            </a:r>
            <a:endParaRPr/>
          </a:p>
        </p:txBody>
      </p:sp>
      <p:cxnSp>
        <p:nvCxnSpPr>
          <p:cNvPr id="950" name="Google Shape;950;p91"/>
          <p:cNvCxnSpPr/>
          <p:nvPr/>
        </p:nvCxnSpPr>
        <p:spPr>
          <a:xfrm rot="10800000" flipH="1">
            <a:off x="3603925" y="3325850"/>
            <a:ext cx="987300" cy="1016100"/>
          </a:xfrm>
          <a:prstGeom prst="straightConnector1">
            <a:avLst/>
          </a:prstGeom>
          <a:noFill/>
          <a:ln w="28575" cap="flat" cmpd="sng">
            <a:solidFill>
              <a:srgbClr val="CEB87B"/>
            </a:solidFill>
            <a:prstDash val="solid"/>
            <a:round/>
            <a:headEnd type="none" w="med" len="med"/>
            <a:tailEnd type="triangle" w="med" len="med"/>
          </a:ln>
        </p:spPr>
      </p:cxnSp>
      <p:cxnSp>
        <p:nvCxnSpPr>
          <p:cNvPr id="951" name="Google Shape;951;p91"/>
          <p:cNvCxnSpPr/>
          <p:nvPr/>
        </p:nvCxnSpPr>
        <p:spPr>
          <a:xfrm rot="10800000">
            <a:off x="1623550" y="3322925"/>
            <a:ext cx="1462800" cy="980700"/>
          </a:xfrm>
          <a:prstGeom prst="straightConnector1">
            <a:avLst/>
          </a:prstGeom>
          <a:noFill/>
          <a:ln w="28575" cap="flat" cmpd="sng">
            <a:solidFill>
              <a:srgbClr val="CEB87B"/>
            </a:solidFill>
            <a:prstDash val="solid"/>
            <a:round/>
            <a:headEnd type="none" w="med" len="med"/>
            <a:tailEnd type="triangle" w="med" len="med"/>
          </a:ln>
        </p:spPr>
      </p:cxnSp>
      <p:cxnSp>
        <p:nvCxnSpPr>
          <p:cNvPr id="952" name="Google Shape;952;p91"/>
          <p:cNvCxnSpPr/>
          <p:nvPr/>
        </p:nvCxnSpPr>
        <p:spPr>
          <a:xfrm flipH="1">
            <a:off x="3517675" y="1830725"/>
            <a:ext cx="948900" cy="565800"/>
          </a:xfrm>
          <a:prstGeom prst="straightConnector1">
            <a:avLst/>
          </a:prstGeom>
          <a:noFill/>
          <a:ln w="28575" cap="flat" cmpd="sng">
            <a:solidFill>
              <a:srgbClr val="CEB87B"/>
            </a:solidFill>
            <a:prstDash val="solid"/>
            <a:round/>
            <a:headEnd type="none" w="med" len="med"/>
            <a:tailEnd type="triangle" w="med" len="med"/>
          </a:ln>
        </p:spPr>
      </p:cxnSp>
      <p:cxnSp>
        <p:nvCxnSpPr>
          <p:cNvPr id="953" name="Google Shape;953;p91"/>
          <p:cNvCxnSpPr/>
          <p:nvPr/>
        </p:nvCxnSpPr>
        <p:spPr>
          <a:xfrm>
            <a:off x="5032075" y="1840300"/>
            <a:ext cx="882000" cy="300000"/>
          </a:xfrm>
          <a:prstGeom prst="straightConnector1">
            <a:avLst/>
          </a:prstGeom>
          <a:noFill/>
          <a:ln w="28575" cap="flat" cmpd="sng">
            <a:solidFill>
              <a:srgbClr val="CEB87B"/>
            </a:solidFill>
            <a:prstDash val="solid"/>
            <a:round/>
            <a:headEnd type="none" w="med" len="med"/>
            <a:tailEnd type="triangle" w="med" len="med"/>
          </a:ln>
        </p:spPr>
      </p:cxnSp>
      <p:cxnSp>
        <p:nvCxnSpPr>
          <p:cNvPr id="954" name="Google Shape;954;p91"/>
          <p:cNvCxnSpPr/>
          <p:nvPr/>
        </p:nvCxnSpPr>
        <p:spPr>
          <a:xfrm>
            <a:off x="2472900" y="1610275"/>
            <a:ext cx="23100" cy="847800"/>
          </a:xfrm>
          <a:prstGeom prst="straightConnector1">
            <a:avLst/>
          </a:prstGeom>
          <a:noFill/>
          <a:ln w="28575" cap="flat" cmpd="sng">
            <a:solidFill>
              <a:srgbClr val="CEB87B"/>
            </a:solidFill>
            <a:prstDash val="solid"/>
            <a:round/>
            <a:headEnd type="none" w="med" len="med"/>
            <a:tailEnd type="triangle" w="med" len="med"/>
          </a:ln>
        </p:spPr>
      </p:cxnSp>
      <p:sp>
        <p:nvSpPr>
          <p:cNvPr id="955" name="Google Shape;955;p91"/>
          <p:cNvSpPr/>
          <p:nvPr/>
        </p:nvSpPr>
        <p:spPr>
          <a:xfrm rot="5400000">
            <a:off x="5834625" y="-1052178"/>
            <a:ext cx="316800" cy="5054700"/>
          </a:xfrm>
          <a:prstGeom prst="leftBrace">
            <a:avLst>
              <a:gd name="adj1" fmla="val 50000"/>
              <a:gd name="adj2" fmla="val 49870"/>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1"/>
          <p:cNvSpPr/>
          <p:nvPr/>
        </p:nvSpPr>
        <p:spPr>
          <a:xfrm rot="10800000">
            <a:off x="7932775" y="2082400"/>
            <a:ext cx="316800" cy="1502700"/>
          </a:xfrm>
          <a:prstGeom prst="leftBrace">
            <a:avLst>
              <a:gd name="adj1" fmla="val 50000"/>
              <a:gd name="adj2" fmla="val 49870"/>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1"/>
          <p:cNvSpPr txBox="1">
            <a:spLocks noGrp="1"/>
          </p:cNvSpPr>
          <p:nvPr>
            <p:ph type="body" idx="1"/>
          </p:nvPr>
        </p:nvSpPr>
        <p:spPr>
          <a:xfrm>
            <a:off x="8177475" y="2636950"/>
            <a:ext cx="1042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230 mm</a:t>
            </a:r>
            <a:endParaRPr/>
          </a:p>
        </p:txBody>
      </p:sp>
      <p:sp>
        <p:nvSpPr>
          <p:cNvPr id="958" name="Google Shape;958;p91"/>
          <p:cNvSpPr txBox="1">
            <a:spLocks noGrp="1"/>
          </p:cNvSpPr>
          <p:nvPr>
            <p:ph type="body" idx="1"/>
          </p:nvPr>
        </p:nvSpPr>
        <p:spPr>
          <a:xfrm>
            <a:off x="5471625" y="977775"/>
            <a:ext cx="1042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760 mm</a:t>
            </a:r>
            <a:endParaRPr/>
          </a:p>
        </p:txBody>
      </p:sp>
      <p:cxnSp>
        <p:nvCxnSpPr>
          <p:cNvPr id="959" name="Google Shape;959;p91"/>
          <p:cNvCxnSpPr/>
          <p:nvPr/>
        </p:nvCxnSpPr>
        <p:spPr>
          <a:xfrm>
            <a:off x="4702133" y="3512825"/>
            <a:ext cx="440400" cy="0"/>
          </a:xfrm>
          <a:prstGeom prst="straightConnector1">
            <a:avLst/>
          </a:prstGeom>
          <a:noFill/>
          <a:ln w="28575" cap="flat" cmpd="sng">
            <a:solidFill>
              <a:srgbClr val="CC4125"/>
            </a:solidFill>
            <a:prstDash val="solid"/>
            <a:round/>
            <a:headEnd type="none" w="med" len="med"/>
            <a:tailEnd type="triangle" w="med" len="med"/>
          </a:ln>
        </p:spPr>
      </p:cxnSp>
      <p:cxnSp>
        <p:nvCxnSpPr>
          <p:cNvPr id="960" name="Google Shape;960;p91"/>
          <p:cNvCxnSpPr/>
          <p:nvPr/>
        </p:nvCxnSpPr>
        <p:spPr>
          <a:xfrm>
            <a:off x="4275158" y="3512875"/>
            <a:ext cx="439500" cy="0"/>
          </a:xfrm>
          <a:prstGeom prst="straightConnector1">
            <a:avLst/>
          </a:prstGeom>
          <a:noFill/>
          <a:ln w="28575" cap="flat" cmpd="sng">
            <a:solidFill>
              <a:srgbClr val="CC4125"/>
            </a:solidFill>
            <a:prstDash val="solid"/>
            <a:round/>
            <a:headEnd type="triangle" w="med" len="med"/>
            <a:tailEnd type="none" w="med" len="med"/>
          </a:ln>
        </p:spPr>
      </p:cxnSp>
      <p:cxnSp>
        <p:nvCxnSpPr>
          <p:cNvPr id="961" name="Google Shape;961;p91"/>
          <p:cNvCxnSpPr/>
          <p:nvPr/>
        </p:nvCxnSpPr>
        <p:spPr>
          <a:xfrm rot="-5400000">
            <a:off x="4479613" y="2620263"/>
            <a:ext cx="440400" cy="0"/>
          </a:xfrm>
          <a:prstGeom prst="straightConnector1">
            <a:avLst/>
          </a:prstGeom>
          <a:noFill/>
          <a:ln w="28575" cap="flat" cmpd="sng">
            <a:solidFill>
              <a:srgbClr val="CC4125"/>
            </a:solidFill>
            <a:prstDash val="solid"/>
            <a:round/>
            <a:headEnd type="none" w="med" len="med"/>
            <a:tailEnd type="triangle" w="med" len="med"/>
          </a:ln>
        </p:spPr>
      </p:cxnSp>
      <p:cxnSp>
        <p:nvCxnSpPr>
          <p:cNvPr id="962" name="Google Shape;962;p91"/>
          <p:cNvCxnSpPr/>
          <p:nvPr/>
        </p:nvCxnSpPr>
        <p:spPr>
          <a:xfrm rot="-5400000">
            <a:off x="4480113" y="3047688"/>
            <a:ext cx="439500" cy="0"/>
          </a:xfrm>
          <a:prstGeom prst="straightConnector1">
            <a:avLst/>
          </a:prstGeom>
          <a:noFill/>
          <a:ln w="28575" cap="flat" cmpd="sng">
            <a:solidFill>
              <a:srgbClr val="CC4125"/>
            </a:solidFill>
            <a:prstDash val="solid"/>
            <a:round/>
            <a:headEnd type="triangle" w="med" len="med"/>
            <a:tailEnd type="none" w="med" len="med"/>
          </a:ln>
        </p:spPr>
      </p:cxnSp>
      <p:sp>
        <p:nvSpPr>
          <p:cNvPr id="963" name="Google Shape;963;p91"/>
          <p:cNvSpPr txBox="1">
            <a:spLocks noGrp="1"/>
          </p:cNvSpPr>
          <p:nvPr>
            <p:ph type="body" idx="1"/>
          </p:nvPr>
        </p:nvSpPr>
        <p:spPr>
          <a:xfrm>
            <a:off x="0" y="1467350"/>
            <a:ext cx="2031900" cy="440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300" b="1" u="sng"/>
              <a:t>Vertical Test Setup</a:t>
            </a:r>
            <a:endParaRPr sz="1300" b="1" u="sng"/>
          </a:p>
        </p:txBody>
      </p:sp>
      <p:cxnSp>
        <p:nvCxnSpPr>
          <p:cNvPr id="964" name="Google Shape;964;p91"/>
          <p:cNvCxnSpPr/>
          <p:nvPr/>
        </p:nvCxnSpPr>
        <p:spPr>
          <a:xfrm rot="-5400000">
            <a:off x="968613" y="2953100"/>
            <a:ext cx="440400" cy="0"/>
          </a:xfrm>
          <a:prstGeom prst="straightConnector1">
            <a:avLst/>
          </a:prstGeom>
          <a:noFill/>
          <a:ln w="28575" cap="flat" cmpd="sng">
            <a:solidFill>
              <a:srgbClr val="CC4125"/>
            </a:solidFill>
            <a:prstDash val="solid"/>
            <a:round/>
            <a:headEnd type="none" w="med" len="med"/>
            <a:tailEnd type="triangle" w="med" len="med"/>
          </a:ln>
        </p:spPr>
      </p:cxnSp>
      <p:cxnSp>
        <p:nvCxnSpPr>
          <p:cNvPr id="965" name="Google Shape;965;p91"/>
          <p:cNvCxnSpPr/>
          <p:nvPr/>
        </p:nvCxnSpPr>
        <p:spPr>
          <a:xfrm rot="-5400000">
            <a:off x="969063" y="3142725"/>
            <a:ext cx="439500" cy="0"/>
          </a:xfrm>
          <a:prstGeom prst="straightConnector1">
            <a:avLst/>
          </a:prstGeom>
          <a:noFill/>
          <a:ln w="28575" cap="flat" cmpd="sng">
            <a:solidFill>
              <a:srgbClr val="CC4125"/>
            </a:solidFill>
            <a:prstDash val="solid"/>
            <a:round/>
            <a:headEnd type="triangl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945"/>
                                        </p:tgtEl>
                                      </p:cBhvr>
                                    </p:animEffect>
                                    <p:set>
                                      <p:cBhvr>
                                        <p:cTn id="7" dur="1" fill="hold">
                                          <p:stCondLst>
                                            <p:cond delay="1000"/>
                                          </p:stCondLst>
                                        </p:cTn>
                                        <p:tgtEl>
                                          <p:spTgt spid="94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948"/>
                                        </p:tgtEl>
                                      </p:cBhvr>
                                    </p:animEffect>
                                    <p:set>
                                      <p:cBhvr>
                                        <p:cTn id="10" dur="1" fill="hold">
                                          <p:stCondLst>
                                            <p:cond delay="1000"/>
                                          </p:stCondLst>
                                        </p:cTn>
                                        <p:tgtEl>
                                          <p:spTgt spid="94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949"/>
                                        </p:tgtEl>
                                      </p:cBhvr>
                                    </p:animEffect>
                                    <p:set>
                                      <p:cBhvr>
                                        <p:cTn id="13" dur="1" fill="hold">
                                          <p:stCondLst>
                                            <p:cond delay="1000"/>
                                          </p:stCondLst>
                                        </p:cTn>
                                        <p:tgtEl>
                                          <p:spTgt spid="94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100"/>
                                        <p:tgtEl>
                                          <p:spTgt spid="950"/>
                                        </p:tgtEl>
                                      </p:cBhvr>
                                    </p:animEffect>
                                    <p:set>
                                      <p:cBhvr>
                                        <p:cTn id="16" dur="1" fill="hold">
                                          <p:stCondLst>
                                            <p:cond delay="1100"/>
                                          </p:stCondLst>
                                        </p:cTn>
                                        <p:tgtEl>
                                          <p:spTgt spid="95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100"/>
                                        <p:tgtEl>
                                          <p:spTgt spid="951"/>
                                        </p:tgtEl>
                                      </p:cBhvr>
                                    </p:animEffect>
                                    <p:set>
                                      <p:cBhvr>
                                        <p:cTn id="19" dur="1" fill="hold">
                                          <p:stCondLst>
                                            <p:cond delay="1100"/>
                                          </p:stCondLst>
                                        </p:cTn>
                                        <p:tgtEl>
                                          <p:spTgt spid="95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952"/>
                                        </p:tgtEl>
                                      </p:cBhvr>
                                    </p:animEffect>
                                    <p:set>
                                      <p:cBhvr>
                                        <p:cTn id="22" dur="1" fill="hold">
                                          <p:stCondLst>
                                            <p:cond delay="1000"/>
                                          </p:stCondLst>
                                        </p:cTn>
                                        <p:tgtEl>
                                          <p:spTgt spid="95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954"/>
                                        </p:tgtEl>
                                      </p:cBhvr>
                                    </p:animEffect>
                                    <p:set>
                                      <p:cBhvr>
                                        <p:cTn id="25" dur="1" fill="hold">
                                          <p:stCondLst>
                                            <p:cond delay="1000"/>
                                          </p:stCondLst>
                                        </p:cTn>
                                        <p:tgtEl>
                                          <p:spTgt spid="95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200"/>
                                        <p:tgtEl>
                                          <p:spTgt spid="953"/>
                                        </p:tgtEl>
                                      </p:cBhvr>
                                    </p:animEffect>
                                    <p:set>
                                      <p:cBhvr>
                                        <p:cTn id="28" dur="1" fill="hold">
                                          <p:stCondLst>
                                            <p:cond delay="1200"/>
                                          </p:stCondLst>
                                        </p:cTn>
                                        <p:tgtEl>
                                          <p:spTgt spid="953"/>
                                        </p:tgtEl>
                                        <p:attrNameLst>
                                          <p:attrName>style.visibility</p:attrName>
                                        </p:attrNameLst>
                                      </p:cBhvr>
                                      <p:to>
                                        <p:strVal val="hidden"/>
                                      </p:to>
                                    </p:set>
                                  </p:childTnLst>
                                </p:cTn>
                              </p:par>
                            </p:childTnLst>
                          </p:cTn>
                        </p:par>
                        <p:par>
                          <p:cTn id="29" fill="hold">
                            <p:stCondLst>
                              <p:cond delay="1200"/>
                            </p:stCondLst>
                            <p:childTnLst>
                              <p:par>
                                <p:cTn id="30" presetID="10" presetClass="entr" presetSubtype="0" fill="hold" nodeType="afterEffect">
                                  <p:stCondLst>
                                    <p:cond delay="0"/>
                                  </p:stCondLst>
                                  <p:childTnLst>
                                    <p:set>
                                      <p:cBhvr>
                                        <p:cTn id="31" dur="1" fill="hold">
                                          <p:stCondLst>
                                            <p:cond delay="0"/>
                                          </p:stCondLst>
                                        </p:cTn>
                                        <p:tgtEl>
                                          <p:spTgt spid="959"/>
                                        </p:tgtEl>
                                        <p:attrNameLst>
                                          <p:attrName>style.visibility</p:attrName>
                                        </p:attrNameLst>
                                      </p:cBhvr>
                                      <p:to>
                                        <p:strVal val="visible"/>
                                      </p:to>
                                    </p:set>
                                    <p:animEffect transition="in" filter="fade">
                                      <p:cBhvr>
                                        <p:cTn id="32" dur="1000"/>
                                        <p:tgtEl>
                                          <p:spTgt spid="959"/>
                                        </p:tgtEl>
                                      </p:cBhvr>
                                    </p:animEffect>
                                  </p:childTnLst>
                                </p:cTn>
                              </p:par>
                              <p:par>
                                <p:cTn id="33" presetID="10" presetClass="entr" presetSubtype="0" fill="hold" nodeType="withEffect">
                                  <p:stCondLst>
                                    <p:cond delay="0"/>
                                  </p:stCondLst>
                                  <p:childTnLst>
                                    <p:set>
                                      <p:cBhvr>
                                        <p:cTn id="34" dur="1" fill="hold">
                                          <p:stCondLst>
                                            <p:cond delay="0"/>
                                          </p:stCondLst>
                                        </p:cTn>
                                        <p:tgtEl>
                                          <p:spTgt spid="960"/>
                                        </p:tgtEl>
                                        <p:attrNameLst>
                                          <p:attrName>style.visibility</p:attrName>
                                        </p:attrNameLst>
                                      </p:cBhvr>
                                      <p:to>
                                        <p:strVal val="visible"/>
                                      </p:to>
                                    </p:set>
                                    <p:animEffect transition="in" filter="fade">
                                      <p:cBhvr>
                                        <p:cTn id="35" dur="1000"/>
                                        <p:tgtEl>
                                          <p:spTgt spid="960"/>
                                        </p:tgtEl>
                                      </p:cBhvr>
                                    </p:animEffect>
                                  </p:childTnLst>
                                </p:cTn>
                              </p:par>
                              <p:par>
                                <p:cTn id="36" presetID="10" presetClass="entr" presetSubtype="0" fill="hold" nodeType="withEffect">
                                  <p:stCondLst>
                                    <p:cond delay="0"/>
                                  </p:stCondLst>
                                  <p:childTnLst>
                                    <p:set>
                                      <p:cBhvr>
                                        <p:cTn id="37" dur="1" fill="hold">
                                          <p:stCondLst>
                                            <p:cond delay="0"/>
                                          </p:stCondLst>
                                        </p:cTn>
                                        <p:tgtEl>
                                          <p:spTgt spid="962"/>
                                        </p:tgtEl>
                                        <p:attrNameLst>
                                          <p:attrName>style.visibility</p:attrName>
                                        </p:attrNameLst>
                                      </p:cBhvr>
                                      <p:to>
                                        <p:strVal val="visible"/>
                                      </p:to>
                                    </p:set>
                                    <p:animEffect transition="in" filter="fade">
                                      <p:cBhvr>
                                        <p:cTn id="38" dur="1000"/>
                                        <p:tgtEl>
                                          <p:spTgt spid="962"/>
                                        </p:tgtEl>
                                      </p:cBhvr>
                                    </p:animEffect>
                                  </p:childTnLst>
                                </p:cTn>
                              </p:par>
                              <p:par>
                                <p:cTn id="39" presetID="10" presetClass="entr" presetSubtype="0" fill="hold" nodeType="withEffect">
                                  <p:stCondLst>
                                    <p:cond delay="0"/>
                                  </p:stCondLst>
                                  <p:childTnLst>
                                    <p:set>
                                      <p:cBhvr>
                                        <p:cTn id="40" dur="1" fill="hold">
                                          <p:stCondLst>
                                            <p:cond delay="0"/>
                                          </p:stCondLst>
                                        </p:cTn>
                                        <p:tgtEl>
                                          <p:spTgt spid="961"/>
                                        </p:tgtEl>
                                        <p:attrNameLst>
                                          <p:attrName>style.visibility</p:attrName>
                                        </p:attrNameLst>
                                      </p:cBhvr>
                                      <p:to>
                                        <p:strVal val="visible"/>
                                      </p:to>
                                    </p:set>
                                    <p:animEffect transition="in" filter="fade">
                                      <p:cBhvr>
                                        <p:cTn id="41" dur="1000"/>
                                        <p:tgtEl>
                                          <p:spTgt spid="961"/>
                                        </p:tgtEl>
                                      </p:cBhvr>
                                    </p:animEffect>
                                  </p:childTnLst>
                                </p:cTn>
                              </p:par>
                              <p:par>
                                <p:cTn id="42" presetID="10" presetClass="entr" presetSubtype="0" fill="hold" nodeType="withEffect">
                                  <p:stCondLst>
                                    <p:cond delay="0"/>
                                  </p:stCondLst>
                                  <p:childTnLst>
                                    <p:set>
                                      <p:cBhvr>
                                        <p:cTn id="43" dur="1" fill="hold">
                                          <p:stCondLst>
                                            <p:cond delay="0"/>
                                          </p:stCondLst>
                                        </p:cTn>
                                        <p:tgtEl>
                                          <p:spTgt spid="964"/>
                                        </p:tgtEl>
                                        <p:attrNameLst>
                                          <p:attrName>style.visibility</p:attrName>
                                        </p:attrNameLst>
                                      </p:cBhvr>
                                      <p:to>
                                        <p:strVal val="visible"/>
                                      </p:to>
                                    </p:set>
                                    <p:animEffect transition="in" filter="fade">
                                      <p:cBhvr>
                                        <p:cTn id="44" dur="1000"/>
                                        <p:tgtEl>
                                          <p:spTgt spid="964"/>
                                        </p:tgtEl>
                                      </p:cBhvr>
                                    </p:animEffect>
                                  </p:childTnLst>
                                </p:cTn>
                              </p:par>
                              <p:par>
                                <p:cTn id="45" presetID="10" presetClass="entr" presetSubtype="0" fill="hold" nodeType="withEffect">
                                  <p:stCondLst>
                                    <p:cond delay="0"/>
                                  </p:stCondLst>
                                  <p:childTnLst>
                                    <p:set>
                                      <p:cBhvr>
                                        <p:cTn id="46" dur="1" fill="hold">
                                          <p:stCondLst>
                                            <p:cond delay="0"/>
                                          </p:stCondLst>
                                        </p:cTn>
                                        <p:tgtEl>
                                          <p:spTgt spid="965"/>
                                        </p:tgtEl>
                                        <p:attrNameLst>
                                          <p:attrName>style.visibility</p:attrName>
                                        </p:attrNameLst>
                                      </p:cBhvr>
                                      <p:to>
                                        <p:strVal val="visible"/>
                                      </p:to>
                                    </p:set>
                                    <p:animEffect transition="in" filter="fade">
                                      <p:cBhvr>
                                        <p:cTn id="47" dur="1000"/>
                                        <p:tgtEl>
                                          <p:spTgt spid="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92"/>
          <p:cNvSpPr txBox="1">
            <a:spLocks noGrp="1"/>
          </p:cNvSpPr>
          <p:nvPr>
            <p:ph type="title"/>
          </p:nvPr>
        </p:nvSpPr>
        <p:spPr>
          <a:xfrm>
            <a:off x="521700" y="513725"/>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Stand Design Process</a:t>
            </a:r>
            <a:endParaRPr/>
          </a:p>
        </p:txBody>
      </p:sp>
      <p:sp>
        <p:nvSpPr>
          <p:cNvPr id="971" name="Google Shape;971;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79</a:t>
            </a:fld>
            <a:endParaRPr/>
          </a:p>
        </p:txBody>
      </p:sp>
      <p:pic>
        <p:nvPicPr>
          <p:cNvPr id="972" name="Google Shape;972;p92"/>
          <p:cNvPicPr preferRelativeResize="0"/>
          <p:nvPr/>
        </p:nvPicPr>
        <p:blipFill>
          <a:blip r:embed="rId3">
            <a:alphaModFix/>
          </a:blip>
          <a:stretch>
            <a:fillRect/>
          </a:stretch>
        </p:blipFill>
        <p:spPr>
          <a:xfrm>
            <a:off x="157200" y="2967500"/>
            <a:ext cx="4749162" cy="2138525"/>
          </a:xfrm>
          <a:prstGeom prst="rect">
            <a:avLst/>
          </a:prstGeom>
          <a:noFill/>
          <a:ln>
            <a:noFill/>
          </a:ln>
        </p:spPr>
      </p:pic>
      <p:pic>
        <p:nvPicPr>
          <p:cNvPr id="973" name="Google Shape;973;p92"/>
          <p:cNvPicPr preferRelativeResize="0"/>
          <p:nvPr/>
        </p:nvPicPr>
        <p:blipFill>
          <a:blip r:embed="rId4">
            <a:alphaModFix/>
          </a:blip>
          <a:stretch>
            <a:fillRect/>
          </a:stretch>
        </p:blipFill>
        <p:spPr>
          <a:xfrm>
            <a:off x="238225" y="984300"/>
            <a:ext cx="3276256" cy="2138525"/>
          </a:xfrm>
          <a:prstGeom prst="rect">
            <a:avLst/>
          </a:prstGeom>
          <a:noFill/>
          <a:ln>
            <a:noFill/>
          </a:ln>
        </p:spPr>
      </p:pic>
      <p:pic>
        <p:nvPicPr>
          <p:cNvPr id="974" name="Google Shape;974;p92"/>
          <p:cNvPicPr preferRelativeResize="0"/>
          <p:nvPr/>
        </p:nvPicPr>
        <p:blipFill>
          <a:blip r:embed="rId5">
            <a:alphaModFix/>
          </a:blip>
          <a:stretch>
            <a:fillRect/>
          </a:stretch>
        </p:blipFill>
        <p:spPr>
          <a:xfrm>
            <a:off x="5039562" y="1325200"/>
            <a:ext cx="3486940" cy="32719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p:nvPr/>
        </p:nvSpPr>
        <p:spPr>
          <a:xfrm>
            <a:off x="0" y="2402400"/>
            <a:ext cx="7890600" cy="973800"/>
          </a:xfrm>
          <a:prstGeom prst="rect">
            <a:avLst/>
          </a:prstGeom>
          <a:solidFill>
            <a:srgbClr val="CEB87B"/>
          </a:solidFill>
          <a:ln w="38100" cap="flat" cmpd="sng">
            <a:solidFill>
              <a:srgbClr val="CEB8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1"/>
          <p:cNvSpPr txBox="1">
            <a:spLocks noGrp="1"/>
          </p:cNvSpPr>
          <p:nvPr>
            <p:ph type="title"/>
          </p:nvPr>
        </p:nvSpPr>
        <p:spPr>
          <a:xfrm>
            <a:off x="1082625" y="2610000"/>
            <a:ext cx="497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Design Solutions</a:t>
            </a:r>
            <a:endParaRPr sz="2600"/>
          </a:p>
          <a:p>
            <a:pPr marL="0" lvl="0" indent="0" algn="l" rtl="0">
              <a:spcBef>
                <a:spcPts val="0"/>
              </a:spcBef>
              <a:spcAft>
                <a:spcPts val="0"/>
              </a:spcAft>
              <a:buNone/>
            </a:pPr>
            <a:endParaRPr sz="1200"/>
          </a:p>
        </p:txBody>
      </p:sp>
      <p:sp>
        <p:nvSpPr>
          <p:cNvPr id="131" name="Google Shape;131;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8</a:t>
            </a:fld>
            <a:endParaRPr b="1"/>
          </a:p>
        </p:txBody>
      </p:sp>
      <p:sp>
        <p:nvSpPr>
          <p:cNvPr id="132" name="Google Shape;132;p21"/>
          <p:cNvSpPr txBox="1">
            <a:spLocks noGrp="1"/>
          </p:cNvSpPr>
          <p:nvPr>
            <p:ph type="title"/>
          </p:nvPr>
        </p:nvSpPr>
        <p:spPr>
          <a:xfrm>
            <a:off x="1082625" y="1697050"/>
            <a:ext cx="3287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0"/>
              <a:t>Section 2 </a:t>
            </a:r>
            <a:endParaRPr sz="2600" b="0"/>
          </a:p>
        </p:txBody>
      </p:sp>
      <p:sp>
        <p:nvSpPr>
          <p:cNvPr id="133" name="Google Shape;133;p21"/>
          <p:cNvSpPr/>
          <p:nvPr/>
        </p:nvSpPr>
        <p:spPr>
          <a:xfrm>
            <a:off x="3398288" y="4367575"/>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b="1">
                <a:solidFill>
                  <a:srgbClr val="CCCCCC"/>
                </a:solidFill>
                <a:latin typeface="Montserrat"/>
                <a:ea typeface="Montserrat"/>
                <a:cs typeface="Montserrat"/>
                <a:sym typeface="Montserrat"/>
              </a:rPr>
              <a:t>Design Satisfaction </a:t>
            </a:r>
            <a:endParaRPr sz="800" b="1">
              <a:solidFill>
                <a:srgbClr val="CCCCCC"/>
              </a:solidFill>
              <a:latin typeface="Montserrat"/>
              <a:ea typeface="Montserrat"/>
              <a:cs typeface="Montserrat"/>
              <a:sym typeface="Montserrat"/>
            </a:endParaRPr>
          </a:p>
        </p:txBody>
      </p:sp>
      <p:sp>
        <p:nvSpPr>
          <p:cNvPr id="134" name="Google Shape;134;p21"/>
          <p:cNvSpPr/>
          <p:nvPr/>
        </p:nvSpPr>
        <p:spPr>
          <a:xfrm>
            <a:off x="4542811" y="4367575"/>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Risks</a:t>
            </a:r>
            <a:endParaRPr sz="800" b="1">
              <a:solidFill>
                <a:srgbClr val="B7B7B7"/>
              </a:solidFill>
              <a:latin typeface="Montserrat"/>
              <a:ea typeface="Montserrat"/>
              <a:cs typeface="Montserrat"/>
              <a:sym typeface="Montserrat"/>
            </a:endParaRPr>
          </a:p>
        </p:txBody>
      </p:sp>
      <p:sp>
        <p:nvSpPr>
          <p:cNvPr id="135" name="Google Shape;135;p21"/>
          <p:cNvSpPr/>
          <p:nvPr/>
        </p:nvSpPr>
        <p:spPr>
          <a:xfrm>
            <a:off x="931686" y="4367575"/>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Purpose</a:t>
            </a:r>
            <a:endParaRPr sz="800" b="1">
              <a:solidFill>
                <a:srgbClr val="CCCCCC"/>
              </a:solidFill>
              <a:latin typeface="Montserrat"/>
              <a:ea typeface="Montserrat"/>
              <a:cs typeface="Montserrat"/>
              <a:sym typeface="Montserrat"/>
            </a:endParaRPr>
          </a:p>
        </p:txBody>
      </p:sp>
      <p:sp>
        <p:nvSpPr>
          <p:cNvPr id="136" name="Google Shape;136;p21"/>
          <p:cNvSpPr/>
          <p:nvPr/>
        </p:nvSpPr>
        <p:spPr>
          <a:xfrm>
            <a:off x="6815813" y="4367575"/>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Project Planning</a:t>
            </a:r>
            <a:endParaRPr sz="800" b="1">
              <a:solidFill>
                <a:srgbClr val="B7B7B7"/>
              </a:solidFill>
              <a:latin typeface="Montserrat"/>
              <a:ea typeface="Montserrat"/>
              <a:cs typeface="Montserrat"/>
              <a:sym typeface="Montserrat"/>
            </a:endParaRPr>
          </a:p>
        </p:txBody>
      </p:sp>
      <p:sp>
        <p:nvSpPr>
          <p:cNvPr id="137" name="Google Shape;137;p21"/>
          <p:cNvSpPr/>
          <p:nvPr/>
        </p:nvSpPr>
        <p:spPr>
          <a:xfrm>
            <a:off x="2027788" y="4328575"/>
            <a:ext cx="1586700" cy="471600"/>
          </a:xfrm>
          <a:prstGeom prst="chevron">
            <a:avLst>
              <a:gd name="adj" fmla="val 50000"/>
            </a:avLst>
          </a:prstGeom>
          <a:solidFill>
            <a:srgbClr val="CEB87B"/>
          </a:solidFill>
          <a:ln w="19050" cap="flat" cmpd="sng">
            <a:solidFill>
              <a:schemeClr val="lt2"/>
            </a:solidFill>
            <a:prstDash val="solid"/>
            <a:round/>
            <a:headEnd type="none" w="sm" len="sm"/>
            <a:tailEnd type="none" w="sm" len="sm"/>
          </a:ln>
        </p:spPr>
        <p:txBody>
          <a:bodyPr spcFirstLastPara="1" wrap="square" lIns="114300" tIns="91425" rIns="91425" bIns="91425" anchor="t" anchorCtr="0">
            <a:noAutofit/>
          </a:bodyPr>
          <a:lstStyle/>
          <a:p>
            <a:pPr marL="0" lvl="0" indent="0" algn="ctr" rtl="0">
              <a:spcBef>
                <a:spcPts val="0"/>
              </a:spcBef>
              <a:spcAft>
                <a:spcPts val="0"/>
              </a:spcAft>
              <a:buNone/>
            </a:pPr>
            <a:r>
              <a:rPr lang="en" sz="900" b="1">
                <a:solidFill>
                  <a:srgbClr val="595959"/>
                </a:solidFill>
                <a:latin typeface="Montserrat"/>
                <a:ea typeface="Montserrat"/>
                <a:cs typeface="Montserrat"/>
                <a:sym typeface="Montserrat"/>
              </a:rPr>
              <a:t>Design Solutions</a:t>
            </a:r>
            <a:endParaRPr sz="900" b="1">
              <a:solidFill>
                <a:srgbClr val="595959"/>
              </a:solidFill>
              <a:latin typeface="Montserrat"/>
              <a:ea typeface="Montserrat"/>
              <a:cs typeface="Montserrat"/>
              <a:sym typeface="Montserrat"/>
            </a:endParaRPr>
          </a:p>
        </p:txBody>
      </p:sp>
      <p:sp>
        <p:nvSpPr>
          <p:cNvPr id="138" name="Google Shape;138;p21"/>
          <p:cNvSpPr/>
          <p:nvPr/>
        </p:nvSpPr>
        <p:spPr>
          <a:xfrm>
            <a:off x="5650213" y="4367575"/>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Verification &amp; Validation</a:t>
            </a:r>
            <a:endParaRPr sz="800" b="1">
              <a:solidFill>
                <a:srgbClr val="B7B7B7"/>
              </a:solidFill>
              <a:latin typeface="Montserrat"/>
              <a:ea typeface="Montserrat"/>
              <a:cs typeface="Montserrat"/>
              <a:sym typeface="Montserra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93"/>
          <p:cNvSpPr txBox="1">
            <a:spLocks noGrp="1"/>
          </p:cNvSpPr>
          <p:nvPr>
            <p:ph type="title"/>
          </p:nvPr>
        </p:nvSpPr>
        <p:spPr>
          <a:xfrm>
            <a:off x="521700" y="513725"/>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Stand Design Process</a:t>
            </a:r>
            <a:endParaRPr/>
          </a:p>
        </p:txBody>
      </p:sp>
      <p:sp>
        <p:nvSpPr>
          <p:cNvPr id="980" name="Google Shape;980;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pic>
        <p:nvPicPr>
          <p:cNvPr id="981" name="Google Shape;981;p93"/>
          <p:cNvPicPr preferRelativeResize="0"/>
          <p:nvPr/>
        </p:nvPicPr>
        <p:blipFill>
          <a:blip r:embed="rId3">
            <a:alphaModFix/>
          </a:blip>
          <a:stretch>
            <a:fillRect/>
          </a:stretch>
        </p:blipFill>
        <p:spPr>
          <a:xfrm>
            <a:off x="1810313" y="1298750"/>
            <a:ext cx="5523375" cy="33644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pic>
        <p:nvPicPr>
          <p:cNvPr id="986" name="Google Shape;986;p94"/>
          <p:cNvPicPr preferRelativeResize="0"/>
          <p:nvPr/>
        </p:nvPicPr>
        <p:blipFill rotWithShape="1">
          <a:blip r:embed="rId3">
            <a:alphaModFix/>
          </a:blip>
          <a:srcRect t="7009" b="6245"/>
          <a:stretch/>
        </p:blipFill>
        <p:spPr>
          <a:xfrm>
            <a:off x="4043050" y="3506875"/>
            <a:ext cx="4518699" cy="1549950"/>
          </a:xfrm>
          <a:prstGeom prst="rect">
            <a:avLst/>
          </a:prstGeom>
          <a:noFill/>
          <a:ln>
            <a:noFill/>
          </a:ln>
        </p:spPr>
      </p:pic>
      <p:sp>
        <p:nvSpPr>
          <p:cNvPr id="987" name="Google Shape;987;p94"/>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Stand Frame</a:t>
            </a:r>
            <a:endParaRPr/>
          </a:p>
        </p:txBody>
      </p:sp>
      <p:sp>
        <p:nvSpPr>
          <p:cNvPr id="988" name="Google Shape;988;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81</a:t>
            </a:fld>
            <a:endParaRPr b="1"/>
          </a:p>
        </p:txBody>
      </p:sp>
      <p:pic>
        <p:nvPicPr>
          <p:cNvPr id="989" name="Google Shape;989;p94"/>
          <p:cNvPicPr preferRelativeResize="0"/>
          <p:nvPr/>
        </p:nvPicPr>
        <p:blipFill>
          <a:blip r:embed="rId4">
            <a:alphaModFix/>
          </a:blip>
          <a:stretch>
            <a:fillRect/>
          </a:stretch>
        </p:blipFill>
        <p:spPr>
          <a:xfrm>
            <a:off x="436250" y="1466188"/>
            <a:ext cx="4135751" cy="2591073"/>
          </a:xfrm>
          <a:prstGeom prst="rect">
            <a:avLst/>
          </a:prstGeom>
          <a:noFill/>
          <a:ln>
            <a:noFill/>
          </a:ln>
        </p:spPr>
      </p:pic>
      <p:cxnSp>
        <p:nvCxnSpPr>
          <p:cNvPr id="990" name="Google Shape;990;p94"/>
          <p:cNvCxnSpPr/>
          <p:nvPr/>
        </p:nvCxnSpPr>
        <p:spPr>
          <a:xfrm>
            <a:off x="7724775" y="3600450"/>
            <a:ext cx="0" cy="423900"/>
          </a:xfrm>
          <a:prstGeom prst="straightConnector1">
            <a:avLst/>
          </a:prstGeom>
          <a:noFill/>
          <a:ln w="19050" cap="flat" cmpd="sng">
            <a:solidFill>
              <a:srgbClr val="CEB87B"/>
            </a:solidFill>
            <a:prstDash val="solid"/>
            <a:round/>
            <a:headEnd type="triangle" w="med" len="med"/>
            <a:tailEnd type="triangle" w="med" len="med"/>
          </a:ln>
        </p:spPr>
      </p:cxnSp>
      <p:cxnSp>
        <p:nvCxnSpPr>
          <p:cNvPr id="991" name="Google Shape;991;p94"/>
          <p:cNvCxnSpPr/>
          <p:nvPr/>
        </p:nvCxnSpPr>
        <p:spPr>
          <a:xfrm>
            <a:off x="7043725" y="3600450"/>
            <a:ext cx="0" cy="423900"/>
          </a:xfrm>
          <a:prstGeom prst="straightConnector1">
            <a:avLst/>
          </a:prstGeom>
          <a:noFill/>
          <a:ln w="19050" cap="flat" cmpd="sng">
            <a:solidFill>
              <a:srgbClr val="CEB87B"/>
            </a:solidFill>
            <a:prstDash val="solid"/>
            <a:round/>
            <a:headEnd type="triangle" w="med" len="med"/>
            <a:tailEnd type="triangle" w="med" len="med"/>
          </a:ln>
        </p:spPr>
      </p:cxnSp>
      <p:cxnSp>
        <p:nvCxnSpPr>
          <p:cNvPr id="992" name="Google Shape;992;p94"/>
          <p:cNvCxnSpPr/>
          <p:nvPr/>
        </p:nvCxnSpPr>
        <p:spPr>
          <a:xfrm>
            <a:off x="3309950" y="2047775"/>
            <a:ext cx="0" cy="423900"/>
          </a:xfrm>
          <a:prstGeom prst="straightConnector1">
            <a:avLst/>
          </a:prstGeom>
          <a:noFill/>
          <a:ln w="19050" cap="flat" cmpd="sng">
            <a:solidFill>
              <a:srgbClr val="CEB87B"/>
            </a:solidFill>
            <a:prstDash val="solid"/>
            <a:round/>
            <a:headEnd type="triangle" w="med" len="med"/>
            <a:tailEnd type="triangle" w="med" len="med"/>
          </a:ln>
        </p:spPr>
      </p:cxnSp>
      <p:cxnSp>
        <p:nvCxnSpPr>
          <p:cNvPr id="993" name="Google Shape;993;p94"/>
          <p:cNvCxnSpPr/>
          <p:nvPr/>
        </p:nvCxnSpPr>
        <p:spPr>
          <a:xfrm>
            <a:off x="2981350" y="1916075"/>
            <a:ext cx="0" cy="423900"/>
          </a:xfrm>
          <a:prstGeom prst="straightConnector1">
            <a:avLst/>
          </a:prstGeom>
          <a:noFill/>
          <a:ln w="19050" cap="flat" cmpd="sng">
            <a:solidFill>
              <a:srgbClr val="CEB87B"/>
            </a:solidFill>
            <a:prstDash val="solid"/>
            <a:round/>
            <a:headEnd type="triangle" w="med" len="med"/>
            <a:tailEnd type="triangle" w="med" len="med"/>
          </a:ln>
        </p:spPr>
      </p:cxnSp>
      <p:cxnSp>
        <p:nvCxnSpPr>
          <p:cNvPr id="994" name="Google Shape;994;p94"/>
          <p:cNvCxnSpPr/>
          <p:nvPr/>
        </p:nvCxnSpPr>
        <p:spPr>
          <a:xfrm flipH="1">
            <a:off x="7348500" y="5056825"/>
            <a:ext cx="500100" cy="4800"/>
          </a:xfrm>
          <a:prstGeom prst="straightConnector1">
            <a:avLst/>
          </a:prstGeom>
          <a:noFill/>
          <a:ln w="19050" cap="flat" cmpd="sng">
            <a:solidFill>
              <a:srgbClr val="CEB87B"/>
            </a:solidFill>
            <a:prstDash val="solid"/>
            <a:round/>
            <a:headEnd type="triangle" w="med" len="med"/>
            <a:tailEnd type="triangle" w="med" len="med"/>
          </a:ln>
        </p:spPr>
      </p:cxnSp>
      <p:cxnSp>
        <p:nvCxnSpPr>
          <p:cNvPr id="995" name="Google Shape;995;p94"/>
          <p:cNvCxnSpPr/>
          <p:nvPr/>
        </p:nvCxnSpPr>
        <p:spPr>
          <a:xfrm flipH="1">
            <a:off x="6667450" y="4395800"/>
            <a:ext cx="500100" cy="4800"/>
          </a:xfrm>
          <a:prstGeom prst="straightConnector1">
            <a:avLst/>
          </a:prstGeom>
          <a:noFill/>
          <a:ln w="19050" cap="flat" cmpd="sng">
            <a:solidFill>
              <a:srgbClr val="CEB87B"/>
            </a:solidFill>
            <a:prstDash val="solid"/>
            <a:round/>
            <a:headEnd type="triangle" w="med" len="med"/>
            <a:tailEnd type="triangle" w="med" len="med"/>
          </a:ln>
        </p:spPr>
      </p:cxnSp>
      <p:cxnSp>
        <p:nvCxnSpPr>
          <p:cNvPr id="996" name="Google Shape;996;p94"/>
          <p:cNvCxnSpPr/>
          <p:nvPr/>
        </p:nvCxnSpPr>
        <p:spPr>
          <a:xfrm flipH="1">
            <a:off x="6124525" y="4214825"/>
            <a:ext cx="500100" cy="4800"/>
          </a:xfrm>
          <a:prstGeom prst="straightConnector1">
            <a:avLst/>
          </a:prstGeom>
          <a:noFill/>
          <a:ln w="19050" cap="flat" cmpd="sng">
            <a:solidFill>
              <a:srgbClr val="CEB87B"/>
            </a:solidFill>
            <a:prstDash val="solid"/>
            <a:round/>
            <a:headEnd type="triangle" w="med" len="med"/>
            <a:tailEnd type="triangle" w="med" len="med"/>
          </a:ln>
        </p:spPr>
      </p:cxnSp>
      <p:cxnSp>
        <p:nvCxnSpPr>
          <p:cNvPr id="997" name="Google Shape;997;p94"/>
          <p:cNvCxnSpPr/>
          <p:nvPr/>
        </p:nvCxnSpPr>
        <p:spPr>
          <a:xfrm>
            <a:off x="2247900" y="2271650"/>
            <a:ext cx="462000" cy="276300"/>
          </a:xfrm>
          <a:prstGeom prst="straightConnector1">
            <a:avLst/>
          </a:prstGeom>
          <a:noFill/>
          <a:ln w="19050" cap="flat" cmpd="sng">
            <a:solidFill>
              <a:srgbClr val="CEB87B"/>
            </a:solidFill>
            <a:prstDash val="solid"/>
            <a:round/>
            <a:headEnd type="triangle" w="med" len="med"/>
            <a:tailEnd type="triangle" w="med" len="med"/>
          </a:ln>
        </p:spPr>
      </p:cxnSp>
      <p:cxnSp>
        <p:nvCxnSpPr>
          <p:cNvPr id="998" name="Google Shape;998;p94"/>
          <p:cNvCxnSpPr/>
          <p:nvPr/>
        </p:nvCxnSpPr>
        <p:spPr>
          <a:xfrm>
            <a:off x="2545525" y="2143075"/>
            <a:ext cx="462000" cy="276300"/>
          </a:xfrm>
          <a:prstGeom prst="straightConnector1">
            <a:avLst/>
          </a:prstGeom>
          <a:noFill/>
          <a:ln w="19050" cap="flat" cmpd="sng">
            <a:solidFill>
              <a:srgbClr val="CEB87B"/>
            </a:solidFill>
            <a:prstDash val="solid"/>
            <a:round/>
            <a:headEnd type="triangle" w="med" len="med"/>
            <a:tailEnd type="triangle" w="med" len="med"/>
          </a:ln>
        </p:spPr>
      </p:cxnSp>
      <p:cxnSp>
        <p:nvCxnSpPr>
          <p:cNvPr id="999" name="Google Shape;999;p94"/>
          <p:cNvCxnSpPr/>
          <p:nvPr/>
        </p:nvCxnSpPr>
        <p:spPr>
          <a:xfrm>
            <a:off x="3007525" y="1744625"/>
            <a:ext cx="462000" cy="276300"/>
          </a:xfrm>
          <a:prstGeom prst="straightConnector1">
            <a:avLst/>
          </a:prstGeom>
          <a:noFill/>
          <a:ln w="19050" cap="flat" cmpd="sng">
            <a:solidFill>
              <a:srgbClr val="CEB87B"/>
            </a:solidFill>
            <a:prstDash val="solid"/>
            <a:round/>
            <a:headEnd type="triangle" w="med" len="med"/>
            <a:tailEnd type="triangle" w="med" len="med"/>
          </a:ln>
        </p:spPr>
      </p:cxnSp>
      <p:sp>
        <p:nvSpPr>
          <p:cNvPr id="1000" name="Google Shape;1000;p94"/>
          <p:cNvSpPr txBox="1"/>
          <p:nvPr/>
        </p:nvSpPr>
        <p:spPr>
          <a:xfrm>
            <a:off x="6037525" y="3260875"/>
            <a:ext cx="674100" cy="24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Montserrat"/>
                <a:ea typeface="Montserrat"/>
                <a:cs typeface="Montserrat"/>
                <a:sym typeface="Montserrat"/>
              </a:rPr>
              <a:t>Transition piece holder</a:t>
            </a:r>
            <a:endParaRPr sz="700">
              <a:latin typeface="Montserrat"/>
              <a:ea typeface="Montserrat"/>
              <a:cs typeface="Montserrat"/>
              <a:sym typeface="Montserrat"/>
            </a:endParaRPr>
          </a:p>
        </p:txBody>
      </p:sp>
      <p:sp>
        <p:nvSpPr>
          <p:cNvPr id="1001" name="Google Shape;1001;p94"/>
          <p:cNvSpPr txBox="1"/>
          <p:nvPr/>
        </p:nvSpPr>
        <p:spPr>
          <a:xfrm>
            <a:off x="6580450" y="3113225"/>
            <a:ext cx="6741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Montserrat"/>
                <a:ea typeface="Montserrat"/>
                <a:cs typeface="Montserrat"/>
                <a:sym typeface="Montserrat"/>
              </a:rPr>
              <a:t>Inlet holder short</a:t>
            </a:r>
            <a:endParaRPr sz="700">
              <a:latin typeface="Montserrat"/>
              <a:ea typeface="Montserrat"/>
              <a:cs typeface="Montserrat"/>
              <a:sym typeface="Montserrat"/>
            </a:endParaRPr>
          </a:p>
        </p:txBody>
      </p:sp>
      <p:sp>
        <p:nvSpPr>
          <p:cNvPr id="1002" name="Google Shape;1002;p94"/>
          <p:cNvSpPr txBox="1"/>
          <p:nvPr/>
        </p:nvSpPr>
        <p:spPr>
          <a:xfrm>
            <a:off x="7261500" y="3171913"/>
            <a:ext cx="6741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Montserrat"/>
                <a:ea typeface="Montserrat"/>
                <a:cs typeface="Montserrat"/>
                <a:sym typeface="Montserrat"/>
              </a:rPr>
              <a:t>Inlet holder long</a:t>
            </a:r>
            <a:endParaRPr sz="700">
              <a:latin typeface="Montserrat"/>
              <a:ea typeface="Montserrat"/>
              <a:cs typeface="Montserrat"/>
              <a:sym typeface="Montserrat"/>
            </a:endParaRPr>
          </a:p>
        </p:txBody>
      </p:sp>
      <p:sp>
        <p:nvSpPr>
          <p:cNvPr id="1003" name="Google Shape;1003;p94"/>
          <p:cNvSpPr/>
          <p:nvPr/>
        </p:nvSpPr>
        <p:spPr>
          <a:xfrm rot="-7222651">
            <a:off x="3173021" y="2275584"/>
            <a:ext cx="316792" cy="2099203"/>
          </a:xfrm>
          <a:prstGeom prst="leftBrace">
            <a:avLst>
              <a:gd name="adj1" fmla="val 50000"/>
              <a:gd name="adj2" fmla="val 4987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4"/>
          <p:cNvSpPr txBox="1"/>
          <p:nvPr/>
        </p:nvSpPr>
        <p:spPr>
          <a:xfrm rot="-1985744">
            <a:off x="3030326" y="3346237"/>
            <a:ext cx="1042782" cy="39349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a:solidFill>
                  <a:srgbClr val="595959"/>
                </a:solidFill>
                <a:latin typeface="Montserrat"/>
                <a:ea typeface="Montserrat"/>
                <a:cs typeface="Montserrat"/>
                <a:sym typeface="Montserrat"/>
              </a:rPr>
              <a:t>750 mm</a:t>
            </a:r>
            <a:endParaRPr sz="1000">
              <a:solidFill>
                <a:srgbClr val="595959"/>
              </a:solidFill>
              <a:latin typeface="Montserrat"/>
              <a:ea typeface="Montserrat"/>
              <a:cs typeface="Montserrat"/>
              <a:sym typeface="Montserrat"/>
            </a:endParaRPr>
          </a:p>
        </p:txBody>
      </p:sp>
      <p:sp>
        <p:nvSpPr>
          <p:cNvPr id="1005" name="Google Shape;1005;p94"/>
          <p:cNvSpPr txBox="1"/>
          <p:nvPr/>
        </p:nvSpPr>
        <p:spPr>
          <a:xfrm rot="1825425">
            <a:off x="3089619" y="1471328"/>
            <a:ext cx="1042672" cy="316792"/>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a:solidFill>
                  <a:srgbClr val="595959"/>
                </a:solidFill>
                <a:latin typeface="Montserrat"/>
                <a:ea typeface="Montserrat"/>
                <a:cs typeface="Montserrat"/>
                <a:sym typeface="Montserrat"/>
              </a:rPr>
              <a:t> 483.5 mm</a:t>
            </a:r>
            <a:endParaRPr sz="1000">
              <a:solidFill>
                <a:srgbClr val="595959"/>
              </a:solidFill>
              <a:latin typeface="Montserrat"/>
              <a:ea typeface="Montserrat"/>
              <a:cs typeface="Montserrat"/>
              <a:sym typeface="Montserrat"/>
            </a:endParaRPr>
          </a:p>
        </p:txBody>
      </p:sp>
      <p:sp>
        <p:nvSpPr>
          <p:cNvPr id="1006" name="Google Shape;1006;p94"/>
          <p:cNvSpPr/>
          <p:nvPr/>
        </p:nvSpPr>
        <p:spPr>
          <a:xfrm rot="7216765">
            <a:off x="3451929" y="1144816"/>
            <a:ext cx="107692" cy="1339117"/>
          </a:xfrm>
          <a:prstGeom prst="leftBrace">
            <a:avLst>
              <a:gd name="adj1" fmla="val 50000"/>
              <a:gd name="adj2" fmla="val 4987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95"/>
          <p:cNvSpPr txBox="1">
            <a:spLocks noGrp="1"/>
          </p:cNvSpPr>
          <p:nvPr>
            <p:ph type="title"/>
          </p:nvPr>
        </p:nvSpPr>
        <p:spPr>
          <a:xfrm>
            <a:off x="521700" y="513725"/>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Stand Design Process</a:t>
            </a:r>
            <a:endParaRPr/>
          </a:p>
        </p:txBody>
      </p:sp>
      <p:sp>
        <p:nvSpPr>
          <p:cNvPr id="1012" name="Google Shape;1012;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sp>
        <p:nvSpPr>
          <p:cNvPr id="1013" name="Google Shape;1013;p95"/>
          <p:cNvSpPr txBox="1">
            <a:spLocks noGrp="1"/>
          </p:cNvSpPr>
          <p:nvPr>
            <p:ph type="body" idx="1"/>
          </p:nvPr>
        </p:nvSpPr>
        <p:spPr>
          <a:xfrm>
            <a:off x="353025" y="1037250"/>
            <a:ext cx="4750200" cy="37035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Worried about force from EDF on teststand mounts</a:t>
            </a:r>
            <a:endParaRPr sz="1200" b="1">
              <a:solidFill>
                <a:srgbClr val="009EBB"/>
              </a:solidFill>
              <a:highlight>
                <a:srgbClr val="FFFFFF"/>
              </a:highlight>
              <a:latin typeface="Roboto"/>
              <a:ea typeface="Roboto"/>
              <a:cs typeface="Roboto"/>
              <a:sym typeface="Roboto"/>
            </a:endParaRPr>
          </a:p>
        </p:txBody>
      </p:sp>
      <p:pic>
        <p:nvPicPr>
          <p:cNvPr id="1014" name="Google Shape;1014;p95"/>
          <p:cNvPicPr preferRelativeResize="0"/>
          <p:nvPr/>
        </p:nvPicPr>
        <p:blipFill>
          <a:blip r:embed="rId3">
            <a:alphaModFix/>
          </a:blip>
          <a:stretch>
            <a:fillRect/>
          </a:stretch>
        </p:blipFill>
        <p:spPr>
          <a:xfrm>
            <a:off x="414150" y="1398325"/>
            <a:ext cx="4627951" cy="3574010"/>
          </a:xfrm>
          <a:prstGeom prst="rect">
            <a:avLst/>
          </a:prstGeom>
          <a:noFill/>
          <a:ln>
            <a:noFill/>
          </a:ln>
        </p:spPr>
      </p:pic>
      <p:pic>
        <p:nvPicPr>
          <p:cNvPr id="1015" name="Google Shape;1015;p95" descr="•Mechanical Properties of Aluminum Extru &#10;Series &#10;JIS Standard (Reference) JIS &#10;HFS series &#10;Material (JIS Symb01) A6N01SS-T5 Aluminum Alloy &#10;Tensile Strength (N/ mml &#10;Proof Stress (N/mm2) &#10;Lor*tudha &amp;sb: Mcd.&quot;s N r nm•?) &#10;Brinell Hardness (HB) &#10;Surface Treatment &#10;245 or more &#10;205 or more &#10;59972 &#10;88 &#10;Anodize 9pm or more "/>
          <p:cNvPicPr preferRelativeResize="0"/>
          <p:nvPr/>
        </p:nvPicPr>
        <p:blipFill>
          <a:blip r:embed="rId4">
            <a:alphaModFix/>
          </a:blip>
          <a:stretch>
            <a:fillRect/>
          </a:stretch>
        </p:blipFill>
        <p:spPr>
          <a:xfrm>
            <a:off x="5042100" y="2730975"/>
            <a:ext cx="3571875" cy="2009775"/>
          </a:xfrm>
          <a:prstGeom prst="rect">
            <a:avLst/>
          </a:prstGeom>
          <a:noFill/>
          <a:ln>
            <a:noFill/>
          </a:ln>
        </p:spPr>
      </p:pic>
      <p:sp>
        <p:nvSpPr>
          <p:cNvPr id="1016" name="Google Shape;1016;p95"/>
          <p:cNvSpPr txBox="1"/>
          <p:nvPr/>
        </p:nvSpPr>
        <p:spPr>
          <a:xfrm>
            <a:off x="5852700" y="4740750"/>
            <a:ext cx="2769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u="sng">
                <a:solidFill>
                  <a:schemeClr val="hlink"/>
                </a:solidFill>
                <a:hlinkClick r:id="rId5"/>
              </a:rPr>
              <a:t>https://us.misumi-ec.com/pdf/fa/2012/p2_0493.pdf</a:t>
            </a:r>
            <a:endParaRPr sz="1200">
              <a:latin typeface="Montserrat"/>
              <a:ea typeface="Montserrat"/>
              <a:cs typeface="Montserrat"/>
              <a:sym typeface="Montserrat"/>
            </a:endParaRPr>
          </a:p>
        </p:txBody>
      </p:sp>
      <p:pic>
        <p:nvPicPr>
          <p:cNvPr id="1017" name="Google Shape;1017;p95"/>
          <p:cNvPicPr preferRelativeResize="0"/>
          <p:nvPr/>
        </p:nvPicPr>
        <p:blipFill>
          <a:blip r:embed="rId6">
            <a:alphaModFix/>
          </a:blip>
          <a:stretch>
            <a:fillRect/>
          </a:stretch>
        </p:blipFill>
        <p:spPr>
          <a:xfrm>
            <a:off x="6194613" y="827750"/>
            <a:ext cx="1266825" cy="1847850"/>
          </a:xfrm>
          <a:prstGeom prst="rect">
            <a:avLst/>
          </a:prstGeom>
          <a:noFill/>
          <a:ln>
            <a:noFill/>
          </a:ln>
        </p:spPr>
      </p:pic>
      <p:sp>
        <p:nvSpPr>
          <p:cNvPr id="1018" name="Google Shape;1018;p95"/>
          <p:cNvSpPr/>
          <p:nvPr/>
        </p:nvSpPr>
        <p:spPr>
          <a:xfrm>
            <a:off x="3403375" y="4338250"/>
            <a:ext cx="1271100" cy="475500"/>
          </a:xfrm>
          <a:prstGeom prst="rect">
            <a:avLst/>
          </a:prstGeom>
          <a:noFill/>
          <a:ln w="19050" cap="flat" cmpd="sng">
            <a:solidFill>
              <a:srgbClr val="CEB8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5"/>
          <p:cNvSpPr/>
          <p:nvPr/>
        </p:nvSpPr>
        <p:spPr>
          <a:xfrm>
            <a:off x="6803325" y="3572150"/>
            <a:ext cx="1271100" cy="475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96"/>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EDF Control </a:t>
            </a:r>
            <a:endParaRPr/>
          </a:p>
        </p:txBody>
      </p:sp>
      <p:sp>
        <p:nvSpPr>
          <p:cNvPr id="1025" name="Google Shape;1025;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83</a:t>
            </a:fld>
            <a:endParaRPr b="1"/>
          </a:p>
        </p:txBody>
      </p:sp>
      <p:sp>
        <p:nvSpPr>
          <p:cNvPr id="1026" name="Google Shape;1026;p96"/>
          <p:cNvSpPr txBox="1"/>
          <p:nvPr/>
        </p:nvSpPr>
        <p:spPr>
          <a:xfrm>
            <a:off x="606475" y="1469575"/>
            <a:ext cx="4810200" cy="287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
        <p:nvSpPr>
          <p:cNvPr id="1027" name="Google Shape;1027;p96"/>
          <p:cNvSpPr txBox="1">
            <a:spLocks noGrp="1"/>
          </p:cNvSpPr>
          <p:nvPr>
            <p:ph type="body" idx="1"/>
          </p:nvPr>
        </p:nvSpPr>
        <p:spPr>
          <a:xfrm>
            <a:off x="400725" y="1244725"/>
            <a:ext cx="4857900" cy="36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Electronic Speed Control (ESC)</a:t>
            </a:r>
            <a:endParaRPr b="1"/>
          </a:p>
          <a:p>
            <a:pPr marL="457200" lvl="0" indent="-317500" algn="l" rtl="0">
              <a:spcBef>
                <a:spcPts val="1600"/>
              </a:spcBef>
              <a:spcAft>
                <a:spcPts val="0"/>
              </a:spcAft>
              <a:buSzPts val="1400"/>
              <a:buChar char="▪"/>
            </a:pPr>
            <a:r>
              <a:rPr lang="en"/>
              <a:t>Exact components dependant on EDF </a:t>
            </a:r>
            <a:endParaRPr/>
          </a:p>
          <a:p>
            <a:pPr marL="0" lvl="0" indent="0" algn="l" rtl="0">
              <a:spcBef>
                <a:spcPts val="1600"/>
              </a:spcBef>
              <a:spcAft>
                <a:spcPts val="0"/>
              </a:spcAft>
              <a:buNone/>
            </a:pPr>
            <a:r>
              <a:rPr lang="en" b="1"/>
              <a:t>ESC Signal </a:t>
            </a:r>
            <a:r>
              <a:rPr lang="en"/>
              <a:t>for RC EDFs </a:t>
            </a:r>
            <a:endParaRPr/>
          </a:p>
          <a:p>
            <a:pPr marL="457200" lvl="0" indent="-317500" algn="l" rtl="0">
              <a:spcBef>
                <a:spcPts val="1600"/>
              </a:spcBef>
              <a:spcAft>
                <a:spcPts val="0"/>
              </a:spcAft>
              <a:buSzPts val="1400"/>
              <a:buChar char="▪"/>
            </a:pPr>
            <a:r>
              <a:rPr lang="en"/>
              <a:t>50 Hz PWM, 5-10% duty cycle</a:t>
            </a:r>
            <a:endParaRPr/>
          </a:p>
          <a:p>
            <a:pPr marL="45720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028" name="Google Shape;1028;p96"/>
          <p:cNvPicPr preferRelativeResize="0"/>
          <p:nvPr/>
        </p:nvPicPr>
        <p:blipFill>
          <a:blip r:embed="rId3">
            <a:alphaModFix/>
          </a:blip>
          <a:stretch>
            <a:fillRect/>
          </a:stretch>
        </p:blipFill>
        <p:spPr>
          <a:xfrm>
            <a:off x="3776150" y="3122898"/>
            <a:ext cx="4857900" cy="1781228"/>
          </a:xfrm>
          <a:prstGeom prst="rect">
            <a:avLst/>
          </a:prstGeom>
          <a:noFill/>
          <a:ln>
            <a:noFill/>
          </a:ln>
        </p:spPr>
      </p:pic>
      <p:grpSp>
        <p:nvGrpSpPr>
          <p:cNvPr id="1029" name="Google Shape;1029;p96"/>
          <p:cNvGrpSpPr/>
          <p:nvPr/>
        </p:nvGrpSpPr>
        <p:grpSpPr>
          <a:xfrm>
            <a:off x="533450" y="3396664"/>
            <a:ext cx="2835276" cy="1636761"/>
            <a:chOff x="533450" y="3090539"/>
            <a:chExt cx="2835276" cy="1636761"/>
          </a:xfrm>
        </p:grpSpPr>
        <p:pic>
          <p:nvPicPr>
            <p:cNvPr id="1030" name="Google Shape;1030;p96"/>
            <p:cNvPicPr preferRelativeResize="0"/>
            <p:nvPr/>
          </p:nvPicPr>
          <p:blipFill>
            <a:blip r:embed="rId4">
              <a:alphaModFix/>
            </a:blip>
            <a:stretch>
              <a:fillRect/>
            </a:stretch>
          </p:blipFill>
          <p:spPr>
            <a:xfrm>
              <a:off x="533451" y="3090539"/>
              <a:ext cx="2835275" cy="908136"/>
            </a:xfrm>
            <a:prstGeom prst="rect">
              <a:avLst/>
            </a:prstGeom>
            <a:noFill/>
            <a:ln>
              <a:noFill/>
            </a:ln>
          </p:spPr>
        </p:pic>
        <p:pic>
          <p:nvPicPr>
            <p:cNvPr id="1031" name="Google Shape;1031;p96"/>
            <p:cNvPicPr preferRelativeResize="0"/>
            <p:nvPr/>
          </p:nvPicPr>
          <p:blipFill>
            <a:blip r:embed="rId5">
              <a:alphaModFix/>
            </a:blip>
            <a:stretch>
              <a:fillRect/>
            </a:stretch>
          </p:blipFill>
          <p:spPr>
            <a:xfrm>
              <a:off x="533450" y="3998679"/>
              <a:ext cx="2835275" cy="728621"/>
            </a:xfrm>
            <a:prstGeom prst="rect">
              <a:avLst/>
            </a:prstGeom>
            <a:noFill/>
            <a:ln>
              <a:noFill/>
            </a:ln>
          </p:spPr>
        </p:pic>
      </p:grpSp>
      <p:pic>
        <p:nvPicPr>
          <p:cNvPr id="1032" name="Google Shape;1032;p96"/>
          <p:cNvPicPr preferRelativeResize="0"/>
          <p:nvPr/>
        </p:nvPicPr>
        <p:blipFill>
          <a:blip r:embed="rId6">
            <a:alphaModFix/>
          </a:blip>
          <a:stretch>
            <a:fillRect/>
          </a:stretch>
        </p:blipFill>
        <p:spPr>
          <a:xfrm>
            <a:off x="5073675" y="644725"/>
            <a:ext cx="3947476" cy="263404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97"/>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Sensor Trade Study</a:t>
            </a:r>
            <a:endParaRPr/>
          </a:p>
        </p:txBody>
      </p:sp>
      <p:sp>
        <p:nvSpPr>
          <p:cNvPr id="1038" name="Google Shape;1038;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84</a:t>
            </a:fld>
            <a:endParaRPr/>
          </a:p>
        </p:txBody>
      </p:sp>
      <p:pic>
        <p:nvPicPr>
          <p:cNvPr id="1039" name="Google Shape;1039;p97"/>
          <p:cNvPicPr preferRelativeResize="0"/>
          <p:nvPr/>
        </p:nvPicPr>
        <p:blipFill>
          <a:blip r:embed="rId3">
            <a:alphaModFix/>
          </a:blip>
          <a:stretch>
            <a:fillRect/>
          </a:stretch>
        </p:blipFill>
        <p:spPr>
          <a:xfrm>
            <a:off x="177634" y="1168450"/>
            <a:ext cx="4634242" cy="2841975"/>
          </a:xfrm>
          <a:prstGeom prst="rect">
            <a:avLst/>
          </a:prstGeom>
          <a:noFill/>
          <a:ln>
            <a:noFill/>
          </a:ln>
        </p:spPr>
      </p:pic>
      <p:pic>
        <p:nvPicPr>
          <p:cNvPr id="1040" name="Google Shape;1040;p97"/>
          <p:cNvPicPr preferRelativeResize="0"/>
          <p:nvPr/>
        </p:nvPicPr>
        <p:blipFill>
          <a:blip r:embed="rId4">
            <a:alphaModFix/>
          </a:blip>
          <a:stretch>
            <a:fillRect/>
          </a:stretch>
        </p:blipFill>
        <p:spPr>
          <a:xfrm>
            <a:off x="3788850" y="4004450"/>
            <a:ext cx="4653749" cy="10210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98"/>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Sensor Utilization Trade Study</a:t>
            </a:r>
            <a:endParaRPr/>
          </a:p>
        </p:txBody>
      </p:sp>
      <p:sp>
        <p:nvSpPr>
          <p:cNvPr id="1046" name="Google Shape;1046;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85</a:t>
            </a:fld>
            <a:endParaRPr/>
          </a:p>
        </p:txBody>
      </p:sp>
      <p:pic>
        <p:nvPicPr>
          <p:cNvPr id="1047" name="Google Shape;1047;p98"/>
          <p:cNvPicPr preferRelativeResize="0"/>
          <p:nvPr/>
        </p:nvPicPr>
        <p:blipFill>
          <a:blip r:embed="rId3">
            <a:alphaModFix/>
          </a:blip>
          <a:stretch>
            <a:fillRect/>
          </a:stretch>
        </p:blipFill>
        <p:spPr>
          <a:xfrm>
            <a:off x="154038" y="1168450"/>
            <a:ext cx="4417975" cy="3228178"/>
          </a:xfrm>
          <a:prstGeom prst="rect">
            <a:avLst/>
          </a:prstGeom>
          <a:noFill/>
          <a:ln>
            <a:noFill/>
          </a:ln>
        </p:spPr>
      </p:pic>
      <p:pic>
        <p:nvPicPr>
          <p:cNvPr id="1048" name="Google Shape;1048;p98"/>
          <p:cNvPicPr preferRelativeResize="0"/>
          <p:nvPr/>
        </p:nvPicPr>
        <p:blipFill>
          <a:blip r:embed="rId4">
            <a:alphaModFix/>
          </a:blip>
          <a:stretch>
            <a:fillRect/>
          </a:stretch>
        </p:blipFill>
        <p:spPr>
          <a:xfrm>
            <a:off x="4262376" y="4122800"/>
            <a:ext cx="4210075" cy="9340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99"/>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Mass Flow Surrogate Trade study</a:t>
            </a:r>
            <a:endParaRPr/>
          </a:p>
        </p:txBody>
      </p:sp>
      <p:sp>
        <p:nvSpPr>
          <p:cNvPr id="1054" name="Google Shape;1054;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86</a:t>
            </a:fld>
            <a:endParaRPr/>
          </a:p>
        </p:txBody>
      </p:sp>
      <p:pic>
        <p:nvPicPr>
          <p:cNvPr id="1055" name="Google Shape;1055;p99"/>
          <p:cNvPicPr preferRelativeResize="0"/>
          <p:nvPr/>
        </p:nvPicPr>
        <p:blipFill>
          <a:blip r:embed="rId3">
            <a:alphaModFix/>
          </a:blip>
          <a:stretch>
            <a:fillRect/>
          </a:stretch>
        </p:blipFill>
        <p:spPr>
          <a:xfrm>
            <a:off x="189940" y="1126125"/>
            <a:ext cx="4202311" cy="3403050"/>
          </a:xfrm>
          <a:prstGeom prst="rect">
            <a:avLst/>
          </a:prstGeom>
          <a:noFill/>
          <a:ln>
            <a:noFill/>
          </a:ln>
        </p:spPr>
      </p:pic>
      <p:pic>
        <p:nvPicPr>
          <p:cNvPr id="1056" name="Google Shape;1056;p99"/>
          <p:cNvPicPr preferRelativeResize="0"/>
          <p:nvPr/>
        </p:nvPicPr>
        <p:blipFill>
          <a:blip r:embed="rId4">
            <a:alphaModFix/>
          </a:blip>
          <a:stretch>
            <a:fillRect/>
          </a:stretch>
        </p:blipFill>
        <p:spPr>
          <a:xfrm>
            <a:off x="4392249" y="3443925"/>
            <a:ext cx="4628899" cy="117098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00"/>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Inlet Trade Studies</a:t>
            </a:r>
            <a:endParaRPr/>
          </a:p>
        </p:txBody>
      </p:sp>
      <p:sp>
        <p:nvSpPr>
          <p:cNvPr id="1062" name="Google Shape;1062;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87</a:t>
            </a:fld>
            <a:endParaRPr/>
          </a:p>
        </p:txBody>
      </p:sp>
      <p:pic>
        <p:nvPicPr>
          <p:cNvPr id="1063" name="Google Shape;1063;p100"/>
          <p:cNvPicPr preferRelativeResize="0"/>
          <p:nvPr/>
        </p:nvPicPr>
        <p:blipFill>
          <a:blip r:embed="rId3">
            <a:alphaModFix/>
          </a:blip>
          <a:stretch>
            <a:fillRect/>
          </a:stretch>
        </p:blipFill>
        <p:spPr>
          <a:xfrm>
            <a:off x="270725" y="1112650"/>
            <a:ext cx="5241096" cy="3670249"/>
          </a:xfrm>
          <a:prstGeom prst="rect">
            <a:avLst/>
          </a:prstGeom>
          <a:noFill/>
          <a:ln>
            <a:noFill/>
          </a:ln>
        </p:spPr>
      </p:pic>
      <p:pic>
        <p:nvPicPr>
          <p:cNvPr id="1064" name="Google Shape;1064;p100"/>
          <p:cNvPicPr preferRelativeResize="0"/>
          <p:nvPr/>
        </p:nvPicPr>
        <p:blipFill>
          <a:blip r:embed="rId4">
            <a:alphaModFix/>
          </a:blip>
          <a:stretch>
            <a:fillRect/>
          </a:stretch>
        </p:blipFill>
        <p:spPr>
          <a:xfrm>
            <a:off x="5820150" y="677250"/>
            <a:ext cx="2761076" cy="1185200"/>
          </a:xfrm>
          <a:prstGeom prst="rect">
            <a:avLst/>
          </a:prstGeom>
          <a:noFill/>
          <a:ln>
            <a:noFill/>
          </a:ln>
        </p:spPr>
      </p:pic>
      <p:pic>
        <p:nvPicPr>
          <p:cNvPr id="1065" name="Google Shape;1065;p100"/>
          <p:cNvPicPr preferRelativeResize="0"/>
          <p:nvPr/>
        </p:nvPicPr>
        <p:blipFill>
          <a:blip r:embed="rId5">
            <a:alphaModFix/>
          </a:blip>
          <a:stretch>
            <a:fillRect/>
          </a:stretch>
        </p:blipFill>
        <p:spPr>
          <a:xfrm>
            <a:off x="5820150" y="1715925"/>
            <a:ext cx="2621424" cy="29236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101"/>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Equflow Flow Measurement Instrument</a:t>
            </a:r>
            <a:endParaRPr/>
          </a:p>
        </p:txBody>
      </p:sp>
      <p:sp>
        <p:nvSpPr>
          <p:cNvPr id="1071" name="Google Shape;1071;p101"/>
          <p:cNvSpPr txBox="1">
            <a:spLocks noGrp="1"/>
          </p:cNvSpPr>
          <p:nvPr>
            <p:ph type="body" idx="1"/>
          </p:nvPr>
        </p:nvSpPr>
        <p:spPr>
          <a:xfrm>
            <a:off x="533450" y="1168450"/>
            <a:ext cx="4750200" cy="37035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sz="1100"/>
              <a:t>Working closely with professor Trudy Schwartz to understand how to properly use the provided sensor</a:t>
            </a:r>
            <a:endParaRPr sz="1100"/>
          </a:p>
          <a:p>
            <a:pPr marL="457200" lvl="0" indent="-298450" algn="l" rtl="0">
              <a:spcBef>
                <a:spcPts val="0"/>
              </a:spcBef>
              <a:spcAft>
                <a:spcPts val="0"/>
              </a:spcAft>
              <a:buSzPts val="1100"/>
              <a:buChar char="▪"/>
            </a:pPr>
            <a:r>
              <a:rPr lang="en" sz="1100"/>
              <a:t>Instrument output is a square wave and counting the frequency will provide that flow rate measurement.</a:t>
            </a:r>
            <a:endParaRPr sz="1100"/>
          </a:p>
          <a:p>
            <a:pPr marL="457200" lvl="0" indent="-298450" algn="l" rtl="0">
              <a:spcBef>
                <a:spcPts val="0"/>
              </a:spcBef>
              <a:spcAft>
                <a:spcPts val="0"/>
              </a:spcAft>
              <a:buSzPts val="1100"/>
              <a:buChar char="▪"/>
            </a:pPr>
            <a:r>
              <a:rPr lang="en" sz="1100"/>
              <a:t>Typically use a microcontroller or NI DAQ with a counter/timer channel is used to read these types of square wave, encoder, etc measurements. </a:t>
            </a:r>
            <a:endParaRPr sz="1100"/>
          </a:p>
          <a:p>
            <a:pPr marL="457200" lvl="0" indent="-298450" algn="l" rtl="0">
              <a:spcBef>
                <a:spcPts val="0"/>
              </a:spcBef>
              <a:spcAft>
                <a:spcPts val="0"/>
              </a:spcAft>
              <a:buSzPts val="1100"/>
              <a:buChar char="▪"/>
            </a:pPr>
            <a:r>
              <a:rPr lang="en" sz="1100"/>
              <a:t>In the past teams have used the NI 9401 digital input module to read data.  </a:t>
            </a:r>
            <a:endParaRPr sz="1100"/>
          </a:p>
          <a:p>
            <a:pPr marL="457200" lvl="0" indent="-298450" algn="l" rtl="0">
              <a:spcBef>
                <a:spcPts val="0"/>
              </a:spcBef>
              <a:spcAft>
                <a:spcPts val="0"/>
              </a:spcAft>
              <a:buSzPts val="1100"/>
              <a:buChar char="▪"/>
            </a:pPr>
            <a:r>
              <a:rPr lang="en" sz="1100"/>
              <a:t>Disposable to reduce clogging and inaccuracies.  Will need to purchase new test sections for subsequent tests. </a:t>
            </a:r>
            <a:endParaRPr sz="1100"/>
          </a:p>
          <a:p>
            <a:pPr marL="457200" lvl="0" indent="-298450" algn="l" rtl="0">
              <a:spcBef>
                <a:spcPts val="0"/>
              </a:spcBef>
              <a:spcAft>
                <a:spcPts val="0"/>
              </a:spcAft>
              <a:buSzPts val="1100"/>
              <a:buChar char="▪"/>
            </a:pPr>
            <a:r>
              <a:rPr lang="en" sz="1100"/>
              <a:t>Max turbine flow rate: 0.36 L/min</a:t>
            </a:r>
            <a:endParaRPr sz="1100"/>
          </a:p>
          <a:p>
            <a:pPr marL="457200" lvl="0" indent="-298450" algn="l" rtl="0">
              <a:spcBef>
                <a:spcPts val="0"/>
              </a:spcBef>
              <a:spcAft>
                <a:spcPts val="0"/>
              </a:spcAft>
              <a:buSzPts val="1100"/>
              <a:buChar char="▪"/>
            </a:pPr>
            <a:r>
              <a:rPr lang="en" sz="1100"/>
              <a:t>Min turbine flow rate: 0.06 L/min (at idle) </a:t>
            </a:r>
            <a:endParaRPr sz="1100"/>
          </a:p>
          <a:p>
            <a:pPr marL="457200" lvl="0" indent="-298450" algn="l" rtl="0">
              <a:spcBef>
                <a:spcPts val="0"/>
              </a:spcBef>
              <a:spcAft>
                <a:spcPts val="0"/>
              </a:spcAft>
              <a:buSzPts val="1100"/>
              <a:buChar char="▪"/>
            </a:pPr>
            <a:r>
              <a:rPr lang="en" sz="1100"/>
              <a:t>0045 model flow rate: 0.1 - 1.8 L/min (with minimum flow of 0.06 L/min) </a:t>
            </a:r>
            <a:endParaRPr sz="1100"/>
          </a:p>
          <a:p>
            <a:pPr marL="457200" lvl="0" indent="-298450" algn="l" rtl="0">
              <a:spcBef>
                <a:spcPts val="0"/>
              </a:spcBef>
              <a:spcAft>
                <a:spcPts val="0"/>
              </a:spcAft>
              <a:buSzPts val="1100"/>
              <a:buChar char="▪"/>
            </a:pPr>
            <a:r>
              <a:rPr lang="en" sz="1100"/>
              <a:t>Pack of 10 Replacements (€ 400.00 ~ $470)</a:t>
            </a:r>
            <a:r>
              <a:rPr lang="en" sz="1100" b="1">
                <a:solidFill>
                  <a:srgbClr val="009EBB"/>
                </a:solidFill>
                <a:highlight>
                  <a:srgbClr val="FFFFFF"/>
                </a:highlight>
                <a:latin typeface="Roboto"/>
                <a:ea typeface="Roboto"/>
                <a:cs typeface="Roboto"/>
                <a:sym typeface="Roboto"/>
              </a:rPr>
              <a:t> </a:t>
            </a:r>
            <a:endParaRPr sz="1100" b="1">
              <a:solidFill>
                <a:srgbClr val="009EBB"/>
              </a:solidFill>
              <a:highlight>
                <a:srgbClr val="FFFFFF"/>
              </a:highlight>
              <a:latin typeface="Roboto"/>
              <a:ea typeface="Roboto"/>
              <a:cs typeface="Roboto"/>
              <a:sym typeface="Roboto"/>
            </a:endParaRPr>
          </a:p>
          <a:p>
            <a:pPr marL="457200" lvl="0" indent="-298450" algn="l" rtl="0">
              <a:spcBef>
                <a:spcPts val="0"/>
              </a:spcBef>
              <a:spcAft>
                <a:spcPts val="0"/>
              </a:spcAft>
              <a:buClr>
                <a:srgbClr val="009EBB"/>
              </a:buClr>
              <a:buSzPts val="1100"/>
              <a:buFont typeface="Roboto"/>
              <a:buChar char="▪"/>
            </a:pPr>
            <a:r>
              <a:rPr lang="en" sz="1100" b="1" u="sng">
                <a:solidFill>
                  <a:schemeClr val="hlink"/>
                </a:solidFill>
                <a:highlight>
                  <a:srgbClr val="FFFFFF"/>
                </a:highlight>
                <a:latin typeface="Roboto"/>
                <a:ea typeface="Roboto"/>
                <a:cs typeface="Roboto"/>
                <a:sym typeface="Roboto"/>
                <a:hlinkClick r:id="rId3"/>
              </a:rPr>
              <a:t>https://www.equflow.com/product/pfa-click-housing-flow-sensor</a:t>
            </a:r>
            <a:endParaRPr sz="1100" b="1">
              <a:solidFill>
                <a:srgbClr val="009EBB"/>
              </a:solidFill>
              <a:highlight>
                <a:srgbClr val="FFFFFF"/>
              </a:highlight>
              <a:latin typeface="Roboto"/>
              <a:ea typeface="Roboto"/>
              <a:cs typeface="Roboto"/>
              <a:sym typeface="Roboto"/>
            </a:endParaRPr>
          </a:p>
          <a:p>
            <a:pPr marL="457200" lvl="0" indent="-298450" algn="l" rtl="0">
              <a:spcBef>
                <a:spcPts val="0"/>
              </a:spcBef>
              <a:spcAft>
                <a:spcPts val="0"/>
              </a:spcAft>
              <a:buClr>
                <a:srgbClr val="009EBB"/>
              </a:buClr>
              <a:buSzPts val="1100"/>
              <a:buFont typeface="Roboto"/>
              <a:buChar char="▪"/>
            </a:pPr>
            <a:r>
              <a:rPr lang="en" sz="1100" b="1" u="sng">
                <a:solidFill>
                  <a:schemeClr val="hlink"/>
                </a:solidFill>
                <a:highlight>
                  <a:srgbClr val="FFFFFF"/>
                </a:highlight>
                <a:latin typeface="Roboto"/>
                <a:ea typeface="Roboto"/>
                <a:cs typeface="Roboto"/>
                <a:sym typeface="Roboto"/>
                <a:hlinkClick r:id="rId4"/>
              </a:rPr>
              <a:t>https://www.equflow.com/product/pfa-flow-tube-4-5-for-click-housing-tubeholder-clamp-10-pack-7-mm-hose-barb</a:t>
            </a:r>
            <a:r>
              <a:rPr lang="en" sz="1100" b="1">
                <a:solidFill>
                  <a:srgbClr val="009EBB"/>
                </a:solidFill>
                <a:highlight>
                  <a:srgbClr val="FFFFFF"/>
                </a:highlight>
                <a:latin typeface="Roboto"/>
                <a:ea typeface="Roboto"/>
                <a:cs typeface="Roboto"/>
                <a:sym typeface="Roboto"/>
              </a:rPr>
              <a:t> </a:t>
            </a:r>
            <a:endParaRPr sz="1100" b="1">
              <a:solidFill>
                <a:srgbClr val="009EBB"/>
              </a:solidFill>
              <a:highlight>
                <a:srgbClr val="FFFFFF"/>
              </a:highlight>
              <a:latin typeface="Roboto"/>
              <a:ea typeface="Roboto"/>
              <a:cs typeface="Roboto"/>
              <a:sym typeface="Roboto"/>
            </a:endParaRPr>
          </a:p>
        </p:txBody>
      </p:sp>
      <p:sp>
        <p:nvSpPr>
          <p:cNvPr id="1072" name="Google Shape;1072;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88</a:t>
            </a:fld>
            <a:endParaRPr/>
          </a:p>
        </p:txBody>
      </p:sp>
      <p:pic>
        <p:nvPicPr>
          <p:cNvPr id="1073" name="Google Shape;1073;p101"/>
          <p:cNvPicPr preferRelativeResize="0"/>
          <p:nvPr/>
        </p:nvPicPr>
        <p:blipFill>
          <a:blip r:embed="rId5">
            <a:alphaModFix/>
          </a:blip>
          <a:stretch>
            <a:fillRect/>
          </a:stretch>
        </p:blipFill>
        <p:spPr>
          <a:xfrm>
            <a:off x="5801100" y="1292250"/>
            <a:ext cx="2906850" cy="278082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102"/>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JetCat Engine FBD</a:t>
            </a:r>
            <a:endParaRPr/>
          </a:p>
        </p:txBody>
      </p:sp>
      <p:sp>
        <p:nvSpPr>
          <p:cNvPr id="1079" name="Google Shape;1079;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89</a:t>
            </a:fld>
            <a:endParaRPr/>
          </a:p>
        </p:txBody>
      </p:sp>
      <p:pic>
        <p:nvPicPr>
          <p:cNvPr id="1080" name="Google Shape;1080;p102"/>
          <p:cNvPicPr preferRelativeResize="0"/>
          <p:nvPr/>
        </p:nvPicPr>
        <p:blipFill>
          <a:blip r:embed="rId3">
            <a:alphaModFix/>
          </a:blip>
          <a:stretch>
            <a:fillRect/>
          </a:stretch>
        </p:blipFill>
        <p:spPr>
          <a:xfrm>
            <a:off x="2082450" y="1088750"/>
            <a:ext cx="5286611" cy="39680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p:nvPr/>
        </p:nvSpPr>
        <p:spPr>
          <a:xfrm>
            <a:off x="0" y="2402400"/>
            <a:ext cx="7890600" cy="973800"/>
          </a:xfrm>
          <a:prstGeom prst="rect">
            <a:avLst/>
          </a:prstGeom>
          <a:solidFill>
            <a:srgbClr val="CEB87B"/>
          </a:solidFill>
          <a:ln w="38100" cap="flat" cmpd="sng">
            <a:solidFill>
              <a:srgbClr val="CEB8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2"/>
          <p:cNvSpPr txBox="1">
            <a:spLocks noGrp="1"/>
          </p:cNvSpPr>
          <p:nvPr>
            <p:ph type="title"/>
          </p:nvPr>
        </p:nvSpPr>
        <p:spPr>
          <a:xfrm>
            <a:off x="1082625" y="2610000"/>
            <a:ext cx="497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Inlet Design Solution</a:t>
            </a:r>
            <a:endParaRPr sz="2600"/>
          </a:p>
        </p:txBody>
      </p:sp>
      <p:sp>
        <p:nvSpPr>
          <p:cNvPr id="145" name="Google Shape;14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9</a:t>
            </a:fld>
            <a:endParaRPr b="1"/>
          </a:p>
        </p:txBody>
      </p:sp>
      <p:sp>
        <p:nvSpPr>
          <p:cNvPr id="146" name="Google Shape;146;p22"/>
          <p:cNvSpPr txBox="1">
            <a:spLocks noGrp="1"/>
          </p:cNvSpPr>
          <p:nvPr>
            <p:ph type="title"/>
          </p:nvPr>
        </p:nvSpPr>
        <p:spPr>
          <a:xfrm>
            <a:off x="1082625" y="1697050"/>
            <a:ext cx="3287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0"/>
              <a:t>Section 2.1 </a:t>
            </a:r>
            <a:endParaRPr sz="2600" b="0"/>
          </a:p>
        </p:txBody>
      </p:sp>
      <p:sp>
        <p:nvSpPr>
          <p:cNvPr id="147" name="Google Shape;147;p22"/>
          <p:cNvSpPr/>
          <p:nvPr/>
        </p:nvSpPr>
        <p:spPr>
          <a:xfrm>
            <a:off x="3436388" y="4372325"/>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b="1">
                <a:solidFill>
                  <a:srgbClr val="CCCCCC"/>
                </a:solidFill>
                <a:latin typeface="Montserrat"/>
                <a:ea typeface="Montserrat"/>
                <a:cs typeface="Montserrat"/>
                <a:sym typeface="Montserrat"/>
              </a:rPr>
              <a:t>Design Satisfaction </a:t>
            </a:r>
            <a:endParaRPr sz="800" b="1">
              <a:solidFill>
                <a:srgbClr val="CCCCCC"/>
              </a:solidFill>
              <a:latin typeface="Montserrat"/>
              <a:ea typeface="Montserrat"/>
              <a:cs typeface="Montserrat"/>
              <a:sym typeface="Montserrat"/>
            </a:endParaRPr>
          </a:p>
        </p:txBody>
      </p:sp>
      <p:sp>
        <p:nvSpPr>
          <p:cNvPr id="148" name="Google Shape;148;p22"/>
          <p:cNvSpPr/>
          <p:nvPr/>
        </p:nvSpPr>
        <p:spPr>
          <a:xfrm>
            <a:off x="4580911" y="4372325"/>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Risks</a:t>
            </a:r>
            <a:endParaRPr sz="800" b="1">
              <a:solidFill>
                <a:srgbClr val="B7B7B7"/>
              </a:solidFill>
              <a:latin typeface="Montserrat"/>
              <a:ea typeface="Montserrat"/>
              <a:cs typeface="Montserrat"/>
              <a:sym typeface="Montserrat"/>
            </a:endParaRPr>
          </a:p>
        </p:txBody>
      </p:sp>
      <p:sp>
        <p:nvSpPr>
          <p:cNvPr id="149" name="Google Shape;149;p22"/>
          <p:cNvSpPr/>
          <p:nvPr/>
        </p:nvSpPr>
        <p:spPr>
          <a:xfrm>
            <a:off x="893586" y="4372325"/>
            <a:ext cx="1356600" cy="393600"/>
          </a:xfrm>
          <a:prstGeom prst="chevron">
            <a:avLst>
              <a:gd name="adj" fmla="val 50000"/>
            </a:avLst>
          </a:prstGeom>
          <a:solidFill>
            <a:srgbClr val="595959"/>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CCCC"/>
                </a:solidFill>
                <a:latin typeface="Montserrat"/>
                <a:ea typeface="Montserrat"/>
                <a:cs typeface="Montserrat"/>
                <a:sym typeface="Montserrat"/>
              </a:rPr>
              <a:t>Project Purpose</a:t>
            </a:r>
            <a:endParaRPr sz="800" b="1">
              <a:solidFill>
                <a:srgbClr val="CCCCCC"/>
              </a:solidFill>
              <a:latin typeface="Montserrat"/>
              <a:ea typeface="Montserrat"/>
              <a:cs typeface="Montserrat"/>
              <a:sym typeface="Montserrat"/>
            </a:endParaRPr>
          </a:p>
        </p:txBody>
      </p:sp>
      <p:sp>
        <p:nvSpPr>
          <p:cNvPr id="150" name="Google Shape;150;p22"/>
          <p:cNvSpPr/>
          <p:nvPr/>
        </p:nvSpPr>
        <p:spPr>
          <a:xfrm>
            <a:off x="6853913" y="4372325"/>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Project Planning</a:t>
            </a:r>
            <a:endParaRPr sz="800" b="1">
              <a:solidFill>
                <a:srgbClr val="B7B7B7"/>
              </a:solidFill>
              <a:latin typeface="Montserrat"/>
              <a:ea typeface="Montserrat"/>
              <a:cs typeface="Montserrat"/>
              <a:sym typeface="Montserrat"/>
            </a:endParaRPr>
          </a:p>
        </p:txBody>
      </p:sp>
      <p:sp>
        <p:nvSpPr>
          <p:cNvPr id="151" name="Google Shape;151;p22"/>
          <p:cNvSpPr/>
          <p:nvPr/>
        </p:nvSpPr>
        <p:spPr>
          <a:xfrm>
            <a:off x="2039088" y="4333325"/>
            <a:ext cx="1586700" cy="471600"/>
          </a:xfrm>
          <a:prstGeom prst="chevron">
            <a:avLst>
              <a:gd name="adj" fmla="val 50000"/>
            </a:avLst>
          </a:prstGeom>
          <a:solidFill>
            <a:srgbClr val="CEB87B"/>
          </a:solidFill>
          <a:ln w="19050" cap="flat" cmpd="sng">
            <a:solidFill>
              <a:schemeClr val="lt2"/>
            </a:solidFill>
            <a:prstDash val="solid"/>
            <a:round/>
            <a:headEnd type="none" w="sm" len="sm"/>
            <a:tailEnd type="none" w="sm" len="sm"/>
          </a:ln>
        </p:spPr>
        <p:txBody>
          <a:bodyPr spcFirstLastPara="1" wrap="square" lIns="114300" tIns="91425" rIns="91425" bIns="91425" anchor="t" anchorCtr="0">
            <a:noAutofit/>
          </a:bodyPr>
          <a:lstStyle/>
          <a:p>
            <a:pPr marL="0" lvl="0" indent="0" algn="ctr" rtl="0">
              <a:spcBef>
                <a:spcPts val="0"/>
              </a:spcBef>
              <a:spcAft>
                <a:spcPts val="0"/>
              </a:spcAft>
              <a:buNone/>
            </a:pPr>
            <a:r>
              <a:rPr lang="en" sz="900" b="1">
                <a:solidFill>
                  <a:srgbClr val="595959"/>
                </a:solidFill>
                <a:latin typeface="Montserrat"/>
                <a:ea typeface="Montserrat"/>
                <a:cs typeface="Montserrat"/>
                <a:sym typeface="Montserrat"/>
              </a:rPr>
              <a:t>Design Solutions</a:t>
            </a:r>
            <a:endParaRPr sz="900" b="1">
              <a:solidFill>
                <a:srgbClr val="595959"/>
              </a:solidFill>
              <a:latin typeface="Montserrat"/>
              <a:ea typeface="Montserrat"/>
              <a:cs typeface="Montserrat"/>
              <a:sym typeface="Montserrat"/>
            </a:endParaRPr>
          </a:p>
        </p:txBody>
      </p:sp>
      <p:sp>
        <p:nvSpPr>
          <p:cNvPr id="152" name="Google Shape;152;p22"/>
          <p:cNvSpPr/>
          <p:nvPr/>
        </p:nvSpPr>
        <p:spPr>
          <a:xfrm>
            <a:off x="5688313" y="4372325"/>
            <a:ext cx="1396500" cy="393600"/>
          </a:xfrm>
          <a:prstGeom prst="chevron">
            <a:avLst>
              <a:gd name="adj" fmla="val 50000"/>
            </a:avLst>
          </a:prstGeom>
          <a:solidFill>
            <a:srgbClr val="59595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800" b="1">
                <a:solidFill>
                  <a:srgbClr val="CCCCCC"/>
                </a:solidFill>
                <a:latin typeface="Montserrat"/>
                <a:ea typeface="Montserrat"/>
                <a:cs typeface="Montserrat"/>
                <a:sym typeface="Montserrat"/>
              </a:rPr>
              <a:t>Verification &amp; Validation</a:t>
            </a:r>
            <a:endParaRPr sz="800" b="1">
              <a:solidFill>
                <a:srgbClr val="B7B7B7"/>
              </a:solidFill>
              <a:latin typeface="Montserrat"/>
              <a:ea typeface="Montserrat"/>
              <a:cs typeface="Montserrat"/>
              <a:sym typeface="Montserra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03"/>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Integrated Engine Test</a:t>
            </a:r>
            <a:endParaRPr/>
          </a:p>
        </p:txBody>
      </p:sp>
      <p:sp>
        <p:nvSpPr>
          <p:cNvPr id="1086" name="Google Shape;1086;p103"/>
          <p:cNvSpPr txBox="1">
            <a:spLocks noGrp="1"/>
          </p:cNvSpPr>
          <p:nvPr>
            <p:ph type="body" idx="1"/>
          </p:nvPr>
        </p:nvSpPr>
        <p:spPr>
          <a:xfrm>
            <a:off x="533450" y="1244725"/>
            <a:ext cx="8100600" cy="365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b="1"/>
              <a:t>Pressure Distribution </a:t>
            </a:r>
            <a:endParaRPr b="1"/>
          </a:p>
          <a:p>
            <a:pPr marL="457200" lvl="0" indent="0" algn="l" rtl="0">
              <a:spcBef>
                <a:spcPts val="0"/>
              </a:spcBef>
              <a:spcAft>
                <a:spcPts val="0"/>
              </a:spcAft>
              <a:buNone/>
            </a:pPr>
            <a:r>
              <a:rPr lang="en" sz="1300"/>
              <a:t>Continuous 2D pressure data from slotted inlet allows for pressure distribution modelling</a:t>
            </a:r>
            <a:endParaRPr sz="1300"/>
          </a:p>
          <a:p>
            <a:pPr marL="457200" lvl="0" indent="0" algn="l" rtl="0">
              <a:spcBef>
                <a:spcPts val="0"/>
              </a:spcBef>
              <a:spcAft>
                <a:spcPts val="0"/>
              </a:spcAft>
              <a:buNone/>
            </a:pPr>
            <a:endParaRPr sz="1000"/>
          </a:p>
          <a:p>
            <a:pPr marL="457200" lvl="0" indent="-317500" algn="l" rtl="0">
              <a:spcBef>
                <a:spcPts val="0"/>
              </a:spcBef>
              <a:spcAft>
                <a:spcPts val="0"/>
              </a:spcAft>
              <a:buSzPts val="1400"/>
              <a:buChar char="▪"/>
            </a:pPr>
            <a:r>
              <a:rPr lang="en" b="1"/>
              <a:t>Load cell</a:t>
            </a:r>
            <a:endParaRPr b="1"/>
          </a:p>
          <a:p>
            <a:pPr marL="457200" lvl="0" indent="0" algn="l" rtl="0">
              <a:spcBef>
                <a:spcPts val="0"/>
              </a:spcBef>
              <a:spcAft>
                <a:spcPts val="0"/>
              </a:spcAft>
              <a:buNone/>
            </a:pPr>
            <a:r>
              <a:rPr lang="en" sz="1200"/>
              <a:t>25 lb load cell which functions to measure the turbine’s thrust.  AES department provided equipment with Arduino to read data into computer program.  Already integrated into test stand and functioning from previous years. Engine capable of 22.4 lbf of thrust.</a:t>
            </a:r>
            <a:endParaRPr sz="1200"/>
          </a:p>
          <a:p>
            <a:pPr marL="0" lvl="0" indent="0" algn="l" rtl="0">
              <a:spcBef>
                <a:spcPts val="0"/>
              </a:spcBef>
              <a:spcAft>
                <a:spcPts val="0"/>
              </a:spcAft>
              <a:buNone/>
            </a:pPr>
            <a:r>
              <a:rPr lang="en" sz="1200"/>
              <a:t> </a:t>
            </a:r>
            <a:endParaRPr sz="1000"/>
          </a:p>
          <a:p>
            <a:pPr marL="457200" lvl="0" indent="-317500" algn="l" rtl="0">
              <a:spcBef>
                <a:spcPts val="0"/>
              </a:spcBef>
              <a:spcAft>
                <a:spcPts val="0"/>
              </a:spcAft>
              <a:buClr>
                <a:schemeClr val="dk2"/>
              </a:buClr>
              <a:buSzPts val="1400"/>
              <a:buChar char="▪"/>
            </a:pPr>
            <a:r>
              <a:rPr lang="en" b="1"/>
              <a:t>Fuel Flow Sensor</a:t>
            </a:r>
            <a:endParaRPr sz="1000"/>
          </a:p>
          <a:p>
            <a:pPr marL="0" lvl="0" indent="0" algn="l" rtl="0">
              <a:spcBef>
                <a:spcPts val="0"/>
              </a:spcBef>
              <a:spcAft>
                <a:spcPts val="0"/>
              </a:spcAft>
              <a:buNone/>
            </a:pPr>
            <a:r>
              <a:rPr lang="en" sz="1300"/>
              <a:t>	The fuel flow sensor will only be required for integrated engine tests. </a:t>
            </a:r>
            <a:endParaRPr sz="1300"/>
          </a:p>
          <a:p>
            <a:pPr marL="457200" lvl="0" indent="0" algn="l" rtl="0">
              <a:spcBef>
                <a:spcPts val="0"/>
              </a:spcBef>
              <a:spcAft>
                <a:spcPts val="0"/>
              </a:spcAft>
              <a:buNone/>
            </a:pPr>
            <a:endParaRPr sz="1000"/>
          </a:p>
          <a:p>
            <a:pPr marL="0" lvl="0" indent="0" algn="l" rtl="0">
              <a:spcBef>
                <a:spcPts val="0"/>
              </a:spcBef>
              <a:spcAft>
                <a:spcPts val="0"/>
              </a:spcAft>
              <a:buNone/>
            </a:pPr>
            <a:r>
              <a:rPr lang="en" sz="1000"/>
              <a:t>	</a:t>
            </a:r>
            <a:endParaRPr sz="1000"/>
          </a:p>
          <a:p>
            <a:pPr marL="457200" lvl="0" indent="0" algn="l" rtl="0">
              <a:spcBef>
                <a:spcPts val="0"/>
              </a:spcBef>
              <a:spcAft>
                <a:spcPts val="0"/>
              </a:spcAft>
              <a:buNone/>
            </a:pPr>
            <a:endParaRPr sz="1000"/>
          </a:p>
          <a:p>
            <a:pPr marL="457200" lvl="0" indent="0" algn="l" rtl="0">
              <a:spcBef>
                <a:spcPts val="0"/>
              </a:spcBef>
              <a:spcAft>
                <a:spcPts val="0"/>
              </a:spcAft>
              <a:buNone/>
            </a:pPr>
            <a:endParaRPr sz="1000"/>
          </a:p>
          <a:p>
            <a:pPr marL="457200" lvl="0" indent="0" algn="l" rtl="0">
              <a:spcBef>
                <a:spcPts val="0"/>
              </a:spcBef>
              <a:spcAft>
                <a:spcPts val="0"/>
              </a:spcAft>
              <a:buNone/>
            </a:pPr>
            <a:endParaRPr sz="1000"/>
          </a:p>
        </p:txBody>
      </p:sp>
      <p:sp>
        <p:nvSpPr>
          <p:cNvPr id="1087" name="Google Shape;1087;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t>90</a:t>
            </a:fld>
            <a:endParaRPr b="1"/>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04"/>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Apparatus Spending</a:t>
            </a:r>
            <a:endParaRPr/>
          </a:p>
        </p:txBody>
      </p:sp>
      <p:sp>
        <p:nvSpPr>
          <p:cNvPr id="1093" name="Google Shape;1093;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91</a:t>
            </a:fld>
            <a:endParaRPr/>
          </a:p>
        </p:txBody>
      </p:sp>
      <p:pic>
        <p:nvPicPr>
          <p:cNvPr id="1094" name="Google Shape;1094;p104"/>
          <p:cNvPicPr preferRelativeResize="0"/>
          <p:nvPr/>
        </p:nvPicPr>
        <p:blipFill>
          <a:blip r:embed="rId3">
            <a:alphaModFix/>
          </a:blip>
          <a:stretch>
            <a:fillRect/>
          </a:stretch>
        </p:blipFill>
        <p:spPr>
          <a:xfrm>
            <a:off x="533450" y="1347100"/>
            <a:ext cx="5235133" cy="331612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05"/>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Instrumentation &amp; Maintenance Spending</a:t>
            </a:r>
            <a:endParaRPr/>
          </a:p>
        </p:txBody>
      </p:sp>
      <p:sp>
        <p:nvSpPr>
          <p:cNvPr id="1100" name="Google Shape;1100;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92</a:t>
            </a:fld>
            <a:endParaRPr/>
          </a:p>
        </p:txBody>
      </p:sp>
      <p:pic>
        <p:nvPicPr>
          <p:cNvPr id="1101" name="Google Shape;1101;p105"/>
          <p:cNvPicPr preferRelativeResize="0"/>
          <p:nvPr/>
        </p:nvPicPr>
        <p:blipFill>
          <a:blip r:embed="rId3">
            <a:alphaModFix/>
          </a:blip>
          <a:stretch>
            <a:fillRect/>
          </a:stretch>
        </p:blipFill>
        <p:spPr>
          <a:xfrm>
            <a:off x="387475" y="1320850"/>
            <a:ext cx="6425526" cy="1105150"/>
          </a:xfrm>
          <a:prstGeom prst="rect">
            <a:avLst/>
          </a:prstGeom>
          <a:noFill/>
          <a:ln>
            <a:noFill/>
          </a:ln>
        </p:spPr>
      </p:pic>
      <p:pic>
        <p:nvPicPr>
          <p:cNvPr id="1102" name="Google Shape;1102;p105"/>
          <p:cNvPicPr preferRelativeResize="0"/>
          <p:nvPr/>
        </p:nvPicPr>
        <p:blipFill>
          <a:blip r:embed="rId4">
            <a:alphaModFix/>
          </a:blip>
          <a:stretch>
            <a:fillRect/>
          </a:stretch>
        </p:blipFill>
        <p:spPr>
          <a:xfrm>
            <a:off x="387475" y="2578400"/>
            <a:ext cx="6425526" cy="235601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106"/>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Inlet Length Guide</a:t>
            </a:r>
            <a:endParaRPr/>
          </a:p>
        </p:txBody>
      </p:sp>
      <p:sp>
        <p:nvSpPr>
          <p:cNvPr id="1108" name="Google Shape;1108;p106"/>
          <p:cNvSpPr txBox="1">
            <a:spLocks noGrp="1"/>
          </p:cNvSpPr>
          <p:nvPr>
            <p:ph type="body" idx="1"/>
          </p:nvPr>
        </p:nvSpPr>
        <p:spPr>
          <a:xfrm>
            <a:off x="2474400" y="1682150"/>
            <a:ext cx="3262200" cy="261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109" name="Google Shape;1109;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93</a:t>
            </a:fld>
            <a:endParaRPr/>
          </a:p>
        </p:txBody>
      </p:sp>
      <p:pic>
        <p:nvPicPr>
          <p:cNvPr id="1110" name="Google Shape;1110;p106"/>
          <p:cNvPicPr preferRelativeResize="0"/>
          <p:nvPr/>
        </p:nvPicPr>
        <p:blipFill>
          <a:blip r:embed="rId3">
            <a:alphaModFix/>
          </a:blip>
          <a:stretch>
            <a:fillRect/>
          </a:stretch>
        </p:blipFill>
        <p:spPr>
          <a:xfrm>
            <a:off x="1924175" y="1085075"/>
            <a:ext cx="5295650" cy="39717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07"/>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Vortex Generator Example Visualization [10]</a:t>
            </a:r>
            <a:endParaRPr/>
          </a:p>
        </p:txBody>
      </p:sp>
      <p:sp>
        <p:nvSpPr>
          <p:cNvPr id="1116" name="Google Shape;1116;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94</a:t>
            </a:fld>
            <a:endParaRPr/>
          </a:p>
        </p:txBody>
      </p:sp>
      <p:pic>
        <p:nvPicPr>
          <p:cNvPr id="1117" name="Google Shape;1117;p107"/>
          <p:cNvPicPr preferRelativeResize="0"/>
          <p:nvPr/>
        </p:nvPicPr>
        <p:blipFill>
          <a:blip r:embed="rId3">
            <a:alphaModFix/>
          </a:blip>
          <a:stretch>
            <a:fillRect/>
          </a:stretch>
        </p:blipFill>
        <p:spPr>
          <a:xfrm>
            <a:off x="762825" y="1447925"/>
            <a:ext cx="7167775" cy="21566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08"/>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CFD Results (Design 05) using icoFoam</a:t>
            </a:r>
            <a:endParaRPr/>
          </a:p>
        </p:txBody>
      </p:sp>
      <p:sp>
        <p:nvSpPr>
          <p:cNvPr id="1123" name="Google Shape;1123;p108"/>
          <p:cNvSpPr txBox="1">
            <a:spLocks noGrp="1"/>
          </p:cNvSpPr>
          <p:nvPr>
            <p:ph type="body" idx="1"/>
          </p:nvPr>
        </p:nvSpPr>
        <p:spPr>
          <a:xfrm>
            <a:off x="4798025" y="1244725"/>
            <a:ext cx="3836100" cy="21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Length: 24 inches</a:t>
            </a:r>
            <a:endParaRPr/>
          </a:p>
          <a:p>
            <a:pPr marL="0" lvl="0" indent="0" algn="l" rtl="0">
              <a:spcBef>
                <a:spcPts val="1600"/>
              </a:spcBef>
              <a:spcAft>
                <a:spcPts val="0"/>
              </a:spcAft>
              <a:buNone/>
            </a:pPr>
            <a:r>
              <a:rPr lang="en"/>
              <a:t>At/A2 ratio:  0.25</a:t>
            </a:r>
            <a:endParaRPr/>
          </a:p>
          <a:p>
            <a:pPr marL="0" lvl="0" indent="0" algn="l" rtl="0">
              <a:spcBef>
                <a:spcPts val="1600"/>
              </a:spcBef>
              <a:spcAft>
                <a:spcPts val="0"/>
              </a:spcAft>
              <a:buNone/>
            </a:pPr>
            <a:r>
              <a:rPr lang="en"/>
              <a:t>Bellmouth: None</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124" name="Google Shape;1124;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95</a:t>
            </a:fld>
            <a:endParaRPr/>
          </a:p>
        </p:txBody>
      </p:sp>
      <p:sp>
        <p:nvSpPr>
          <p:cNvPr id="1125" name="Google Shape;1125;p108"/>
          <p:cNvSpPr txBox="1">
            <a:spLocks noGrp="1"/>
          </p:cNvSpPr>
          <p:nvPr>
            <p:ph type="body" idx="1"/>
          </p:nvPr>
        </p:nvSpPr>
        <p:spPr>
          <a:xfrm>
            <a:off x="887950" y="3346450"/>
            <a:ext cx="3836100" cy="164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 ~2350 (Transition-Turbulent Flow)</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grpSp>
        <p:nvGrpSpPr>
          <p:cNvPr id="1126" name="Google Shape;1126;p108"/>
          <p:cNvGrpSpPr/>
          <p:nvPr/>
        </p:nvGrpSpPr>
        <p:grpSpPr>
          <a:xfrm>
            <a:off x="463850" y="1168450"/>
            <a:ext cx="4260199" cy="1980925"/>
            <a:chOff x="463850" y="1168450"/>
            <a:chExt cx="4260199" cy="1980925"/>
          </a:xfrm>
        </p:grpSpPr>
        <p:pic>
          <p:nvPicPr>
            <p:cNvPr id="1127" name="Google Shape;1127;p108"/>
            <p:cNvPicPr preferRelativeResize="0"/>
            <p:nvPr/>
          </p:nvPicPr>
          <p:blipFill rotWithShape="1">
            <a:blip r:embed="rId3">
              <a:alphaModFix/>
            </a:blip>
            <a:srcRect l="18891" t="8662" r="18389" b="5735"/>
            <a:stretch/>
          </p:blipFill>
          <p:spPr>
            <a:xfrm>
              <a:off x="463850" y="1168450"/>
              <a:ext cx="3652625" cy="1980925"/>
            </a:xfrm>
            <a:prstGeom prst="rect">
              <a:avLst/>
            </a:prstGeom>
            <a:noFill/>
            <a:ln>
              <a:noFill/>
            </a:ln>
          </p:spPr>
        </p:pic>
        <p:pic>
          <p:nvPicPr>
            <p:cNvPr id="1128" name="Google Shape;1128;p108"/>
            <p:cNvPicPr preferRelativeResize="0"/>
            <p:nvPr/>
          </p:nvPicPr>
          <p:blipFill rotWithShape="1">
            <a:blip r:embed="rId3">
              <a:alphaModFix/>
            </a:blip>
            <a:srcRect l="89567" t="14398"/>
            <a:stretch/>
          </p:blipFill>
          <p:spPr>
            <a:xfrm>
              <a:off x="4116475" y="1168450"/>
              <a:ext cx="607574" cy="1980925"/>
            </a:xfrm>
            <a:prstGeom prst="rect">
              <a:avLst/>
            </a:prstGeom>
            <a:noFill/>
            <a:ln>
              <a:noFill/>
            </a:ln>
          </p:spPr>
        </p:pic>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Shape 1132"/>
        <p:cNvGrpSpPr/>
        <p:nvPr/>
      </p:nvGrpSpPr>
      <p:grpSpPr>
        <a:xfrm>
          <a:off x="0" y="0"/>
          <a:ext cx="0" cy="0"/>
          <a:chOff x="0" y="0"/>
          <a:chExt cx="0" cy="0"/>
        </a:xfrm>
      </p:grpSpPr>
      <p:sp>
        <p:nvSpPr>
          <p:cNvPr id="1133" name="Google Shape;1133;p109"/>
          <p:cNvSpPr txBox="1">
            <a:spLocks noGrp="1"/>
          </p:cNvSpPr>
          <p:nvPr>
            <p:ph type="title"/>
          </p:nvPr>
        </p:nvSpPr>
        <p:spPr>
          <a:xfrm>
            <a:off x="533450" y="595750"/>
            <a:ext cx="81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TA initial test plan</a:t>
            </a:r>
            <a:endParaRPr>
              <a:solidFill>
                <a:srgbClr val="FF0000"/>
              </a:solidFill>
            </a:endParaRPr>
          </a:p>
        </p:txBody>
      </p:sp>
      <p:sp>
        <p:nvSpPr>
          <p:cNvPr id="1134" name="Google Shape;1134;p109"/>
          <p:cNvSpPr txBox="1">
            <a:spLocks noGrp="1"/>
          </p:cNvSpPr>
          <p:nvPr>
            <p:ph type="body" idx="1"/>
          </p:nvPr>
        </p:nvSpPr>
        <p:spPr>
          <a:xfrm>
            <a:off x="216950" y="1190650"/>
            <a:ext cx="4868400" cy="3659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Test Inlet via CFD</a:t>
            </a:r>
            <a:endParaRPr sz="1200">
              <a:solidFill>
                <a:schemeClr val="dk1"/>
              </a:solidFill>
              <a:latin typeface="Arial"/>
              <a:ea typeface="Arial"/>
              <a:cs typeface="Arial"/>
              <a:sym typeface="Arial"/>
            </a:endParaRPr>
          </a:p>
          <a:p>
            <a:pPr marL="914400" lvl="1"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No location</a:t>
            </a:r>
            <a:endParaRPr sz="1200">
              <a:solidFill>
                <a:schemeClr val="dk1"/>
              </a:solidFill>
              <a:latin typeface="Arial"/>
              <a:ea typeface="Arial"/>
              <a:cs typeface="Arial"/>
              <a:sym typeface="Arial"/>
            </a:endParaRPr>
          </a:p>
          <a:p>
            <a:pPr marL="457200" lvl="0"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Test Inlet via EDF test procedure</a:t>
            </a:r>
            <a:endParaRPr sz="1200">
              <a:solidFill>
                <a:schemeClr val="dk1"/>
              </a:solidFill>
              <a:latin typeface="Arial"/>
              <a:ea typeface="Arial"/>
              <a:cs typeface="Arial"/>
              <a:sym typeface="Arial"/>
            </a:endParaRPr>
          </a:p>
          <a:p>
            <a:pPr marL="914400" lvl="1"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Located in wind tunnel room (coordinate with Bobby, and Katie Rae/ Have accessed already)</a:t>
            </a:r>
            <a:endParaRPr sz="1200">
              <a:solidFill>
                <a:schemeClr val="dk1"/>
              </a:solidFill>
              <a:latin typeface="Arial"/>
              <a:ea typeface="Arial"/>
              <a:cs typeface="Arial"/>
              <a:sym typeface="Arial"/>
            </a:endParaRPr>
          </a:p>
          <a:p>
            <a:pPr marL="914400" lvl="1"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Scanivalve transducer</a:t>
            </a:r>
            <a:endParaRPr sz="1200">
              <a:solidFill>
                <a:schemeClr val="dk1"/>
              </a:solidFill>
              <a:latin typeface="Arial"/>
              <a:ea typeface="Arial"/>
              <a:cs typeface="Arial"/>
              <a:sym typeface="Arial"/>
            </a:endParaRPr>
          </a:p>
          <a:p>
            <a:pPr marL="914400" lvl="1"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Test stand in EDF configuration</a:t>
            </a:r>
            <a:endParaRPr sz="1200">
              <a:solidFill>
                <a:schemeClr val="dk1"/>
              </a:solidFill>
              <a:latin typeface="Arial"/>
              <a:ea typeface="Arial"/>
              <a:cs typeface="Arial"/>
              <a:sym typeface="Arial"/>
            </a:endParaRPr>
          </a:p>
          <a:p>
            <a:pPr marL="914400" lvl="1"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Data to collect:</a:t>
            </a:r>
            <a:endParaRPr sz="1200">
              <a:solidFill>
                <a:schemeClr val="dk1"/>
              </a:solidFill>
              <a:latin typeface="Arial"/>
              <a:ea typeface="Arial"/>
              <a:cs typeface="Arial"/>
              <a:sym typeface="Arial"/>
            </a:endParaRPr>
          </a:p>
          <a:p>
            <a:pPr marL="1371600" lvl="2"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Static pressure from static taps</a:t>
            </a:r>
            <a:endParaRPr sz="1200">
              <a:solidFill>
                <a:schemeClr val="dk1"/>
              </a:solidFill>
              <a:latin typeface="Arial"/>
              <a:ea typeface="Arial"/>
              <a:cs typeface="Arial"/>
              <a:sym typeface="Arial"/>
            </a:endParaRPr>
          </a:p>
          <a:p>
            <a:pPr marL="1371600" lvl="2"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Flow data from pitot tube in middle of inlet</a:t>
            </a:r>
            <a:endParaRPr sz="1200">
              <a:solidFill>
                <a:schemeClr val="dk1"/>
              </a:solidFill>
              <a:latin typeface="Arial"/>
              <a:ea typeface="Arial"/>
              <a:cs typeface="Arial"/>
              <a:sym typeface="Arial"/>
            </a:endParaRPr>
          </a:p>
          <a:p>
            <a:pPr marL="1371600" lvl="2"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Ambient temperature</a:t>
            </a:r>
            <a:endParaRPr sz="1200">
              <a:solidFill>
                <a:schemeClr val="dk1"/>
              </a:solidFill>
              <a:latin typeface="Arial"/>
              <a:ea typeface="Arial"/>
              <a:cs typeface="Arial"/>
              <a:sym typeface="Arial"/>
            </a:endParaRPr>
          </a:p>
          <a:p>
            <a:pPr marL="1371600" lvl="2"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Ambient pressure</a:t>
            </a:r>
            <a:endParaRPr sz="1200">
              <a:solidFill>
                <a:schemeClr val="dk1"/>
              </a:solidFill>
              <a:latin typeface="Arial"/>
              <a:ea typeface="Arial"/>
              <a:cs typeface="Arial"/>
              <a:sym typeface="Arial"/>
            </a:endParaRPr>
          </a:p>
          <a:p>
            <a:pPr marL="914400" lvl="1"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Info want from test:</a:t>
            </a:r>
            <a:endParaRPr sz="1200">
              <a:solidFill>
                <a:schemeClr val="dk1"/>
              </a:solidFill>
              <a:latin typeface="Arial"/>
              <a:ea typeface="Arial"/>
              <a:cs typeface="Arial"/>
              <a:sym typeface="Arial"/>
            </a:endParaRPr>
          </a:p>
          <a:p>
            <a:pPr marL="1371600" lvl="2"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Air density</a:t>
            </a:r>
            <a:endParaRPr sz="1200">
              <a:solidFill>
                <a:schemeClr val="dk1"/>
              </a:solidFill>
              <a:latin typeface="Arial"/>
              <a:ea typeface="Arial"/>
              <a:cs typeface="Arial"/>
              <a:sym typeface="Arial"/>
            </a:endParaRPr>
          </a:p>
          <a:p>
            <a:pPr marL="1371600" lvl="2"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Pressure distortion</a:t>
            </a:r>
            <a:endParaRPr sz="1200">
              <a:solidFill>
                <a:schemeClr val="dk1"/>
              </a:solidFill>
              <a:latin typeface="Arial"/>
              <a:ea typeface="Arial"/>
              <a:cs typeface="Arial"/>
              <a:sym typeface="Arial"/>
            </a:endParaRPr>
          </a:p>
          <a:p>
            <a:pPr marL="1371600" lvl="2"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Mass flow</a:t>
            </a:r>
            <a:endParaRPr sz="1200">
              <a:solidFill>
                <a:schemeClr val="dk1"/>
              </a:solidFill>
              <a:latin typeface="Arial"/>
              <a:ea typeface="Arial"/>
              <a:cs typeface="Arial"/>
              <a:sym typeface="Arial"/>
            </a:endParaRPr>
          </a:p>
          <a:p>
            <a:pPr marL="1371600" lvl="2" indent="-304800" algn="l" rtl="0">
              <a:spcBef>
                <a:spcPts val="0"/>
              </a:spcBef>
              <a:spcAft>
                <a:spcPts val="0"/>
              </a:spcAft>
              <a:buClr>
                <a:schemeClr val="dk1"/>
              </a:buClr>
              <a:buSzPts val="1200"/>
              <a:buFont typeface="Arial"/>
              <a:buAutoNum type="arabicPeriod"/>
            </a:pPr>
            <a:r>
              <a:rPr lang="en" sz="1200">
                <a:solidFill>
                  <a:schemeClr val="dk1"/>
                </a:solidFill>
                <a:latin typeface="Arial"/>
                <a:ea typeface="Arial"/>
                <a:cs typeface="Arial"/>
                <a:sym typeface="Arial"/>
              </a:rPr>
              <a:t>Identification of flow separation (static ports)</a:t>
            </a:r>
            <a:endParaRPr sz="1200">
              <a:solidFill>
                <a:schemeClr val="dk1"/>
              </a:solidFill>
              <a:latin typeface="Arial"/>
              <a:ea typeface="Arial"/>
              <a:cs typeface="Arial"/>
              <a:sym typeface="Arial"/>
            </a:endParaRPr>
          </a:p>
          <a:p>
            <a:pPr marL="0" lvl="0" indent="0" algn="l" rtl="0">
              <a:spcBef>
                <a:spcPts val="0"/>
              </a:spcBef>
              <a:spcAft>
                <a:spcPts val="1600"/>
              </a:spcAft>
              <a:buNone/>
            </a:pPr>
            <a:endParaRPr sz="1300"/>
          </a:p>
        </p:txBody>
      </p:sp>
      <p:sp>
        <p:nvSpPr>
          <p:cNvPr id="1135" name="Google Shape;1135;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96</a:t>
            </a:fld>
            <a:endParaRPr/>
          </a:p>
        </p:txBody>
      </p:sp>
      <p:sp>
        <p:nvSpPr>
          <p:cNvPr id="1136" name="Google Shape;1136;p109"/>
          <p:cNvSpPr txBox="1"/>
          <p:nvPr/>
        </p:nvSpPr>
        <p:spPr>
          <a:xfrm>
            <a:off x="5085350" y="1168450"/>
            <a:ext cx="3820800" cy="37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3.Test Inlet via JetCat engine test procedure</a:t>
            </a:r>
            <a:endParaRPr sz="1200">
              <a:solidFill>
                <a:schemeClr val="dk1"/>
              </a:solidFill>
            </a:endParaRPr>
          </a:p>
          <a:p>
            <a:pPr marL="914400" lvl="1" indent="-304800" algn="l" rtl="0">
              <a:lnSpc>
                <a:spcPct val="115000"/>
              </a:lnSpc>
              <a:spcBef>
                <a:spcPts val="0"/>
              </a:spcBef>
              <a:spcAft>
                <a:spcPts val="0"/>
              </a:spcAft>
              <a:buClr>
                <a:schemeClr val="dk1"/>
              </a:buClr>
              <a:buSzPts val="1200"/>
              <a:buAutoNum type="arabicPeriod"/>
            </a:pPr>
            <a:r>
              <a:rPr lang="en" sz="1200">
                <a:solidFill>
                  <a:schemeClr val="dk1"/>
                </a:solidFill>
              </a:rPr>
              <a:t>Located in Engine test cell (coordinate with Matt Rhode.  Have had regular access already)</a:t>
            </a:r>
            <a:endParaRPr sz="1200">
              <a:solidFill>
                <a:schemeClr val="dk1"/>
              </a:solidFill>
            </a:endParaRPr>
          </a:p>
          <a:p>
            <a:pPr marL="914400" lvl="1" indent="-304800" algn="l" rtl="0">
              <a:lnSpc>
                <a:spcPct val="115000"/>
              </a:lnSpc>
              <a:spcBef>
                <a:spcPts val="0"/>
              </a:spcBef>
              <a:spcAft>
                <a:spcPts val="0"/>
              </a:spcAft>
              <a:buClr>
                <a:schemeClr val="dk1"/>
              </a:buClr>
              <a:buSzPts val="1200"/>
              <a:buAutoNum type="arabicPeriod"/>
            </a:pPr>
            <a:r>
              <a:rPr lang="en" sz="1200">
                <a:solidFill>
                  <a:schemeClr val="dk1"/>
                </a:solidFill>
              </a:rPr>
              <a:t>Test stand in turbine configuration</a:t>
            </a:r>
            <a:endParaRPr sz="1200">
              <a:solidFill>
                <a:schemeClr val="dk1"/>
              </a:solidFill>
            </a:endParaRPr>
          </a:p>
          <a:p>
            <a:pPr marL="914400" lvl="1" indent="-304800" algn="l" rtl="0">
              <a:lnSpc>
                <a:spcPct val="115000"/>
              </a:lnSpc>
              <a:spcBef>
                <a:spcPts val="0"/>
              </a:spcBef>
              <a:spcAft>
                <a:spcPts val="0"/>
              </a:spcAft>
              <a:buClr>
                <a:schemeClr val="dk1"/>
              </a:buClr>
              <a:buSzPts val="1200"/>
              <a:buAutoNum type="arabicPeriod"/>
            </a:pPr>
            <a:r>
              <a:rPr lang="en" sz="1200">
                <a:solidFill>
                  <a:schemeClr val="dk1"/>
                </a:solidFill>
              </a:rPr>
              <a:t>Data to collect</a:t>
            </a:r>
            <a:endParaRPr sz="1200">
              <a:solidFill>
                <a:schemeClr val="dk1"/>
              </a:solidFill>
            </a:endParaRPr>
          </a:p>
          <a:p>
            <a:pPr marL="1371600" lvl="2" indent="-304800" algn="l" rtl="0">
              <a:lnSpc>
                <a:spcPct val="115000"/>
              </a:lnSpc>
              <a:spcBef>
                <a:spcPts val="0"/>
              </a:spcBef>
              <a:spcAft>
                <a:spcPts val="0"/>
              </a:spcAft>
              <a:buClr>
                <a:schemeClr val="dk1"/>
              </a:buClr>
              <a:buSzPts val="1200"/>
              <a:buAutoNum type="arabicPeriod"/>
            </a:pPr>
            <a:r>
              <a:rPr lang="en" sz="1200">
                <a:solidFill>
                  <a:schemeClr val="dk1"/>
                </a:solidFill>
              </a:rPr>
              <a:t>Static pressure from static taps</a:t>
            </a:r>
            <a:endParaRPr sz="1200">
              <a:solidFill>
                <a:schemeClr val="dk1"/>
              </a:solidFill>
            </a:endParaRPr>
          </a:p>
          <a:p>
            <a:pPr marL="1371600" lvl="2" indent="-304800" algn="l" rtl="0">
              <a:lnSpc>
                <a:spcPct val="115000"/>
              </a:lnSpc>
              <a:spcBef>
                <a:spcPts val="0"/>
              </a:spcBef>
              <a:spcAft>
                <a:spcPts val="0"/>
              </a:spcAft>
              <a:buClr>
                <a:schemeClr val="dk1"/>
              </a:buClr>
              <a:buSzPts val="1200"/>
              <a:buAutoNum type="arabicPeriod"/>
            </a:pPr>
            <a:r>
              <a:rPr lang="en" sz="1200">
                <a:solidFill>
                  <a:schemeClr val="dk1"/>
                </a:solidFill>
              </a:rPr>
              <a:t>Flow data from pitot tube in middle of inlet</a:t>
            </a:r>
            <a:endParaRPr sz="1200">
              <a:solidFill>
                <a:schemeClr val="dk1"/>
              </a:solidFill>
            </a:endParaRPr>
          </a:p>
          <a:p>
            <a:pPr marL="1371600" lvl="2" indent="-304800" algn="l" rtl="0">
              <a:lnSpc>
                <a:spcPct val="115000"/>
              </a:lnSpc>
              <a:spcBef>
                <a:spcPts val="0"/>
              </a:spcBef>
              <a:spcAft>
                <a:spcPts val="0"/>
              </a:spcAft>
              <a:buClr>
                <a:schemeClr val="dk1"/>
              </a:buClr>
              <a:buSzPts val="1200"/>
              <a:buAutoNum type="arabicPeriod"/>
            </a:pPr>
            <a:r>
              <a:rPr lang="en" sz="1200">
                <a:solidFill>
                  <a:schemeClr val="dk1"/>
                </a:solidFill>
              </a:rPr>
              <a:t>Ambient temperature</a:t>
            </a:r>
            <a:endParaRPr sz="1200">
              <a:solidFill>
                <a:schemeClr val="dk1"/>
              </a:solidFill>
            </a:endParaRPr>
          </a:p>
          <a:p>
            <a:pPr marL="1371600" lvl="2" indent="-304800" algn="l" rtl="0">
              <a:lnSpc>
                <a:spcPct val="115000"/>
              </a:lnSpc>
              <a:spcBef>
                <a:spcPts val="0"/>
              </a:spcBef>
              <a:spcAft>
                <a:spcPts val="0"/>
              </a:spcAft>
              <a:buClr>
                <a:schemeClr val="dk1"/>
              </a:buClr>
              <a:buSzPts val="1200"/>
              <a:buAutoNum type="arabicPeriod"/>
            </a:pPr>
            <a:r>
              <a:rPr lang="en" sz="1200">
                <a:solidFill>
                  <a:schemeClr val="dk1"/>
                </a:solidFill>
              </a:rPr>
              <a:t>Ambient pressure</a:t>
            </a:r>
            <a:endParaRPr sz="1200">
              <a:solidFill>
                <a:schemeClr val="dk1"/>
              </a:solidFill>
            </a:endParaRPr>
          </a:p>
          <a:p>
            <a:pPr marL="1371600" lvl="2" indent="-304800" algn="l" rtl="0">
              <a:lnSpc>
                <a:spcPct val="115000"/>
              </a:lnSpc>
              <a:spcBef>
                <a:spcPts val="0"/>
              </a:spcBef>
              <a:spcAft>
                <a:spcPts val="0"/>
              </a:spcAft>
              <a:buClr>
                <a:schemeClr val="dk1"/>
              </a:buClr>
              <a:buSzPts val="1200"/>
              <a:buAutoNum type="arabicPeriod"/>
            </a:pPr>
            <a:r>
              <a:rPr lang="en" sz="1200">
                <a:solidFill>
                  <a:schemeClr val="dk1"/>
                </a:solidFill>
              </a:rPr>
              <a:t>Turbine thrust (load cell)</a:t>
            </a:r>
            <a:endParaRPr sz="1200">
              <a:solidFill>
                <a:schemeClr val="dk1"/>
              </a:solidFill>
            </a:endParaRPr>
          </a:p>
          <a:p>
            <a:pPr marL="1371600" lvl="2" indent="-304800" algn="l" rtl="0">
              <a:lnSpc>
                <a:spcPct val="115000"/>
              </a:lnSpc>
              <a:spcBef>
                <a:spcPts val="0"/>
              </a:spcBef>
              <a:spcAft>
                <a:spcPts val="0"/>
              </a:spcAft>
              <a:buClr>
                <a:schemeClr val="dk1"/>
              </a:buClr>
              <a:buSzPts val="1200"/>
              <a:buAutoNum type="arabicPeriod"/>
            </a:pPr>
            <a:r>
              <a:rPr lang="en" sz="1200">
                <a:solidFill>
                  <a:schemeClr val="dk1"/>
                </a:solidFill>
              </a:rPr>
              <a:t>Fuel flow</a:t>
            </a:r>
            <a:endParaRPr sz="1200">
              <a:solidFill>
                <a:schemeClr val="dk1"/>
              </a:solidFill>
            </a:endParaRPr>
          </a:p>
          <a:p>
            <a:pPr marL="914400" lvl="1" indent="-304800" algn="l" rtl="0">
              <a:lnSpc>
                <a:spcPct val="115000"/>
              </a:lnSpc>
              <a:spcBef>
                <a:spcPts val="0"/>
              </a:spcBef>
              <a:spcAft>
                <a:spcPts val="0"/>
              </a:spcAft>
              <a:buClr>
                <a:schemeClr val="dk1"/>
              </a:buClr>
              <a:buSzPts val="1200"/>
              <a:buAutoNum type="arabicPeriod"/>
            </a:pPr>
            <a:r>
              <a:rPr lang="en" sz="1200">
                <a:solidFill>
                  <a:schemeClr val="dk1"/>
                </a:solidFill>
              </a:rPr>
              <a:t>Info want from test:</a:t>
            </a:r>
            <a:endParaRPr sz="1200">
              <a:solidFill>
                <a:schemeClr val="dk1"/>
              </a:solidFill>
            </a:endParaRPr>
          </a:p>
          <a:p>
            <a:pPr marL="1371600" lvl="2" indent="-304800" algn="l" rtl="0">
              <a:lnSpc>
                <a:spcPct val="115000"/>
              </a:lnSpc>
              <a:spcBef>
                <a:spcPts val="0"/>
              </a:spcBef>
              <a:spcAft>
                <a:spcPts val="0"/>
              </a:spcAft>
              <a:buClr>
                <a:schemeClr val="dk1"/>
              </a:buClr>
              <a:buSzPts val="1200"/>
              <a:buAutoNum type="arabicPeriod"/>
            </a:pPr>
            <a:r>
              <a:rPr lang="en" sz="1200">
                <a:solidFill>
                  <a:schemeClr val="dk1"/>
                </a:solidFill>
              </a:rPr>
              <a:t>Air density</a:t>
            </a:r>
            <a:endParaRPr sz="1200">
              <a:solidFill>
                <a:schemeClr val="dk1"/>
              </a:solidFill>
            </a:endParaRPr>
          </a:p>
          <a:p>
            <a:pPr marL="1371600" lvl="2" indent="-304800" algn="l" rtl="0">
              <a:lnSpc>
                <a:spcPct val="115000"/>
              </a:lnSpc>
              <a:spcBef>
                <a:spcPts val="0"/>
              </a:spcBef>
              <a:spcAft>
                <a:spcPts val="0"/>
              </a:spcAft>
              <a:buClr>
                <a:schemeClr val="dk1"/>
              </a:buClr>
              <a:buSzPts val="1200"/>
              <a:buAutoNum type="arabicPeriod"/>
            </a:pPr>
            <a:r>
              <a:rPr lang="en" sz="1200">
                <a:solidFill>
                  <a:schemeClr val="dk1"/>
                </a:solidFill>
              </a:rPr>
              <a:t>Pressure distortion</a:t>
            </a:r>
            <a:endParaRPr sz="1200">
              <a:solidFill>
                <a:schemeClr val="dk1"/>
              </a:solidFill>
            </a:endParaRPr>
          </a:p>
          <a:p>
            <a:pPr marL="1371600" lvl="2" indent="-304800" algn="l" rtl="0">
              <a:lnSpc>
                <a:spcPct val="115000"/>
              </a:lnSpc>
              <a:spcBef>
                <a:spcPts val="0"/>
              </a:spcBef>
              <a:spcAft>
                <a:spcPts val="0"/>
              </a:spcAft>
              <a:buClr>
                <a:schemeClr val="dk1"/>
              </a:buClr>
              <a:buSzPts val="1200"/>
              <a:buAutoNum type="arabicPeriod"/>
            </a:pPr>
            <a:r>
              <a:rPr lang="en" sz="1200">
                <a:solidFill>
                  <a:schemeClr val="dk1"/>
                </a:solidFill>
              </a:rPr>
              <a:t>Mass flow</a:t>
            </a:r>
            <a:endParaRPr sz="1200">
              <a:solidFill>
                <a:schemeClr val="dk1"/>
              </a:solidFill>
            </a:endParaRPr>
          </a:p>
          <a:p>
            <a:pPr marL="1371600" lvl="2" indent="-304800" algn="l" rtl="0">
              <a:lnSpc>
                <a:spcPct val="115000"/>
              </a:lnSpc>
              <a:spcBef>
                <a:spcPts val="0"/>
              </a:spcBef>
              <a:spcAft>
                <a:spcPts val="0"/>
              </a:spcAft>
              <a:buClr>
                <a:schemeClr val="dk1"/>
              </a:buClr>
              <a:buSzPts val="1200"/>
              <a:buAutoNum type="arabicPeriod"/>
            </a:pPr>
            <a:r>
              <a:rPr lang="en" sz="1200">
                <a:solidFill>
                  <a:schemeClr val="dk1"/>
                </a:solidFill>
              </a:rPr>
              <a:t>Identification of flow separation (static ports)</a:t>
            </a:r>
            <a:endParaRPr sz="1200">
              <a:solidFill>
                <a:schemeClr val="dk1"/>
              </a:solidFill>
            </a:endParaRPr>
          </a:p>
          <a:p>
            <a:pPr marL="1371600" lvl="2" indent="-304800" algn="l" rtl="0">
              <a:lnSpc>
                <a:spcPct val="115000"/>
              </a:lnSpc>
              <a:spcBef>
                <a:spcPts val="0"/>
              </a:spcBef>
              <a:spcAft>
                <a:spcPts val="0"/>
              </a:spcAft>
              <a:buClr>
                <a:schemeClr val="dk1"/>
              </a:buClr>
              <a:buSzPts val="1200"/>
              <a:buAutoNum type="arabicPeriod"/>
            </a:pPr>
            <a:r>
              <a:rPr lang="en" sz="1200">
                <a:solidFill>
                  <a:schemeClr val="dk1"/>
                </a:solidFill>
              </a:rPr>
              <a:t>Thrust specific fuel consumption </a:t>
            </a:r>
            <a:endParaRPr sz="1200">
              <a:solidFill>
                <a:schemeClr val="dk1"/>
              </a:solidFill>
            </a:endParaRPr>
          </a:p>
          <a:p>
            <a:pPr marL="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SRL PDR Them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4907</Words>
  <Application>Microsoft Office PowerPoint</Application>
  <PresentationFormat>On-screen Show (16:9)</PresentationFormat>
  <Paragraphs>1098</Paragraphs>
  <Slides>96</Slides>
  <Notes>96</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96</vt:i4>
      </vt:variant>
    </vt:vector>
  </HeadingPairs>
  <TitlesOfParts>
    <vt:vector size="100" baseType="lpstr">
      <vt:lpstr>Montserrat</vt:lpstr>
      <vt:lpstr>Arial</vt:lpstr>
      <vt:lpstr>Roboto</vt:lpstr>
      <vt:lpstr>SRL PDR Theme</vt:lpstr>
      <vt:lpstr>PowerPoint Presentation</vt:lpstr>
      <vt:lpstr>Purpose and Objectives</vt:lpstr>
      <vt:lpstr>PowerPoint Presentation</vt:lpstr>
      <vt:lpstr>Functional Requirements</vt:lpstr>
      <vt:lpstr>Inlet Design Requirements</vt:lpstr>
      <vt:lpstr>Test Apparatus (TA) Design Requirements</vt:lpstr>
      <vt:lpstr>Concept of Operations (CONOPS)</vt:lpstr>
      <vt:lpstr>Design Solutions </vt:lpstr>
      <vt:lpstr>Inlet Design Solution</vt:lpstr>
      <vt:lpstr>Design Process </vt:lpstr>
      <vt:lpstr>Inlet Design Critical Elements</vt:lpstr>
      <vt:lpstr>Inlet Area Ratio</vt:lpstr>
      <vt:lpstr>Inlet Length</vt:lpstr>
      <vt:lpstr>Data Point Generation</vt:lpstr>
      <vt:lpstr>CFD Setup</vt:lpstr>
      <vt:lpstr>CFD Results</vt:lpstr>
      <vt:lpstr>Baseline Design 1 </vt:lpstr>
      <vt:lpstr>Baseline Design 2 </vt:lpstr>
      <vt:lpstr>Addition of Bellmouth</vt:lpstr>
      <vt:lpstr>Manufacturing - PLA (Prototyping)</vt:lpstr>
      <vt:lpstr>Manufacturing - SLA (Final Design)</vt:lpstr>
      <vt:lpstr>Manufacturing - SLA</vt:lpstr>
      <vt:lpstr>Manufacturing- Assembly</vt:lpstr>
      <vt:lpstr>Stress and Vibration Analysis</vt:lpstr>
      <vt:lpstr>Vortex Generators</vt:lpstr>
      <vt:lpstr>Final Assembly</vt:lpstr>
      <vt:lpstr>Test Apparatus Design</vt:lpstr>
      <vt:lpstr>Test Apparatus Design Critical Elements</vt:lpstr>
      <vt:lpstr>Test Apparatus FBD</vt:lpstr>
      <vt:lpstr>Test Apparatus FBD</vt:lpstr>
      <vt:lpstr>Test Apparatus FBD</vt:lpstr>
      <vt:lpstr>Data Acquisition Hardware</vt:lpstr>
      <vt:lpstr>EDF Model and Control</vt:lpstr>
      <vt:lpstr>Slotted Inlet Design</vt:lpstr>
      <vt:lpstr>EDF Selection</vt:lpstr>
      <vt:lpstr>EDF Control and Power</vt:lpstr>
      <vt:lpstr>EDF Control and Power</vt:lpstr>
      <vt:lpstr>Test Stand Frame</vt:lpstr>
      <vt:lpstr>Design Satisfaction</vt:lpstr>
      <vt:lpstr>Inlet Design Satisfaction</vt:lpstr>
      <vt:lpstr>≥ 98% Total Pressure Recovery</vt:lpstr>
      <vt:lpstr>≤ 5% Max Thrust &amp; TSFC Decrement</vt:lpstr>
      <vt:lpstr>Short Axial Length</vt:lpstr>
      <vt:lpstr>Test Apparatus Design Satisfaction</vt:lpstr>
      <vt:lpstr>LABView GUI </vt:lpstr>
      <vt:lpstr>PowerPoint Presentation</vt:lpstr>
      <vt:lpstr>Total Pressure Measurement: Pitot Probe</vt:lpstr>
      <vt:lpstr>Mapping Pressure Distribution</vt:lpstr>
      <vt:lpstr>TA interface with Multiple Inlets</vt:lpstr>
      <vt:lpstr>Project Risks</vt:lpstr>
      <vt:lpstr>Inlet Risks and Mitigation</vt:lpstr>
      <vt:lpstr>Inlet Risks and Mitigation</vt:lpstr>
      <vt:lpstr>Inlet Risks and Mitigation</vt:lpstr>
      <vt:lpstr>Inlet Risks and Mitigation</vt:lpstr>
      <vt:lpstr>Test Apparatus Risks and Mitigation</vt:lpstr>
      <vt:lpstr>Test Apparatus Risks and Mitigation</vt:lpstr>
      <vt:lpstr>Test Apparatus Risks and Mitigation</vt:lpstr>
      <vt:lpstr>Test Apparatus Risks and Mitigation</vt:lpstr>
      <vt:lpstr>Test Apparatus Risks and Mitigation</vt:lpstr>
      <vt:lpstr>Test Apparatus Risks and Mitigation</vt:lpstr>
      <vt:lpstr>Test Apparatus Risks and Mitigation</vt:lpstr>
      <vt:lpstr>Verification &amp; Validation</vt:lpstr>
      <vt:lpstr>Inlet Verification and Validation Plan</vt:lpstr>
      <vt:lpstr>Test Stand Calibration and Verification Plan</vt:lpstr>
      <vt:lpstr>CFD Calibration</vt:lpstr>
      <vt:lpstr>Turbine Engine Sensors Calibration</vt:lpstr>
      <vt:lpstr>Project Planning</vt:lpstr>
      <vt:lpstr>Org Chart</vt:lpstr>
      <vt:lpstr>Work Breakdown Structure</vt:lpstr>
      <vt:lpstr>Work Plan</vt:lpstr>
      <vt:lpstr>Cost Plan</vt:lpstr>
      <vt:lpstr>Test Plan</vt:lpstr>
      <vt:lpstr>Resources</vt:lpstr>
      <vt:lpstr>Resources</vt:lpstr>
      <vt:lpstr>PowerPoint Presentation</vt:lpstr>
      <vt:lpstr>PowerPoint Presentation</vt:lpstr>
      <vt:lpstr>Mass Flow Surrogation </vt:lpstr>
      <vt:lpstr>Original Horizontal Slotted Inlet Concept</vt:lpstr>
      <vt:lpstr>Test Stand Design Process</vt:lpstr>
      <vt:lpstr>Test Stand Design Process</vt:lpstr>
      <vt:lpstr>Test Stand Frame</vt:lpstr>
      <vt:lpstr>Test Stand Design Process</vt:lpstr>
      <vt:lpstr>EDF Control </vt:lpstr>
      <vt:lpstr>Sensor Trade Study</vt:lpstr>
      <vt:lpstr>Sensor Utilization Trade Study</vt:lpstr>
      <vt:lpstr>Mass Flow Surrogate Trade study</vt:lpstr>
      <vt:lpstr>Inlet Trade Studies</vt:lpstr>
      <vt:lpstr>Equflow Flow Measurement Instrument</vt:lpstr>
      <vt:lpstr>JetCat Engine FBD</vt:lpstr>
      <vt:lpstr>Integrated Engine Test</vt:lpstr>
      <vt:lpstr>Test Apparatus Spending</vt:lpstr>
      <vt:lpstr>Instrumentation &amp; Maintenance Spending</vt:lpstr>
      <vt:lpstr>Inlet Length Guide</vt:lpstr>
      <vt:lpstr>Vortex Generator Example Visualization [10]</vt:lpstr>
      <vt:lpstr>CFD Results (Design 05) using icoFoam</vt:lpstr>
      <vt:lpstr>TA initial test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dc:creator>
  <cp:lastModifiedBy>William Watkins</cp:lastModifiedBy>
  <cp:revision>1</cp:revision>
  <dcterms:modified xsi:type="dcterms:W3CDTF">2020-11-23T16:27:32Z</dcterms:modified>
</cp:coreProperties>
</file>