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2"/>
  </p:notesMasterIdLst>
  <p:sldIdLst>
    <p:sldId id="397" r:id="rId2"/>
    <p:sldId id="502" r:id="rId3"/>
    <p:sldId id="726" r:id="rId4"/>
    <p:sldId id="769" r:id="rId5"/>
    <p:sldId id="743" r:id="rId6"/>
    <p:sldId id="876" r:id="rId7"/>
    <p:sldId id="764" r:id="rId8"/>
    <p:sldId id="762" r:id="rId9"/>
    <p:sldId id="765" r:id="rId10"/>
    <p:sldId id="771" r:id="rId11"/>
    <p:sldId id="891" r:id="rId12"/>
    <p:sldId id="774" r:id="rId13"/>
    <p:sldId id="783" r:id="rId14"/>
    <p:sldId id="831" r:id="rId15"/>
    <p:sldId id="537" r:id="rId16"/>
    <p:sldId id="784" r:id="rId17"/>
    <p:sldId id="871" r:id="rId18"/>
    <p:sldId id="883" r:id="rId19"/>
    <p:sldId id="870" r:id="rId20"/>
    <p:sldId id="885" r:id="rId21"/>
    <p:sldId id="822" r:id="rId22"/>
    <p:sldId id="802" r:id="rId23"/>
    <p:sldId id="830" r:id="rId24"/>
    <p:sldId id="841" r:id="rId25"/>
    <p:sldId id="816" r:id="rId26"/>
    <p:sldId id="863" r:id="rId27"/>
    <p:sldId id="869" r:id="rId28"/>
    <p:sldId id="864" r:id="rId29"/>
    <p:sldId id="865" r:id="rId30"/>
    <p:sldId id="866" r:id="rId31"/>
    <p:sldId id="867" r:id="rId32"/>
    <p:sldId id="832" r:id="rId33"/>
    <p:sldId id="794" r:id="rId34"/>
    <p:sldId id="886" r:id="rId35"/>
    <p:sldId id="868" r:id="rId36"/>
    <p:sldId id="845" r:id="rId37"/>
    <p:sldId id="846" r:id="rId38"/>
    <p:sldId id="847" r:id="rId39"/>
    <p:sldId id="848" r:id="rId40"/>
    <p:sldId id="844" r:id="rId41"/>
    <p:sldId id="877" r:id="rId42"/>
    <p:sldId id="805" r:id="rId43"/>
    <p:sldId id="731" r:id="rId44"/>
    <p:sldId id="757" r:id="rId45"/>
    <p:sldId id="815" r:id="rId46"/>
    <p:sldId id="855" r:id="rId47"/>
    <p:sldId id="873" r:id="rId48"/>
    <p:sldId id="888" r:id="rId49"/>
    <p:sldId id="874" r:id="rId50"/>
    <p:sldId id="889" r:id="rId51"/>
    <p:sldId id="875" r:id="rId52"/>
    <p:sldId id="872" r:id="rId53"/>
    <p:sldId id="849" r:id="rId54"/>
    <p:sldId id="880" r:id="rId55"/>
    <p:sldId id="828" r:id="rId56"/>
    <p:sldId id="887" r:id="rId57"/>
    <p:sldId id="881" r:id="rId58"/>
    <p:sldId id="882" r:id="rId59"/>
    <p:sldId id="787" r:id="rId60"/>
    <p:sldId id="773" r:id="rId61"/>
    <p:sldId id="788" r:id="rId62"/>
    <p:sldId id="789" r:id="rId63"/>
    <p:sldId id="854" r:id="rId64"/>
    <p:sldId id="834" r:id="rId65"/>
    <p:sldId id="862" r:id="rId66"/>
    <p:sldId id="793" r:id="rId67"/>
    <p:sldId id="890" r:id="rId68"/>
    <p:sldId id="700" r:id="rId69"/>
    <p:sldId id="812" r:id="rId70"/>
    <p:sldId id="806"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 Hagenau" initials="BH" lastIdx="3" clrIdx="0">
    <p:extLst>
      <p:ext uri="{19B8F6BF-5375-455C-9EA6-DF929625EA0E}">
        <p15:presenceInfo xmlns:p15="http://schemas.microsoft.com/office/powerpoint/2012/main" userId="64914fe9c6dbf9ca" providerId="Windows Live"/>
      </p:ext>
    </p:extLst>
  </p:cmAuthor>
  <p:cmAuthor id="2" name="Guest User" initials="GU" lastIdx="3" clrIdx="1"/>
  <p:cmAuthor id="3" name="Ian Thomas" initials="IT" lastIdx="3" clrIdx="2">
    <p:extLst>
      <p:ext uri="{19B8F6BF-5375-455C-9EA6-DF929625EA0E}">
        <p15:presenceInfo xmlns:p15="http://schemas.microsoft.com/office/powerpoint/2012/main" userId="3fe84ecfdfdca86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CC00"/>
    <a:srgbClr val="A6A6A6"/>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04C00F-BA53-41C8-A912-46B831312889}" v="38" dt="2020-04-19T19:04:48.479"/>
    <p1510:client id="{2946386E-4FF7-4FCE-B757-20289A4676B0}" v="149" dt="2020-04-20T03:58:46.218"/>
    <p1510:client id="{695C96DA-16AF-8E4D-BFAF-02F8C7B62928}" v="5460" dt="2020-04-19T19:40:38.410"/>
    <p1510:client id="{6A112974-0290-4BEC-805E-E2528492A23F}" v="24" dt="2020-04-19T19:31:02.979"/>
    <p1510:client id="{BFABF625-1DD8-4A36-AC58-E2219F457AD6}" v="8" dt="2020-04-19T19:16:48.180"/>
    <p1510:client id="{C19BD499-F2AB-4731-AE15-2466A4587CE7}" v="1" dt="2020-04-19T20:03:04.986"/>
    <p1510:client id="{F45C513C-D4E7-46EA-9CB7-78D79DE87A0E}" v="265" dt="2020-04-19T19:35:36.955"/>
    <p1510:client id="{F845515D-485E-4D48-A816-776BB2D6ED6C}" v="5628" dt="2020-04-19T19:20:29.578"/>
    <p1510:client id="{F95011AD-8694-4AAD-A174-124BE08D3E11}" v="527" dt="2020-04-20T05:45:02.294"/>
    <p1510:client id="{FAA15921-EE36-46B3-A7B3-F726D6597E6D}" v="306" vWet="308" dt="2020-04-19T19:38:10.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9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D9A384-114E-4695-B93E-67C1F7AA00F9}"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32586F22-AE69-41AB-A02D-30CE40A502AD}">
      <dgm:prSet phldrT="[Text]"/>
      <dgm:spPr/>
      <dgm:t>
        <a:bodyPr/>
        <a:lstStyle/>
        <a:p>
          <a:r>
            <a:rPr lang="en-US"/>
            <a:t>Initiation</a:t>
          </a:r>
        </a:p>
      </dgm:t>
    </dgm:pt>
    <dgm:pt modelId="{B051DDCD-60E1-4631-B916-98B83D7632E7}" type="parTrans" cxnId="{62E92023-50D9-4AE1-978E-0CEEE97972CA}">
      <dgm:prSet/>
      <dgm:spPr/>
      <dgm:t>
        <a:bodyPr/>
        <a:lstStyle/>
        <a:p>
          <a:endParaRPr lang="en-US"/>
        </a:p>
      </dgm:t>
    </dgm:pt>
    <dgm:pt modelId="{4DE55F1B-F0AC-47A3-B81A-A58D8029BAA8}" type="sibTrans" cxnId="{62E92023-50D9-4AE1-978E-0CEEE97972CA}">
      <dgm:prSet/>
      <dgm:spPr/>
      <dgm:t>
        <a:bodyPr/>
        <a:lstStyle/>
        <a:p>
          <a:endParaRPr lang="en-US"/>
        </a:p>
      </dgm:t>
    </dgm:pt>
    <dgm:pt modelId="{3F6669F8-FA3A-490E-BCDB-383EC484AD00}">
      <dgm:prSet phldrT="[Text]"/>
      <dgm:spPr/>
      <dgm:t>
        <a:bodyPr/>
        <a:lstStyle/>
        <a:p>
          <a:r>
            <a:rPr lang="en-US">
              <a:solidFill>
                <a:srgbClr val="000000"/>
              </a:solidFill>
            </a:rPr>
            <a:t>Planning</a:t>
          </a:r>
        </a:p>
      </dgm:t>
    </dgm:pt>
    <dgm:pt modelId="{418006DE-808C-439B-AF7B-89D75C98643A}" type="parTrans" cxnId="{D4D68D99-3EEE-4037-8CE1-5312206566D0}">
      <dgm:prSet/>
      <dgm:spPr/>
      <dgm:t>
        <a:bodyPr/>
        <a:lstStyle/>
        <a:p>
          <a:endParaRPr lang="en-US"/>
        </a:p>
      </dgm:t>
    </dgm:pt>
    <dgm:pt modelId="{BAED88A3-ABA0-48C8-A324-766D171E65B3}" type="sibTrans" cxnId="{D4D68D99-3EEE-4037-8CE1-5312206566D0}">
      <dgm:prSet/>
      <dgm:spPr/>
      <dgm:t>
        <a:bodyPr/>
        <a:lstStyle/>
        <a:p>
          <a:endParaRPr lang="en-US"/>
        </a:p>
      </dgm:t>
    </dgm:pt>
    <dgm:pt modelId="{D80384CF-75FB-4D3F-B263-458E7F279C46}">
      <dgm:prSet phldrT="[Text]"/>
      <dgm:spPr/>
      <dgm:t>
        <a:bodyPr/>
        <a:lstStyle/>
        <a:p>
          <a:r>
            <a:rPr lang="en-US"/>
            <a:t>Executing</a:t>
          </a:r>
        </a:p>
      </dgm:t>
    </dgm:pt>
    <dgm:pt modelId="{3C7E28FC-CC60-4E08-B601-7C1958281BA3}" type="parTrans" cxnId="{2775BA0F-3D5D-458D-9291-0C6A16FCBE0B}">
      <dgm:prSet/>
      <dgm:spPr/>
      <dgm:t>
        <a:bodyPr/>
        <a:lstStyle/>
        <a:p>
          <a:endParaRPr lang="en-US"/>
        </a:p>
      </dgm:t>
    </dgm:pt>
    <dgm:pt modelId="{0A27D994-7BBA-4599-B4F7-C24D7BFAD6D9}" type="sibTrans" cxnId="{2775BA0F-3D5D-458D-9291-0C6A16FCBE0B}">
      <dgm:prSet/>
      <dgm:spPr/>
      <dgm:t>
        <a:bodyPr/>
        <a:lstStyle/>
        <a:p>
          <a:endParaRPr lang="en-US"/>
        </a:p>
      </dgm:t>
    </dgm:pt>
    <dgm:pt modelId="{F108A8A9-22E3-4768-BD84-CD008F48C4A1}">
      <dgm:prSet phldrT="[Text]"/>
      <dgm:spPr/>
      <dgm:t>
        <a:bodyPr/>
        <a:lstStyle/>
        <a:p>
          <a:r>
            <a:rPr lang="en-US"/>
            <a:t>Controlling</a:t>
          </a:r>
        </a:p>
      </dgm:t>
    </dgm:pt>
    <dgm:pt modelId="{2C861D7D-9B28-4E71-A539-72189ACFB831}" type="parTrans" cxnId="{FBC7B5DA-8B53-49DB-9F78-A1A6601E351B}">
      <dgm:prSet/>
      <dgm:spPr/>
      <dgm:t>
        <a:bodyPr/>
        <a:lstStyle/>
        <a:p>
          <a:endParaRPr lang="en-US"/>
        </a:p>
      </dgm:t>
    </dgm:pt>
    <dgm:pt modelId="{5524C426-74B8-4BC0-97A7-2A958B74EC31}" type="sibTrans" cxnId="{FBC7B5DA-8B53-49DB-9F78-A1A6601E351B}">
      <dgm:prSet/>
      <dgm:spPr/>
      <dgm:t>
        <a:bodyPr/>
        <a:lstStyle/>
        <a:p>
          <a:endParaRPr lang="en-US"/>
        </a:p>
      </dgm:t>
    </dgm:pt>
    <dgm:pt modelId="{1956D753-04DC-4AFC-9759-6F520DCCCB60}">
      <dgm:prSet phldrT="[Text]"/>
      <dgm:spPr/>
      <dgm:t>
        <a:bodyPr/>
        <a:lstStyle/>
        <a:p>
          <a:r>
            <a:rPr lang="en-US"/>
            <a:t>Closing</a:t>
          </a:r>
        </a:p>
      </dgm:t>
    </dgm:pt>
    <dgm:pt modelId="{470A3773-DB53-41DB-B052-2EBB5B3C9BDE}" type="parTrans" cxnId="{BD6211D9-B60F-492A-AE52-4ACA56017057}">
      <dgm:prSet/>
      <dgm:spPr/>
      <dgm:t>
        <a:bodyPr/>
        <a:lstStyle/>
        <a:p>
          <a:endParaRPr lang="en-US"/>
        </a:p>
      </dgm:t>
    </dgm:pt>
    <dgm:pt modelId="{9F1C7872-9D7E-4F44-B72E-3DFEB63E9E4F}" type="sibTrans" cxnId="{BD6211D9-B60F-492A-AE52-4ACA56017057}">
      <dgm:prSet/>
      <dgm:spPr/>
      <dgm:t>
        <a:bodyPr/>
        <a:lstStyle/>
        <a:p>
          <a:endParaRPr lang="en-US"/>
        </a:p>
      </dgm:t>
    </dgm:pt>
    <dgm:pt modelId="{E1BD71D1-1BE3-44D9-8570-C561FF4BB6DB}" type="pres">
      <dgm:prSet presAssocID="{5ED9A384-114E-4695-B93E-67C1F7AA00F9}" presName="linearFlow" presStyleCnt="0">
        <dgm:presLayoutVars>
          <dgm:resizeHandles val="exact"/>
        </dgm:presLayoutVars>
      </dgm:prSet>
      <dgm:spPr/>
      <dgm:t>
        <a:bodyPr/>
        <a:lstStyle/>
        <a:p>
          <a:endParaRPr lang="en-US"/>
        </a:p>
      </dgm:t>
    </dgm:pt>
    <dgm:pt modelId="{C3A8E6F2-DF49-46E0-8622-F997DF0A1AB5}" type="pres">
      <dgm:prSet presAssocID="{32586F22-AE69-41AB-A02D-30CE40A502AD}" presName="node" presStyleLbl="node1" presStyleIdx="0" presStyleCnt="5">
        <dgm:presLayoutVars>
          <dgm:bulletEnabled val="1"/>
        </dgm:presLayoutVars>
      </dgm:prSet>
      <dgm:spPr/>
      <dgm:t>
        <a:bodyPr/>
        <a:lstStyle/>
        <a:p>
          <a:endParaRPr lang="en-US"/>
        </a:p>
      </dgm:t>
    </dgm:pt>
    <dgm:pt modelId="{060FDCD3-B341-4333-A2D5-177A21FC9933}" type="pres">
      <dgm:prSet presAssocID="{4DE55F1B-F0AC-47A3-B81A-A58D8029BAA8}" presName="sibTrans" presStyleLbl="sibTrans2D1" presStyleIdx="0" presStyleCnt="4"/>
      <dgm:spPr/>
      <dgm:t>
        <a:bodyPr/>
        <a:lstStyle/>
        <a:p>
          <a:endParaRPr lang="en-US"/>
        </a:p>
      </dgm:t>
    </dgm:pt>
    <dgm:pt modelId="{F9B5B867-B949-4DE9-BEA3-64AF7C05D7F1}" type="pres">
      <dgm:prSet presAssocID="{4DE55F1B-F0AC-47A3-B81A-A58D8029BAA8}" presName="connectorText" presStyleLbl="sibTrans2D1" presStyleIdx="0" presStyleCnt="4"/>
      <dgm:spPr/>
      <dgm:t>
        <a:bodyPr/>
        <a:lstStyle/>
        <a:p>
          <a:endParaRPr lang="en-US"/>
        </a:p>
      </dgm:t>
    </dgm:pt>
    <dgm:pt modelId="{AD5BA054-5EB4-4675-8783-B9FEE8F686DB}" type="pres">
      <dgm:prSet presAssocID="{3F6669F8-FA3A-490E-BCDB-383EC484AD00}" presName="node" presStyleLbl="node1" presStyleIdx="1" presStyleCnt="5">
        <dgm:presLayoutVars>
          <dgm:bulletEnabled val="1"/>
        </dgm:presLayoutVars>
      </dgm:prSet>
      <dgm:spPr/>
      <dgm:t>
        <a:bodyPr/>
        <a:lstStyle/>
        <a:p>
          <a:endParaRPr lang="en-US"/>
        </a:p>
      </dgm:t>
    </dgm:pt>
    <dgm:pt modelId="{015C9A40-B188-4312-A2EA-AB312707739F}" type="pres">
      <dgm:prSet presAssocID="{BAED88A3-ABA0-48C8-A324-766D171E65B3}" presName="sibTrans" presStyleLbl="sibTrans2D1" presStyleIdx="1" presStyleCnt="4"/>
      <dgm:spPr/>
      <dgm:t>
        <a:bodyPr/>
        <a:lstStyle/>
        <a:p>
          <a:endParaRPr lang="en-US"/>
        </a:p>
      </dgm:t>
    </dgm:pt>
    <dgm:pt modelId="{C560E80A-5D05-44D3-95AB-170B224E9D28}" type="pres">
      <dgm:prSet presAssocID="{BAED88A3-ABA0-48C8-A324-766D171E65B3}" presName="connectorText" presStyleLbl="sibTrans2D1" presStyleIdx="1" presStyleCnt="4"/>
      <dgm:spPr/>
      <dgm:t>
        <a:bodyPr/>
        <a:lstStyle/>
        <a:p>
          <a:endParaRPr lang="en-US"/>
        </a:p>
      </dgm:t>
    </dgm:pt>
    <dgm:pt modelId="{EC41BB82-35E9-4593-8B35-DB6A7C98B823}" type="pres">
      <dgm:prSet presAssocID="{D80384CF-75FB-4D3F-B263-458E7F279C46}" presName="node" presStyleLbl="node1" presStyleIdx="2" presStyleCnt="5">
        <dgm:presLayoutVars>
          <dgm:bulletEnabled val="1"/>
        </dgm:presLayoutVars>
      </dgm:prSet>
      <dgm:spPr/>
      <dgm:t>
        <a:bodyPr/>
        <a:lstStyle/>
        <a:p>
          <a:endParaRPr lang="en-US"/>
        </a:p>
      </dgm:t>
    </dgm:pt>
    <dgm:pt modelId="{3B49F80B-A843-414C-80CF-9803226D7633}" type="pres">
      <dgm:prSet presAssocID="{0A27D994-7BBA-4599-B4F7-C24D7BFAD6D9}" presName="sibTrans" presStyleLbl="sibTrans2D1" presStyleIdx="2" presStyleCnt="4"/>
      <dgm:spPr/>
      <dgm:t>
        <a:bodyPr/>
        <a:lstStyle/>
        <a:p>
          <a:endParaRPr lang="en-US"/>
        </a:p>
      </dgm:t>
    </dgm:pt>
    <dgm:pt modelId="{0228C20B-F461-4657-8EB8-A60C132A62A7}" type="pres">
      <dgm:prSet presAssocID="{0A27D994-7BBA-4599-B4F7-C24D7BFAD6D9}" presName="connectorText" presStyleLbl="sibTrans2D1" presStyleIdx="2" presStyleCnt="4"/>
      <dgm:spPr/>
      <dgm:t>
        <a:bodyPr/>
        <a:lstStyle/>
        <a:p>
          <a:endParaRPr lang="en-US"/>
        </a:p>
      </dgm:t>
    </dgm:pt>
    <dgm:pt modelId="{938035FC-C82F-4489-8B5E-15042C64A0BC}" type="pres">
      <dgm:prSet presAssocID="{F108A8A9-22E3-4768-BD84-CD008F48C4A1}" presName="node" presStyleLbl="node1" presStyleIdx="3" presStyleCnt="5">
        <dgm:presLayoutVars>
          <dgm:bulletEnabled val="1"/>
        </dgm:presLayoutVars>
      </dgm:prSet>
      <dgm:spPr/>
      <dgm:t>
        <a:bodyPr/>
        <a:lstStyle/>
        <a:p>
          <a:endParaRPr lang="en-US"/>
        </a:p>
      </dgm:t>
    </dgm:pt>
    <dgm:pt modelId="{51F4EE69-7EF3-4EC4-9851-ACA30D1DAEF2}" type="pres">
      <dgm:prSet presAssocID="{5524C426-74B8-4BC0-97A7-2A958B74EC31}" presName="sibTrans" presStyleLbl="sibTrans2D1" presStyleIdx="3" presStyleCnt="4"/>
      <dgm:spPr/>
      <dgm:t>
        <a:bodyPr/>
        <a:lstStyle/>
        <a:p>
          <a:endParaRPr lang="en-US"/>
        </a:p>
      </dgm:t>
    </dgm:pt>
    <dgm:pt modelId="{116F5752-D84C-4701-A6B4-890C56AD3623}" type="pres">
      <dgm:prSet presAssocID="{5524C426-74B8-4BC0-97A7-2A958B74EC31}" presName="connectorText" presStyleLbl="sibTrans2D1" presStyleIdx="3" presStyleCnt="4"/>
      <dgm:spPr/>
      <dgm:t>
        <a:bodyPr/>
        <a:lstStyle/>
        <a:p>
          <a:endParaRPr lang="en-US"/>
        </a:p>
      </dgm:t>
    </dgm:pt>
    <dgm:pt modelId="{0CDBD5DA-EBF0-4B89-8D4B-5DE8576C921D}" type="pres">
      <dgm:prSet presAssocID="{1956D753-04DC-4AFC-9759-6F520DCCCB60}" presName="node" presStyleLbl="node1" presStyleIdx="4" presStyleCnt="5">
        <dgm:presLayoutVars>
          <dgm:bulletEnabled val="1"/>
        </dgm:presLayoutVars>
      </dgm:prSet>
      <dgm:spPr/>
      <dgm:t>
        <a:bodyPr/>
        <a:lstStyle/>
        <a:p>
          <a:endParaRPr lang="en-US"/>
        </a:p>
      </dgm:t>
    </dgm:pt>
  </dgm:ptLst>
  <dgm:cxnLst>
    <dgm:cxn modelId="{D4D68D99-3EEE-4037-8CE1-5312206566D0}" srcId="{5ED9A384-114E-4695-B93E-67C1F7AA00F9}" destId="{3F6669F8-FA3A-490E-BCDB-383EC484AD00}" srcOrd="1" destOrd="0" parTransId="{418006DE-808C-439B-AF7B-89D75C98643A}" sibTransId="{BAED88A3-ABA0-48C8-A324-766D171E65B3}"/>
    <dgm:cxn modelId="{0E6EFEF6-6BE3-44A6-8693-1D120DA9D4FA}" type="presOf" srcId="{1956D753-04DC-4AFC-9759-6F520DCCCB60}" destId="{0CDBD5DA-EBF0-4B89-8D4B-5DE8576C921D}" srcOrd="0" destOrd="0" presId="urn:microsoft.com/office/officeart/2005/8/layout/process2"/>
    <dgm:cxn modelId="{2775BA0F-3D5D-458D-9291-0C6A16FCBE0B}" srcId="{5ED9A384-114E-4695-B93E-67C1F7AA00F9}" destId="{D80384CF-75FB-4D3F-B263-458E7F279C46}" srcOrd="2" destOrd="0" parTransId="{3C7E28FC-CC60-4E08-B601-7C1958281BA3}" sibTransId="{0A27D994-7BBA-4599-B4F7-C24D7BFAD6D9}"/>
    <dgm:cxn modelId="{FBC7B5DA-8B53-49DB-9F78-A1A6601E351B}" srcId="{5ED9A384-114E-4695-B93E-67C1F7AA00F9}" destId="{F108A8A9-22E3-4768-BD84-CD008F48C4A1}" srcOrd="3" destOrd="0" parTransId="{2C861D7D-9B28-4E71-A539-72189ACFB831}" sibTransId="{5524C426-74B8-4BC0-97A7-2A958B74EC31}"/>
    <dgm:cxn modelId="{6CF9B353-A944-4629-B061-B3808527D601}" type="presOf" srcId="{4DE55F1B-F0AC-47A3-B81A-A58D8029BAA8}" destId="{F9B5B867-B949-4DE9-BEA3-64AF7C05D7F1}" srcOrd="1" destOrd="0" presId="urn:microsoft.com/office/officeart/2005/8/layout/process2"/>
    <dgm:cxn modelId="{E3BB3C9D-B5CB-4EAB-9351-B060354F161C}" type="presOf" srcId="{5524C426-74B8-4BC0-97A7-2A958B74EC31}" destId="{51F4EE69-7EF3-4EC4-9851-ACA30D1DAEF2}" srcOrd="0" destOrd="0" presId="urn:microsoft.com/office/officeart/2005/8/layout/process2"/>
    <dgm:cxn modelId="{238A002A-0124-458B-987A-F0B45CE79ADC}" type="presOf" srcId="{BAED88A3-ABA0-48C8-A324-766D171E65B3}" destId="{015C9A40-B188-4312-A2EA-AB312707739F}" srcOrd="0" destOrd="0" presId="urn:microsoft.com/office/officeart/2005/8/layout/process2"/>
    <dgm:cxn modelId="{BD6211D9-B60F-492A-AE52-4ACA56017057}" srcId="{5ED9A384-114E-4695-B93E-67C1F7AA00F9}" destId="{1956D753-04DC-4AFC-9759-6F520DCCCB60}" srcOrd="4" destOrd="0" parTransId="{470A3773-DB53-41DB-B052-2EBB5B3C9BDE}" sibTransId="{9F1C7872-9D7E-4F44-B72E-3DFEB63E9E4F}"/>
    <dgm:cxn modelId="{62E92023-50D9-4AE1-978E-0CEEE97972CA}" srcId="{5ED9A384-114E-4695-B93E-67C1F7AA00F9}" destId="{32586F22-AE69-41AB-A02D-30CE40A502AD}" srcOrd="0" destOrd="0" parTransId="{B051DDCD-60E1-4631-B916-98B83D7632E7}" sibTransId="{4DE55F1B-F0AC-47A3-B81A-A58D8029BAA8}"/>
    <dgm:cxn modelId="{0A3173F4-6FCB-44A7-9BEE-CEDD3F36EE37}" type="presOf" srcId="{3F6669F8-FA3A-490E-BCDB-383EC484AD00}" destId="{AD5BA054-5EB4-4675-8783-B9FEE8F686DB}" srcOrd="0" destOrd="0" presId="urn:microsoft.com/office/officeart/2005/8/layout/process2"/>
    <dgm:cxn modelId="{5A9C745A-1963-4BA1-9369-D7FF7F08A290}" type="presOf" srcId="{BAED88A3-ABA0-48C8-A324-766D171E65B3}" destId="{C560E80A-5D05-44D3-95AB-170B224E9D28}" srcOrd="1" destOrd="0" presId="urn:microsoft.com/office/officeart/2005/8/layout/process2"/>
    <dgm:cxn modelId="{13DDCFE9-52F6-4C67-B4C0-411DF983D697}" type="presOf" srcId="{F108A8A9-22E3-4768-BD84-CD008F48C4A1}" destId="{938035FC-C82F-4489-8B5E-15042C64A0BC}" srcOrd="0" destOrd="0" presId="urn:microsoft.com/office/officeart/2005/8/layout/process2"/>
    <dgm:cxn modelId="{65076086-DBFE-4831-8F01-D1550FB7237C}" type="presOf" srcId="{5524C426-74B8-4BC0-97A7-2A958B74EC31}" destId="{116F5752-D84C-4701-A6B4-890C56AD3623}" srcOrd="1" destOrd="0" presId="urn:microsoft.com/office/officeart/2005/8/layout/process2"/>
    <dgm:cxn modelId="{1EAB22FE-B56E-4381-B1F0-9EAD90DDBD14}" type="presOf" srcId="{32586F22-AE69-41AB-A02D-30CE40A502AD}" destId="{C3A8E6F2-DF49-46E0-8622-F997DF0A1AB5}" srcOrd="0" destOrd="0" presId="urn:microsoft.com/office/officeart/2005/8/layout/process2"/>
    <dgm:cxn modelId="{B5F8FACF-044A-4618-B61F-8677FC5875BE}" type="presOf" srcId="{5ED9A384-114E-4695-B93E-67C1F7AA00F9}" destId="{E1BD71D1-1BE3-44D9-8570-C561FF4BB6DB}" srcOrd="0" destOrd="0" presId="urn:microsoft.com/office/officeart/2005/8/layout/process2"/>
    <dgm:cxn modelId="{7AE3FE3F-61CE-489F-B578-CE773918E51C}" type="presOf" srcId="{0A27D994-7BBA-4599-B4F7-C24D7BFAD6D9}" destId="{0228C20B-F461-4657-8EB8-A60C132A62A7}" srcOrd="1" destOrd="0" presId="urn:microsoft.com/office/officeart/2005/8/layout/process2"/>
    <dgm:cxn modelId="{305CCF24-1311-485C-AD6F-F6D717C6A6F2}" type="presOf" srcId="{4DE55F1B-F0AC-47A3-B81A-A58D8029BAA8}" destId="{060FDCD3-B341-4333-A2D5-177A21FC9933}" srcOrd="0" destOrd="0" presId="urn:microsoft.com/office/officeart/2005/8/layout/process2"/>
    <dgm:cxn modelId="{C3AA032A-2E72-4064-9B62-0426246B1D3E}" type="presOf" srcId="{0A27D994-7BBA-4599-B4F7-C24D7BFAD6D9}" destId="{3B49F80B-A843-414C-80CF-9803226D7633}" srcOrd="0" destOrd="0" presId="urn:microsoft.com/office/officeart/2005/8/layout/process2"/>
    <dgm:cxn modelId="{89C18357-477B-474F-A303-F65DBF41D1E0}" type="presOf" srcId="{D80384CF-75FB-4D3F-B263-458E7F279C46}" destId="{EC41BB82-35E9-4593-8B35-DB6A7C98B823}" srcOrd="0" destOrd="0" presId="urn:microsoft.com/office/officeart/2005/8/layout/process2"/>
    <dgm:cxn modelId="{FF2EDB26-0663-429D-8A91-C32E24B167B9}" type="presParOf" srcId="{E1BD71D1-1BE3-44D9-8570-C561FF4BB6DB}" destId="{C3A8E6F2-DF49-46E0-8622-F997DF0A1AB5}" srcOrd="0" destOrd="0" presId="urn:microsoft.com/office/officeart/2005/8/layout/process2"/>
    <dgm:cxn modelId="{0A00145B-BE47-47E1-9A5B-F33E0BA09D05}" type="presParOf" srcId="{E1BD71D1-1BE3-44D9-8570-C561FF4BB6DB}" destId="{060FDCD3-B341-4333-A2D5-177A21FC9933}" srcOrd="1" destOrd="0" presId="urn:microsoft.com/office/officeart/2005/8/layout/process2"/>
    <dgm:cxn modelId="{137CD09B-62F9-4EE4-8CA1-3804CF226B67}" type="presParOf" srcId="{060FDCD3-B341-4333-A2D5-177A21FC9933}" destId="{F9B5B867-B949-4DE9-BEA3-64AF7C05D7F1}" srcOrd="0" destOrd="0" presId="urn:microsoft.com/office/officeart/2005/8/layout/process2"/>
    <dgm:cxn modelId="{10444D6D-1FCE-4713-915C-DF5A43E5CF89}" type="presParOf" srcId="{E1BD71D1-1BE3-44D9-8570-C561FF4BB6DB}" destId="{AD5BA054-5EB4-4675-8783-B9FEE8F686DB}" srcOrd="2" destOrd="0" presId="urn:microsoft.com/office/officeart/2005/8/layout/process2"/>
    <dgm:cxn modelId="{9E32CA0D-680F-46EF-ABAA-C057306EBFFD}" type="presParOf" srcId="{E1BD71D1-1BE3-44D9-8570-C561FF4BB6DB}" destId="{015C9A40-B188-4312-A2EA-AB312707739F}" srcOrd="3" destOrd="0" presId="urn:microsoft.com/office/officeart/2005/8/layout/process2"/>
    <dgm:cxn modelId="{344C83B5-A013-4906-A56B-D021D290670B}" type="presParOf" srcId="{015C9A40-B188-4312-A2EA-AB312707739F}" destId="{C560E80A-5D05-44D3-95AB-170B224E9D28}" srcOrd="0" destOrd="0" presId="urn:microsoft.com/office/officeart/2005/8/layout/process2"/>
    <dgm:cxn modelId="{5DF3A3FE-BF41-4896-B91B-3225546FFEA2}" type="presParOf" srcId="{E1BD71D1-1BE3-44D9-8570-C561FF4BB6DB}" destId="{EC41BB82-35E9-4593-8B35-DB6A7C98B823}" srcOrd="4" destOrd="0" presId="urn:microsoft.com/office/officeart/2005/8/layout/process2"/>
    <dgm:cxn modelId="{F0C11364-726A-40BE-9BEC-4FAE10575D3E}" type="presParOf" srcId="{E1BD71D1-1BE3-44D9-8570-C561FF4BB6DB}" destId="{3B49F80B-A843-414C-80CF-9803226D7633}" srcOrd="5" destOrd="0" presId="urn:microsoft.com/office/officeart/2005/8/layout/process2"/>
    <dgm:cxn modelId="{5DD75CE4-8D9B-4296-8957-7F8D4B7A8011}" type="presParOf" srcId="{3B49F80B-A843-414C-80CF-9803226D7633}" destId="{0228C20B-F461-4657-8EB8-A60C132A62A7}" srcOrd="0" destOrd="0" presId="urn:microsoft.com/office/officeart/2005/8/layout/process2"/>
    <dgm:cxn modelId="{24353EB6-F6E4-4378-AEB7-0DFE413A7EC1}" type="presParOf" srcId="{E1BD71D1-1BE3-44D9-8570-C561FF4BB6DB}" destId="{938035FC-C82F-4489-8B5E-15042C64A0BC}" srcOrd="6" destOrd="0" presId="urn:microsoft.com/office/officeart/2005/8/layout/process2"/>
    <dgm:cxn modelId="{9C0776C4-2B22-4EC5-BE1C-DDB6F54F3248}" type="presParOf" srcId="{E1BD71D1-1BE3-44D9-8570-C561FF4BB6DB}" destId="{51F4EE69-7EF3-4EC4-9851-ACA30D1DAEF2}" srcOrd="7" destOrd="0" presId="urn:microsoft.com/office/officeart/2005/8/layout/process2"/>
    <dgm:cxn modelId="{58DEC728-72B8-4794-A7D2-D7AE4F55754A}" type="presParOf" srcId="{51F4EE69-7EF3-4EC4-9851-ACA30D1DAEF2}" destId="{116F5752-D84C-4701-A6B4-890C56AD3623}" srcOrd="0" destOrd="0" presId="urn:microsoft.com/office/officeart/2005/8/layout/process2"/>
    <dgm:cxn modelId="{22B66BC7-2D0E-4E65-BAB1-23D2F7E097A2}" type="presParOf" srcId="{E1BD71D1-1BE3-44D9-8570-C561FF4BB6DB}" destId="{0CDBD5DA-EBF0-4B89-8D4B-5DE8576C921D}"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5AA2B7-7113-4016-9ABB-B42CE66E0D0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0BADB8EB-2D47-4E7E-AEB1-21019FBF98AB}">
      <dgm:prSet phldrT="[Text]" custT="1"/>
      <dgm:spPr/>
      <dgm:t>
        <a:bodyPr/>
        <a:lstStyle/>
        <a:p>
          <a:r>
            <a:rPr lang="en-US" sz="6000" b="1">
              <a:solidFill>
                <a:schemeClr val="accent1">
                  <a:lumMod val="50000"/>
                </a:schemeClr>
              </a:solidFill>
            </a:rPr>
            <a:t>Teams</a:t>
          </a:r>
          <a:endParaRPr lang="en-US" sz="5800" b="1">
            <a:solidFill>
              <a:schemeClr val="accent1">
                <a:lumMod val="50000"/>
              </a:schemeClr>
            </a:solidFill>
          </a:endParaRPr>
        </a:p>
      </dgm:t>
    </dgm:pt>
    <dgm:pt modelId="{4D1621EA-5320-405D-87AD-E022C33F95B7}" type="parTrans" cxnId="{ADF111B2-CA10-47F7-B4B4-6435876EF282}">
      <dgm:prSet/>
      <dgm:spPr/>
      <dgm:t>
        <a:bodyPr/>
        <a:lstStyle/>
        <a:p>
          <a:endParaRPr lang="en-US"/>
        </a:p>
      </dgm:t>
    </dgm:pt>
    <dgm:pt modelId="{5C60BE73-0858-43F7-83B7-07DD324F88DE}" type="sibTrans" cxnId="{ADF111B2-CA10-47F7-B4B4-6435876EF282}">
      <dgm:prSet/>
      <dgm:spPr/>
      <dgm:t>
        <a:bodyPr/>
        <a:lstStyle/>
        <a:p>
          <a:endParaRPr lang="en-US"/>
        </a:p>
      </dgm:t>
    </dgm:pt>
    <dgm:pt modelId="{303CC86A-27B4-4016-9FCC-F2C236185240}">
      <dgm:prSet phldrT="[Text]"/>
      <dgm:spPr/>
      <dgm:t>
        <a:bodyPr/>
        <a:lstStyle/>
        <a:p>
          <a:pPr algn="l">
            <a:buFont typeface="Arial" panose="020B0604020202020204" pitchFamily="34" charset="0"/>
            <a:buChar char="•"/>
          </a:pPr>
          <a:r>
            <a:rPr lang="en-US" b="1">
              <a:solidFill>
                <a:schemeClr val="accent3">
                  <a:lumMod val="60000"/>
                  <a:lumOff val="40000"/>
                </a:schemeClr>
              </a:solidFill>
            </a:rPr>
            <a:t>Team</a:t>
          </a:r>
          <a:r>
            <a:rPr lang="en-US">
              <a:solidFill>
                <a:schemeClr val="accent3">
                  <a:lumMod val="60000"/>
                  <a:lumOff val="40000"/>
                </a:schemeClr>
              </a:solidFill>
            </a:rPr>
            <a:t> </a:t>
          </a:r>
          <a:r>
            <a:rPr lang="en-US" b="1">
              <a:solidFill>
                <a:schemeClr val="accent3">
                  <a:lumMod val="60000"/>
                  <a:lumOff val="40000"/>
                </a:schemeClr>
              </a:solidFill>
            </a:rPr>
            <a:t>Building</a:t>
          </a:r>
        </a:p>
      </dgm:t>
    </dgm:pt>
    <dgm:pt modelId="{8D113B16-5AE5-470E-BB22-15E7C7EE38C3}" type="parTrans" cxnId="{07D5DBD6-30C6-49BF-9386-FF67C8AE4248}">
      <dgm:prSet/>
      <dgm:spPr/>
      <dgm:t>
        <a:bodyPr/>
        <a:lstStyle/>
        <a:p>
          <a:endParaRPr lang="en-US"/>
        </a:p>
      </dgm:t>
    </dgm:pt>
    <dgm:pt modelId="{D1FF1A0D-718F-40BD-9284-10CA433FF4EF}" type="sibTrans" cxnId="{07D5DBD6-30C6-49BF-9386-FF67C8AE4248}">
      <dgm:prSet/>
      <dgm:spPr/>
      <dgm:t>
        <a:bodyPr/>
        <a:lstStyle/>
        <a:p>
          <a:endParaRPr lang="en-US"/>
        </a:p>
      </dgm:t>
    </dgm:pt>
    <dgm:pt modelId="{E7E9B396-8292-436D-86A1-6E12C9D0BA09}">
      <dgm:prSet phldrT="[Text]"/>
      <dgm:spPr/>
      <dgm:t>
        <a:bodyPr/>
        <a:lstStyle/>
        <a:p>
          <a:pPr>
            <a:buNone/>
          </a:pPr>
          <a:r>
            <a:rPr lang="en-US" sz="2100" b="1">
              <a:solidFill>
                <a:schemeClr val="accent3">
                  <a:lumMod val="60000"/>
                  <a:lumOff val="40000"/>
                </a:schemeClr>
              </a:solidFill>
            </a:rPr>
            <a:t>Subgroup Building</a:t>
          </a:r>
        </a:p>
      </dgm:t>
    </dgm:pt>
    <dgm:pt modelId="{BB90DC03-6894-4D36-A218-231E0B49A1C7}" type="parTrans" cxnId="{3EAE50B5-661B-4FB8-9197-F1714E7DB351}">
      <dgm:prSet/>
      <dgm:spPr/>
      <dgm:t>
        <a:bodyPr/>
        <a:lstStyle/>
        <a:p>
          <a:endParaRPr lang="en-US"/>
        </a:p>
      </dgm:t>
    </dgm:pt>
    <dgm:pt modelId="{1ED39E1C-ED03-4B2E-9ABB-FB3850A2B4E1}" type="sibTrans" cxnId="{3EAE50B5-661B-4FB8-9197-F1714E7DB351}">
      <dgm:prSet/>
      <dgm:spPr/>
      <dgm:t>
        <a:bodyPr/>
        <a:lstStyle/>
        <a:p>
          <a:endParaRPr lang="en-US"/>
        </a:p>
      </dgm:t>
    </dgm:pt>
    <dgm:pt modelId="{85D4D6B7-290E-450B-84BC-44D43F7A94AB}">
      <dgm:prSet phldrT="[Text]"/>
      <dgm:spPr/>
      <dgm:t>
        <a:bodyPr/>
        <a:lstStyle/>
        <a:p>
          <a:r>
            <a:rPr lang="en-US" b="1">
              <a:solidFill>
                <a:schemeClr val="accent1">
                  <a:lumMod val="50000"/>
                </a:schemeClr>
              </a:solidFill>
            </a:rPr>
            <a:t>Flexibility</a:t>
          </a:r>
        </a:p>
      </dgm:t>
    </dgm:pt>
    <dgm:pt modelId="{A26A3DC8-7FD6-40D6-A93A-82EA2CCF59A1}" type="parTrans" cxnId="{41BC104A-6E03-4E5F-9326-A477C7C5CE28}">
      <dgm:prSet/>
      <dgm:spPr/>
      <dgm:t>
        <a:bodyPr/>
        <a:lstStyle/>
        <a:p>
          <a:endParaRPr lang="en-US"/>
        </a:p>
      </dgm:t>
    </dgm:pt>
    <dgm:pt modelId="{6673CF4C-193C-4721-A7AD-509D83A50B4D}" type="sibTrans" cxnId="{41BC104A-6E03-4E5F-9326-A477C7C5CE28}">
      <dgm:prSet/>
      <dgm:spPr/>
      <dgm:t>
        <a:bodyPr/>
        <a:lstStyle/>
        <a:p>
          <a:endParaRPr lang="en-US"/>
        </a:p>
      </dgm:t>
    </dgm:pt>
    <dgm:pt modelId="{F6549A70-C407-4A40-99BD-741F9BBBBBF9}">
      <dgm:prSet phldrT="[Text]"/>
      <dgm:spPr/>
      <dgm:t>
        <a:bodyPr/>
        <a:lstStyle/>
        <a:p>
          <a:r>
            <a:rPr lang="en-US" b="1">
              <a:solidFill>
                <a:schemeClr val="accent3">
                  <a:lumMod val="60000"/>
                  <a:lumOff val="40000"/>
                </a:schemeClr>
              </a:solidFill>
            </a:rPr>
            <a:t>Phases</a:t>
          </a:r>
        </a:p>
      </dgm:t>
    </dgm:pt>
    <dgm:pt modelId="{A4B41A97-4B67-41FD-BD20-A34D12C32124}" type="parTrans" cxnId="{19E7E7C9-F008-4CB4-945F-3EF64D369199}">
      <dgm:prSet/>
      <dgm:spPr/>
      <dgm:t>
        <a:bodyPr/>
        <a:lstStyle/>
        <a:p>
          <a:endParaRPr lang="en-US"/>
        </a:p>
      </dgm:t>
    </dgm:pt>
    <dgm:pt modelId="{499688FB-3291-4379-839B-F5CB96494BDF}" type="sibTrans" cxnId="{19E7E7C9-F008-4CB4-945F-3EF64D369199}">
      <dgm:prSet/>
      <dgm:spPr/>
      <dgm:t>
        <a:bodyPr/>
        <a:lstStyle/>
        <a:p>
          <a:endParaRPr lang="en-US"/>
        </a:p>
      </dgm:t>
    </dgm:pt>
    <dgm:pt modelId="{1C72341A-B144-4110-AAEC-CD71623FCDC0}">
      <dgm:prSet phldrT="[Text]"/>
      <dgm:spPr/>
      <dgm:t>
        <a:bodyPr/>
        <a:lstStyle/>
        <a:p>
          <a:r>
            <a:rPr lang="en-US" b="1">
              <a:solidFill>
                <a:schemeClr val="accent3">
                  <a:lumMod val="60000"/>
                  <a:lumOff val="40000"/>
                </a:schemeClr>
              </a:solidFill>
            </a:rPr>
            <a:t>Meetings</a:t>
          </a:r>
        </a:p>
      </dgm:t>
    </dgm:pt>
    <dgm:pt modelId="{E6367088-7F67-4D1B-A282-5F80CC29B165}" type="parTrans" cxnId="{5CB6A518-AA63-4E1F-90CD-5C14DEC3A266}">
      <dgm:prSet/>
      <dgm:spPr/>
      <dgm:t>
        <a:bodyPr/>
        <a:lstStyle/>
        <a:p>
          <a:endParaRPr lang="en-US"/>
        </a:p>
      </dgm:t>
    </dgm:pt>
    <dgm:pt modelId="{DE331CE3-1557-40F5-A1E5-2D25C34BC54E}" type="sibTrans" cxnId="{5CB6A518-AA63-4E1F-90CD-5C14DEC3A266}">
      <dgm:prSet/>
      <dgm:spPr/>
      <dgm:t>
        <a:bodyPr/>
        <a:lstStyle/>
        <a:p>
          <a:endParaRPr lang="en-US"/>
        </a:p>
      </dgm:t>
    </dgm:pt>
    <dgm:pt modelId="{AD6DA362-8B16-426F-93D9-98F5FDEF8D9C}">
      <dgm:prSet phldrT="[Text]"/>
      <dgm:spPr/>
      <dgm:t>
        <a:bodyPr/>
        <a:lstStyle/>
        <a:p>
          <a:r>
            <a:rPr lang="en-US" b="1" i="0">
              <a:solidFill>
                <a:schemeClr val="accent1">
                  <a:lumMod val="50000"/>
                </a:schemeClr>
              </a:solidFill>
            </a:rPr>
            <a:t>Preparation</a:t>
          </a:r>
        </a:p>
      </dgm:t>
    </dgm:pt>
    <dgm:pt modelId="{4016C4E3-781F-4C62-A487-3AF5AC364FDA}" type="parTrans" cxnId="{19F9AFE8-A55E-4FDF-916C-B9C6C528593B}">
      <dgm:prSet/>
      <dgm:spPr/>
      <dgm:t>
        <a:bodyPr/>
        <a:lstStyle/>
        <a:p>
          <a:endParaRPr lang="en-US"/>
        </a:p>
      </dgm:t>
    </dgm:pt>
    <dgm:pt modelId="{F55E1A25-D919-4878-A539-7FDDDB964DA7}" type="sibTrans" cxnId="{19F9AFE8-A55E-4FDF-916C-B9C6C528593B}">
      <dgm:prSet/>
      <dgm:spPr/>
      <dgm:t>
        <a:bodyPr/>
        <a:lstStyle/>
        <a:p>
          <a:endParaRPr lang="en-US"/>
        </a:p>
      </dgm:t>
    </dgm:pt>
    <dgm:pt modelId="{59D160C7-5B7A-4126-8C83-845847EADBCE}">
      <dgm:prSet phldrT="[Text]"/>
      <dgm:spPr/>
      <dgm:t>
        <a:bodyPr/>
        <a:lstStyle/>
        <a:p>
          <a:r>
            <a:rPr lang="en-US" b="1">
              <a:solidFill>
                <a:schemeClr val="accent3">
                  <a:lumMod val="60000"/>
                  <a:lumOff val="40000"/>
                </a:schemeClr>
              </a:solidFill>
            </a:rPr>
            <a:t>Feedback</a:t>
          </a:r>
        </a:p>
      </dgm:t>
    </dgm:pt>
    <dgm:pt modelId="{A12D75F3-C41B-4DF3-80A2-88A866C8C2BB}" type="parTrans" cxnId="{986607D3-47DC-494C-972B-19D526744BEA}">
      <dgm:prSet/>
      <dgm:spPr/>
      <dgm:t>
        <a:bodyPr/>
        <a:lstStyle/>
        <a:p>
          <a:endParaRPr lang="en-US"/>
        </a:p>
      </dgm:t>
    </dgm:pt>
    <dgm:pt modelId="{388ADC86-1566-408E-B56C-8963F3135816}" type="sibTrans" cxnId="{986607D3-47DC-494C-972B-19D526744BEA}">
      <dgm:prSet/>
      <dgm:spPr/>
      <dgm:t>
        <a:bodyPr/>
        <a:lstStyle/>
        <a:p>
          <a:endParaRPr lang="en-US"/>
        </a:p>
      </dgm:t>
    </dgm:pt>
    <dgm:pt modelId="{E5515411-E240-4056-9BCA-4104E5FDADED}">
      <dgm:prSet phldrT="[Text]"/>
      <dgm:spPr/>
      <dgm:t>
        <a:bodyPr/>
        <a:lstStyle/>
        <a:p>
          <a:r>
            <a:rPr lang="en-US" b="1">
              <a:solidFill>
                <a:schemeClr val="accent3">
                  <a:lumMod val="60000"/>
                  <a:lumOff val="40000"/>
                </a:schemeClr>
              </a:solidFill>
            </a:rPr>
            <a:t>Schedule</a:t>
          </a:r>
        </a:p>
      </dgm:t>
    </dgm:pt>
    <dgm:pt modelId="{FB3F8E51-16EE-4BF0-831D-36050EE547D7}" type="parTrans" cxnId="{A3D1FCB8-3E1E-4CCE-81DD-128E04592460}">
      <dgm:prSet/>
      <dgm:spPr/>
      <dgm:t>
        <a:bodyPr/>
        <a:lstStyle/>
        <a:p>
          <a:endParaRPr lang="en-US"/>
        </a:p>
      </dgm:t>
    </dgm:pt>
    <dgm:pt modelId="{7F5A6421-D9A7-4C26-B85E-C1000BCE892D}" type="sibTrans" cxnId="{A3D1FCB8-3E1E-4CCE-81DD-128E04592460}">
      <dgm:prSet/>
      <dgm:spPr/>
      <dgm:t>
        <a:bodyPr/>
        <a:lstStyle/>
        <a:p>
          <a:endParaRPr lang="en-US"/>
        </a:p>
      </dgm:t>
    </dgm:pt>
    <dgm:pt modelId="{D60E387E-6492-4058-886A-7DD8A9492539}">
      <dgm:prSet/>
      <dgm:spPr/>
      <dgm:t>
        <a:bodyPr/>
        <a:lstStyle/>
        <a:p>
          <a:pPr algn="l">
            <a:buFont typeface="Arial" panose="020B0604020202020204" pitchFamily="34" charset="0"/>
            <a:buChar char="•"/>
          </a:pPr>
          <a:r>
            <a:rPr lang="en-US">
              <a:solidFill>
                <a:schemeClr val="accent3">
                  <a:lumMod val="60000"/>
                  <a:lumOff val="40000"/>
                </a:schemeClr>
              </a:solidFill>
            </a:rPr>
            <a:t>Leads</a:t>
          </a:r>
        </a:p>
      </dgm:t>
    </dgm:pt>
    <dgm:pt modelId="{949D659D-8B31-4EE7-8E14-E206FA661AE6}" type="parTrans" cxnId="{77B7369C-6101-4F6F-959E-3F4B060B6423}">
      <dgm:prSet/>
      <dgm:spPr/>
      <dgm:t>
        <a:bodyPr/>
        <a:lstStyle/>
        <a:p>
          <a:endParaRPr lang="en-US"/>
        </a:p>
      </dgm:t>
    </dgm:pt>
    <dgm:pt modelId="{20706DCF-213B-413C-A885-4CB4EDACDEF5}" type="sibTrans" cxnId="{77B7369C-6101-4F6F-959E-3F4B060B6423}">
      <dgm:prSet/>
      <dgm:spPr/>
      <dgm:t>
        <a:bodyPr/>
        <a:lstStyle/>
        <a:p>
          <a:endParaRPr lang="en-US"/>
        </a:p>
      </dgm:t>
    </dgm:pt>
    <dgm:pt modelId="{BC0EFBC2-1095-4006-B11F-451A7E63BFCE}">
      <dgm:prSet/>
      <dgm:spPr/>
      <dgm:t>
        <a:bodyPr/>
        <a:lstStyle/>
        <a:p>
          <a:pPr algn="l">
            <a:buFont typeface="Arial" panose="020B0604020202020204" pitchFamily="34" charset="0"/>
            <a:buChar char="•"/>
          </a:pPr>
          <a:r>
            <a:rPr lang="en-US">
              <a:solidFill>
                <a:schemeClr val="accent3">
                  <a:lumMod val="60000"/>
                  <a:lumOff val="40000"/>
                </a:schemeClr>
              </a:solidFill>
            </a:rPr>
            <a:t>Based on Skills/Desires</a:t>
          </a:r>
        </a:p>
      </dgm:t>
    </dgm:pt>
    <dgm:pt modelId="{BCD00C94-AC52-42F1-928A-3BA3F6AD1082}" type="parTrans" cxnId="{7E4CC571-8F7C-46DA-81B9-69F0A086B8FF}">
      <dgm:prSet/>
      <dgm:spPr/>
      <dgm:t>
        <a:bodyPr/>
        <a:lstStyle/>
        <a:p>
          <a:endParaRPr lang="en-US"/>
        </a:p>
      </dgm:t>
    </dgm:pt>
    <dgm:pt modelId="{55FE7936-0CDB-49FF-ACA5-DA1EA7391FCB}" type="sibTrans" cxnId="{7E4CC571-8F7C-46DA-81B9-69F0A086B8FF}">
      <dgm:prSet/>
      <dgm:spPr/>
      <dgm:t>
        <a:bodyPr/>
        <a:lstStyle/>
        <a:p>
          <a:endParaRPr lang="en-US"/>
        </a:p>
      </dgm:t>
    </dgm:pt>
    <dgm:pt modelId="{79391680-F208-4E28-B1D5-49577A54DF18}">
      <dgm:prSet/>
      <dgm:spPr/>
      <dgm:t>
        <a:bodyPr/>
        <a:lstStyle/>
        <a:p>
          <a:r>
            <a:rPr lang="en-US" sz="1600">
              <a:solidFill>
                <a:schemeClr val="accent3">
                  <a:lumMod val="60000"/>
                  <a:lumOff val="40000"/>
                </a:schemeClr>
              </a:solidFill>
            </a:rPr>
            <a:t>Based on major functions of project</a:t>
          </a:r>
        </a:p>
      </dgm:t>
    </dgm:pt>
    <dgm:pt modelId="{AB1F3971-4957-4C7E-B51F-0C644C9DAB48}" type="parTrans" cxnId="{2C030C8C-2CA2-4A68-96ED-32370D5F2C8F}">
      <dgm:prSet/>
      <dgm:spPr/>
      <dgm:t>
        <a:bodyPr/>
        <a:lstStyle/>
        <a:p>
          <a:endParaRPr lang="en-US"/>
        </a:p>
      </dgm:t>
    </dgm:pt>
    <dgm:pt modelId="{4EA13CA9-B499-4A89-A64A-FB6C806DC825}" type="sibTrans" cxnId="{2C030C8C-2CA2-4A68-96ED-32370D5F2C8F}">
      <dgm:prSet/>
      <dgm:spPr/>
      <dgm:t>
        <a:bodyPr/>
        <a:lstStyle/>
        <a:p>
          <a:endParaRPr lang="en-US"/>
        </a:p>
      </dgm:t>
    </dgm:pt>
    <dgm:pt modelId="{C91E80A5-DA94-4106-B456-BC16AFDDC95F}">
      <dgm:prSet/>
      <dgm:spPr/>
      <dgm:t>
        <a:bodyPr/>
        <a:lstStyle/>
        <a:p>
          <a:r>
            <a:rPr lang="en-US">
              <a:solidFill>
                <a:schemeClr val="accent3">
                  <a:lumMod val="60000"/>
                  <a:lumOff val="40000"/>
                </a:schemeClr>
              </a:solidFill>
            </a:rPr>
            <a:t>Phases require varied managerial execution</a:t>
          </a:r>
        </a:p>
      </dgm:t>
    </dgm:pt>
    <dgm:pt modelId="{9AF6173E-FD98-46E6-8FB1-723422214F06}" type="parTrans" cxnId="{191952B2-2B04-44A6-AEFC-1C0462FA483C}">
      <dgm:prSet/>
      <dgm:spPr/>
      <dgm:t>
        <a:bodyPr/>
        <a:lstStyle/>
        <a:p>
          <a:endParaRPr lang="en-US"/>
        </a:p>
      </dgm:t>
    </dgm:pt>
    <dgm:pt modelId="{DE0667FB-3924-43FC-BFAD-EEA0D157B497}" type="sibTrans" cxnId="{191952B2-2B04-44A6-AEFC-1C0462FA483C}">
      <dgm:prSet/>
      <dgm:spPr/>
      <dgm:t>
        <a:bodyPr/>
        <a:lstStyle/>
        <a:p>
          <a:endParaRPr lang="en-US"/>
        </a:p>
      </dgm:t>
    </dgm:pt>
    <dgm:pt modelId="{FE60A902-4CC7-4D4B-A6BD-4D135E12843A}">
      <dgm:prSet/>
      <dgm:spPr/>
      <dgm:t>
        <a:bodyPr/>
        <a:lstStyle/>
        <a:p>
          <a:r>
            <a:rPr lang="en-US">
              <a:solidFill>
                <a:schemeClr val="accent3">
                  <a:lumMod val="60000"/>
                  <a:lumOff val="40000"/>
                </a:schemeClr>
              </a:solidFill>
            </a:rPr>
            <a:t>Allow for subgroup execution</a:t>
          </a:r>
        </a:p>
      </dgm:t>
    </dgm:pt>
    <dgm:pt modelId="{63D2AC8C-C1D8-49FC-9860-7CC695E57C76}" type="parTrans" cxnId="{A13F8D5C-C2DA-4158-B078-D81136929D9F}">
      <dgm:prSet/>
      <dgm:spPr/>
      <dgm:t>
        <a:bodyPr/>
        <a:lstStyle/>
        <a:p>
          <a:endParaRPr lang="en-US"/>
        </a:p>
      </dgm:t>
    </dgm:pt>
    <dgm:pt modelId="{3A676572-CF5D-4C3C-AC9D-B785CE0E0580}" type="sibTrans" cxnId="{A13F8D5C-C2DA-4158-B078-D81136929D9F}">
      <dgm:prSet/>
      <dgm:spPr/>
      <dgm:t>
        <a:bodyPr/>
        <a:lstStyle/>
        <a:p>
          <a:endParaRPr lang="en-US"/>
        </a:p>
      </dgm:t>
    </dgm:pt>
    <dgm:pt modelId="{99EE6423-EBBE-458B-9FF8-4FCC8AF7A12D}">
      <dgm:prSet/>
      <dgm:spPr/>
      <dgm:t>
        <a:bodyPr/>
        <a:lstStyle/>
        <a:p>
          <a:r>
            <a:rPr lang="en-US">
              <a:solidFill>
                <a:schemeClr val="accent3">
                  <a:lumMod val="60000"/>
                  <a:lumOff val="40000"/>
                </a:schemeClr>
              </a:solidFill>
            </a:rPr>
            <a:t>Varying frequency and duration through phases</a:t>
          </a:r>
        </a:p>
      </dgm:t>
    </dgm:pt>
    <dgm:pt modelId="{62ED0980-3EFE-4F3F-B1E3-B110D8FBD552}" type="parTrans" cxnId="{7EB79E5F-9879-4353-AD14-5D9867F01E37}">
      <dgm:prSet/>
      <dgm:spPr/>
      <dgm:t>
        <a:bodyPr/>
        <a:lstStyle/>
        <a:p>
          <a:endParaRPr lang="en-US"/>
        </a:p>
      </dgm:t>
    </dgm:pt>
    <dgm:pt modelId="{010DEAA9-7C60-43D0-9207-288E4E621AF3}" type="sibTrans" cxnId="{7EB79E5F-9879-4353-AD14-5D9867F01E37}">
      <dgm:prSet/>
      <dgm:spPr/>
      <dgm:t>
        <a:bodyPr/>
        <a:lstStyle/>
        <a:p>
          <a:endParaRPr lang="en-US"/>
        </a:p>
      </dgm:t>
    </dgm:pt>
    <dgm:pt modelId="{9C780F23-CA27-41B8-BEAF-C11288BA3A2C}">
      <dgm:prSet/>
      <dgm:spPr/>
      <dgm:t>
        <a:bodyPr/>
        <a:lstStyle/>
        <a:p>
          <a:r>
            <a:rPr lang="en-US">
              <a:solidFill>
                <a:schemeClr val="accent3">
                  <a:lumMod val="60000"/>
                  <a:lumOff val="40000"/>
                </a:schemeClr>
              </a:solidFill>
            </a:rPr>
            <a:t>Size and duration vary through phases as well</a:t>
          </a:r>
        </a:p>
      </dgm:t>
    </dgm:pt>
    <dgm:pt modelId="{428CE036-72DD-4FCF-A118-0508DE49CBED}" type="parTrans" cxnId="{55FA5720-D684-4FE3-99D3-5DB436373E60}">
      <dgm:prSet/>
      <dgm:spPr/>
      <dgm:t>
        <a:bodyPr/>
        <a:lstStyle/>
        <a:p>
          <a:endParaRPr lang="en-US"/>
        </a:p>
      </dgm:t>
    </dgm:pt>
    <dgm:pt modelId="{7ACFC809-9D29-4F06-9DA6-4E697C5EDFDF}" type="sibTrans" cxnId="{55FA5720-D684-4FE3-99D3-5DB436373E60}">
      <dgm:prSet/>
      <dgm:spPr/>
      <dgm:t>
        <a:bodyPr/>
        <a:lstStyle/>
        <a:p>
          <a:endParaRPr lang="en-US"/>
        </a:p>
      </dgm:t>
    </dgm:pt>
    <dgm:pt modelId="{B7422CD9-8DC6-4CAD-B05F-EE1040F84BC4}">
      <dgm:prSet/>
      <dgm:spPr/>
      <dgm:t>
        <a:bodyPr/>
        <a:lstStyle/>
        <a:p>
          <a:pPr algn="l">
            <a:buFont typeface="Arial" panose="020B0604020202020204" pitchFamily="34" charset="0"/>
            <a:buChar char="•"/>
          </a:pPr>
          <a:r>
            <a:rPr lang="en-US">
              <a:solidFill>
                <a:schemeClr val="accent3">
                  <a:lumMod val="60000"/>
                  <a:lumOff val="40000"/>
                </a:schemeClr>
              </a:solidFill>
            </a:rPr>
            <a:t>Self Chosen Roles</a:t>
          </a:r>
        </a:p>
      </dgm:t>
    </dgm:pt>
    <dgm:pt modelId="{C2E8A299-BF17-4561-8E82-766D7CC8B4ED}" type="parTrans" cxnId="{0C4C77C8-AE3A-479A-B9E6-9EF82F992D27}">
      <dgm:prSet/>
      <dgm:spPr/>
      <dgm:t>
        <a:bodyPr/>
        <a:lstStyle/>
        <a:p>
          <a:endParaRPr lang="en-US"/>
        </a:p>
      </dgm:t>
    </dgm:pt>
    <dgm:pt modelId="{F77C0CCD-0489-4FED-8ADD-84AB33ACA2C4}" type="sibTrans" cxnId="{0C4C77C8-AE3A-479A-B9E6-9EF82F992D27}">
      <dgm:prSet/>
      <dgm:spPr/>
      <dgm:t>
        <a:bodyPr/>
        <a:lstStyle/>
        <a:p>
          <a:endParaRPr lang="en-US"/>
        </a:p>
      </dgm:t>
    </dgm:pt>
    <dgm:pt modelId="{07DAE304-A23A-4DA4-9E4D-75B9DAEFFD01}">
      <dgm:prSet custT="1"/>
      <dgm:spPr/>
      <dgm:t>
        <a:bodyPr/>
        <a:lstStyle/>
        <a:p>
          <a:pPr>
            <a:buNone/>
          </a:pPr>
          <a:r>
            <a:rPr lang="en-US" sz="2100" b="1">
              <a:solidFill>
                <a:schemeClr val="accent3">
                  <a:lumMod val="60000"/>
                  <a:lumOff val="40000"/>
                </a:schemeClr>
              </a:solidFill>
            </a:rPr>
            <a:t>Phase Breakdown</a:t>
          </a:r>
        </a:p>
      </dgm:t>
    </dgm:pt>
    <dgm:pt modelId="{B1B96E11-FCA9-43EF-8FC3-FB6F2D0679EC}" type="parTrans" cxnId="{87E3DD4E-7511-4B15-847B-34452E1A086C}">
      <dgm:prSet/>
      <dgm:spPr/>
      <dgm:t>
        <a:bodyPr/>
        <a:lstStyle/>
        <a:p>
          <a:endParaRPr lang="en-US"/>
        </a:p>
      </dgm:t>
    </dgm:pt>
    <dgm:pt modelId="{1E347C32-4F21-457F-880C-F2B29A65E1DD}" type="sibTrans" cxnId="{87E3DD4E-7511-4B15-847B-34452E1A086C}">
      <dgm:prSet/>
      <dgm:spPr/>
      <dgm:t>
        <a:bodyPr/>
        <a:lstStyle/>
        <a:p>
          <a:endParaRPr lang="en-US"/>
        </a:p>
      </dgm:t>
    </dgm:pt>
    <dgm:pt modelId="{A010E026-AE2C-4DF5-BDF9-880E05EB266D}">
      <dgm:prSet/>
      <dgm:spPr/>
      <dgm:t>
        <a:bodyPr/>
        <a:lstStyle/>
        <a:p>
          <a:r>
            <a:rPr lang="en-US" sz="1600">
              <a:solidFill>
                <a:schemeClr val="accent3">
                  <a:lumMod val="60000"/>
                  <a:lumOff val="40000"/>
                </a:schemeClr>
              </a:solidFill>
            </a:rPr>
            <a:t>Established realistic goals</a:t>
          </a:r>
        </a:p>
      </dgm:t>
    </dgm:pt>
    <dgm:pt modelId="{82E51255-CDDB-4B42-8E92-9CCE361E1074}" type="sibTrans" cxnId="{19A2C0F1-01B9-4557-A192-B387CE198A2D}">
      <dgm:prSet/>
      <dgm:spPr/>
      <dgm:t>
        <a:bodyPr/>
        <a:lstStyle/>
        <a:p>
          <a:endParaRPr lang="en-US"/>
        </a:p>
      </dgm:t>
    </dgm:pt>
    <dgm:pt modelId="{36DDFC80-B45C-446B-B1B8-FB6B73078D36}" type="parTrans" cxnId="{19A2C0F1-01B9-4557-A192-B387CE198A2D}">
      <dgm:prSet/>
      <dgm:spPr/>
      <dgm:t>
        <a:bodyPr/>
        <a:lstStyle/>
        <a:p>
          <a:endParaRPr lang="en-US"/>
        </a:p>
      </dgm:t>
    </dgm:pt>
    <dgm:pt modelId="{C42F9E95-B1ED-4EAB-87C0-A1490B8777B3}">
      <dgm:prSet/>
      <dgm:spPr/>
      <dgm:t>
        <a:bodyPr/>
        <a:lstStyle/>
        <a:p>
          <a:r>
            <a:rPr lang="en-US">
              <a:solidFill>
                <a:schemeClr val="accent3">
                  <a:lumMod val="60000"/>
                  <a:lumOff val="40000"/>
                </a:schemeClr>
              </a:solidFill>
            </a:rPr>
            <a:t>PAB member reviews</a:t>
          </a:r>
        </a:p>
      </dgm:t>
    </dgm:pt>
    <dgm:pt modelId="{E2BAB49E-C450-428C-9594-D763E86CC266}" type="sibTrans" cxnId="{8CFEB20A-5163-4D35-95F0-B69CFBC6F021}">
      <dgm:prSet/>
      <dgm:spPr/>
      <dgm:t>
        <a:bodyPr/>
        <a:lstStyle/>
        <a:p>
          <a:endParaRPr lang="en-US"/>
        </a:p>
      </dgm:t>
    </dgm:pt>
    <dgm:pt modelId="{9F5033BE-3169-4584-9830-8A6777032A15}" type="parTrans" cxnId="{8CFEB20A-5163-4D35-95F0-B69CFBC6F021}">
      <dgm:prSet/>
      <dgm:spPr/>
      <dgm:t>
        <a:bodyPr/>
        <a:lstStyle/>
        <a:p>
          <a:endParaRPr lang="en-US"/>
        </a:p>
      </dgm:t>
    </dgm:pt>
    <dgm:pt modelId="{9DFCB8DC-A57B-4225-B8CA-B0C0C45B5676}">
      <dgm:prSet/>
      <dgm:spPr/>
      <dgm:t>
        <a:bodyPr/>
        <a:lstStyle/>
        <a:p>
          <a:r>
            <a:rPr lang="en-US">
              <a:solidFill>
                <a:schemeClr val="accent3">
                  <a:lumMod val="60000"/>
                  <a:lumOff val="40000"/>
                </a:schemeClr>
              </a:solidFill>
            </a:rPr>
            <a:t>Inter-project communication</a:t>
          </a:r>
        </a:p>
      </dgm:t>
    </dgm:pt>
    <dgm:pt modelId="{2DD8BE56-9CA8-4BFF-9A8E-BA078E7DBE3F}" type="parTrans" cxnId="{DD9EEDF6-E244-4AC0-83AA-BFA1840FBD43}">
      <dgm:prSet/>
      <dgm:spPr/>
      <dgm:t>
        <a:bodyPr/>
        <a:lstStyle/>
        <a:p>
          <a:endParaRPr lang="en-US"/>
        </a:p>
      </dgm:t>
    </dgm:pt>
    <dgm:pt modelId="{C9534F7B-5701-4CB0-820D-DA6E80254B96}" type="sibTrans" cxnId="{DD9EEDF6-E244-4AC0-83AA-BFA1840FBD43}">
      <dgm:prSet/>
      <dgm:spPr/>
      <dgm:t>
        <a:bodyPr/>
        <a:lstStyle/>
        <a:p>
          <a:endParaRPr lang="en-US"/>
        </a:p>
      </dgm:t>
    </dgm:pt>
    <dgm:pt modelId="{67535859-D577-47B2-A158-E73C6C69E18B}">
      <dgm:prSet/>
      <dgm:spPr/>
      <dgm:t>
        <a:bodyPr/>
        <a:lstStyle/>
        <a:p>
          <a:r>
            <a:rPr lang="en-US">
              <a:solidFill>
                <a:schemeClr val="accent3">
                  <a:lumMod val="60000"/>
                  <a:lumOff val="40000"/>
                </a:schemeClr>
              </a:solidFill>
            </a:rPr>
            <a:t>PM chatter</a:t>
          </a:r>
        </a:p>
      </dgm:t>
    </dgm:pt>
    <dgm:pt modelId="{8263F6DC-ADA1-4409-8212-E891276672A7}" type="parTrans" cxnId="{B7A60EF2-BE33-4557-A2B7-F3DC7AB1E90F}">
      <dgm:prSet/>
      <dgm:spPr/>
      <dgm:t>
        <a:bodyPr/>
        <a:lstStyle/>
        <a:p>
          <a:endParaRPr lang="en-US"/>
        </a:p>
      </dgm:t>
    </dgm:pt>
    <dgm:pt modelId="{D593C7F0-8E14-4CFD-8681-461FA56C9670}" type="sibTrans" cxnId="{B7A60EF2-BE33-4557-A2B7-F3DC7AB1E90F}">
      <dgm:prSet/>
      <dgm:spPr/>
      <dgm:t>
        <a:bodyPr/>
        <a:lstStyle/>
        <a:p>
          <a:endParaRPr lang="en-US"/>
        </a:p>
      </dgm:t>
    </dgm:pt>
    <dgm:pt modelId="{B2AC8992-AB77-4EF9-B3CD-4417E449C088}">
      <dgm:prSet/>
      <dgm:spPr/>
      <dgm:t>
        <a:bodyPr/>
        <a:lstStyle/>
        <a:p>
          <a:r>
            <a:rPr lang="en-US">
              <a:solidFill>
                <a:schemeClr val="accent3">
                  <a:lumMod val="60000"/>
                  <a:lumOff val="40000"/>
                </a:schemeClr>
              </a:solidFill>
            </a:rPr>
            <a:t>Gantt Chart</a:t>
          </a:r>
        </a:p>
      </dgm:t>
    </dgm:pt>
    <dgm:pt modelId="{567A7D78-A342-4D44-B8F5-9EF552F13DDE}" type="sibTrans" cxnId="{8DC0ED1B-1777-42C4-9FFD-4CCD589A0CC7}">
      <dgm:prSet/>
      <dgm:spPr/>
      <dgm:t>
        <a:bodyPr/>
        <a:lstStyle/>
        <a:p>
          <a:endParaRPr lang="en-US"/>
        </a:p>
      </dgm:t>
    </dgm:pt>
    <dgm:pt modelId="{E446B743-0D67-414C-82B0-1392BCFFC160}" type="parTrans" cxnId="{8DC0ED1B-1777-42C4-9FFD-4CCD589A0CC7}">
      <dgm:prSet/>
      <dgm:spPr/>
      <dgm:t>
        <a:bodyPr/>
        <a:lstStyle/>
        <a:p>
          <a:endParaRPr lang="en-US"/>
        </a:p>
      </dgm:t>
    </dgm:pt>
    <dgm:pt modelId="{D8B46B9A-AF04-4D77-9E18-30CA621DCA81}">
      <dgm:prSet/>
      <dgm:spPr/>
      <dgm:t>
        <a:bodyPr/>
        <a:lstStyle/>
        <a:p>
          <a:r>
            <a:rPr lang="en-US">
              <a:solidFill>
                <a:schemeClr val="accent3">
                  <a:lumMod val="60000"/>
                  <a:lumOff val="40000"/>
                </a:schemeClr>
              </a:solidFill>
            </a:rPr>
            <a:t>Updating regularly kept big picture in view</a:t>
          </a:r>
        </a:p>
      </dgm:t>
    </dgm:pt>
    <dgm:pt modelId="{150DBA74-C376-4F6A-9622-B92AA70F3B46}" type="parTrans" cxnId="{7F952347-1AEF-42A2-9E29-0B734E62EF73}">
      <dgm:prSet/>
      <dgm:spPr/>
      <dgm:t>
        <a:bodyPr/>
        <a:lstStyle/>
        <a:p>
          <a:endParaRPr lang="en-US"/>
        </a:p>
      </dgm:t>
    </dgm:pt>
    <dgm:pt modelId="{99212A00-0657-4F12-A5C7-410AAE921252}" type="sibTrans" cxnId="{7F952347-1AEF-42A2-9E29-0B734E62EF73}">
      <dgm:prSet/>
      <dgm:spPr/>
      <dgm:t>
        <a:bodyPr/>
        <a:lstStyle/>
        <a:p>
          <a:endParaRPr lang="en-US"/>
        </a:p>
      </dgm:t>
    </dgm:pt>
    <dgm:pt modelId="{A1843DEF-169C-4745-AD28-4D1A10B3763C}" type="pres">
      <dgm:prSet presAssocID="{085AA2B7-7113-4016-9ABB-B42CE66E0D0C}" presName="theList" presStyleCnt="0">
        <dgm:presLayoutVars>
          <dgm:dir/>
          <dgm:animLvl val="lvl"/>
          <dgm:resizeHandles val="exact"/>
        </dgm:presLayoutVars>
      </dgm:prSet>
      <dgm:spPr/>
      <dgm:t>
        <a:bodyPr/>
        <a:lstStyle/>
        <a:p>
          <a:endParaRPr lang="en-US"/>
        </a:p>
      </dgm:t>
    </dgm:pt>
    <dgm:pt modelId="{A3DECABA-37DB-478C-BDD1-95302C481924}" type="pres">
      <dgm:prSet presAssocID="{0BADB8EB-2D47-4E7E-AEB1-21019FBF98AB}" presName="compNode" presStyleCnt="0"/>
      <dgm:spPr/>
    </dgm:pt>
    <dgm:pt modelId="{0A2E1F17-119D-4282-B15F-E503105F6619}" type="pres">
      <dgm:prSet presAssocID="{0BADB8EB-2D47-4E7E-AEB1-21019FBF98AB}" presName="aNode" presStyleLbl="bgShp" presStyleIdx="0" presStyleCnt="3"/>
      <dgm:spPr/>
      <dgm:t>
        <a:bodyPr/>
        <a:lstStyle/>
        <a:p>
          <a:endParaRPr lang="en-US"/>
        </a:p>
      </dgm:t>
    </dgm:pt>
    <dgm:pt modelId="{44FE8A4E-E64F-414A-977E-B53D942D64F0}" type="pres">
      <dgm:prSet presAssocID="{0BADB8EB-2D47-4E7E-AEB1-21019FBF98AB}" presName="textNode" presStyleLbl="bgShp" presStyleIdx="0" presStyleCnt="3"/>
      <dgm:spPr/>
      <dgm:t>
        <a:bodyPr/>
        <a:lstStyle/>
        <a:p>
          <a:endParaRPr lang="en-US"/>
        </a:p>
      </dgm:t>
    </dgm:pt>
    <dgm:pt modelId="{A0AD5E5B-93F8-4A58-9F0B-9FDF044337C8}" type="pres">
      <dgm:prSet presAssocID="{0BADB8EB-2D47-4E7E-AEB1-21019FBF98AB}" presName="compChildNode" presStyleCnt="0"/>
      <dgm:spPr/>
    </dgm:pt>
    <dgm:pt modelId="{28A12526-5DE4-4D0F-BE41-C927FAA26C07}" type="pres">
      <dgm:prSet presAssocID="{0BADB8EB-2D47-4E7E-AEB1-21019FBF98AB}" presName="theInnerList" presStyleCnt="0"/>
      <dgm:spPr/>
    </dgm:pt>
    <dgm:pt modelId="{C4ED6DEE-E411-4AA0-A76E-E79BF0FDE968}" type="pres">
      <dgm:prSet presAssocID="{303CC86A-27B4-4016-9FCC-F2C236185240}" presName="childNode" presStyleLbl="node1" presStyleIdx="0" presStyleCnt="6" custScaleX="112024" custScaleY="2000000" custLinFactY="-307011" custLinFactNeighborY="-400000">
        <dgm:presLayoutVars>
          <dgm:bulletEnabled val="1"/>
        </dgm:presLayoutVars>
      </dgm:prSet>
      <dgm:spPr/>
      <dgm:t>
        <a:bodyPr/>
        <a:lstStyle/>
        <a:p>
          <a:endParaRPr lang="en-US"/>
        </a:p>
      </dgm:t>
    </dgm:pt>
    <dgm:pt modelId="{61C11BE6-CEA5-4433-A32F-CBCBEE1B4181}" type="pres">
      <dgm:prSet presAssocID="{303CC86A-27B4-4016-9FCC-F2C236185240}" presName="aSpace2" presStyleCnt="0"/>
      <dgm:spPr/>
    </dgm:pt>
    <dgm:pt modelId="{AAD83546-2F6A-4E48-BBE0-0D9D1622D5F1}" type="pres">
      <dgm:prSet presAssocID="{E7E9B396-8292-436D-86A1-6E12C9D0BA09}" presName="childNode" presStyleLbl="node1" presStyleIdx="1" presStyleCnt="6" custScaleX="112024" custScaleY="2000000">
        <dgm:presLayoutVars>
          <dgm:bulletEnabled val="1"/>
        </dgm:presLayoutVars>
      </dgm:prSet>
      <dgm:spPr/>
      <dgm:t>
        <a:bodyPr/>
        <a:lstStyle/>
        <a:p>
          <a:endParaRPr lang="en-US"/>
        </a:p>
      </dgm:t>
    </dgm:pt>
    <dgm:pt modelId="{00CAAABA-2FBD-405D-8CAC-DDF05742D1F1}" type="pres">
      <dgm:prSet presAssocID="{0BADB8EB-2D47-4E7E-AEB1-21019FBF98AB}" presName="aSpace" presStyleCnt="0"/>
      <dgm:spPr/>
    </dgm:pt>
    <dgm:pt modelId="{5E5D27D2-F144-4E16-AA8B-34D94529D84B}" type="pres">
      <dgm:prSet presAssocID="{85D4D6B7-290E-450B-84BC-44D43F7A94AB}" presName="compNode" presStyleCnt="0"/>
      <dgm:spPr/>
    </dgm:pt>
    <dgm:pt modelId="{8002E3F0-D513-4ACB-ACC5-FE61168DDEFB}" type="pres">
      <dgm:prSet presAssocID="{85D4D6B7-290E-450B-84BC-44D43F7A94AB}" presName="aNode" presStyleLbl="bgShp" presStyleIdx="1" presStyleCnt="3"/>
      <dgm:spPr/>
      <dgm:t>
        <a:bodyPr/>
        <a:lstStyle/>
        <a:p>
          <a:endParaRPr lang="en-US"/>
        </a:p>
      </dgm:t>
    </dgm:pt>
    <dgm:pt modelId="{15C0F14D-D05B-47D5-8D85-A87265B95CF5}" type="pres">
      <dgm:prSet presAssocID="{85D4D6B7-290E-450B-84BC-44D43F7A94AB}" presName="textNode" presStyleLbl="bgShp" presStyleIdx="1" presStyleCnt="3"/>
      <dgm:spPr/>
      <dgm:t>
        <a:bodyPr/>
        <a:lstStyle/>
        <a:p>
          <a:endParaRPr lang="en-US"/>
        </a:p>
      </dgm:t>
    </dgm:pt>
    <dgm:pt modelId="{E463E9F5-704A-41D8-A956-F8CCCD499743}" type="pres">
      <dgm:prSet presAssocID="{85D4D6B7-290E-450B-84BC-44D43F7A94AB}" presName="compChildNode" presStyleCnt="0"/>
      <dgm:spPr/>
    </dgm:pt>
    <dgm:pt modelId="{F9326293-E4E0-4F7D-96DC-D050A915B764}" type="pres">
      <dgm:prSet presAssocID="{85D4D6B7-290E-450B-84BC-44D43F7A94AB}" presName="theInnerList" presStyleCnt="0"/>
      <dgm:spPr/>
    </dgm:pt>
    <dgm:pt modelId="{F50F64E6-39BC-4674-9CFE-E38BF5BC26C5}" type="pres">
      <dgm:prSet presAssocID="{F6549A70-C407-4A40-99BD-741F9BBBBBF9}" presName="childNode" presStyleLbl="node1" presStyleIdx="2" presStyleCnt="6" custScaleX="112024" custScaleY="2000000" custLinFactY="-307011" custLinFactNeighborY="-400000">
        <dgm:presLayoutVars>
          <dgm:bulletEnabled val="1"/>
        </dgm:presLayoutVars>
      </dgm:prSet>
      <dgm:spPr/>
      <dgm:t>
        <a:bodyPr/>
        <a:lstStyle/>
        <a:p>
          <a:endParaRPr lang="en-US"/>
        </a:p>
      </dgm:t>
    </dgm:pt>
    <dgm:pt modelId="{492D4EDE-8D82-4DF0-A91D-35229FC564A5}" type="pres">
      <dgm:prSet presAssocID="{F6549A70-C407-4A40-99BD-741F9BBBBBF9}" presName="aSpace2" presStyleCnt="0"/>
      <dgm:spPr/>
    </dgm:pt>
    <dgm:pt modelId="{E11D6749-A4F1-4DF9-A33D-7661DBA2BA29}" type="pres">
      <dgm:prSet presAssocID="{1C72341A-B144-4110-AAEC-CD71623FCDC0}" presName="childNode" presStyleLbl="node1" presStyleIdx="3" presStyleCnt="6" custScaleX="112024" custScaleY="2000000">
        <dgm:presLayoutVars>
          <dgm:bulletEnabled val="1"/>
        </dgm:presLayoutVars>
      </dgm:prSet>
      <dgm:spPr/>
      <dgm:t>
        <a:bodyPr/>
        <a:lstStyle/>
        <a:p>
          <a:endParaRPr lang="en-US"/>
        </a:p>
      </dgm:t>
    </dgm:pt>
    <dgm:pt modelId="{74E8ADA9-9FD0-4944-A0DA-E445A7C0D698}" type="pres">
      <dgm:prSet presAssocID="{85D4D6B7-290E-450B-84BC-44D43F7A94AB}" presName="aSpace" presStyleCnt="0"/>
      <dgm:spPr/>
    </dgm:pt>
    <dgm:pt modelId="{24F4F879-8828-459E-BFDF-0AEFDBACCDDB}" type="pres">
      <dgm:prSet presAssocID="{AD6DA362-8B16-426F-93D9-98F5FDEF8D9C}" presName="compNode" presStyleCnt="0"/>
      <dgm:spPr/>
    </dgm:pt>
    <dgm:pt modelId="{D4CD95D7-5D5D-4D26-8CB8-BFC6A3779E71}" type="pres">
      <dgm:prSet presAssocID="{AD6DA362-8B16-426F-93D9-98F5FDEF8D9C}" presName="aNode" presStyleLbl="bgShp" presStyleIdx="2" presStyleCnt="3"/>
      <dgm:spPr/>
      <dgm:t>
        <a:bodyPr/>
        <a:lstStyle/>
        <a:p>
          <a:endParaRPr lang="en-US"/>
        </a:p>
      </dgm:t>
    </dgm:pt>
    <dgm:pt modelId="{F5C45D86-F72B-443A-A697-1A125A9142E0}" type="pres">
      <dgm:prSet presAssocID="{AD6DA362-8B16-426F-93D9-98F5FDEF8D9C}" presName="textNode" presStyleLbl="bgShp" presStyleIdx="2" presStyleCnt="3"/>
      <dgm:spPr/>
      <dgm:t>
        <a:bodyPr/>
        <a:lstStyle/>
        <a:p>
          <a:endParaRPr lang="en-US"/>
        </a:p>
      </dgm:t>
    </dgm:pt>
    <dgm:pt modelId="{19D5AE52-ACC6-4E20-8C37-2525E23A0F85}" type="pres">
      <dgm:prSet presAssocID="{AD6DA362-8B16-426F-93D9-98F5FDEF8D9C}" presName="compChildNode" presStyleCnt="0"/>
      <dgm:spPr/>
    </dgm:pt>
    <dgm:pt modelId="{E20E240F-31A2-4921-AB99-11064C3C81ED}" type="pres">
      <dgm:prSet presAssocID="{AD6DA362-8B16-426F-93D9-98F5FDEF8D9C}" presName="theInnerList" presStyleCnt="0"/>
      <dgm:spPr/>
    </dgm:pt>
    <dgm:pt modelId="{CC9DD6E4-05B3-464B-A892-F2E14418D19E}" type="pres">
      <dgm:prSet presAssocID="{59D160C7-5B7A-4126-8C83-845847EADBCE}" presName="childNode" presStyleLbl="node1" presStyleIdx="4" presStyleCnt="6" custScaleX="112024" custScaleY="2000000" custLinFactY="-307011" custLinFactNeighborY="-400000">
        <dgm:presLayoutVars>
          <dgm:bulletEnabled val="1"/>
        </dgm:presLayoutVars>
      </dgm:prSet>
      <dgm:spPr/>
      <dgm:t>
        <a:bodyPr/>
        <a:lstStyle/>
        <a:p>
          <a:endParaRPr lang="en-US"/>
        </a:p>
      </dgm:t>
    </dgm:pt>
    <dgm:pt modelId="{B8CFC2C5-A9AE-40D0-90CA-ABA316D4F5CD}" type="pres">
      <dgm:prSet presAssocID="{59D160C7-5B7A-4126-8C83-845847EADBCE}" presName="aSpace2" presStyleCnt="0"/>
      <dgm:spPr/>
    </dgm:pt>
    <dgm:pt modelId="{A3BDC4D4-8984-4B0A-B11C-61EDA92FA14B}" type="pres">
      <dgm:prSet presAssocID="{E5515411-E240-4056-9BCA-4104E5FDADED}" presName="childNode" presStyleLbl="node1" presStyleIdx="5" presStyleCnt="6" custScaleX="112024" custScaleY="2000000">
        <dgm:presLayoutVars>
          <dgm:bulletEnabled val="1"/>
        </dgm:presLayoutVars>
      </dgm:prSet>
      <dgm:spPr/>
      <dgm:t>
        <a:bodyPr/>
        <a:lstStyle/>
        <a:p>
          <a:endParaRPr lang="en-US"/>
        </a:p>
      </dgm:t>
    </dgm:pt>
  </dgm:ptLst>
  <dgm:cxnLst>
    <dgm:cxn modelId="{A13F8D5C-C2DA-4158-B078-D81136929D9F}" srcId="{F6549A70-C407-4A40-99BD-741F9BBBBBF9}" destId="{FE60A902-4CC7-4D4B-A6BD-4D135E12843A}" srcOrd="1" destOrd="0" parTransId="{63D2AC8C-C1D8-49FC-9860-7CC695E57C76}" sibTransId="{3A676572-CF5D-4C3C-AC9D-B785CE0E0580}"/>
    <dgm:cxn modelId="{7F952347-1AEF-42A2-9E29-0B734E62EF73}" srcId="{B2AC8992-AB77-4EF9-B3CD-4417E449C088}" destId="{D8B46B9A-AF04-4D77-9E18-30CA621DCA81}" srcOrd="0" destOrd="0" parTransId="{150DBA74-C376-4F6A-9622-B92AA70F3B46}" sibTransId="{99212A00-0657-4F12-A5C7-410AAE921252}"/>
    <dgm:cxn modelId="{41BC104A-6E03-4E5F-9326-A477C7C5CE28}" srcId="{085AA2B7-7113-4016-9ABB-B42CE66E0D0C}" destId="{85D4D6B7-290E-450B-84BC-44D43F7A94AB}" srcOrd="1" destOrd="0" parTransId="{A26A3DC8-7FD6-40D6-A93A-82EA2CCF59A1}" sibTransId="{6673CF4C-193C-4721-A7AD-509D83A50B4D}"/>
    <dgm:cxn modelId="{19E7E7C9-F008-4CB4-945F-3EF64D369199}" srcId="{85D4D6B7-290E-450B-84BC-44D43F7A94AB}" destId="{F6549A70-C407-4A40-99BD-741F9BBBBBF9}" srcOrd="0" destOrd="0" parTransId="{A4B41A97-4B67-41FD-BD20-A34D12C32124}" sibTransId="{499688FB-3291-4379-839B-F5CB96494BDF}"/>
    <dgm:cxn modelId="{7E4CC571-8F7C-46DA-81B9-69F0A086B8FF}" srcId="{D60E387E-6492-4058-886A-7DD8A9492539}" destId="{BC0EFBC2-1095-4006-B11F-451A7E63BFCE}" srcOrd="0" destOrd="0" parTransId="{BCD00C94-AC52-42F1-928A-3BA3F6AD1082}" sibTransId="{55FE7936-0CDB-49FF-ACA5-DA1EA7391FCB}"/>
    <dgm:cxn modelId="{3EAE50B5-661B-4FB8-9197-F1714E7DB351}" srcId="{0BADB8EB-2D47-4E7E-AEB1-21019FBF98AB}" destId="{E7E9B396-8292-436D-86A1-6E12C9D0BA09}" srcOrd="1" destOrd="0" parTransId="{BB90DC03-6894-4D36-A218-231E0B49A1C7}" sibTransId="{1ED39E1C-ED03-4B2E-9ABB-FB3850A2B4E1}"/>
    <dgm:cxn modelId="{19F9AFE8-A55E-4FDF-916C-B9C6C528593B}" srcId="{085AA2B7-7113-4016-9ABB-B42CE66E0D0C}" destId="{AD6DA362-8B16-426F-93D9-98F5FDEF8D9C}" srcOrd="2" destOrd="0" parTransId="{4016C4E3-781F-4C62-A487-3AF5AC364FDA}" sibTransId="{F55E1A25-D919-4878-A539-7FDDDB964DA7}"/>
    <dgm:cxn modelId="{935909CE-E53E-4E80-A4A0-6E09D177B83E}" type="presOf" srcId="{B7422CD9-8DC6-4CAD-B05F-EE1040F84BC4}" destId="{C4ED6DEE-E411-4AA0-A76E-E79BF0FDE968}" srcOrd="0" destOrd="3" presId="urn:microsoft.com/office/officeart/2005/8/layout/lProcess2"/>
    <dgm:cxn modelId="{A7DF22C1-6006-4245-BABB-7AD9F99953FC}" type="presOf" srcId="{D60E387E-6492-4058-886A-7DD8A9492539}" destId="{C4ED6DEE-E411-4AA0-A76E-E79BF0FDE968}" srcOrd="0" destOrd="1" presId="urn:microsoft.com/office/officeart/2005/8/layout/lProcess2"/>
    <dgm:cxn modelId="{A3D1FCB8-3E1E-4CCE-81DD-128E04592460}" srcId="{AD6DA362-8B16-426F-93D9-98F5FDEF8D9C}" destId="{E5515411-E240-4056-9BCA-4104E5FDADED}" srcOrd="1" destOrd="0" parTransId="{FB3F8E51-16EE-4BF0-831D-36050EE547D7}" sibTransId="{7F5A6421-D9A7-4C26-B85E-C1000BCE892D}"/>
    <dgm:cxn modelId="{7481C24D-B296-4E76-AB2D-7B459E6377BD}" type="presOf" srcId="{FE60A902-4CC7-4D4B-A6BD-4D135E12843A}" destId="{F50F64E6-39BC-4674-9CFE-E38BF5BC26C5}" srcOrd="0" destOrd="2" presId="urn:microsoft.com/office/officeart/2005/8/layout/lProcess2"/>
    <dgm:cxn modelId="{5CB6A518-AA63-4E1F-90CD-5C14DEC3A266}" srcId="{85D4D6B7-290E-450B-84BC-44D43F7A94AB}" destId="{1C72341A-B144-4110-AAEC-CD71623FCDC0}" srcOrd="1" destOrd="0" parTransId="{E6367088-7F67-4D1B-A282-5F80CC29B165}" sibTransId="{DE331CE3-1557-40F5-A1E5-2D25C34BC54E}"/>
    <dgm:cxn modelId="{191952B2-2B04-44A6-AEFC-1C0462FA483C}" srcId="{F6549A70-C407-4A40-99BD-741F9BBBBBF9}" destId="{C91E80A5-DA94-4106-B456-BC16AFDDC95F}" srcOrd="0" destOrd="0" parTransId="{9AF6173E-FD98-46E6-8FB1-723422214F06}" sibTransId="{DE0667FB-3924-43FC-BFAD-EEA0D157B497}"/>
    <dgm:cxn modelId="{6EE829ED-EAC3-4E5B-8E26-E96BFC5003B0}" type="presOf" srcId="{59D160C7-5B7A-4126-8C83-845847EADBCE}" destId="{CC9DD6E4-05B3-464B-A892-F2E14418D19E}" srcOrd="0" destOrd="0" presId="urn:microsoft.com/office/officeart/2005/8/layout/lProcess2"/>
    <dgm:cxn modelId="{A71C2107-3DF8-4EC8-A1C0-471FA73F2385}" type="presOf" srcId="{A010E026-AE2C-4DF5-BDF9-880E05EB266D}" destId="{AAD83546-2F6A-4E48-BBE0-0D9D1622D5F1}" srcOrd="0" destOrd="3" presId="urn:microsoft.com/office/officeart/2005/8/layout/lProcess2"/>
    <dgm:cxn modelId="{87E3DD4E-7511-4B15-847B-34452E1A086C}" srcId="{E7E9B396-8292-436D-86A1-6E12C9D0BA09}" destId="{07DAE304-A23A-4DA4-9E4D-75B9DAEFFD01}" srcOrd="1" destOrd="0" parTransId="{B1B96E11-FCA9-43EF-8FC3-FB6F2D0679EC}" sibTransId="{1E347C32-4F21-457F-880C-F2B29A65E1DD}"/>
    <dgm:cxn modelId="{07D5DBD6-30C6-49BF-9386-FF67C8AE4248}" srcId="{0BADB8EB-2D47-4E7E-AEB1-21019FBF98AB}" destId="{303CC86A-27B4-4016-9FCC-F2C236185240}" srcOrd="0" destOrd="0" parTransId="{8D113B16-5AE5-470E-BB22-15E7C7EE38C3}" sibTransId="{D1FF1A0D-718F-40BD-9284-10CA433FF4EF}"/>
    <dgm:cxn modelId="{6FC70359-7818-4A8B-BA87-4EDB6FD76F08}" type="presOf" srcId="{85D4D6B7-290E-450B-84BC-44D43F7A94AB}" destId="{8002E3F0-D513-4ACB-ACC5-FE61168DDEFB}" srcOrd="0" destOrd="0" presId="urn:microsoft.com/office/officeart/2005/8/layout/lProcess2"/>
    <dgm:cxn modelId="{1C712318-15B0-4F16-93D3-CF50A1448D61}" type="presOf" srcId="{AD6DA362-8B16-426F-93D9-98F5FDEF8D9C}" destId="{F5C45D86-F72B-443A-A697-1A125A9142E0}" srcOrd="1" destOrd="0" presId="urn:microsoft.com/office/officeart/2005/8/layout/lProcess2"/>
    <dgm:cxn modelId="{8433E8F4-96A9-4080-9CE7-2C876AA4444F}" type="presOf" srcId="{67535859-D577-47B2-A158-E73C6C69E18B}" destId="{CC9DD6E4-05B3-464B-A892-F2E14418D19E}" srcOrd="0" destOrd="3" presId="urn:microsoft.com/office/officeart/2005/8/layout/lProcess2"/>
    <dgm:cxn modelId="{339A8E60-33C3-4806-A66D-F2711D22F191}" type="presOf" srcId="{D8B46B9A-AF04-4D77-9E18-30CA621DCA81}" destId="{A3BDC4D4-8984-4B0A-B11C-61EDA92FA14B}" srcOrd="0" destOrd="2" presId="urn:microsoft.com/office/officeart/2005/8/layout/lProcess2"/>
    <dgm:cxn modelId="{0C4C77C8-AE3A-479A-B9E6-9EF82F992D27}" srcId="{303CC86A-27B4-4016-9FCC-F2C236185240}" destId="{B7422CD9-8DC6-4CAD-B05F-EE1040F84BC4}" srcOrd="1" destOrd="0" parTransId="{C2E8A299-BF17-4561-8E82-766D7CC8B4ED}" sibTransId="{F77C0CCD-0489-4FED-8ADD-84AB33ACA2C4}"/>
    <dgm:cxn modelId="{537E59EB-9744-4C48-BCF0-20F366B5F3CC}" type="presOf" srcId="{0BADB8EB-2D47-4E7E-AEB1-21019FBF98AB}" destId="{44FE8A4E-E64F-414A-977E-B53D942D64F0}" srcOrd="1" destOrd="0" presId="urn:microsoft.com/office/officeart/2005/8/layout/lProcess2"/>
    <dgm:cxn modelId="{ADB7BD86-3EA6-47F1-92B1-E5839CA6C8A9}" type="presOf" srcId="{9C780F23-CA27-41B8-BEAF-C11288BA3A2C}" destId="{E11D6749-A4F1-4DF9-A33D-7661DBA2BA29}" srcOrd="0" destOrd="2" presId="urn:microsoft.com/office/officeart/2005/8/layout/lProcess2"/>
    <dgm:cxn modelId="{6A6C7679-BF49-4427-9D14-105FB854F607}" type="presOf" srcId="{85D4D6B7-290E-450B-84BC-44D43F7A94AB}" destId="{15C0F14D-D05B-47D5-8D85-A87265B95CF5}" srcOrd="1" destOrd="0" presId="urn:microsoft.com/office/officeart/2005/8/layout/lProcess2"/>
    <dgm:cxn modelId="{77B7369C-6101-4F6F-959E-3F4B060B6423}" srcId="{303CC86A-27B4-4016-9FCC-F2C236185240}" destId="{D60E387E-6492-4058-886A-7DD8A9492539}" srcOrd="0" destOrd="0" parTransId="{949D659D-8B31-4EE7-8E14-E206FA661AE6}" sibTransId="{20706DCF-213B-413C-A885-4CB4EDACDEF5}"/>
    <dgm:cxn modelId="{8DC0ED1B-1777-42C4-9FFD-4CCD589A0CC7}" srcId="{E5515411-E240-4056-9BCA-4104E5FDADED}" destId="{B2AC8992-AB77-4EF9-B3CD-4417E449C088}" srcOrd="0" destOrd="0" parTransId="{E446B743-0D67-414C-82B0-1392BCFFC160}" sibTransId="{567A7D78-A342-4D44-B8F5-9EF552F13DDE}"/>
    <dgm:cxn modelId="{2C030C8C-2CA2-4A68-96ED-32370D5F2C8F}" srcId="{E7E9B396-8292-436D-86A1-6E12C9D0BA09}" destId="{79391680-F208-4E28-B1D5-49577A54DF18}" srcOrd="0" destOrd="0" parTransId="{AB1F3971-4957-4C7E-B51F-0C644C9DAB48}" sibTransId="{4EA13CA9-B499-4A89-A64A-FB6C806DC825}"/>
    <dgm:cxn modelId="{D9DF4ACE-4972-42B8-BFC7-E3D2321E6C2F}" type="presOf" srcId="{07DAE304-A23A-4DA4-9E4D-75B9DAEFFD01}" destId="{AAD83546-2F6A-4E48-BBE0-0D9D1622D5F1}" srcOrd="0" destOrd="2" presId="urn:microsoft.com/office/officeart/2005/8/layout/lProcess2"/>
    <dgm:cxn modelId="{ADF111B2-CA10-47F7-B4B4-6435876EF282}" srcId="{085AA2B7-7113-4016-9ABB-B42CE66E0D0C}" destId="{0BADB8EB-2D47-4E7E-AEB1-21019FBF98AB}" srcOrd="0" destOrd="0" parTransId="{4D1621EA-5320-405D-87AD-E022C33F95B7}" sibTransId="{5C60BE73-0858-43F7-83B7-07DD324F88DE}"/>
    <dgm:cxn modelId="{4C1420DD-C657-4758-9CC6-53AE7C5EF37D}" type="presOf" srcId="{BC0EFBC2-1095-4006-B11F-451A7E63BFCE}" destId="{C4ED6DEE-E411-4AA0-A76E-E79BF0FDE968}" srcOrd="0" destOrd="2" presId="urn:microsoft.com/office/officeart/2005/8/layout/lProcess2"/>
    <dgm:cxn modelId="{F7121A08-C103-45D8-A266-04FE62BDF3A8}" type="presOf" srcId="{C42F9E95-B1ED-4EAB-87C0-A1490B8777B3}" destId="{CC9DD6E4-05B3-464B-A892-F2E14418D19E}" srcOrd="0" destOrd="1" presId="urn:microsoft.com/office/officeart/2005/8/layout/lProcess2"/>
    <dgm:cxn modelId="{2F4FAD6A-669F-45BD-B90E-0656E9D6C657}" type="presOf" srcId="{085AA2B7-7113-4016-9ABB-B42CE66E0D0C}" destId="{A1843DEF-169C-4745-AD28-4D1A10B3763C}" srcOrd="0" destOrd="0" presId="urn:microsoft.com/office/officeart/2005/8/layout/lProcess2"/>
    <dgm:cxn modelId="{19A2C0F1-01B9-4557-A192-B387CE198A2D}" srcId="{E7E9B396-8292-436D-86A1-6E12C9D0BA09}" destId="{A010E026-AE2C-4DF5-BDF9-880E05EB266D}" srcOrd="2" destOrd="0" parTransId="{36DDFC80-B45C-446B-B1B8-FB6B73078D36}" sibTransId="{82E51255-CDDB-4B42-8E92-9CCE361E1074}"/>
    <dgm:cxn modelId="{DAE85C7A-43F1-4F04-AAEE-14DFAABDA938}" type="presOf" srcId="{1C72341A-B144-4110-AAEC-CD71623FCDC0}" destId="{E11D6749-A4F1-4DF9-A33D-7661DBA2BA29}" srcOrd="0" destOrd="0" presId="urn:microsoft.com/office/officeart/2005/8/layout/lProcess2"/>
    <dgm:cxn modelId="{7EB79E5F-9879-4353-AD14-5D9867F01E37}" srcId="{1C72341A-B144-4110-AAEC-CD71623FCDC0}" destId="{99EE6423-EBBE-458B-9FF8-4FCC8AF7A12D}" srcOrd="0" destOrd="0" parTransId="{62ED0980-3EFE-4F3F-B1E3-B110D8FBD552}" sibTransId="{010DEAA9-7C60-43D0-9207-288E4E621AF3}"/>
    <dgm:cxn modelId="{B7A60EF2-BE33-4557-A2B7-F3DC7AB1E90F}" srcId="{9DFCB8DC-A57B-4225-B8CA-B0C0C45B5676}" destId="{67535859-D577-47B2-A158-E73C6C69E18B}" srcOrd="0" destOrd="0" parTransId="{8263F6DC-ADA1-4409-8212-E891276672A7}" sibTransId="{D593C7F0-8E14-4CFD-8681-461FA56C9670}"/>
    <dgm:cxn modelId="{500CDCAB-1BC5-4E12-8E37-D5327181884F}" type="presOf" srcId="{79391680-F208-4E28-B1D5-49577A54DF18}" destId="{AAD83546-2F6A-4E48-BBE0-0D9D1622D5F1}" srcOrd="0" destOrd="1" presId="urn:microsoft.com/office/officeart/2005/8/layout/lProcess2"/>
    <dgm:cxn modelId="{D12D4696-3E1D-4CA5-B791-BE5FED292964}" type="presOf" srcId="{99EE6423-EBBE-458B-9FF8-4FCC8AF7A12D}" destId="{E11D6749-A4F1-4DF9-A33D-7661DBA2BA29}" srcOrd="0" destOrd="1" presId="urn:microsoft.com/office/officeart/2005/8/layout/lProcess2"/>
    <dgm:cxn modelId="{C347C25E-4570-406D-BA48-FFA78B6BC9B9}" type="presOf" srcId="{E5515411-E240-4056-9BCA-4104E5FDADED}" destId="{A3BDC4D4-8984-4B0A-B11C-61EDA92FA14B}" srcOrd="0" destOrd="0" presId="urn:microsoft.com/office/officeart/2005/8/layout/lProcess2"/>
    <dgm:cxn modelId="{58E6363D-0288-4D02-96D7-AC366AE40365}" type="presOf" srcId="{AD6DA362-8B16-426F-93D9-98F5FDEF8D9C}" destId="{D4CD95D7-5D5D-4D26-8CB8-BFC6A3779E71}" srcOrd="0" destOrd="0" presId="urn:microsoft.com/office/officeart/2005/8/layout/lProcess2"/>
    <dgm:cxn modelId="{D535FE4B-0D12-424D-9EB8-6F59FF57B285}" type="presOf" srcId="{0BADB8EB-2D47-4E7E-AEB1-21019FBF98AB}" destId="{0A2E1F17-119D-4282-B15F-E503105F6619}" srcOrd="0" destOrd="0" presId="urn:microsoft.com/office/officeart/2005/8/layout/lProcess2"/>
    <dgm:cxn modelId="{986607D3-47DC-494C-972B-19D526744BEA}" srcId="{AD6DA362-8B16-426F-93D9-98F5FDEF8D9C}" destId="{59D160C7-5B7A-4126-8C83-845847EADBCE}" srcOrd="0" destOrd="0" parTransId="{A12D75F3-C41B-4DF3-80A2-88A866C8C2BB}" sibTransId="{388ADC86-1566-408E-B56C-8963F3135816}"/>
    <dgm:cxn modelId="{9161B13C-A569-4F6D-B2F6-4158C8814A52}" type="presOf" srcId="{F6549A70-C407-4A40-99BD-741F9BBBBBF9}" destId="{F50F64E6-39BC-4674-9CFE-E38BF5BC26C5}" srcOrd="0" destOrd="0" presId="urn:microsoft.com/office/officeart/2005/8/layout/lProcess2"/>
    <dgm:cxn modelId="{BC893BBE-E986-487B-BB33-3EE0F1BEE4DC}" type="presOf" srcId="{9DFCB8DC-A57B-4225-B8CA-B0C0C45B5676}" destId="{CC9DD6E4-05B3-464B-A892-F2E14418D19E}" srcOrd="0" destOrd="2" presId="urn:microsoft.com/office/officeart/2005/8/layout/lProcess2"/>
    <dgm:cxn modelId="{81F2E7A2-06E8-4056-A452-72D1B4FBA386}" type="presOf" srcId="{303CC86A-27B4-4016-9FCC-F2C236185240}" destId="{C4ED6DEE-E411-4AA0-A76E-E79BF0FDE968}" srcOrd="0" destOrd="0" presId="urn:microsoft.com/office/officeart/2005/8/layout/lProcess2"/>
    <dgm:cxn modelId="{55FA5720-D684-4FE3-99D3-5DB436373E60}" srcId="{1C72341A-B144-4110-AAEC-CD71623FCDC0}" destId="{9C780F23-CA27-41B8-BEAF-C11288BA3A2C}" srcOrd="1" destOrd="0" parTransId="{428CE036-72DD-4FCF-A118-0508DE49CBED}" sibTransId="{7ACFC809-9D29-4F06-9DA6-4E697C5EDFDF}"/>
    <dgm:cxn modelId="{F3736CB5-08E0-433A-B780-39D1E3365571}" type="presOf" srcId="{C91E80A5-DA94-4106-B456-BC16AFDDC95F}" destId="{F50F64E6-39BC-4674-9CFE-E38BF5BC26C5}" srcOrd="0" destOrd="1" presId="urn:microsoft.com/office/officeart/2005/8/layout/lProcess2"/>
    <dgm:cxn modelId="{F2C9FE06-ADA0-474E-946B-5D4B68A21351}" type="presOf" srcId="{E7E9B396-8292-436D-86A1-6E12C9D0BA09}" destId="{AAD83546-2F6A-4E48-BBE0-0D9D1622D5F1}" srcOrd="0" destOrd="0" presId="urn:microsoft.com/office/officeart/2005/8/layout/lProcess2"/>
    <dgm:cxn modelId="{E847F9F7-E34B-4715-A1C1-A88A740A0E26}" type="presOf" srcId="{B2AC8992-AB77-4EF9-B3CD-4417E449C088}" destId="{A3BDC4D4-8984-4B0A-B11C-61EDA92FA14B}" srcOrd="0" destOrd="1" presId="urn:microsoft.com/office/officeart/2005/8/layout/lProcess2"/>
    <dgm:cxn modelId="{8CFEB20A-5163-4D35-95F0-B69CFBC6F021}" srcId="{59D160C7-5B7A-4126-8C83-845847EADBCE}" destId="{C42F9E95-B1ED-4EAB-87C0-A1490B8777B3}" srcOrd="0" destOrd="0" parTransId="{9F5033BE-3169-4584-9830-8A6777032A15}" sibTransId="{E2BAB49E-C450-428C-9594-D763E86CC266}"/>
    <dgm:cxn modelId="{DD9EEDF6-E244-4AC0-83AA-BFA1840FBD43}" srcId="{59D160C7-5B7A-4126-8C83-845847EADBCE}" destId="{9DFCB8DC-A57B-4225-B8CA-B0C0C45B5676}" srcOrd="1" destOrd="0" parTransId="{2DD8BE56-9CA8-4BFF-9A8E-BA078E7DBE3F}" sibTransId="{C9534F7B-5701-4CB0-820D-DA6E80254B96}"/>
    <dgm:cxn modelId="{99DCD558-C471-4738-81E9-6156D57E3E36}" type="presParOf" srcId="{A1843DEF-169C-4745-AD28-4D1A10B3763C}" destId="{A3DECABA-37DB-478C-BDD1-95302C481924}" srcOrd="0" destOrd="0" presId="urn:microsoft.com/office/officeart/2005/8/layout/lProcess2"/>
    <dgm:cxn modelId="{4CCE179F-4A50-41A6-AB4C-418C07AC72C8}" type="presParOf" srcId="{A3DECABA-37DB-478C-BDD1-95302C481924}" destId="{0A2E1F17-119D-4282-B15F-E503105F6619}" srcOrd="0" destOrd="0" presId="urn:microsoft.com/office/officeart/2005/8/layout/lProcess2"/>
    <dgm:cxn modelId="{A133448E-0DC9-4939-8B60-35C3D38CA71A}" type="presParOf" srcId="{A3DECABA-37DB-478C-BDD1-95302C481924}" destId="{44FE8A4E-E64F-414A-977E-B53D942D64F0}" srcOrd="1" destOrd="0" presId="urn:microsoft.com/office/officeart/2005/8/layout/lProcess2"/>
    <dgm:cxn modelId="{5A31F47C-A425-4225-A3B9-31B60719E7EF}" type="presParOf" srcId="{A3DECABA-37DB-478C-BDD1-95302C481924}" destId="{A0AD5E5B-93F8-4A58-9F0B-9FDF044337C8}" srcOrd="2" destOrd="0" presId="urn:microsoft.com/office/officeart/2005/8/layout/lProcess2"/>
    <dgm:cxn modelId="{07917A70-45A7-41B2-9380-1600B9A23F30}" type="presParOf" srcId="{A0AD5E5B-93F8-4A58-9F0B-9FDF044337C8}" destId="{28A12526-5DE4-4D0F-BE41-C927FAA26C07}" srcOrd="0" destOrd="0" presId="urn:microsoft.com/office/officeart/2005/8/layout/lProcess2"/>
    <dgm:cxn modelId="{72A5A53A-A2BA-4D6C-8AF7-F41FDC43EC0F}" type="presParOf" srcId="{28A12526-5DE4-4D0F-BE41-C927FAA26C07}" destId="{C4ED6DEE-E411-4AA0-A76E-E79BF0FDE968}" srcOrd="0" destOrd="0" presId="urn:microsoft.com/office/officeart/2005/8/layout/lProcess2"/>
    <dgm:cxn modelId="{543FF750-1107-4745-838D-2D6C2EA84F2D}" type="presParOf" srcId="{28A12526-5DE4-4D0F-BE41-C927FAA26C07}" destId="{61C11BE6-CEA5-4433-A32F-CBCBEE1B4181}" srcOrd="1" destOrd="0" presId="urn:microsoft.com/office/officeart/2005/8/layout/lProcess2"/>
    <dgm:cxn modelId="{A8946364-68F1-4577-8813-20A1DDD0DE74}" type="presParOf" srcId="{28A12526-5DE4-4D0F-BE41-C927FAA26C07}" destId="{AAD83546-2F6A-4E48-BBE0-0D9D1622D5F1}" srcOrd="2" destOrd="0" presId="urn:microsoft.com/office/officeart/2005/8/layout/lProcess2"/>
    <dgm:cxn modelId="{FA1702D9-D191-4096-882F-4150BF4CF804}" type="presParOf" srcId="{A1843DEF-169C-4745-AD28-4D1A10B3763C}" destId="{00CAAABA-2FBD-405D-8CAC-DDF05742D1F1}" srcOrd="1" destOrd="0" presId="urn:microsoft.com/office/officeart/2005/8/layout/lProcess2"/>
    <dgm:cxn modelId="{0ADA0FB3-379C-4C8D-8824-902CA14BEAB4}" type="presParOf" srcId="{A1843DEF-169C-4745-AD28-4D1A10B3763C}" destId="{5E5D27D2-F144-4E16-AA8B-34D94529D84B}" srcOrd="2" destOrd="0" presId="urn:microsoft.com/office/officeart/2005/8/layout/lProcess2"/>
    <dgm:cxn modelId="{123D753F-E719-4703-8791-540C3A0274A6}" type="presParOf" srcId="{5E5D27D2-F144-4E16-AA8B-34D94529D84B}" destId="{8002E3F0-D513-4ACB-ACC5-FE61168DDEFB}" srcOrd="0" destOrd="0" presId="urn:microsoft.com/office/officeart/2005/8/layout/lProcess2"/>
    <dgm:cxn modelId="{68A6A346-D8D2-4ED3-B213-2EF0A34AA3F7}" type="presParOf" srcId="{5E5D27D2-F144-4E16-AA8B-34D94529D84B}" destId="{15C0F14D-D05B-47D5-8D85-A87265B95CF5}" srcOrd="1" destOrd="0" presId="urn:microsoft.com/office/officeart/2005/8/layout/lProcess2"/>
    <dgm:cxn modelId="{C97AE9B0-4207-4F5A-8143-3186F24B61CA}" type="presParOf" srcId="{5E5D27D2-F144-4E16-AA8B-34D94529D84B}" destId="{E463E9F5-704A-41D8-A956-F8CCCD499743}" srcOrd="2" destOrd="0" presId="urn:microsoft.com/office/officeart/2005/8/layout/lProcess2"/>
    <dgm:cxn modelId="{BDB02143-08DB-4E3E-BEFB-C628040AEC20}" type="presParOf" srcId="{E463E9F5-704A-41D8-A956-F8CCCD499743}" destId="{F9326293-E4E0-4F7D-96DC-D050A915B764}" srcOrd="0" destOrd="0" presId="urn:microsoft.com/office/officeart/2005/8/layout/lProcess2"/>
    <dgm:cxn modelId="{7F352DC0-6C50-4C1C-8A7D-589866665768}" type="presParOf" srcId="{F9326293-E4E0-4F7D-96DC-D050A915B764}" destId="{F50F64E6-39BC-4674-9CFE-E38BF5BC26C5}" srcOrd="0" destOrd="0" presId="urn:microsoft.com/office/officeart/2005/8/layout/lProcess2"/>
    <dgm:cxn modelId="{4D28CDBA-001E-4855-83C4-A9608AC051D3}" type="presParOf" srcId="{F9326293-E4E0-4F7D-96DC-D050A915B764}" destId="{492D4EDE-8D82-4DF0-A91D-35229FC564A5}" srcOrd="1" destOrd="0" presId="urn:microsoft.com/office/officeart/2005/8/layout/lProcess2"/>
    <dgm:cxn modelId="{8A603342-4839-400A-8EA4-6BE4EA831AC0}" type="presParOf" srcId="{F9326293-E4E0-4F7D-96DC-D050A915B764}" destId="{E11D6749-A4F1-4DF9-A33D-7661DBA2BA29}" srcOrd="2" destOrd="0" presId="urn:microsoft.com/office/officeart/2005/8/layout/lProcess2"/>
    <dgm:cxn modelId="{C85D65C2-CCF2-4C17-BAD7-2D0F296FF073}" type="presParOf" srcId="{A1843DEF-169C-4745-AD28-4D1A10B3763C}" destId="{74E8ADA9-9FD0-4944-A0DA-E445A7C0D698}" srcOrd="3" destOrd="0" presId="urn:microsoft.com/office/officeart/2005/8/layout/lProcess2"/>
    <dgm:cxn modelId="{4FCCB516-36A2-4308-BAED-4D0D156009F2}" type="presParOf" srcId="{A1843DEF-169C-4745-AD28-4D1A10B3763C}" destId="{24F4F879-8828-459E-BFDF-0AEFDBACCDDB}" srcOrd="4" destOrd="0" presId="urn:microsoft.com/office/officeart/2005/8/layout/lProcess2"/>
    <dgm:cxn modelId="{497C6908-FD85-4889-952B-3F5FA83215CD}" type="presParOf" srcId="{24F4F879-8828-459E-BFDF-0AEFDBACCDDB}" destId="{D4CD95D7-5D5D-4D26-8CB8-BFC6A3779E71}" srcOrd="0" destOrd="0" presId="urn:microsoft.com/office/officeart/2005/8/layout/lProcess2"/>
    <dgm:cxn modelId="{F2CD094A-3E44-4ECE-AF96-36015ABDB4B2}" type="presParOf" srcId="{24F4F879-8828-459E-BFDF-0AEFDBACCDDB}" destId="{F5C45D86-F72B-443A-A697-1A125A9142E0}" srcOrd="1" destOrd="0" presId="urn:microsoft.com/office/officeart/2005/8/layout/lProcess2"/>
    <dgm:cxn modelId="{74D1F5B2-E689-4E20-B806-48B998147242}" type="presParOf" srcId="{24F4F879-8828-459E-BFDF-0AEFDBACCDDB}" destId="{19D5AE52-ACC6-4E20-8C37-2525E23A0F85}" srcOrd="2" destOrd="0" presId="urn:microsoft.com/office/officeart/2005/8/layout/lProcess2"/>
    <dgm:cxn modelId="{9B7AEC7E-2585-4617-854F-3774A2D9F468}" type="presParOf" srcId="{19D5AE52-ACC6-4E20-8C37-2525E23A0F85}" destId="{E20E240F-31A2-4921-AB99-11064C3C81ED}" srcOrd="0" destOrd="0" presId="urn:microsoft.com/office/officeart/2005/8/layout/lProcess2"/>
    <dgm:cxn modelId="{99F26FA6-0AC6-4881-8288-FB08D7A8DDA2}" type="presParOf" srcId="{E20E240F-31A2-4921-AB99-11064C3C81ED}" destId="{CC9DD6E4-05B3-464B-A892-F2E14418D19E}" srcOrd="0" destOrd="0" presId="urn:microsoft.com/office/officeart/2005/8/layout/lProcess2"/>
    <dgm:cxn modelId="{FD555102-8ABA-4941-B4F6-BC9856BB2209}" type="presParOf" srcId="{E20E240F-31A2-4921-AB99-11064C3C81ED}" destId="{B8CFC2C5-A9AE-40D0-90CA-ABA316D4F5CD}" srcOrd="1" destOrd="0" presId="urn:microsoft.com/office/officeart/2005/8/layout/lProcess2"/>
    <dgm:cxn modelId="{831C80F4-A40D-4EED-A75B-B7D5AB669E00}" type="presParOf" srcId="{E20E240F-31A2-4921-AB99-11064C3C81ED}" destId="{A3BDC4D4-8984-4B0A-B11C-61EDA92FA14B}"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8E6F2-DF49-46E0-8622-F997DF0A1AB5}">
      <dsp:nvSpPr>
        <dsp:cNvPr id="0" name=""/>
        <dsp:cNvSpPr/>
      </dsp:nvSpPr>
      <dsp:spPr>
        <a:xfrm>
          <a:off x="1221392" y="699"/>
          <a:ext cx="1472479" cy="81804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Initiation</a:t>
          </a:r>
        </a:p>
      </dsp:txBody>
      <dsp:txXfrm>
        <a:off x="1245352" y="24659"/>
        <a:ext cx="1424559" cy="770123"/>
      </dsp:txXfrm>
    </dsp:sp>
    <dsp:sp modelId="{060FDCD3-B341-4333-A2D5-177A21FC9933}">
      <dsp:nvSpPr>
        <dsp:cNvPr id="0" name=""/>
        <dsp:cNvSpPr/>
      </dsp:nvSpPr>
      <dsp:spPr>
        <a:xfrm rot="5400000">
          <a:off x="1804249" y="839194"/>
          <a:ext cx="306766" cy="36811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847197" y="869870"/>
        <a:ext cx="220871" cy="214736"/>
      </dsp:txXfrm>
    </dsp:sp>
    <dsp:sp modelId="{AD5BA054-5EB4-4675-8783-B9FEE8F686DB}">
      <dsp:nvSpPr>
        <dsp:cNvPr id="0" name=""/>
        <dsp:cNvSpPr/>
      </dsp:nvSpPr>
      <dsp:spPr>
        <a:xfrm>
          <a:off x="1221392" y="1227765"/>
          <a:ext cx="1472479" cy="81804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solidFill>
                <a:srgbClr val="000000"/>
              </a:solidFill>
            </a:rPr>
            <a:t>Planning</a:t>
          </a:r>
        </a:p>
      </dsp:txBody>
      <dsp:txXfrm>
        <a:off x="1245352" y="1251725"/>
        <a:ext cx="1424559" cy="770123"/>
      </dsp:txXfrm>
    </dsp:sp>
    <dsp:sp modelId="{015C9A40-B188-4312-A2EA-AB312707739F}">
      <dsp:nvSpPr>
        <dsp:cNvPr id="0" name=""/>
        <dsp:cNvSpPr/>
      </dsp:nvSpPr>
      <dsp:spPr>
        <a:xfrm rot="5400000">
          <a:off x="1804249" y="2066260"/>
          <a:ext cx="306766" cy="36811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847197" y="2096936"/>
        <a:ext cx="220871" cy="214736"/>
      </dsp:txXfrm>
    </dsp:sp>
    <dsp:sp modelId="{EC41BB82-35E9-4593-8B35-DB6A7C98B823}">
      <dsp:nvSpPr>
        <dsp:cNvPr id="0" name=""/>
        <dsp:cNvSpPr/>
      </dsp:nvSpPr>
      <dsp:spPr>
        <a:xfrm>
          <a:off x="1221392" y="2454831"/>
          <a:ext cx="1472479" cy="81804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Executing</a:t>
          </a:r>
        </a:p>
      </dsp:txBody>
      <dsp:txXfrm>
        <a:off x="1245352" y="2478791"/>
        <a:ext cx="1424559" cy="770123"/>
      </dsp:txXfrm>
    </dsp:sp>
    <dsp:sp modelId="{3B49F80B-A843-414C-80CF-9803226D7633}">
      <dsp:nvSpPr>
        <dsp:cNvPr id="0" name=""/>
        <dsp:cNvSpPr/>
      </dsp:nvSpPr>
      <dsp:spPr>
        <a:xfrm rot="5400000">
          <a:off x="1804249" y="3293326"/>
          <a:ext cx="306766" cy="36811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847197" y="3324002"/>
        <a:ext cx="220871" cy="214736"/>
      </dsp:txXfrm>
    </dsp:sp>
    <dsp:sp modelId="{938035FC-C82F-4489-8B5E-15042C64A0BC}">
      <dsp:nvSpPr>
        <dsp:cNvPr id="0" name=""/>
        <dsp:cNvSpPr/>
      </dsp:nvSpPr>
      <dsp:spPr>
        <a:xfrm>
          <a:off x="1221392" y="3681896"/>
          <a:ext cx="1472479" cy="81804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Controlling</a:t>
          </a:r>
        </a:p>
      </dsp:txBody>
      <dsp:txXfrm>
        <a:off x="1245352" y="3705856"/>
        <a:ext cx="1424559" cy="770123"/>
      </dsp:txXfrm>
    </dsp:sp>
    <dsp:sp modelId="{51F4EE69-7EF3-4EC4-9851-ACA30D1DAEF2}">
      <dsp:nvSpPr>
        <dsp:cNvPr id="0" name=""/>
        <dsp:cNvSpPr/>
      </dsp:nvSpPr>
      <dsp:spPr>
        <a:xfrm rot="5400000">
          <a:off x="1804249" y="4520391"/>
          <a:ext cx="306766" cy="36811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847197" y="4551067"/>
        <a:ext cx="220871" cy="214736"/>
      </dsp:txXfrm>
    </dsp:sp>
    <dsp:sp modelId="{0CDBD5DA-EBF0-4B89-8D4B-5DE8576C921D}">
      <dsp:nvSpPr>
        <dsp:cNvPr id="0" name=""/>
        <dsp:cNvSpPr/>
      </dsp:nvSpPr>
      <dsp:spPr>
        <a:xfrm>
          <a:off x="1221392" y="4908962"/>
          <a:ext cx="1472479" cy="818043"/>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Closing</a:t>
          </a:r>
        </a:p>
      </dsp:txBody>
      <dsp:txXfrm>
        <a:off x="1245352" y="4932922"/>
        <a:ext cx="1424559" cy="7701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E1F17-119D-4282-B15F-E503105F6619}">
      <dsp:nvSpPr>
        <dsp:cNvPr id="0" name=""/>
        <dsp:cNvSpPr/>
      </dsp:nvSpPr>
      <dsp:spPr>
        <a:xfrm>
          <a:off x="1488" y="0"/>
          <a:ext cx="3869531" cy="55712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r>
            <a:rPr lang="en-US" sz="6000" b="1" kern="1200">
              <a:solidFill>
                <a:schemeClr val="accent1">
                  <a:lumMod val="50000"/>
                </a:schemeClr>
              </a:solidFill>
            </a:rPr>
            <a:t>Teams</a:t>
          </a:r>
          <a:endParaRPr lang="en-US" sz="5800" b="1" kern="1200">
            <a:solidFill>
              <a:schemeClr val="accent1">
                <a:lumMod val="50000"/>
              </a:schemeClr>
            </a:solidFill>
          </a:endParaRPr>
        </a:p>
      </dsp:txBody>
      <dsp:txXfrm>
        <a:off x="1488" y="0"/>
        <a:ext cx="3869531" cy="1671372"/>
      </dsp:txXfrm>
    </dsp:sp>
    <dsp:sp modelId="{C4ED6DEE-E411-4AA0-A76E-E79BF0FDE968}">
      <dsp:nvSpPr>
        <dsp:cNvPr id="0" name=""/>
        <dsp:cNvSpPr/>
      </dsp:nvSpPr>
      <dsp:spPr>
        <a:xfrm>
          <a:off x="202332" y="1339154"/>
          <a:ext cx="3467842" cy="18035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t" anchorCtr="0">
          <a:noAutofit/>
        </a:bodyPr>
        <a:lstStyle/>
        <a:p>
          <a:pPr lvl="0" algn="l" defTabSz="1066800">
            <a:lnSpc>
              <a:spcPct val="90000"/>
            </a:lnSpc>
            <a:spcBef>
              <a:spcPct val="0"/>
            </a:spcBef>
            <a:spcAft>
              <a:spcPct val="35000"/>
            </a:spcAft>
            <a:buFont typeface="Arial" panose="020B0604020202020204" pitchFamily="34" charset="0"/>
            <a:buChar char="•"/>
          </a:pPr>
          <a:r>
            <a:rPr lang="en-US" sz="2400" b="1" kern="1200">
              <a:solidFill>
                <a:schemeClr val="accent3">
                  <a:lumMod val="60000"/>
                  <a:lumOff val="40000"/>
                </a:schemeClr>
              </a:solidFill>
            </a:rPr>
            <a:t>Team</a:t>
          </a:r>
          <a:r>
            <a:rPr lang="en-US" sz="2400" kern="1200">
              <a:solidFill>
                <a:schemeClr val="accent3">
                  <a:lumMod val="60000"/>
                  <a:lumOff val="40000"/>
                </a:schemeClr>
              </a:solidFill>
            </a:rPr>
            <a:t> </a:t>
          </a:r>
          <a:r>
            <a:rPr lang="en-US" sz="2400" b="1" kern="1200">
              <a:solidFill>
                <a:schemeClr val="accent3">
                  <a:lumMod val="60000"/>
                  <a:lumOff val="40000"/>
                </a:schemeClr>
              </a:solidFill>
            </a:rPr>
            <a:t>Building</a:t>
          </a:r>
        </a:p>
        <a:p>
          <a:pPr marL="171450" lvl="1" indent="-171450" algn="l" defTabSz="844550">
            <a:lnSpc>
              <a:spcPct val="90000"/>
            </a:lnSpc>
            <a:spcBef>
              <a:spcPct val="0"/>
            </a:spcBef>
            <a:spcAft>
              <a:spcPct val="15000"/>
            </a:spcAft>
            <a:buFont typeface="Arial" panose="020B0604020202020204" pitchFamily="34" charset="0"/>
            <a:buChar char="••"/>
          </a:pPr>
          <a:r>
            <a:rPr lang="en-US" sz="1900" kern="1200">
              <a:solidFill>
                <a:schemeClr val="accent3">
                  <a:lumMod val="60000"/>
                  <a:lumOff val="40000"/>
                </a:schemeClr>
              </a:solidFill>
            </a:rPr>
            <a:t>Leads</a:t>
          </a:r>
        </a:p>
        <a:p>
          <a:pPr marL="342900" lvl="2" indent="-171450" algn="l" defTabSz="844550">
            <a:lnSpc>
              <a:spcPct val="90000"/>
            </a:lnSpc>
            <a:spcBef>
              <a:spcPct val="0"/>
            </a:spcBef>
            <a:spcAft>
              <a:spcPct val="15000"/>
            </a:spcAft>
            <a:buFont typeface="Arial" panose="020B0604020202020204" pitchFamily="34" charset="0"/>
            <a:buChar char="••"/>
          </a:pPr>
          <a:r>
            <a:rPr lang="en-US" sz="1900" kern="1200">
              <a:solidFill>
                <a:schemeClr val="accent3">
                  <a:lumMod val="60000"/>
                  <a:lumOff val="40000"/>
                </a:schemeClr>
              </a:solidFill>
            </a:rPr>
            <a:t>Based on Skills/Desires</a:t>
          </a:r>
        </a:p>
        <a:p>
          <a:pPr marL="171450" lvl="1" indent="-171450" algn="l" defTabSz="844550">
            <a:lnSpc>
              <a:spcPct val="90000"/>
            </a:lnSpc>
            <a:spcBef>
              <a:spcPct val="0"/>
            </a:spcBef>
            <a:spcAft>
              <a:spcPct val="15000"/>
            </a:spcAft>
            <a:buFont typeface="Arial" panose="020B0604020202020204" pitchFamily="34" charset="0"/>
            <a:buChar char="••"/>
          </a:pPr>
          <a:r>
            <a:rPr lang="en-US" sz="1900" kern="1200">
              <a:solidFill>
                <a:schemeClr val="accent3">
                  <a:lumMod val="60000"/>
                  <a:lumOff val="40000"/>
                </a:schemeClr>
              </a:solidFill>
            </a:rPr>
            <a:t>Self Chosen Roles</a:t>
          </a:r>
        </a:p>
      </dsp:txBody>
      <dsp:txXfrm>
        <a:off x="255157" y="1391979"/>
        <a:ext cx="3362192" cy="1697930"/>
      </dsp:txXfrm>
    </dsp:sp>
    <dsp:sp modelId="{AAD83546-2F6A-4E48-BBE0-0D9D1622D5F1}">
      <dsp:nvSpPr>
        <dsp:cNvPr id="0" name=""/>
        <dsp:cNvSpPr/>
      </dsp:nvSpPr>
      <dsp:spPr>
        <a:xfrm>
          <a:off x="202332" y="3488962"/>
          <a:ext cx="3467842" cy="18035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40005" rIns="53340" bIns="40005" numCol="1" spcCol="1270" anchor="t" anchorCtr="0">
          <a:noAutofit/>
        </a:bodyPr>
        <a:lstStyle/>
        <a:p>
          <a:pPr lvl="0" algn="l" defTabSz="933450">
            <a:lnSpc>
              <a:spcPct val="90000"/>
            </a:lnSpc>
            <a:spcBef>
              <a:spcPct val="0"/>
            </a:spcBef>
            <a:spcAft>
              <a:spcPct val="35000"/>
            </a:spcAft>
            <a:buNone/>
          </a:pPr>
          <a:r>
            <a:rPr lang="en-US" sz="2100" b="1" kern="1200">
              <a:solidFill>
                <a:schemeClr val="accent3">
                  <a:lumMod val="60000"/>
                  <a:lumOff val="40000"/>
                </a:schemeClr>
              </a:solidFill>
            </a:rPr>
            <a:t>Subgroup Building</a:t>
          </a:r>
        </a:p>
        <a:p>
          <a:pPr marL="171450" lvl="1" indent="-171450" algn="l" defTabSz="711200">
            <a:lnSpc>
              <a:spcPct val="90000"/>
            </a:lnSpc>
            <a:spcBef>
              <a:spcPct val="0"/>
            </a:spcBef>
            <a:spcAft>
              <a:spcPct val="15000"/>
            </a:spcAft>
            <a:buChar char="••"/>
          </a:pPr>
          <a:r>
            <a:rPr lang="en-US" sz="1600" kern="1200">
              <a:solidFill>
                <a:schemeClr val="accent3">
                  <a:lumMod val="60000"/>
                  <a:lumOff val="40000"/>
                </a:schemeClr>
              </a:solidFill>
            </a:rPr>
            <a:t>Based on major functions of project</a:t>
          </a:r>
        </a:p>
        <a:p>
          <a:pPr marL="228600" lvl="1" indent="-228600" algn="l" defTabSz="933450">
            <a:lnSpc>
              <a:spcPct val="90000"/>
            </a:lnSpc>
            <a:spcBef>
              <a:spcPct val="0"/>
            </a:spcBef>
            <a:spcAft>
              <a:spcPct val="15000"/>
            </a:spcAft>
            <a:buChar char="••"/>
          </a:pPr>
          <a:r>
            <a:rPr lang="en-US" sz="2100" b="1" kern="1200">
              <a:solidFill>
                <a:schemeClr val="accent3">
                  <a:lumMod val="60000"/>
                  <a:lumOff val="40000"/>
                </a:schemeClr>
              </a:solidFill>
            </a:rPr>
            <a:t>Phase Breakdown</a:t>
          </a:r>
        </a:p>
        <a:p>
          <a:pPr marL="171450" lvl="1" indent="-171450" algn="l" defTabSz="711200">
            <a:lnSpc>
              <a:spcPct val="90000"/>
            </a:lnSpc>
            <a:spcBef>
              <a:spcPct val="0"/>
            </a:spcBef>
            <a:spcAft>
              <a:spcPct val="15000"/>
            </a:spcAft>
            <a:buChar char="••"/>
          </a:pPr>
          <a:r>
            <a:rPr lang="en-US" sz="1600" kern="1200">
              <a:solidFill>
                <a:schemeClr val="accent3">
                  <a:lumMod val="60000"/>
                  <a:lumOff val="40000"/>
                </a:schemeClr>
              </a:solidFill>
            </a:rPr>
            <a:t>Established realistic goals</a:t>
          </a:r>
        </a:p>
      </dsp:txBody>
      <dsp:txXfrm>
        <a:off x="255157" y="3541787"/>
        <a:ext cx="3362192" cy="1697930"/>
      </dsp:txXfrm>
    </dsp:sp>
    <dsp:sp modelId="{8002E3F0-D513-4ACB-ACC5-FE61168DDEFB}">
      <dsp:nvSpPr>
        <dsp:cNvPr id="0" name=""/>
        <dsp:cNvSpPr/>
      </dsp:nvSpPr>
      <dsp:spPr>
        <a:xfrm>
          <a:off x="4161234" y="0"/>
          <a:ext cx="3869531" cy="55712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lvl="0" algn="ctr" defTabSz="2178050">
            <a:lnSpc>
              <a:spcPct val="90000"/>
            </a:lnSpc>
            <a:spcBef>
              <a:spcPct val="0"/>
            </a:spcBef>
            <a:spcAft>
              <a:spcPct val="35000"/>
            </a:spcAft>
          </a:pPr>
          <a:r>
            <a:rPr lang="en-US" sz="4900" b="1" kern="1200">
              <a:solidFill>
                <a:schemeClr val="accent1">
                  <a:lumMod val="50000"/>
                </a:schemeClr>
              </a:solidFill>
            </a:rPr>
            <a:t>Flexibility</a:t>
          </a:r>
        </a:p>
      </dsp:txBody>
      <dsp:txXfrm>
        <a:off x="4161234" y="0"/>
        <a:ext cx="3869531" cy="1671372"/>
      </dsp:txXfrm>
    </dsp:sp>
    <dsp:sp modelId="{F50F64E6-39BC-4674-9CFE-E38BF5BC26C5}">
      <dsp:nvSpPr>
        <dsp:cNvPr id="0" name=""/>
        <dsp:cNvSpPr/>
      </dsp:nvSpPr>
      <dsp:spPr>
        <a:xfrm>
          <a:off x="4362078" y="1339154"/>
          <a:ext cx="3467842" cy="18035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t" anchorCtr="0">
          <a:noAutofit/>
        </a:bodyPr>
        <a:lstStyle/>
        <a:p>
          <a:pPr lvl="0" algn="l" defTabSz="1066800">
            <a:lnSpc>
              <a:spcPct val="90000"/>
            </a:lnSpc>
            <a:spcBef>
              <a:spcPct val="0"/>
            </a:spcBef>
            <a:spcAft>
              <a:spcPct val="35000"/>
            </a:spcAft>
          </a:pPr>
          <a:r>
            <a:rPr lang="en-US" sz="2400" b="1" kern="1200">
              <a:solidFill>
                <a:schemeClr val="accent3">
                  <a:lumMod val="60000"/>
                  <a:lumOff val="40000"/>
                </a:schemeClr>
              </a:solidFill>
            </a:rPr>
            <a:t>Phases</a:t>
          </a:r>
        </a:p>
        <a:p>
          <a:pPr marL="171450" lvl="1" indent="-171450" algn="l" defTabSz="844550">
            <a:lnSpc>
              <a:spcPct val="90000"/>
            </a:lnSpc>
            <a:spcBef>
              <a:spcPct val="0"/>
            </a:spcBef>
            <a:spcAft>
              <a:spcPct val="15000"/>
            </a:spcAft>
            <a:buChar char="••"/>
          </a:pPr>
          <a:r>
            <a:rPr lang="en-US" sz="1900" kern="1200">
              <a:solidFill>
                <a:schemeClr val="accent3">
                  <a:lumMod val="60000"/>
                  <a:lumOff val="40000"/>
                </a:schemeClr>
              </a:solidFill>
            </a:rPr>
            <a:t>Phases require varied managerial execution</a:t>
          </a:r>
        </a:p>
        <a:p>
          <a:pPr marL="171450" lvl="1" indent="-171450" algn="l" defTabSz="844550">
            <a:lnSpc>
              <a:spcPct val="90000"/>
            </a:lnSpc>
            <a:spcBef>
              <a:spcPct val="0"/>
            </a:spcBef>
            <a:spcAft>
              <a:spcPct val="15000"/>
            </a:spcAft>
            <a:buChar char="••"/>
          </a:pPr>
          <a:r>
            <a:rPr lang="en-US" sz="1900" kern="1200">
              <a:solidFill>
                <a:schemeClr val="accent3">
                  <a:lumMod val="60000"/>
                  <a:lumOff val="40000"/>
                </a:schemeClr>
              </a:solidFill>
            </a:rPr>
            <a:t>Allow for subgroup execution</a:t>
          </a:r>
        </a:p>
      </dsp:txBody>
      <dsp:txXfrm>
        <a:off x="4414903" y="1391979"/>
        <a:ext cx="3362192" cy="1697930"/>
      </dsp:txXfrm>
    </dsp:sp>
    <dsp:sp modelId="{E11D6749-A4F1-4DF9-A33D-7661DBA2BA29}">
      <dsp:nvSpPr>
        <dsp:cNvPr id="0" name=""/>
        <dsp:cNvSpPr/>
      </dsp:nvSpPr>
      <dsp:spPr>
        <a:xfrm>
          <a:off x="4362078" y="3488962"/>
          <a:ext cx="3467842" cy="18035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t" anchorCtr="0">
          <a:noAutofit/>
        </a:bodyPr>
        <a:lstStyle/>
        <a:p>
          <a:pPr lvl="0" algn="l" defTabSz="1066800">
            <a:lnSpc>
              <a:spcPct val="90000"/>
            </a:lnSpc>
            <a:spcBef>
              <a:spcPct val="0"/>
            </a:spcBef>
            <a:spcAft>
              <a:spcPct val="35000"/>
            </a:spcAft>
          </a:pPr>
          <a:r>
            <a:rPr lang="en-US" sz="2400" b="1" kern="1200">
              <a:solidFill>
                <a:schemeClr val="accent3">
                  <a:lumMod val="60000"/>
                  <a:lumOff val="40000"/>
                </a:schemeClr>
              </a:solidFill>
            </a:rPr>
            <a:t>Meetings</a:t>
          </a:r>
        </a:p>
        <a:p>
          <a:pPr marL="171450" lvl="1" indent="-171450" algn="l" defTabSz="844550">
            <a:lnSpc>
              <a:spcPct val="90000"/>
            </a:lnSpc>
            <a:spcBef>
              <a:spcPct val="0"/>
            </a:spcBef>
            <a:spcAft>
              <a:spcPct val="15000"/>
            </a:spcAft>
            <a:buChar char="••"/>
          </a:pPr>
          <a:r>
            <a:rPr lang="en-US" sz="1900" kern="1200">
              <a:solidFill>
                <a:schemeClr val="accent3">
                  <a:lumMod val="60000"/>
                  <a:lumOff val="40000"/>
                </a:schemeClr>
              </a:solidFill>
            </a:rPr>
            <a:t>Varying frequency and duration through phases</a:t>
          </a:r>
        </a:p>
        <a:p>
          <a:pPr marL="171450" lvl="1" indent="-171450" algn="l" defTabSz="844550">
            <a:lnSpc>
              <a:spcPct val="90000"/>
            </a:lnSpc>
            <a:spcBef>
              <a:spcPct val="0"/>
            </a:spcBef>
            <a:spcAft>
              <a:spcPct val="15000"/>
            </a:spcAft>
            <a:buChar char="••"/>
          </a:pPr>
          <a:r>
            <a:rPr lang="en-US" sz="1900" kern="1200">
              <a:solidFill>
                <a:schemeClr val="accent3">
                  <a:lumMod val="60000"/>
                  <a:lumOff val="40000"/>
                </a:schemeClr>
              </a:solidFill>
            </a:rPr>
            <a:t>Size and duration vary through phases as well</a:t>
          </a:r>
        </a:p>
      </dsp:txBody>
      <dsp:txXfrm>
        <a:off x="4414903" y="3541787"/>
        <a:ext cx="3362192" cy="1697930"/>
      </dsp:txXfrm>
    </dsp:sp>
    <dsp:sp modelId="{D4CD95D7-5D5D-4D26-8CB8-BFC6A3779E71}">
      <dsp:nvSpPr>
        <dsp:cNvPr id="0" name=""/>
        <dsp:cNvSpPr/>
      </dsp:nvSpPr>
      <dsp:spPr>
        <a:xfrm>
          <a:off x="8320980" y="0"/>
          <a:ext cx="3869531" cy="55712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lvl="0" algn="ctr" defTabSz="2178050">
            <a:lnSpc>
              <a:spcPct val="90000"/>
            </a:lnSpc>
            <a:spcBef>
              <a:spcPct val="0"/>
            </a:spcBef>
            <a:spcAft>
              <a:spcPct val="35000"/>
            </a:spcAft>
          </a:pPr>
          <a:r>
            <a:rPr lang="en-US" sz="4900" b="1" i="0" kern="1200">
              <a:solidFill>
                <a:schemeClr val="accent1">
                  <a:lumMod val="50000"/>
                </a:schemeClr>
              </a:solidFill>
            </a:rPr>
            <a:t>Preparation</a:t>
          </a:r>
        </a:p>
      </dsp:txBody>
      <dsp:txXfrm>
        <a:off x="8320980" y="0"/>
        <a:ext cx="3869531" cy="1671372"/>
      </dsp:txXfrm>
    </dsp:sp>
    <dsp:sp modelId="{CC9DD6E4-05B3-464B-A892-F2E14418D19E}">
      <dsp:nvSpPr>
        <dsp:cNvPr id="0" name=""/>
        <dsp:cNvSpPr/>
      </dsp:nvSpPr>
      <dsp:spPr>
        <a:xfrm>
          <a:off x="8521824" y="1339154"/>
          <a:ext cx="3467842" cy="18035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t" anchorCtr="0">
          <a:noAutofit/>
        </a:bodyPr>
        <a:lstStyle/>
        <a:p>
          <a:pPr lvl="0" algn="l" defTabSz="1066800">
            <a:lnSpc>
              <a:spcPct val="90000"/>
            </a:lnSpc>
            <a:spcBef>
              <a:spcPct val="0"/>
            </a:spcBef>
            <a:spcAft>
              <a:spcPct val="35000"/>
            </a:spcAft>
          </a:pPr>
          <a:r>
            <a:rPr lang="en-US" sz="2400" b="1" kern="1200">
              <a:solidFill>
                <a:schemeClr val="accent3">
                  <a:lumMod val="60000"/>
                  <a:lumOff val="40000"/>
                </a:schemeClr>
              </a:solidFill>
            </a:rPr>
            <a:t>Feedback</a:t>
          </a:r>
        </a:p>
        <a:p>
          <a:pPr marL="171450" lvl="1" indent="-171450" algn="l" defTabSz="844550">
            <a:lnSpc>
              <a:spcPct val="90000"/>
            </a:lnSpc>
            <a:spcBef>
              <a:spcPct val="0"/>
            </a:spcBef>
            <a:spcAft>
              <a:spcPct val="15000"/>
            </a:spcAft>
            <a:buChar char="••"/>
          </a:pPr>
          <a:r>
            <a:rPr lang="en-US" sz="1900" kern="1200">
              <a:solidFill>
                <a:schemeClr val="accent3">
                  <a:lumMod val="60000"/>
                  <a:lumOff val="40000"/>
                </a:schemeClr>
              </a:solidFill>
            </a:rPr>
            <a:t>PAB member reviews</a:t>
          </a:r>
        </a:p>
        <a:p>
          <a:pPr marL="171450" lvl="1" indent="-171450" algn="l" defTabSz="844550">
            <a:lnSpc>
              <a:spcPct val="90000"/>
            </a:lnSpc>
            <a:spcBef>
              <a:spcPct val="0"/>
            </a:spcBef>
            <a:spcAft>
              <a:spcPct val="15000"/>
            </a:spcAft>
            <a:buChar char="••"/>
          </a:pPr>
          <a:r>
            <a:rPr lang="en-US" sz="1900" kern="1200">
              <a:solidFill>
                <a:schemeClr val="accent3">
                  <a:lumMod val="60000"/>
                  <a:lumOff val="40000"/>
                </a:schemeClr>
              </a:solidFill>
            </a:rPr>
            <a:t>Inter-project communication</a:t>
          </a:r>
        </a:p>
        <a:p>
          <a:pPr marL="342900" lvl="2" indent="-171450" algn="l" defTabSz="844550">
            <a:lnSpc>
              <a:spcPct val="90000"/>
            </a:lnSpc>
            <a:spcBef>
              <a:spcPct val="0"/>
            </a:spcBef>
            <a:spcAft>
              <a:spcPct val="15000"/>
            </a:spcAft>
            <a:buChar char="••"/>
          </a:pPr>
          <a:r>
            <a:rPr lang="en-US" sz="1900" kern="1200">
              <a:solidFill>
                <a:schemeClr val="accent3">
                  <a:lumMod val="60000"/>
                  <a:lumOff val="40000"/>
                </a:schemeClr>
              </a:solidFill>
            </a:rPr>
            <a:t>PM chatter</a:t>
          </a:r>
        </a:p>
      </dsp:txBody>
      <dsp:txXfrm>
        <a:off x="8574649" y="1391979"/>
        <a:ext cx="3362192" cy="1697930"/>
      </dsp:txXfrm>
    </dsp:sp>
    <dsp:sp modelId="{A3BDC4D4-8984-4B0A-B11C-61EDA92FA14B}">
      <dsp:nvSpPr>
        <dsp:cNvPr id="0" name=""/>
        <dsp:cNvSpPr/>
      </dsp:nvSpPr>
      <dsp:spPr>
        <a:xfrm>
          <a:off x="8521824" y="3488962"/>
          <a:ext cx="3467842" cy="18035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t" anchorCtr="0">
          <a:noAutofit/>
        </a:bodyPr>
        <a:lstStyle/>
        <a:p>
          <a:pPr lvl="0" algn="l" defTabSz="1066800">
            <a:lnSpc>
              <a:spcPct val="90000"/>
            </a:lnSpc>
            <a:spcBef>
              <a:spcPct val="0"/>
            </a:spcBef>
            <a:spcAft>
              <a:spcPct val="35000"/>
            </a:spcAft>
          </a:pPr>
          <a:r>
            <a:rPr lang="en-US" sz="2400" b="1" kern="1200">
              <a:solidFill>
                <a:schemeClr val="accent3">
                  <a:lumMod val="60000"/>
                  <a:lumOff val="40000"/>
                </a:schemeClr>
              </a:solidFill>
            </a:rPr>
            <a:t>Schedule</a:t>
          </a:r>
        </a:p>
        <a:p>
          <a:pPr marL="171450" lvl="1" indent="-171450" algn="l" defTabSz="844550">
            <a:lnSpc>
              <a:spcPct val="90000"/>
            </a:lnSpc>
            <a:spcBef>
              <a:spcPct val="0"/>
            </a:spcBef>
            <a:spcAft>
              <a:spcPct val="15000"/>
            </a:spcAft>
            <a:buChar char="••"/>
          </a:pPr>
          <a:r>
            <a:rPr lang="en-US" sz="1900" kern="1200">
              <a:solidFill>
                <a:schemeClr val="accent3">
                  <a:lumMod val="60000"/>
                  <a:lumOff val="40000"/>
                </a:schemeClr>
              </a:solidFill>
            </a:rPr>
            <a:t>Gantt Chart</a:t>
          </a:r>
        </a:p>
        <a:p>
          <a:pPr marL="342900" lvl="2" indent="-171450" algn="l" defTabSz="844550">
            <a:lnSpc>
              <a:spcPct val="90000"/>
            </a:lnSpc>
            <a:spcBef>
              <a:spcPct val="0"/>
            </a:spcBef>
            <a:spcAft>
              <a:spcPct val="15000"/>
            </a:spcAft>
            <a:buChar char="••"/>
          </a:pPr>
          <a:r>
            <a:rPr lang="en-US" sz="1900" kern="1200">
              <a:solidFill>
                <a:schemeClr val="accent3">
                  <a:lumMod val="60000"/>
                  <a:lumOff val="40000"/>
                </a:schemeClr>
              </a:solidFill>
            </a:rPr>
            <a:t>Updating regularly kept big picture in view</a:t>
          </a:r>
        </a:p>
      </dsp:txBody>
      <dsp:txXfrm>
        <a:off x="8574649" y="3541787"/>
        <a:ext cx="3362192" cy="16979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6C257-0756-4E48-B026-27EE86AF2ADE}" type="datetimeFigureOut">
              <a:rPr lang="en-US" smtClean="0"/>
              <a:t>5/27/2020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BFC7E-72BB-4447-BEB7-4ED3F59D750D}" type="slidenum">
              <a:rPr lang="en-US" smtClean="0"/>
              <a:t>‹#›</a:t>
            </a:fld>
            <a:endParaRPr lang="en-US"/>
          </a:p>
        </p:txBody>
      </p:sp>
    </p:spTree>
    <p:extLst>
      <p:ext uri="{BB962C8B-B14F-4D97-AF65-F5344CB8AC3E}">
        <p14:creationId xmlns:p14="http://schemas.microsoft.com/office/powerpoint/2010/main" val="15985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40594" lvl="1" indent="-174708">
              <a:buFont typeface="Arial"/>
              <a:buChar char="•"/>
            </a:pPr>
            <a:r>
              <a:rPr lang="en-US" b="1"/>
              <a:t>Make sure to introduce everyone…..</a:t>
            </a:r>
          </a:p>
        </p:txBody>
      </p:sp>
      <p:sp>
        <p:nvSpPr>
          <p:cNvPr id="4" name="Slide Number Placeholder 3"/>
          <p:cNvSpPr>
            <a:spLocks noGrp="1"/>
          </p:cNvSpPr>
          <p:nvPr>
            <p:ph type="sldNum" sz="quarter" idx="10"/>
          </p:nvPr>
        </p:nvSpPr>
        <p:spPr/>
        <p:txBody>
          <a:bodyPr/>
          <a:lstStyle/>
          <a:p>
            <a:pPr marL="0" marR="0" lvl="0" indent="0" algn="r" defTabSz="585216" rtl="0" eaLnBrk="1" fontAlgn="auto" latinLnBrk="0" hangingPunct="1">
              <a:lnSpc>
                <a:spcPct val="100000"/>
              </a:lnSpc>
              <a:spcBef>
                <a:spcPts val="0"/>
              </a:spcBef>
              <a:spcAft>
                <a:spcPts val="0"/>
              </a:spcAft>
              <a:buClrTx/>
              <a:buSzTx/>
              <a:buFontTx/>
              <a:buNone/>
              <a:tabLst/>
              <a:defRPr/>
            </a:pPr>
            <a:fld id="{FF0F262C-CD32-6E4A-832C-B402F18A06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8521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527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649909d663_0_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649909d663_0_2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r>
              <a:rPr lang="en-US">
                <a:cs typeface="Calibri"/>
              </a:rPr>
              <a:t>Could</a:t>
            </a:r>
          </a:p>
        </p:txBody>
      </p:sp>
      <p:sp>
        <p:nvSpPr>
          <p:cNvPr id="180" name="Google Shape;180;g649909d663_0_28: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1183570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649909d663_0_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649909d663_0_2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We use centroids to estimate relative orbital states which are combined with the deployer inertial state to obtain in inertial estimates for each </a:t>
            </a:r>
            <a:r>
              <a:rPr lang="en-US" err="1"/>
              <a:t>cubesat</a:t>
            </a:r>
            <a:r>
              <a:rPr lang="en-US"/>
              <a:t>. These inertial estimates are then converted to orbital elements which make up the bulk of each TLE. </a:t>
            </a:r>
            <a:endParaRPr/>
          </a:p>
        </p:txBody>
      </p:sp>
      <p:sp>
        <p:nvSpPr>
          <p:cNvPr id="180" name="Google Shape;180;g649909d663_0_28: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1941121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BFC7E-72BB-4447-BEB7-4ED3F59D750D}" type="slidenum">
              <a:rPr lang="en-US" smtClean="0"/>
              <a:t>17</a:t>
            </a:fld>
            <a:endParaRPr lang="en-US"/>
          </a:p>
        </p:txBody>
      </p:sp>
    </p:spTree>
    <p:extLst>
      <p:ext uri="{BB962C8B-B14F-4D97-AF65-F5344CB8AC3E}">
        <p14:creationId xmlns:p14="http://schemas.microsoft.com/office/powerpoint/2010/main" val="2203065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through with animations and add information about acceptable voltage range and the power restrictions. How did we measure these things? </a:t>
            </a:r>
          </a:p>
        </p:txBody>
      </p:sp>
      <p:sp>
        <p:nvSpPr>
          <p:cNvPr id="4" name="Slide Number Placeholder 3"/>
          <p:cNvSpPr>
            <a:spLocks noGrp="1"/>
          </p:cNvSpPr>
          <p:nvPr>
            <p:ph type="sldNum" sz="quarter" idx="5"/>
          </p:nvPr>
        </p:nvSpPr>
        <p:spPr/>
        <p:txBody>
          <a:bodyPr/>
          <a:lstStyle/>
          <a:p>
            <a:fld id="{047BFC7E-72BB-4447-BEB7-4ED3F59D750D}" type="slidenum">
              <a:rPr lang="en-US" smtClean="0"/>
              <a:t>19</a:t>
            </a:fld>
            <a:endParaRPr lang="en-US"/>
          </a:p>
        </p:txBody>
      </p:sp>
    </p:spTree>
    <p:extLst>
      <p:ext uri="{BB962C8B-B14F-4D97-AF65-F5344CB8AC3E}">
        <p14:creationId xmlns:p14="http://schemas.microsoft.com/office/powerpoint/2010/main" val="1498475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BFC7E-72BB-4447-BEB7-4ED3F59D750D}" type="slidenum">
              <a:rPr lang="en-US" smtClean="0"/>
              <a:t>20</a:t>
            </a:fld>
            <a:endParaRPr lang="en-US"/>
          </a:p>
        </p:txBody>
      </p:sp>
    </p:spTree>
    <p:extLst>
      <p:ext uri="{BB962C8B-B14F-4D97-AF65-F5344CB8AC3E}">
        <p14:creationId xmlns:p14="http://schemas.microsoft.com/office/powerpoint/2010/main" val="2453486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649909d663_0_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649909d663_0_2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Needs better narration, explain place, what we are VALIDATING</a:t>
            </a:r>
          </a:p>
          <a:p>
            <a:pPr marL="0" lvl="0" indent="0" algn="l" rtl="0">
              <a:spcBef>
                <a:spcPts val="0"/>
              </a:spcBef>
              <a:spcAft>
                <a:spcPts val="0"/>
              </a:spcAft>
              <a:buNone/>
            </a:pPr>
            <a:r>
              <a:rPr lang="en-US"/>
              <a:t>This is what is required, </a:t>
            </a:r>
          </a:p>
          <a:p>
            <a:pPr marL="0" lvl="0" indent="0" algn="l" rtl="0">
              <a:spcBef>
                <a:spcPts val="0"/>
              </a:spcBef>
              <a:spcAft>
                <a:spcPts val="0"/>
              </a:spcAft>
              <a:buNone/>
            </a:pPr>
            <a:r>
              <a:rPr lang="en-US"/>
              <a:t>Conduct this test to verify cameras are accurate, and giving appropriate inputs to the filter so that it is </a:t>
            </a:r>
            <a:endParaRPr/>
          </a:p>
        </p:txBody>
      </p:sp>
      <p:sp>
        <p:nvSpPr>
          <p:cNvPr id="180" name="Google Shape;180;g649909d663_0_28: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1227254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results are a sample data set of VANTAGE's modular test, we expect similar results. First animation:  raw sensor data, second: centroid position of one </a:t>
            </a:r>
            <a:r>
              <a:rPr lang="en-US" err="1">
                <a:cs typeface="Calibri"/>
              </a:rPr>
              <a:t>cubesat</a:t>
            </a:r>
            <a:r>
              <a:rPr lang="en-US">
                <a:cs typeface="Calibri"/>
              </a:rPr>
              <a:t> over time, third: a table of average error, fourth: concerns and possible solutions</a:t>
            </a:r>
          </a:p>
          <a:p>
            <a:r>
              <a:rPr lang="en-US">
                <a:cs typeface="Calibri"/>
              </a:rPr>
              <a:t>POTENTIAL SCRUB</a:t>
            </a:r>
          </a:p>
          <a:p>
            <a:endParaRPr lang="en-US">
              <a:cs typeface="Calibri"/>
            </a:endParaRPr>
          </a:p>
        </p:txBody>
      </p:sp>
      <p:sp>
        <p:nvSpPr>
          <p:cNvPr id="4" name="Slide Number Placeholder 3"/>
          <p:cNvSpPr>
            <a:spLocks noGrp="1"/>
          </p:cNvSpPr>
          <p:nvPr>
            <p:ph type="sldNum" sz="quarter" idx="5"/>
          </p:nvPr>
        </p:nvSpPr>
        <p:spPr/>
        <p:txBody>
          <a:bodyPr/>
          <a:lstStyle/>
          <a:p>
            <a:fld id="{047BFC7E-72BB-4447-BEB7-4ED3F59D750D}" type="slidenum">
              <a:rPr lang="en-US" smtClean="0"/>
              <a:t>24</a:t>
            </a:fld>
            <a:endParaRPr lang="en-US"/>
          </a:p>
        </p:txBody>
      </p:sp>
    </p:spTree>
    <p:extLst>
      <p:ext uri="{BB962C8B-B14F-4D97-AF65-F5344CB8AC3E}">
        <p14:creationId xmlns:p14="http://schemas.microsoft.com/office/powerpoint/2010/main" val="3538787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of state estimation testing is to validate accuracy requirement to ensure estimates are useful when predicting where </a:t>
            </a:r>
            <a:r>
              <a:rPr lang="en-US" err="1"/>
              <a:t>cubesats</a:t>
            </a:r>
            <a:r>
              <a:rPr lang="en-US"/>
              <a:t> will be and being able to produce TLE</a:t>
            </a:r>
          </a:p>
        </p:txBody>
      </p:sp>
      <p:sp>
        <p:nvSpPr>
          <p:cNvPr id="4" name="Slide Number Placeholder 3"/>
          <p:cNvSpPr>
            <a:spLocks noGrp="1"/>
          </p:cNvSpPr>
          <p:nvPr>
            <p:ph type="sldNum" sz="quarter" idx="5"/>
          </p:nvPr>
        </p:nvSpPr>
        <p:spPr/>
        <p:txBody>
          <a:bodyPr/>
          <a:lstStyle/>
          <a:p>
            <a:fld id="{047BFC7E-72BB-4447-BEB7-4ED3F59D750D}" type="slidenum">
              <a:rPr lang="en-US" smtClean="0"/>
              <a:t>25</a:t>
            </a:fld>
            <a:endParaRPr lang="en-US"/>
          </a:p>
        </p:txBody>
      </p:sp>
    </p:spTree>
    <p:extLst>
      <p:ext uri="{BB962C8B-B14F-4D97-AF65-F5344CB8AC3E}">
        <p14:creationId xmlns:p14="http://schemas.microsoft.com/office/powerpoint/2010/main" val="561917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these test we use simulated sensor data so we can model the expected dynamics.</a:t>
            </a:r>
          </a:p>
          <a:p>
            <a:r>
              <a:rPr lang="en-US"/>
              <a:t>Truth orbital data -&gt; sensor modelling -&gt; centroids -&gt; filtering</a:t>
            </a:r>
          </a:p>
        </p:txBody>
      </p:sp>
      <p:sp>
        <p:nvSpPr>
          <p:cNvPr id="4" name="Slide Number Placeholder 3"/>
          <p:cNvSpPr>
            <a:spLocks noGrp="1"/>
          </p:cNvSpPr>
          <p:nvPr>
            <p:ph type="sldNum" sz="quarter" idx="5"/>
          </p:nvPr>
        </p:nvSpPr>
        <p:spPr/>
        <p:txBody>
          <a:bodyPr/>
          <a:lstStyle/>
          <a:p>
            <a:fld id="{047BFC7E-72BB-4447-BEB7-4ED3F59D750D}" type="slidenum">
              <a:rPr lang="en-US" smtClean="0"/>
              <a:t>26</a:t>
            </a:fld>
            <a:endParaRPr lang="en-US"/>
          </a:p>
        </p:txBody>
      </p:sp>
    </p:spTree>
    <p:extLst>
      <p:ext uri="{BB962C8B-B14F-4D97-AF65-F5344CB8AC3E}">
        <p14:creationId xmlns:p14="http://schemas.microsoft.com/office/powerpoint/2010/main" val="2603883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Simulating truth data in all frames </a:t>
            </a:r>
          </a:p>
        </p:txBody>
      </p:sp>
      <p:sp>
        <p:nvSpPr>
          <p:cNvPr id="4" name="Slide Number Placeholder 3"/>
          <p:cNvSpPr>
            <a:spLocks noGrp="1"/>
          </p:cNvSpPr>
          <p:nvPr>
            <p:ph type="sldNum" sz="quarter" idx="5"/>
          </p:nvPr>
        </p:nvSpPr>
        <p:spPr/>
        <p:txBody>
          <a:bodyPr/>
          <a:lstStyle/>
          <a:p>
            <a:fld id="{047BFC7E-72BB-4447-BEB7-4ED3F59D750D}" type="slidenum">
              <a:rPr lang="en-US" smtClean="0"/>
              <a:t>27</a:t>
            </a:fld>
            <a:endParaRPr lang="en-US"/>
          </a:p>
        </p:txBody>
      </p:sp>
    </p:spTree>
    <p:extLst>
      <p:ext uri="{BB962C8B-B14F-4D97-AF65-F5344CB8AC3E}">
        <p14:creationId xmlns:p14="http://schemas.microsoft.com/office/powerpoint/2010/main" val="2404478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Feel free to reword</a:t>
            </a:r>
          </a:p>
        </p:txBody>
      </p:sp>
      <p:sp>
        <p:nvSpPr>
          <p:cNvPr id="4" name="Slide Number Placeholder 3"/>
          <p:cNvSpPr>
            <a:spLocks noGrp="1"/>
          </p:cNvSpPr>
          <p:nvPr>
            <p:ph type="sldNum" sz="quarter" idx="5"/>
          </p:nvPr>
        </p:nvSpPr>
        <p:spPr/>
        <p:txBody>
          <a:bodyPr/>
          <a:lstStyle/>
          <a:p>
            <a:fld id="{FF0F262C-CD32-6E4A-832C-B402F18A06E8}" type="slidenum">
              <a:rPr lang="en-US" smtClean="0"/>
              <a:t>2</a:t>
            </a:fld>
            <a:endParaRPr lang="en-US"/>
          </a:p>
        </p:txBody>
      </p:sp>
    </p:spTree>
    <p:extLst>
      <p:ext uri="{BB962C8B-B14F-4D97-AF65-F5344CB8AC3E}">
        <p14:creationId xmlns:p14="http://schemas.microsoft.com/office/powerpoint/2010/main" val="2340437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Visually simulating </a:t>
            </a:r>
            <a:r>
              <a:rPr lang="en-US" err="1"/>
              <a:t>cubesat</a:t>
            </a:r>
            <a:r>
              <a:rPr lang="en-US"/>
              <a:t> deployment using true orbital data</a:t>
            </a:r>
          </a:p>
        </p:txBody>
      </p:sp>
      <p:sp>
        <p:nvSpPr>
          <p:cNvPr id="4" name="Slide Number Placeholder 3"/>
          <p:cNvSpPr>
            <a:spLocks noGrp="1"/>
          </p:cNvSpPr>
          <p:nvPr>
            <p:ph type="sldNum" sz="quarter" idx="5"/>
          </p:nvPr>
        </p:nvSpPr>
        <p:spPr/>
        <p:txBody>
          <a:bodyPr/>
          <a:lstStyle/>
          <a:p>
            <a:fld id="{047BFC7E-72BB-4447-BEB7-4ED3F59D750D}" type="slidenum">
              <a:rPr lang="en-US" smtClean="0"/>
              <a:t>28</a:t>
            </a:fld>
            <a:endParaRPr lang="en-US"/>
          </a:p>
        </p:txBody>
      </p:sp>
    </p:spTree>
    <p:extLst>
      <p:ext uri="{BB962C8B-B14F-4D97-AF65-F5344CB8AC3E}">
        <p14:creationId xmlns:p14="http://schemas.microsoft.com/office/powerpoint/2010/main" val="4007566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Simulate TOF raw measurements using visual simulation</a:t>
            </a:r>
          </a:p>
        </p:txBody>
      </p:sp>
      <p:sp>
        <p:nvSpPr>
          <p:cNvPr id="4" name="Slide Number Placeholder 3"/>
          <p:cNvSpPr>
            <a:spLocks noGrp="1"/>
          </p:cNvSpPr>
          <p:nvPr>
            <p:ph type="sldNum" sz="quarter" idx="5"/>
          </p:nvPr>
        </p:nvSpPr>
        <p:spPr/>
        <p:txBody>
          <a:bodyPr/>
          <a:lstStyle/>
          <a:p>
            <a:fld id="{047BFC7E-72BB-4447-BEB7-4ED3F59D750D}" type="slidenum">
              <a:rPr lang="en-US" smtClean="0"/>
              <a:t>29</a:t>
            </a:fld>
            <a:endParaRPr lang="en-US"/>
          </a:p>
        </p:txBody>
      </p:sp>
    </p:spTree>
    <p:extLst>
      <p:ext uri="{BB962C8B-B14F-4D97-AF65-F5344CB8AC3E}">
        <p14:creationId xmlns:p14="http://schemas.microsoft.com/office/powerpoint/2010/main" val="4142159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Compute centroids from simulated centroid data</a:t>
            </a:r>
          </a:p>
        </p:txBody>
      </p:sp>
      <p:sp>
        <p:nvSpPr>
          <p:cNvPr id="4" name="Slide Number Placeholder 3"/>
          <p:cNvSpPr>
            <a:spLocks noGrp="1"/>
          </p:cNvSpPr>
          <p:nvPr>
            <p:ph type="sldNum" sz="quarter" idx="5"/>
          </p:nvPr>
        </p:nvSpPr>
        <p:spPr/>
        <p:txBody>
          <a:bodyPr/>
          <a:lstStyle/>
          <a:p>
            <a:fld id="{047BFC7E-72BB-4447-BEB7-4ED3F59D750D}" type="slidenum">
              <a:rPr lang="en-US" smtClean="0"/>
              <a:t>30</a:t>
            </a:fld>
            <a:endParaRPr lang="en-US"/>
          </a:p>
        </p:txBody>
      </p:sp>
    </p:spTree>
    <p:extLst>
      <p:ext uri="{BB962C8B-B14F-4D97-AF65-F5344CB8AC3E}">
        <p14:creationId xmlns:p14="http://schemas.microsoft.com/office/powerpoint/2010/main" val="1712524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centroids to estimate </a:t>
            </a:r>
            <a:r>
              <a:rPr lang="en-US" err="1"/>
              <a:t>Cubesat</a:t>
            </a:r>
            <a:r>
              <a:rPr lang="en-US"/>
              <a:t> motion</a:t>
            </a:r>
          </a:p>
        </p:txBody>
      </p:sp>
      <p:sp>
        <p:nvSpPr>
          <p:cNvPr id="4" name="Slide Number Placeholder 3"/>
          <p:cNvSpPr>
            <a:spLocks noGrp="1"/>
          </p:cNvSpPr>
          <p:nvPr>
            <p:ph type="sldNum" sz="quarter" idx="5"/>
          </p:nvPr>
        </p:nvSpPr>
        <p:spPr/>
        <p:txBody>
          <a:bodyPr/>
          <a:lstStyle/>
          <a:p>
            <a:fld id="{047BFC7E-72BB-4447-BEB7-4ED3F59D750D}" type="slidenum">
              <a:rPr lang="en-US" smtClean="0"/>
              <a:t>31</a:t>
            </a:fld>
            <a:endParaRPr lang="en-US"/>
          </a:p>
        </p:txBody>
      </p:sp>
    </p:spTree>
    <p:extLst>
      <p:ext uri="{BB962C8B-B14F-4D97-AF65-F5344CB8AC3E}">
        <p14:creationId xmlns:p14="http://schemas.microsoft.com/office/powerpoint/2010/main" val="3125981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Comparing filter results to truth data produced by orbit sim yields error on each axis and overlaid with filter covariance. The errors and covariance for the relative positions of an example run on each axis is shown here. </a:t>
            </a:r>
          </a:p>
          <a:p>
            <a:r>
              <a:rPr lang="en-US"/>
              <a:t>Compare covariance to uncertainty requirements map.  Combinations of </a:t>
            </a:r>
            <a:r>
              <a:rPr lang="en-US" err="1"/>
              <a:t>alongtack</a:t>
            </a:r>
            <a:r>
              <a:rPr lang="en-US"/>
              <a:t> and cross plane uncertainties that reside in green region mean that estimates sampled from this distribution can be propagated accurately enough to be trackable by ground stations. Everything outside the green region cannot be. </a:t>
            </a:r>
          </a:p>
        </p:txBody>
      </p:sp>
      <p:sp>
        <p:nvSpPr>
          <p:cNvPr id="4" name="Slide Number Placeholder 3"/>
          <p:cNvSpPr>
            <a:spLocks noGrp="1"/>
          </p:cNvSpPr>
          <p:nvPr>
            <p:ph type="sldNum" sz="quarter" idx="5"/>
          </p:nvPr>
        </p:nvSpPr>
        <p:spPr/>
        <p:txBody>
          <a:bodyPr/>
          <a:lstStyle/>
          <a:p>
            <a:fld id="{047BFC7E-72BB-4447-BEB7-4ED3F59D750D}" type="slidenum">
              <a:rPr lang="en-US" smtClean="0"/>
              <a:t>32</a:t>
            </a:fld>
            <a:endParaRPr lang="en-US"/>
          </a:p>
        </p:txBody>
      </p:sp>
    </p:spTree>
    <p:extLst>
      <p:ext uri="{BB962C8B-B14F-4D97-AF65-F5344CB8AC3E}">
        <p14:creationId xmlns:p14="http://schemas.microsoft.com/office/powerpoint/2010/main" val="3665192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out preliminary data sets re observed results in the purple region. Each point in this region corresponds to uncertainties produced by the filter shown in this plot. We observed max </a:t>
            </a:r>
            <a:r>
              <a:rPr lang="en-US" err="1"/>
              <a:t>erros</a:t>
            </a:r>
            <a:r>
              <a:rPr lang="en-US"/>
              <a:t> of 0.31 and 0.29 m in the along track and </a:t>
            </a:r>
            <a:r>
              <a:rPr lang="en-US" err="1"/>
              <a:t>crossplane</a:t>
            </a:r>
            <a:r>
              <a:rPr lang="en-US"/>
              <a:t>. </a:t>
            </a:r>
          </a:p>
        </p:txBody>
      </p:sp>
      <p:sp>
        <p:nvSpPr>
          <p:cNvPr id="4" name="Slide Number Placeholder 3"/>
          <p:cNvSpPr>
            <a:spLocks noGrp="1"/>
          </p:cNvSpPr>
          <p:nvPr>
            <p:ph type="sldNum" sz="quarter" idx="5"/>
          </p:nvPr>
        </p:nvSpPr>
        <p:spPr/>
        <p:txBody>
          <a:bodyPr/>
          <a:lstStyle/>
          <a:p>
            <a:fld id="{047BFC7E-72BB-4447-BEB7-4ED3F59D750D}" type="slidenum">
              <a:rPr lang="en-US" smtClean="0"/>
              <a:t>33</a:t>
            </a:fld>
            <a:endParaRPr lang="en-US"/>
          </a:p>
        </p:txBody>
      </p:sp>
    </p:spTree>
    <p:extLst>
      <p:ext uri="{BB962C8B-B14F-4D97-AF65-F5344CB8AC3E}">
        <p14:creationId xmlns:p14="http://schemas.microsoft.com/office/powerpoint/2010/main" val="1068656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out preliminary data sets re observed results in the purple region. Each point in this region corresponds to uncertainties produced by the filter shown in this plot. We observed max </a:t>
            </a:r>
            <a:r>
              <a:rPr lang="en-US" err="1"/>
              <a:t>erros</a:t>
            </a:r>
            <a:r>
              <a:rPr lang="en-US"/>
              <a:t> of 0.31 and 0.29 m in the along track and </a:t>
            </a:r>
            <a:r>
              <a:rPr lang="en-US" err="1"/>
              <a:t>crossplane</a:t>
            </a:r>
            <a:r>
              <a:rPr lang="en-US"/>
              <a:t>. </a:t>
            </a:r>
          </a:p>
        </p:txBody>
      </p:sp>
      <p:sp>
        <p:nvSpPr>
          <p:cNvPr id="4" name="Slide Number Placeholder 3"/>
          <p:cNvSpPr>
            <a:spLocks noGrp="1"/>
          </p:cNvSpPr>
          <p:nvPr>
            <p:ph type="sldNum" sz="quarter" idx="5"/>
          </p:nvPr>
        </p:nvSpPr>
        <p:spPr/>
        <p:txBody>
          <a:bodyPr/>
          <a:lstStyle/>
          <a:p>
            <a:fld id="{047BFC7E-72BB-4447-BEB7-4ED3F59D750D}" type="slidenum">
              <a:rPr lang="en-US" smtClean="0"/>
              <a:t>34</a:t>
            </a:fld>
            <a:endParaRPr lang="en-US"/>
          </a:p>
        </p:txBody>
      </p:sp>
    </p:spTree>
    <p:extLst>
      <p:ext uri="{BB962C8B-B14F-4D97-AF65-F5344CB8AC3E}">
        <p14:creationId xmlns:p14="http://schemas.microsoft.com/office/powerpoint/2010/main" val="1971446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validate that we can build TLE using the information we have. And then check that they can be propagate by the standard propagation method. We didn’t get to this but did propagate with 2-body and J2. </a:t>
            </a:r>
          </a:p>
        </p:txBody>
      </p:sp>
      <p:sp>
        <p:nvSpPr>
          <p:cNvPr id="4" name="Slide Number Placeholder 3"/>
          <p:cNvSpPr>
            <a:spLocks noGrp="1"/>
          </p:cNvSpPr>
          <p:nvPr>
            <p:ph type="sldNum" sz="quarter" idx="5"/>
          </p:nvPr>
        </p:nvSpPr>
        <p:spPr/>
        <p:txBody>
          <a:bodyPr/>
          <a:lstStyle/>
          <a:p>
            <a:fld id="{047BFC7E-72BB-4447-BEB7-4ED3F59D750D}" type="slidenum">
              <a:rPr lang="en-US" smtClean="0"/>
              <a:t>35</a:t>
            </a:fld>
            <a:endParaRPr lang="en-US"/>
          </a:p>
        </p:txBody>
      </p:sp>
    </p:spTree>
    <p:extLst>
      <p:ext uri="{BB962C8B-B14F-4D97-AF65-F5344CB8AC3E}">
        <p14:creationId xmlns:p14="http://schemas.microsoft.com/office/powerpoint/2010/main" val="1931675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TLE are composed of many quantities and we will only go into detail about the properties we are directly estimating. </a:t>
            </a:r>
          </a:p>
        </p:txBody>
      </p:sp>
      <p:sp>
        <p:nvSpPr>
          <p:cNvPr id="4" name="Slide Number Placeholder 3"/>
          <p:cNvSpPr>
            <a:spLocks noGrp="1"/>
          </p:cNvSpPr>
          <p:nvPr>
            <p:ph type="sldNum" sz="quarter" idx="5"/>
          </p:nvPr>
        </p:nvSpPr>
        <p:spPr/>
        <p:txBody>
          <a:bodyPr/>
          <a:lstStyle/>
          <a:p>
            <a:fld id="{047BFC7E-72BB-4447-BEB7-4ED3F59D750D}" type="slidenum">
              <a:rPr lang="en-US" smtClean="0"/>
              <a:t>36</a:t>
            </a:fld>
            <a:endParaRPr lang="en-US"/>
          </a:p>
        </p:txBody>
      </p:sp>
    </p:spTree>
    <p:extLst>
      <p:ext uri="{BB962C8B-B14F-4D97-AF65-F5344CB8AC3E}">
        <p14:creationId xmlns:p14="http://schemas.microsoft.com/office/powerpoint/2010/main" val="2587234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properties are designation numbers and drag parameters that will be know prior to launch for each </a:t>
            </a:r>
            <a:r>
              <a:rPr lang="en-US" err="1"/>
              <a:t>cubesat</a:t>
            </a:r>
            <a:endParaRPr lang="en-US"/>
          </a:p>
        </p:txBody>
      </p:sp>
      <p:sp>
        <p:nvSpPr>
          <p:cNvPr id="4" name="Slide Number Placeholder 3"/>
          <p:cNvSpPr>
            <a:spLocks noGrp="1"/>
          </p:cNvSpPr>
          <p:nvPr>
            <p:ph type="sldNum" sz="quarter" idx="5"/>
          </p:nvPr>
        </p:nvSpPr>
        <p:spPr/>
        <p:txBody>
          <a:bodyPr/>
          <a:lstStyle/>
          <a:p>
            <a:fld id="{047BFC7E-72BB-4447-BEB7-4ED3F59D750D}" type="slidenum">
              <a:rPr lang="en-US" smtClean="0"/>
              <a:t>37</a:t>
            </a:fld>
            <a:endParaRPr lang="en-US"/>
          </a:p>
        </p:txBody>
      </p:sp>
    </p:spTree>
    <p:extLst>
      <p:ext uri="{BB962C8B-B14F-4D97-AF65-F5344CB8AC3E}">
        <p14:creationId xmlns:p14="http://schemas.microsoft.com/office/powerpoint/2010/main" val="2440382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animate and just throw it up</a:t>
            </a:r>
          </a:p>
        </p:txBody>
      </p:sp>
      <p:sp>
        <p:nvSpPr>
          <p:cNvPr id="4" name="Slide Number Placeholder 3"/>
          <p:cNvSpPr>
            <a:spLocks noGrp="1"/>
          </p:cNvSpPr>
          <p:nvPr>
            <p:ph type="sldNum" sz="quarter" idx="5"/>
          </p:nvPr>
        </p:nvSpPr>
        <p:spPr/>
        <p:txBody>
          <a:bodyPr/>
          <a:lstStyle/>
          <a:p>
            <a:fld id="{FF0F262C-CD32-6E4A-832C-B402F18A06E8}" type="slidenum">
              <a:rPr lang="en-US" smtClean="0"/>
              <a:t>3</a:t>
            </a:fld>
            <a:endParaRPr lang="en-US"/>
          </a:p>
        </p:txBody>
      </p:sp>
    </p:spTree>
    <p:extLst>
      <p:ext uri="{BB962C8B-B14F-4D97-AF65-F5344CB8AC3E}">
        <p14:creationId xmlns:p14="http://schemas.microsoft.com/office/powerpoint/2010/main" val="541548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property we handle is the epoch associated with the sate in the TLE which we obtain from time stamps collected during deployment. </a:t>
            </a:r>
          </a:p>
        </p:txBody>
      </p:sp>
      <p:sp>
        <p:nvSpPr>
          <p:cNvPr id="4" name="Slide Number Placeholder 3"/>
          <p:cNvSpPr>
            <a:spLocks noGrp="1"/>
          </p:cNvSpPr>
          <p:nvPr>
            <p:ph type="sldNum" sz="quarter" idx="5"/>
          </p:nvPr>
        </p:nvSpPr>
        <p:spPr/>
        <p:txBody>
          <a:bodyPr/>
          <a:lstStyle/>
          <a:p>
            <a:fld id="{047BFC7E-72BB-4447-BEB7-4ED3F59D750D}" type="slidenum">
              <a:rPr lang="en-US" smtClean="0"/>
              <a:t>38</a:t>
            </a:fld>
            <a:endParaRPr lang="en-US"/>
          </a:p>
        </p:txBody>
      </p:sp>
    </p:spTree>
    <p:extLst>
      <p:ext uri="{BB962C8B-B14F-4D97-AF65-F5344CB8AC3E}">
        <p14:creationId xmlns:p14="http://schemas.microsoft.com/office/powerpoint/2010/main" val="1907310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bulk of the TLE that we estimate are the orbital elements at that epoch that are produced from relative state estimates. We gathered statistics on the error in these quantities for the data that we have. The most important item is the error of the semi-major axis which is extremely sensitive to velocity. During development we reduced the error in this quantity by changing how we handled velocity inside the filter and adjusting tuning parameters. </a:t>
            </a:r>
          </a:p>
        </p:txBody>
      </p:sp>
      <p:sp>
        <p:nvSpPr>
          <p:cNvPr id="4" name="Slide Number Placeholder 3"/>
          <p:cNvSpPr>
            <a:spLocks noGrp="1"/>
          </p:cNvSpPr>
          <p:nvPr>
            <p:ph type="sldNum" sz="quarter" idx="5"/>
          </p:nvPr>
        </p:nvSpPr>
        <p:spPr/>
        <p:txBody>
          <a:bodyPr/>
          <a:lstStyle/>
          <a:p>
            <a:fld id="{047BFC7E-72BB-4447-BEB7-4ED3F59D750D}" type="slidenum">
              <a:rPr lang="en-US" smtClean="0"/>
              <a:t>39</a:t>
            </a:fld>
            <a:endParaRPr lang="en-US"/>
          </a:p>
        </p:txBody>
      </p:sp>
    </p:spTree>
    <p:extLst>
      <p:ext uri="{BB962C8B-B14F-4D97-AF65-F5344CB8AC3E}">
        <p14:creationId xmlns:p14="http://schemas.microsoft.com/office/powerpoint/2010/main" val="2730629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study propagation error in more detail we propagated the estimates forward in time. This figure shows the total propagation error and the uncertainty associated with it for a semi-major axis error of 1.27 meters. This Is an important value because SMA error causes a difference in orbital period and produces the secular drift observed here that accounts for the majority of propagation error growth with time. </a:t>
            </a:r>
          </a:p>
        </p:txBody>
      </p:sp>
      <p:sp>
        <p:nvSpPr>
          <p:cNvPr id="4" name="Slide Number Placeholder 3"/>
          <p:cNvSpPr>
            <a:spLocks noGrp="1"/>
          </p:cNvSpPr>
          <p:nvPr>
            <p:ph type="sldNum" sz="quarter" idx="5"/>
          </p:nvPr>
        </p:nvSpPr>
        <p:spPr/>
        <p:txBody>
          <a:bodyPr/>
          <a:lstStyle/>
          <a:p>
            <a:fld id="{047BFC7E-72BB-4447-BEB7-4ED3F59D750D}" type="slidenum">
              <a:rPr lang="en-US" smtClean="0"/>
              <a:t>40</a:t>
            </a:fld>
            <a:endParaRPr lang="en-US"/>
          </a:p>
        </p:txBody>
      </p:sp>
    </p:spTree>
    <p:extLst>
      <p:ext uri="{BB962C8B-B14F-4D97-AF65-F5344CB8AC3E}">
        <p14:creationId xmlns:p14="http://schemas.microsoft.com/office/powerpoint/2010/main" val="31138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compared our results to the standard propagation error associated with </a:t>
            </a:r>
            <a:r>
              <a:rPr lang="en-US" err="1"/>
              <a:t>smallsat</a:t>
            </a:r>
            <a:r>
              <a:rPr lang="en-US"/>
              <a:t> TLE from </a:t>
            </a:r>
            <a:r>
              <a:rPr lang="en-US" err="1"/>
              <a:t>celestrack</a:t>
            </a:r>
            <a:r>
              <a:rPr lang="en-US"/>
              <a:t> which is on the order of 1000 to 2000 m/day. Using the data sets we had we observed an average 46% increase in accuracy. We also learned that SMA is sensitive to velocity and drives propagation error. Adding velocity measurements would improves results significantly (currently only using position estimates). With more information about the deployment velocity uncertainty, the filter can be tuned for each mission. </a:t>
            </a:r>
          </a:p>
        </p:txBody>
      </p:sp>
      <p:sp>
        <p:nvSpPr>
          <p:cNvPr id="4" name="Slide Number Placeholder 3"/>
          <p:cNvSpPr>
            <a:spLocks noGrp="1"/>
          </p:cNvSpPr>
          <p:nvPr>
            <p:ph type="sldNum" sz="quarter" idx="5"/>
          </p:nvPr>
        </p:nvSpPr>
        <p:spPr/>
        <p:txBody>
          <a:bodyPr/>
          <a:lstStyle/>
          <a:p>
            <a:fld id="{047BFC7E-72BB-4447-BEB7-4ED3F59D750D}" type="slidenum">
              <a:rPr lang="en-US" smtClean="0"/>
              <a:t>41</a:t>
            </a:fld>
            <a:endParaRPr lang="en-US"/>
          </a:p>
        </p:txBody>
      </p:sp>
    </p:spTree>
    <p:extLst>
      <p:ext uri="{BB962C8B-B14F-4D97-AF65-F5344CB8AC3E}">
        <p14:creationId xmlns:p14="http://schemas.microsoft.com/office/powerpoint/2010/main" val="640202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Going to run through </a:t>
            </a:r>
          </a:p>
        </p:txBody>
      </p:sp>
      <p:sp>
        <p:nvSpPr>
          <p:cNvPr id="4" name="Slide Number Placeholder 3"/>
          <p:cNvSpPr>
            <a:spLocks noGrp="1"/>
          </p:cNvSpPr>
          <p:nvPr>
            <p:ph type="sldNum" sz="quarter" idx="5"/>
          </p:nvPr>
        </p:nvSpPr>
        <p:spPr/>
        <p:txBody>
          <a:bodyPr/>
          <a:lstStyle/>
          <a:p>
            <a:fld id="{047BFC7E-72BB-4447-BEB7-4ED3F59D750D}" type="slidenum">
              <a:rPr lang="en-US" smtClean="0"/>
              <a:t>42</a:t>
            </a:fld>
            <a:endParaRPr lang="en-US"/>
          </a:p>
        </p:txBody>
      </p:sp>
    </p:spTree>
    <p:extLst>
      <p:ext uri="{BB962C8B-B14F-4D97-AF65-F5344CB8AC3E}">
        <p14:creationId xmlns:p14="http://schemas.microsoft.com/office/powerpoint/2010/main" val="3838287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expected results are what we got in modular testing,</a:t>
            </a:r>
          </a:p>
        </p:txBody>
      </p:sp>
      <p:sp>
        <p:nvSpPr>
          <p:cNvPr id="4" name="Slide Number Placeholder 3"/>
          <p:cNvSpPr>
            <a:spLocks noGrp="1"/>
          </p:cNvSpPr>
          <p:nvPr>
            <p:ph type="sldNum" sz="quarter" idx="5"/>
          </p:nvPr>
        </p:nvSpPr>
        <p:spPr/>
        <p:txBody>
          <a:bodyPr/>
          <a:lstStyle/>
          <a:p>
            <a:fld id="{047BFC7E-72BB-4447-BEB7-4ED3F59D750D}" type="slidenum">
              <a:rPr lang="en-US" smtClean="0"/>
              <a:t>46</a:t>
            </a:fld>
            <a:endParaRPr lang="en-US"/>
          </a:p>
        </p:txBody>
      </p:sp>
    </p:spTree>
    <p:extLst>
      <p:ext uri="{BB962C8B-B14F-4D97-AF65-F5344CB8AC3E}">
        <p14:creationId xmlns:p14="http://schemas.microsoft.com/office/powerpoint/2010/main" val="392145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expected results are what we got in modular testing,</a:t>
            </a:r>
          </a:p>
        </p:txBody>
      </p:sp>
      <p:sp>
        <p:nvSpPr>
          <p:cNvPr id="4" name="Slide Number Placeholder 3"/>
          <p:cNvSpPr>
            <a:spLocks noGrp="1"/>
          </p:cNvSpPr>
          <p:nvPr>
            <p:ph type="sldNum" sz="quarter" idx="5"/>
          </p:nvPr>
        </p:nvSpPr>
        <p:spPr/>
        <p:txBody>
          <a:bodyPr/>
          <a:lstStyle/>
          <a:p>
            <a:fld id="{047BFC7E-72BB-4447-BEB7-4ED3F59D750D}" type="slidenum">
              <a:rPr lang="en-US" smtClean="0"/>
              <a:t>47</a:t>
            </a:fld>
            <a:endParaRPr lang="en-US"/>
          </a:p>
        </p:txBody>
      </p:sp>
    </p:spTree>
    <p:extLst>
      <p:ext uri="{BB962C8B-B14F-4D97-AF65-F5344CB8AC3E}">
        <p14:creationId xmlns:p14="http://schemas.microsoft.com/office/powerpoint/2010/main" val="3575816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expected results are what we got in modular testing,</a:t>
            </a:r>
          </a:p>
        </p:txBody>
      </p:sp>
      <p:sp>
        <p:nvSpPr>
          <p:cNvPr id="4" name="Slide Number Placeholder 3"/>
          <p:cNvSpPr>
            <a:spLocks noGrp="1"/>
          </p:cNvSpPr>
          <p:nvPr>
            <p:ph type="sldNum" sz="quarter" idx="5"/>
          </p:nvPr>
        </p:nvSpPr>
        <p:spPr/>
        <p:txBody>
          <a:bodyPr/>
          <a:lstStyle/>
          <a:p>
            <a:fld id="{047BFC7E-72BB-4447-BEB7-4ED3F59D750D}" type="slidenum">
              <a:rPr lang="en-US" smtClean="0"/>
              <a:t>48</a:t>
            </a:fld>
            <a:endParaRPr lang="en-US"/>
          </a:p>
        </p:txBody>
      </p:sp>
    </p:spTree>
    <p:extLst>
      <p:ext uri="{BB962C8B-B14F-4D97-AF65-F5344CB8AC3E}">
        <p14:creationId xmlns:p14="http://schemas.microsoft.com/office/powerpoint/2010/main" val="16319746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expected results are what we got in modular testing,</a:t>
            </a:r>
          </a:p>
        </p:txBody>
      </p:sp>
      <p:sp>
        <p:nvSpPr>
          <p:cNvPr id="4" name="Slide Number Placeholder 3"/>
          <p:cNvSpPr>
            <a:spLocks noGrp="1"/>
          </p:cNvSpPr>
          <p:nvPr>
            <p:ph type="sldNum" sz="quarter" idx="5"/>
          </p:nvPr>
        </p:nvSpPr>
        <p:spPr/>
        <p:txBody>
          <a:bodyPr/>
          <a:lstStyle/>
          <a:p>
            <a:fld id="{047BFC7E-72BB-4447-BEB7-4ED3F59D750D}" type="slidenum">
              <a:rPr lang="en-US" smtClean="0"/>
              <a:t>49</a:t>
            </a:fld>
            <a:endParaRPr lang="en-US"/>
          </a:p>
        </p:txBody>
      </p:sp>
    </p:spTree>
    <p:extLst>
      <p:ext uri="{BB962C8B-B14F-4D97-AF65-F5344CB8AC3E}">
        <p14:creationId xmlns:p14="http://schemas.microsoft.com/office/powerpoint/2010/main" val="548721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expected results are what we got in modular testing,</a:t>
            </a:r>
          </a:p>
        </p:txBody>
      </p:sp>
      <p:sp>
        <p:nvSpPr>
          <p:cNvPr id="4" name="Slide Number Placeholder 3"/>
          <p:cNvSpPr>
            <a:spLocks noGrp="1"/>
          </p:cNvSpPr>
          <p:nvPr>
            <p:ph type="sldNum" sz="quarter" idx="5"/>
          </p:nvPr>
        </p:nvSpPr>
        <p:spPr/>
        <p:txBody>
          <a:bodyPr/>
          <a:lstStyle/>
          <a:p>
            <a:fld id="{047BFC7E-72BB-4447-BEB7-4ED3F59D750D}" type="slidenum">
              <a:rPr lang="en-US" smtClean="0"/>
              <a:t>50</a:t>
            </a:fld>
            <a:endParaRPr lang="en-US"/>
          </a:p>
        </p:txBody>
      </p:sp>
    </p:spTree>
    <p:extLst>
      <p:ext uri="{BB962C8B-B14F-4D97-AF65-F5344CB8AC3E}">
        <p14:creationId xmlns:p14="http://schemas.microsoft.com/office/powerpoint/2010/main" val="1836706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Redo slide and focus on this</a:t>
            </a:r>
          </a:p>
          <a:p>
            <a:r>
              <a:rPr lang="en-US">
                <a:cs typeface="Calibri"/>
              </a:rPr>
              <a:t>Break into we have software and hardware -&gt; at a highlevel this is what we are doing in our project and how we will validate </a:t>
            </a:r>
          </a:p>
          <a:p>
            <a:r>
              <a:rPr lang="en-US">
                <a:cs typeface="Calibri"/>
              </a:rPr>
              <a:t>Distinguish between us and vantage</a:t>
            </a:r>
          </a:p>
          <a:p>
            <a:r>
              <a:rPr lang="en-US">
                <a:cs typeface="Calibri"/>
              </a:rPr>
              <a:t>For sure re-do this</a:t>
            </a:r>
          </a:p>
          <a:p>
            <a:r>
              <a:rPr lang="en-US">
                <a:cs typeface="Calibri"/>
              </a:rPr>
              <a:t>Add ticker based on this slide</a:t>
            </a:r>
          </a:p>
        </p:txBody>
      </p:sp>
      <p:sp>
        <p:nvSpPr>
          <p:cNvPr id="4" name="Slide Number Placeholder 3"/>
          <p:cNvSpPr>
            <a:spLocks noGrp="1"/>
          </p:cNvSpPr>
          <p:nvPr>
            <p:ph type="sldNum" sz="quarter" idx="5"/>
          </p:nvPr>
        </p:nvSpPr>
        <p:spPr/>
        <p:txBody>
          <a:bodyPr/>
          <a:lstStyle/>
          <a:p>
            <a:fld id="{FF0F262C-CD32-6E4A-832C-B402F18A06E8}" type="slidenum">
              <a:rPr lang="en-US" smtClean="0"/>
              <a:t>4</a:t>
            </a:fld>
            <a:endParaRPr lang="en-US"/>
          </a:p>
        </p:txBody>
      </p:sp>
    </p:spTree>
    <p:extLst>
      <p:ext uri="{BB962C8B-B14F-4D97-AF65-F5344CB8AC3E}">
        <p14:creationId xmlns:p14="http://schemas.microsoft.com/office/powerpoint/2010/main" val="24586228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expected results are what we got in modular testing,</a:t>
            </a:r>
          </a:p>
        </p:txBody>
      </p:sp>
      <p:sp>
        <p:nvSpPr>
          <p:cNvPr id="4" name="Slide Number Placeholder 3"/>
          <p:cNvSpPr>
            <a:spLocks noGrp="1"/>
          </p:cNvSpPr>
          <p:nvPr>
            <p:ph type="sldNum" sz="quarter" idx="5"/>
          </p:nvPr>
        </p:nvSpPr>
        <p:spPr/>
        <p:txBody>
          <a:bodyPr/>
          <a:lstStyle/>
          <a:p>
            <a:fld id="{047BFC7E-72BB-4447-BEB7-4ED3F59D750D}" type="slidenum">
              <a:rPr lang="en-US" smtClean="0"/>
              <a:t>51</a:t>
            </a:fld>
            <a:endParaRPr lang="en-US"/>
          </a:p>
        </p:txBody>
      </p:sp>
    </p:spTree>
    <p:extLst>
      <p:ext uri="{BB962C8B-B14F-4D97-AF65-F5344CB8AC3E}">
        <p14:creationId xmlns:p14="http://schemas.microsoft.com/office/powerpoint/2010/main" val="430003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BFC7E-72BB-4447-BEB7-4ED3F59D750D}" type="slidenum">
              <a:rPr lang="en-US" smtClean="0"/>
              <a:t>64</a:t>
            </a:fld>
            <a:endParaRPr lang="en-US"/>
          </a:p>
        </p:txBody>
      </p:sp>
    </p:spTree>
    <p:extLst>
      <p:ext uri="{BB962C8B-B14F-4D97-AF65-F5344CB8AC3E}">
        <p14:creationId xmlns:p14="http://schemas.microsoft.com/office/powerpoint/2010/main" val="17868026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Estimation is a balancing act. There are many means to changing how the estimator weights measurements and nominal measurements to produce estimates and with an accurate level of confidence.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Tie back to needing white noise as an input </a:t>
            </a:r>
          </a:p>
          <a:p>
            <a:endParaRPr lang="en-US"/>
          </a:p>
        </p:txBody>
      </p:sp>
      <p:sp>
        <p:nvSpPr>
          <p:cNvPr id="4" name="Slide Number Placeholder 3"/>
          <p:cNvSpPr>
            <a:spLocks noGrp="1"/>
          </p:cNvSpPr>
          <p:nvPr>
            <p:ph type="sldNum" sz="quarter" idx="5"/>
          </p:nvPr>
        </p:nvSpPr>
        <p:spPr/>
        <p:txBody>
          <a:bodyPr/>
          <a:lstStyle/>
          <a:p>
            <a:fld id="{047BFC7E-72BB-4447-BEB7-4ED3F59D750D}" type="slidenum">
              <a:rPr lang="en-US" smtClean="0"/>
              <a:t>66</a:t>
            </a:fld>
            <a:endParaRPr lang="en-US"/>
          </a:p>
        </p:txBody>
      </p:sp>
    </p:spTree>
    <p:extLst>
      <p:ext uri="{BB962C8B-B14F-4D97-AF65-F5344CB8AC3E}">
        <p14:creationId xmlns:p14="http://schemas.microsoft.com/office/powerpoint/2010/main" val="24217607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determine orbits, independent of the deployer, </a:t>
            </a:r>
            <a:r>
              <a:rPr lang="en-US" err="1"/>
              <a:t>etc</a:t>
            </a:r>
            <a:r>
              <a:rPr lang="en-US"/>
              <a:t>, be honest, conceptually, </a:t>
            </a:r>
            <a:r>
              <a:rPr lang="en-US" err="1"/>
              <a:t>gps</a:t>
            </a:r>
            <a:r>
              <a:rPr lang="en-US"/>
              <a:t> to know position, not accurate enough, level 3, put the structure together, feasibility analysis, not going to develop testing </a:t>
            </a:r>
            <a:r>
              <a:rPr lang="en-US" err="1"/>
              <a:t>etc</a:t>
            </a:r>
            <a:r>
              <a:rPr lang="en-US"/>
              <a:t>,  COVID interrupted this, platform for further growth</a:t>
            </a:r>
          </a:p>
        </p:txBody>
      </p:sp>
      <p:sp>
        <p:nvSpPr>
          <p:cNvPr id="4" name="Slide Number Placeholder 3"/>
          <p:cNvSpPr>
            <a:spLocks noGrp="1"/>
          </p:cNvSpPr>
          <p:nvPr>
            <p:ph type="sldNum" sz="quarter" idx="5"/>
          </p:nvPr>
        </p:nvSpPr>
        <p:spPr/>
        <p:txBody>
          <a:bodyPr/>
          <a:lstStyle/>
          <a:p>
            <a:fld id="{047BFC7E-72BB-4447-BEB7-4ED3F59D750D}" type="slidenum">
              <a:rPr lang="en-US" smtClean="0"/>
              <a:t>69</a:t>
            </a:fld>
            <a:endParaRPr lang="en-US"/>
          </a:p>
        </p:txBody>
      </p:sp>
    </p:spTree>
    <p:extLst>
      <p:ext uri="{BB962C8B-B14F-4D97-AF65-F5344CB8AC3E}">
        <p14:creationId xmlns:p14="http://schemas.microsoft.com/office/powerpoint/2010/main" val="1385377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PROBABLY TAKE OUT</a:t>
            </a:r>
          </a:p>
        </p:txBody>
      </p:sp>
      <p:sp>
        <p:nvSpPr>
          <p:cNvPr id="4" name="Slide Number Placeholder 3"/>
          <p:cNvSpPr>
            <a:spLocks noGrp="1"/>
          </p:cNvSpPr>
          <p:nvPr>
            <p:ph type="sldNum" sz="quarter" idx="5"/>
          </p:nvPr>
        </p:nvSpPr>
        <p:spPr/>
        <p:txBody>
          <a:bodyPr/>
          <a:lstStyle/>
          <a:p>
            <a:fld id="{047BFC7E-72BB-4447-BEB7-4ED3F59D750D}" type="slidenum">
              <a:rPr lang="en-US" smtClean="0"/>
              <a:t>70</a:t>
            </a:fld>
            <a:endParaRPr lang="en-US"/>
          </a:p>
        </p:txBody>
      </p:sp>
    </p:spTree>
    <p:extLst>
      <p:ext uri="{BB962C8B-B14F-4D97-AF65-F5344CB8AC3E}">
        <p14:creationId xmlns:p14="http://schemas.microsoft.com/office/powerpoint/2010/main" val="443510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Replace with visual representation</a:t>
            </a:r>
          </a:p>
        </p:txBody>
      </p:sp>
      <p:sp>
        <p:nvSpPr>
          <p:cNvPr id="4" name="Slide Number Placeholder 3"/>
          <p:cNvSpPr>
            <a:spLocks noGrp="1"/>
          </p:cNvSpPr>
          <p:nvPr>
            <p:ph type="sldNum" sz="quarter" idx="5"/>
          </p:nvPr>
        </p:nvSpPr>
        <p:spPr/>
        <p:txBody>
          <a:bodyPr/>
          <a:lstStyle/>
          <a:p>
            <a:fld id="{FF0F262C-CD32-6E4A-832C-B402F18A06E8}" type="slidenum">
              <a:rPr lang="en-US" smtClean="0"/>
              <a:t>5</a:t>
            </a:fld>
            <a:endParaRPr lang="en-US"/>
          </a:p>
        </p:txBody>
      </p:sp>
    </p:spTree>
    <p:extLst>
      <p:ext uri="{BB962C8B-B14F-4D97-AF65-F5344CB8AC3E}">
        <p14:creationId xmlns:p14="http://schemas.microsoft.com/office/powerpoint/2010/main" val="294588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649909d663_0_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649909d663_0_2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What is sensing? What are we processing? Why the software Simulation? Here is the end result….</a:t>
            </a:r>
            <a:endParaRPr/>
          </a:p>
        </p:txBody>
      </p:sp>
      <p:sp>
        <p:nvSpPr>
          <p:cNvPr id="180" name="Google Shape;180;g649909d663_0_28: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273877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Keep?</a:t>
            </a:r>
          </a:p>
        </p:txBody>
      </p:sp>
      <p:sp>
        <p:nvSpPr>
          <p:cNvPr id="4" name="Slide Number Placeholder 3"/>
          <p:cNvSpPr>
            <a:spLocks noGrp="1"/>
          </p:cNvSpPr>
          <p:nvPr>
            <p:ph type="sldNum" sz="quarter" idx="5"/>
          </p:nvPr>
        </p:nvSpPr>
        <p:spPr/>
        <p:txBody>
          <a:bodyPr/>
          <a:lstStyle/>
          <a:p>
            <a:fld id="{FF0F262C-CD32-6E4A-832C-B402F18A06E8}" type="slidenum">
              <a:rPr lang="en-US" smtClean="0"/>
              <a:t>9</a:t>
            </a:fld>
            <a:endParaRPr lang="en-US"/>
          </a:p>
        </p:txBody>
      </p:sp>
    </p:spTree>
    <p:extLst>
      <p:ext uri="{BB962C8B-B14F-4D97-AF65-F5344CB8AC3E}">
        <p14:creationId xmlns:p14="http://schemas.microsoft.com/office/powerpoint/2010/main" val="326865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649909d663_0_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649909d663_0_2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0" name="Google Shape;180;g649909d663_0_28: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2785082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649909d663_0_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649909d663_0_2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r>
              <a:rPr lang="en-US">
                <a:cs typeface="Calibri"/>
              </a:rPr>
              <a:t>Could keep</a:t>
            </a:r>
          </a:p>
        </p:txBody>
      </p:sp>
      <p:sp>
        <p:nvSpPr>
          <p:cNvPr id="180" name="Google Shape;180;g649909d663_0_28: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2604623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89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00">
              <a:solidFill>
                <a:srgbClr val="000000"/>
              </a:solidFill>
            </a:endParaRPr>
          </a:p>
        </p:txBody>
      </p:sp>
      <p:sp>
        <p:nvSpPr>
          <p:cNvPr id="10" name="Text Placeholder 4"/>
          <p:cNvSpPr>
            <a:spLocks noGrp="1"/>
          </p:cNvSpPr>
          <p:nvPr userDrawn="1">
            <p:ph type="body" sz="quarter" idx="13" hasCustomPrompt="1"/>
          </p:nvPr>
        </p:nvSpPr>
        <p:spPr>
          <a:xfrm>
            <a:off x="6807200" y="4965705"/>
            <a:ext cx="5168893" cy="635374"/>
          </a:xfrm>
          <a:prstGeom prst="rect">
            <a:avLst/>
          </a:prstGeom>
        </p:spPr>
        <p:txBody>
          <a:bodyPr vert="horz"/>
          <a:lstStyle>
            <a:lvl1pPr marL="0" indent="0" algn="r">
              <a:buNone/>
              <a:defRPr sz="1500" i="1">
                <a:solidFill>
                  <a:srgbClr val="000000"/>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n-US"/>
              <a:t>Presenter Title</a:t>
            </a:r>
            <a:br>
              <a:rPr lang="en-US"/>
            </a:br>
            <a:r>
              <a:rPr lang="en-US"/>
              <a:t>Presenter Title 2</a:t>
            </a:r>
          </a:p>
          <a:p>
            <a:pPr lvl="0"/>
            <a:endParaRPr lang="en-US"/>
          </a:p>
          <a:p>
            <a:pPr lvl="0"/>
            <a:endParaRPr lang="en-US"/>
          </a:p>
        </p:txBody>
      </p:sp>
      <p:sp>
        <p:nvSpPr>
          <p:cNvPr id="11" name="Text Placeholder 4"/>
          <p:cNvSpPr>
            <a:spLocks noGrp="1"/>
          </p:cNvSpPr>
          <p:nvPr userDrawn="1">
            <p:ph type="body" sz="quarter" idx="14" hasCustomPrompt="1"/>
          </p:nvPr>
        </p:nvSpPr>
        <p:spPr>
          <a:xfrm>
            <a:off x="6807200" y="4653058"/>
            <a:ext cx="5168893" cy="317515"/>
          </a:xfrm>
          <a:prstGeom prst="rect">
            <a:avLst/>
          </a:prstGeom>
        </p:spPr>
        <p:txBody>
          <a:bodyPr vert="horz"/>
          <a:lstStyle>
            <a:lvl1pPr marL="0" indent="0" algn="r">
              <a:buNone/>
              <a:defRPr sz="1500" b="0" i="0" cap="none">
                <a:solidFill>
                  <a:srgbClr val="000000"/>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n-US"/>
              <a:t>Advisor: </a:t>
            </a:r>
            <a:r>
              <a:rPr lang="en-US" err="1"/>
              <a:t>Lahajanian</a:t>
            </a:r>
            <a:r>
              <a:rPr lang="en-US"/>
              <a:t> Customer: Dr. </a:t>
            </a:r>
            <a:r>
              <a:rPr lang="en-US" err="1"/>
              <a:t>Penina</a:t>
            </a:r>
            <a:r>
              <a:rPr lang="en-US"/>
              <a:t> </a:t>
            </a:r>
            <a:r>
              <a:rPr lang="en-US" err="1"/>
              <a:t>Axelrad</a:t>
            </a:r>
            <a:endParaRPr lang="en-US"/>
          </a:p>
          <a:p>
            <a:pPr lvl="0"/>
            <a:endParaRPr lang="en-US"/>
          </a:p>
        </p:txBody>
      </p:sp>
      <p:sp>
        <p:nvSpPr>
          <p:cNvPr id="18" name="Rectangle 17"/>
          <p:cNvSpPr/>
          <p:nvPr userDrawn="1"/>
        </p:nvSpPr>
        <p:spPr>
          <a:xfrm>
            <a:off x="5034578" y="2611457"/>
            <a:ext cx="7157422" cy="188527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 </a:t>
            </a:r>
            <a:r>
              <a:rPr lang="en-US" sz="2800"/>
              <a:t>Visual In-situ Sensing for Inertial Orbits of Nanosats</a:t>
            </a:r>
            <a:br>
              <a:rPr lang="en-US" sz="2800"/>
            </a:br>
            <a:r>
              <a:rPr lang="en-US" sz="2800"/>
              <a:t>CDR</a:t>
            </a:r>
            <a:endParaRPr lang="en-US" sz="2400"/>
          </a:p>
        </p:txBody>
      </p:sp>
      <p:pic>
        <p:nvPicPr>
          <p:cNvPr id="3" name="Picture 2">
            <a:extLst>
              <a:ext uri="{FF2B5EF4-FFF2-40B4-BE49-F238E27FC236}">
                <a16:creationId xmlns:a16="http://schemas.microsoft.com/office/drawing/2014/main" id="{85CA1EC8-A1BF-4027-8DB1-B1128B92A3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19176" y="-309065"/>
            <a:ext cx="2176092" cy="1632069"/>
          </a:xfrm>
          <a:prstGeom prst="rect">
            <a:avLst/>
          </a:prstGeom>
        </p:spPr>
      </p:pic>
      <p:pic>
        <p:nvPicPr>
          <p:cNvPr id="8" name="Picture 7">
            <a:extLst>
              <a:ext uri="{FF2B5EF4-FFF2-40B4-BE49-F238E27FC236}">
                <a16:creationId xmlns:a16="http://schemas.microsoft.com/office/drawing/2014/main" id="{80BD3201-FF46-4049-9B01-A7AFAB94FD7A}"/>
              </a:ext>
            </a:extLst>
          </p:cNvPr>
          <p:cNvPicPr>
            <a:picLocks noChangeAspect="1"/>
          </p:cNvPicPr>
          <p:nvPr userDrawn="1"/>
        </p:nvPicPr>
        <p:blipFill>
          <a:blip r:embed="rId3"/>
          <a:stretch>
            <a:fillRect/>
          </a:stretch>
        </p:blipFill>
        <p:spPr>
          <a:xfrm>
            <a:off x="103268" y="-309065"/>
            <a:ext cx="1904762" cy="1904762"/>
          </a:xfrm>
          <a:prstGeom prst="rect">
            <a:avLst/>
          </a:prstGeom>
        </p:spPr>
      </p:pic>
    </p:spTree>
    <p:extLst>
      <p:ext uri="{BB962C8B-B14F-4D97-AF65-F5344CB8AC3E}">
        <p14:creationId xmlns:p14="http://schemas.microsoft.com/office/powerpoint/2010/main" val="35206237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C16D00F6-539C-4A93-827E-63A3305D58E1}"/>
              </a:ext>
            </a:extLst>
          </p:cNvPr>
          <p:cNvSpPr>
            <a:spLocks noGrp="1"/>
          </p:cNvSpPr>
          <p:nvPr>
            <p:ph type="sldNum" sz="quarter" idx="4"/>
          </p:nvPr>
        </p:nvSpPr>
        <p:spPr>
          <a:xfrm>
            <a:off x="176632" y="6547065"/>
            <a:ext cx="402191" cy="230832"/>
          </a:xfrm>
          <a:prstGeom prst="rect">
            <a:avLst/>
          </a:prstGeom>
        </p:spPr>
        <p:txBody>
          <a:bodyPr vert="horz" lIns="91440" tIns="45720" rIns="91440" bIns="45720" rtlCol="0" anchor="ctr">
            <a:spAutoFit/>
          </a:bodyPr>
          <a:lstStyle>
            <a:lvl1pPr algn="r">
              <a:defRPr sz="900" i="0">
                <a:solidFill>
                  <a:srgbClr val="000000"/>
                </a:solidFill>
              </a:defRPr>
            </a:lvl1pPr>
          </a:lstStyle>
          <a:p>
            <a:fld id="{292ABC7F-B9E9-0840-915A-8F394559AFCC}" type="slidenum">
              <a:rPr lang="en-US" smtClean="0"/>
              <a:pPr/>
              <a:t>‹#›</a:t>
            </a:fld>
            <a:endParaRPr lang="en-US"/>
          </a:p>
        </p:txBody>
      </p:sp>
      <p:sp>
        <p:nvSpPr>
          <p:cNvPr id="5" name="Date Placeholder 3">
            <a:extLst>
              <a:ext uri="{FF2B5EF4-FFF2-40B4-BE49-F238E27FC236}">
                <a16:creationId xmlns:a16="http://schemas.microsoft.com/office/drawing/2014/main" id="{1874EE34-97A9-4258-AB9D-574892BE5C67}"/>
              </a:ext>
            </a:extLst>
          </p:cNvPr>
          <p:cNvSpPr>
            <a:spLocks noGrp="1"/>
          </p:cNvSpPr>
          <p:nvPr>
            <p:ph type="dt" sz="half" idx="10"/>
          </p:nvPr>
        </p:nvSpPr>
        <p:spPr>
          <a:xfrm>
            <a:off x="3245085" y="6547065"/>
            <a:ext cx="2743200" cy="230832"/>
          </a:xfrm>
          <a:prstGeom prst="rect">
            <a:avLst/>
          </a:prstGeom>
        </p:spPr>
        <p:txBody>
          <a:bodyPr vert="horz" lIns="91440" tIns="45720" rIns="91440" bIns="45720" rtlCol="0" anchor="ctr"/>
          <a:lstStyle>
            <a:lvl1pPr algn="l">
              <a:defRPr sz="1000" b="1">
                <a:solidFill>
                  <a:srgbClr val="000000"/>
                </a:solidFill>
                <a:latin typeface="+mn-lt"/>
              </a:defRPr>
            </a:lvl1pPr>
          </a:lstStyle>
          <a:p>
            <a:fld id="{3794BFCD-486A-425A-A682-78F264054CF6}" type="datetimeFigureOut">
              <a:rPr lang="en-US" smtClean="0"/>
              <a:pPr/>
              <a:t>5/27/2020</a:t>
            </a:fld>
            <a:r>
              <a:rPr lang="en-US" sz="900"/>
              <a:t> Preliminary Design Review</a:t>
            </a:r>
            <a:endParaRPr lang="en-US"/>
          </a:p>
        </p:txBody>
      </p:sp>
      <p:pic>
        <p:nvPicPr>
          <p:cNvPr id="6" name="Picture 5">
            <a:extLst>
              <a:ext uri="{FF2B5EF4-FFF2-40B4-BE49-F238E27FC236}">
                <a16:creationId xmlns:a16="http://schemas.microsoft.com/office/drawing/2014/main" id="{C2F8E84B-8654-41F3-B0D9-B3CFEA8903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8735" y="-130027"/>
            <a:ext cx="1261137" cy="945853"/>
          </a:xfrm>
          <a:prstGeom prst="rect">
            <a:avLst/>
          </a:prstGeom>
        </p:spPr>
      </p:pic>
    </p:spTree>
    <p:extLst>
      <p:ext uri="{BB962C8B-B14F-4D97-AF65-F5344CB8AC3E}">
        <p14:creationId xmlns:p14="http://schemas.microsoft.com/office/powerpoint/2010/main" val="3524262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6C7898-2948-4870-B7AB-B8D62DD81D91}"/>
              </a:ext>
            </a:extLst>
          </p:cNvPr>
          <p:cNvSpPr>
            <a:spLocks noGrp="1"/>
          </p:cNvSpPr>
          <p:nvPr>
            <p:ph type="title"/>
          </p:nvPr>
        </p:nvSpPr>
        <p:spPr>
          <a:xfrm>
            <a:off x="775170" y="0"/>
            <a:ext cx="10426230" cy="685801"/>
          </a:xfrm>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A5CA439A-C0B8-4B74-80E8-4EAE04E47767}"/>
              </a:ext>
            </a:extLst>
          </p:cNvPr>
          <p:cNvSpPr>
            <a:spLocks noGrp="1"/>
          </p:cNvSpPr>
          <p:nvPr>
            <p:ph type="sldNum" sz="quarter" idx="4"/>
          </p:nvPr>
        </p:nvSpPr>
        <p:spPr>
          <a:xfrm>
            <a:off x="176632" y="6547065"/>
            <a:ext cx="402191" cy="230832"/>
          </a:xfrm>
          <a:prstGeom prst="rect">
            <a:avLst/>
          </a:prstGeom>
        </p:spPr>
        <p:txBody>
          <a:bodyPr vert="horz" lIns="91440" tIns="45720" rIns="91440" bIns="45720" rtlCol="0" anchor="ctr">
            <a:spAutoFit/>
          </a:bodyPr>
          <a:lstStyle>
            <a:lvl1pPr algn="r">
              <a:defRPr sz="900" i="0">
                <a:solidFill>
                  <a:srgbClr val="000000"/>
                </a:solidFill>
              </a:defRPr>
            </a:lvl1pPr>
          </a:lstStyle>
          <a:p>
            <a:fld id="{292ABC7F-B9E9-0840-915A-8F394559AFCC}" type="slidenum">
              <a:rPr lang="en-US" smtClean="0"/>
              <a:pPr/>
              <a:t>‹#›</a:t>
            </a:fld>
            <a:endParaRPr lang="en-US"/>
          </a:p>
        </p:txBody>
      </p:sp>
      <p:sp>
        <p:nvSpPr>
          <p:cNvPr id="4" name="Date Placeholder 3">
            <a:extLst>
              <a:ext uri="{FF2B5EF4-FFF2-40B4-BE49-F238E27FC236}">
                <a16:creationId xmlns:a16="http://schemas.microsoft.com/office/drawing/2014/main" id="{D4D8BD59-BA18-45AD-A4DA-3615F300B6D3}"/>
              </a:ext>
            </a:extLst>
          </p:cNvPr>
          <p:cNvSpPr>
            <a:spLocks noGrp="1"/>
          </p:cNvSpPr>
          <p:nvPr>
            <p:ph type="dt" sz="half" idx="10"/>
          </p:nvPr>
        </p:nvSpPr>
        <p:spPr>
          <a:xfrm>
            <a:off x="3352800" y="6547066"/>
            <a:ext cx="2743200" cy="230832"/>
          </a:xfrm>
          <a:prstGeom prst="rect">
            <a:avLst/>
          </a:prstGeom>
        </p:spPr>
        <p:txBody>
          <a:bodyPr vert="horz" lIns="91440" tIns="45720" rIns="91440" bIns="45720" rtlCol="0" anchor="ctr"/>
          <a:lstStyle>
            <a:lvl1pPr algn="l">
              <a:defRPr sz="1000" b="1">
                <a:solidFill>
                  <a:srgbClr val="000000"/>
                </a:solidFill>
                <a:latin typeface="+mn-lt"/>
              </a:defRPr>
            </a:lvl1pPr>
          </a:lstStyle>
          <a:p>
            <a:fld id="{3794BFCD-486A-425A-A682-78F264054CF6}" type="datetimeFigureOut">
              <a:rPr lang="en-US" smtClean="0"/>
              <a:pPr/>
              <a:t>5/27/2020</a:t>
            </a:fld>
            <a:r>
              <a:rPr lang="en-US" sz="900"/>
              <a:t> Preliminary Design Review</a:t>
            </a:r>
            <a:endParaRPr lang="en-US"/>
          </a:p>
        </p:txBody>
      </p:sp>
      <p:pic>
        <p:nvPicPr>
          <p:cNvPr id="6" name="Picture 5">
            <a:extLst>
              <a:ext uri="{FF2B5EF4-FFF2-40B4-BE49-F238E27FC236}">
                <a16:creationId xmlns:a16="http://schemas.microsoft.com/office/drawing/2014/main" id="{C4A6E6FC-010A-44BA-9B5E-001E0C2E33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8735" y="-130027"/>
            <a:ext cx="1261137" cy="945853"/>
          </a:xfrm>
          <a:prstGeom prst="rect">
            <a:avLst/>
          </a:prstGeom>
        </p:spPr>
      </p:pic>
    </p:spTree>
    <p:extLst>
      <p:ext uri="{BB962C8B-B14F-4D97-AF65-F5344CB8AC3E}">
        <p14:creationId xmlns:p14="http://schemas.microsoft.com/office/powerpoint/2010/main" val="2440077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6C7898-2948-4870-B7AB-B8D62DD81D91}"/>
              </a:ext>
            </a:extLst>
          </p:cNvPr>
          <p:cNvSpPr>
            <a:spLocks noGrp="1"/>
          </p:cNvSpPr>
          <p:nvPr>
            <p:ph type="title"/>
          </p:nvPr>
        </p:nvSpPr>
        <p:spPr>
          <a:xfrm>
            <a:off x="775170" y="0"/>
            <a:ext cx="10426230" cy="685801"/>
          </a:xfrm>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A5CA439A-C0B8-4B74-80E8-4EAE04E47767}"/>
              </a:ext>
            </a:extLst>
          </p:cNvPr>
          <p:cNvSpPr>
            <a:spLocks noGrp="1"/>
          </p:cNvSpPr>
          <p:nvPr>
            <p:ph type="sldNum" sz="quarter" idx="4"/>
          </p:nvPr>
        </p:nvSpPr>
        <p:spPr>
          <a:xfrm>
            <a:off x="176632" y="6547065"/>
            <a:ext cx="402191" cy="230832"/>
          </a:xfrm>
          <a:prstGeom prst="rect">
            <a:avLst/>
          </a:prstGeom>
        </p:spPr>
        <p:txBody>
          <a:bodyPr vert="horz" lIns="91440" tIns="45720" rIns="91440" bIns="45720" rtlCol="0" anchor="ctr">
            <a:spAutoFit/>
          </a:bodyPr>
          <a:lstStyle>
            <a:lvl1pPr algn="r">
              <a:defRPr sz="900" i="0">
                <a:solidFill>
                  <a:srgbClr val="000000"/>
                </a:solidFill>
              </a:defRPr>
            </a:lvl1pPr>
          </a:lstStyle>
          <a:p>
            <a:fld id="{292ABC7F-B9E9-0840-915A-8F394559AFCC}" type="slidenum">
              <a:rPr lang="en-US" smtClean="0"/>
              <a:pPr/>
              <a:t>‹#›</a:t>
            </a:fld>
            <a:endParaRPr lang="en-US"/>
          </a:p>
        </p:txBody>
      </p:sp>
      <p:sp>
        <p:nvSpPr>
          <p:cNvPr id="4" name="Date Placeholder 3">
            <a:extLst>
              <a:ext uri="{FF2B5EF4-FFF2-40B4-BE49-F238E27FC236}">
                <a16:creationId xmlns:a16="http://schemas.microsoft.com/office/drawing/2014/main" id="{D4D8BD59-BA18-45AD-A4DA-3615F300B6D3}"/>
              </a:ext>
            </a:extLst>
          </p:cNvPr>
          <p:cNvSpPr>
            <a:spLocks noGrp="1"/>
          </p:cNvSpPr>
          <p:nvPr>
            <p:ph type="dt" sz="half" idx="10"/>
          </p:nvPr>
        </p:nvSpPr>
        <p:spPr>
          <a:xfrm>
            <a:off x="3352800" y="6547066"/>
            <a:ext cx="2743200" cy="230832"/>
          </a:xfrm>
          <a:prstGeom prst="rect">
            <a:avLst/>
          </a:prstGeom>
        </p:spPr>
        <p:txBody>
          <a:bodyPr vert="horz" lIns="91440" tIns="45720" rIns="91440" bIns="45720" rtlCol="0" anchor="ctr"/>
          <a:lstStyle>
            <a:lvl1pPr algn="l">
              <a:defRPr sz="1000" b="1">
                <a:solidFill>
                  <a:srgbClr val="000000"/>
                </a:solidFill>
                <a:latin typeface="+mn-lt"/>
              </a:defRPr>
            </a:lvl1pPr>
          </a:lstStyle>
          <a:p>
            <a:fld id="{3794BFCD-486A-425A-A682-78F264054CF6}" type="datetimeFigureOut">
              <a:rPr lang="en-US" smtClean="0"/>
              <a:pPr/>
              <a:t>5/27/2020</a:t>
            </a:fld>
            <a:r>
              <a:rPr lang="en-US" sz="900"/>
              <a:t> Preliminary Design Review</a:t>
            </a:r>
            <a:endParaRPr lang="en-US"/>
          </a:p>
        </p:txBody>
      </p:sp>
      <p:pic>
        <p:nvPicPr>
          <p:cNvPr id="6" name="Picture 5">
            <a:extLst>
              <a:ext uri="{FF2B5EF4-FFF2-40B4-BE49-F238E27FC236}">
                <a16:creationId xmlns:a16="http://schemas.microsoft.com/office/drawing/2014/main" id="{C4A6E6FC-010A-44BA-9B5E-001E0C2E33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8735" y="-130027"/>
            <a:ext cx="1261137" cy="945853"/>
          </a:xfrm>
          <a:prstGeom prst="rect">
            <a:avLst/>
          </a:prstGeom>
        </p:spPr>
      </p:pic>
    </p:spTree>
    <p:extLst>
      <p:ext uri="{BB962C8B-B14F-4D97-AF65-F5344CB8AC3E}">
        <p14:creationId xmlns:p14="http://schemas.microsoft.com/office/powerpoint/2010/main" val="549394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sp>
        <p:nvSpPr>
          <p:cNvPr id="3" name="Rectangle 2"/>
          <p:cNvSpPr/>
          <p:nvPr userDrawn="1"/>
        </p:nvSpPr>
        <p:spPr>
          <a:xfrm>
            <a:off x="365760" y="990599"/>
            <a:ext cx="11460480" cy="548640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cxnSp>
        <p:nvCxnSpPr>
          <p:cNvPr id="5" name="Straight Connector 4"/>
          <p:cNvCxnSpPr/>
          <p:nvPr userDrawn="1"/>
        </p:nvCxnSpPr>
        <p:spPr>
          <a:xfrm rot="5400000">
            <a:off x="3340100" y="3733800"/>
            <a:ext cx="54864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365760" y="3743325"/>
            <a:ext cx="1146048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16"/>
          <p:cNvSpPr>
            <a:spLocks noGrp="1"/>
          </p:cNvSpPr>
          <p:nvPr>
            <p:ph type="body" sz="quarter" idx="11"/>
          </p:nvPr>
        </p:nvSpPr>
        <p:spPr>
          <a:xfrm>
            <a:off x="406400" y="1249384"/>
            <a:ext cx="5668509" cy="2493941"/>
          </a:xfrm>
          <a:ln>
            <a:solidFill>
              <a:schemeClr val="accent1"/>
            </a:solidFill>
          </a:ln>
        </p:spPr>
        <p:txBody>
          <a:bodyPr>
            <a:normAutofit/>
          </a:bodyPr>
          <a:lstStyle>
            <a:lvl1pPr>
              <a:defRPr sz="1400"/>
            </a:lvl1pPr>
            <a:lvl2pPr>
              <a:defRPr sz="12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6"/>
          <p:cNvSpPr>
            <a:spLocks noGrp="1"/>
          </p:cNvSpPr>
          <p:nvPr>
            <p:ph type="body" sz="quarter" idx="14"/>
          </p:nvPr>
        </p:nvSpPr>
        <p:spPr>
          <a:xfrm>
            <a:off x="6115179" y="1252562"/>
            <a:ext cx="5670421" cy="2469594"/>
          </a:xfrm>
          <a:ln>
            <a:solidFill>
              <a:schemeClr val="accent1"/>
            </a:solidFill>
          </a:ln>
        </p:spPr>
        <p:txBody>
          <a:bodyPr>
            <a:normAutofit/>
          </a:bodyPr>
          <a:lstStyle>
            <a:lvl1pPr>
              <a:defRPr sz="1400"/>
            </a:lvl1pPr>
            <a:lvl2pPr>
              <a:defRPr sz="12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6"/>
          <p:cNvSpPr>
            <a:spLocks noGrp="1"/>
          </p:cNvSpPr>
          <p:nvPr>
            <p:ph type="body" sz="quarter" idx="15"/>
          </p:nvPr>
        </p:nvSpPr>
        <p:spPr>
          <a:xfrm>
            <a:off x="406400" y="3998912"/>
            <a:ext cx="5680011" cy="2475239"/>
          </a:xfrm>
        </p:spPr>
        <p:txBody>
          <a:bodyPr>
            <a:normAutofit/>
          </a:bodyPr>
          <a:lstStyle>
            <a:lvl1pPr>
              <a:defRPr sz="1400"/>
            </a:lvl1pPr>
            <a:lvl2pPr>
              <a:defRPr sz="12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0"/>
          <p:cNvSpPr>
            <a:spLocks noGrp="1"/>
          </p:cNvSpPr>
          <p:nvPr>
            <p:ph sz="quarter" idx="16"/>
          </p:nvPr>
        </p:nvSpPr>
        <p:spPr>
          <a:xfrm>
            <a:off x="6126680" y="3998912"/>
            <a:ext cx="5658920" cy="2475238"/>
          </a:xfrm>
          <a:ln>
            <a:solidFill>
              <a:schemeClr val="accent1"/>
            </a:solidFill>
          </a:ln>
        </p:spPr>
        <p:txBody>
          <a:bodyPr/>
          <a:lstStyle>
            <a:lvl1pPr>
              <a:defRPr sz="1400"/>
            </a:lvl1pPr>
            <a:lvl2pPr>
              <a:defRPr sz="12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6"/>
          <p:cNvSpPr txBox="1">
            <a:spLocks/>
          </p:cNvSpPr>
          <p:nvPr userDrawn="1"/>
        </p:nvSpPr>
        <p:spPr>
          <a:xfrm>
            <a:off x="1571495" y="3764496"/>
            <a:ext cx="3246720" cy="245269"/>
          </a:xfrm>
          <a:prstGeom prst="rect">
            <a:avLst/>
          </a:prstGeom>
        </p:spPr>
        <p:txBody>
          <a:bodyPr/>
          <a:lstStyle>
            <a:lvl1pPr algn="ctr">
              <a:buNone/>
              <a:defRPr sz="1400" u="sng" baseline="0"/>
            </a:lvl1pPr>
          </a:lstStyle>
          <a:p>
            <a:pPr marL="209420" marR="0" lvl="0" indent="-209420" algn="ctr" defTabSz="914608" rtl="0" eaLnBrk="1" fontAlgn="base" latinLnBrk="0" hangingPunct="1">
              <a:lnSpc>
                <a:spcPct val="100000"/>
              </a:lnSpc>
              <a:spcBef>
                <a:spcPct val="20000"/>
              </a:spcBef>
              <a:spcAft>
                <a:spcPct val="0"/>
              </a:spcAft>
              <a:buClr>
                <a:srgbClr val="015385"/>
              </a:buClr>
              <a:buSzTx/>
              <a:buFont typeface="Wingdings" pitchFamily="2" charset="2"/>
              <a:buNone/>
              <a:tabLst/>
              <a:defRPr/>
            </a:pPr>
            <a:r>
              <a:rPr kumimoji="0" lang="en-US" sz="1200" b="1" i="0" u="sng" strike="noStrike" kern="0" cap="none" spc="0" normalizeH="0" baseline="0" noProof="0">
                <a:ln>
                  <a:noFill/>
                </a:ln>
                <a:solidFill>
                  <a:srgbClr val="000000"/>
                </a:solidFill>
                <a:effectLst/>
                <a:uLnTx/>
                <a:uFillTx/>
                <a:latin typeface="+mn-lt"/>
                <a:ea typeface="+mn-ea"/>
                <a:cs typeface="+mn-cs"/>
              </a:rPr>
              <a:t>Metric Status</a:t>
            </a:r>
          </a:p>
        </p:txBody>
      </p:sp>
      <p:sp>
        <p:nvSpPr>
          <p:cNvPr id="12" name="Text Placeholder 16"/>
          <p:cNvSpPr txBox="1">
            <a:spLocks/>
          </p:cNvSpPr>
          <p:nvPr userDrawn="1"/>
        </p:nvSpPr>
        <p:spPr>
          <a:xfrm>
            <a:off x="7315211" y="3764496"/>
            <a:ext cx="3402187" cy="245269"/>
          </a:xfrm>
          <a:prstGeom prst="rect">
            <a:avLst/>
          </a:prstGeom>
        </p:spPr>
        <p:txBody>
          <a:bodyPr/>
          <a:lstStyle>
            <a:lvl1pPr algn="ctr">
              <a:buNone/>
              <a:defRPr sz="1400" u="sng" baseline="0"/>
            </a:lvl1pPr>
          </a:lstStyle>
          <a:p>
            <a:pPr marL="209420" marR="0" lvl="0" indent="-209420" algn="ctr" defTabSz="914608" rtl="0" eaLnBrk="1" fontAlgn="base" latinLnBrk="0" hangingPunct="1">
              <a:lnSpc>
                <a:spcPct val="100000"/>
              </a:lnSpc>
              <a:spcBef>
                <a:spcPct val="20000"/>
              </a:spcBef>
              <a:spcAft>
                <a:spcPct val="0"/>
              </a:spcAft>
              <a:buClr>
                <a:srgbClr val="015385"/>
              </a:buClr>
              <a:buSzTx/>
              <a:buFont typeface="Wingdings" pitchFamily="2" charset="2"/>
              <a:buNone/>
              <a:tabLst/>
              <a:defRPr/>
            </a:pPr>
            <a:r>
              <a:rPr kumimoji="0" lang="en-US" sz="1200" b="1" i="0" u="sng" strike="noStrike" kern="0" cap="none" spc="0" normalizeH="0" baseline="0" noProof="0">
                <a:ln>
                  <a:noFill/>
                </a:ln>
                <a:solidFill>
                  <a:srgbClr val="000000"/>
                </a:solidFill>
                <a:effectLst/>
                <a:uLnTx/>
                <a:uFillTx/>
                <a:latin typeface="+mn-lt"/>
                <a:ea typeface="+mn-ea"/>
                <a:cs typeface="+mn-cs"/>
              </a:rPr>
              <a:t>Key Tasks for the Next 60 Days</a:t>
            </a:r>
          </a:p>
        </p:txBody>
      </p:sp>
      <p:sp>
        <p:nvSpPr>
          <p:cNvPr id="13" name="Text Placeholder 16"/>
          <p:cNvSpPr txBox="1">
            <a:spLocks/>
          </p:cNvSpPr>
          <p:nvPr userDrawn="1"/>
        </p:nvSpPr>
        <p:spPr>
          <a:xfrm>
            <a:off x="7392948" y="990601"/>
            <a:ext cx="3246720" cy="245269"/>
          </a:xfrm>
          <a:prstGeom prst="rect">
            <a:avLst/>
          </a:prstGeom>
        </p:spPr>
        <p:txBody>
          <a:bodyPr/>
          <a:lstStyle>
            <a:lvl1pPr algn="ctr">
              <a:buNone/>
              <a:defRPr sz="1400" u="sng" baseline="0"/>
            </a:lvl1pPr>
          </a:lstStyle>
          <a:p>
            <a:pPr marL="209420" marR="0" lvl="0" indent="-209420" algn="ctr" defTabSz="914608" rtl="0" eaLnBrk="1" fontAlgn="base" latinLnBrk="0" hangingPunct="1">
              <a:lnSpc>
                <a:spcPct val="100000"/>
              </a:lnSpc>
              <a:spcBef>
                <a:spcPct val="20000"/>
              </a:spcBef>
              <a:spcAft>
                <a:spcPct val="0"/>
              </a:spcAft>
              <a:buClr>
                <a:srgbClr val="015385"/>
              </a:buClr>
              <a:buSzTx/>
              <a:buFont typeface="Wingdings" pitchFamily="2" charset="2"/>
              <a:buNone/>
              <a:tabLst/>
              <a:defRPr/>
            </a:pPr>
            <a:r>
              <a:rPr kumimoji="0" lang="en-US" sz="1200" b="1" i="0" u="sng" strike="noStrike" kern="0" cap="none" spc="0" normalizeH="0" baseline="0" noProof="0">
                <a:ln>
                  <a:noFill/>
                </a:ln>
                <a:solidFill>
                  <a:srgbClr val="000000"/>
                </a:solidFill>
                <a:effectLst/>
                <a:uLnTx/>
                <a:uFillTx/>
                <a:latin typeface="+mn-lt"/>
                <a:ea typeface="+mn-ea"/>
                <a:cs typeface="+mn-cs"/>
              </a:rPr>
              <a:t>Issues/Risks/Watch</a:t>
            </a:r>
          </a:p>
        </p:txBody>
      </p:sp>
      <p:sp>
        <p:nvSpPr>
          <p:cNvPr id="14" name="Text Placeholder 16"/>
          <p:cNvSpPr txBox="1">
            <a:spLocks/>
          </p:cNvSpPr>
          <p:nvPr userDrawn="1"/>
        </p:nvSpPr>
        <p:spPr>
          <a:xfrm>
            <a:off x="1567671" y="990601"/>
            <a:ext cx="3246720" cy="245269"/>
          </a:xfrm>
          <a:prstGeom prst="rect">
            <a:avLst/>
          </a:prstGeom>
        </p:spPr>
        <p:txBody>
          <a:bodyPr/>
          <a:lstStyle>
            <a:lvl1pPr algn="ctr">
              <a:buNone/>
              <a:defRPr sz="1400" u="sng" baseline="0"/>
            </a:lvl1pPr>
          </a:lstStyle>
          <a:p>
            <a:pPr marL="209420" marR="0" lvl="0" indent="-209420" algn="ctr" defTabSz="914608" rtl="0" eaLnBrk="1" fontAlgn="base" latinLnBrk="0" hangingPunct="1">
              <a:lnSpc>
                <a:spcPct val="100000"/>
              </a:lnSpc>
              <a:spcBef>
                <a:spcPct val="20000"/>
              </a:spcBef>
              <a:spcAft>
                <a:spcPct val="0"/>
              </a:spcAft>
              <a:buClr>
                <a:srgbClr val="015385"/>
              </a:buClr>
              <a:buSzTx/>
              <a:buFont typeface="Wingdings" pitchFamily="2" charset="2"/>
              <a:buNone/>
              <a:tabLst/>
              <a:defRPr/>
            </a:pPr>
            <a:r>
              <a:rPr kumimoji="0" lang="en-US" sz="1200" b="1" i="0" u="sng" strike="noStrike" kern="0" cap="none" spc="0" normalizeH="0" baseline="0" noProof="0">
                <a:ln>
                  <a:noFill/>
                </a:ln>
                <a:solidFill>
                  <a:srgbClr val="000000"/>
                </a:solidFill>
                <a:effectLst/>
                <a:uLnTx/>
                <a:uFillTx/>
                <a:latin typeface="+mn-lt"/>
                <a:ea typeface="+mn-ea"/>
                <a:cs typeface="+mn-cs"/>
              </a:rPr>
              <a:t>Accomplishments</a:t>
            </a:r>
          </a:p>
        </p:txBody>
      </p:sp>
      <p:sp>
        <p:nvSpPr>
          <p:cNvPr id="15" name="Title Placeholder 1"/>
          <p:cNvSpPr>
            <a:spLocks noGrp="1"/>
          </p:cNvSpPr>
          <p:nvPr>
            <p:ph type="title"/>
          </p:nvPr>
        </p:nvSpPr>
        <p:spPr>
          <a:xfrm>
            <a:off x="904672" y="0"/>
            <a:ext cx="10296727" cy="685801"/>
          </a:xfrm>
          <a:prstGeom prst="rect">
            <a:avLst/>
          </a:prstGeom>
        </p:spPr>
        <p:txBody>
          <a:bodyPr vert="horz" lIns="91440" tIns="0" rIns="91440" bIns="0" rtlCol="0" anchor="b" anchorCtr="0">
            <a:normAutofit/>
          </a:bodyPr>
          <a:lstStyle/>
          <a:p>
            <a:r>
              <a:rPr lang="en-US"/>
              <a:t>Click to edit Master title style</a:t>
            </a:r>
          </a:p>
        </p:txBody>
      </p:sp>
      <p:sp>
        <p:nvSpPr>
          <p:cNvPr id="16" name="Slide Number Placeholder 5">
            <a:extLst>
              <a:ext uri="{FF2B5EF4-FFF2-40B4-BE49-F238E27FC236}">
                <a16:creationId xmlns:a16="http://schemas.microsoft.com/office/drawing/2014/main" id="{E999EACA-229D-4C7C-8B28-3B285CD1BF67}"/>
              </a:ext>
            </a:extLst>
          </p:cNvPr>
          <p:cNvSpPr>
            <a:spLocks noGrp="1"/>
          </p:cNvSpPr>
          <p:nvPr>
            <p:ph type="sldNum" sz="quarter" idx="4"/>
          </p:nvPr>
        </p:nvSpPr>
        <p:spPr>
          <a:xfrm>
            <a:off x="176632" y="6547065"/>
            <a:ext cx="402191" cy="230832"/>
          </a:xfrm>
          <a:prstGeom prst="rect">
            <a:avLst/>
          </a:prstGeom>
        </p:spPr>
        <p:txBody>
          <a:bodyPr vert="horz" lIns="91440" tIns="45720" rIns="91440" bIns="45720" rtlCol="0" anchor="ctr">
            <a:spAutoFit/>
          </a:bodyPr>
          <a:lstStyle>
            <a:lvl1pPr algn="r">
              <a:defRPr sz="900" i="0">
                <a:solidFill>
                  <a:srgbClr val="000000"/>
                </a:solidFill>
              </a:defRPr>
            </a:lvl1pPr>
          </a:lstStyle>
          <a:p>
            <a:fld id="{292ABC7F-B9E9-0840-915A-8F394559AFCC}" type="slidenum">
              <a:rPr lang="en-US" smtClean="0"/>
              <a:pPr/>
              <a:t>‹#›</a:t>
            </a:fld>
            <a:endParaRPr lang="en-US"/>
          </a:p>
        </p:txBody>
      </p:sp>
      <p:sp>
        <p:nvSpPr>
          <p:cNvPr id="17" name="Date Placeholder 3">
            <a:extLst>
              <a:ext uri="{FF2B5EF4-FFF2-40B4-BE49-F238E27FC236}">
                <a16:creationId xmlns:a16="http://schemas.microsoft.com/office/drawing/2014/main" id="{49CE8652-37E6-496B-BB4F-30358979674A}"/>
              </a:ext>
            </a:extLst>
          </p:cNvPr>
          <p:cNvSpPr>
            <a:spLocks noGrp="1"/>
          </p:cNvSpPr>
          <p:nvPr>
            <p:ph type="dt" sz="half" idx="10"/>
          </p:nvPr>
        </p:nvSpPr>
        <p:spPr>
          <a:xfrm>
            <a:off x="3371979" y="6547066"/>
            <a:ext cx="2743200" cy="230832"/>
          </a:xfrm>
          <a:prstGeom prst="rect">
            <a:avLst/>
          </a:prstGeom>
        </p:spPr>
        <p:txBody>
          <a:bodyPr vert="horz" lIns="91440" tIns="45720" rIns="91440" bIns="45720" rtlCol="0" anchor="ctr"/>
          <a:lstStyle>
            <a:lvl1pPr algn="l">
              <a:defRPr sz="1000" b="1">
                <a:solidFill>
                  <a:srgbClr val="000000"/>
                </a:solidFill>
                <a:latin typeface="+mn-lt"/>
              </a:defRPr>
            </a:lvl1pPr>
          </a:lstStyle>
          <a:p>
            <a:fld id="{3794BFCD-486A-425A-A682-78F264054CF6}" type="datetimeFigureOut">
              <a:rPr lang="en-US" smtClean="0"/>
              <a:pPr/>
              <a:t>5/27/2020</a:t>
            </a:fld>
            <a:r>
              <a:rPr lang="en-US" sz="900"/>
              <a:t> Preliminary Design Review</a:t>
            </a:r>
            <a:endParaRPr lang="en-US"/>
          </a:p>
        </p:txBody>
      </p:sp>
      <p:pic>
        <p:nvPicPr>
          <p:cNvPr id="18" name="Picture 17">
            <a:extLst>
              <a:ext uri="{FF2B5EF4-FFF2-40B4-BE49-F238E27FC236}">
                <a16:creationId xmlns:a16="http://schemas.microsoft.com/office/drawing/2014/main" id="{67678142-42D6-4B21-8551-75C62E12EF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8735" y="-130027"/>
            <a:ext cx="1261137" cy="945853"/>
          </a:xfrm>
          <a:prstGeom prst="rect">
            <a:avLst/>
          </a:prstGeom>
        </p:spPr>
      </p:pic>
      <p:pic>
        <p:nvPicPr>
          <p:cNvPr id="19" name="Picture 18">
            <a:extLst>
              <a:ext uri="{FF2B5EF4-FFF2-40B4-BE49-F238E27FC236}">
                <a16:creationId xmlns:a16="http://schemas.microsoft.com/office/drawing/2014/main" id="{1353E3E9-6181-2F4A-A10F-A665D4848B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52" y="80103"/>
            <a:ext cx="642149" cy="642149"/>
          </a:xfrm>
          <a:prstGeom prst="rect">
            <a:avLst/>
          </a:prstGeom>
        </p:spPr>
      </p:pic>
    </p:spTree>
    <p:extLst>
      <p:ext uri="{BB962C8B-B14F-4D97-AF65-F5344CB8AC3E}">
        <p14:creationId xmlns:p14="http://schemas.microsoft.com/office/powerpoint/2010/main" val="850638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80" y="970680"/>
            <a:ext cx="4009981" cy="70183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333" y="970681"/>
            <a:ext cx="6814489" cy="5391795"/>
          </a:xfrm>
        </p:spPr>
        <p:txBody>
          <a:bodyPr>
            <a:normAutofit/>
          </a:bodyPr>
          <a:lstStyle>
            <a:lvl1pPr>
              <a:defRPr sz="2400"/>
            </a:lvl1pPr>
            <a:lvl2pPr>
              <a:defRPr sz="20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80" y="1672511"/>
            <a:ext cx="4009981" cy="468996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1">
            <a:extLst>
              <a:ext uri="{FF2B5EF4-FFF2-40B4-BE49-F238E27FC236}">
                <a16:creationId xmlns:a16="http://schemas.microsoft.com/office/drawing/2014/main" id="{F95021BE-C2B7-4089-874E-8D6C06139EEF}"/>
              </a:ext>
            </a:extLst>
          </p:cNvPr>
          <p:cNvSpPr txBox="1">
            <a:spLocks/>
          </p:cNvSpPr>
          <p:nvPr userDrawn="1"/>
        </p:nvSpPr>
        <p:spPr>
          <a:xfrm>
            <a:off x="775170" y="0"/>
            <a:ext cx="10426230" cy="685801"/>
          </a:xfrm>
          <a:prstGeom prst="rect">
            <a:avLst/>
          </a:prstGeom>
        </p:spPr>
        <p:txBody>
          <a:bodyPr vert="horz" lIns="91440" tIns="0" rIns="91440" bIns="0" rtlCol="0" anchor="b" anchorCtr="0">
            <a:norm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en-US"/>
              <a:t>Click to edit Master title style</a:t>
            </a:r>
          </a:p>
        </p:txBody>
      </p:sp>
      <p:sp>
        <p:nvSpPr>
          <p:cNvPr id="8" name="Slide Number Placeholder 5">
            <a:extLst>
              <a:ext uri="{FF2B5EF4-FFF2-40B4-BE49-F238E27FC236}">
                <a16:creationId xmlns:a16="http://schemas.microsoft.com/office/drawing/2014/main" id="{E03AC977-5C03-4ED0-AF5C-C6B796BDFC52}"/>
              </a:ext>
            </a:extLst>
          </p:cNvPr>
          <p:cNvSpPr>
            <a:spLocks noGrp="1"/>
          </p:cNvSpPr>
          <p:nvPr>
            <p:ph type="sldNum" sz="quarter" idx="4"/>
          </p:nvPr>
        </p:nvSpPr>
        <p:spPr>
          <a:xfrm>
            <a:off x="176632" y="6547065"/>
            <a:ext cx="402191" cy="230832"/>
          </a:xfrm>
          <a:prstGeom prst="rect">
            <a:avLst/>
          </a:prstGeom>
        </p:spPr>
        <p:txBody>
          <a:bodyPr vert="horz" lIns="91440" tIns="45720" rIns="91440" bIns="45720" rtlCol="0" anchor="ctr">
            <a:spAutoFit/>
          </a:bodyPr>
          <a:lstStyle>
            <a:lvl1pPr algn="r">
              <a:defRPr sz="900" i="0">
                <a:solidFill>
                  <a:srgbClr val="000000"/>
                </a:solidFill>
              </a:defRPr>
            </a:lvl1pPr>
          </a:lstStyle>
          <a:p>
            <a:fld id="{292ABC7F-B9E9-0840-915A-8F394559AFCC}" type="slidenum">
              <a:rPr lang="en-US" smtClean="0"/>
              <a:pPr/>
              <a:t>‹#›</a:t>
            </a:fld>
            <a:endParaRPr lang="en-US"/>
          </a:p>
        </p:txBody>
      </p:sp>
      <p:sp>
        <p:nvSpPr>
          <p:cNvPr id="7" name="Date Placeholder 3">
            <a:extLst>
              <a:ext uri="{FF2B5EF4-FFF2-40B4-BE49-F238E27FC236}">
                <a16:creationId xmlns:a16="http://schemas.microsoft.com/office/drawing/2014/main" id="{32BFE2B3-9A6D-409A-BD0E-F84108D03F61}"/>
              </a:ext>
            </a:extLst>
          </p:cNvPr>
          <p:cNvSpPr>
            <a:spLocks noGrp="1"/>
          </p:cNvSpPr>
          <p:nvPr>
            <p:ph type="dt" sz="half" idx="10"/>
          </p:nvPr>
        </p:nvSpPr>
        <p:spPr>
          <a:xfrm>
            <a:off x="3778186" y="6548365"/>
            <a:ext cx="2743200" cy="230832"/>
          </a:xfrm>
          <a:prstGeom prst="rect">
            <a:avLst/>
          </a:prstGeom>
        </p:spPr>
        <p:txBody>
          <a:bodyPr vert="horz" lIns="91440" tIns="45720" rIns="91440" bIns="45720" rtlCol="0" anchor="ctr"/>
          <a:lstStyle>
            <a:lvl1pPr algn="l">
              <a:defRPr sz="1000" b="1">
                <a:solidFill>
                  <a:srgbClr val="000000"/>
                </a:solidFill>
                <a:latin typeface="+mn-lt"/>
              </a:defRPr>
            </a:lvl1pPr>
          </a:lstStyle>
          <a:p>
            <a:fld id="{3794BFCD-486A-425A-A682-78F264054CF6}" type="datetimeFigureOut">
              <a:rPr lang="en-US" smtClean="0"/>
              <a:pPr/>
              <a:t>5/27/2020</a:t>
            </a:fld>
            <a:r>
              <a:rPr lang="en-US" sz="900"/>
              <a:t> Preliminary Design Review</a:t>
            </a:r>
            <a:endParaRPr lang="en-US"/>
          </a:p>
        </p:txBody>
      </p:sp>
      <p:pic>
        <p:nvPicPr>
          <p:cNvPr id="9" name="Picture 8">
            <a:extLst>
              <a:ext uri="{FF2B5EF4-FFF2-40B4-BE49-F238E27FC236}">
                <a16:creationId xmlns:a16="http://schemas.microsoft.com/office/drawing/2014/main" id="{FF450CC5-759B-4F64-8A12-30B85E3D60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8735" y="-130027"/>
            <a:ext cx="1261137" cy="945853"/>
          </a:xfrm>
          <a:prstGeom prst="rect">
            <a:avLst/>
          </a:prstGeom>
        </p:spPr>
      </p:pic>
      <p:pic>
        <p:nvPicPr>
          <p:cNvPr id="10" name="Picture 9">
            <a:extLst>
              <a:ext uri="{FF2B5EF4-FFF2-40B4-BE49-F238E27FC236}">
                <a16:creationId xmlns:a16="http://schemas.microsoft.com/office/drawing/2014/main" id="{233E4F74-06C8-E347-BC4C-1E380A1BDE0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52" y="80103"/>
            <a:ext cx="642149" cy="642149"/>
          </a:xfrm>
          <a:prstGeom prst="rect">
            <a:avLst/>
          </a:prstGeom>
        </p:spPr>
      </p:pic>
    </p:spTree>
    <p:extLst>
      <p:ext uri="{BB962C8B-B14F-4D97-AF65-F5344CB8AC3E}">
        <p14:creationId xmlns:p14="http://schemas.microsoft.com/office/powerpoint/2010/main" val="2730935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093" y="4800767"/>
            <a:ext cx="11190908" cy="56722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93093" y="950520"/>
            <a:ext cx="11190908" cy="38500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93093" y="5367994"/>
            <a:ext cx="11190908" cy="103280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1">
            <a:extLst>
              <a:ext uri="{FF2B5EF4-FFF2-40B4-BE49-F238E27FC236}">
                <a16:creationId xmlns:a16="http://schemas.microsoft.com/office/drawing/2014/main" id="{AD3B3E57-72D3-4A9B-8628-7D5DD283E13A}"/>
              </a:ext>
            </a:extLst>
          </p:cNvPr>
          <p:cNvSpPr txBox="1">
            <a:spLocks/>
          </p:cNvSpPr>
          <p:nvPr userDrawn="1"/>
        </p:nvSpPr>
        <p:spPr>
          <a:xfrm>
            <a:off x="775170" y="0"/>
            <a:ext cx="10426230" cy="685801"/>
          </a:xfrm>
          <a:prstGeom prst="rect">
            <a:avLst/>
          </a:prstGeom>
        </p:spPr>
        <p:txBody>
          <a:bodyPr vert="horz" lIns="91440" tIns="0" rIns="91440" bIns="0" rtlCol="0" anchor="b" anchorCtr="0">
            <a:norm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en-US"/>
              <a:t>Click to edit Master title style</a:t>
            </a:r>
          </a:p>
        </p:txBody>
      </p:sp>
      <p:sp>
        <p:nvSpPr>
          <p:cNvPr id="8" name="Slide Number Placeholder 5">
            <a:extLst>
              <a:ext uri="{FF2B5EF4-FFF2-40B4-BE49-F238E27FC236}">
                <a16:creationId xmlns:a16="http://schemas.microsoft.com/office/drawing/2014/main" id="{56303838-1A69-404B-9EC1-32ACF30CF9D9}"/>
              </a:ext>
            </a:extLst>
          </p:cNvPr>
          <p:cNvSpPr>
            <a:spLocks noGrp="1"/>
          </p:cNvSpPr>
          <p:nvPr>
            <p:ph type="sldNum" sz="quarter" idx="4"/>
          </p:nvPr>
        </p:nvSpPr>
        <p:spPr>
          <a:xfrm>
            <a:off x="176632" y="6547065"/>
            <a:ext cx="402191" cy="230832"/>
          </a:xfrm>
          <a:prstGeom prst="rect">
            <a:avLst/>
          </a:prstGeom>
        </p:spPr>
        <p:txBody>
          <a:bodyPr vert="horz" lIns="91440" tIns="45720" rIns="91440" bIns="45720" rtlCol="0" anchor="ctr">
            <a:spAutoFit/>
          </a:bodyPr>
          <a:lstStyle>
            <a:lvl1pPr algn="r">
              <a:defRPr sz="900" i="0">
                <a:solidFill>
                  <a:srgbClr val="000000"/>
                </a:solidFill>
              </a:defRPr>
            </a:lvl1pPr>
          </a:lstStyle>
          <a:p>
            <a:fld id="{292ABC7F-B9E9-0840-915A-8F394559AFCC}" type="slidenum">
              <a:rPr lang="en-US" smtClean="0"/>
              <a:pPr/>
              <a:t>‹#›</a:t>
            </a:fld>
            <a:endParaRPr lang="en-US"/>
          </a:p>
        </p:txBody>
      </p:sp>
      <p:sp>
        <p:nvSpPr>
          <p:cNvPr id="7" name="Date Placeholder 3">
            <a:extLst>
              <a:ext uri="{FF2B5EF4-FFF2-40B4-BE49-F238E27FC236}">
                <a16:creationId xmlns:a16="http://schemas.microsoft.com/office/drawing/2014/main" id="{AAEABCD1-847C-48EB-8EC6-8F86DB334407}"/>
              </a:ext>
            </a:extLst>
          </p:cNvPr>
          <p:cNvSpPr>
            <a:spLocks noGrp="1"/>
          </p:cNvSpPr>
          <p:nvPr>
            <p:ph type="dt" sz="half" idx="10"/>
          </p:nvPr>
        </p:nvSpPr>
        <p:spPr>
          <a:xfrm>
            <a:off x="3245085" y="6547066"/>
            <a:ext cx="2743200" cy="230832"/>
          </a:xfrm>
          <a:prstGeom prst="rect">
            <a:avLst/>
          </a:prstGeom>
        </p:spPr>
        <p:txBody>
          <a:bodyPr vert="horz" lIns="91440" tIns="45720" rIns="91440" bIns="45720" rtlCol="0" anchor="ctr"/>
          <a:lstStyle>
            <a:lvl1pPr algn="l">
              <a:defRPr sz="1000" b="1">
                <a:solidFill>
                  <a:srgbClr val="000000"/>
                </a:solidFill>
                <a:latin typeface="+mn-lt"/>
              </a:defRPr>
            </a:lvl1pPr>
          </a:lstStyle>
          <a:p>
            <a:fld id="{3794BFCD-486A-425A-A682-78F264054CF6}" type="datetimeFigureOut">
              <a:rPr lang="en-US" smtClean="0"/>
              <a:pPr/>
              <a:t>5/27/2020</a:t>
            </a:fld>
            <a:r>
              <a:rPr lang="en-US" sz="900"/>
              <a:t> Preliminary Design Review</a:t>
            </a:r>
            <a:endParaRPr lang="en-US"/>
          </a:p>
        </p:txBody>
      </p:sp>
      <p:pic>
        <p:nvPicPr>
          <p:cNvPr id="9" name="Picture 8">
            <a:extLst>
              <a:ext uri="{FF2B5EF4-FFF2-40B4-BE49-F238E27FC236}">
                <a16:creationId xmlns:a16="http://schemas.microsoft.com/office/drawing/2014/main" id="{A10D2769-A1CA-4BF9-A393-0C3414AC45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8735" y="-130027"/>
            <a:ext cx="1261137" cy="945853"/>
          </a:xfrm>
          <a:prstGeom prst="rect">
            <a:avLst/>
          </a:prstGeom>
        </p:spPr>
      </p:pic>
      <p:pic>
        <p:nvPicPr>
          <p:cNvPr id="10" name="Picture 9">
            <a:extLst>
              <a:ext uri="{FF2B5EF4-FFF2-40B4-BE49-F238E27FC236}">
                <a16:creationId xmlns:a16="http://schemas.microsoft.com/office/drawing/2014/main" id="{FD67B518-DCAA-FE4B-979B-24A8D923DB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52" y="80103"/>
            <a:ext cx="642149" cy="642149"/>
          </a:xfrm>
          <a:prstGeom prst="rect">
            <a:avLst/>
          </a:prstGeom>
        </p:spPr>
      </p:pic>
    </p:spTree>
    <p:extLst>
      <p:ext uri="{BB962C8B-B14F-4D97-AF65-F5344CB8AC3E}">
        <p14:creationId xmlns:p14="http://schemas.microsoft.com/office/powerpoint/2010/main" val="76281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E2AF9BC9-308C-4AB8-BEB7-6FFCCE926F7A}"/>
              </a:ext>
            </a:extLst>
          </p:cNvPr>
          <p:cNvSpPr>
            <a:spLocks noGrp="1"/>
          </p:cNvSpPr>
          <p:nvPr>
            <p:ph type="sldNum" sz="quarter" idx="4"/>
          </p:nvPr>
        </p:nvSpPr>
        <p:spPr>
          <a:xfrm>
            <a:off x="176632" y="6547065"/>
            <a:ext cx="402191" cy="230832"/>
          </a:xfrm>
          <a:prstGeom prst="rect">
            <a:avLst/>
          </a:prstGeom>
        </p:spPr>
        <p:txBody>
          <a:bodyPr vert="horz" lIns="91440" tIns="45720" rIns="91440" bIns="45720" rtlCol="0" anchor="ctr">
            <a:spAutoFit/>
          </a:bodyPr>
          <a:lstStyle>
            <a:lvl1pPr algn="r">
              <a:defRPr sz="900" i="0">
                <a:solidFill>
                  <a:srgbClr val="000000"/>
                </a:solidFill>
              </a:defRPr>
            </a:lvl1pPr>
          </a:lstStyle>
          <a:p>
            <a:fld id="{292ABC7F-B9E9-0840-915A-8F394559AFCC}" type="slidenum">
              <a:rPr lang="en-US" smtClean="0"/>
              <a:pPr/>
              <a:t>‹#›</a:t>
            </a:fld>
            <a:endParaRPr lang="en-US"/>
          </a:p>
        </p:txBody>
      </p:sp>
      <p:pic>
        <p:nvPicPr>
          <p:cNvPr id="6" name="Picture 5">
            <a:extLst>
              <a:ext uri="{FF2B5EF4-FFF2-40B4-BE49-F238E27FC236}">
                <a16:creationId xmlns:a16="http://schemas.microsoft.com/office/drawing/2014/main" id="{5CF4B820-B52A-4A06-9BB3-595EB1B102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8735" y="-130027"/>
            <a:ext cx="1261137" cy="945853"/>
          </a:xfrm>
          <a:prstGeom prst="rect">
            <a:avLst/>
          </a:prstGeom>
        </p:spPr>
      </p:pic>
      <p:sp>
        <p:nvSpPr>
          <p:cNvPr id="7" name="Date Placeholder 3">
            <a:extLst>
              <a:ext uri="{FF2B5EF4-FFF2-40B4-BE49-F238E27FC236}">
                <a16:creationId xmlns:a16="http://schemas.microsoft.com/office/drawing/2014/main" id="{B4DA6FDB-18B9-4E59-930D-46A90C6EB1BE}"/>
              </a:ext>
            </a:extLst>
          </p:cNvPr>
          <p:cNvSpPr>
            <a:spLocks noGrp="1"/>
          </p:cNvSpPr>
          <p:nvPr>
            <p:ph type="dt" sz="half" idx="10"/>
          </p:nvPr>
        </p:nvSpPr>
        <p:spPr>
          <a:xfrm>
            <a:off x="3245085" y="6547066"/>
            <a:ext cx="2743200" cy="230832"/>
          </a:xfrm>
          <a:prstGeom prst="rect">
            <a:avLst/>
          </a:prstGeom>
        </p:spPr>
        <p:txBody>
          <a:bodyPr vert="horz" lIns="91440" tIns="45720" rIns="91440" bIns="45720" rtlCol="0" anchor="ctr"/>
          <a:lstStyle>
            <a:lvl1pPr algn="l">
              <a:defRPr sz="1000" b="1">
                <a:solidFill>
                  <a:srgbClr val="000000"/>
                </a:solidFill>
                <a:latin typeface="+mn-lt"/>
              </a:defRPr>
            </a:lvl1pPr>
          </a:lstStyle>
          <a:p>
            <a:fld id="{3794BFCD-486A-425A-A682-78F264054CF6}" type="datetimeFigureOut">
              <a:rPr lang="en-US" smtClean="0"/>
              <a:pPr/>
              <a:t>5/27/2020</a:t>
            </a:fld>
            <a:r>
              <a:rPr lang="en-US" sz="900"/>
              <a:t> Preliminary Design Review</a:t>
            </a:r>
            <a:endParaRPr lang="en-US"/>
          </a:p>
        </p:txBody>
      </p:sp>
      <p:pic>
        <p:nvPicPr>
          <p:cNvPr id="8" name="Picture 7">
            <a:extLst>
              <a:ext uri="{FF2B5EF4-FFF2-40B4-BE49-F238E27FC236}">
                <a16:creationId xmlns:a16="http://schemas.microsoft.com/office/drawing/2014/main" id="{9C364ACF-BF94-E847-8709-9D4A8A47C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52" y="80103"/>
            <a:ext cx="642149" cy="642149"/>
          </a:xfrm>
          <a:prstGeom prst="rect">
            <a:avLst/>
          </a:prstGeom>
        </p:spPr>
      </p:pic>
    </p:spTree>
    <p:extLst>
      <p:ext uri="{BB962C8B-B14F-4D97-AF65-F5344CB8AC3E}">
        <p14:creationId xmlns:p14="http://schemas.microsoft.com/office/powerpoint/2010/main" val="981873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0152" y="781710"/>
            <a:ext cx="1971793" cy="534369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0181" y="781710"/>
            <a:ext cx="8071225" cy="53436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7B667AC-DE76-42F7-9834-955A03337842}"/>
              </a:ext>
            </a:extLst>
          </p:cNvPr>
          <p:cNvSpPr>
            <a:spLocks noGrp="1"/>
          </p:cNvSpPr>
          <p:nvPr>
            <p:ph type="sldNum" sz="quarter" idx="4"/>
          </p:nvPr>
        </p:nvSpPr>
        <p:spPr>
          <a:xfrm>
            <a:off x="176632" y="6547065"/>
            <a:ext cx="402191" cy="230832"/>
          </a:xfrm>
          <a:prstGeom prst="rect">
            <a:avLst/>
          </a:prstGeom>
        </p:spPr>
        <p:txBody>
          <a:bodyPr vert="horz" lIns="91440" tIns="45720" rIns="91440" bIns="45720" rtlCol="0" anchor="ctr">
            <a:spAutoFit/>
          </a:bodyPr>
          <a:lstStyle>
            <a:lvl1pPr algn="r">
              <a:defRPr sz="900" i="0">
                <a:solidFill>
                  <a:srgbClr val="000000"/>
                </a:solidFill>
              </a:defRPr>
            </a:lvl1pPr>
          </a:lstStyle>
          <a:p>
            <a:fld id="{292ABC7F-B9E9-0840-915A-8F394559AFCC}" type="slidenum">
              <a:rPr lang="en-US" smtClean="0"/>
              <a:pPr/>
              <a:t>‹#›</a:t>
            </a:fld>
            <a:endParaRPr lang="en-US"/>
          </a:p>
        </p:txBody>
      </p:sp>
      <p:pic>
        <p:nvPicPr>
          <p:cNvPr id="6" name="Picture 5">
            <a:extLst>
              <a:ext uri="{FF2B5EF4-FFF2-40B4-BE49-F238E27FC236}">
                <a16:creationId xmlns:a16="http://schemas.microsoft.com/office/drawing/2014/main" id="{5A2808BD-55AB-42C2-B827-9B39F0063E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8735" y="-130027"/>
            <a:ext cx="1261137" cy="945853"/>
          </a:xfrm>
          <a:prstGeom prst="rect">
            <a:avLst/>
          </a:prstGeom>
        </p:spPr>
      </p:pic>
      <p:sp>
        <p:nvSpPr>
          <p:cNvPr id="7" name="Date Placeholder 3">
            <a:extLst>
              <a:ext uri="{FF2B5EF4-FFF2-40B4-BE49-F238E27FC236}">
                <a16:creationId xmlns:a16="http://schemas.microsoft.com/office/drawing/2014/main" id="{BF389245-44AF-4AC6-B205-913C6968C764}"/>
              </a:ext>
            </a:extLst>
          </p:cNvPr>
          <p:cNvSpPr>
            <a:spLocks noGrp="1"/>
          </p:cNvSpPr>
          <p:nvPr>
            <p:ph type="dt" sz="half" idx="10"/>
          </p:nvPr>
        </p:nvSpPr>
        <p:spPr>
          <a:xfrm>
            <a:off x="3352800" y="6547066"/>
            <a:ext cx="2743200" cy="230832"/>
          </a:xfrm>
          <a:prstGeom prst="rect">
            <a:avLst/>
          </a:prstGeom>
        </p:spPr>
        <p:txBody>
          <a:bodyPr vert="horz" lIns="91440" tIns="45720" rIns="91440" bIns="45720" rtlCol="0" anchor="ctr"/>
          <a:lstStyle>
            <a:lvl1pPr algn="l">
              <a:defRPr sz="1000" b="1">
                <a:solidFill>
                  <a:srgbClr val="000000"/>
                </a:solidFill>
                <a:latin typeface="+mn-lt"/>
              </a:defRPr>
            </a:lvl1pPr>
          </a:lstStyle>
          <a:p>
            <a:fld id="{3794BFCD-486A-425A-A682-78F264054CF6}" type="datetimeFigureOut">
              <a:rPr lang="en-US" smtClean="0"/>
              <a:pPr/>
              <a:t>5/27/2020</a:t>
            </a:fld>
            <a:r>
              <a:rPr lang="en-US" sz="900"/>
              <a:t> Preliminary Design Review</a:t>
            </a:r>
            <a:endParaRPr lang="en-US"/>
          </a:p>
        </p:txBody>
      </p:sp>
      <p:pic>
        <p:nvPicPr>
          <p:cNvPr id="8" name="Picture 7">
            <a:extLst>
              <a:ext uri="{FF2B5EF4-FFF2-40B4-BE49-F238E27FC236}">
                <a16:creationId xmlns:a16="http://schemas.microsoft.com/office/drawing/2014/main" id="{67A92D9E-AA87-ED43-A5F7-2B8F3CBE21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52" y="80103"/>
            <a:ext cx="642149" cy="642149"/>
          </a:xfrm>
          <a:prstGeom prst="rect">
            <a:avLst/>
          </a:prstGeom>
        </p:spPr>
      </p:pic>
    </p:spTree>
    <p:extLst>
      <p:ext uri="{BB962C8B-B14F-4D97-AF65-F5344CB8AC3E}">
        <p14:creationId xmlns:p14="http://schemas.microsoft.com/office/powerpoint/2010/main" val="1699650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1" y="1"/>
            <a:ext cx="12192000" cy="10703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00"/>
          </a:p>
        </p:txBody>
      </p:sp>
      <p:sp>
        <p:nvSpPr>
          <p:cNvPr id="6" name="Slide Number Placeholder 5">
            <a:extLst>
              <a:ext uri="{FF2B5EF4-FFF2-40B4-BE49-F238E27FC236}">
                <a16:creationId xmlns:a16="http://schemas.microsoft.com/office/drawing/2014/main" id="{DC8A63AF-46ED-4943-82F3-3509D7B97A1B}"/>
              </a:ext>
            </a:extLst>
          </p:cNvPr>
          <p:cNvSpPr>
            <a:spLocks noGrp="1"/>
          </p:cNvSpPr>
          <p:nvPr>
            <p:ph type="sldNum" sz="quarter" idx="4"/>
          </p:nvPr>
        </p:nvSpPr>
        <p:spPr>
          <a:xfrm>
            <a:off x="176632" y="6547065"/>
            <a:ext cx="402191" cy="230832"/>
          </a:xfrm>
          <a:prstGeom prst="rect">
            <a:avLst/>
          </a:prstGeom>
        </p:spPr>
        <p:txBody>
          <a:bodyPr vert="horz" lIns="91440" tIns="45720" rIns="91440" bIns="45720" rtlCol="0" anchor="ctr">
            <a:spAutoFit/>
          </a:bodyPr>
          <a:lstStyle>
            <a:lvl1pPr algn="r">
              <a:defRPr sz="900" i="0">
                <a:solidFill>
                  <a:srgbClr val="000000"/>
                </a:solidFill>
              </a:defRPr>
            </a:lvl1pPr>
          </a:lstStyle>
          <a:p>
            <a:fld id="{292ABC7F-B9E9-0840-915A-8F394559AFCC}" type="slidenum">
              <a:rPr lang="en-US" smtClean="0"/>
              <a:pPr/>
              <a:t>‹#›</a:t>
            </a:fld>
            <a:endParaRPr lang="en-US"/>
          </a:p>
        </p:txBody>
      </p:sp>
      <p:pic>
        <p:nvPicPr>
          <p:cNvPr id="4" name="Picture 3">
            <a:extLst>
              <a:ext uri="{FF2B5EF4-FFF2-40B4-BE49-F238E27FC236}">
                <a16:creationId xmlns:a16="http://schemas.microsoft.com/office/drawing/2014/main" id="{BB741318-19F9-4A50-AA52-31A96646E0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8735" y="-130027"/>
            <a:ext cx="1261137" cy="945853"/>
          </a:xfrm>
          <a:prstGeom prst="rect">
            <a:avLst/>
          </a:prstGeom>
        </p:spPr>
      </p:pic>
      <p:sp>
        <p:nvSpPr>
          <p:cNvPr id="7" name="Date Placeholder 3">
            <a:extLst>
              <a:ext uri="{FF2B5EF4-FFF2-40B4-BE49-F238E27FC236}">
                <a16:creationId xmlns:a16="http://schemas.microsoft.com/office/drawing/2014/main" id="{58B8DC98-9E01-4A6E-BA53-68C56F109114}"/>
              </a:ext>
            </a:extLst>
          </p:cNvPr>
          <p:cNvSpPr>
            <a:spLocks noGrp="1"/>
          </p:cNvSpPr>
          <p:nvPr>
            <p:ph type="dt" sz="half" idx="10"/>
          </p:nvPr>
        </p:nvSpPr>
        <p:spPr>
          <a:xfrm>
            <a:off x="3352800" y="6547065"/>
            <a:ext cx="2743200" cy="230832"/>
          </a:xfrm>
          <a:prstGeom prst="rect">
            <a:avLst/>
          </a:prstGeom>
        </p:spPr>
        <p:txBody>
          <a:bodyPr vert="horz" lIns="91440" tIns="45720" rIns="91440" bIns="45720" rtlCol="0" anchor="ctr"/>
          <a:lstStyle>
            <a:lvl1pPr algn="l">
              <a:defRPr sz="1000" b="1">
                <a:solidFill>
                  <a:srgbClr val="000000"/>
                </a:solidFill>
                <a:latin typeface="+mn-lt"/>
              </a:defRPr>
            </a:lvl1pPr>
          </a:lstStyle>
          <a:p>
            <a:fld id="{3794BFCD-486A-425A-A682-78F264054CF6}" type="datetimeFigureOut">
              <a:rPr lang="en-US" smtClean="0"/>
              <a:pPr/>
              <a:t>5/27/2020</a:t>
            </a:fld>
            <a:r>
              <a:rPr lang="en-US" sz="900"/>
              <a:t> Preliminary Design Review</a:t>
            </a:r>
            <a:endParaRPr lang="en-US"/>
          </a:p>
        </p:txBody>
      </p:sp>
      <p:pic>
        <p:nvPicPr>
          <p:cNvPr id="8" name="Picture 7">
            <a:extLst>
              <a:ext uri="{FF2B5EF4-FFF2-40B4-BE49-F238E27FC236}">
                <a16:creationId xmlns:a16="http://schemas.microsoft.com/office/drawing/2014/main" id="{80B7CEA7-5C9A-3C41-B300-CD64178E7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52" y="80103"/>
            <a:ext cx="642149" cy="642149"/>
          </a:xfrm>
          <a:prstGeom prst="rect">
            <a:avLst/>
          </a:prstGeom>
        </p:spPr>
      </p:pic>
    </p:spTree>
    <p:extLst>
      <p:ext uri="{BB962C8B-B14F-4D97-AF65-F5344CB8AC3E}">
        <p14:creationId xmlns:p14="http://schemas.microsoft.com/office/powerpoint/2010/main" val="307451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89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00">
              <a:solidFill>
                <a:srgbClr val="000000"/>
              </a:solidFill>
            </a:endParaRPr>
          </a:p>
        </p:txBody>
      </p:sp>
      <p:sp>
        <p:nvSpPr>
          <p:cNvPr id="10" name="Text Placeholder 4"/>
          <p:cNvSpPr>
            <a:spLocks noGrp="1"/>
          </p:cNvSpPr>
          <p:nvPr userDrawn="1">
            <p:ph type="body" sz="quarter" idx="13" hasCustomPrompt="1"/>
          </p:nvPr>
        </p:nvSpPr>
        <p:spPr>
          <a:xfrm>
            <a:off x="6807200" y="4965705"/>
            <a:ext cx="5168893" cy="635374"/>
          </a:xfrm>
          <a:prstGeom prst="rect">
            <a:avLst/>
          </a:prstGeom>
        </p:spPr>
        <p:txBody>
          <a:bodyPr vert="horz"/>
          <a:lstStyle>
            <a:lvl1pPr marL="0" indent="0" algn="r">
              <a:buNone/>
              <a:defRPr sz="1500" i="1">
                <a:solidFill>
                  <a:srgbClr val="000000"/>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n-US"/>
              <a:t>Presenter Title</a:t>
            </a:r>
            <a:br>
              <a:rPr lang="en-US"/>
            </a:br>
            <a:r>
              <a:rPr lang="en-US"/>
              <a:t>Presenter Title 2</a:t>
            </a:r>
          </a:p>
          <a:p>
            <a:pPr lvl="0"/>
            <a:endParaRPr lang="en-US"/>
          </a:p>
          <a:p>
            <a:pPr lvl="0"/>
            <a:endParaRPr lang="en-US"/>
          </a:p>
        </p:txBody>
      </p:sp>
      <p:sp>
        <p:nvSpPr>
          <p:cNvPr id="11" name="Text Placeholder 4"/>
          <p:cNvSpPr>
            <a:spLocks noGrp="1"/>
          </p:cNvSpPr>
          <p:nvPr userDrawn="1">
            <p:ph type="body" sz="quarter" idx="14" hasCustomPrompt="1"/>
          </p:nvPr>
        </p:nvSpPr>
        <p:spPr>
          <a:xfrm>
            <a:off x="6807200" y="4653058"/>
            <a:ext cx="5168893" cy="317515"/>
          </a:xfrm>
          <a:prstGeom prst="rect">
            <a:avLst/>
          </a:prstGeom>
        </p:spPr>
        <p:txBody>
          <a:bodyPr vert="horz"/>
          <a:lstStyle>
            <a:lvl1pPr marL="0" indent="0" algn="r">
              <a:buNone/>
              <a:defRPr sz="1500" b="0" i="0" cap="none">
                <a:solidFill>
                  <a:srgbClr val="000000"/>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n-US"/>
              <a:t>Advisor: </a:t>
            </a:r>
            <a:r>
              <a:rPr lang="en-US" err="1"/>
              <a:t>Lahajanian</a:t>
            </a:r>
            <a:r>
              <a:rPr lang="en-US"/>
              <a:t> Customer: Dr. </a:t>
            </a:r>
            <a:r>
              <a:rPr lang="en-US" err="1"/>
              <a:t>Penina</a:t>
            </a:r>
            <a:r>
              <a:rPr lang="en-US"/>
              <a:t> </a:t>
            </a:r>
            <a:r>
              <a:rPr lang="en-US" err="1"/>
              <a:t>Axelrad</a:t>
            </a:r>
            <a:endParaRPr lang="en-US"/>
          </a:p>
          <a:p>
            <a:pPr lvl="0"/>
            <a:endParaRPr lang="en-US"/>
          </a:p>
        </p:txBody>
      </p:sp>
      <p:sp>
        <p:nvSpPr>
          <p:cNvPr id="18" name="Rectangle 17"/>
          <p:cNvSpPr/>
          <p:nvPr userDrawn="1"/>
        </p:nvSpPr>
        <p:spPr>
          <a:xfrm>
            <a:off x="5034578" y="2611457"/>
            <a:ext cx="7157422" cy="188527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 </a:t>
            </a:r>
            <a:r>
              <a:rPr lang="en-US" sz="2800"/>
              <a:t>Visual In-situ Sensing for Inertial Orbits of Nanosats</a:t>
            </a:r>
            <a:br>
              <a:rPr lang="en-US" sz="2800"/>
            </a:br>
            <a:r>
              <a:rPr lang="en-US" sz="2800"/>
              <a:t>TRR</a:t>
            </a:r>
            <a:endParaRPr lang="en-US" sz="2400"/>
          </a:p>
        </p:txBody>
      </p:sp>
      <p:pic>
        <p:nvPicPr>
          <p:cNvPr id="3" name="Picture 2">
            <a:extLst>
              <a:ext uri="{FF2B5EF4-FFF2-40B4-BE49-F238E27FC236}">
                <a16:creationId xmlns:a16="http://schemas.microsoft.com/office/drawing/2014/main" id="{85CA1EC8-A1BF-4027-8DB1-B1128B92A3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19176" y="-309065"/>
            <a:ext cx="2176092" cy="1632069"/>
          </a:xfrm>
          <a:prstGeom prst="rect">
            <a:avLst/>
          </a:prstGeom>
        </p:spPr>
      </p:pic>
      <p:pic>
        <p:nvPicPr>
          <p:cNvPr id="8" name="Picture 7">
            <a:extLst>
              <a:ext uri="{FF2B5EF4-FFF2-40B4-BE49-F238E27FC236}">
                <a16:creationId xmlns:a16="http://schemas.microsoft.com/office/drawing/2014/main" id="{80BD3201-FF46-4049-9B01-A7AFAB94FD7A}"/>
              </a:ext>
            </a:extLst>
          </p:cNvPr>
          <p:cNvPicPr>
            <a:picLocks noChangeAspect="1"/>
          </p:cNvPicPr>
          <p:nvPr userDrawn="1"/>
        </p:nvPicPr>
        <p:blipFill>
          <a:blip r:embed="rId3"/>
          <a:stretch>
            <a:fillRect/>
          </a:stretch>
        </p:blipFill>
        <p:spPr>
          <a:xfrm>
            <a:off x="103268" y="-309065"/>
            <a:ext cx="1904762" cy="1904762"/>
          </a:xfrm>
          <a:prstGeom prst="rect">
            <a:avLst/>
          </a:prstGeom>
        </p:spPr>
      </p:pic>
    </p:spTree>
    <p:extLst>
      <p:ext uri="{BB962C8B-B14F-4D97-AF65-F5344CB8AC3E}">
        <p14:creationId xmlns:p14="http://schemas.microsoft.com/office/powerpoint/2010/main" val="11502185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2000" cy="6889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00">
              <a:solidFill>
                <a:srgbClr val="000000"/>
              </a:solidFill>
            </a:endParaRPr>
          </a:p>
        </p:txBody>
      </p:sp>
      <p:sp>
        <p:nvSpPr>
          <p:cNvPr id="10" name="Text Placeholder 4"/>
          <p:cNvSpPr>
            <a:spLocks noGrp="1"/>
          </p:cNvSpPr>
          <p:nvPr userDrawn="1">
            <p:ph type="body" sz="quarter" idx="13" hasCustomPrompt="1"/>
          </p:nvPr>
        </p:nvSpPr>
        <p:spPr>
          <a:xfrm>
            <a:off x="6807200" y="4965705"/>
            <a:ext cx="5168893" cy="635374"/>
          </a:xfrm>
          <a:prstGeom prst="rect">
            <a:avLst/>
          </a:prstGeom>
        </p:spPr>
        <p:txBody>
          <a:bodyPr vert="horz"/>
          <a:lstStyle>
            <a:lvl1pPr marL="0" indent="0" algn="r">
              <a:buNone/>
              <a:defRPr sz="1500" i="1">
                <a:solidFill>
                  <a:srgbClr val="000000"/>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n-US"/>
              <a:t>Presenter Title</a:t>
            </a:r>
            <a:br>
              <a:rPr lang="en-US"/>
            </a:br>
            <a:r>
              <a:rPr lang="en-US"/>
              <a:t>Presenter Title 2</a:t>
            </a:r>
          </a:p>
          <a:p>
            <a:pPr lvl="0"/>
            <a:endParaRPr lang="en-US"/>
          </a:p>
          <a:p>
            <a:pPr lvl="0"/>
            <a:endParaRPr lang="en-US"/>
          </a:p>
        </p:txBody>
      </p:sp>
      <p:sp>
        <p:nvSpPr>
          <p:cNvPr id="11" name="Text Placeholder 4"/>
          <p:cNvSpPr>
            <a:spLocks noGrp="1"/>
          </p:cNvSpPr>
          <p:nvPr userDrawn="1">
            <p:ph type="body" sz="quarter" idx="14" hasCustomPrompt="1"/>
          </p:nvPr>
        </p:nvSpPr>
        <p:spPr>
          <a:xfrm>
            <a:off x="6807200" y="4653058"/>
            <a:ext cx="5168893" cy="317515"/>
          </a:xfrm>
          <a:prstGeom prst="rect">
            <a:avLst/>
          </a:prstGeom>
        </p:spPr>
        <p:txBody>
          <a:bodyPr vert="horz"/>
          <a:lstStyle>
            <a:lvl1pPr marL="0" indent="0" algn="r">
              <a:buNone/>
              <a:defRPr sz="1500" b="0" i="0" cap="none">
                <a:solidFill>
                  <a:srgbClr val="000000"/>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n-US"/>
              <a:t>Advisor: </a:t>
            </a:r>
            <a:r>
              <a:rPr lang="en-US" err="1"/>
              <a:t>Lahajanian</a:t>
            </a:r>
            <a:r>
              <a:rPr lang="en-US"/>
              <a:t> Customer: Dr. </a:t>
            </a:r>
            <a:r>
              <a:rPr lang="en-US" err="1"/>
              <a:t>Penina</a:t>
            </a:r>
            <a:r>
              <a:rPr lang="en-US"/>
              <a:t> </a:t>
            </a:r>
            <a:r>
              <a:rPr lang="en-US" err="1"/>
              <a:t>Axelrad</a:t>
            </a:r>
            <a:endParaRPr lang="en-US"/>
          </a:p>
          <a:p>
            <a:pPr lvl="0"/>
            <a:endParaRPr lang="en-US"/>
          </a:p>
        </p:txBody>
      </p:sp>
      <p:sp>
        <p:nvSpPr>
          <p:cNvPr id="18" name="Rectangle 17"/>
          <p:cNvSpPr/>
          <p:nvPr userDrawn="1"/>
        </p:nvSpPr>
        <p:spPr>
          <a:xfrm>
            <a:off x="5034578" y="2611457"/>
            <a:ext cx="7157422" cy="188527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 </a:t>
            </a:r>
            <a:r>
              <a:rPr lang="en-US" sz="2800"/>
              <a:t>Visual In-situ Sensing for Inertial Orbits of Nanosats</a:t>
            </a:r>
            <a:br>
              <a:rPr lang="en-US" sz="2800"/>
            </a:br>
            <a:r>
              <a:rPr lang="en-US" sz="2800"/>
              <a:t>TRR</a:t>
            </a:r>
            <a:endParaRPr lang="en-US" sz="2400"/>
          </a:p>
        </p:txBody>
      </p:sp>
      <p:pic>
        <p:nvPicPr>
          <p:cNvPr id="3" name="Picture 2">
            <a:extLst>
              <a:ext uri="{FF2B5EF4-FFF2-40B4-BE49-F238E27FC236}">
                <a16:creationId xmlns:a16="http://schemas.microsoft.com/office/drawing/2014/main" id="{85CA1EC8-A1BF-4027-8DB1-B1128B92A3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19176" y="-309065"/>
            <a:ext cx="2176092" cy="1632069"/>
          </a:xfrm>
          <a:prstGeom prst="rect">
            <a:avLst/>
          </a:prstGeom>
        </p:spPr>
      </p:pic>
      <p:pic>
        <p:nvPicPr>
          <p:cNvPr id="8" name="Picture 7">
            <a:extLst>
              <a:ext uri="{FF2B5EF4-FFF2-40B4-BE49-F238E27FC236}">
                <a16:creationId xmlns:a16="http://schemas.microsoft.com/office/drawing/2014/main" id="{80BD3201-FF46-4049-9B01-A7AFAB94FD7A}"/>
              </a:ext>
            </a:extLst>
          </p:cNvPr>
          <p:cNvPicPr>
            <a:picLocks noChangeAspect="1"/>
          </p:cNvPicPr>
          <p:nvPr userDrawn="1"/>
        </p:nvPicPr>
        <p:blipFill>
          <a:blip r:embed="rId3"/>
          <a:stretch>
            <a:fillRect/>
          </a:stretch>
        </p:blipFill>
        <p:spPr>
          <a:xfrm>
            <a:off x="103268" y="-309065"/>
            <a:ext cx="1904762" cy="1904762"/>
          </a:xfrm>
          <a:prstGeom prst="rect">
            <a:avLst/>
          </a:prstGeom>
        </p:spPr>
      </p:pic>
    </p:spTree>
    <p:extLst>
      <p:ext uri="{BB962C8B-B14F-4D97-AF65-F5344CB8AC3E}">
        <p14:creationId xmlns:p14="http://schemas.microsoft.com/office/powerpoint/2010/main" val="18653048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a:spLocks noGrp="1"/>
          </p:cNvSpPr>
          <p:nvPr>
            <p:ph type="title"/>
          </p:nvPr>
        </p:nvSpPr>
        <p:spPr>
          <a:xfrm>
            <a:off x="762000" y="0"/>
            <a:ext cx="10439399" cy="685801"/>
          </a:xfrm>
          <a:prstGeom prst="rect">
            <a:avLst/>
          </a:prstGeom>
        </p:spPr>
        <p:txBody>
          <a:bodyPr vert="horz" lIns="91440" tIns="0" rIns="91440" bIns="0" rtlCol="0" anchor="b" anchorCtr="0">
            <a:normAutofit/>
          </a:bodyPr>
          <a:lstStyle/>
          <a:p>
            <a:r>
              <a:rPr lang="en-US"/>
              <a:t>Click to edit Master title style</a:t>
            </a:r>
          </a:p>
        </p:txBody>
      </p:sp>
      <p:sp>
        <p:nvSpPr>
          <p:cNvPr id="7" name="Slide Number Placeholder 5">
            <a:extLst>
              <a:ext uri="{FF2B5EF4-FFF2-40B4-BE49-F238E27FC236}">
                <a16:creationId xmlns:a16="http://schemas.microsoft.com/office/drawing/2014/main" id="{09E06376-8734-4168-AD51-0F5B0C448D2D}"/>
              </a:ext>
            </a:extLst>
          </p:cNvPr>
          <p:cNvSpPr>
            <a:spLocks noGrp="1"/>
          </p:cNvSpPr>
          <p:nvPr>
            <p:ph type="sldNum" sz="quarter" idx="4"/>
          </p:nvPr>
        </p:nvSpPr>
        <p:spPr>
          <a:xfrm>
            <a:off x="176632" y="6547065"/>
            <a:ext cx="402191" cy="230832"/>
          </a:xfrm>
          <a:prstGeom prst="rect">
            <a:avLst/>
          </a:prstGeom>
        </p:spPr>
        <p:txBody>
          <a:bodyPr vert="horz" lIns="91440" tIns="45720" rIns="91440" bIns="45720" rtlCol="0" anchor="ctr">
            <a:spAutoFit/>
          </a:bodyPr>
          <a:lstStyle>
            <a:lvl1pPr algn="r">
              <a:defRPr sz="900" i="0">
                <a:solidFill>
                  <a:srgbClr val="000000"/>
                </a:solidFill>
              </a:defRPr>
            </a:lvl1pPr>
          </a:lstStyle>
          <a:p>
            <a:fld id="{292ABC7F-B9E9-0840-915A-8F394559AFCC}" type="slidenum">
              <a:rPr lang="en-US" smtClean="0"/>
              <a:pPr/>
              <a:t>‹#›</a:t>
            </a:fld>
            <a:endParaRPr lang="en-US"/>
          </a:p>
        </p:txBody>
      </p:sp>
      <p:sp>
        <p:nvSpPr>
          <p:cNvPr id="6" name="Date Placeholder 3">
            <a:extLst>
              <a:ext uri="{FF2B5EF4-FFF2-40B4-BE49-F238E27FC236}">
                <a16:creationId xmlns:a16="http://schemas.microsoft.com/office/drawing/2014/main" id="{754278A0-D85C-48A3-BADF-62F669909EC3}"/>
              </a:ext>
            </a:extLst>
          </p:cNvPr>
          <p:cNvSpPr>
            <a:spLocks noGrp="1"/>
          </p:cNvSpPr>
          <p:nvPr>
            <p:ph type="dt" sz="half" idx="2"/>
          </p:nvPr>
        </p:nvSpPr>
        <p:spPr>
          <a:xfrm>
            <a:off x="3549498" y="6547066"/>
            <a:ext cx="2743200" cy="230832"/>
          </a:xfrm>
          <a:prstGeom prst="rect">
            <a:avLst/>
          </a:prstGeom>
        </p:spPr>
        <p:txBody>
          <a:bodyPr vert="horz" lIns="91440" tIns="45720" rIns="91440" bIns="45720" rtlCol="0" anchor="ctr"/>
          <a:lstStyle>
            <a:lvl1pPr algn="l">
              <a:defRPr sz="1000" b="1">
                <a:solidFill>
                  <a:srgbClr val="000000"/>
                </a:solidFill>
                <a:latin typeface="+mn-lt"/>
              </a:defRPr>
            </a:lvl1pPr>
          </a:lstStyle>
          <a:p>
            <a:fld id="{3794BFCD-486A-425A-A682-78F264054CF6}" type="datetimeFigureOut">
              <a:rPr lang="en-US" smtClean="0"/>
              <a:pPr/>
              <a:t>5/27/2020</a:t>
            </a:fld>
            <a:r>
              <a:rPr lang="en-US" sz="900"/>
              <a:t> Preliminary Design Review</a:t>
            </a:r>
            <a:endParaRPr lang="en-US"/>
          </a:p>
        </p:txBody>
      </p:sp>
      <p:pic>
        <p:nvPicPr>
          <p:cNvPr id="8" name="Picture 7">
            <a:extLst>
              <a:ext uri="{FF2B5EF4-FFF2-40B4-BE49-F238E27FC236}">
                <a16:creationId xmlns:a16="http://schemas.microsoft.com/office/drawing/2014/main" id="{E6B996F2-0ADC-4151-AB16-1ABEF433DB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8735" y="-130027"/>
            <a:ext cx="1261137" cy="945853"/>
          </a:xfrm>
          <a:prstGeom prst="rect">
            <a:avLst/>
          </a:prstGeom>
        </p:spPr>
      </p:pic>
    </p:spTree>
    <p:extLst>
      <p:ext uri="{BB962C8B-B14F-4D97-AF65-F5344CB8AC3E}">
        <p14:creationId xmlns:p14="http://schemas.microsoft.com/office/powerpoint/2010/main" val="3431996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396" y="2590800"/>
            <a:ext cx="10363117" cy="553998"/>
          </a:xfrm>
        </p:spPr>
        <p:txBody>
          <a:bodyPr anchor="t">
            <a:spAutoFit/>
          </a:bodyPr>
          <a:lstStyle>
            <a:lvl1pPr algn="l">
              <a:defRPr sz="3600" b="1" cap="none" baseline="0"/>
            </a:lvl1pPr>
          </a:lstStyle>
          <a:p>
            <a:r>
              <a:rPr lang="en-US"/>
              <a:t>Section 0x: Short Title</a:t>
            </a:r>
          </a:p>
        </p:txBody>
      </p:sp>
      <p:sp>
        <p:nvSpPr>
          <p:cNvPr id="3" name="Text Placeholder 2"/>
          <p:cNvSpPr>
            <a:spLocks noGrp="1"/>
          </p:cNvSpPr>
          <p:nvPr>
            <p:ph type="body" idx="1" hasCustomPrompt="1"/>
          </p:nvPr>
        </p:nvSpPr>
        <p:spPr>
          <a:xfrm>
            <a:off x="962396" y="3962400"/>
            <a:ext cx="10363117" cy="1499930"/>
          </a:xfrm>
        </p:spPr>
        <p:txBody>
          <a:bodyPr anchor="t" anchorCtr="0"/>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Presented by:</a:t>
            </a:r>
          </a:p>
        </p:txBody>
      </p:sp>
      <p:sp>
        <p:nvSpPr>
          <p:cNvPr id="5" name="Slide Number Placeholder 5">
            <a:extLst>
              <a:ext uri="{FF2B5EF4-FFF2-40B4-BE49-F238E27FC236}">
                <a16:creationId xmlns:a16="http://schemas.microsoft.com/office/drawing/2014/main" id="{C9F17F70-2C22-4E75-8855-FDC304149EB7}"/>
              </a:ext>
            </a:extLst>
          </p:cNvPr>
          <p:cNvSpPr>
            <a:spLocks noGrp="1"/>
          </p:cNvSpPr>
          <p:nvPr>
            <p:ph type="sldNum" sz="quarter" idx="4"/>
          </p:nvPr>
        </p:nvSpPr>
        <p:spPr>
          <a:xfrm>
            <a:off x="176632" y="6547065"/>
            <a:ext cx="402191" cy="230832"/>
          </a:xfrm>
          <a:prstGeom prst="rect">
            <a:avLst/>
          </a:prstGeom>
        </p:spPr>
        <p:txBody>
          <a:bodyPr vert="horz" lIns="91440" tIns="45720" rIns="91440" bIns="45720" rtlCol="0" anchor="ctr">
            <a:spAutoFit/>
          </a:bodyPr>
          <a:lstStyle>
            <a:lvl1pPr algn="r">
              <a:defRPr sz="900" i="0">
                <a:solidFill>
                  <a:srgbClr val="000000"/>
                </a:solidFill>
              </a:defRPr>
            </a:lvl1pPr>
          </a:lstStyle>
          <a:p>
            <a:fld id="{292ABC7F-B9E9-0840-915A-8F394559AFCC}" type="slidenum">
              <a:rPr lang="en-US" smtClean="0"/>
              <a:pPr/>
              <a:t>‹#›</a:t>
            </a:fld>
            <a:endParaRPr lang="en-US"/>
          </a:p>
        </p:txBody>
      </p:sp>
      <p:sp>
        <p:nvSpPr>
          <p:cNvPr id="6" name="Date Placeholder 3">
            <a:extLst>
              <a:ext uri="{FF2B5EF4-FFF2-40B4-BE49-F238E27FC236}">
                <a16:creationId xmlns:a16="http://schemas.microsoft.com/office/drawing/2014/main" id="{701EE587-4A65-45BD-8D08-0B05C6B21F53}"/>
              </a:ext>
            </a:extLst>
          </p:cNvPr>
          <p:cNvSpPr>
            <a:spLocks noGrp="1"/>
          </p:cNvSpPr>
          <p:nvPr>
            <p:ph type="dt" sz="half" idx="2"/>
          </p:nvPr>
        </p:nvSpPr>
        <p:spPr>
          <a:xfrm>
            <a:off x="3400754" y="6547066"/>
            <a:ext cx="2743200" cy="230832"/>
          </a:xfrm>
          <a:prstGeom prst="rect">
            <a:avLst/>
          </a:prstGeom>
        </p:spPr>
        <p:txBody>
          <a:bodyPr vert="horz" lIns="91440" tIns="45720" rIns="91440" bIns="45720" rtlCol="0" anchor="ctr"/>
          <a:lstStyle>
            <a:lvl1pPr algn="l">
              <a:defRPr sz="1000" b="1">
                <a:solidFill>
                  <a:srgbClr val="000000"/>
                </a:solidFill>
                <a:latin typeface="+mn-lt"/>
              </a:defRPr>
            </a:lvl1pPr>
          </a:lstStyle>
          <a:p>
            <a:fld id="{3794BFCD-486A-425A-A682-78F264054CF6}" type="datetimeFigureOut">
              <a:rPr lang="en-US" smtClean="0"/>
              <a:pPr/>
              <a:t>5/27/2020</a:t>
            </a:fld>
            <a:r>
              <a:rPr lang="en-US" sz="900"/>
              <a:t> Preliminary Design Review</a:t>
            </a:r>
            <a:endParaRPr lang="en-US"/>
          </a:p>
        </p:txBody>
      </p:sp>
    </p:spTree>
    <p:extLst>
      <p:ext uri="{BB962C8B-B14F-4D97-AF65-F5344CB8AC3E}">
        <p14:creationId xmlns:p14="http://schemas.microsoft.com/office/powerpoint/2010/main" val="757386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0180" y="914400"/>
            <a:ext cx="5486400" cy="5486400"/>
          </a:xfrm>
        </p:spPr>
        <p:txBody>
          <a:bodyPr>
            <a:normAutofit/>
          </a:bodyPr>
          <a:lstStyle>
            <a:lvl1pPr>
              <a:defRPr sz="22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914400"/>
            <a:ext cx="5486400" cy="5486400"/>
          </a:xfrm>
        </p:spPr>
        <p:txBody>
          <a:bodyPr>
            <a:normAutofit/>
          </a:bodyPr>
          <a:lstStyle>
            <a:lvl1pPr algn="l" defTabSz="457200" rtl="0" eaLnBrk="1" latinLnBrk="0" hangingPunct="1">
              <a:spcBef>
                <a:spcPct val="20000"/>
              </a:spcBef>
              <a:defRPr lang="en-US" sz="2200" kern="1200" dirty="0">
                <a:solidFill>
                  <a:srgbClr val="000000"/>
                </a:solidFill>
                <a:latin typeface="+mn-lt"/>
                <a:ea typeface="+mn-ea"/>
                <a:cs typeface="+mn-cs"/>
              </a:defRPr>
            </a:lvl1pPr>
            <a:lvl2pPr algn="l" defTabSz="457200" rtl="0" eaLnBrk="1" latinLnBrk="0" hangingPunct="1">
              <a:spcBef>
                <a:spcPct val="20000"/>
              </a:spcBef>
              <a:defRPr lang="en-US" sz="1800" kern="1200" dirty="0">
                <a:solidFill>
                  <a:srgbClr val="000000"/>
                </a:solidFill>
                <a:latin typeface="+mn-lt"/>
                <a:ea typeface="+mn-ea"/>
                <a:cs typeface="+mn-cs"/>
              </a:defRPr>
            </a:lvl2pPr>
            <a:lvl3pPr algn="l" defTabSz="457200" rtl="0" eaLnBrk="1" latinLnBrk="0" hangingPunct="1">
              <a:spcBef>
                <a:spcPct val="20000"/>
              </a:spcBef>
              <a:defRPr lang="en-US" sz="1600" kern="1200" dirty="0">
                <a:solidFill>
                  <a:srgbClr val="000000"/>
                </a:solidFill>
                <a:latin typeface="+mn-lt"/>
                <a:ea typeface="+mn-ea"/>
                <a:cs typeface="+mn-cs"/>
              </a:defRPr>
            </a:lvl3pPr>
            <a:lvl4pPr algn="l" defTabSz="457200" rtl="0" eaLnBrk="1" latinLnBrk="0" hangingPunct="1">
              <a:spcBef>
                <a:spcPct val="20000"/>
              </a:spcBef>
              <a:defRPr lang="en-US" sz="1400" kern="1200" dirty="0">
                <a:solidFill>
                  <a:srgbClr val="000000"/>
                </a:solidFill>
                <a:latin typeface="+mn-lt"/>
                <a:ea typeface="+mn-ea"/>
                <a:cs typeface="+mn-cs"/>
              </a:defRPr>
            </a:lvl4pPr>
            <a:lvl5pPr algn="l" defTabSz="457200" rtl="0" eaLnBrk="1" latinLnBrk="0" hangingPunct="1">
              <a:spcBef>
                <a:spcPct val="20000"/>
              </a:spcBef>
              <a:defRPr lang="en-US" sz="1200" kern="1200" dirty="0">
                <a:solidFill>
                  <a:srgbClr val="000000"/>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p:nvPr>
        </p:nvSpPr>
        <p:spPr>
          <a:xfrm>
            <a:off x="904672" y="0"/>
            <a:ext cx="10296727" cy="685801"/>
          </a:xfrm>
          <a:prstGeom prst="rect">
            <a:avLst/>
          </a:prstGeom>
        </p:spPr>
        <p:txBody>
          <a:bodyPr vert="horz" lIns="91440" tIns="0" rIns="91440" bIns="0" rtlCol="0" anchor="b" anchorCtr="0">
            <a:normAutofit/>
          </a:bodyPr>
          <a:lstStyle/>
          <a:p>
            <a:r>
              <a:rPr lang="en-US"/>
              <a:t>Click to edit Master title style</a:t>
            </a:r>
          </a:p>
        </p:txBody>
      </p:sp>
      <p:sp>
        <p:nvSpPr>
          <p:cNvPr id="7" name="Slide Number Placeholder 5">
            <a:extLst>
              <a:ext uri="{FF2B5EF4-FFF2-40B4-BE49-F238E27FC236}">
                <a16:creationId xmlns:a16="http://schemas.microsoft.com/office/drawing/2014/main" id="{3411FE2E-D1D0-4C0F-8916-04C0EFCC21A8}"/>
              </a:ext>
            </a:extLst>
          </p:cNvPr>
          <p:cNvSpPr>
            <a:spLocks noGrp="1"/>
          </p:cNvSpPr>
          <p:nvPr>
            <p:ph type="sldNum" sz="quarter" idx="4"/>
          </p:nvPr>
        </p:nvSpPr>
        <p:spPr>
          <a:xfrm>
            <a:off x="176632" y="6547065"/>
            <a:ext cx="402191" cy="230832"/>
          </a:xfrm>
          <a:prstGeom prst="rect">
            <a:avLst/>
          </a:prstGeom>
        </p:spPr>
        <p:txBody>
          <a:bodyPr vert="horz" lIns="91440" tIns="45720" rIns="91440" bIns="45720" rtlCol="0" anchor="ctr">
            <a:spAutoFit/>
          </a:bodyPr>
          <a:lstStyle>
            <a:lvl1pPr algn="r">
              <a:defRPr sz="900" i="0">
                <a:solidFill>
                  <a:srgbClr val="000000"/>
                </a:solidFill>
              </a:defRPr>
            </a:lvl1pPr>
          </a:lstStyle>
          <a:p>
            <a:fld id="{292ABC7F-B9E9-0840-915A-8F394559AFCC}" type="slidenum">
              <a:rPr lang="en-US" smtClean="0"/>
              <a:pPr/>
              <a:t>‹#›</a:t>
            </a:fld>
            <a:endParaRPr lang="en-US"/>
          </a:p>
        </p:txBody>
      </p:sp>
      <p:sp>
        <p:nvSpPr>
          <p:cNvPr id="8" name="Date Placeholder 3">
            <a:extLst>
              <a:ext uri="{FF2B5EF4-FFF2-40B4-BE49-F238E27FC236}">
                <a16:creationId xmlns:a16="http://schemas.microsoft.com/office/drawing/2014/main" id="{F0F236BE-CC23-438A-A960-65AB0C063954}"/>
              </a:ext>
            </a:extLst>
          </p:cNvPr>
          <p:cNvSpPr>
            <a:spLocks noGrp="1"/>
          </p:cNvSpPr>
          <p:nvPr>
            <p:ph type="dt" sz="half" idx="10"/>
          </p:nvPr>
        </p:nvSpPr>
        <p:spPr>
          <a:xfrm>
            <a:off x="3309835" y="6547066"/>
            <a:ext cx="2743200" cy="230832"/>
          </a:xfrm>
          <a:prstGeom prst="rect">
            <a:avLst/>
          </a:prstGeom>
        </p:spPr>
        <p:txBody>
          <a:bodyPr vert="horz" lIns="91440" tIns="45720" rIns="91440" bIns="45720" rtlCol="0" anchor="ctr"/>
          <a:lstStyle>
            <a:lvl1pPr algn="l">
              <a:defRPr sz="1000" b="1">
                <a:solidFill>
                  <a:srgbClr val="000000"/>
                </a:solidFill>
                <a:latin typeface="+mn-lt"/>
              </a:defRPr>
            </a:lvl1pPr>
          </a:lstStyle>
          <a:p>
            <a:fld id="{3794BFCD-486A-425A-A682-78F264054CF6}" type="datetimeFigureOut">
              <a:rPr lang="en-US" smtClean="0"/>
              <a:pPr/>
              <a:t>5/27/2020</a:t>
            </a:fld>
            <a:r>
              <a:rPr lang="en-US" sz="900"/>
              <a:t> Preliminary Design Review</a:t>
            </a:r>
            <a:endParaRPr lang="en-US"/>
          </a:p>
        </p:txBody>
      </p:sp>
    </p:spTree>
    <p:extLst>
      <p:ext uri="{BB962C8B-B14F-4D97-AF65-F5344CB8AC3E}">
        <p14:creationId xmlns:p14="http://schemas.microsoft.com/office/powerpoint/2010/main" val="44125101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181" y="990600"/>
            <a:ext cx="5385777" cy="6399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10181" y="1630592"/>
            <a:ext cx="5385777" cy="4770208"/>
          </a:xfrm>
        </p:spPr>
        <p:txBody>
          <a:bodyPr>
            <a:normAutofit/>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36" y="990600"/>
            <a:ext cx="5389085" cy="6399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736" y="1630592"/>
            <a:ext cx="5389085" cy="4770208"/>
          </a:xfrm>
        </p:spPr>
        <p:txBody>
          <a:bodyPr>
            <a:normAutofit/>
          </a:bodyPr>
          <a:lstStyle>
            <a:lvl1pPr>
              <a:defRPr sz="2000"/>
            </a:lvl1pPr>
            <a:lvl2pPr>
              <a:defRPr sz="1800"/>
            </a:lvl2pPr>
            <a:lvl3pPr>
              <a:defRPr sz="1600"/>
            </a:lvl3pPr>
            <a:lvl4pPr>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1E8CBFD4-8C15-43E1-8B94-9645C2C2B710}"/>
              </a:ext>
            </a:extLst>
          </p:cNvPr>
          <p:cNvSpPr>
            <a:spLocks noGrp="1"/>
          </p:cNvSpPr>
          <p:nvPr>
            <p:ph type="sldNum" sz="quarter" idx="10"/>
          </p:nvPr>
        </p:nvSpPr>
        <p:spPr>
          <a:xfrm>
            <a:off x="176632" y="6547065"/>
            <a:ext cx="402191" cy="230832"/>
          </a:xfrm>
          <a:prstGeom prst="rect">
            <a:avLst/>
          </a:prstGeom>
        </p:spPr>
        <p:txBody>
          <a:bodyPr vert="horz" lIns="91440" tIns="45720" rIns="91440" bIns="45720" rtlCol="0" anchor="ctr">
            <a:spAutoFit/>
          </a:bodyPr>
          <a:lstStyle>
            <a:lvl1pPr algn="r">
              <a:defRPr sz="900" i="0">
                <a:solidFill>
                  <a:srgbClr val="000000"/>
                </a:solidFill>
              </a:defRPr>
            </a:lvl1pPr>
          </a:lstStyle>
          <a:p>
            <a:fld id="{292ABC7F-B9E9-0840-915A-8F394559AFCC}" type="slidenum">
              <a:rPr lang="en-US" smtClean="0"/>
              <a:pPr/>
              <a:t>‹#›</a:t>
            </a:fld>
            <a:endParaRPr lang="en-US"/>
          </a:p>
        </p:txBody>
      </p:sp>
      <p:sp>
        <p:nvSpPr>
          <p:cNvPr id="9" name="Date Placeholder 3">
            <a:extLst>
              <a:ext uri="{FF2B5EF4-FFF2-40B4-BE49-F238E27FC236}">
                <a16:creationId xmlns:a16="http://schemas.microsoft.com/office/drawing/2014/main" id="{E9750E0C-051B-4089-9897-47D5BA150CDC}"/>
              </a:ext>
            </a:extLst>
          </p:cNvPr>
          <p:cNvSpPr>
            <a:spLocks noGrp="1"/>
          </p:cNvSpPr>
          <p:nvPr>
            <p:ph type="dt" sz="half" idx="11"/>
          </p:nvPr>
        </p:nvSpPr>
        <p:spPr>
          <a:xfrm>
            <a:off x="3245085" y="6547065"/>
            <a:ext cx="2743200" cy="230832"/>
          </a:xfrm>
          <a:prstGeom prst="rect">
            <a:avLst/>
          </a:prstGeom>
        </p:spPr>
        <p:txBody>
          <a:bodyPr vert="horz" lIns="91440" tIns="45720" rIns="91440" bIns="45720" rtlCol="0" anchor="ctr"/>
          <a:lstStyle>
            <a:lvl1pPr algn="l">
              <a:defRPr sz="1000" b="1">
                <a:solidFill>
                  <a:srgbClr val="000000"/>
                </a:solidFill>
                <a:latin typeface="+mn-lt"/>
              </a:defRPr>
            </a:lvl1pPr>
          </a:lstStyle>
          <a:p>
            <a:fld id="{3794BFCD-486A-425A-A682-78F264054CF6}" type="datetimeFigureOut">
              <a:rPr lang="en-US" smtClean="0"/>
              <a:pPr/>
              <a:t>5/27/2020</a:t>
            </a:fld>
            <a:r>
              <a:rPr lang="en-US" sz="900"/>
              <a:t> Preliminary Design Review</a:t>
            </a:r>
            <a:endParaRPr lang="en-US"/>
          </a:p>
        </p:txBody>
      </p:sp>
      <p:pic>
        <p:nvPicPr>
          <p:cNvPr id="10" name="Picture 9">
            <a:extLst>
              <a:ext uri="{FF2B5EF4-FFF2-40B4-BE49-F238E27FC236}">
                <a16:creationId xmlns:a16="http://schemas.microsoft.com/office/drawing/2014/main" id="{C1A31114-0319-4320-B626-3EFBB86449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8735" y="-130027"/>
            <a:ext cx="1261137" cy="945853"/>
          </a:xfrm>
          <a:prstGeom prst="rect">
            <a:avLst/>
          </a:prstGeom>
        </p:spPr>
      </p:pic>
      <p:pic>
        <p:nvPicPr>
          <p:cNvPr id="11" name="Picture 10">
            <a:extLst>
              <a:ext uri="{FF2B5EF4-FFF2-40B4-BE49-F238E27FC236}">
                <a16:creationId xmlns:a16="http://schemas.microsoft.com/office/drawing/2014/main" id="{6EB6B341-7D6F-D640-9FDB-EA172B8649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52" y="80103"/>
            <a:ext cx="642149" cy="642149"/>
          </a:xfrm>
          <a:prstGeom prst="rect">
            <a:avLst/>
          </a:prstGeom>
        </p:spPr>
      </p:pic>
    </p:spTree>
    <p:extLst>
      <p:ext uri="{BB962C8B-B14F-4D97-AF65-F5344CB8AC3E}">
        <p14:creationId xmlns:p14="http://schemas.microsoft.com/office/powerpoint/2010/main" val="2523373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C16D00F6-539C-4A93-827E-63A3305D58E1}"/>
              </a:ext>
            </a:extLst>
          </p:cNvPr>
          <p:cNvSpPr>
            <a:spLocks noGrp="1"/>
          </p:cNvSpPr>
          <p:nvPr>
            <p:ph type="sldNum" sz="quarter" idx="4"/>
          </p:nvPr>
        </p:nvSpPr>
        <p:spPr>
          <a:xfrm>
            <a:off x="176632" y="6547065"/>
            <a:ext cx="402191" cy="230832"/>
          </a:xfrm>
          <a:prstGeom prst="rect">
            <a:avLst/>
          </a:prstGeom>
        </p:spPr>
        <p:txBody>
          <a:bodyPr vert="horz" lIns="91440" tIns="45720" rIns="91440" bIns="45720" rtlCol="0" anchor="ctr">
            <a:spAutoFit/>
          </a:bodyPr>
          <a:lstStyle>
            <a:lvl1pPr algn="r">
              <a:defRPr sz="900" i="0">
                <a:solidFill>
                  <a:srgbClr val="000000"/>
                </a:solidFill>
              </a:defRPr>
            </a:lvl1pPr>
          </a:lstStyle>
          <a:p>
            <a:fld id="{292ABC7F-B9E9-0840-915A-8F394559AFCC}" type="slidenum">
              <a:rPr lang="en-US" smtClean="0"/>
              <a:pPr/>
              <a:t>‹#›</a:t>
            </a:fld>
            <a:endParaRPr lang="en-US"/>
          </a:p>
        </p:txBody>
      </p:sp>
      <p:sp>
        <p:nvSpPr>
          <p:cNvPr id="5" name="Date Placeholder 3">
            <a:extLst>
              <a:ext uri="{FF2B5EF4-FFF2-40B4-BE49-F238E27FC236}">
                <a16:creationId xmlns:a16="http://schemas.microsoft.com/office/drawing/2014/main" id="{1874EE34-97A9-4258-AB9D-574892BE5C67}"/>
              </a:ext>
            </a:extLst>
          </p:cNvPr>
          <p:cNvSpPr>
            <a:spLocks noGrp="1"/>
          </p:cNvSpPr>
          <p:nvPr>
            <p:ph type="dt" sz="half" idx="10"/>
          </p:nvPr>
        </p:nvSpPr>
        <p:spPr>
          <a:xfrm>
            <a:off x="3245085" y="6547065"/>
            <a:ext cx="2743200" cy="230832"/>
          </a:xfrm>
          <a:prstGeom prst="rect">
            <a:avLst/>
          </a:prstGeom>
        </p:spPr>
        <p:txBody>
          <a:bodyPr vert="horz" lIns="91440" tIns="45720" rIns="91440" bIns="45720" rtlCol="0" anchor="ctr"/>
          <a:lstStyle>
            <a:lvl1pPr algn="l">
              <a:defRPr sz="1000" b="1">
                <a:solidFill>
                  <a:srgbClr val="000000"/>
                </a:solidFill>
                <a:latin typeface="+mn-lt"/>
              </a:defRPr>
            </a:lvl1pPr>
          </a:lstStyle>
          <a:p>
            <a:fld id="{3794BFCD-486A-425A-A682-78F264054CF6}" type="datetimeFigureOut">
              <a:rPr lang="en-US" smtClean="0"/>
              <a:pPr/>
              <a:t>5/27/2020</a:t>
            </a:fld>
            <a:r>
              <a:rPr lang="en-US" sz="900"/>
              <a:t> Preliminary Design Review</a:t>
            </a:r>
            <a:endParaRPr lang="en-US"/>
          </a:p>
        </p:txBody>
      </p:sp>
      <p:pic>
        <p:nvPicPr>
          <p:cNvPr id="6" name="Picture 5">
            <a:extLst>
              <a:ext uri="{FF2B5EF4-FFF2-40B4-BE49-F238E27FC236}">
                <a16:creationId xmlns:a16="http://schemas.microsoft.com/office/drawing/2014/main" id="{C2F8E84B-8654-41F3-B0D9-B3CFEA8903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8735" y="-130027"/>
            <a:ext cx="1261137" cy="945853"/>
          </a:xfrm>
          <a:prstGeom prst="rect">
            <a:avLst/>
          </a:prstGeom>
        </p:spPr>
      </p:pic>
      <p:pic>
        <p:nvPicPr>
          <p:cNvPr id="7" name="Picture 6">
            <a:extLst>
              <a:ext uri="{FF2B5EF4-FFF2-40B4-BE49-F238E27FC236}">
                <a16:creationId xmlns:a16="http://schemas.microsoft.com/office/drawing/2014/main" id="{75C49B26-00F0-CA40-ADB6-96A35B3B60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52" y="80103"/>
            <a:ext cx="642149" cy="642149"/>
          </a:xfrm>
          <a:prstGeom prst="rect">
            <a:avLst/>
          </a:prstGeom>
        </p:spPr>
      </p:pic>
    </p:spTree>
    <p:extLst>
      <p:ext uri="{BB962C8B-B14F-4D97-AF65-F5344CB8AC3E}">
        <p14:creationId xmlns:p14="http://schemas.microsoft.com/office/powerpoint/2010/main" val="71066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6C7898-2948-4870-B7AB-B8D62DD81D91}"/>
              </a:ext>
            </a:extLst>
          </p:cNvPr>
          <p:cNvSpPr>
            <a:spLocks noGrp="1"/>
          </p:cNvSpPr>
          <p:nvPr>
            <p:ph type="title"/>
          </p:nvPr>
        </p:nvSpPr>
        <p:spPr>
          <a:xfrm>
            <a:off x="775170" y="0"/>
            <a:ext cx="10426230" cy="685801"/>
          </a:xfrm>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A5CA439A-C0B8-4B74-80E8-4EAE04E47767}"/>
              </a:ext>
            </a:extLst>
          </p:cNvPr>
          <p:cNvSpPr>
            <a:spLocks noGrp="1"/>
          </p:cNvSpPr>
          <p:nvPr>
            <p:ph type="sldNum" sz="quarter" idx="4"/>
          </p:nvPr>
        </p:nvSpPr>
        <p:spPr>
          <a:xfrm>
            <a:off x="176632" y="6547065"/>
            <a:ext cx="402191" cy="230832"/>
          </a:xfrm>
          <a:prstGeom prst="rect">
            <a:avLst/>
          </a:prstGeom>
        </p:spPr>
        <p:txBody>
          <a:bodyPr vert="horz" lIns="91440" tIns="45720" rIns="91440" bIns="45720" rtlCol="0" anchor="ctr">
            <a:spAutoFit/>
          </a:bodyPr>
          <a:lstStyle>
            <a:lvl1pPr algn="r">
              <a:defRPr sz="900" i="0">
                <a:solidFill>
                  <a:srgbClr val="000000"/>
                </a:solidFill>
              </a:defRPr>
            </a:lvl1pPr>
          </a:lstStyle>
          <a:p>
            <a:fld id="{292ABC7F-B9E9-0840-915A-8F394559AFCC}" type="slidenum">
              <a:rPr lang="en-US" smtClean="0"/>
              <a:pPr/>
              <a:t>‹#›</a:t>
            </a:fld>
            <a:endParaRPr lang="en-US"/>
          </a:p>
        </p:txBody>
      </p:sp>
      <p:sp>
        <p:nvSpPr>
          <p:cNvPr id="4" name="Date Placeholder 3">
            <a:extLst>
              <a:ext uri="{FF2B5EF4-FFF2-40B4-BE49-F238E27FC236}">
                <a16:creationId xmlns:a16="http://schemas.microsoft.com/office/drawing/2014/main" id="{D4D8BD59-BA18-45AD-A4DA-3615F300B6D3}"/>
              </a:ext>
            </a:extLst>
          </p:cNvPr>
          <p:cNvSpPr>
            <a:spLocks noGrp="1"/>
          </p:cNvSpPr>
          <p:nvPr>
            <p:ph type="dt" sz="half" idx="10"/>
          </p:nvPr>
        </p:nvSpPr>
        <p:spPr>
          <a:xfrm>
            <a:off x="3352800" y="6547066"/>
            <a:ext cx="2743200" cy="230832"/>
          </a:xfrm>
          <a:prstGeom prst="rect">
            <a:avLst/>
          </a:prstGeom>
        </p:spPr>
        <p:txBody>
          <a:bodyPr vert="horz" lIns="91440" tIns="45720" rIns="91440" bIns="45720" rtlCol="0" anchor="ctr"/>
          <a:lstStyle>
            <a:lvl1pPr algn="l">
              <a:defRPr sz="1000" b="1">
                <a:solidFill>
                  <a:srgbClr val="000000"/>
                </a:solidFill>
                <a:latin typeface="+mn-lt"/>
              </a:defRPr>
            </a:lvl1pPr>
          </a:lstStyle>
          <a:p>
            <a:fld id="{3794BFCD-486A-425A-A682-78F264054CF6}" type="datetimeFigureOut">
              <a:rPr lang="en-US" smtClean="0"/>
              <a:pPr/>
              <a:t>5/27/2020</a:t>
            </a:fld>
            <a:r>
              <a:rPr lang="en-US" sz="900"/>
              <a:t> Preliminary Design Review</a:t>
            </a:r>
            <a:endParaRPr lang="en-US"/>
          </a:p>
        </p:txBody>
      </p:sp>
      <p:pic>
        <p:nvPicPr>
          <p:cNvPr id="6" name="Picture 5">
            <a:extLst>
              <a:ext uri="{FF2B5EF4-FFF2-40B4-BE49-F238E27FC236}">
                <a16:creationId xmlns:a16="http://schemas.microsoft.com/office/drawing/2014/main" id="{C4A6E6FC-010A-44BA-9B5E-001E0C2E33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8735" y="-130027"/>
            <a:ext cx="1261137" cy="945853"/>
          </a:xfrm>
          <a:prstGeom prst="rect">
            <a:avLst/>
          </a:prstGeom>
        </p:spPr>
      </p:pic>
      <p:pic>
        <p:nvPicPr>
          <p:cNvPr id="7" name="Picture 6">
            <a:extLst>
              <a:ext uri="{FF2B5EF4-FFF2-40B4-BE49-F238E27FC236}">
                <a16:creationId xmlns:a16="http://schemas.microsoft.com/office/drawing/2014/main" id="{D5AD7596-980F-B842-A043-5084F0CB82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52" y="80103"/>
            <a:ext cx="642149" cy="642149"/>
          </a:xfrm>
          <a:prstGeom prst="rect">
            <a:avLst/>
          </a:prstGeom>
        </p:spPr>
      </p:pic>
    </p:spTree>
    <p:extLst>
      <p:ext uri="{BB962C8B-B14F-4D97-AF65-F5344CB8AC3E}">
        <p14:creationId xmlns:p14="http://schemas.microsoft.com/office/powerpoint/2010/main" val="3974590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2454" y="0"/>
            <a:ext cx="10328945" cy="685801"/>
          </a:xfrm>
          <a:prstGeom prst="rect">
            <a:avLst/>
          </a:prstGeom>
        </p:spPr>
        <p:txBody>
          <a:bodyPr vert="horz" lIns="91440" tIns="0" rIns="91440" bIns="0" rtlCol="0" anchor="b" anchorCtr="0">
            <a:normAutofit/>
          </a:bodyPr>
          <a:lstStyle/>
          <a:p>
            <a:r>
              <a:rPr lang="en-US"/>
              <a:t>Click to edit Master title style</a:t>
            </a:r>
          </a:p>
        </p:txBody>
      </p:sp>
      <p:sp>
        <p:nvSpPr>
          <p:cNvPr id="3" name="Text Placeholder 2"/>
          <p:cNvSpPr>
            <a:spLocks noGrp="1"/>
          </p:cNvSpPr>
          <p:nvPr>
            <p:ph type="body" idx="1"/>
          </p:nvPr>
        </p:nvSpPr>
        <p:spPr>
          <a:xfrm>
            <a:off x="610181" y="914401"/>
            <a:ext cx="10971641" cy="54808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1DA73A2C-F239-4913-B6CA-B72057D9567F}"/>
              </a:ext>
            </a:extLst>
          </p:cNvPr>
          <p:cNvSpPr/>
          <p:nvPr userDrawn="1"/>
        </p:nvSpPr>
        <p:spPr>
          <a:xfrm>
            <a:off x="872453" y="679053"/>
            <a:ext cx="10328945"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00"/>
          </a:p>
        </p:txBody>
      </p:sp>
      <p:sp>
        <p:nvSpPr>
          <p:cNvPr id="10" name="Slide Number Placeholder 5">
            <a:extLst>
              <a:ext uri="{FF2B5EF4-FFF2-40B4-BE49-F238E27FC236}">
                <a16:creationId xmlns:a16="http://schemas.microsoft.com/office/drawing/2014/main" id="{5321FC61-A128-4F1F-AB09-80731B20EF9A}"/>
              </a:ext>
            </a:extLst>
          </p:cNvPr>
          <p:cNvSpPr>
            <a:spLocks noGrp="1"/>
          </p:cNvSpPr>
          <p:nvPr>
            <p:ph type="sldNum" sz="quarter" idx="4"/>
          </p:nvPr>
        </p:nvSpPr>
        <p:spPr>
          <a:xfrm>
            <a:off x="176632" y="6547065"/>
            <a:ext cx="402191" cy="230832"/>
          </a:xfrm>
          <a:prstGeom prst="rect">
            <a:avLst/>
          </a:prstGeom>
        </p:spPr>
        <p:txBody>
          <a:bodyPr vert="horz" lIns="91440" tIns="45720" rIns="91440" bIns="45720" rtlCol="0" anchor="ctr">
            <a:spAutoFit/>
          </a:bodyPr>
          <a:lstStyle>
            <a:lvl1pPr algn="r">
              <a:defRPr sz="900" i="0">
                <a:solidFill>
                  <a:srgbClr val="000000"/>
                </a:solidFill>
              </a:defRPr>
            </a:lvl1pPr>
          </a:lstStyle>
          <a:p>
            <a:fld id="{292ABC7F-B9E9-0840-915A-8F394559AFCC}" type="slidenum">
              <a:rPr lang="en-US" smtClean="0"/>
              <a:pPr/>
              <a:t>‹#›</a:t>
            </a:fld>
            <a:endParaRPr lang="en-US"/>
          </a:p>
        </p:txBody>
      </p:sp>
      <p:cxnSp>
        <p:nvCxnSpPr>
          <p:cNvPr id="14" name="Straight Connector 13">
            <a:extLst>
              <a:ext uri="{FF2B5EF4-FFF2-40B4-BE49-F238E27FC236}">
                <a16:creationId xmlns:a16="http://schemas.microsoft.com/office/drawing/2014/main" id="{04B9530C-0AA9-4531-90CC-385F8D6C4986}"/>
              </a:ext>
            </a:extLst>
          </p:cNvPr>
          <p:cNvCxnSpPr/>
          <p:nvPr userDrawn="1"/>
        </p:nvCxnSpPr>
        <p:spPr>
          <a:xfrm>
            <a:off x="601854" y="6558882"/>
            <a:ext cx="0" cy="19290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a:extLst>
              <a:ext uri="{FF2B5EF4-FFF2-40B4-BE49-F238E27FC236}">
                <a16:creationId xmlns:a16="http://schemas.microsoft.com/office/drawing/2014/main" id="{E8692243-5BB8-46F1-9354-DEF160ACE850}"/>
              </a:ext>
            </a:extLst>
          </p:cNvPr>
          <p:cNvSpPr>
            <a:spLocks noGrp="1"/>
          </p:cNvSpPr>
          <p:nvPr>
            <p:ph type="dt" sz="half" idx="2"/>
          </p:nvPr>
        </p:nvSpPr>
        <p:spPr>
          <a:xfrm>
            <a:off x="3352800" y="6538097"/>
            <a:ext cx="2743200" cy="230832"/>
          </a:xfrm>
          <a:prstGeom prst="rect">
            <a:avLst/>
          </a:prstGeom>
        </p:spPr>
        <p:txBody>
          <a:bodyPr vert="horz" lIns="91440" tIns="45720" rIns="91440" bIns="45720" rtlCol="0" anchor="ctr"/>
          <a:lstStyle>
            <a:lvl1pPr algn="l">
              <a:defRPr sz="1000" b="1">
                <a:solidFill>
                  <a:srgbClr val="000000"/>
                </a:solidFill>
                <a:latin typeface="+mn-lt"/>
              </a:defRPr>
            </a:lvl1pPr>
          </a:lstStyle>
          <a:p>
            <a:r>
              <a:rPr lang="en-US" sz="900"/>
              <a:t>12/01/2019 Critical Design Review</a:t>
            </a:r>
            <a:endParaRPr lang="en-US"/>
          </a:p>
        </p:txBody>
      </p:sp>
      <p:pic>
        <p:nvPicPr>
          <p:cNvPr id="16" name="Picture 15">
            <a:extLst>
              <a:ext uri="{FF2B5EF4-FFF2-40B4-BE49-F238E27FC236}">
                <a16:creationId xmlns:a16="http://schemas.microsoft.com/office/drawing/2014/main" id="{9B32E0F5-4E27-B948-A9D3-DC3BBF5AD6C1}"/>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1078735" y="-130027"/>
            <a:ext cx="1261137" cy="945853"/>
          </a:xfrm>
          <a:prstGeom prst="rect">
            <a:avLst/>
          </a:prstGeom>
        </p:spPr>
      </p:pic>
      <p:pic>
        <p:nvPicPr>
          <p:cNvPr id="15" name="Picture 14" descr="A close up of a sign&#10;&#10;Description automatically generated">
            <a:extLst>
              <a:ext uri="{FF2B5EF4-FFF2-40B4-BE49-F238E27FC236}">
                <a16:creationId xmlns:a16="http://schemas.microsoft.com/office/drawing/2014/main" id="{A1D2DDA8-ED6F-4175-B017-ABF1ABEB146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21360" y="-79693"/>
            <a:ext cx="1475116" cy="1053654"/>
          </a:xfrm>
          <a:prstGeom prst="rect">
            <a:avLst/>
          </a:prstGeom>
        </p:spPr>
      </p:pic>
    </p:spTree>
    <p:extLst>
      <p:ext uri="{BB962C8B-B14F-4D97-AF65-F5344CB8AC3E}">
        <p14:creationId xmlns:p14="http://schemas.microsoft.com/office/powerpoint/2010/main" val="2064250710"/>
      </p:ext>
    </p:extLst>
  </p:cSld>
  <p:clrMap bg1="lt1" tx1="dk1" bg2="lt2" tx2="dk2" accent1="accent1" accent2="accent2" accent3="accent3" accent4="accent4" accent5="accent5" accent6="accent6" hlink="hlink" folHlink="folHlink"/>
  <p:sldLayoutIdLst>
    <p:sldLayoutId id="2147483695" r:id="rId1"/>
    <p:sldLayoutId id="2147483673" r:id="rId2"/>
    <p:sldLayoutId id="2147483674" r:id="rId3"/>
    <p:sldLayoutId id="2147483675" r:id="rId4"/>
    <p:sldLayoutId id="2147483676" r:id="rId5"/>
    <p:sldLayoutId id="2147483677" r:id="rId6"/>
    <p:sldLayoutId id="2147483678" r:id="rId7"/>
    <p:sldLayoutId id="2147483696" r:id="rId8"/>
    <p:sldLayoutId id="2147483680" r:id="rId9"/>
    <p:sldLayoutId id="2147483681" r:id="rId10"/>
    <p:sldLayoutId id="2147483679" r:id="rId11"/>
    <p:sldLayoutId id="2147483682" r:id="rId12"/>
    <p:sldLayoutId id="2147483683" r:id="rId13"/>
    <p:sldLayoutId id="2147483684" r:id="rId14"/>
    <p:sldLayoutId id="2147483685" r:id="rId15"/>
    <p:sldLayoutId id="2147483686" r:id="rId16"/>
    <p:sldLayoutId id="2147483687" r:id="rId17"/>
    <p:sldLayoutId id="2147483688" r:id="rId18"/>
  </p:sldLayoutIdLst>
  <p:hf hdr="0" ftr="0" dt="0"/>
  <p:txStyles>
    <p:titleStyle>
      <a:lvl1pPr algn="l" defTabSz="457200" rtl="0" eaLnBrk="1" latinLnBrk="0" hangingPunct="1">
        <a:spcBef>
          <a:spcPct val="0"/>
        </a:spcBef>
        <a:buNone/>
        <a:defRPr sz="28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
        <a:defRPr sz="24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0000"/>
          </a:solidFill>
          <a:latin typeface="+mn-lt"/>
          <a:ea typeface="+mn-ea"/>
          <a:cs typeface="+mn-cs"/>
        </a:defRPr>
      </a:lvl2pPr>
      <a:lvl3pPr marL="1143000" indent="-228600" algn="l" defTabSz="457200" rtl="0" eaLnBrk="1" latinLnBrk="0" hangingPunct="1">
        <a:spcBef>
          <a:spcPct val="20000"/>
        </a:spcBef>
        <a:buFont typeface="Wingdings" charset="2"/>
        <a:buChar char="§"/>
        <a:defRPr sz="1800" b="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13" Type="http://schemas.microsoft.com/office/2007/relationships/hdphoto" Target="../media/hdphoto5.wdp"/><Relationship Id="rId18" Type="http://schemas.microsoft.com/office/2007/relationships/hdphoto" Target="../media/hdphoto7.wdp"/><Relationship Id="rId26" Type="http://schemas.openxmlformats.org/officeDocument/2006/relationships/image" Target="../media/image40.png"/><Relationship Id="rId3" Type="http://schemas.openxmlformats.org/officeDocument/2006/relationships/image" Target="../media/image26.png"/><Relationship Id="rId21" Type="http://schemas.openxmlformats.org/officeDocument/2006/relationships/image" Target="../media/image37.png"/><Relationship Id="rId7" Type="http://schemas.microsoft.com/office/2007/relationships/hdphoto" Target="../media/hdphoto3.wdp"/><Relationship Id="rId12" Type="http://schemas.openxmlformats.org/officeDocument/2006/relationships/image" Target="../media/image32.png"/><Relationship Id="rId17" Type="http://schemas.openxmlformats.org/officeDocument/2006/relationships/image" Target="../media/image35.png"/><Relationship Id="rId25" Type="http://schemas.microsoft.com/office/2007/relationships/hdphoto" Target="../media/hdphoto10.wdp"/><Relationship Id="rId2" Type="http://schemas.openxmlformats.org/officeDocument/2006/relationships/notesSlide" Target="../notesSlides/notesSlide13.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4.xml"/><Relationship Id="rId6" Type="http://schemas.openxmlformats.org/officeDocument/2006/relationships/image" Target="../media/image28.png"/><Relationship Id="rId11" Type="http://schemas.microsoft.com/office/2007/relationships/hdphoto" Target="../media/hdphoto4.wdp"/><Relationship Id="rId24" Type="http://schemas.openxmlformats.org/officeDocument/2006/relationships/image" Target="../media/image39.png"/><Relationship Id="rId5" Type="http://schemas.openxmlformats.org/officeDocument/2006/relationships/image" Target="../media/image27.png"/><Relationship Id="rId15" Type="http://schemas.openxmlformats.org/officeDocument/2006/relationships/image" Target="../media/image34.png"/><Relationship Id="rId23" Type="http://schemas.microsoft.com/office/2007/relationships/hdphoto" Target="../media/hdphoto9.wdp"/><Relationship Id="rId10" Type="http://schemas.openxmlformats.org/officeDocument/2006/relationships/image" Target="../media/image31.png"/><Relationship Id="rId19" Type="http://schemas.openxmlformats.org/officeDocument/2006/relationships/image" Target="../media/image36.png"/><Relationship Id="rId4" Type="http://schemas.microsoft.com/office/2007/relationships/hdphoto" Target="../media/hdphoto2.wdp"/><Relationship Id="rId9" Type="http://schemas.openxmlformats.org/officeDocument/2006/relationships/image" Target="../media/image30.png"/><Relationship Id="rId14" Type="http://schemas.openxmlformats.org/officeDocument/2006/relationships/image" Target="../media/image33.png"/><Relationship Id="rId22"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8.jpeg"/><Relationship Id="rId10" Type="http://schemas.openxmlformats.org/officeDocument/2006/relationships/image" Target="../media/image49.png"/><Relationship Id="rId4" Type="http://schemas.openxmlformats.org/officeDocument/2006/relationships/image" Target="../media/image44.jpeg"/><Relationship Id="rId9"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5.gif"/><Relationship Id="rId5" Type="http://schemas.openxmlformats.org/officeDocument/2006/relationships/image" Target="../media/image53.jpe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6.gif"/><Relationship Id="rId5" Type="http://schemas.openxmlformats.org/officeDocument/2006/relationships/image" Target="../media/image53.jpe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3.png"/><Relationship Id="rId4" Type="http://schemas.openxmlformats.org/officeDocument/2006/relationships/image" Target="../media/image7.svg"/><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3.jpe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3.jpe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4.png"/><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3.jpeg"/><Relationship Id="rId4" Type="http://schemas.openxmlformats.org/officeDocument/2006/relationships/image" Target="../media/image59.png"/><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4.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tiff"/><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8486AD-B3A2-4D06-936F-BA00DEDF6FD6}"/>
              </a:ext>
            </a:extLst>
          </p:cNvPr>
          <p:cNvSpPr>
            <a:spLocks noGrp="1"/>
          </p:cNvSpPr>
          <p:nvPr>
            <p:ph type="body" sz="quarter" idx="14"/>
          </p:nvPr>
        </p:nvSpPr>
        <p:spPr>
          <a:xfrm>
            <a:off x="6045798" y="4601584"/>
            <a:ext cx="6059388" cy="317515"/>
          </a:xfrm>
        </p:spPr>
        <p:txBody>
          <a:bodyPr>
            <a:normAutofit lnSpcReduction="10000"/>
          </a:bodyPr>
          <a:lstStyle/>
          <a:p>
            <a:r>
              <a:rPr lang="en-US" b="1" i="1"/>
              <a:t>Advisor</a:t>
            </a:r>
            <a:r>
              <a:rPr lang="en-US" i="1"/>
              <a:t>: </a:t>
            </a:r>
            <a:r>
              <a:rPr lang="en-US" i="1" err="1"/>
              <a:t>Morteza</a:t>
            </a:r>
            <a:r>
              <a:rPr lang="en-US" i="1"/>
              <a:t> </a:t>
            </a:r>
            <a:r>
              <a:rPr lang="en-US" i="1" err="1"/>
              <a:t>Lahijanian</a:t>
            </a:r>
            <a:r>
              <a:rPr lang="en-US" i="1"/>
              <a:t> </a:t>
            </a:r>
            <a:r>
              <a:rPr lang="en-US" b="1" i="1"/>
              <a:t>Customer</a:t>
            </a:r>
            <a:r>
              <a:rPr lang="en-US" i="1"/>
              <a:t>: </a:t>
            </a:r>
            <a:r>
              <a:rPr lang="en-US" i="1" err="1"/>
              <a:t>Penina</a:t>
            </a:r>
            <a:r>
              <a:rPr lang="en-US" i="1"/>
              <a:t> </a:t>
            </a:r>
            <a:r>
              <a:rPr lang="en-US" i="1" err="1"/>
              <a:t>Axelrad</a:t>
            </a:r>
            <a:r>
              <a:rPr lang="en-US" i="1"/>
              <a:t> (CCAR)</a:t>
            </a:r>
          </a:p>
        </p:txBody>
      </p:sp>
      <p:sp>
        <p:nvSpPr>
          <p:cNvPr id="5" name="Text Placeholder 4">
            <a:extLst>
              <a:ext uri="{FF2B5EF4-FFF2-40B4-BE49-F238E27FC236}">
                <a16:creationId xmlns:a16="http://schemas.microsoft.com/office/drawing/2014/main" id="{CB42D3B6-B991-450F-B454-C7774686AB9E}"/>
              </a:ext>
            </a:extLst>
          </p:cNvPr>
          <p:cNvSpPr>
            <a:spLocks noGrp="1"/>
          </p:cNvSpPr>
          <p:nvPr>
            <p:ph type="body" sz="quarter" idx="13"/>
          </p:nvPr>
        </p:nvSpPr>
        <p:spPr>
          <a:xfrm>
            <a:off x="5927464" y="4919099"/>
            <a:ext cx="6177721" cy="635374"/>
          </a:xfrm>
        </p:spPr>
        <p:txBody>
          <a:bodyPr>
            <a:normAutofit fontScale="92500" lnSpcReduction="20000"/>
          </a:bodyPr>
          <a:lstStyle/>
          <a:p>
            <a:r>
              <a:rPr lang="en-US" b="1"/>
              <a:t>Senior Projects Team: </a:t>
            </a:r>
            <a:r>
              <a:rPr lang="en-US"/>
              <a:t>Adam Boylston, Adrian Perez, Andrew </a:t>
            </a:r>
            <a:r>
              <a:rPr lang="en-US" err="1"/>
              <a:t>Pfefer</a:t>
            </a:r>
            <a:r>
              <a:rPr lang="en-US"/>
              <a:t>, Bao Tran, Ben </a:t>
            </a:r>
            <a:r>
              <a:rPr lang="en-US" err="1"/>
              <a:t>Hagenau</a:t>
            </a:r>
            <a:r>
              <a:rPr lang="en-US"/>
              <a:t>, Cameron Baldwin, Ian Thomas, Mathew van den Heever, Max </a:t>
            </a:r>
            <a:r>
              <a:rPr lang="en-US" err="1"/>
              <a:t>Audick</a:t>
            </a:r>
            <a:r>
              <a:rPr lang="en-US"/>
              <a:t>, Tanner Glenn, Ted </a:t>
            </a:r>
            <a:r>
              <a:rPr lang="en-US" err="1"/>
              <a:t>Trozinski</a:t>
            </a:r>
            <a:r>
              <a:rPr lang="en-US"/>
              <a:t>, </a:t>
            </a:r>
            <a:r>
              <a:rPr lang="en-US" err="1"/>
              <a:t>Zhuoying</a:t>
            </a:r>
            <a:r>
              <a:rPr lang="en-US"/>
              <a:t> Chen </a:t>
            </a:r>
          </a:p>
        </p:txBody>
      </p:sp>
      <p:pic>
        <p:nvPicPr>
          <p:cNvPr id="7" name="Picture 6" descr="A close up of a sign&#10;&#10;Description automatically generated">
            <a:extLst>
              <a:ext uri="{FF2B5EF4-FFF2-40B4-BE49-F238E27FC236}">
                <a16:creationId xmlns:a16="http://schemas.microsoft.com/office/drawing/2014/main" id="{575E7DCE-E735-48B9-9CF5-E1D90855A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7609" y="241610"/>
            <a:ext cx="9262946" cy="6616390"/>
          </a:xfrm>
          <a:prstGeom prst="rect">
            <a:avLst/>
          </a:prstGeom>
        </p:spPr>
      </p:pic>
      <p:sp>
        <p:nvSpPr>
          <p:cNvPr id="2" name="TextBox 1">
            <a:extLst>
              <a:ext uri="{FF2B5EF4-FFF2-40B4-BE49-F238E27FC236}">
                <a16:creationId xmlns:a16="http://schemas.microsoft.com/office/drawing/2014/main" id="{D108C921-CCBC-4B32-9022-F1549D95267D}"/>
              </a:ext>
            </a:extLst>
          </p:cNvPr>
          <p:cNvSpPr txBox="1"/>
          <p:nvPr/>
        </p:nvSpPr>
        <p:spPr>
          <a:xfrm>
            <a:off x="8195017" y="3727460"/>
            <a:ext cx="831253" cy="523220"/>
          </a:xfrm>
          <a:prstGeom prst="rect">
            <a:avLst/>
          </a:prstGeom>
          <a:solidFill>
            <a:schemeClr val="accent2">
              <a:lumMod val="60000"/>
              <a:lumOff val="40000"/>
            </a:schemeClr>
          </a:solidFill>
        </p:spPr>
        <p:txBody>
          <a:bodyPr wrap="none" rtlCol="0">
            <a:spAutoFit/>
          </a:bodyPr>
          <a:lstStyle/>
          <a:p>
            <a:r>
              <a:rPr lang="en-US" sz="2800">
                <a:solidFill>
                  <a:schemeClr val="bg1"/>
                </a:solidFill>
                <a:latin typeface="+mj-lt"/>
              </a:rPr>
              <a:t>FOR</a:t>
            </a:r>
            <a:endParaRPr lang="en-US" sz="2400">
              <a:solidFill>
                <a:schemeClr val="bg1"/>
              </a:solidFill>
              <a:latin typeface="+mj-lt"/>
            </a:endParaRPr>
          </a:p>
        </p:txBody>
      </p:sp>
    </p:spTree>
    <p:extLst>
      <p:ext uri="{BB962C8B-B14F-4D97-AF65-F5344CB8AC3E}">
        <p14:creationId xmlns:p14="http://schemas.microsoft.com/office/powerpoint/2010/main" val="3161180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97B00-9E0C-439D-8927-35E2F2C6FB3B}"/>
              </a:ext>
            </a:extLst>
          </p:cNvPr>
          <p:cNvSpPr>
            <a:spLocks noGrp="1"/>
          </p:cNvSpPr>
          <p:nvPr>
            <p:ph type="title"/>
          </p:nvPr>
        </p:nvSpPr>
        <p:spPr>
          <a:xfrm>
            <a:off x="962396" y="2590800"/>
            <a:ext cx="10363117" cy="830997"/>
          </a:xfrm>
        </p:spPr>
        <p:txBody>
          <a:bodyPr/>
          <a:lstStyle/>
          <a:p>
            <a:pPr algn="ctr"/>
            <a:r>
              <a:rPr lang="en-US" sz="5400"/>
              <a:t>Design Overview</a:t>
            </a:r>
          </a:p>
        </p:txBody>
      </p:sp>
      <p:sp>
        <p:nvSpPr>
          <p:cNvPr id="4" name="Slide Number Placeholder 3">
            <a:extLst>
              <a:ext uri="{FF2B5EF4-FFF2-40B4-BE49-F238E27FC236}">
                <a16:creationId xmlns:a16="http://schemas.microsoft.com/office/drawing/2014/main" id="{6C7B8971-FF96-4E97-AACB-9473FD17FD86}"/>
              </a:ext>
            </a:extLst>
          </p:cNvPr>
          <p:cNvSpPr>
            <a:spLocks noGrp="1"/>
          </p:cNvSpPr>
          <p:nvPr>
            <p:ph type="sldNum" sz="quarter" idx="4"/>
          </p:nvPr>
        </p:nvSpPr>
        <p:spPr/>
        <p:txBody>
          <a:bodyPr/>
          <a:lstStyle/>
          <a:p>
            <a:fld id="{292ABC7F-B9E9-0840-915A-8F394559AFCC}" type="slidenum">
              <a:rPr lang="en-US" smtClean="0"/>
              <a:pPr/>
              <a:t>10</a:t>
            </a:fld>
            <a:endParaRPr lang="en-US"/>
          </a:p>
        </p:txBody>
      </p:sp>
    </p:spTree>
    <p:extLst>
      <p:ext uri="{BB962C8B-B14F-4D97-AF65-F5344CB8AC3E}">
        <p14:creationId xmlns:p14="http://schemas.microsoft.com/office/powerpoint/2010/main" val="3517148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649909d663_0_28"/>
          <p:cNvSpPr txBox="1">
            <a:spLocks noGrp="1"/>
          </p:cNvSpPr>
          <p:nvPr>
            <p:ph type="title"/>
          </p:nvPr>
        </p:nvSpPr>
        <p:spPr>
          <a:xfrm>
            <a:off x="775096" y="161333"/>
            <a:ext cx="7895567" cy="5541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US"/>
              <a:t>Structural Overview</a:t>
            </a:r>
            <a:endParaRPr/>
          </a:p>
        </p:txBody>
      </p:sp>
      <p:sp>
        <p:nvSpPr>
          <p:cNvPr id="184" name="Google Shape;184;g649909d663_0_28"/>
          <p:cNvSpPr txBox="1">
            <a:spLocks noGrp="1"/>
          </p:cNvSpPr>
          <p:nvPr>
            <p:ph type="sldNum" idx="12"/>
          </p:nvPr>
        </p:nvSpPr>
        <p:spPr>
          <a:xfrm>
            <a:off x="176632" y="6547065"/>
            <a:ext cx="402191" cy="230832"/>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9pPr>
          </a:lstStyle>
          <a:p>
            <a:pPr marL="0" lvl="0" indent="0" algn="r" rtl="0">
              <a:spcBef>
                <a:spcPts val="0"/>
              </a:spcBef>
              <a:spcAft>
                <a:spcPts val="0"/>
              </a:spcAft>
              <a:buClr>
                <a:srgbClr val="000000"/>
              </a:buClr>
              <a:buFont typeface="Arial"/>
              <a:buNone/>
            </a:pPr>
            <a:fld id="{00000000-1234-1234-1234-123412341234}" type="slidenum">
              <a:rPr lang="en-US" smtClean="0"/>
              <a:pPr marL="0" lvl="0" indent="0" algn="r" rtl="0">
                <a:spcBef>
                  <a:spcPts val="0"/>
                </a:spcBef>
                <a:spcAft>
                  <a:spcPts val="0"/>
                </a:spcAft>
                <a:buClr>
                  <a:srgbClr val="000000"/>
                </a:buClr>
                <a:buFont typeface="Arial"/>
                <a:buNone/>
              </a:pPr>
              <a:t>11</a:t>
            </a:fld>
            <a:endParaRPr/>
          </a:p>
        </p:txBody>
      </p:sp>
      <p:pic>
        <p:nvPicPr>
          <p:cNvPr id="4" name="Picture 3">
            <a:extLst>
              <a:ext uri="{FF2B5EF4-FFF2-40B4-BE49-F238E27FC236}">
                <a16:creationId xmlns:a16="http://schemas.microsoft.com/office/drawing/2014/main" id="{F48B1386-7170-4EEC-98BA-81162B38B2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516"/>
          <a:stretch/>
        </p:blipFill>
        <p:spPr>
          <a:xfrm>
            <a:off x="-1300" y="1159496"/>
            <a:ext cx="12169482" cy="5241303"/>
          </a:xfrm>
          <a:prstGeom prst="rect">
            <a:avLst/>
          </a:prstGeom>
        </p:spPr>
      </p:pic>
      <p:cxnSp>
        <p:nvCxnSpPr>
          <p:cNvPr id="7" name="Straight Arrow Connector 6">
            <a:extLst>
              <a:ext uri="{FF2B5EF4-FFF2-40B4-BE49-F238E27FC236}">
                <a16:creationId xmlns:a16="http://schemas.microsoft.com/office/drawing/2014/main" id="{9116B5D1-202B-47DE-8F3D-B63D994941E3}"/>
              </a:ext>
            </a:extLst>
          </p:cNvPr>
          <p:cNvCxnSpPr>
            <a:cxnSpLocks/>
          </p:cNvCxnSpPr>
          <p:nvPr/>
        </p:nvCxnSpPr>
        <p:spPr>
          <a:xfrm flipV="1">
            <a:off x="935066" y="4609707"/>
            <a:ext cx="1035136" cy="1088796"/>
          </a:xfrm>
          <a:prstGeom prst="straightConnector1">
            <a:avLst/>
          </a:prstGeom>
          <a:ln w="57150">
            <a:tailEnd type="triangle"/>
          </a:ln>
        </p:spPr>
        <p:style>
          <a:lnRef idx="3">
            <a:schemeClr val="accent6"/>
          </a:lnRef>
          <a:fillRef idx="0">
            <a:schemeClr val="accent6"/>
          </a:fillRef>
          <a:effectRef idx="2">
            <a:schemeClr val="accent6"/>
          </a:effectRef>
          <a:fontRef idx="minor">
            <a:schemeClr val="tx1"/>
          </a:fontRef>
        </p:style>
      </p:cxnSp>
      <p:cxnSp>
        <p:nvCxnSpPr>
          <p:cNvPr id="15" name="Straight Arrow Connector 14">
            <a:extLst>
              <a:ext uri="{FF2B5EF4-FFF2-40B4-BE49-F238E27FC236}">
                <a16:creationId xmlns:a16="http://schemas.microsoft.com/office/drawing/2014/main" id="{F4CCC930-4DBA-4B6C-8B1F-FD1D3B094A82}"/>
              </a:ext>
            </a:extLst>
          </p:cNvPr>
          <p:cNvCxnSpPr>
            <a:cxnSpLocks/>
            <a:stCxn id="8" idx="0"/>
          </p:cNvCxnSpPr>
          <p:nvPr/>
        </p:nvCxnSpPr>
        <p:spPr>
          <a:xfrm flipV="1">
            <a:off x="3596530" y="4119513"/>
            <a:ext cx="2093039" cy="1425102"/>
          </a:xfrm>
          <a:prstGeom prst="straightConnector1">
            <a:avLst/>
          </a:prstGeom>
          <a:ln w="57150">
            <a:tailEnd type="triangle"/>
          </a:ln>
        </p:spPr>
        <p:style>
          <a:lnRef idx="3">
            <a:schemeClr val="accent6"/>
          </a:lnRef>
          <a:fillRef idx="0">
            <a:schemeClr val="accent6"/>
          </a:fillRef>
          <a:effectRef idx="2">
            <a:schemeClr val="accent6"/>
          </a:effectRef>
          <a:fontRef idx="minor">
            <a:schemeClr val="tx1"/>
          </a:fontRef>
        </p:style>
      </p:cxnSp>
      <p:cxnSp>
        <p:nvCxnSpPr>
          <p:cNvPr id="18" name="Straight Arrow Connector 17">
            <a:extLst>
              <a:ext uri="{FF2B5EF4-FFF2-40B4-BE49-F238E27FC236}">
                <a16:creationId xmlns:a16="http://schemas.microsoft.com/office/drawing/2014/main" id="{4849027D-2DFA-420B-A0FB-9CA5C63CA22A}"/>
              </a:ext>
            </a:extLst>
          </p:cNvPr>
          <p:cNvCxnSpPr>
            <a:cxnSpLocks/>
            <a:stCxn id="5" idx="0"/>
          </p:cNvCxnSpPr>
          <p:nvPr/>
        </p:nvCxnSpPr>
        <p:spPr>
          <a:xfrm flipH="1" flipV="1">
            <a:off x="10133814" y="3968685"/>
            <a:ext cx="908975" cy="1822151"/>
          </a:xfrm>
          <a:prstGeom prst="straightConnector1">
            <a:avLst/>
          </a:prstGeom>
          <a:ln w="57150">
            <a:solidFill>
              <a:schemeClr val="accent6"/>
            </a:solidFill>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C64C63B8-3667-4F82-9B04-82F210A0F781}"/>
              </a:ext>
            </a:extLst>
          </p:cNvPr>
          <p:cNvCxnSpPr>
            <a:cxnSpLocks/>
          </p:cNvCxnSpPr>
          <p:nvPr/>
        </p:nvCxnSpPr>
        <p:spPr>
          <a:xfrm flipH="1">
            <a:off x="4408259" y="3046186"/>
            <a:ext cx="2577003" cy="629264"/>
          </a:xfrm>
          <a:prstGeom prst="straightConnector1">
            <a:avLst/>
          </a:prstGeom>
          <a:ln w="57150">
            <a:prstDash val="dash"/>
            <a:tailEnd type="triangle"/>
          </a:ln>
        </p:spPr>
        <p:style>
          <a:lnRef idx="3">
            <a:schemeClr val="accent3"/>
          </a:lnRef>
          <a:fillRef idx="0">
            <a:schemeClr val="accent3"/>
          </a:fillRef>
          <a:effectRef idx="2">
            <a:schemeClr val="accent3"/>
          </a:effectRef>
          <a:fontRef idx="minor">
            <a:schemeClr val="tx1"/>
          </a:fontRef>
        </p:style>
      </p:cxnSp>
      <p:sp>
        <p:nvSpPr>
          <p:cNvPr id="5" name="TextBox 4">
            <a:extLst>
              <a:ext uri="{FF2B5EF4-FFF2-40B4-BE49-F238E27FC236}">
                <a16:creationId xmlns:a16="http://schemas.microsoft.com/office/drawing/2014/main" id="{852B8717-3569-44E2-8DFC-A840B78346B6}"/>
              </a:ext>
            </a:extLst>
          </p:cNvPr>
          <p:cNvSpPr txBox="1"/>
          <p:nvPr/>
        </p:nvSpPr>
        <p:spPr>
          <a:xfrm>
            <a:off x="10454326" y="5790836"/>
            <a:ext cx="1176925"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400" b="1" dirty="0">
                <a:solidFill>
                  <a:schemeClr val="accent1">
                    <a:lumMod val="75000"/>
                  </a:schemeClr>
                </a:solidFill>
              </a:rPr>
              <a:t>VISION</a:t>
            </a:r>
          </a:p>
        </p:txBody>
      </p:sp>
      <p:sp>
        <p:nvSpPr>
          <p:cNvPr id="8" name="TextBox 7">
            <a:extLst>
              <a:ext uri="{FF2B5EF4-FFF2-40B4-BE49-F238E27FC236}">
                <a16:creationId xmlns:a16="http://schemas.microsoft.com/office/drawing/2014/main" id="{F4CCC9D1-B81B-4FAB-BBDE-57C4F5D19919}"/>
              </a:ext>
            </a:extLst>
          </p:cNvPr>
          <p:cNvSpPr txBox="1"/>
          <p:nvPr/>
        </p:nvSpPr>
        <p:spPr>
          <a:xfrm>
            <a:off x="2784801" y="5544615"/>
            <a:ext cx="1623458" cy="707886"/>
          </a:xfrm>
          <a:prstGeom prst="rect">
            <a:avLst/>
          </a:prstGeom>
          <a:solidFill>
            <a:schemeClr val="bg1"/>
          </a:solidFill>
          <a:ln>
            <a:solidFill>
              <a:schemeClr val="accent2"/>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b="1" dirty="0">
                <a:solidFill>
                  <a:sysClr val="windowText" lastClr="000000"/>
                </a:solidFill>
              </a:rPr>
              <a:t>Deployment</a:t>
            </a:r>
          </a:p>
          <a:p>
            <a:r>
              <a:rPr lang="en-US" sz="2000" b="1" dirty="0">
                <a:solidFill>
                  <a:sysClr val="windowText" lastClr="000000"/>
                </a:solidFill>
              </a:rPr>
              <a:t>System</a:t>
            </a:r>
          </a:p>
        </p:txBody>
      </p:sp>
      <p:sp>
        <p:nvSpPr>
          <p:cNvPr id="9" name="TextBox 8">
            <a:extLst>
              <a:ext uri="{FF2B5EF4-FFF2-40B4-BE49-F238E27FC236}">
                <a16:creationId xmlns:a16="http://schemas.microsoft.com/office/drawing/2014/main" id="{3D1DDC0C-7252-4305-8DCF-EDD4AEC11454}"/>
              </a:ext>
            </a:extLst>
          </p:cNvPr>
          <p:cNvSpPr txBox="1"/>
          <p:nvPr/>
        </p:nvSpPr>
        <p:spPr>
          <a:xfrm>
            <a:off x="366641" y="5698503"/>
            <a:ext cx="1136850" cy="4001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000" b="1" dirty="0">
                <a:solidFill>
                  <a:sysClr val="windowText" lastClr="000000"/>
                </a:solidFill>
              </a:rPr>
              <a:t>CubeSat</a:t>
            </a:r>
          </a:p>
        </p:txBody>
      </p:sp>
    </p:spTree>
    <p:extLst>
      <p:ext uri="{BB962C8B-B14F-4D97-AF65-F5344CB8AC3E}">
        <p14:creationId xmlns:p14="http://schemas.microsoft.com/office/powerpoint/2010/main" val="3047522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410BF-50CC-4199-AC45-CD2205BA4212}"/>
              </a:ext>
            </a:extLst>
          </p:cNvPr>
          <p:cNvSpPr>
            <a:spLocks noGrp="1"/>
          </p:cNvSpPr>
          <p:nvPr>
            <p:ph type="title"/>
          </p:nvPr>
        </p:nvSpPr>
        <p:spPr/>
        <p:txBody>
          <a:bodyPr/>
          <a:lstStyle/>
          <a:p>
            <a:r>
              <a:rPr lang="en-US"/>
              <a:t>Structural Design Overview</a:t>
            </a:r>
          </a:p>
        </p:txBody>
      </p:sp>
      <p:sp>
        <p:nvSpPr>
          <p:cNvPr id="4" name="Slide Number Placeholder 3">
            <a:extLst>
              <a:ext uri="{FF2B5EF4-FFF2-40B4-BE49-F238E27FC236}">
                <a16:creationId xmlns:a16="http://schemas.microsoft.com/office/drawing/2014/main" id="{016910B1-60D9-4B01-9932-F42175D3F257}"/>
              </a:ext>
            </a:extLst>
          </p:cNvPr>
          <p:cNvSpPr>
            <a:spLocks noGrp="1"/>
          </p:cNvSpPr>
          <p:nvPr>
            <p:ph type="sldNum" sz="quarter" idx="4"/>
          </p:nvPr>
        </p:nvSpPr>
        <p:spPr/>
        <p:txBody>
          <a:bodyPr/>
          <a:lstStyle/>
          <a:p>
            <a:fld id="{292ABC7F-B9E9-0840-915A-8F394559AFCC}" type="slidenum">
              <a:rPr lang="en-US" smtClean="0"/>
              <a:pPr/>
              <a:t>12</a:t>
            </a:fld>
            <a:endParaRPr lang="en-US"/>
          </a:p>
        </p:txBody>
      </p:sp>
      <p:pic>
        <p:nvPicPr>
          <p:cNvPr id="11" name="Content Placeholder 10">
            <a:extLst>
              <a:ext uri="{FF2B5EF4-FFF2-40B4-BE49-F238E27FC236}">
                <a16:creationId xmlns:a16="http://schemas.microsoft.com/office/drawing/2014/main" id="{27C6A43B-F045-40E7-A0EF-A62F65561D13}"/>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p:blipFill>
        <p:spPr>
          <a:xfrm>
            <a:off x="3195687" y="958167"/>
            <a:ext cx="8292376" cy="4403353"/>
          </a:xfrm>
        </p:spPr>
      </p:pic>
      <p:graphicFrame>
        <p:nvGraphicFramePr>
          <p:cNvPr id="14" name="Table 14">
            <a:extLst>
              <a:ext uri="{FF2B5EF4-FFF2-40B4-BE49-F238E27FC236}">
                <a16:creationId xmlns:a16="http://schemas.microsoft.com/office/drawing/2014/main" id="{4E3B17D3-73BA-407A-A6D2-6AC03392F55B}"/>
              </a:ext>
            </a:extLst>
          </p:cNvPr>
          <p:cNvGraphicFramePr>
            <a:graphicFrameLocks noGrp="1"/>
          </p:cNvGraphicFramePr>
          <p:nvPr>
            <p:extLst>
              <p:ext uri="{D42A27DB-BD31-4B8C-83A1-F6EECF244321}">
                <p14:modId xmlns:p14="http://schemas.microsoft.com/office/powerpoint/2010/main" val="415619081"/>
              </p:ext>
            </p:extLst>
          </p:nvPr>
        </p:nvGraphicFramePr>
        <p:xfrm>
          <a:off x="176632" y="1074198"/>
          <a:ext cx="2504490" cy="3122882"/>
        </p:xfrm>
        <a:graphic>
          <a:graphicData uri="http://schemas.openxmlformats.org/drawingml/2006/table">
            <a:tbl>
              <a:tblPr firstRow="1" bandRow="1">
                <a:tableStyleId>{5C22544A-7EE6-4342-B048-85BDC9FD1C3A}</a:tableStyleId>
              </a:tblPr>
              <a:tblGrid>
                <a:gridCol w="1252245">
                  <a:extLst>
                    <a:ext uri="{9D8B030D-6E8A-4147-A177-3AD203B41FA5}">
                      <a16:colId xmlns:a16="http://schemas.microsoft.com/office/drawing/2014/main" val="3317016929"/>
                    </a:ext>
                  </a:extLst>
                </a:gridCol>
                <a:gridCol w="1252245">
                  <a:extLst>
                    <a:ext uri="{9D8B030D-6E8A-4147-A177-3AD203B41FA5}">
                      <a16:colId xmlns:a16="http://schemas.microsoft.com/office/drawing/2014/main" val="699117443"/>
                    </a:ext>
                  </a:extLst>
                </a:gridCol>
              </a:tblGrid>
              <a:tr h="446126">
                <a:tc>
                  <a:txBody>
                    <a:bodyPr/>
                    <a:lstStyle/>
                    <a:p>
                      <a:r>
                        <a:rPr lang="en-US" sz="1600"/>
                        <a:t>Parameter</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sz="1600"/>
                        <a:t>Dimension</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856875934"/>
                  </a:ext>
                </a:extLst>
              </a:tr>
              <a:tr h="446126">
                <a:tc>
                  <a:txBody>
                    <a:bodyPr/>
                    <a:lstStyle/>
                    <a:p>
                      <a:r>
                        <a:rPr lang="en-US" sz="1600"/>
                        <a:t>Material</a:t>
                      </a:r>
                      <a:endParaRPr lang="en-US" sz="1600">
                        <a:solidFill>
                          <a:srgbClr val="000000"/>
                        </a:solidFill>
                      </a:endParaRP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sz="1600"/>
                        <a:t>Al 7075</a:t>
                      </a:r>
                      <a:endParaRPr lang="en-US" sz="1600">
                        <a:solidFill>
                          <a:srgbClr val="000000"/>
                        </a:solidFill>
                      </a:endParaRP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599243"/>
                  </a:ext>
                </a:extLst>
              </a:tr>
              <a:tr h="446126">
                <a:tc>
                  <a:txBody>
                    <a:bodyPr/>
                    <a:lstStyle/>
                    <a:p>
                      <a:r>
                        <a:rPr lang="en-US" sz="1600"/>
                        <a:t>Mass</a:t>
                      </a:r>
                      <a:endParaRPr lang="en-US" sz="1600">
                        <a:solidFill>
                          <a:srgbClr val="000000"/>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a:t>3.27 kg</a:t>
                      </a:r>
                      <a:endParaRPr lang="en-US" sz="1600">
                        <a:solidFill>
                          <a:srgbClr val="000000"/>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8388120"/>
                  </a:ext>
                </a:extLst>
              </a:tr>
              <a:tr h="446126">
                <a:tc>
                  <a:txBody>
                    <a:bodyPr/>
                    <a:lstStyle/>
                    <a:p>
                      <a:r>
                        <a:rPr lang="en-US" sz="1600"/>
                        <a:t>Vol</a:t>
                      </a:r>
                      <a:endParaRPr lang="en-US" sz="1600">
                        <a:solidFill>
                          <a:srgbClr val="000000"/>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t>5,204.1 </a:t>
                      </a:r>
                      <a:r>
                        <a:rPr lang="en-US" sz="1600" u="none" strike="noStrike" noProof="0"/>
                        <a:t>cm³</a:t>
                      </a:r>
                      <a:endParaRPr lang="en-US" sz="1600" b="0">
                        <a:solidFill>
                          <a:srgbClr val="000000"/>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4359772"/>
                  </a:ext>
                </a:extLst>
              </a:tr>
              <a:tr h="446126">
                <a:tc>
                  <a:txBody>
                    <a:bodyPr/>
                    <a:lstStyle/>
                    <a:p>
                      <a:r>
                        <a:rPr lang="en-US" sz="1600"/>
                        <a:t>Length</a:t>
                      </a:r>
                      <a:endParaRPr lang="en-US" sz="1600">
                        <a:solidFill>
                          <a:srgbClr val="000000"/>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a:t>38.16 cm </a:t>
                      </a:r>
                      <a:endParaRPr lang="en-US" sz="1600">
                        <a:solidFill>
                          <a:srgbClr val="000000"/>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4816843"/>
                  </a:ext>
                </a:extLst>
              </a:tr>
              <a:tr h="446126">
                <a:tc>
                  <a:txBody>
                    <a:bodyPr/>
                    <a:lstStyle/>
                    <a:p>
                      <a:r>
                        <a:rPr lang="en-US" sz="1600"/>
                        <a:t>Height</a:t>
                      </a:r>
                      <a:endParaRPr lang="en-US" sz="1600">
                        <a:solidFill>
                          <a:srgbClr val="000000"/>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a:t>13.8 cm</a:t>
                      </a:r>
                      <a:endParaRPr lang="en-US" sz="1600">
                        <a:solidFill>
                          <a:srgbClr val="000000"/>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44697923"/>
                  </a:ext>
                </a:extLst>
              </a:tr>
              <a:tr h="446126">
                <a:tc>
                  <a:txBody>
                    <a:bodyPr/>
                    <a:lstStyle/>
                    <a:p>
                      <a:r>
                        <a:rPr lang="en-US" sz="1600"/>
                        <a:t>Width</a:t>
                      </a:r>
                      <a:endParaRPr lang="en-US" sz="1600">
                        <a:solidFill>
                          <a:srgbClr val="000000"/>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a:t>11.1 cm</a:t>
                      </a:r>
                      <a:endParaRPr lang="en-US" sz="1600">
                        <a:solidFill>
                          <a:srgbClr val="000000"/>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922557"/>
                  </a:ext>
                </a:extLst>
              </a:tr>
            </a:tbl>
          </a:graphicData>
        </a:graphic>
      </p:graphicFrame>
      <p:cxnSp>
        <p:nvCxnSpPr>
          <p:cNvPr id="18" name="Straight Arrow Connector 17">
            <a:extLst>
              <a:ext uri="{FF2B5EF4-FFF2-40B4-BE49-F238E27FC236}">
                <a16:creationId xmlns:a16="http://schemas.microsoft.com/office/drawing/2014/main" id="{6BCE2EF5-8F7D-400A-84A1-F7B47746FCCF}"/>
              </a:ext>
            </a:extLst>
          </p:cNvPr>
          <p:cNvCxnSpPr>
            <a:cxnSpLocks/>
            <a:stCxn id="22" idx="1"/>
          </p:cNvCxnSpPr>
          <p:nvPr/>
        </p:nvCxnSpPr>
        <p:spPr>
          <a:xfrm flipH="1">
            <a:off x="5116472" y="1893748"/>
            <a:ext cx="1525468"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0" name="Straight Arrow Connector 19">
            <a:extLst>
              <a:ext uri="{FF2B5EF4-FFF2-40B4-BE49-F238E27FC236}">
                <a16:creationId xmlns:a16="http://schemas.microsoft.com/office/drawing/2014/main" id="{1EF32D77-8854-4CC0-8CC5-F5EEAAD65E42}"/>
              </a:ext>
            </a:extLst>
          </p:cNvPr>
          <p:cNvCxnSpPr>
            <a:cxnSpLocks/>
            <a:stCxn id="23" idx="1"/>
          </p:cNvCxnSpPr>
          <p:nvPr/>
        </p:nvCxnSpPr>
        <p:spPr>
          <a:xfrm flipH="1">
            <a:off x="5231876" y="3258302"/>
            <a:ext cx="1410064"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2" name="TextBox 21">
            <a:extLst>
              <a:ext uri="{FF2B5EF4-FFF2-40B4-BE49-F238E27FC236}">
                <a16:creationId xmlns:a16="http://schemas.microsoft.com/office/drawing/2014/main" id="{97F08666-8AF7-4602-8217-957506250E44}"/>
              </a:ext>
            </a:extLst>
          </p:cNvPr>
          <p:cNvSpPr txBox="1"/>
          <p:nvPr/>
        </p:nvSpPr>
        <p:spPr>
          <a:xfrm>
            <a:off x="6641940" y="1709082"/>
            <a:ext cx="1540871"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b="1">
                <a:solidFill>
                  <a:schemeClr val="accent6"/>
                </a:solidFill>
              </a:rPr>
              <a:t>GPS Antenna</a:t>
            </a:r>
          </a:p>
        </p:txBody>
      </p:sp>
      <p:sp>
        <p:nvSpPr>
          <p:cNvPr id="23" name="TextBox 22">
            <a:extLst>
              <a:ext uri="{FF2B5EF4-FFF2-40B4-BE49-F238E27FC236}">
                <a16:creationId xmlns:a16="http://schemas.microsoft.com/office/drawing/2014/main" id="{E8834DA2-1F97-4218-A122-65651DF4432D}"/>
              </a:ext>
            </a:extLst>
          </p:cNvPr>
          <p:cNvSpPr txBox="1"/>
          <p:nvPr/>
        </p:nvSpPr>
        <p:spPr>
          <a:xfrm>
            <a:off x="6641940" y="3073636"/>
            <a:ext cx="1472583"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b="1">
                <a:solidFill>
                  <a:schemeClr val="accent6"/>
                </a:solidFill>
              </a:rPr>
              <a:t>TOF Camera</a:t>
            </a:r>
          </a:p>
        </p:txBody>
      </p:sp>
      <p:sp>
        <p:nvSpPr>
          <p:cNvPr id="24" name="TextBox 23">
            <a:extLst>
              <a:ext uri="{FF2B5EF4-FFF2-40B4-BE49-F238E27FC236}">
                <a16:creationId xmlns:a16="http://schemas.microsoft.com/office/drawing/2014/main" id="{37F12D32-A083-404E-AA09-F6A3737FA109}"/>
              </a:ext>
            </a:extLst>
          </p:cNvPr>
          <p:cNvSpPr txBox="1"/>
          <p:nvPr/>
        </p:nvSpPr>
        <p:spPr>
          <a:xfrm>
            <a:off x="6641940" y="4176037"/>
            <a:ext cx="2553983"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a:solidFill>
                  <a:schemeClr val="accent6"/>
                </a:solidFill>
              </a:rPr>
              <a:t>Monochrome Camera</a:t>
            </a:r>
          </a:p>
        </p:txBody>
      </p:sp>
      <p:cxnSp>
        <p:nvCxnSpPr>
          <p:cNvPr id="40" name="Straight Arrow Connector 39">
            <a:extLst>
              <a:ext uri="{FF2B5EF4-FFF2-40B4-BE49-F238E27FC236}">
                <a16:creationId xmlns:a16="http://schemas.microsoft.com/office/drawing/2014/main" id="{97E90A5F-7D7F-43EB-945B-82158195290F}"/>
              </a:ext>
            </a:extLst>
          </p:cNvPr>
          <p:cNvCxnSpPr>
            <a:cxnSpLocks/>
            <a:stCxn id="24" idx="1"/>
          </p:cNvCxnSpPr>
          <p:nvPr/>
        </p:nvCxnSpPr>
        <p:spPr>
          <a:xfrm flipH="1">
            <a:off x="5231876" y="4360703"/>
            <a:ext cx="1410064"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89829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649909d663_0_28"/>
          <p:cNvSpPr txBox="1">
            <a:spLocks noGrp="1"/>
          </p:cNvSpPr>
          <p:nvPr>
            <p:ph type="title"/>
          </p:nvPr>
        </p:nvSpPr>
        <p:spPr>
          <a:xfrm>
            <a:off x="775096" y="161333"/>
            <a:ext cx="7895567" cy="5541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US"/>
              <a:t>Structural Overview</a:t>
            </a:r>
            <a:endParaRPr/>
          </a:p>
        </p:txBody>
      </p:sp>
      <p:sp>
        <p:nvSpPr>
          <p:cNvPr id="184" name="Google Shape;184;g649909d663_0_28"/>
          <p:cNvSpPr txBox="1">
            <a:spLocks noGrp="1"/>
          </p:cNvSpPr>
          <p:nvPr>
            <p:ph type="sldNum" idx="12"/>
          </p:nvPr>
        </p:nvSpPr>
        <p:spPr>
          <a:xfrm>
            <a:off x="176632" y="6547065"/>
            <a:ext cx="402191" cy="230832"/>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9pPr>
          </a:lstStyle>
          <a:p>
            <a:pPr marL="0" lvl="0" indent="0" algn="r" rtl="0">
              <a:spcBef>
                <a:spcPts val="0"/>
              </a:spcBef>
              <a:spcAft>
                <a:spcPts val="0"/>
              </a:spcAft>
              <a:buClr>
                <a:srgbClr val="000000"/>
              </a:buClr>
              <a:buFont typeface="Arial"/>
              <a:buNone/>
            </a:pPr>
            <a:fld id="{00000000-1234-1234-1234-123412341234}" type="slidenum">
              <a:rPr lang="en-US" smtClean="0"/>
              <a:pPr marL="0" lvl="0" indent="0" algn="r" rtl="0">
                <a:spcBef>
                  <a:spcPts val="0"/>
                </a:spcBef>
                <a:spcAft>
                  <a:spcPts val="0"/>
                </a:spcAft>
                <a:buClr>
                  <a:srgbClr val="000000"/>
                </a:buClr>
                <a:buFont typeface="Arial"/>
                <a:buNone/>
              </a:pPr>
              <a:t>13</a:t>
            </a:fld>
            <a:endParaRPr/>
          </a:p>
        </p:txBody>
      </p:sp>
      <p:pic>
        <p:nvPicPr>
          <p:cNvPr id="6" name="Picture 5" descr="A picture containing man, person, building, table&#10;&#10;Description automatically generated">
            <a:extLst>
              <a:ext uri="{FF2B5EF4-FFF2-40B4-BE49-F238E27FC236}">
                <a16:creationId xmlns:a16="http://schemas.microsoft.com/office/drawing/2014/main" id="{61E38139-AF6A-4343-8E30-13EDDF4F2A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09"/>
          <a:stretch/>
        </p:blipFill>
        <p:spPr>
          <a:xfrm>
            <a:off x="678213" y="1325217"/>
            <a:ext cx="5952639" cy="4359965"/>
          </a:xfrm>
          <a:prstGeom prst="rect">
            <a:avLst/>
          </a:prstGeom>
        </p:spPr>
      </p:pic>
      <p:pic>
        <p:nvPicPr>
          <p:cNvPr id="13" name="Picture 12" descr="A picture containing indoor, cabinet, kitchen, oven&#10;&#10;Description automatically generated">
            <a:extLst>
              <a:ext uri="{FF2B5EF4-FFF2-40B4-BE49-F238E27FC236}">
                <a16:creationId xmlns:a16="http://schemas.microsoft.com/office/drawing/2014/main" id="{E2704DED-7675-47C4-BCD6-73734998FC2D}"/>
              </a:ext>
            </a:extLst>
          </p:cNvPr>
          <p:cNvPicPr>
            <a:picLocks noChangeAspect="1"/>
          </p:cNvPicPr>
          <p:nvPr/>
        </p:nvPicPr>
        <p:blipFill>
          <a:blip r:embed="rId4"/>
          <a:stretch>
            <a:fillRect/>
          </a:stretch>
        </p:blipFill>
        <p:spPr>
          <a:xfrm>
            <a:off x="7093434" y="1325216"/>
            <a:ext cx="4220360" cy="4359965"/>
          </a:xfrm>
          <a:prstGeom prst="rect">
            <a:avLst/>
          </a:prstGeom>
        </p:spPr>
      </p:pic>
    </p:spTree>
    <p:extLst>
      <p:ext uri="{BB962C8B-B14F-4D97-AF65-F5344CB8AC3E}">
        <p14:creationId xmlns:p14="http://schemas.microsoft.com/office/powerpoint/2010/main" val="827635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34" name="Rectangle 33">
            <a:extLst>
              <a:ext uri="{FF2B5EF4-FFF2-40B4-BE49-F238E27FC236}">
                <a16:creationId xmlns:a16="http://schemas.microsoft.com/office/drawing/2014/main" id="{64964CE6-5B15-1E40-AB72-2CF5FFA935BA}"/>
              </a:ext>
            </a:extLst>
          </p:cNvPr>
          <p:cNvSpPr/>
          <p:nvPr/>
        </p:nvSpPr>
        <p:spPr>
          <a:xfrm>
            <a:off x="6331445" y="3432365"/>
            <a:ext cx="1788488" cy="1197425"/>
          </a:xfrm>
          <a:prstGeom prst="rect">
            <a:avLst/>
          </a:prstGeom>
          <a:ln w="762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7" name="Rectangle 46">
            <a:extLst>
              <a:ext uri="{FF2B5EF4-FFF2-40B4-BE49-F238E27FC236}">
                <a16:creationId xmlns:a16="http://schemas.microsoft.com/office/drawing/2014/main" id="{1A268FA3-7D53-4B53-A80E-251175550A32}"/>
              </a:ext>
            </a:extLst>
          </p:cNvPr>
          <p:cNvSpPr/>
          <p:nvPr/>
        </p:nvSpPr>
        <p:spPr>
          <a:xfrm>
            <a:off x="6331445" y="3444117"/>
            <a:ext cx="1788488" cy="1197425"/>
          </a:xfrm>
          <a:prstGeom prst="rect">
            <a:avLst/>
          </a:prstGeom>
          <a:ln w="101600">
            <a:solidFill>
              <a:schemeClr val="accent6">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7" name="Rectangle 36">
            <a:extLst>
              <a:ext uri="{FF2B5EF4-FFF2-40B4-BE49-F238E27FC236}">
                <a16:creationId xmlns:a16="http://schemas.microsoft.com/office/drawing/2014/main" id="{A7B8DE76-D1FD-314C-B523-E8578F3162CB}"/>
              </a:ext>
            </a:extLst>
          </p:cNvPr>
          <p:cNvSpPr/>
          <p:nvPr/>
        </p:nvSpPr>
        <p:spPr>
          <a:xfrm>
            <a:off x="9113087" y="4995088"/>
            <a:ext cx="1788488" cy="1197425"/>
          </a:xfrm>
          <a:prstGeom prst="rect">
            <a:avLst/>
          </a:prstGeom>
          <a:ln w="762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A083D858-A729-4B45-AD82-27A9F73C23D1}"/>
              </a:ext>
            </a:extLst>
          </p:cNvPr>
          <p:cNvSpPr/>
          <p:nvPr/>
        </p:nvSpPr>
        <p:spPr>
          <a:xfrm>
            <a:off x="9106531" y="4988358"/>
            <a:ext cx="1788488" cy="1197425"/>
          </a:xfrm>
          <a:prstGeom prst="rect">
            <a:avLst/>
          </a:prstGeom>
          <a:ln w="101600">
            <a:solidFill>
              <a:schemeClr val="accent6">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6" name="Rectangle 35">
            <a:extLst>
              <a:ext uri="{FF2B5EF4-FFF2-40B4-BE49-F238E27FC236}">
                <a16:creationId xmlns:a16="http://schemas.microsoft.com/office/drawing/2014/main" id="{51CBE328-6C90-544D-BC68-5245B9CBD0F5}"/>
              </a:ext>
            </a:extLst>
          </p:cNvPr>
          <p:cNvSpPr/>
          <p:nvPr/>
        </p:nvSpPr>
        <p:spPr>
          <a:xfrm>
            <a:off x="9113087" y="3432365"/>
            <a:ext cx="1788488" cy="1197425"/>
          </a:xfrm>
          <a:prstGeom prst="rect">
            <a:avLst/>
          </a:prstGeom>
          <a:ln w="762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3" name="Rectangle 42">
            <a:extLst>
              <a:ext uri="{FF2B5EF4-FFF2-40B4-BE49-F238E27FC236}">
                <a16:creationId xmlns:a16="http://schemas.microsoft.com/office/drawing/2014/main" id="{7B7AE7C9-DD4B-4004-915F-6FE142085112}"/>
              </a:ext>
            </a:extLst>
          </p:cNvPr>
          <p:cNvSpPr/>
          <p:nvPr/>
        </p:nvSpPr>
        <p:spPr>
          <a:xfrm>
            <a:off x="9106531" y="3425635"/>
            <a:ext cx="1788488" cy="1197425"/>
          </a:xfrm>
          <a:prstGeom prst="rect">
            <a:avLst/>
          </a:prstGeom>
          <a:ln w="101600">
            <a:solidFill>
              <a:schemeClr val="accent6">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AA57A711-685D-3346-94F9-28A1A6E2626F}"/>
              </a:ext>
            </a:extLst>
          </p:cNvPr>
          <p:cNvSpPr/>
          <p:nvPr/>
        </p:nvSpPr>
        <p:spPr>
          <a:xfrm>
            <a:off x="9113087" y="1878148"/>
            <a:ext cx="1788488" cy="1197425"/>
          </a:xfrm>
          <a:prstGeom prst="rect">
            <a:avLst/>
          </a:prstGeom>
          <a:ln w="762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6" name="Rectangle 45">
            <a:extLst>
              <a:ext uri="{FF2B5EF4-FFF2-40B4-BE49-F238E27FC236}">
                <a16:creationId xmlns:a16="http://schemas.microsoft.com/office/drawing/2014/main" id="{A9C4AAAF-DAD5-4B5F-871D-7FCB67A870D7}"/>
              </a:ext>
            </a:extLst>
          </p:cNvPr>
          <p:cNvSpPr/>
          <p:nvPr/>
        </p:nvSpPr>
        <p:spPr>
          <a:xfrm>
            <a:off x="9106531" y="1871418"/>
            <a:ext cx="1788488" cy="1197425"/>
          </a:xfrm>
          <a:prstGeom prst="rect">
            <a:avLst/>
          </a:prstGeom>
          <a:ln w="101600">
            <a:solidFill>
              <a:schemeClr val="accent6">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AF8791A3-4DF3-40DA-A26A-096A860A5BE3}"/>
              </a:ext>
            </a:extLst>
          </p:cNvPr>
          <p:cNvSpPr/>
          <p:nvPr/>
        </p:nvSpPr>
        <p:spPr>
          <a:xfrm>
            <a:off x="1115659" y="3219020"/>
            <a:ext cx="1788488" cy="1647620"/>
          </a:xfrm>
          <a:prstGeom prst="rect">
            <a:avLst/>
          </a:prstGeom>
          <a:ln w="101600">
            <a:solidFill>
              <a:schemeClr val="accent6">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F3E1C4D8-258E-1742-AA91-9124C32D032C}"/>
              </a:ext>
            </a:extLst>
          </p:cNvPr>
          <p:cNvSpPr/>
          <p:nvPr/>
        </p:nvSpPr>
        <p:spPr>
          <a:xfrm>
            <a:off x="3713943" y="3432366"/>
            <a:ext cx="1788488" cy="1197425"/>
          </a:xfrm>
          <a:prstGeom prst="rect">
            <a:avLst/>
          </a:prstGeom>
          <a:ln w="7620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9" name="Rectangle 48">
            <a:extLst>
              <a:ext uri="{FF2B5EF4-FFF2-40B4-BE49-F238E27FC236}">
                <a16:creationId xmlns:a16="http://schemas.microsoft.com/office/drawing/2014/main" id="{F3DB7B8E-1D8C-4A7E-9ACB-9F8CC5BC8649}"/>
              </a:ext>
            </a:extLst>
          </p:cNvPr>
          <p:cNvSpPr/>
          <p:nvPr/>
        </p:nvSpPr>
        <p:spPr>
          <a:xfrm>
            <a:off x="3712097" y="3432365"/>
            <a:ext cx="1788488" cy="1197425"/>
          </a:xfrm>
          <a:prstGeom prst="rect">
            <a:avLst/>
          </a:prstGeom>
          <a:ln w="101600">
            <a:solidFill>
              <a:schemeClr val="accent6">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2" name="Google Shape;182;g649909d663_0_28"/>
          <p:cNvSpPr txBox="1">
            <a:spLocks noGrp="1"/>
          </p:cNvSpPr>
          <p:nvPr>
            <p:ph type="title"/>
          </p:nvPr>
        </p:nvSpPr>
        <p:spPr>
          <a:xfrm>
            <a:off x="775096" y="161333"/>
            <a:ext cx="9751390" cy="5541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US"/>
              <a:t>Electronics Overview – Telemetry System</a:t>
            </a:r>
            <a:endParaRPr/>
          </a:p>
        </p:txBody>
      </p:sp>
      <p:sp>
        <p:nvSpPr>
          <p:cNvPr id="184" name="Google Shape;184;g649909d663_0_28"/>
          <p:cNvSpPr txBox="1">
            <a:spLocks noGrp="1"/>
          </p:cNvSpPr>
          <p:nvPr>
            <p:ph type="sldNum" idx="12"/>
          </p:nvPr>
        </p:nvSpPr>
        <p:spPr>
          <a:xfrm>
            <a:off x="176632" y="6547065"/>
            <a:ext cx="402191" cy="230832"/>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9pPr>
          </a:lstStyle>
          <a:p>
            <a:pPr marL="0" lvl="0" indent="0" algn="r" rtl="0">
              <a:spcBef>
                <a:spcPts val="0"/>
              </a:spcBef>
              <a:spcAft>
                <a:spcPts val="0"/>
              </a:spcAft>
              <a:buClr>
                <a:srgbClr val="000000"/>
              </a:buClr>
              <a:buFont typeface="Arial"/>
              <a:buNone/>
            </a:pPr>
            <a:fld id="{00000000-1234-1234-1234-123412341234}" type="slidenum">
              <a:rPr lang="en-US" smtClean="0"/>
              <a:pPr marL="0" lvl="0" indent="0" algn="r" rtl="0">
                <a:spcBef>
                  <a:spcPts val="0"/>
                </a:spcBef>
                <a:spcAft>
                  <a:spcPts val="0"/>
                </a:spcAft>
                <a:buClr>
                  <a:srgbClr val="000000"/>
                </a:buClr>
                <a:buFont typeface="Arial"/>
                <a:buNone/>
              </a:pPr>
              <a:t>14</a:t>
            </a:fld>
            <a:endParaRPr/>
          </a:p>
        </p:txBody>
      </p:sp>
      <p:pic>
        <p:nvPicPr>
          <p:cNvPr id="6" name="Picture 5" descr="A picture containing monitor&#10;&#10;Description automatically generated">
            <a:extLst>
              <a:ext uri="{FF2B5EF4-FFF2-40B4-BE49-F238E27FC236}">
                <a16:creationId xmlns:a16="http://schemas.microsoft.com/office/drawing/2014/main" id="{90B26A2A-C7A6-4846-A14D-E1C1B1A47C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4103" y="3294479"/>
            <a:ext cx="1371600" cy="1473200"/>
          </a:xfrm>
          <a:prstGeom prst="rect">
            <a:avLst/>
          </a:prstGeom>
        </p:spPr>
      </p:pic>
      <p:sp>
        <p:nvSpPr>
          <p:cNvPr id="7" name="Rounded Rectangle 6">
            <a:extLst>
              <a:ext uri="{FF2B5EF4-FFF2-40B4-BE49-F238E27FC236}">
                <a16:creationId xmlns:a16="http://schemas.microsoft.com/office/drawing/2014/main" id="{4932BA72-713E-294E-A078-166253F279DD}"/>
              </a:ext>
            </a:extLst>
          </p:cNvPr>
          <p:cNvSpPr/>
          <p:nvPr/>
        </p:nvSpPr>
        <p:spPr>
          <a:xfrm>
            <a:off x="3762844" y="3522852"/>
            <a:ext cx="1690687" cy="1016454"/>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Raspberry Pi</a:t>
            </a:r>
          </a:p>
        </p:txBody>
      </p:sp>
      <p:sp>
        <p:nvSpPr>
          <p:cNvPr id="17" name="Rounded Rectangle 16">
            <a:extLst>
              <a:ext uri="{FF2B5EF4-FFF2-40B4-BE49-F238E27FC236}">
                <a16:creationId xmlns:a16="http://schemas.microsoft.com/office/drawing/2014/main" id="{6764AF1A-6D2C-FD4B-B761-601309B1582B}"/>
              </a:ext>
            </a:extLst>
          </p:cNvPr>
          <p:cNvSpPr/>
          <p:nvPr/>
        </p:nvSpPr>
        <p:spPr>
          <a:xfrm>
            <a:off x="6375329" y="3522852"/>
            <a:ext cx="1690687" cy="1016454"/>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Intel NUC</a:t>
            </a:r>
          </a:p>
        </p:txBody>
      </p:sp>
      <p:sp>
        <p:nvSpPr>
          <p:cNvPr id="18" name="Rounded Rectangle 17">
            <a:extLst>
              <a:ext uri="{FF2B5EF4-FFF2-40B4-BE49-F238E27FC236}">
                <a16:creationId xmlns:a16="http://schemas.microsoft.com/office/drawing/2014/main" id="{A2353C43-0207-9546-93C1-875D5B5B1B3D}"/>
              </a:ext>
            </a:extLst>
          </p:cNvPr>
          <p:cNvSpPr/>
          <p:nvPr/>
        </p:nvSpPr>
        <p:spPr>
          <a:xfrm>
            <a:off x="9161989" y="3519033"/>
            <a:ext cx="1650886" cy="1016454"/>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Monochrome Camera</a:t>
            </a:r>
          </a:p>
        </p:txBody>
      </p:sp>
      <p:sp>
        <p:nvSpPr>
          <p:cNvPr id="19" name="Rounded Rectangle 18">
            <a:extLst>
              <a:ext uri="{FF2B5EF4-FFF2-40B4-BE49-F238E27FC236}">
                <a16:creationId xmlns:a16="http://schemas.microsoft.com/office/drawing/2014/main" id="{52E482CD-BD8D-C544-A485-4C0EE6E39700}"/>
              </a:ext>
            </a:extLst>
          </p:cNvPr>
          <p:cNvSpPr/>
          <p:nvPr/>
        </p:nvSpPr>
        <p:spPr>
          <a:xfrm>
            <a:off x="9161989" y="5081755"/>
            <a:ext cx="1650886" cy="1016454"/>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GPS</a:t>
            </a:r>
          </a:p>
        </p:txBody>
      </p:sp>
      <p:sp>
        <p:nvSpPr>
          <p:cNvPr id="20" name="Rounded Rectangle 19">
            <a:extLst>
              <a:ext uri="{FF2B5EF4-FFF2-40B4-BE49-F238E27FC236}">
                <a16:creationId xmlns:a16="http://schemas.microsoft.com/office/drawing/2014/main" id="{C34A10C3-3D5A-5A49-8A10-0073588CDD0E}"/>
              </a:ext>
            </a:extLst>
          </p:cNvPr>
          <p:cNvSpPr/>
          <p:nvPr/>
        </p:nvSpPr>
        <p:spPr>
          <a:xfrm>
            <a:off x="9161989" y="1955898"/>
            <a:ext cx="1650886" cy="1016454"/>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err="1"/>
              <a:t>ToF</a:t>
            </a:r>
            <a:r>
              <a:rPr lang="en-US"/>
              <a:t> camera</a:t>
            </a:r>
          </a:p>
        </p:txBody>
      </p:sp>
      <p:sp>
        <p:nvSpPr>
          <p:cNvPr id="13" name="TextBox 12">
            <a:extLst>
              <a:ext uri="{FF2B5EF4-FFF2-40B4-BE49-F238E27FC236}">
                <a16:creationId xmlns:a16="http://schemas.microsoft.com/office/drawing/2014/main" id="{94A84ABC-E26C-C147-8C60-C1FC7762FFE9}"/>
              </a:ext>
            </a:extLst>
          </p:cNvPr>
          <p:cNvSpPr txBox="1"/>
          <p:nvPr/>
        </p:nvSpPr>
        <p:spPr>
          <a:xfrm>
            <a:off x="775096" y="4882735"/>
            <a:ext cx="2670445" cy="369332"/>
          </a:xfrm>
          <a:prstGeom prst="rect">
            <a:avLst/>
          </a:prstGeom>
          <a:noFill/>
        </p:spPr>
        <p:txBody>
          <a:bodyPr wrap="square" rtlCol="0">
            <a:spAutoFit/>
          </a:bodyPr>
          <a:lstStyle/>
          <a:p>
            <a:r>
              <a:rPr lang="en-US" b="1">
                <a:solidFill>
                  <a:schemeClr val="accent2"/>
                </a:solidFill>
              </a:rPr>
              <a:t>Deployer/Simulated PC</a:t>
            </a:r>
          </a:p>
        </p:txBody>
      </p:sp>
      <p:cxnSp>
        <p:nvCxnSpPr>
          <p:cNvPr id="22" name="Straight Arrow Connector 21">
            <a:extLst>
              <a:ext uri="{FF2B5EF4-FFF2-40B4-BE49-F238E27FC236}">
                <a16:creationId xmlns:a16="http://schemas.microsoft.com/office/drawing/2014/main" id="{1DB78CD8-ED30-6144-A45C-FA3C90AF79CD}"/>
              </a:ext>
            </a:extLst>
          </p:cNvPr>
          <p:cNvCxnSpPr>
            <a:cxnSpLocks/>
            <a:stCxn id="6" idx="3"/>
            <a:endCxn id="7" idx="1"/>
          </p:cNvCxnSpPr>
          <p:nvPr/>
        </p:nvCxnSpPr>
        <p:spPr>
          <a:xfrm>
            <a:off x="2695703" y="4031079"/>
            <a:ext cx="1067141" cy="0"/>
          </a:xfrm>
          <a:prstGeom prst="straightConnector1">
            <a:avLst/>
          </a:prstGeom>
          <a:ln>
            <a:solidFill>
              <a:srgbClr val="00B050"/>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6821BF58-F6CB-BF4E-8DAE-CB8F6B446C39}"/>
              </a:ext>
            </a:extLst>
          </p:cNvPr>
          <p:cNvCxnSpPr>
            <a:cxnSpLocks/>
            <a:stCxn id="7" idx="3"/>
            <a:endCxn id="17" idx="1"/>
          </p:cNvCxnSpPr>
          <p:nvPr/>
        </p:nvCxnSpPr>
        <p:spPr>
          <a:xfrm>
            <a:off x="5453531" y="4031079"/>
            <a:ext cx="921798" cy="0"/>
          </a:xfrm>
          <a:prstGeom prst="straightConnector1">
            <a:avLst/>
          </a:prstGeom>
          <a:ln>
            <a:solidFill>
              <a:srgbClr val="00B050"/>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29" name="Straight Arrow Connector 28">
            <a:extLst>
              <a:ext uri="{FF2B5EF4-FFF2-40B4-BE49-F238E27FC236}">
                <a16:creationId xmlns:a16="http://schemas.microsoft.com/office/drawing/2014/main" id="{309F9A12-881B-4543-BECA-0F7580664216}"/>
              </a:ext>
            </a:extLst>
          </p:cNvPr>
          <p:cNvCxnSpPr>
            <a:cxnSpLocks/>
            <a:stCxn id="17" idx="3"/>
            <a:endCxn id="18" idx="1"/>
          </p:cNvCxnSpPr>
          <p:nvPr/>
        </p:nvCxnSpPr>
        <p:spPr>
          <a:xfrm flipV="1">
            <a:off x="8066016" y="4027260"/>
            <a:ext cx="1095973" cy="3819"/>
          </a:xfrm>
          <a:prstGeom prst="straightConnector1">
            <a:avLst/>
          </a:prstGeom>
          <a:ln>
            <a:solidFill>
              <a:srgbClr val="00B050"/>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40" name="Elbow Connector 39">
            <a:extLst>
              <a:ext uri="{FF2B5EF4-FFF2-40B4-BE49-F238E27FC236}">
                <a16:creationId xmlns:a16="http://schemas.microsoft.com/office/drawing/2014/main" id="{7A9B86BE-0B95-CC4B-BA15-6652EF0FDFEB}"/>
              </a:ext>
            </a:extLst>
          </p:cNvPr>
          <p:cNvCxnSpPr>
            <a:cxnSpLocks/>
            <a:stCxn id="20" idx="1"/>
            <a:endCxn id="17" idx="0"/>
          </p:cNvCxnSpPr>
          <p:nvPr/>
        </p:nvCxnSpPr>
        <p:spPr>
          <a:xfrm rot="10800000" flipV="1">
            <a:off x="7220673" y="2464124"/>
            <a:ext cx="1941316" cy="1058727"/>
          </a:xfrm>
          <a:prstGeom prst="bentConnector2">
            <a:avLst/>
          </a:prstGeom>
          <a:ln>
            <a:solidFill>
              <a:srgbClr val="00B050"/>
            </a:solidFill>
            <a:headEnd type="arrow"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44" name="Elbow Connector 43">
            <a:extLst>
              <a:ext uri="{FF2B5EF4-FFF2-40B4-BE49-F238E27FC236}">
                <a16:creationId xmlns:a16="http://schemas.microsoft.com/office/drawing/2014/main" id="{EF51262D-D4DF-814A-B681-7665A633CBEC}"/>
              </a:ext>
            </a:extLst>
          </p:cNvPr>
          <p:cNvCxnSpPr>
            <a:cxnSpLocks/>
            <a:stCxn id="19" idx="1"/>
            <a:endCxn id="17" idx="2"/>
          </p:cNvCxnSpPr>
          <p:nvPr/>
        </p:nvCxnSpPr>
        <p:spPr>
          <a:xfrm rot="10800000">
            <a:off x="7220673" y="4539306"/>
            <a:ext cx="1941316" cy="1050676"/>
          </a:xfrm>
          <a:prstGeom prst="bentConnector2">
            <a:avLst/>
          </a:prstGeom>
          <a:ln>
            <a:solidFill>
              <a:srgbClr val="00B050"/>
            </a:solidFill>
            <a:headEnd type="arrow" w="med" len="med"/>
            <a:tailEnd type="none" w="med" len="med"/>
          </a:ln>
        </p:spPr>
        <p:style>
          <a:lnRef idx="3">
            <a:schemeClr val="accent1"/>
          </a:lnRef>
          <a:fillRef idx="0">
            <a:schemeClr val="accent1"/>
          </a:fillRef>
          <a:effectRef idx="2">
            <a:schemeClr val="accent1"/>
          </a:effectRef>
          <a:fontRef idx="minor">
            <a:schemeClr val="tx1"/>
          </a:fontRef>
        </p:style>
      </p:cxnSp>
      <p:sp>
        <p:nvSpPr>
          <p:cNvPr id="45" name="TextBox 44">
            <a:extLst>
              <a:ext uri="{FF2B5EF4-FFF2-40B4-BE49-F238E27FC236}">
                <a16:creationId xmlns:a16="http://schemas.microsoft.com/office/drawing/2014/main" id="{337DD71D-7A66-E64B-B09A-9CD5293EA928}"/>
              </a:ext>
            </a:extLst>
          </p:cNvPr>
          <p:cNvSpPr txBox="1"/>
          <p:nvPr/>
        </p:nvSpPr>
        <p:spPr>
          <a:xfrm>
            <a:off x="5682512" y="1297242"/>
            <a:ext cx="5478534" cy="369332"/>
          </a:xfrm>
          <a:prstGeom prst="rect">
            <a:avLst/>
          </a:prstGeom>
          <a:noFill/>
        </p:spPr>
        <p:txBody>
          <a:bodyPr wrap="square" rtlCol="0">
            <a:spAutoFit/>
          </a:bodyPr>
          <a:lstStyle/>
          <a:p>
            <a:r>
              <a:rPr lang="en-US" b="1">
                <a:solidFill>
                  <a:schemeClr val="accent2"/>
                </a:solidFill>
              </a:rPr>
              <a:t>1. Before Launching CubeSats</a:t>
            </a:r>
          </a:p>
        </p:txBody>
      </p:sp>
      <p:sp>
        <p:nvSpPr>
          <p:cNvPr id="48" name="TextBox 47">
            <a:extLst>
              <a:ext uri="{FF2B5EF4-FFF2-40B4-BE49-F238E27FC236}">
                <a16:creationId xmlns:a16="http://schemas.microsoft.com/office/drawing/2014/main" id="{8FA9D1C6-A6C6-9645-811E-6094246582BA}"/>
              </a:ext>
            </a:extLst>
          </p:cNvPr>
          <p:cNvSpPr txBox="1"/>
          <p:nvPr/>
        </p:nvSpPr>
        <p:spPr>
          <a:xfrm>
            <a:off x="1079682" y="5368201"/>
            <a:ext cx="8201025" cy="1292662"/>
          </a:xfrm>
          <a:prstGeom prst="rect">
            <a:avLst/>
          </a:prstGeom>
          <a:noFill/>
        </p:spPr>
        <p:txBody>
          <a:bodyPr wrap="square" rtlCol="0">
            <a:spAutoFit/>
          </a:bodyPr>
          <a:lstStyle/>
          <a:p>
            <a:r>
              <a:rPr lang="en-US" b="1">
                <a:solidFill>
                  <a:schemeClr val="accent2"/>
                </a:solidFill>
              </a:rPr>
              <a:t>2. Launch CubeSats</a:t>
            </a:r>
          </a:p>
          <a:p>
            <a:r>
              <a:rPr lang="en-US" b="1">
                <a:solidFill>
                  <a:schemeClr val="accent2"/>
                </a:solidFill>
              </a:rPr>
              <a:t>    Sensors:  Collect Data</a:t>
            </a:r>
          </a:p>
          <a:p>
            <a:r>
              <a:rPr lang="en-US" b="1">
                <a:solidFill>
                  <a:schemeClr val="accent2"/>
                </a:solidFill>
              </a:rPr>
              <a:t>    NUC : Processing -&gt; Transferring -&gt; Turn off Automatically</a:t>
            </a:r>
          </a:p>
          <a:p>
            <a:endParaRPr lang="en-US" sz="2400" b="1">
              <a:solidFill>
                <a:schemeClr val="accent2"/>
              </a:solidFill>
            </a:endParaRPr>
          </a:p>
        </p:txBody>
      </p:sp>
      <p:sp>
        <p:nvSpPr>
          <p:cNvPr id="52" name="TextBox 51">
            <a:extLst>
              <a:ext uri="{FF2B5EF4-FFF2-40B4-BE49-F238E27FC236}">
                <a16:creationId xmlns:a16="http://schemas.microsoft.com/office/drawing/2014/main" id="{70B70B47-BB89-2849-B509-31C04FED89AA}"/>
              </a:ext>
            </a:extLst>
          </p:cNvPr>
          <p:cNvSpPr txBox="1"/>
          <p:nvPr/>
        </p:nvSpPr>
        <p:spPr>
          <a:xfrm>
            <a:off x="1079683" y="6190429"/>
            <a:ext cx="6501237" cy="369332"/>
          </a:xfrm>
          <a:prstGeom prst="rect">
            <a:avLst/>
          </a:prstGeom>
          <a:noFill/>
        </p:spPr>
        <p:txBody>
          <a:bodyPr wrap="square" rtlCol="0">
            <a:spAutoFit/>
          </a:bodyPr>
          <a:lstStyle/>
          <a:p>
            <a:r>
              <a:rPr lang="en-US" b="1">
                <a:solidFill>
                  <a:schemeClr val="accent2"/>
                </a:solidFill>
              </a:rPr>
              <a:t>3. Raspberry Pi: Transfer results to Deployer</a:t>
            </a:r>
          </a:p>
        </p:txBody>
      </p:sp>
      <p:pic>
        <p:nvPicPr>
          <p:cNvPr id="26" name="Picture 25">
            <a:extLst>
              <a:ext uri="{FF2B5EF4-FFF2-40B4-BE49-F238E27FC236}">
                <a16:creationId xmlns:a16="http://schemas.microsoft.com/office/drawing/2014/main" id="{0E983CDE-5F98-8244-BAD9-125303A67CF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16784" y="977085"/>
            <a:ext cx="4059559" cy="2028384"/>
          </a:xfrm>
          <a:prstGeom prst="rect">
            <a:avLst/>
          </a:prstGeom>
          <a:ln>
            <a:solidFill>
              <a:srgbClr val="000000"/>
            </a:solidFill>
          </a:ln>
        </p:spPr>
      </p:pic>
      <p:sp>
        <p:nvSpPr>
          <p:cNvPr id="2" name="Oval 1">
            <a:extLst>
              <a:ext uri="{FF2B5EF4-FFF2-40B4-BE49-F238E27FC236}">
                <a16:creationId xmlns:a16="http://schemas.microsoft.com/office/drawing/2014/main" id="{64F2CA1D-D841-4035-BB68-38A409E3811A}"/>
              </a:ext>
            </a:extLst>
          </p:cNvPr>
          <p:cNvSpPr/>
          <p:nvPr/>
        </p:nvSpPr>
        <p:spPr>
          <a:xfrm>
            <a:off x="2243579" y="2009189"/>
            <a:ext cx="1201962" cy="45875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92859032-3624-47F1-889D-086CF21F4DE5}"/>
              </a:ext>
            </a:extLst>
          </p:cNvPr>
          <p:cNvSpPr/>
          <p:nvPr/>
        </p:nvSpPr>
        <p:spPr>
          <a:xfrm>
            <a:off x="3696428" y="1297242"/>
            <a:ext cx="1309205" cy="1448545"/>
          </a:xfrm>
          <a:prstGeom prst="roundRect">
            <a:avLst>
              <a:gd name="adj" fmla="val 35539"/>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Oval 27">
            <a:extLst>
              <a:ext uri="{FF2B5EF4-FFF2-40B4-BE49-F238E27FC236}">
                <a16:creationId xmlns:a16="http://schemas.microsoft.com/office/drawing/2014/main" id="{693490B4-DB36-49AF-8B7B-D7C65B8E42E1}"/>
              </a:ext>
            </a:extLst>
          </p:cNvPr>
          <p:cNvSpPr/>
          <p:nvPr/>
        </p:nvSpPr>
        <p:spPr>
          <a:xfrm>
            <a:off x="982054" y="1878149"/>
            <a:ext cx="851622" cy="58979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Oval 29">
            <a:extLst>
              <a:ext uri="{FF2B5EF4-FFF2-40B4-BE49-F238E27FC236}">
                <a16:creationId xmlns:a16="http://schemas.microsoft.com/office/drawing/2014/main" id="{71F6DCAF-EDAB-445C-971C-088447B46325}"/>
              </a:ext>
            </a:extLst>
          </p:cNvPr>
          <p:cNvSpPr/>
          <p:nvPr/>
        </p:nvSpPr>
        <p:spPr>
          <a:xfrm>
            <a:off x="1461154" y="2428674"/>
            <a:ext cx="1201962" cy="58979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Oval 31">
            <a:extLst>
              <a:ext uri="{FF2B5EF4-FFF2-40B4-BE49-F238E27FC236}">
                <a16:creationId xmlns:a16="http://schemas.microsoft.com/office/drawing/2014/main" id="{DF01CE58-1398-4673-B575-D3618717C94A}"/>
              </a:ext>
            </a:extLst>
          </p:cNvPr>
          <p:cNvSpPr/>
          <p:nvPr/>
        </p:nvSpPr>
        <p:spPr>
          <a:xfrm>
            <a:off x="1324103" y="1492496"/>
            <a:ext cx="509573" cy="403054"/>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8" name="Oval 37">
            <a:extLst>
              <a:ext uri="{FF2B5EF4-FFF2-40B4-BE49-F238E27FC236}">
                <a16:creationId xmlns:a16="http://schemas.microsoft.com/office/drawing/2014/main" id="{CEBB9054-6042-4249-8722-49645BC0F268}"/>
              </a:ext>
            </a:extLst>
          </p:cNvPr>
          <p:cNvSpPr/>
          <p:nvPr/>
        </p:nvSpPr>
        <p:spPr>
          <a:xfrm>
            <a:off x="991991" y="1878149"/>
            <a:ext cx="851622" cy="589796"/>
          </a:xfrm>
          <a:prstGeom prst="ellipse">
            <a:avLst/>
          </a:prstGeom>
          <a:noFill/>
          <a:ln w="76200">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70C0"/>
              </a:solidFill>
            </a:endParaRPr>
          </a:p>
        </p:txBody>
      </p:sp>
      <p:sp>
        <p:nvSpPr>
          <p:cNvPr id="39" name="Oval 38">
            <a:extLst>
              <a:ext uri="{FF2B5EF4-FFF2-40B4-BE49-F238E27FC236}">
                <a16:creationId xmlns:a16="http://schemas.microsoft.com/office/drawing/2014/main" id="{C8F48430-CC5E-4007-BD4C-03BC627F6939}"/>
              </a:ext>
            </a:extLst>
          </p:cNvPr>
          <p:cNvSpPr/>
          <p:nvPr/>
        </p:nvSpPr>
        <p:spPr>
          <a:xfrm>
            <a:off x="1471091" y="2428674"/>
            <a:ext cx="1201962" cy="589796"/>
          </a:xfrm>
          <a:prstGeom prst="ellipse">
            <a:avLst/>
          </a:prstGeom>
          <a:noFill/>
          <a:ln w="76200">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70C0"/>
              </a:solidFill>
            </a:endParaRPr>
          </a:p>
        </p:txBody>
      </p:sp>
      <p:sp>
        <p:nvSpPr>
          <p:cNvPr id="41" name="Oval 40">
            <a:extLst>
              <a:ext uri="{FF2B5EF4-FFF2-40B4-BE49-F238E27FC236}">
                <a16:creationId xmlns:a16="http://schemas.microsoft.com/office/drawing/2014/main" id="{6157BFE8-BEC5-4BD7-B3ED-1DE3098AC6A2}"/>
              </a:ext>
            </a:extLst>
          </p:cNvPr>
          <p:cNvSpPr/>
          <p:nvPr/>
        </p:nvSpPr>
        <p:spPr>
          <a:xfrm>
            <a:off x="1334040" y="1492496"/>
            <a:ext cx="509573" cy="403054"/>
          </a:xfrm>
          <a:prstGeom prst="ellipse">
            <a:avLst/>
          </a:prstGeom>
          <a:noFill/>
          <a:ln w="76200">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70C0"/>
              </a:solidFill>
            </a:endParaRPr>
          </a:p>
        </p:txBody>
      </p:sp>
      <p:sp>
        <p:nvSpPr>
          <p:cNvPr id="50" name="Oval 49">
            <a:extLst>
              <a:ext uri="{FF2B5EF4-FFF2-40B4-BE49-F238E27FC236}">
                <a16:creationId xmlns:a16="http://schemas.microsoft.com/office/drawing/2014/main" id="{58923981-8B6F-48FA-B3BD-B3310875110C}"/>
              </a:ext>
            </a:extLst>
          </p:cNvPr>
          <p:cNvSpPr/>
          <p:nvPr/>
        </p:nvSpPr>
        <p:spPr>
          <a:xfrm>
            <a:off x="2243579" y="2000164"/>
            <a:ext cx="1201962" cy="458755"/>
          </a:xfrm>
          <a:prstGeom prst="ellipse">
            <a:avLst/>
          </a:prstGeom>
          <a:noFill/>
          <a:ln w="76200">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F8638044-16AD-486A-AC08-F58AE6B009E3}"/>
              </a:ext>
            </a:extLst>
          </p:cNvPr>
          <p:cNvSpPr/>
          <p:nvPr/>
        </p:nvSpPr>
        <p:spPr>
          <a:xfrm>
            <a:off x="3696428" y="1284916"/>
            <a:ext cx="1309205" cy="1448545"/>
          </a:xfrm>
          <a:prstGeom prst="roundRect">
            <a:avLst>
              <a:gd name="adj" fmla="val 35539"/>
            </a:avLst>
          </a:prstGeom>
          <a:noFill/>
          <a:ln w="76200">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60" name="Straight Arrow Connector 59">
            <a:extLst>
              <a:ext uri="{FF2B5EF4-FFF2-40B4-BE49-F238E27FC236}">
                <a16:creationId xmlns:a16="http://schemas.microsoft.com/office/drawing/2014/main" id="{3DF925B1-D646-4749-9B6D-D961EF4AEE96}"/>
              </a:ext>
            </a:extLst>
          </p:cNvPr>
          <p:cNvCxnSpPr>
            <a:cxnSpLocks/>
          </p:cNvCxnSpPr>
          <p:nvPr/>
        </p:nvCxnSpPr>
        <p:spPr>
          <a:xfrm flipV="1">
            <a:off x="8066016" y="4039027"/>
            <a:ext cx="1095973" cy="3819"/>
          </a:xfrm>
          <a:prstGeom prst="straightConnector1">
            <a:avLst/>
          </a:prstGeom>
          <a:ln w="57150">
            <a:solidFill>
              <a:schemeClr val="accent6">
                <a:lumMod val="60000"/>
                <a:lumOff val="40000"/>
              </a:schemeClr>
            </a:solidFill>
            <a:headEnd type="arrow"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61" name="Elbow Connector 39">
            <a:extLst>
              <a:ext uri="{FF2B5EF4-FFF2-40B4-BE49-F238E27FC236}">
                <a16:creationId xmlns:a16="http://schemas.microsoft.com/office/drawing/2014/main" id="{F93DEAFE-3BA3-4AD5-A74D-7875D4708482}"/>
              </a:ext>
            </a:extLst>
          </p:cNvPr>
          <p:cNvCxnSpPr>
            <a:cxnSpLocks/>
          </p:cNvCxnSpPr>
          <p:nvPr/>
        </p:nvCxnSpPr>
        <p:spPr>
          <a:xfrm rot="10800000" flipV="1">
            <a:off x="7220673" y="2475891"/>
            <a:ext cx="1941316" cy="1058727"/>
          </a:xfrm>
          <a:prstGeom prst="bentConnector2">
            <a:avLst/>
          </a:prstGeom>
          <a:ln w="57150">
            <a:solidFill>
              <a:schemeClr val="accent6">
                <a:lumMod val="60000"/>
                <a:lumOff val="40000"/>
              </a:schemeClr>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62" name="Elbow Connector 43">
            <a:extLst>
              <a:ext uri="{FF2B5EF4-FFF2-40B4-BE49-F238E27FC236}">
                <a16:creationId xmlns:a16="http://schemas.microsoft.com/office/drawing/2014/main" id="{1F78CF6A-2C77-44E1-AF37-2D533E078758}"/>
              </a:ext>
            </a:extLst>
          </p:cNvPr>
          <p:cNvCxnSpPr>
            <a:cxnSpLocks/>
          </p:cNvCxnSpPr>
          <p:nvPr/>
        </p:nvCxnSpPr>
        <p:spPr>
          <a:xfrm rot="10800000">
            <a:off x="7220673" y="4551073"/>
            <a:ext cx="1941316" cy="1050676"/>
          </a:xfrm>
          <a:prstGeom prst="bentConnector2">
            <a:avLst/>
          </a:prstGeom>
          <a:ln w="57150">
            <a:solidFill>
              <a:schemeClr val="accent6">
                <a:lumMod val="60000"/>
                <a:lumOff val="40000"/>
              </a:schemeClr>
            </a:solidFill>
            <a:headEnd type="none" w="med" len="med"/>
            <a:tailEnd type="arrow" w="med" len="med"/>
          </a:ln>
        </p:spPr>
        <p:style>
          <a:lnRef idx="3">
            <a:schemeClr val="accent1"/>
          </a:lnRef>
          <a:fillRef idx="0">
            <a:schemeClr val="accent1"/>
          </a:fillRef>
          <a:effectRef idx="2">
            <a:schemeClr val="accent1"/>
          </a:effectRef>
          <a:fontRef idx="minor">
            <a:schemeClr val="tx1"/>
          </a:fontRef>
        </p:style>
      </p:cxnSp>
      <p:cxnSp>
        <p:nvCxnSpPr>
          <p:cNvPr id="63" name="Straight Arrow Connector 62">
            <a:extLst>
              <a:ext uri="{FF2B5EF4-FFF2-40B4-BE49-F238E27FC236}">
                <a16:creationId xmlns:a16="http://schemas.microsoft.com/office/drawing/2014/main" id="{1FFEDFEF-6A2D-43D9-B14F-FBF8A125EA0E}"/>
              </a:ext>
            </a:extLst>
          </p:cNvPr>
          <p:cNvCxnSpPr>
            <a:cxnSpLocks/>
            <a:stCxn id="49" idx="3"/>
            <a:endCxn id="47" idx="1"/>
          </p:cNvCxnSpPr>
          <p:nvPr/>
        </p:nvCxnSpPr>
        <p:spPr>
          <a:xfrm>
            <a:off x="5500585" y="4031078"/>
            <a:ext cx="830860" cy="11752"/>
          </a:xfrm>
          <a:prstGeom prst="straightConnector1">
            <a:avLst/>
          </a:prstGeom>
          <a:ln w="57150">
            <a:solidFill>
              <a:schemeClr val="accent6">
                <a:lumMod val="60000"/>
                <a:lumOff val="40000"/>
              </a:schemeClr>
            </a:solidFill>
            <a:headEnd type="arrow"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66" name="Straight Arrow Connector 65">
            <a:extLst>
              <a:ext uri="{FF2B5EF4-FFF2-40B4-BE49-F238E27FC236}">
                <a16:creationId xmlns:a16="http://schemas.microsoft.com/office/drawing/2014/main" id="{9C4AA554-0325-4539-8D46-83BA3A47B4BE}"/>
              </a:ext>
            </a:extLst>
          </p:cNvPr>
          <p:cNvCxnSpPr>
            <a:cxnSpLocks/>
            <a:stCxn id="6" idx="3"/>
            <a:endCxn id="7" idx="1"/>
          </p:cNvCxnSpPr>
          <p:nvPr/>
        </p:nvCxnSpPr>
        <p:spPr>
          <a:xfrm>
            <a:off x="2695703" y="4031079"/>
            <a:ext cx="1067141" cy="0"/>
          </a:xfrm>
          <a:prstGeom prst="straightConnector1">
            <a:avLst/>
          </a:prstGeom>
          <a:ln w="57150">
            <a:solidFill>
              <a:schemeClr val="accent6">
                <a:lumMod val="60000"/>
                <a:lumOff val="40000"/>
              </a:schemeClr>
            </a:solidFill>
            <a:headEnd type="arrow"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7897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par>
                                <p:cTn id="55" presetID="1" presetClass="exit" presetSubtype="0" fill="hold" nodeType="withEffect">
                                  <p:stCondLst>
                                    <p:cond delay="0"/>
                                  </p:stCondLst>
                                  <p:childTnLst>
                                    <p:set>
                                      <p:cBhvr>
                                        <p:cTn id="56" dur="1" fill="hold">
                                          <p:stCondLst>
                                            <p:cond delay="0"/>
                                          </p:stCondLst>
                                        </p:cTn>
                                        <p:tgtEl>
                                          <p:spTgt spid="40"/>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44"/>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subTnLst>
                                    <p:set>
                                      <p:cBhvr override="childStyle">
                                        <p:cTn dur="1" fill="hold" display="0" masterRel="nextClick" afterEffect="1"/>
                                        <p:tgtEl>
                                          <p:spTgt spid="46"/>
                                        </p:tgtEl>
                                        <p:attrNameLst>
                                          <p:attrName>style.visibility</p:attrName>
                                        </p:attrNameLst>
                                      </p:cBhvr>
                                      <p:to>
                                        <p:strVal val="hidden"/>
                                      </p:to>
                                    </p:set>
                                  </p:sub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subTnLst>
                                    <p:set>
                                      <p:cBhvr override="childStyle">
                                        <p:cTn dur="1" fill="hold" display="0" masterRel="nextClick" afterEffect="1"/>
                                        <p:tgtEl>
                                          <p:spTgt spid="43"/>
                                        </p:tgtEl>
                                        <p:attrNameLst>
                                          <p:attrName>style.visibility</p:attrName>
                                        </p:attrNameLst>
                                      </p:cBhvr>
                                      <p:to>
                                        <p:strVal val="hidden"/>
                                      </p:to>
                                    </p:set>
                                  </p:subTnLst>
                                </p:cTn>
                              </p:par>
                              <p:par>
                                <p:cTn id="65" presetID="1"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subTnLst>
                                    <p:set>
                                      <p:cBhvr override="childStyle">
                                        <p:cTn dur="1" fill="hold" display="0" masterRel="nextClick" afterEffect="1"/>
                                        <p:tgtEl>
                                          <p:spTgt spid="42"/>
                                        </p:tgtEl>
                                        <p:attrNameLst>
                                          <p:attrName>style.visibility</p:attrName>
                                        </p:attrNameLst>
                                      </p:cBhvr>
                                      <p:to>
                                        <p:strVal val="hidden"/>
                                      </p:to>
                                    </p:set>
                                  </p:subTnLst>
                                </p:cTn>
                              </p:par>
                              <p:par>
                                <p:cTn id="67" presetID="1" presetClass="entr" presetSubtype="0"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par>
                                <p:cTn id="69" presetID="1" presetClass="exit" presetSubtype="0" fill="hold" nodeType="withEffect">
                                  <p:stCondLst>
                                    <p:cond delay="0"/>
                                  </p:stCondLst>
                                  <p:childTnLst>
                                    <p:set>
                                      <p:cBhvr>
                                        <p:cTn id="70" dur="1" fill="hold">
                                          <p:stCondLst>
                                            <p:cond delay="0"/>
                                          </p:stCondLst>
                                        </p:cTn>
                                        <p:tgtEl>
                                          <p:spTgt spid="22"/>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5"/>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par>
                                <p:cTn id="81" presetID="1" presetClass="exit" presetSubtype="0" fill="hold" grpId="1" nodeType="withEffect">
                                  <p:stCondLst>
                                    <p:cond delay="0"/>
                                  </p:stCondLst>
                                  <p:childTnLst>
                                    <p:set>
                                      <p:cBhvr>
                                        <p:cTn id="82" dur="1" fill="hold">
                                          <p:stCondLst>
                                            <p:cond delay="0"/>
                                          </p:stCondLst>
                                        </p:cTn>
                                        <p:tgtEl>
                                          <p:spTgt spid="35"/>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3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3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3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41"/>
                                        </p:tgtEl>
                                        <p:attrNameLst>
                                          <p:attrName>style.visibility</p:attrName>
                                        </p:attrNameLst>
                                      </p:cBhvr>
                                      <p:to>
                                        <p:strVal val="hidden"/>
                                      </p:to>
                                    </p:set>
                                  </p:childTnLst>
                                </p:cTn>
                              </p:par>
                              <p:par>
                                <p:cTn id="93" presetID="1" presetClass="entr" presetSubtype="0" fill="hold" grpId="0" nodeType="withEffect">
                                  <p:stCondLst>
                                    <p:cond delay="0"/>
                                  </p:stCondLst>
                                  <p:childTnLst>
                                    <p:set>
                                      <p:cBhvr>
                                        <p:cTn id="94"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par>
                                <p:cTn id="95" presetID="1" presetClass="entr" presetSubtype="0" fill="hold" nodeType="withEffect">
                                  <p:stCondLst>
                                    <p:cond delay="0"/>
                                  </p:stCondLst>
                                  <p:childTnLst>
                                    <p:set>
                                      <p:cBhvr>
                                        <p:cTn id="96" dur="1" fill="hold">
                                          <p:stCondLst>
                                            <p:cond delay="0"/>
                                          </p:stCondLst>
                                        </p:cTn>
                                        <p:tgtEl>
                                          <p:spTgt spid="6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childTnLst>
                                </p:cTn>
                              </p:par>
                              <p:par>
                                <p:cTn id="103" presetID="1" presetClass="exit" presetSubtype="0" fill="hold" grpId="1" nodeType="withEffect">
                                  <p:stCondLst>
                                    <p:cond delay="0"/>
                                  </p:stCondLst>
                                  <p:childTnLst>
                                    <p:set>
                                      <p:cBhvr>
                                        <p:cTn id="104" dur="1" fill="hold">
                                          <p:stCondLst>
                                            <p:cond delay="0"/>
                                          </p:stCondLst>
                                        </p:cTn>
                                        <p:tgtEl>
                                          <p:spTgt spid="34"/>
                                        </p:tgtEl>
                                        <p:attrNameLst>
                                          <p:attrName>style.visibility</p:attrName>
                                        </p:attrNameLst>
                                      </p:cBhvr>
                                      <p:to>
                                        <p:strVal val="hidden"/>
                                      </p:to>
                                    </p:set>
                                  </p:childTnLst>
                                </p:cTn>
                              </p:par>
                              <p:par>
                                <p:cTn id="105" presetID="1" presetClass="entr" presetSubtype="0" fill="hold" grpId="0" nodeType="withEffect">
                                  <p:stCondLst>
                                    <p:cond delay="0"/>
                                  </p:stCondLst>
                                  <p:childTnLst>
                                    <p:set>
                                      <p:cBhvr>
                                        <p:cTn id="106" dur="1" fill="hold">
                                          <p:stCondLst>
                                            <p:cond delay="0"/>
                                          </p:stCondLst>
                                        </p:cTn>
                                        <p:tgtEl>
                                          <p:spTgt spid="5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3"/>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47" grpId="0" animBg="1"/>
      <p:bldP spid="37" grpId="0" animBg="1"/>
      <p:bldP spid="37" grpId="1" animBg="1"/>
      <p:bldP spid="42" grpId="0" animBg="1"/>
      <p:bldP spid="36" grpId="0" animBg="1"/>
      <p:bldP spid="36" grpId="1" animBg="1"/>
      <p:bldP spid="43" grpId="0" animBg="1"/>
      <p:bldP spid="35" grpId="0" animBg="1"/>
      <p:bldP spid="35" grpId="1" animBg="1"/>
      <p:bldP spid="46" grpId="0" animBg="1"/>
      <p:bldP spid="33" grpId="0" animBg="1"/>
      <p:bldP spid="31" grpId="0" animBg="1"/>
      <p:bldP spid="49" grpId="0" animBg="1"/>
      <p:bldP spid="45" grpId="0"/>
      <p:bldP spid="48" grpId="0"/>
      <p:bldP spid="52" grpId="0"/>
      <p:bldP spid="2" grpId="0" animBg="1"/>
      <p:bldP spid="3" grpId="0" animBg="1"/>
      <p:bldP spid="28" grpId="0" animBg="1"/>
      <p:bldP spid="30" grpId="0" animBg="1"/>
      <p:bldP spid="32" grpId="0" animBg="1"/>
      <p:bldP spid="38" grpId="0" animBg="1"/>
      <p:bldP spid="38" grpId="1" animBg="1"/>
      <p:bldP spid="39" grpId="0" animBg="1"/>
      <p:bldP spid="39" grpId="1" animBg="1"/>
      <p:bldP spid="41" grpId="0" animBg="1"/>
      <p:bldP spid="41" grpId="1" animBg="1"/>
      <p:bldP spid="50" grpId="0" animBg="1"/>
      <p:bldP spid="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44" name="TextBox 43">
            <a:extLst>
              <a:ext uri="{FF2B5EF4-FFF2-40B4-BE49-F238E27FC236}">
                <a16:creationId xmlns:a16="http://schemas.microsoft.com/office/drawing/2014/main" id="{A46E3FC7-9DAA-4D06-AB47-8892C5BD7131}"/>
              </a:ext>
            </a:extLst>
          </p:cNvPr>
          <p:cNvSpPr txBox="1"/>
          <p:nvPr/>
        </p:nvSpPr>
        <p:spPr>
          <a:xfrm>
            <a:off x="538196" y="4646991"/>
            <a:ext cx="2129928" cy="1154162"/>
          </a:xfrm>
          <a:prstGeom prst="rect">
            <a:avLst/>
          </a:prstGeom>
          <a:noFill/>
        </p:spPr>
        <p:txBody>
          <a:bodyPr wrap="square" rtlCol="0">
            <a:spAutoFit/>
          </a:bodyPr>
          <a:lstStyle/>
          <a:p>
            <a:pPr algn="ctr"/>
            <a:r>
              <a:rPr lang="en-US">
                <a:solidFill>
                  <a:sysClr val="windowText" lastClr="000000"/>
                </a:solidFill>
              </a:rPr>
              <a:t>TLE Calculation</a:t>
            </a:r>
          </a:p>
          <a:p>
            <a:pPr algn="ctr"/>
            <a:endParaRPr lang="en-US">
              <a:solidFill>
                <a:sysClr val="windowText" lastClr="000000"/>
              </a:solidFill>
            </a:endParaRPr>
          </a:p>
        </p:txBody>
      </p:sp>
      <p:cxnSp>
        <p:nvCxnSpPr>
          <p:cNvPr id="50" name="Straight Arrow Connector 48">
            <a:extLst>
              <a:ext uri="{FF2B5EF4-FFF2-40B4-BE49-F238E27FC236}">
                <a16:creationId xmlns:a16="http://schemas.microsoft.com/office/drawing/2014/main" id="{58463CE9-D8CE-40C5-9321-439011C546AA}"/>
              </a:ext>
            </a:extLst>
          </p:cNvPr>
          <p:cNvCxnSpPr>
            <a:cxnSpLocks/>
            <a:stCxn id="39" idx="2"/>
            <a:endCxn id="37" idx="2"/>
          </p:cNvCxnSpPr>
          <p:nvPr/>
        </p:nvCxnSpPr>
        <p:spPr>
          <a:xfrm flipV="1">
            <a:off x="5975896" y="5651913"/>
            <a:ext cx="360126" cy="486554"/>
          </a:xfrm>
          <a:prstGeom prst="bentConnector2">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4" name="Straight Connector 53">
            <a:extLst>
              <a:ext uri="{FF2B5EF4-FFF2-40B4-BE49-F238E27FC236}">
                <a16:creationId xmlns:a16="http://schemas.microsoft.com/office/drawing/2014/main" id="{E8117943-8059-4822-950C-3DA13F801ED9}"/>
              </a:ext>
            </a:extLst>
          </p:cNvPr>
          <p:cNvCxnSpPr>
            <a:cxnSpLocks/>
          </p:cNvCxnSpPr>
          <p:nvPr/>
        </p:nvCxnSpPr>
        <p:spPr>
          <a:xfrm>
            <a:off x="10019355" y="1843162"/>
            <a:ext cx="585861" cy="1553"/>
          </a:xfrm>
          <a:prstGeom prst="line">
            <a:avLst/>
          </a:prstGeom>
        </p:spPr>
        <p:style>
          <a:lnRef idx="2">
            <a:schemeClr val="accent2"/>
          </a:lnRef>
          <a:fillRef idx="0">
            <a:schemeClr val="accent2"/>
          </a:fillRef>
          <a:effectRef idx="1">
            <a:schemeClr val="accent2"/>
          </a:effectRef>
          <a:fontRef idx="minor">
            <a:schemeClr val="tx1"/>
          </a:fontRef>
        </p:style>
      </p:cxnSp>
      <p:sp>
        <p:nvSpPr>
          <p:cNvPr id="182" name="Google Shape;182;g649909d663_0_28"/>
          <p:cNvSpPr txBox="1">
            <a:spLocks noGrp="1"/>
          </p:cNvSpPr>
          <p:nvPr>
            <p:ph type="title"/>
          </p:nvPr>
        </p:nvSpPr>
        <p:spPr>
          <a:xfrm>
            <a:off x="775096" y="161333"/>
            <a:ext cx="7895567" cy="554100"/>
          </a:xfrm>
          <a:prstGeom prst="rect">
            <a:avLst/>
          </a:prstGeom>
        </p:spPr>
        <p:txBody>
          <a:bodyPr spcFirstLastPara="1" wrap="square" lIns="91425" tIns="0" rIns="91425" bIns="0" anchor="t" anchorCtr="0">
            <a:noAutofit/>
          </a:bodyPr>
          <a:lstStyle/>
          <a:p>
            <a:pPr>
              <a:spcBef>
                <a:spcPts val="0"/>
              </a:spcBef>
            </a:pPr>
            <a:r>
              <a:rPr lang="en-US"/>
              <a:t>Software Overview</a:t>
            </a:r>
          </a:p>
        </p:txBody>
      </p:sp>
      <p:sp>
        <p:nvSpPr>
          <p:cNvPr id="184" name="Google Shape;184;g649909d663_0_28"/>
          <p:cNvSpPr txBox="1">
            <a:spLocks noGrp="1"/>
          </p:cNvSpPr>
          <p:nvPr>
            <p:ph type="sldNum" idx="12"/>
          </p:nvPr>
        </p:nvSpPr>
        <p:spPr>
          <a:xfrm>
            <a:off x="176632" y="6547065"/>
            <a:ext cx="402191" cy="230832"/>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9pPr>
          </a:lstStyle>
          <a:p>
            <a:pPr marL="0" lvl="0" indent="0" algn="r" rtl="0">
              <a:spcBef>
                <a:spcPts val="0"/>
              </a:spcBef>
              <a:spcAft>
                <a:spcPts val="0"/>
              </a:spcAft>
              <a:buClr>
                <a:srgbClr val="000000"/>
              </a:buClr>
              <a:buFont typeface="Arial"/>
              <a:buNone/>
            </a:pPr>
            <a:fld id="{00000000-1234-1234-1234-123412341234}" type="slidenum">
              <a:rPr lang="en-US" smtClean="0"/>
              <a:pPr marL="0" lvl="0" indent="0" algn="r" rtl="0">
                <a:spcBef>
                  <a:spcPts val="0"/>
                </a:spcBef>
                <a:spcAft>
                  <a:spcPts val="0"/>
                </a:spcAft>
                <a:buClr>
                  <a:srgbClr val="000000"/>
                </a:buClr>
                <a:buFont typeface="Arial"/>
                <a:buNone/>
              </a:pPr>
              <a:t>15</a:t>
            </a:fld>
            <a:endParaRPr/>
          </a:p>
        </p:txBody>
      </p:sp>
      <p:sp>
        <p:nvSpPr>
          <p:cNvPr id="14" name="Rectangle 13">
            <a:extLst>
              <a:ext uri="{FF2B5EF4-FFF2-40B4-BE49-F238E27FC236}">
                <a16:creationId xmlns:a16="http://schemas.microsoft.com/office/drawing/2014/main" id="{69E9C310-470E-4EEE-A2B9-4E757B4306B6}"/>
              </a:ext>
            </a:extLst>
          </p:cNvPr>
          <p:cNvSpPr/>
          <p:nvPr/>
        </p:nvSpPr>
        <p:spPr>
          <a:xfrm>
            <a:off x="5151859" y="872618"/>
            <a:ext cx="1449832" cy="558800"/>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TOF Data Collection</a:t>
            </a:r>
          </a:p>
        </p:txBody>
      </p:sp>
      <p:sp>
        <p:nvSpPr>
          <p:cNvPr id="19" name="Rectangle 18">
            <a:extLst>
              <a:ext uri="{FF2B5EF4-FFF2-40B4-BE49-F238E27FC236}">
                <a16:creationId xmlns:a16="http://schemas.microsoft.com/office/drawing/2014/main" id="{961C771D-8E0B-4DAC-B8D8-2B6631997FE0}"/>
              </a:ext>
            </a:extLst>
          </p:cNvPr>
          <p:cNvSpPr/>
          <p:nvPr/>
        </p:nvSpPr>
        <p:spPr>
          <a:xfrm>
            <a:off x="5151859" y="1565315"/>
            <a:ext cx="1449832" cy="558800"/>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Optical Data Collection</a:t>
            </a:r>
          </a:p>
        </p:txBody>
      </p:sp>
      <p:sp>
        <p:nvSpPr>
          <p:cNvPr id="26" name="Rectangle 25">
            <a:extLst>
              <a:ext uri="{FF2B5EF4-FFF2-40B4-BE49-F238E27FC236}">
                <a16:creationId xmlns:a16="http://schemas.microsoft.com/office/drawing/2014/main" id="{1ABC392F-7259-45BF-B0D6-F64DEBD43633}"/>
              </a:ext>
            </a:extLst>
          </p:cNvPr>
          <p:cNvSpPr/>
          <p:nvPr/>
        </p:nvSpPr>
        <p:spPr>
          <a:xfrm>
            <a:off x="6964810" y="872618"/>
            <a:ext cx="1449832" cy="558800"/>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TOF Data Processing</a:t>
            </a:r>
          </a:p>
        </p:txBody>
      </p:sp>
      <p:sp>
        <p:nvSpPr>
          <p:cNvPr id="27" name="Rectangle 26">
            <a:extLst>
              <a:ext uri="{FF2B5EF4-FFF2-40B4-BE49-F238E27FC236}">
                <a16:creationId xmlns:a16="http://schemas.microsoft.com/office/drawing/2014/main" id="{59EF074C-3553-424D-A848-48E8C138493D}"/>
              </a:ext>
            </a:extLst>
          </p:cNvPr>
          <p:cNvSpPr/>
          <p:nvPr/>
        </p:nvSpPr>
        <p:spPr>
          <a:xfrm>
            <a:off x="6964810" y="1565315"/>
            <a:ext cx="1449832" cy="558800"/>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Image Processing</a:t>
            </a:r>
          </a:p>
        </p:txBody>
      </p:sp>
      <p:sp>
        <p:nvSpPr>
          <p:cNvPr id="30" name="Rectangle 29">
            <a:extLst>
              <a:ext uri="{FF2B5EF4-FFF2-40B4-BE49-F238E27FC236}">
                <a16:creationId xmlns:a16="http://schemas.microsoft.com/office/drawing/2014/main" id="{B1142C0A-E169-46A3-B029-D9CFFD9A2FA5}"/>
              </a:ext>
            </a:extLst>
          </p:cNvPr>
          <p:cNvSpPr/>
          <p:nvPr/>
        </p:nvSpPr>
        <p:spPr>
          <a:xfrm>
            <a:off x="9880300" y="2712100"/>
            <a:ext cx="1449832" cy="558800"/>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Relative State Estimation</a:t>
            </a:r>
          </a:p>
        </p:txBody>
      </p:sp>
      <p:cxnSp>
        <p:nvCxnSpPr>
          <p:cNvPr id="11" name="Straight Connector 10">
            <a:extLst>
              <a:ext uri="{FF2B5EF4-FFF2-40B4-BE49-F238E27FC236}">
                <a16:creationId xmlns:a16="http://schemas.microsoft.com/office/drawing/2014/main" id="{8B33D858-E593-4521-8E51-203EEB92216B}"/>
              </a:ext>
            </a:extLst>
          </p:cNvPr>
          <p:cNvCxnSpPr>
            <a:cxnSpLocks/>
          </p:cNvCxnSpPr>
          <p:nvPr/>
        </p:nvCxnSpPr>
        <p:spPr>
          <a:xfrm>
            <a:off x="0" y="2403710"/>
            <a:ext cx="12192000" cy="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D093CBB8-B0F4-416A-A92E-4D65D029B571}"/>
              </a:ext>
            </a:extLst>
          </p:cNvPr>
          <p:cNvSpPr txBox="1"/>
          <p:nvPr/>
        </p:nvSpPr>
        <p:spPr>
          <a:xfrm>
            <a:off x="732865" y="872618"/>
            <a:ext cx="2183769" cy="800219"/>
          </a:xfrm>
          <a:prstGeom prst="rect">
            <a:avLst/>
          </a:prstGeom>
          <a:noFill/>
        </p:spPr>
        <p:txBody>
          <a:bodyPr wrap="square" rtlCol="0">
            <a:spAutoFit/>
          </a:bodyPr>
          <a:lstStyle/>
          <a:p>
            <a:pPr algn="ctr"/>
            <a:r>
              <a:rPr lang="en-US">
                <a:solidFill>
                  <a:sysClr val="windowText" lastClr="000000"/>
                </a:solidFill>
              </a:rPr>
              <a:t>Centroid Determination</a:t>
            </a:r>
          </a:p>
        </p:txBody>
      </p:sp>
      <p:sp>
        <p:nvSpPr>
          <p:cNvPr id="36" name="TextBox 35">
            <a:extLst>
              <a:ext uri="{FF2B5EF4-FFF2-40B4-BE49-F238E27FC236}">
                <a16:creationId xmlns:a16="http://schemas.microsoft.com/office/drawing/2014/main" id="{0CE56F6B-04A2-44E6-8F07-2E69190BCA93}"/>
              </a:ext>
            </a:extLst>
          </p:cNvPr>
          <p:cNvSpPr txBox="1"/>
          <p:nvPr/>
        </p:nvSpPr>
        <p:spPr>
          <a:xfrm>
            <a:off x="557326" y="2718823"/>
            <a:ext cx="2143405" cy="800219"/>
          </a:xfrm>
          <a:prstGeom prst="rect">
            <a:avLst/>
          </a:prstGeom>
          <a:noFill/>
        </p:spPr>
        <p:txBody>
          <a:bodyPr wrap="square" rtlCol="0">
            <a:spAutoFit/>
          </a:bodyPr>
          <a:lstStyle/>
          <a:p>
            <a:pPr algn="ctr"/>
            <a:r>
              <a:rPr lang="en-US">
                <a:solidFill>
                  <a:sysClr val="windowText" lastClr="000000"/>
                </a:solidFill>
              </a:rPr>
              <a:t>State Estimation</a:t>
            </a:r>
          </a:p>
        </p:txBody>
      </p:sp>
      <p:cxnSp>
        <p:nvCxnSpPr>
          <p:cNvPr id="46" name="Straight Connector 45">
            <a:extLst>
              <a:ext uri="{FF2B5EF4-FFF2-40B4-BE49-F238E27FC236}">
                <a16:creationId xmlns:a16="http://schemas.microsoft.com/office/drawing/2014/main" id="{24C77EEB-42E7-4A3F-B201-F545FB4911A5}"/>
              </a:ext>
            </a:extLst>
          </p:cNvPr>
          <p:cNvCxnSpPr>
            <a:cxnSpLocks/>
          </p:cNvCxnSpPr>
          <p:nvPr/>
        </p:nvCxnSpPr>
        <p:spPr>
          <a:xfrm>
            <a:off x="732865" y="4321706"/>
            <a:ext cx="11523527" cy="0"/>
          </a:xfrm>
          <a:prstGeom prst="line">
            <a:avLst/>
          </a:prstGeom>
          <a:ln/>
        </p:spPr>
        <p:style>
          <a:lnRef idx="2">
            <a:schemeClr val="accent4">
              <a:shade val="50000"/>
            </a:schemeClr>
          </a:lnRef>
          <a:fillRef idx="1">
            <a:schemeClr val="accent4"/>
          </a:fillRef>
          <a:effectRef idx="0">
            <a:schemeClr val="accent4"/>
          </a:effectRef>
          <a:fontRef idx="minor">
            <a:schemeClr val="lt1"/>
          </a:fontRef>
        </p:style>
      </p:cxnSp>
      <p:sp>
        <p:nvSpPr>
          <p:cNvPr id="47" name="Parallelogram 46">
            <a:extLst>
              <a:ext uri="{FF2B5EF4-FFF2-40B4-BE49-F238E27FC236}">
                <a16:creationId xmlns:a16="http://schemas.microsoft.com/office/drawing/2014/main" id="{CB551420-6B35-465C-92EA-382457FCB9B2}"/>
              </a:ext>
            </a:extLst>
          </p:cNvPr>
          <p:cNvSpPr/>
          <p:nvPr/>
        </p:nvSpPr>
        <p:spPr>
          <a:xfrm>
            <a:off x="8777761" y="872618"/>
            <a:ext cx="1449832" cy="558800"/>
          </a:xfrm>
          <a:prstGeom prst="parallelogram">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a:solidFill>
                  <a:schemeClr val="bg1"/>
                </a:solidFill>
              </a:rPr>
              <a:t>TOF Centroids</a:t>
            </a:r>
          </a:p>
        </p:txBody>
      </p:sp>
      <p:sp>
        <p:nvSpPr>
          <p:cNvPr id="48" name="Parallelogram 47">
            <a:extLst>
              <a:ext uri="{FF2B5EF4-FFF2-40B4-BE49-F238E27FC236}">
                <a16:creationId xmlns:a16="http://schemas.microsoft.com/office/drawing/2014/main" id="{5C226161-A80A-4470-92EC-55DF913B975B}"/>
              </a:ext>
            </a:extLst>
          </p:cNvPr>
          <p:cNvSpPr/>
          <p:nvPr/>
        </p:nvSpPr>
        <p:spPr>
          <a:xfrm>
            <a:off x="8777761" y="1566455"/>
            <a:ext cx="1449832" cy="558800"/>
          </a:xfrm>
          <a:prstGeom prst="parallelogram">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a:solidFill>
                  <a:schemeClr val="bg1"/>
                </a:solidFill>
              </a:rPr>
              <a:t>Optical Centroids</a:t>
            </a:r>
          </a:p>
        </p:txBody>
      </p:sp>
      <p:sp>
        <p:nvSpPr>
          <p:cNvPr id="62" name="Parallelogram 61">
            <a:extLst>
              <a:ext uri="{FF2B5EF4-FFF2-40B4-BE49-F238E27FC236}">
                <a16:creationId xmlns:a16="http://schemas.microsoft.com/office/drawing/2014/main" id="{502D1F74-40DD-44B1-B4B5-A86F43F05E2B}"/>
              </a:ext>
            </a:extLst>
          </p:cNvPr>
          <p:cNvSpPr/>
          <p:nvPr/>
        </p:nvSpPr>
        <p:spPr>
          <a:xfrm>
            <a:off x="7431023" y="2712100"/>
            <a:ext cx="1834636" cy="558800"/>
          </a:xfrm>
          <a:prstGeom prst="parallelogram">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a:solidFill>
                  <a:schemeClr val="bg1"/>
                </a:solidFill>
              </a:rPr>
              <a:t>CubeSat Relative State</a:t>
            </a:r>
          </a:p>
        </p:txBody>
      </p:sp>
      <p:sp>
        <p:nvSpPr>
          <p:cNvPr id="67" name="Oval 66">
            <a:extLst>
              <a:ext uri="{FF2B5EF4-FFF2-40B4-BE49-F238E27FC236}">
                <a16:creationId xmlns:a16="http://schemas.microsoft.com/office/drawing/2014/main" id="{626408B5-4489-41DE-AC80-5A74CBA5F899}"/>
              </a:ext>
            </a:extLst>
          </p:cNvPr>
          <p:cNvSpPr/>
          <p:nvPr/>
        </p:nvSpPr>
        <p:spPr>
          <a:xfrm>
            <a:off x="3089108" y="1056556"/>
            <a:ext cx="1449832" cy="773723"/>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a:t>Start</a:t>
            </a:r>
          </a:p>
        </p:txBody>
      </p:sp>
      <p:sp>
        <p:nvSpPr>
          <p:cNvPr id="69" name="Parallelogram 68">
            <a:extLst>
              <a:ext uri="{FF2B5EF4-FFF2-40B4-BE49-F238E27FC236}">
                <a16:creationId xmlns:a16="http://schemas.microsoft.com/office/drawing/2014/main" id="{02131DE3-1DB7-426A-8F50-C8BCE2EC91C2}"/>
              </a:ext>
            </a:extLst>
          </p:cNvPr>
          <p:cNvSpPr/>
          <p:nvPr/>
        </p:nvSpPr>
        <p:spPr>
          <a:xfrm>
            <a:off x="6234912" y="3518757"/>
            <a:ext cx="1834636" cy="558800"/>
          </a:xfrm>
          <a:prstGeom prst="parallelogram">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a:solidFill>
                  <a:schemeClr val="bg1"/>
                </a:solidFill>
              </a:rPr>
              <a:t>Deployer Inertial State</a:t>
            </a:r>
          </a:p>
        </p:txBody>
      </p:sp>
      <p:sp>
        <p:nvSpPr>
          <p:cNvPr id="71" name="Rectangle 70">
            <a:extLst>
              <a:ext uri="{FF2B5EF4-FFF2-40B4-BE49-F238E27FC236}">
                <a16:creationId xmlns:a16="http://schemas.microsoft.com/office/drawing/2014/main" id="{63B674C7-676A-45B6-A7CA-183FDDDF403A}"/>
              </a:ext>
            </a:extLst>
          </p:cNvPr>
          <p:cNvSpPr/>
          <p:nvPr/>
        </p:nvSpPr>
        <p:spPr>
          <a:xfrm>
            <a:off x="5353756" y="2706950"/>
            <a:ext cx="1449832" cy="558800"/>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Inertial State Estimation</a:t>
            </a:r>
          </a:p>
        </p:txBody>
      </p:sp>
      <p:sp>
        <p:nvSpPr>
          <p:cNvPr id="72" name="Rectangle 71">
            <a:extLst>
              <a:ext uri="{FF2B5EF4-FFF2-40B4-BE49-F238E27FC236}">
                <a16:creationId xmlns:a16="http://schemas.microsoft.com/office/drawing/2014/main" id="{17C0713C-4FFD-4B8E-BF26-D7C467F8ABF0}"/>
              </a:ext>
            </a:extLst>
          </p:cNvPr>
          <p:cNvSpPr/>
          <p:nvPr/>
        </p:nvSpPr>
        <p:spPr>
          <a:xfrm>
            <a:off x="2886590" y="5093113"/>
            <a:ext cx="1680631" cy="558800"/>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Orbital Element Estimation</a:t>
            </a:r>
          </a:p>
        </p:txBody>
      </p:sp>
      <p:sp>
        <p:nvSpPr>
          <p:cNvPr id="73" name="Parallelogram 72">
            <a:extLst>
              <a:ext uri="{FF2B5EF4-FFF2-40B4-BE49-F238E27FC236}">
                <a16:creationId xmlns:a16="http://schemas.microsoft.com/office/drawing/2014/main" id="{A503A97F-6A22-4DF6-84BD-DFFE186D2613}"/>
              </a:ext>
            </a:extLst>
          </p:cNvPr>
          <p:cNvSpPr/>
          <p:nvPr/>
        </p:nvSpPr>
        <p:spPr>
          <a:xfrm>
            <a:off x="2891685" y="2712100"/>
            <a:ext cx="1834636" cy="558800"/>
          </a:xfrm>
          <a:prstGeom prst="parallelogram">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a:solidFill>
                  <a:schemeClr val="bg1"/>
                </a:solidFill>
              </a:rPr>
              <a:t>CubeSat Inertial State</a:t>
            </a:r>
          </a:p>
        </p:txBody>
      </p:sp>
      <p:cxnSp>
        <p:nvCxnSpPr>
          <p:cNvPr id="74" name="Straight Arrow Connector 73">
            <a:extLst>
              <a:ext uri="{FF2B5EF4-FFF2-40B4-BE49-F238E27FC236}">
                <a16:creationId xmlns:a16="http://schemas.microsoft.com/office/drawing/2014/main" id="{7F2A2FE6-5FF3-4D90-8817-838E77437EDE}"/>
              </a:ext>
            </a:extLst>
          </p:cNvPr>
          <p:cNvCxnSpPr>
            <a:cxnSpLocks/>
            <a:stCxn id="30" idx="1"/>
            <a:endCxn id="62" idx="2"/>
          </p:cNvCxnSpPr>
          <p:nvPr/>
        </p:nvCxnSpPr>
        <p:spPr>
          <a:xfrm flipH="1">
            <a:off x="9195809" y="2991500"/>
            <a:ext cx="684491"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7" name="Straight Arrow Connector 76">
            <a:extLst>
              <a:ext uri="{FF2B5EF4-FFF2-40B4-BE49-F238E27FC236}">
                <a16:creationId xmlns:a16="http://schemas.microsoft.com/office/drawing/2014/main" id="{BA7B5C08-DD71-4145-B922-48FFCEF78549}"/>
              </a:ext>
            </a:extLst>
          </p:cNvPr>
          <p:cNvCxnSpPr>
            <a:cxnSpLocks/>
            <a:stCxn id="62" idx="5"/>
            <a:endCxn id="71" idx="3"/>
          </p:cNvCxnSpPr>
          <p:nvPr/>
        </p:nvCxnSpPr>
        <p:spPr>
          <a:xfrm flipH="1" flipV="1">
            <a:off x="6803588" y="2986350"/>
            <a:ext cx="697285" cy="515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9" name="Straight Arrow Connector 78">
            <a:extLst>
              <a:ext uri="{FF2B5EF4-FFF2-40B4-BE49-F238E27FC236}">
                <a16:creationId xmlns:a16="http://schemas.microsoft.com/office/drawing/2014/main" id="{36282793-0A30-4999-BE61-3D2FF8297D08}"/>
              </a:ext>
            </a:extLst>
          </p:cNvPr>
          <p:cNvCxnSpPr>
            <a:cxnSpLocks/>
            <a:stCxn id="69" idx="5"/>
            <a:endCxn id="71" idx="2"/>
          </p:cNvCxnSpPr>
          <p:nvPr/>
        </p:nvCxnSpPr>
        <p:spPr>
          <a:xfrm rot="10800000">
            <a:off x="6078672" y="3265751"/>
            <a:ext cx="226090" cy="532407"/>
          </a:xfrm>
          <a:prstGeom prst="bentConnector2">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81" name="Straight Arrow Connector 80">
            <a:extLst>
              <a:ext uri="{FF2B5EF4-FFF2-40B4-BE49-F238E27FC236}">
                <a16:creationId xmlns:a16="http://schemas.microsoft.com/office/drawing/2014/main" id="{4C948F5D-0D80-44BE-8090-52AE07FA3CE1}"/>
              </a:ext>
            </a:extLst>
          </p:cNvPr>
          <p:cNvCxnSpPr>
            <a:cxnSpLocks/>
            <a:stCxn id="71" idx="1"/>
            <a:endCxn id="73" idx="2"/>
          </p:cNvCxnSpPr>
          <p:nvPr/>
        </p:nvCxnSpPr>
        <p:spPr>
          <a:xfrm flipH="1">
            <a:off x="4656471" y="2986350"/>
            <a:ext cx="697285" cy="515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83" name="Straight Arrow Connector 82">
            <a:extLst>
              <a:ext uri="{FF2B5EF4-FFF2-40B4-BE49-F238E27FC236}">
                <a16:creationId xmlns:a16="http://schemas.microsoft.com/office/drawing/2014/main" id="{F8BF54F0-00F1-457A-BA85-9B278897A8FA}"/>
              </a:ext>
            </a:extLst>
          </p:cNvPr>
          <p:cNvCxnSpPr>
            <a:cxnSpLocks/>
            <a:stCxn id="14" idx="3"/>
            <a:endCxn id="26" idx="1"/>
          </p:cNvCxnSpPr>
          <p:nvPr/>
        </p:nvCxnSpPr>
        <p:spPr>
          <a:xfrm>
            <a:off x="6601691" y="1152018"/>
            <a:ext cx="363119"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86" name="Straight Arrow Connector 85">
            <a:extLst>
              <a:ext uri="{FF2B5EF4-FFF2-40B4-BE49-F238E27FC236}">
                <a16:creationId xmlns:a16="http://schemas.microsoft.com/office/drawing/2014/main" id="{F31B91A1-555B-44B7-A00F-3EEAFE80DA96}"/>
              </a:ext>
            </a:extLst>
          </p:cNvPr>
          <p:cNvCxnSpPr>
            <a:cxnSpLocks/>
          </p:cNvCxnSpPr>
          <p:nvPr/>
        </p:nvCxnSpPr>
        <p:spPr>
          <a:xfrm>
            <a:off x="6601690" y="1830279"/>
            <a:ext cx="363119"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87" name="Straight Arrow Connector 86">
            <a:extLst>
              <a:ext uri="{FF2B5EF4-FFF2-40B4-BE49-F238E27FC236}">
                <a16:creationId xmlns:a16="http://schemas.microsoft.com/office/drawing/2014/main" id="{2C124EF1-C8A0-4CEB-B56D-BADFE30E6579}"/>
              </a:ext>
            </a:extLst>
          </p:cNvPr>
          <p:cNvCxnSpPr>
            <a:cxnSpLocks/>
            <a:stCxn id="26" idx="3"/>
            <a:endCxn id="47" idx="5"/>
          </p:cNvCxnSpPr>
          <p:nvPr/>
        </p:nvCxnSpPr>
        <p:spPr>
          <a:xfrm>
            <a:off x="8414642" y="1152018"/>
            <a:ext cx="432969"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2" name="Straight Arrow Connector 31">
            <a:extLst>
              <a:ext uri="{FF2B5EF4-FFF2-40B4-BE49-F238E27FC236}">
                <a16:creationId xmlns:a16="http://schemas.microsoft.com/office/drawing/2014/main" id="{3AE7D656-611F-4026-8838-7C3E4B70AA40}"/>
              </a:ext>
            </a:extLst>
          </p:cNvPr>
          <p:cNvCxnSpPr>
            <a:cxnSpLocks/>
          </p:cNvCxnSpPr>
          <p:nvPr/>
        </p:nvCxnSpPr>
        <p:spPr>
          <a:xfrm>
            <a:off x="8414641" y="1845871"/>
            <a:ext cx="432969"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3" name="Straight Arrow Connector 32">
            <a:extLst>
              <a:ext uri="{FF2B5EF4-FFF2-40B4-BE49-F238E27FC236}">
                <a16:creationId xmlns:a16="http://schemas.microsoft.com/office/drawing/2014/main" id="{EEB30E88-F058-42FF-8A0D-B86E6F5FAFBB}"/>
              </a:ext>
            </a:extLst>
          </p:cNvPr>
          <p:cNvCxnSpPr>
            <a:cxnSpLocks/>
            <a:stCxn id="73" idx="3"/>
            <a:endCxn id="72" idx="0"/>
          </p:cNvCxnSpPr>
          <p:nvPr/>
        </p:nvCxnSpPr>
        <p:spPr>
          <a:xfrm flipH="1">
            <a:off x="3726906" y="3270900"/>
            <a:ext cx="12247" cy="182221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7" name="Rectangle 36">
            <a:extLst>
              <a:ext uri="{FF2B5EF4-FFF2-40B4-BE49-F238E27FC236}">
                <a16:creationId xmlns:a16="http://schemas.microsoft.com/office/drawing/2014/main" id="{8DC15A74-CDD8-4CE4-BA9E-6DD26C970C45}"/>
              </a:ext>
            </a:extLst>
          </p:cNvPr>
          <p:cNvSpPr/>
          <p:nvPr/>
        </p:nvSpPr>
        <p:spPr>
          <a:xfrm>
            <a:off x="5495706" y="5093113"/>
            <a:ext cx="1680631" cy="558800"/>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Assemble TLE</a:t>
            </a:r>
          </a:p>
        </p:txBody>
      </p:sp>
      <p:cxnSp>
        <p:nvCxnSpPr>
          <p:cNvPr id="38" name="Straight Arrow Connector 37">
            <a:extLst>
              <a:ext uri="{FF2B5EF4-FFF2-40B4-BE49-F238E27FC236}">
                <a16:creationId xmlns:a16="http://schemas.microsoft.com/office/drawing/2014/main" id="{0EAAEC0B-3226-4058-B0D3-D9F8B7C44943}"/>
              </a:ext>
            </a:extLst>
          </p:cNvPr>
          <p:cNvCxnSpPr>
            <a:cxnSpLocks/>
            <a:stCxn id="72" idx="3"/>
            <a:endCxn id="37" idx="1"/>
          </p:cNvCxnSpPr>
          <p:nvPr/>
        </p:nvCxnSpPr>
        <p:spPr>
          <a:xfrm>
            <a:off x="4567221" y="5372513"/>
            <a:ext cx="928485"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42" name="Rectangle 41">
            <a:extLst>
              <a:ext uri="{FF2B5EF4-FFF2-40B4-BE49-F238E27FC236}">
                <a16:creationId xmlns:a16="http://schemas.microsoft.com/office/drawing/2014/main" id="{2F77678F-7BD9-41C5-BB23-11EABE06EA52}"/>
              </a:ext>
            </a:extLst>
          </p:cNvPr>
          <p:cNvSpPr/>
          <p:nvPr/>
        </p:nvSpPr>
        <p:spPr>
          <a:xfrm>
            <a:off x="7642404" y="5093112"/>
            <a:ext cx="1680631" cy="558800"/>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Deliver TLE</a:t>
            </a:r>
          </a:p>
        </p:txBody>
      </p:sp>
      <p:cxnSp>
        <p:nvCxnSpPr>
          <p:cNvPr id="45" name="Straight Arrow Connector 44">
            <a:extLst>
              <a:ext uri="{FF2B5EF4-FFF2-40B4-BE49-F238E27FC236}">
                <a16:creationId xmlns:a16="http://schemas.microsoft.com/office/drawing/2014/main" id="{317C5366-7C8D-4A61-A076-E2E0A6EBBC19}"/>
              </a:ext>
            </a:extLst>
          </p:cNvPr>
          <p:cNvCxnSpPr>
            <a:cxnSpLocks/>
            <a:stCxn id="37" idx="3"/>
            <a:endCxn id="42" idx="1"/>
          </p:cNvCxnSpPr>
          <p:nvPr/>
        </p:nvCxnSpPr>
        <p:spPr>
          <a:xfrm flipV="1">
            <a:off x="7176337" y="5372512"/>
            <a:ext cx="466067" cy="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9" name="Parallelogram 38">
            <a:extLst>
              <a:ext uri="{FF2B5EF4-FFF2-40B4-BE49-F238E27FC236}">
                <a16:creationId xmlns:a16="http://schemas.microsoft.com/office/drawing/2014/main" id="{091E87F5-A015-406F-BA52-06204099B6EF}"/>
              </a:ext>
            </a:extLst>
          </p:cNvPr>
          <p:cNvSpPr/>
          <p:nvPr/>
        </p:nvSpPr>
        <p:spPr>
          <a:xfrm>
            <a:off x="4211110" y="5859067"/>
            <a:ext cx="1834636" cy="558800"/>
          </a:xfrm>
          <a:prstGeom prst="parallelogram">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a:solidFill>
                  <a:schemeClr val="bg1"/>
                </a:solidFill>
              </a:rPr>
              <a:t>NORAD Designator</a:t>
            </a:r>
          </a:p>
        </p:txBody>
      </p:sp>
      <p:sp>
        <p:nvSpPr>
          <p:cNvPr id="43" name="Parallelogram 42">
            <a:extLst>
              <a:ext uri="{FF2B5EF4-FFF2-40B4-BE49-F238E27FC236}">
                <a16:creationId xmlns:a16="http://schemas.microsoft.com/office/drawing/2014/main" id="{CDF9942B-CDC6-4A98-81FD-0C29000C4461}"/>
              </a:ext>
            </a:extLst>
          </p:cNvPr>
          <p:cNvSpPr/>
          <p:nvPr/>
        </p:nvSpPr>
        <p:spPr>
          <a:xfrm>
            <a:off x="4211110" y="4439633"/>
            <a:ext cx="1834636" cy="558800"/>
          </a:xfrm>
          <a:prstGeom prst="parallelogram">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a:solidFill>
                  <a:schemeClr val="bg1"/>
                </a:solidFill>
              </a:rPr>
              <a:t>CubeSat Parameters</a:t>
            </a:r>
          </a:p>
        </p:txBody>
      </p:sp>
      <p:cxnSp>
        <p:nvCxnSpPr>
          <p:cNvPr id="49" name="Straight Arrow Connector 48">
            <a:extLst>
              <a:ext uri="{FF2B5EF4-FFF2-40B4-BE49-F238E27FC236}">
                <a16:creationId xmlns:a16="http://schemas.microsoft.com/office/drawing/2014/main" id="{3E65D495-20B6-4DE9-8908-D43205219C6F}"/>
              </a:ext>
            </a:extLst>
          </p:cNvPr>
          <p:cNvCxnSpPr>
            <a:cxnSpLocks/>
            <a:stCxn id="43" idx="2"/>
            <a:endCxn id="37" idx="0"/>
          </p:cNvCxnSpPr>
          <p:nvPr/>
        </p:nvCxnSpPr>
        <p:spPr>
          <a:xfrm>
            <a:off x="5975896" y="4719033"/>
            <a:ext cx="360126" cy="374080"/>
          </a:xfrm>
          <a:prstGeom prst="bentConnector2">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 name="Connector: Elbow 8">
            <a:extLst>
              <a:ext uri="{FF2B5EF4-FFF2-40B4-BE49-F238E27FC236}">
                <a16:creationId xmlns:a16="http://schemas.microsoft.com/office/drawing/2014/main" id="{71908336-1964-4128-ADDE-AEFC7E7AD7B9}"/>
              </a:ext>
            </a:extLst>
          </p:cNvPr>
          <p:cNvCxnSpPr>
            <a:cxnSpLocks/>
            <a:stCxn id="67" idx="6"/>
            <a:endCxn id="14" idx="1"/>
          </p:cNvCxnSpPr>
          <p:nvPr/>
        </p:nvCxnSpPr>
        <p:spPr>
          <a:xfrm flipV="1">
            <a:off x="4538940" y="1152018"/>
            <a:ext cx="612919" cy="291400"/>
          </a:xfrm>
          <a:prstGeom prst="bentConnector3">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2" name="Connector: Elbow 51">
            <a:extLst>
              <a:ext uri="{FF2B5EF4-FFF2-40B4-BE49-F238E27FC236}">
                <a16:creationId xmlns:a16="http://schemas.microsoft.com/office/drawing/2014/main" id="{AEB63723-190F-4542-B36C-C9E86096252D}"/>
              </a:ext>
            </a:extLst>
          </p:cNvPr>
          <p:cNvCxnSpPr>
            <a:cxnSpLocks/>
            <a:stCxn id="67" idx="6"/>
            <a:endCxn id="19" idx="1"/>
          </p:cNvCxnSpPr>
          <p:nvPr/>
        </p:nvCxnSpPr>
        <p:spPr>
          <a:xfrm>
            <a:off x="4538940" y="1443418"/>
            <a:ext cx="612919" cy="401297"/>
          </a:xfrm>
          <a:prstGeom prst="bentConnector3">
            <a:avLst>
              <a:gd name="adj1" fmla="val 50000"/>
            </a:avLst>
          </a:prstGeom>
          <a:ln>
            <a:tailEnd type="triangle"/>
          </a:ln>
        </p:spPr>
        <p:style>
          <a:lnRef idx="2">
            <a:schemeClr val="accent2"/>
          </a:lnRef>
          <a:fillRef idx="0">
            <a:schemeClr val="accent2"/>
          </a:fillRef>
          <a:effectRef idx="1">
            <a:schemeClr val="accent2"/>
          </a:effectRef>
          <a:fontRef idx="minor">
            <a:schemeClr val="tx1"/>
          </a:fontRef>
        </p:style>
      </p:cxnSp>
      <p:sp>
        <p:nvSpPr>
          <p:cNvPr id="51" name="TextBox 50">
            <a:extLst>
              <a:ext uri="{FF2B5EF4-FFF2-40B4-BE49-F238E27FC236}">
                <a16:creationId xmlns:a16="http://schemas.microsoft.com/office/drawing/2014/main" id="{E8B78E22-DF59-44AF-873F-80B10DC273E6}"/>
              </a:ext>
            </a:extLst>
          </p:cNvPr>
          <p:cNvSpPr txBox="1"/>
          <p:nvPr/>
        </p:nvSpPr>
        <p:spPr>
          <a:xfrm rot="16200000">
            <a:off x="-766651" y="1460444"/>
            <a:ext cx="2183769" cy="446276"/>
          </a:xfrm>
          <a:prstGeom prst="rect">
            <a:avLst/>
          </a:prstGeom>
          <a:noFill/>
        </p:spPr>
        <p:txBody>
          <a:bodyPr wrap="square" rtlCol="0">
            <a:spAutoFit/>
          </a:bodyPr>
          <a:lstStyle/>
          <a:p>
            <a:pPr algn="ctr"/>
            <a:r>
              <a:rPr lang="en-US">
                <a:solidFill>
                  <a:sysClr val="windowText" lastClr="000000"/>
                </a:solidFill>
              </a:rPr>
              <a:t>VANTAGE</a:t>
            </a:r>
          </a:p>
        </p:txBody>
      </p:sp>
      <p:sp>
        <p:nvSpPr>
          <p:cNvPr id="53" name="TextBox 52">
            <a:extLst>
              <a:ext uri="{FF2B5EF4-FFF2-40B4-BE49-F238E27FC236}">
                <a16:creationId xmlns:a16="http://schemas.microsoft.com/office/drawing/2014/main" id="{924158D1-BB23-46F4-BFDA-D33B13D4CEAE}"/>
              </a:ext>
            </a:extLst>
          </p:cNvPr>
          <p:cNvSpPr txBox="1"/>
          <p:nvPr/>
        </p:nvSpPr>
        <p:spPr>
          <a:xfrm rot="16200000">
            <a:off x="-818796" y="4544281"/>
            <a:ext cx="2183769" cy="446276"/>
          </a:xfrm>
          <a:prstGeom prst="rect">
            <a:avLst/>
          </a:prstGeom>
          <a:noFill/>
        </p:spPr>
        <p:txBody>
          <a:bodyPr wrap="square" rtlCol="0">
            <a:spAutoFit/>
          </a:bodyPr>
          <a:lstStyle/>
          <a:p>
            <a:pPr algn="ctr"/>
            <a:r>
              <a:rPr lang="en-US">
                <a:solidFill>
                  <a:sysClr val="windowText" lastClr="000000"/>
                </a:solidFill>
              </a:rPr>
              <a:t>VISION</a:t>
            </a:r>
          </a:p>
        </p:txBody>
      </p:sp>
      <p:cxnSp>
        <p:nvCxnSpPr>
          <p:cNvPr id="55" name="Straight Connector 54">
            <a:extLst>
              <a:ext uri="{FF2B5EF4-FFF2-40B4-BE49-F238E27FC236}">
                <a16:creationId xmlns:a16="http://schemas.microsoft.com/office/drawing/2014/main" id="{53693761-EA52-4E6C-A9DB-6BCCFC880C0A}"/>
              </a:ext>
            </a:extLst>
          </p:cNvPr>
          <p:cNvCxnSpPr>
            <a:cxnSpLocks/>
          </p:cNvCxnSpPr>
          <p:nvPr/>
        </p:nvCxnSpPr>
        <p:spPr>
          <a:xfrm flipV="1">
            <a:off x="609714" y="715433"/>
            <a:ext cx="9007" cy="575676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DF085002-157C-41F3-80F6-1E7ED845B663}"/>
              </a:ext>
            </a:extLst>
          </p:cNvPr>
          <p:cNvSpPr/>
          <p:nvPr/>
        </p:nvSpPr>
        <p:spPr>
          <a:xfrm>
            <a:off x="9746334" y="5073547"/>
            <a:ext cx="1416963" cy="588184"/>
          </a:xfrm>
          <a:prstGeom prst="ellipse">
            <a:avLst/>
          </a:prstGeom>
          <a:solidFill>
            <a:srgbClr val="FF1D1D"/>
          </a:solidFill>
          <a:ln w="38100">
            <a:solidFill>
              <a:srgbClr val="A8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a:t>End</a:t>
            </a:r>
          </a:p>
        </p:txBody>
      </p:sp>
      <p:cxnSp>
        <p:nvCxnSpPr>
          <p:cNvPr id="65" name="Straight Arrow Connector 64">
            <a:extLst>
              <a:ext uri="{FF2B5EF4-FFF2-40B4-BE49-F238E27FC236}">
                <a16:creationId xmlns:a16="http://schemas.microsoft.com/office/drawing/2014/main" id="{5795C4C3-988D-46AC-B668-9AB8BE07F276}"/>
              </a:ext>
            </a:extLst>
          </p:cNvPr>
          <p:cNvCxnSpPr>
            <a:cxnSpLocks/>
            <a:stCxn id="42" idx="3"/>
            <a:endCxn id="56" idx="2"/>
          </p:cNvCxnSpPr>
          <p:nvPr/>
        </p:nvCxnSpPr>
        <p:spPr>
          <a:xfrm flipV="1">
            <a:off x="9323035" y="5367639"/>
            <a:ext cx="423299" cy="487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82" name="Connector: Elbow 81">
            <a:extLst>
              <a:ext uri="{FF2B5EF4-FFF2-40B4-BE49-F238E27FC236}">
                <a16:creationId xmlns:a16="http://schemas.microsoft.com/office/drawing/2014/main" id="{2B03C447-A002-4A39-A039-3DDADDFE24FE}"/>
              </a:ext>
            </a:extLst>
          </p:cNvPr>
          <p:cNvCxnSpPr>
            <a:cxnSpLocks/>
            <a:stCxn id="47" idx="2"/>
            <a:endCxn id="30" idx="0"/>
          </p:cNvCxnSpPr>
          <p:nvPr/>
        </p:nvCxnSpPr>
        <p:spPr>
          <a:xfrm>
            <a:off x="10157743" y="1152018"/>
            <a:ext cx="447473" cy="1560082"/>
          </a:xfrm>
          <a:prstGeom prst="bentConnector2">
            <a:avLst/>
          </a:prstGeom>
          <a:ln>
            <a:tailEnd type="triangle"/>
          </a:ln>
        </p:spPr>
        <p:style>
          <a:lnRef idx="2">
            <a:schemeClr val="accent2"/>
          </a:lnRef>
          <a:fillRef idx="0">
            <a:schemeClr val="accent2"/>
          </a:fillRef>
          <a:effectRef idx="1">
            <a:schemeClr val="accent2"/>
          </a:effectRef>
          <a:fontRef idx="minor">
            <a:schemeClr val="tx1"/>
          </a:fontRef>
        </p:style>
      </p:cxnSp>
      <p:sp>
        <p:nvSpPr>
          <p:cNvPr id="58" name="TextBox 57">
            <a:extLst>
              <a:ext uri="{FF2B5EF4-FFF2-40B4-BE49-F238E27FC236}">
                <a16:creationId xmlns:a16="http://schemas.microsoft.com/office/drawing/2014/main" id="{D56355BD-E3CF-4152-AF82-5C9052D65C53}"/>
              </a:ext>
            </a:extLst>
          </p:cNvPr>
          <p:cNvSpPr txBox="1"/>
          <p:nvPr/>
        </p:nvSpPr>
        <p:spPr>
          <a:xfrm>
            <a:off x="9733416" y="5736409"/>
            <a:ext cx="2231531" cy="400110"/>
          </a:xfrm>
          <a:prstGeom prst="rect">
            <a:avLst/>
          </a:prstGeom>
          <a:noFill/>
        </p:spPr>
        <p:txBody>
          <a:bodyPr wrap="square" rtlCol="0">
            <a:spAutoFit/>
          </a:bodyPr>
          <a:lstStyle/>
          <a:p>
            <a:pPr algn="ctr"/>
            <a:r>
              <a:rPr lang="en-US" sz="2000">
                <a:solidFill>
                  <a:sysClr val="windowText" lastClr="000000"/>
                </a:solidFill>
              </a:rPr>
              <a:t>Legend</a:t>
            </a:r>
          </a:p>
        </p:txBody>
      </p:sp>
      <p:sp>
        <p:nvSpPr>
          <p:cNvPr id="57" name="Rectangle 56">
            <a:extLst>
              <a:ext uri="{FF2B5EF4-FFF2-40B4-BE49-F238E27FC236}">
                <a16:creationId xmlns:a16="http://schemas.microsoft.com/office/drawing/2014/main" id="{234A9099-4D36-43C9-8F25-ACC72F8AF8B8}"/>
              </a:ext>
            </a:extLst>
          </p:cNvPr>
          <p:cNvSpPr/>
          <p:nvPr/>
        </p:nvSpPr>
        <p:spPr>
          <a:xfrm>
            <a:off x="9770680" y="6230652"/>
            <a:ext cx="892084" cy="344224"/>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rPr>
              <a:t>Process</a:t>
            </a:r>
          </a:p>
        </p:txBody>
      </p:sp>
      <p:grpSp>
        <p:nvGrpSpPr>
          <p:cNvPr id="6" name="Group 5">
            <a:extLst>
              <a:ext uri="{FF2B5EF4-FFF2-40B4-BE49-F238E27FC236}">
                <a16:creationId xmlns:a16="http://schemas.microsoft.com/office/drawing/2014/main" id="{07C1138B-3022-4708-9005-5699CBBC7968}"/>
              </a:ext>
            </a:extLst>
          </p:cNvPr>
          <p:cNvGrpSpPr/>
          <p:nvPr/>
        </p:nvGrpSpPr>
        <p:grpSpPr>
          <a:xfrm>
            <a:off x="9682996" y="5801153"/>
            <a:ext cx="2332372" cy="959261"/>
            <a:chOff x="759569" y="5495731"/>
            <a:chExt cx="2669074" cy="1329787"/>
          </a:xfrm>
        </p:grpSpPr>
        <p:sp>
          <p:nvSpPr>
            <p:cNvPr id="3" name="Rectangle 2">
              <a:extLst>
                <a:ext uri="{FF2B5EF4-FFF2-40B4-BE49-F238E27FC236}">
                  <a16:creationId xmlns:a16="http://schemas.microsoft.com/office/drawing/2014/main" id="{515F4FD5-1414-46DD-ABBC-37B3B35B859A}"/>
                </a:ext>
              </a:extLst>
            </p:cNvPr>
            <p:cNvSpPr/>
            <p:nvPr/>
          </p:nvSpPr>
          <p:spPr>
            <a:xfrm>
              <a:off x="775096" y="5495731"/>
              <a:ext cx="2653547" cy="1329787"/>
            </a:xfrm>
            <a:prstGeom prst="rect">
              <a:avLst/>
            </a:prstGeom>
            <a:noFill/>
            <a:ln w="571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5" name="Straight Connector 4">
              <a:extLst>
                <a:ext uri="{FF2B5EF4-FFF2-40B4-BE49-F238E27FC236}">
                  <a16:creationId xmlns:a16="http://schemas.microsoft.com/office/drawing/2014/main" id="{451B7D78-67DB-4C82-8402-6BDE21883723}"/>
                </a:ext>
              </a:extLst>
            </p:cNvPr>
            <p:cNvCxnSpPr/>
            <p:nvPr/>
          </p:nvCxnSpPr>
          <p:spPr>
            <a:xfrm>
              <a:off x="759569" y="5920524"/>
              <a:ext cx="2669074" cy="0"/>
            </a:xfrm>
            <a:prstGeom prst="line">
              <a:avLst/>
            </a:prstGeom>
            <a:ln w="38100">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59" name="Parallelogram 58">
            <a:extLst>
              <a:ext uri="{FF2B5EF4-FFF2-40B4-BE49-F238E27FC236}">
                <a16:creationId xmlns:a16="http://schemas.microsoft.com/office/drawing/2014/main" id="{2DD6D589-E530-415E-8E76-199C2D44FFAC}"/>
              </a:ext>
            </a:extLst>
          </p:cNvPr>
          <p:cNvSpPr/>
          <p:nvPr/>
        </p:nvSpPr>
        <p:spPr>
          <a:xfrm>
            <a:off x="10842464" y="6199530"/>
            <a:ext cx="1098233" cy="468938"/>
          </a:xfrm>
          <a:prstGeom prst="parallelogram">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a:solidFill>
                  <a:schemeClr val="bg1"/>
                </a:solidFill>
              </a:rPr>
              <a:t>Input/</a:t>
            </a:r>
          </a:p>
          <a:p>
            <a:pPr algn="ctr"/>
            <a:r>
              <a:rPr lang="en-US" sz="1600">
                <a:solidFill>
                  <a:schemeClr val="bg1"/>
                </a:solidFill>
              </a:rPr>
              <a:t>Output</a:t>
            </a:r>
          </a:p>
        </p:txBody>
      </p:sp>
    </p:spTree>
    <p:extLst>
      <p:ext uri="{BB962C8B-B14F-4D97-AF65-F5344CB8AC3E}">
        <p14:creationId xmlns:p14="http://schemas.microsoft.com/office/powerpoint/2010/main" val="61302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0" grpId="0" animBg="1"/>
      <p:bldP spid="36" grpId="0"/>
      <p:bldP spid="62" grpId="0" animBg="1"/>
      <p:bldP spid="69" grpId="0" animBg="1"/>
      <p:bldP spid="71" grpId="0" animBg="1"/>
      <p:bldP spid="72" grpId="0" animBg="1"/>
      <p:bldP spid="73" grpId="0" animBg="1"/>
      <p:bldP spid="37" grpId="0" animBg="1"/>
      <p:bldP spid="42" grpId="0" animBg="1"/>
      <p:bldP spid="39" grpId="0" animBg="1"/>
      <p:bldP spid="43" grpId="0" animBg="1"/>
      <p:bldP spid="5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31700-9CCC-4BE0-A477-E690777FDE29}"/>
              </a:ext>
            </a:extLst>
          </p:cNvPr>
          <p:cNvSpPr>
            <a:spLocks noGrp="1"/>
          </p:cNvSpPr>
          <p:nvPr>
            <p:ph type="title"/>
          </p:nvPr>
        </p:nvSpPr>
        <p:spPr/>
        <p:txBody>
          <a:bodyPr/>
          <a:lstStyle/>
          <a:p>
            <a:r>
              <a:rPr lang="en-US"/>
              <a:t>Test Overview</a:t>
            </a:r>
          </a:p>
        </p:txBody>
      </p:sp>
      <p:sp>
        <p:nvSpPr>
          <p:cNvPr id="3" name="Text Placeholder 2">
            <a:extLst>
              <a:ext uri="{FF2B5EF4-FFF2-40B4-BE49-F238E27FC236}">
                <a16:creationId xmlns:a16="http://schemas.microsoft.com/office/drawing/2014/main" id="{C4A79557-D296-46D0-BD70-7AFD33929B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119E98-1D36-4C5E-BC62-56CFB7C0C91B}"/>
              </a:ext>
            </a:extLst>
          </p:cNvPr>
          <p:cNvSpPr>
            <a:spLocks noGrp="1"/>
          </p:cNvSpPr>
          <p:nvPr>
            <p:ph type="sldNum" sz="quarter" idx="4"/>
          </p:nvPr>
        </p:nvSpPr>
        <p:spPr/>
        <p:txBody>
          <a:bodyPr/>
          <a:lstStyle/>
          <a:p>
            <a:fld id="{292ABC7F-B9E9-0840-915A-8F394559AFCC}" type="slidenum">
              <a:rPr lang="en-US" smtClean="0"/>
              <a:pPr/>
              <a:t>16</a:t>
            </a:fld>
            <a:endParaRPr lang="en-US"/>
          </a:p>
        </p:txBody>
      </p:sp>
    </p:spTree>
    <p:extLst>
      <p:ext uri="{BB962C8B-B14F-4D97-AF65-F5344CB8AC3E}">
        <p14:creationId xmlns:p14="http://schemas.microsoft.com/office/powerpoint/2010/main" val="3094500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FB8090-28C9-4AED-8030-022D66DECCBD}"/>
              </a:ext>
            </a:extLst>
          </p:cNvPr>
          <p:cNvSpPr>
            <a:spLocks noGrp="1"/>
          </p:cNvSpPr>
          <p:nvPr>
            <p:ph type="sldNum" sz="quarter" idx="4"/>
          </p:nvPr>
        </p:nvSpPr>
        <p:spPr/>
        <p:txBody>
          <a:bodyPr/>
          <a:lstStyle/>
          <a:p>
            <a:fld id="{292ABC7F-B9E9-0840-915A-8F394559AFCC}" type="slidenum">
              <a:rPr lang="en-US" smtClean="0"/>
              <a:pPr/>
              <a:t>17</a:t>
            </a:fld>
            <a:endParaRPr lang="en-US"/>
          </a:p>
        </p:txBody>
      </p:sp>
      <p:sp>
        <p:nvSpPr>
          <p:cNvPr id="5" name="Rounded Rectangle 4">
            <a:extLst>
              <a:ext uri="{FF2B5EF4-FFF2-40B4-BE49-F238E27FC236}">
                <a16:creationId xmlns:a16="http://schemas.microsoft.com/office/drawing/2014/main" id="{4FA2776E-6235-9D4D-868D-ADF042657F0A}"/>
              </a:ext>
            </a:extLst>
          </p:cNvPr>
          <p:cNvSpPr/>
          <p:nvPr/>
        </p:nvSpPr>
        <p:spPr>
          <a:xfrm>
            <a:off x="8469531" y="1678673"/>
            <a:ext cx="2278388" cy="54559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TOF Camera Verification</a:t>
            </a:r>
          </a:p>
        </p:txBody>
      </p:sp>
      <p:sp>
        <p:nvSpPr>
          <p:cNvPr id="7" name="Rounded Rectangle 6">
            <a:extLst>
              <a:ext uri="{FF2B5EF4-FFF2-40B4-BE49-F238E27FC236}">
                <a16:creationId xmlns:a16="http://schemas.microsoft.com/office/drawing/2014/main" id="{E022A379-4643-5044-AEC7-701766E1ACE8}"/>
              </a:ext>
            </a:extLst>
          </p:cNvPr>
          <p:cNvSpPr/>
          <p:nvPr/>
        </p:nvSpPr>
        <p:spPr>
          <a:xfrm>
            <a:off x="6483360" y="1678674"/>
            <a:ext cx="1575707" cy="54559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GPS Verification</a:t>
            </a:r>
          </a:p>
        </p:txBody>
      </p:sp>
      <p:sp>
        <p:nvSpPr>
          <p:cNvPr id="8" name="Rounded Rectangle 7">
            <a:extLst>
              <a:ext uri="{FF2B5EF4-FFF2-40B4-BE49-F238E27FC236}">
                <a16:creationId xmlns:a16="http://schemas.microsoft.com/office/drawing/2014/main" id="{4697B25A-88B5-4A49-9426-BC10E52B85A1}"/>
              </a:ext>
            </a:extLst>
          </p:cNvPr>
          <p:cNvSpPr/>
          <p:nvPr/>
        </p:nvSpPr>
        <p:spPr>
          <a:xfrm>
            <a:off x="2802068" y="1696603"/>
            <a:ext cx="1844969" cy="536632"/>
          </a:xfrm>
          <a:prstGeom prst="roundRect">
            <a:avLst/>
          </a:prstGeom>
          <a:solidFill>
            <a:schemeClr val="accent1"/>
          </a:solidFill>
          <a:ln w="25400">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Voltage Breakdown</a:t>
            </a:r>
          </a:p>
        </p:txBody>
      </p:sp>
      <p:sp>
        <p:nvSpPr>
          <p:cNvPr id="9" name="Rounded Rectangle 8">
            <a:extLst>
              <a:ext uri="{FF2B5EF4-FFF2-40B4-BE49-F238E27FC236}">
                <a16:creationId xmlns:a16="http://schemas.microsoft.com/office/drawing/2014/main" id="{89C61A23-66B4-8745-A749-1C6F4DB8C1DE}"/>
              </a:ext>
            </a:extLst>
          </p:cNvPr>
          <p:cNvSpPr/>
          <p:nvPr/>
        </p:nvSpPr>
        <p:spPr>
          <a:xfrm>
            <a:off x="4817688" y="1678674"/>
            <a:ext cx="1521919" cy="54559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Vibrational Analysis Test</a:t>
            </a:r>
          </a:p>
        </p:txBody>
      </p:sp>
      <p:sp>
        <p:nvSpPr>
          <p:cNvPr id="10" name="Rounded Rectangle 9">
            <a:extLst>
              <a:ext uri="{FF2B5EF4-FFF2-40B4-BE49-F238E27FC236}">
                <a16:creationId xmlns:a16="http://schemas.microsoft.com/office/drawing/2014/main" id="{F62ACB7F-0104-D54F-8880-9C3BC0830CD4}"/>
              </a:ext>
            </a:extLst>
          </p:cNvPr>
          <p:cNvSpPr/>
          <p:nvPr/>
        </p:nvSpPr>
        <p:spPr>
          <a:xfrm>
            <a:off x="8469531" y="2570044"/>
            <a:ext cx="2277136" cy="545597"/>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Centroid Determination Test</a:t>
            </a:r>
          </a:p>
        </p:txBody>
      </p:sp>
      <p:sp>
        <p:nvSpPr>
          <p:cNvPr id="11" name="Rounded Rectangle 10">
            <a:extLst>
              <a:ext uri="{FF2B5EF4-FFF2-40B4-BE49-F238E27FC236}">
                <a16:creationId xmlns:a16="http://schemas.microsoft.com/office/drawing/2014/main" id="{4E22A929-88FB-1C4F-99DD-0C9B10748E25}"/>
              </a:ext>
            </a:extLst>
          </p:cNvPr>
          <p:cNvSpPr/>
          <p:nvPr/>
        </p:nvSpPr>
        <p:spPr>
          <a:xfrm>
            <a:off x="6474395" y="2578811"/>
            <a:ext cx="1575707" cy="545596"/>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Attitude Test</a:t>
            </a:r>
          </a:p>
        </p:txBody>
      </p:sp>
      <p:sp>
        <p:nvSpPr>
          <p:cNvPr id="13" name="Rounded Rectangle 12">
            <a:extLst>
              <a:ext uri="{FF2B5EF4-FFF2-40B4-BE49-F238E27FC236}">
                <a16:creationId xmlns:a16="http://schemas.microsoft.com/office/drawing/2014/main" id="{9C08DD97-E459-1847-8234-D7384D0E326C}"/>
              </a:ext>
            </a:extLst>
          </p:cNvPr>
          <p:cNvSpPr/>
          <p:nvPr/>
        </p:nvSpPr>
        <p:spPr>
          <a:xfrm>
            <a:off x="2802068" y="2578810"/>
            <a:ext cx="1844969" cy="536632"/>
          </a:xfrm>
          <a:prstGeom prst="roundRect">
            <a:avLst/>
          </a:prstGeom>
          <a:solidFill>
            <a:schemeClr val="accent5"/>
          </a:solidFill>
          <a:ln w="25400">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Power System Test</a:t>
            </a:r>
          </a:p>
        </p:txBody>
      </p:sp>
      <p:sp>
        <p:nvSpPr>
          <p:cNvPr id="14" name="Title 2">
            <a:extLst>
              <a:ext uri="{FF2B5EF4-FFF2-40B4-BE49-F238E27FC236}">
                <a16:creationId xmlns:a16="http://schemas.microsoft.com/office/drawing/2014/main" id="{573C2F5C-C256-824A-833E-7A680F40996C}"/>
              </a:ext>
            </a:extLst>
          </p:cNvPr>
          <p:cNvSpPr>
            <a:spLocks noGrp="1"/>
          </p:cNvSpPr>
          <p:nvPr>
            <p:ph type="title"/>
          </p:nvPr>
        </p:nvSpPr>
        <p:spPr>
          <a:xfrm>
            <a:off x="802277" y="246401"/>
            <a:ext cx="10439399" cy="430887"/>
          </a:xfrm>
        </p:spPr>
        <p:txBody>
          <a:bodyPr/>
          <a:lstStyle/>
          <a:p>
            <a:r>
              <a:rPr lang="en-US" sz="2800">
                <a:ea typeface="+mj-lt"/>
                <a:cs typeface="+mj-lt"/>
              </a:rPr>
              <a:t>Testing Overview</a:t>
            </a:r>
          </a:p>
        </p:txBody>
      </p:sp>
      <p:sp>
        <p:nvSpPr>
          <p:cNvPr id="15" name="Rounded Rectangle 14">
            <a:extLst>
              <a:ext uri="{FF2B5EF4-FFF2-40B4-BE49-F238E27FC236}">
                <a16:creationId xmlns:a16="http://schemas.microsoft.com/office/drawing/2014/main" id="{87DE28B4-914E-C948-A51A-F883B3322392}"/>
              </a:ext>
            </a:extLst>
          </p:cNvPr>
          <p:cNvSpPr/>
          <p:nvPr/>
        </p:nvSpPr>
        <p:spPr>
          <a:xfrm>
            <a:off x="8490859" y="3455606"/>
            <a:ext cx="2255801" cy="54559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State Estimation Verification</a:t>
            </a:r>
          </a:p>
        </p:txBody>
      </p:sp>
      <p:sp>
        <p:nvSpPr>
          <p:cNvPr id="16" name="Rounded Rectangle 15">
            <a:extLst>
              <a:ext uri="{FF2B5EF4-FFF2-40B4-BE49-F238E27FC236}">
                <a16:creationId xmlns:a16="http://schemas.microsoft.com/office/drawing/2014/main" id="{19A6C0D1-CBB7-1344-A27F-4C3AB6409330}"/>
              </a:ext>
            </a:extLst>
          </p:cNvPr>
          <p:cNvSpPr/>
          <p:nvPr/>
        </p:nvSpPr>
        <p:spPr>
          <a:xfrm>
            <a:off x="2799456" y="3469983"/>
            <a:ext cx="5259609" cy="554561"/>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System Integration Test</a:t>
            </a:r>
          </a:p>
        </p:txBody>
      </p:sp>
      <p:cxnSp>
        <p:nvCxnSpPr>
          <p:cNvPr id="22" name="Straight Arrow Connector 21">
            <a:extLst>
              <a:ext uri="{FF2B5EF4-FFF2-40B4-BE49-F238E27FC236}">
                <a16:creationId xmlns:a16="http://schemas.microsoft.com/office/drawing/2014/main" id="{AB05D930-BF87-BB4F-B989-3AF2E6BFB22F}"/>
              </a:ext>
            </a:extLst>
          </p:cNvPr>
          <p:cNvCxnSpPr>
            <a:cxnSpLocks/>
          </p:cNvCxnSpPr>
          <p:nvPr/>
        </p:nvCxnSpPr>
        <p:spPr>
          <a:xfrm>
            <a:off x="7271214" y="2224270"/>
            <a:ext cx="0" cy="35454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EED72D6D-7861-C544-A4B1-948C1396B860}"/>
              </a:ext>
            </a:extLst>
          </p:cNvPr>
          <p:cNvCxnSpPr>
            <a:cxnSpLocks/>
          </p:cNvCxnSpPr>
          <p:nvPr/>
        </p:nvCxnSpPr>
        <p:spPr>
          <a:xfrm>
            <a:off x="5569684" y="2224270"/>
            <a:ext cx="0" cy="125467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8610E3FB-3309-BE4B-9B9B-E3D789AB643E}"/>
              </a:ext>
            </a:extLst>
          </p:cNvPr>
          <p:cNvCxnSpPr>
            <a:cxnSpLocks/>
          </p:cNvCxnSpPr>
          <p:nvPr/>
        </p:nvCxnSpPr>
        <p:spPr>
          <a:xfrm>
            <a:off x="3630423" y="3115441"/>
            <a:ext cx="0" cy="35454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2F8B9A6E-1E1F-C44E-8D7A-5E11B3A63E2B}"/>
              </a:ext>
            </a:extLst>
          </p:cNvPr>
          <p:cNvCxnSpPr>
            <a:cxnSpLocks/>
          </p:cNvCxnSpPr>
          <p:nvPr/>
        </p:nvCxnSpPr>
        <p:spPr>
          <a:xfrm flipH="1">
            <a:off x="7271213" y="3124407"/>
            <a:ext cx="1" cy="35453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90" name="TextBox 89">
            <a:extLst>
              <a:ext uri="{FF2B5EF4-FFF2-40B4-BE49-F238E27FC236}">
                <a16:creationId xmlns:a16="http://schemas.microsoft.com/office/drawing/2014/main" id="{2674147F-18F8-4C13-97F3-9080AB0BCB39}"/>
              </a:ext>
            </a:extLst>
          </p:cNvPr>
          <p:cNvSpPr txBox="1"/>
          <p:nvPr/>
        </p:nvSpPr>
        <p:spPr>
          <a:xfrm>
            <a:off x="1180879" y="4349489"/>
            <a:ext cx="7384540" cy="2031325"/>
          </a:xfrm>
          <a:prstGeom prst="rect">
            <a:avLst/>
          </a:prstGeom>
          <a:noFill/>
        </p:spPr>
        <p:txBody>
          <a:bodyPr wrap="square" rtlCol="0" anchor="t">
            <a:spAutoFit/>
          </a:bodyPr>
          <a:lstStyle/>
          <a:p>
            <a:r>
              <a:rPr lang="en-US" b="1">
                <a:solidFill>
                  <a:srgbClr val="000000"/>
                </a:solidFill>
              </a:rPr>
              <a:t>Power: Hardware operation </a:t>
            </a:r>
          </a:p>
          <a:p>
            <a:endParaRPr lang="en-US" b="1">
              <a:solidFill>
                <a:srgbClr val="000000"/>
              </a:solidFill>
            </a:endParaRPr>
          </a:p>
          <a:p>
            <a:r>
              <a:rPr lang="en-US" b="1">
                <a:solidFill>
                  <a:srgbClr val="000000"/>
                </a:solidFill>
              </a:rPr>
              <a:t>Chassis: Increase TRL and survive a launch</a:t>
            </a:r>
          </a:p>
          <a:p>
            <a:endParaRPr lang="en-US" b="1">
              <a:solidFill>
                <a:srgbClr val="000000"/>
              </a:solidFill>
            </a:endParaRPr>
          </a:p>
          <a:p>
            <a:r>
              <a:rPr lang="en-US" b="1">
                <a:solidFill>
                  <a:srgbClr val="000000"/>
                </a:solidFill>
              </a:rPr>
              <a:t>Inertial Position: Proof of Concept for a </a:t>
            </a:r>
            <a:r>
              <a:rPr lang="en-US" b="1" err="1">
                <a:solidFill>
                  <a:srgbClr val="000000"/>
                </a:solidFill>
              </a:rPr>
              <a:t>SmallSat</a:t>
            </a:r>
            <a:r>
              <a:rPr lang="en-US" b="1">
                <a:solidFill>
                  <a:srgbClr val="000000"/>
                </a:solidFill>
              </a:rPr>
              <a:t> solution</a:t>
            </a:r>
          </a:p>
          <a:p>
            <a:endParaRPr lang="en-US" b="1">
              <a:solidFill>
                <a:srgbClr val="000000"/>
              </a:solidFill>
            </a:endParaRPr>
          </a:p>
          <a:p>
            <a:r>
              <a:rPr lang="en-US" b="1">
                <a:solidFill>
                  <a:srgbClr val="000000"/>
                </a:solidFill>
              </a:rPr>
              <a:t>State Estimation: Produces TLE</a:t>
            </a:r>
          </a:p>
        </p:txBody>
      </p:sp>
      <p:sp>
        <p:nvSpPr>
          <p:cNvPr id="50" name="Rounded Rectangle 49">
            <a:extLst>
              <a:ext uri="{FF2B5EF4-FFF2-40B4-BE49-F238E27FC236}">
                <a16:creationId xmlns:a16="http://schemas.microsoft.com/office/drawing/2014/main" id="{37A380D9-10B2-6D4D-8A92-411B4E89B3C4}"/>
              </a:ext>
            </a:extLst>
          </p:cNvPr>
          <p:cNvSpPr/>
          <p:nvPr/>
        </p:nvSpPr>
        <p:spPr>
          <a:xfrm>
            <a:off x="1180879" y="2573029"/>
            <a:ext cx="1459486" cy="53962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Subsystem Level</a:t>
            </a:r>
          </a:p>
        </p:txBody>
      </p:sp>
      <p:sp>
        <p:nvSpPr>
          <p:cNvPr id="51" name="Rounded Rectangle 50">
            <a:extLst>
              <a:ext uri="{FF2B5EF4-FFF2-40B4-BE49-F238E27FC236}">
                <a16:creationId xmlns:a16="http://schemas.microsoft.com/office/drawing/2014/main" id="{5B24FDA2-AC60-4E4F-93CB-5B7D6FE93F09}"/>
              </a:ext>
            </a:extLst>
          </p:cNvPr>
          <p:cNvSpPr/>
          <p:nvPr/>
        </p:nvSpPr>
        <p:spPr>
          <a:xfrm>
            <a:off x="1180879" y="1695377"/>
            <a:ext cx="1378804" cy="53199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Component Level</a:t>
            </a:r>
          </a:p>
        </p:txBody>
      </p:sp>
      <p:sp>
        <p:nvSpPr>
          <p:cNvPr id="53" name="Rounded Rectangle 52">
            <a:extLst>
              <a:ext uri="{FF2B5EF4-FFF2-40B4-BE49-F238E27FC236}">
                <a16:creationId xmlns:a16="http://schemas.microsoft.com/office/drawing/2014/main" id="{8CBCA77A-6D30-D049-8A81-A6048C28196A}"/>
              </a:ext>
            </a:extLst>
          </p:cNvPr>
          <p:cNvSpPr/>
          <p:nvPr/>
        </p:nvSpPr>
        <p:spPr>
          <a:xfrm>
            <a:off x="1180879" y="3440387"/>
            <a:ext cx="1459487" cy="54095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System Level</a:t>
            </a:r>
          </a:p>
        </p:txBody>
      </p:sp>
      <p:cxnSp>
        <p:nvCxnSpPr>
          <p:cNvPr id="3" name="Straight Arrow Connector 2">
            <a:extLst>
              <a:ext uri="{FF2B5EF4-FFF2-40B4-BE49-F238E27FC236}">
                <a16:creationId xmlns:a16="http://schemas.microsoft.com/office/drawing/2014/main" id="{5F28FC28-447B-AB48-ACEF-B0E67A7D7AC9}"/>
              </a:ext>
            </a:extLst>
          </p:cNvPr>
          <p:cNvCxnSpPr>
            <a:cxnSpLocks/>
          </p:cNvCxnSpPr>
          <p:nvPr/>
        </p:nvCxnSpPr>
        <p:spPr>
          <a:xfrm>
            <a:off x="8050102" y="3747263"/>
            <a:ext cx="440756" cy="132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C6E5FA96-4315-40A0-8AAF-A315A3B8DD96}"/>
              </a:ext>
            </a:extLst>
          </p:cNvPr>
          <p:cNvCxnSpPr>
            <a:cxnSpLocks/>
          </p:cNvCxnSpPr>
          <p:nvPr/>
        </p:nvCxnSpPr>
        <p:spPr>
          <a:xfrm>
            <a:off x="3621457" y="2227935"/>
            <a:ext cx="1" cy="35454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841A21A-75A2-4C3B-AA45-340C51CE199A}"/>
              </a:ext>
            </a:extLst>
          </p:cNvPr>
          <p:cNvSpPr txBox="1"/>
          <p:nvPr/>
        </p:nvSpPr>
        <p:spPr>
          <a:xfrm>
            <a:off x="3304804" y="1189274"/>
            <a:ext cx="8426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0000"/>
                </a:solidFill>
              </a:rPr>
              <a:t>Power</a:t>
            </a:r>
          </a:p>
        </p:txBody>
      </p:sp>
      <p:sp>
        <p:nvSpPr>
          <p:cNvPr id="19" name="TextBox 18">
            <a:extLst>
              <a:ext uri="{FF2B5EF4-FFF2-40B4-BE49-F238E27FC236}">
                <a16:creationId xmlns:a16="http://schemas.microsoft.com/office/drawing/2014/main" id="{779CE688-4410-4396-92F5-77BFB62395E7}"/>
              </a:ext>
            </a:extLst>
          </p:cNvPr>
          <p:cNvSpPr txBox="1"/>
          <p:nvPr/>
        </p:nvSpPr>
        <p:spPr>
          <a:xfrm>
            <a:off x="5087100" y="1187594"/>
            <a:ext cx="10578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rPr>
              <a:t>Chassis</a:t>
            </a:r>
          </a:p>
        </p:txBody>
      </p:sp>
      <p:sp>
        <p:nvSpPr>
          <p:cNvPr id="20" name="TextBox 19">
            <a:extLst>
              <a:ext uri="{FF2B5EF4-FFF2-40B4-BE49-F238E27FC236}">
                <a16:creationId xmlns:a16="http://schemas.microsoft.com/office/drawing/2014/main" id="{19150DF3-C704-46A4-8324-44181DEBA7A9}"/>
              </a:ext>
            </a:extLst>
          </p:cNvPr>
          <p:cNvSpPr txBox="1"/>
          <p:nvPr/>
        </p:nvSpPr>
        <p:spPr>
          <a:xfrm>
            <a:off x="6365778" y="1187034"/>
            <a:ext cx="18108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rPr>
              <a:t>Inertial State</a:t>
            </a:r>
          </a:p>
        </p:txBody>
      </p:sp>
      <p:sp>
        <p:nvSpPr>
          <p:cNvPr id="42" name="TextBox 41">
            <a:extLst>
              <a:ext uri="{FF2B5EF4-FFF2-40B4-BE49-F238E27FC236}">
                <a16:creationId xmlns:a16="http://schemas.microsoft.com/office/drawing/2014/main" id="{E0797F86-2385-4D12-B98A-4726C2C0112C}"/>
              </a:ext>
            </a:extLst>
          </p:cNvPr>
          <p:cNvSpPr txBox="1"/>
          <p:nvPr/>
        </p:nvSpPr>
        <p:spPr>
          <a:xfrm>
            <a:off x="8681963" y="1187034"/>
            <a:ext cx="18108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rPr>
              <a:t>State Estimation</a:t>
            </a:r>
          </a:p>
        </p:txBody>
      </p:sp>
      <p:cxnSp>
        <p:nvCxnSpPr>
          <p:cNvPr id="37" name="Straight Arrow Connector 36">
            <a:extLst>
              <a:ext uri="{FF2B5EF4-FFF2-40B4-BE49-F238E27FC236}">
                <a16:creationId xmlns:a16="http://schemas.microsoft.com/office/drawing/2014/main" id="{67DBF7EE-145B-0A40-BCFE-6B2CED5D09CC}"/>
              </a:ext>
            </a:extLst>
          </p:cNvPr>
          <p:cNvCxnSpPr>
            <a:cxnSpLocks/>
            <a:stCxn id="5" idx="2"/>
            <a:endCxn id="10" idx="0"/>
          </p:cNvCxnSpPr>
          <p:nvPr/>
        </p:nvCxnSpPr>
        <p:spPr>
          <a:xfrm flipH="1">
            <a:off x="9608099" y="2224270"/>
            <a:ext cx="626" cy="34577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2A218AF-496F-084B-9ABB-64EDC98CC339}"/>
              </a:ext>
            </a:extLst>
          </p:cNvPr>
          <p:cNvCxnSpPr>
            <a:cxnSpLocks/>
            <a:stCxn id="10" idx="2"/>
          </p:cNvCxnSpPr>
          <p:nvPr/>
        </p:nvCxnSpPr>
        <p:spPr>
          <a:xfrm>
            <a:off x="9608099" y="3115641"/>
            <a:ext cx="0" cy="20499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A314387-9B29-D842-A58B-317A24F2F96F}"/>
              </a:ext>
            </a:extLst>
          </p:cNvPr>
          <p:cNvCxnSpPr>
            <a:cxnSpLocks/>
          </p:cNvCxnSpPr>
          <p:nvPr/>
        </p:nvCxnSpPr>
        <p:spPr>
          <a:xfrm flipH="1">
            <a:off x="7670315" y="3320634"/>
            <a:ext cx="193778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5F9B02BB-8050-DD42-A5FC-B3AF5E68289F}"/>
              </a:ext>
            </a:extLst>
          </p:cNvPr>
          <p:cNvCxnSpPr>
            <a:cxnSpLocks/>
          </p:cNvCxnSpPr>
          <p:nvPr/>
        </p:nvCxnSpPr>
        <p:spPr>
          <a:xfrm>
            <a:off x="7670315" y="3320634"/>
            <a:ext cx="0" cy="15831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1" name="Rounded Rectangle 7">
            <a:extLst>
              <a:ext uri="{FF2B5EF4-FFF2-40B4-BE49-F238E27FC236}">
                <a16:creationId xmlns:a16="http://schemas.microsoft.com/office/drawing/2014/main" id="{70E4C100-4AC0-4DA2-A4DA-07F866E1C6B2}"/>
              </a:ext>
            </a:extLst>
          </p:cNvPr>
          <p:cNvSpPr/>
          <p:nvPr/>
        </p:nvSpPr>
        <p:spPr>
          <a:xfrm>
            <a:off x="2810093" y="1704628"/>
            <a:ext cx="1844969" cy="536632"/>
          </a:xfrm>
          <a:prstGeom prst="roundRect">
            <a:avLst/>
          </a:prstGeom>
          <a:solidFill>
            <a:schemeClr val="accent1"/>
          </a:solidFill>
          <a:ln w="7620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Voltage Breakdown</a:t>
            </a:r>
          </a:p>
        </p:txBody>
      </p:sp>
      <p:sp>
        <p:nvSpPr>
          <p:cNvPr id="35" name="Rounded Rectangle 12">
            <a:extLst>
              <a:ext uri="{FF2B5EF4-FFF2-40B4-BE49-F238E27FC236}">
                <a16:creationId xmlns:a16="http://schemas.microsoft.com/office/drawing/2014/main" id="{176B2AFE-30B6-491E-B4F4-A28853331EF4}"/>
              </a:ext>
            </a:extLst>
          </p:cNvPr>
          <p:cNvSpPr/>
          <p:nvPr/>
        </p:nvSpPr>
        <p:spPr>
          <a:xfrm>
            <a:off x="2810093" y="2586833"/>
            <a:ext cx="1844969" cy="536632"/>
          </a:xfrm>
          <a:prstGeom prst="roundRect">
            <a:avLst/>
          </a:prstGeom>
          <a:solidFill>
            <a:schemeClr val="accent5"/>
          </a:solidFill>
          <a:ln w="7620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Power System Test</a:t>
            </a:r>
          </a:p>
        </p:txBody>
      </p:sp>
      <p:sp>
        <p:nvSpPr>
          <p:cNvPr id="46" name="Rounded Rectangle 14">
            <a:extLst>
              <a:ext uri="{FF2B5EF4-FFF2-40B4-BE49-F238E27FC236}">
                <a16:creationId xmlns:a16="http://schemas.microsoft.com/office/drawing/2014/main" id="{7AF7FEF4-2B4D-4907-B59D-6E33B199FA79}"/>
              </a:ext>
            </a:extLst>
          </p:cNvPr>
          <p:cNvSpPr/>
          <p:nvPr/>
        </p:nvSpPr>
        <p:spPr>
          <a:xfrm>
            <a:off x="8498884" y="3463629"/>
            <a:ext cx="2255801" cy="545597"/>
          </a:xfrm>
          <a:prstGeom prst="roundRect">
            <a:avLst/>
          </a:prstGeom>
          <a:solidFill>
            <a:schemeClr val="accent6"/>
          </a:solidFill>
          <a:ln w="7620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State Estimation Verification</a:t>
            </a:r>
          </a:p>
        </p:txBody>
      </p:sp>
    </p:spTree>
    <p:extLst>
      <p:ext uri="{BB962C8B-B14F-4D97-AF65-F5344CB8AC3E}">
        <p14:creationId xmlns:p14="http://schemas.microsoft.com/office/powerpoint/2010/main" val="154369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54758-F94E-47C6-9D95-7BD5521C087B}"/>
              </a:ext>
            </a:extLst>
          </p:cNvPr>
          <p:cNvSpPr>
            <a:spLocks noGrp="1"/>
          </p:cNvSpPr>
          <p:nvPr>
            <p:ph type="title"/>
          </p:nvPr>
        </p:nvSpPr>
        <p:spPr/>
        <p:txBody>
          <a:bodyPr/>
          <a:lstStyle/>
          <a:p>
            <a:r>
              <a:rPr lang="en-US">
                <a:ea typeface="+mj-lt"/>
                <a:cs typeface="+mj-lt"/>
              </a:rPr>
              <a:t>Avionics Voltage Breakdown and Power Tests</a:t>
            </a:r>
          </a:p>
        </p:txBody>
      </p:sp>
      <p:sp>
        <p:nvSpPr>
          <p:cNvPr id="4" name="Slide Number Placeholder 3">
            <a:extLst>
              <a:ext uri="{FF2B5EF4-FFF2-40B4-BE49-F238E27FC236}">
                <a16:creationId xmlns:a16="http://schemas.microsoft.com/office/drawing/2014/main" id="{76F3C8AA-58C3-47F3-A2F2-FE35C1A56EB1}"/>
              </a:ext>
            </a:extLst>
          </p:cNvPr>
          <p:cNvSpPr>
            <a:spLocks noGrp="1"/>
          </p:cNvSpPr>
          <p:nvPr>
            <p:ph type="sldNum" sz="quarter" idx="4"/>
          </p:nvPr>
        </p:nvSpPr>
        <p:spPr/>
        <p:txBody>
          <a:bodyPr/>
          <a:lstStyle/>
          <a:p>
            <a:fld id="{292ABC7F-B9E9-0840-915A-8F394559AFCC}" type="slidenum">
              <a:rPr lang="en-US" smtClean="0"/>
              <a:pPr/>
              <a:t>18</a:t>
            </a:fld>
            <a:endParaRPr lang="en-US"/>
          </a:p>
        </p:txBody>
      </p:sp>
      <p:graphicFrame>
        <p:nvGraphicFramePr>
          <p:cNvPr id="33" name="Table 32">
            <a:extLst>
              <a:ext uri="{FF2B5EF4-FFF2-40B4-BE49-F238E27FC236}">
                <a16:creationId xmlns:a16="http://schemas.microsoft.com/office/drawing/2014/main" id="{51B02591-9B73-EE4E-9964-FBC9D85321BD}"/>
              </a:ext>
            </a:extLst>
          </p:cNvPr>
          <p:cNvGraphicFramePr>
            <a:graphicFrameLocks noGrp="1"/>
          </p:cNvGraphicFramePr>
          <p:nvPr>
            <p:extLst>
              <p:ext uri="{D42A27DB-BD31-4B8C-83A1-F6EECF244321}">
                <p14:modId xmlns:p14="http://schemas.microsoft.com/office/powerpoint/2010/main" val="674453754"/>
              </p:ext>
            </p:extLst>
          </p:nvPr>
        </p:nvGraphicFramePr>
        <p:xfrm>
          <a:off x="6445705" y="4195948"/>
          <a:ext cx="4473221" cy="2351117"/>
        </p:xfrm>
        <a:graphic>
          <a:graphicData uri="http://schemas.openxmlformats.org/drawingml/2006/table">
            <a:tbl>
              <a:tblPr firstRow="1" bandRow="1">
                <a:tableStyleId>{5C22544A-7EE6-4342-B048-85BDC9FD1C3A}</a:tableStyleId>
              </a:tblPr>
              <a:tblGrid>
                <a:gridCol w="1326598">
                  <a:extLst>
                    <a:ext uri="{9D8B030D-6E8A-4147-A177-3AD203B41FA5}">
                      <a16:colId xmlns:a16="http://schemas.microsoft.com/office/drawing/2014/main" val="1113898318"/>
                    </a:ext>
                  </a:extLst>
                </a:gridCol>
                <a:gridCol w="3146623">
                  <a:extLst>
                    <a:ext uri="{9D8B030D-6E8A-4147-A177-3AD203B41FA5}">
                      <a16:colId xmlns:a16="http://schemas.microsoft.com/office/drawing/2014/main" val="141843228"/>
                    </a:ext>
                  </a:extLst>
                </a:gridCol>
              </a:tblGrid>
              <a:tr h="406722">
                <a:tc>
                  <a:txBody>
                    <a:bodyPr/>
                    <a:lstStyle/>
                    <a:p>
                      <a:pPr fontAlgn="base"/>
                      <a:r>
                        <a:rPr lang="en-US" sz="1800">
                          <a:solidFill>
                            <a:schemeClr val="bg1"/>
                          </a:solidFill>
                          <a:effectLst/>
                        </a:rPr>
                        <a:t>Design Req.​</a:t>
                      </a:r>
                      <a:endParaRPr lang="en-US" b="1">
                        <a:solidFill>
                          <a:schemeClr val="bg1"/>
                        </a:solidFill>
                        <a:effectLst/>
                      </a:endParaRPr>
                    </a:p>
                  </a:txBody>
                  <a:tcPr/>
                </a:tc>
                <a:tc>
                  <a:txBody>
                    <a:bodyPr/>
                    <a:lstStyle/>
                    <a:p>
                      <a:pPr fontAlgn="base"/>
                      <a:r>
                        <a:rPr lang="en-US" sz="1800">
                          <a:solidFill>
                            <a:schemeClr val="bg1"/>
                          </a:solidFill>
                          <a:effectLst/>
                        </a:rPr>
                        <a:t>Summary​</a:t>
                      </a:r>
                      <a:endParaRPr lang="en-US" b="1">
                        <a:solidFill>
                          <a:schemeClr val="bg1"/>
                        </a:solidFill>
                        <a:effectLst/>
                      </a:endParaRPr>
                    </a:p>
                  </a:txBody>
                  <a:tcPr/>
                </a:tc>
                <a:extLst>
                  <a:ext uri="{0D108BD9-81ED-4DB2-BD59-A6C34878D82A}">
                    <a16:rowId xmlns:a16="http://schemas.microsoft.com/office/drawing/2014/main" val="1884588189"/>
                  </a:ext>
                </a:extLst>
              </a:tr>
              <a:tr h="1009792">
                <a:tc>
                  <a:txBody>
                    <a:bodyPr/>
                    <a:lstStyle/>
                    <a:p>
                      <a:pPr fontAlgn="base"/>
                      <a:r>
                        <a:rPr lang="en-US" sz="1800">
                          <a:solidFill>
                            <a:srgbClr val="000000"/>
                          </a:solidFill>
                          <a:effectLst/>
                        </a:rPr>
                        <a:t>DR 4.2 ​</a:t>
                      </a:r>
                      <a:endParaRPr lang="en-US">
                        <a:solidFill>
                          <a:srgbClr val="000000"/>
                        </a:solidFill>
                        <a:effectLst/>
                      </a:endParaRPr>
                    </a:p>
                  </a:txBody>
                  <a:tcPr/>
                </a:tc>
                <a:tc>
                  <a:txBody>
                    <a:bodyPr/>
                    <a:lstStyle/>
                    <a:p>
                      <a:pPr fontAlgn="base"/>
                      <a:r>
                        <a:rPr lang="en-US" sz="1800">
                          <a:solidFill>
                            <a:srgbClr val="000000"/>
                          </a:solidFill>
                          <a:effectLst/>
                        </a:rPr>
                        <a:t>The system shall operate with no more than 120VDC, 3Vpp ripple voltage, and 5A.​</a:t>
                      </a:r>
                      <a:endParaRPr lang="en-US">
                        <a:solidFill>
                          <a:srgbClr val="000000"/>
                        </a:solidFill>
                        <a:effectLst/>
                      </a:endParaRPr>
                    </a:p>
                  </a:txBody>
                  <a:tcPr/>
                </a:tc>
                <a:extLst>
                  <a:ext uri="{0D108BD9-81ED-4DB2-BD59-A6C34878D82A}">
                    <a16:rowId xmlns:a16="http://schemas.microsoft.com/office/drawing/2014/main" val="4293967228"/>
                  </a:ext>
                </a:extLst>
              </a:tr>
              <a:tr h="701245">
                <a:tc>
                  <a:txBody>
                    <a:bodyPr/>
                    <a:lstStyle/>
                    <a:p>
                      <a:pPr fontAlgn="base"/>
                      <a:r>
                        <a:rPr lang="en-US" sz="1800">
                          <a:solidFill>
                            <a:srgbClr val="000000"/>
                          </a:solidFill>
                          <a:effectLst/>
                        </a:rPr>
                        <a:t>DR 4.3​</a:t>
                      </a:r>
                      <a:endParaRPr lang="en-US">
                        <a:solidFill>
                          <a:srgbClr val="000000"/>
                        </a:solidFill>
                        <a:effectLst/>
                      </a:endParaRPr>
                    </a:p>
                  </a:txBody>
                  <a:tcPr/>
                </a:tc>
                <a:tc>
                  <a:txBody>
                    <a:bodyPr/>
                    <a:lstStyle/>
                    <a:p>
                      <a:pPr fontAlgn="base"/>
                      <a:r>
                        <a:rPr lang="en-US" sz="1800">
                          <a:solidFill>
                            <a:srgbClr val="000000"/>
                          </a:solidFill>
                          <a:effectLst/>
                        </a:rPr>
                        <a:t>The system shall draw no more than 520 Watts.​</a:t>
                      </a:r>
                      <a:endParaRPr lang="en-US">
                        <a:solidFill>
                          <a:srgbClr val="000000"/>
                        </a:solidFill>
                        <a:effectLst/>
                      </a:endParaRPr>
                    </a:p>
                  </a:txBody>
                  <a:tcPr/>
                </a:tc>
                <a:extLst>
                  <a:ext uri="{0D108BD9-81ED-4DB2-BD59-A6C34878D82A}">
                    <a16:rowId xmlns:a16="http://schemas.microsoft.com/office/drawing/2014/main" val="2578171653"/>
                  </a:ext>
                </a:extLst>
              </a:tr>
            </a:tbl>
          </a:graphicData>
        </a:graphic>
      </p:graphicFrame>
      <p:sp>
        <p:nvSpPr>
          <p:cNvPr id="89" name="Rounded Rectangle 88">
            <a:extLst>
              <a:ext uri="{FF2B5EF4-FFF2-40B4-BE49-F238E27FC236}">
                <a16:creationId xmlns:a16="http://schemas.microsoft.com/office/drawing/2014/main" id="{32782179-F4B9-7342-9A44-2B719CDB5006}"/>
              </a:ext>
            </a:extLst>
          </p:cNvPr>
          <p:cNvSpPr/>
          <p:nvPr/>
        </p:nvSpPr>
        <p:spPr>
          <a:xfrm>
            <a:off x="8469531" y="1678673"/>
            <a:ext cx="2278388" cy="54559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TOF Camera Verification</a:t>
            </a:r>
          </a:p>
        </p:txBody>
      </p:sp>
      <p:sp>
        <p:nvSpPr>
          <p:cNvPr id="90" name="Rounded Rectangle 89">
            <a:extLst>
              <a:ext uri="{FF2B5EF4-FFF2-40B4-BE49-F238E27FC236}">
                <a16:creationId xmlns:a16="http://schemas.microsoft.com/office/drawing/2014/main" id="{18957CBE-B282-C64F-84B2-3744AB7D668F}"/>
              </a:ext>
            </a:extLst>
          </p:cNvPr>
          <p:cNvSpPr/>
          <p:nvPr/>
        </p:nvSpPr>
        <p:spPr>
          <a:xfrm>
            <a:off x="6483360" y="1678674"/>
            <a:ext cx="1575707" cy="54559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GPS Verification</a:t>
            </a:r>
          </a:p>
        </p:txBody>
      </p:sp>
      <p:sp>
        <p:nvSpPr>
          <p:cNvPr id="92" name="Rounded Rectangle 91">
            <a:extLst>
              <a:ext uri="{FF2B5EF4-FFF2-40B4-BE49-F238E27FC236}">
                <a16:creationId xmlns:a16="http://schemas.microsoft.com/office/drawing/2014/main" id="{6F7DF4B3-D2CA-4148-B5AB-94937FFFC5CE}"/>
              </a:ext>
            </a:extLst>
          </p:cNvPr>
          <p:cNvSpPr/>
          <p:nvPr/>
        </p:nvSpPr>
        <p:spPr>
          <a:xfrm>
            <a:off x="4817688" y="1678674"/>
            <a:ext cx="1521919" cy="54559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Vibrational Analysis Test</a:t>
            </a:r>
          </a:p>
        </p:txBody>
      </p:sp>
      <p:sp>
        <p:nvSpPr>
          <p:cNvPr id="93" name="Rounded Rectangle 92">
            <a:extLst>
              <a:ext uri="{FF2B5EF4-FFF2-40B4-BE49-F238E27FC236}">
                <a16:creationId xmlns:a16="http://schemas.microsoft.com/office/drawing/2014/main" id="{CAF58877-A67B-764E-BF7B-B9CF704F5E7F}"/>
              </a:ext>
            </a:extLst>
          </p:cNvPr>
          <p:cNvSpPr/>
          <p:nvPr/>
        </p:nvSpPr>
        <p:spPr>
          <a:xfrm>
            <a:off x="8469531" y="2570044"/>
            <a:ext cx="2277136" cy="54559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Centroid Determination Test</a:t>
            </a:r>
          </a:p>
        </p:txBody>
      </p:sp>
      <p:sp>
        <p:nvSpPr>
          <p:cNvPr id="94" name="Rounded Rectangle 93">
            <a:extLst>
              <a:ext uri="{FF2B5EF4-FFF2-40B4-BE49-F238E27FC236}">
                <a16:creationId xmlns:a16="http://schemas.microsoft.com/office/drawing/2014/main" id="{3F4987CF-B7AE-D142-B7BD-380E26042421}"/>
              </a:ext>
            </a:extLst>
          </p:cNvPr>
          <p:cNvSpPr/>
          <p:nvPr/>
        </p:nvSpPr>
        <p:spPr>
          <a:xfrm>
            <a:off x="6474395" y="2578811"/>
            <a:ext cx="1575707" cy="54559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Attitude Test</a:t>
            </a:r>
          </a:p>
        </p:txBody>
      </p:sp>
      <p:sp>
        <p:nvSpPr>
          <p:cNvPr id="96" name="Rounded Rectangle 95">
            <a:extLst>
              <a:ext uri="{FF2B5EF4-FFF2-40B4-BE49-F238E27FC236}">
                <a16:creationId xmlns:a16="http://schemas.microsoft.com/office/drawing/2014/main" id="{4FFDC862-5FA3-3B40-8AA4-EFE48D1225BE}"/>
              </a:ext>
            </a:extLst>
          </p:cNvPr>
          <p:cNvSpPr/>
          <p:nvPr/>
        </p:nvSpPr>
        <p:spPr>
          <a:xfrm>
            <a:off x="8490859" y="3455606"/>
            <a:ext cx="2255801" cy="54559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State Estimation Verification</a:t>
            </a:r>
          </a:p>
        </p:txBody>
      </p:sp>
      <p:sp>
        <p:nvSpPr>
          <p:cNvPr id="97" name="Rounded Rectangle 96">
            <a:extLst>
              <a:ext uri="{FF2B5EF4-FFF2-40B4-BE49-F238E27FC236}">
                <a16:creationId xmlns:a16="http://schemas.microsoft.com/office/drawing/2014/main" id="{7BAED758-C379-1F4F-8DC9-8BA8CBC854A5}"/>
              </a:ext>
            </a:extLst>
          </p:cNvPr>
          <p:cNvSpPr/>
          <p:nvPr/>
        </p:nvSpPr>
        <p:spPr>
          <a:xfrm>
            <a:off x="2799456" y="3469983"/>
            <a:ext cx="5259609" cy="55456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System Integration Test</a:t>
            </a:r>
          </a:p>
        </p:txBody>
      </p:sp>
      <p:cxnSp>
        <p:nvCxnSpPr>
          <p:cNvPr id="98" name="Straight Arrow Connector 97">
            <a:extLst>
              <a:ext uri="{FF2B5EF4-FFF2-40B4-BE49-F238E27FC236}">
                <a16:creationId xmlns:a16="http://schemas.microsoft.com/office/drawing/2014/main" id="{93B86D26-F978-DC43-A59D-B36FB0A3583C}"/>
              </a:ext>
            </a:extLst>
          </p:cNvPr>
          <p:cNvCxnSpPr>
            <a:cxnSpLocks/>
          </p:cNvCxnSpPr>
          <p:nvPr/>
        </p:nvCxnSpPr>
        <p:spPr>
          <a:xfrm>
            <a:off x="7271214" y="2224270"/>
            <a:ext cx="0" cy="35454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a:extLst>
              <a:ext uri="{FF2B5EF4-FFF2-40B4-BE49-F238E27FC236}">
                <a16:creationId xmlns:a16="http://schemas.microsoft.com/office/drawing/2014/main" id="{49DFA8B8-FB1D-0B4F-A4F3-C59B30E075F6}"/>
              </a:ext>
            </a:extLst>
          </p:cNvPr>
          <p:cNvCxnSpPr>
            <a:cxnSpLocks/>
          </p:cNvCxnSpPr>
          <p:nvPr/>
        </p:nvCxnSpPr>
        <p:spPr>
          <a:xfrm>
            <a:off x="5569684" y="2224270"/>
            <a:ext cx="0" cy="125467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C742A751-5D08-1C4C-8332-6D549B0BA6A7}"/>
              </a:ext>
            </a:extLst>
          </p:cNvPr>
          <p:cNvCxnSpPr>
            <a:cxnSpLocks/>
          </p:cNvCxnSpPr>
          <p:nvPr/>
        </p:nvCxnSpPr>
        <p:spPr>
          <a:xfrm>
            <a:off x="3630423" y="3115441"/>
            <a:ext cx="0" cy="35454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4D955103-18FA-BA44-9A11-9BB12921FC4A}"/>
              </a:ext>
            </a:extLst>
          </p:cNvPr>
          <p:cNvCxnSpPr>
            <a:cxnSpLocks/>
          </p:cNvCxnSpPr>
          <p:nvPr/>
        </p:nvCxnSpPr>
        <p:spPr>
          <a:xfrm flipH="1">
            <a:off x="7271213" y="3124407"/>
            <a:ext cx="1" cy="35453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02" name="Rounded Rectangle 101">
            <a:extLst>
              <a:ext uri="{FF2B5EF4-FFF2-40B4-BE49-F238E27FC236}">
                <a16:creationId xmlns:a16="http://schemas.microsoft.com/office/drawing/2014/main" id="{F3C5A222-639F-AB48-95CA-5801B499FF76}"/>
              </a:ext>
            </a:extLst>
          </p:cNvPr>
          <p:cNvSpPr/>
          <p:nvPr/>
        </p:nvSpPr>
        <p:spPr>
          <a:xfrm>
            <a:off x="1180879" y="2573029"/>
            <a:ext cx="1459486" cy="53962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Subsystem Level</a:t>
            </a:r>
          </a:p>
        </p:txBody>
      </p:sp>
      <p:sp>
        <p:nvSpPr>
          <p:cNvPr id="103" name="Rounded Rectangle 102">
            <a:extLst>
              <a:ext uri="{FF2B5EF4-FFF2-40B4-BE49-F238E27FC236}">
                <a16:creationId xmlns:a16="http://schemas.microsoft.com/office/drawing/2014/main" id="{543C732B-4542-5A46-BA7F-8AB08402A3F6}"/>
              </a:ext>
            </a:extLst>
          </p:cNvPr>
          <p:cNvSpPr/>
          <p:nvPr/>
        </p:nvSpPr>
        <p:spPr>
          <a:xfrm>
            <a:off x="1180879" y="1695377"/>
            <a:ext cx="1378804" cy="53199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Component Level</a:t>
            </a:r>
          </a:p>
        </p:txBody>
      </p:sp>
      <p:sp>
        <p:nvSpPr>
          <p:cNvPr id="104" name="Rounded Rectangle 103">
            <a:extLst>
              <a:ext uri="{FF2B5EF4-FFF2-40B4-BE49-F238E27FC236}">
                <a16:creationId xmlns:a16="http://schemas.microsoft.com/office/drawing/2014/main" id="{881D0FD3-DBFD-1A43-BF96-3D08BCEDFDF0}"/>
              </a:ext>
            </a:extLst>
          </p:cNvPr>
          <p:cNvSpPr/>
          <p:nvPr/>
        </p:nvSpPr>
        <p:spPr>
          <a:xfrm>
            <a:off x="1180879" y="3440387"/>
            <a:ext cx="1459487" cy="54095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System Level</a:t>
            </a:r>
          </a:p>
        </p:txBody>
      </p:sp>
      <p:cxnSp>
        <p:nvCxnSpPr>
          <p:cNvPr id="105" name="Straight Arrow Connector 104">
            <a:extLst>
              <a:ext uri="{FF2B5EF4-FFF2-40B4-BE49-F238E27FC236}">
                <a16:creationId xmlns:a16="http://schemas.microsoft.com/office/drawing/2014/main" id="{5EBEF3FA-B0A2-3940-AB94-9B7CAD7804B6}"/>
              </a:ext>
            </a:extLst>
          </p:cNvPr>
          <p:cNvCxnSpPr>
            <a:cxnSpLocks/>
          </p:cNvCxnSpPr>
          <p:nvPr/>
        </p:nvCxnSpPr>
        <p:spPr>
          <a:xfrm>
            <a:off x="8050102" y="3747263"/>
            <a:ext cx="440756" cy="132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08" name="TextBox 107">
            <a:extLst>
              <a:ext uri="{FF2B5EF4-FFF2-40B4-BE49-F238E27FC236}">
                <a16:creationId xmlns:a16="http://schemas.microsoft.com/office/drawing/2014/main" id="{EABD3DB8-9E62-9D43-8F62-28CB36A7D065}"/>
              </a:ext>
            </a:extLst>
          </p:cNvPr>
          <p:cNvSpPr txBox="1"/>
          <p:nvPr/>
        </p:nvSpPr>
        <p:spPr>
          <a:xfrm>
            <a:off x="5087100" y="1187594"/>
            <a:ext cx="10578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rPr>
              <a:t>Chassis</a:t>
            </a:r>
          </a:p>
        </p:txBody>
      </p:sp>
      <p:sp>
        <p:nvSpPr>
          <p:cNvPr id="109" name="TextBox 108">
            <a:extLst>
              <a:ext uri="{FF2B5EF4-FFF2-40B4-BE49-F238E27FC236}">
                <a16:creationId xmlns:a16="http://schemas.microsoft.com/office/drawing/2014/main" id="{424EAD02-B551-C945-BB8C-D66CA1CCE618}"/>
              </a:ext>
            </a:extLst>
          </p:cNvPr>
          <p:cNvSpPr txBox="1"/>
          <p:nvPr/>
        </p:nvSpPr>
        <p:spPr>
          <a:xfrm>
            <a:off x="6365778" y="1187034"/>
            <a:ext cx="18108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rPr>
              <a:t>Inertial State</a:t>
            </a:r>
          </a:p>
        </p:txBody>
      </p:sp>
      <p:sp>
        <p:nvSpPr>
          <p:cNvPr id="110" name="TextBox 109">
            <a:extLst>
              <a:ext uri="{FF2B5EF4-FFF2-40B4-BE49-F238E27FC236}">
                <a16:creationId xmlns:a16="http://schemas.microsoft.com/office/drawing/2014/main" id="{1E920171-DFB4-0E44-92D5-45F7489905F8}"/>
              </a:ext>
            </a:extLst>
          </p:cNvPr>
          <p:cNvSpPr txBox="1"/>
          <p:nvPr/>
        </p:nvSpPr>
        <p:spPr>
          <a:xfrm>
            <a:off x="8681963" y="1187034"/>
            <a:ext cx="18108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rPr>
              <a:t>State Estimation</a:t>
            </a:r>
          </a:p>
        </p:txBody>
      </p:sp>
      <p:cxnSp>
        <p:nvCxnSpPr>
          <p:cNvPr id="111" name="Straight Arrow Connector 110">
            <a:extLst>
              <a:ext uri="{FF2B5EF4-FFF2-40B4-BE49-F238E27FC236}">
                <a16:creationId xmlns:a16="http://schemas.microsoft.com/office/drawing/2014/main" id="{C2FCB7C9-B175-4549-AD99-CA67D66033B7}"/>
              </a:ext>
            </a:extLst>
          </p:cNvPr>
          <p:cNvCxnSpPr>
            <a:cxnSpLocks/>
            <a:stCxn id="89" idx="2"/>
            <a:endCxn id="93" idx="0"/>
          </p:cNvCxnSpPr>
          <p:nvPr/>
        </p:nvCxnSpPr>
        <p:spPr>
          <a:xfrm flipH="1">
            <a:off x="9608099" y="2224270"/>
            <a:ext cx="626" cy="34577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7E91154F-83F6-EC40-899F-F1E996BD720B}"/>
              </a:ext>
            </a:extLst>
          </p:cNvPr>
          <p:cNvCxnSpPr>
            <a:cxnSpLocks/>
            <a:stCxn id="93" idx="2"/>
          </p:cNvCxnSpPr>
          <p:nvPr/>
        </p:nvCxnSpPr>
        <p:spPr>
          <a:xfrm>
            <a:off x="9608099" y="3115641"/>
            <a:ext cx="0" cy="20499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B875E5BD-2E0D-3A4E-9D5E-33C8CD38EEEA}"/>
              </a:ext>
            </a:extLst>
          </p:cNvPr>
          <p:cNvCxnSpPr>
            <a:cxnSpLocks/>
          </p:cNvCxnSpPr>
          <p:nvPr/>
        </p:nvCxnSpPr>
        <p:spPr>
          <a:xfrm flipH="1">
            <a:off x="7670315" y="3320634"/>
            <a:ext cx="193778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a:extLst>
              <a:ext uri="{FF2B5EF4-FFF2-40B4-BE49-F238E27FC236}">
                <a16:creationId xmlns:a16="http://schemas.microsoft.com/office/drawing/2014/main" id="{644C5613-37BF-BA4B-AE09-55EBB8594384}"/>
              </a:ext>
            </a:extLst>
          </p:cNvPr>
          <p:cNvCxnSpPr>
            <a:cxnSpLocks/>
          </p:cNvCxnSpPr>
          <p:nvPr/>
        </p:nvCxnSpPr>
        <p:spPr>
          <a:xfrm>
            <a:off x="7670315" y="3320634"/>
            <a:ext cx="0" cy="15831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6AFEB125-E188-4713-895D-A36101F2C1B6}"/>
              </a:ext>
            </a:extLst>
          </p:cNvPr>
          <p:cNvSpPr/>
          <p:nvPr/>
        </p:nvSpPr>
        <p:spPr>
          <a:xfrm>
            <a:off x="761999" y="909624"/>
            <a:ext cx="10155223" cy="3188951"/>
          </a:xfrm>
          <a:prstGeom prst="rect">
            <a:avLst/>
          </a:prstGeom>
          <a:solidFill>
            <a:schemeClr val="tx1">
              <a:lumMod val="20000"/>
              <a:lumOff val="80000"/>
              <a:alpha val="60000"/>
            </a:schemeClr>
          </a:solidFill>
          <a:ln>
            <a:solidFill>
              <a:schemeClr val="tx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DDBB307-D103-4F4D-92ED-0FEC50266B19}"/>
              </a:ext>
            </a:extLst>
          </p:cNvPr>
          <p:cNvSpPr/>
          <p:nvPr/>
        </p:nvSpPr>
        <p:spPr>
          <a:xfrm>
            <a:off x="2758516" y="1095705"/>
            <a:ext cx="1927413" cy="2133600"/>
          </a:xfrm>
          <a:prstGeom prst="rect">
            <a:avLst/>
          </a:prstGeom>
          <a:solidFill>
            <a:schemeClr val="bg1"/>
          </a:solid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91" name="Rounded Rectangle 90">
            <a:extLst>
              <a:ext uri="{FF2B5EF4-FFF2-40B4-BE49-F238E27FC236}">
                <a16:creationId xmlns:a16="http://schemas.microsoft.com/office/drawing/2014/main" id="{C800A3A0-6F41-6145-A8D4-48CD70C2D4E9}"/>
              </a:ext>
            </a:extLst>
          </p:cNvPr>
          <p:cNvSpPr/>
          <p:nvPr/>
        </p:nvSpPr>
        <p:spPr>
          <a:xfrm>
            <a:off x="2802068" y="1696603"/>
            <a:ext cx="1844969" cy="53663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Voltage Breakdown</a:t>
            </a:r>
          </a:p>
        </p:txBody>
      </p:sp>
      <p:sp>
        <p:nvSpPr>
          <p:cNvPr id="95" name="Rounded Rectangle 94">
            <a:extLst>
              <a:ext uri="{FF2B5EF4-FFF2-40B4-BE49-F238E27FC236}">
                <a16:creationId xmlns:a16="http://schemas.microsoft.com/office/drawing/2014/main" id="{71FE2C1F-C56D-E84F-A41E-2E24140BD884}"/>
              </a:ext>
            </a:extLst>
          </p:cNvPr>
          <p:cNvSpPr/>
          <p:nvPr/>
        </p:nvSpPr>
        <p:spPr>
          <a:xfrm>
            <a:off x="2802068" y="2578810"/>
            <a:ext cx="1844969" cy="536632"/>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Power System Test</a:t>
            </a:r>
          </a:p>
        </p:txBody>
      </p:sp>
      <p:cxnSp>
        <p:nvCxnSpPr>
          <p:cNvPr id="106" name="Straight Arrow Connector 105">
            <a:extLst>
              <a:ext uri="{FF2B5EF4-FFF2-40B4-BE49-F238E27FC236}">
                <a16:creationId xmlns:a16="http://schemas.microsoft.com/office/drawing/2014/main" id="{D72BAFAE-DE91-9545-9641-DC415600BA59}"/>
              </a:ext>
            </a:extLst>
          </p:cNvPr>
          <p:cNvCxnSpPr>
            <a:cxnSpLocks/>
          </p:cNvCxnSpPr>
          <p:nvPr/>
        </p:nvCxnSpPr>
        <p:spPr>
          <a:xfrm>
            <a:off x="3621457" y="2227935"/>
            <a:ext cx="1" cy="35454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07" name="TextBox 106">
            <a:extLst>
              <a:ext uri="{FF2B5EF4-FFF2-40B4-BE49-F238E27FC236}">
                <a16:creationId xmlns:a16="http://schemas.microsoft.com/office/drawing/2014/main" id="{1FD05FCC-A03C-5447-8981-382A6FCBC2C3}"/>
              </a:ext>
            </a:extLst>
          </p:cNvPr>
          <p:cNvSpPr txBox="1"/>
          <p:nvPr/>
        </p:nvSpPr>
        <p:spPr>
          <a:xfrm>
            <a:off x="3304804" y="1189274"/>
            <a:ext cx="8426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0000"/>
                </a:solidFill>
              </a:rPr>
              <a:t>Power</a:t>
            </a:r>
          </a:p>
        </p:txBody>
      </p:sp>
      <p:sp>
        <p:nvSpPr>
          <p:cNvPr id="34" name="Rectangle 33">
            <a:extLst>
              <a:ext uri="{FF2B5EF4-FFF2-40B4-BE49-F238E27FC236}">
                <a16:creationId xmlns:a16="http://schemas.microsoft.com/office/drawing/2014/main" id="{1E99D042-BA5A-44DC-8921-BBA246485A9B}"/>
              </a:ext>
            </a:extLst>
          </p:cNvPr>
          <p:cNvSpPr/>
          <p:nvPr/>
        </p:nvSpPr>
        <p:spPr>
          <a:xfrm>
            <a:off x="68155" y="4192500"/>
            <a:ext cx="6076781" cy="2339102"/>
          </a:xfrm>
          <a:prstGeom prst="rect">
            <a:avLst/>
          </a:prstGeom>
        </p:spPr>
        <p:txBody>
          <a:bodyPr wrap="square">
            <a:spAutoFit/>
          </a:bodyPr>
          <a:lstStyle/>
          <a:p>
            <a:r>
              <a:rPr lang="en-US" sz="2000" b="1">
                <a:solidFill>
                  <a:srgbClr val="000000"/>
                </a:solidFill>
              </a:rPr>
              <a:t>        </a:t>
            </a:r>
            <a:r>
              <a:rPr lang="en-US" sz="2000" b="1" u="sng">
                <a:solidFill>
                  <a:srgbClr val="000000"/>
                </a:solidFill>
              </a:rPr>
              <a:t>Purpose:</a:t>
            </a:r>
          </a:p>
          <a:p>
            <a:pPr marL="742950" lvl="1" indent="-285750">
              <a:buFont typeface="Arial" panose="020B0604020202020204" pitchFamily="34" charset="0"/>
              <a:buChar char="•"/>
            </a:pPr>
            <a:r>
              <a:rPr lang="en-US" b="1">
                <a:solidFill>
                  <a:srgbClr val="000000"/>
                </a:solidFill>
              </a:rPr>
              <a:t>Avionics Voltage Breakdown Test: </a:t>
            </a:r>
          </a:p>
          <a:p>
            <a:pPr marL="1200150" lvl="2" indent="-285750">
              <a:buFont typeface="Arial" panose="020B0604020202020204" pitchFamily="34" charset="0"/>
              <a:buChar char="•"/>
            </a:pPr>
            <a:r>
              <a:rPr lang="en-US">
                <a:solidFill>
                  <a:srgbClr val="000000"/>
                </a:solidFill>
              </a:rPr>
              <a:t>Verifies all output voltages are compatible with individual sensors </a:t>
            </a:r>
          </a:p>
          <a:p>
            <a:pPr marL="742950" lvl="1" indent="-285750">
              <a:buFont typeface="Arial" panose="020B0604020202020204" pitchFamily="34" charset="0"/>
              <a:buChar char="•"/>
            </a:pPr>
            <a:r>
              <a:rPr lang="en-US" b="1">
                <a:solidFill>
                  <a:srgbClr val="000000"/>
                </a:solidFill>
              </a:rPr>
              <a:t>Avionics Power System Test: </a:t>
            </a:r>
          </a:p>
          <a:p>
            <a:pPr marL="1200150" lvl="2" indent="-285750">
              <a:buFont typeface="Arial" panose="020B0604020202020204" pitchFamily="34" charset="0"/>
              <a:buChar char="•"/>
            </a:pPr>
            <a:r>
              <a:rPr lang="en-US">
                <a:solidFill>
                  <a:srgbClr val="000000"/>
                </a:solidFill>
              </a:rPr>
              <a:t>Verifies the system can operate 15 min (one deployment cycle) under given wattage without damages on sensors and converters. </a:t>
            </a:r>
          </a:p>
        </p:txBody>
      </p:sp>
    </p:spTree>
    <p:extLst>
      <p:ext uri="{BB962C8B-B14F-4D97-AF65-F5344CB8AC3E}">
        <p14:creationId xmlns:p14="http://schemas.microsoft.com/office/powerpoint/2010/main" val="4291789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a:extLst>
              <a:ext uri="{FF2B5EF4-FFF2-40B4-BE49-F238E27FC236}">
                <a16:creationId xmlns:a16="http://schemas.microsoft.com/office/drawing/2014/main" id="{D5F0D168-A206-4B66-B450-E5E964B25833}"/>
              </a:ext>
            </a:extLst>
          </p:cNvPr>
          <p:cNvSpPr txBox="1"/>
          <p:nvPr/>
        </p:nvSpPr>
        <p:spPr>
          <a:xfrm>
            <a:off x="4517627" y="894798"/>
            <a:ext cx="2421868" cy="79105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lstStyle/>
          <a:p>
            <a:pPr algn="ctr">
              <a:lnSpc>
                <a:spcPct val="150000"/>
              </a:lnSpc>
            </a:pPr>
            <a:r>
              <a:rPr lang="en-US" b="1">
                <a:solidFill>
                  <a:schemeClr val="accent2">
                    <a:lumMod val="75000"/>
                  </a:schemeClr>
                </a:solidFill>
              </a:rPr>
              <a:t>PCB</a:t>
            </a:r>
          </a:p>
          <a:p>
            <a:pPr algn="ctr">
              <a:lnSpc>
                <a:spcPct val="150000"/>
              </a:lnSpc>
            </a:pPr>
            <a:r>
              <a:rPr lang="en-US" sz="1400" b="1">
                <a:solidFill>
                  <a:schemeClr val="accent2">
                    <a:lumMod val="75000"/>
                  </a:schemeClr>
                </a:solidFill>
              </a:rPr>
              <a:t>(24-5V) &amp; (24-12V) DC/DC</a:t>
            </a:r>
            <a:endParaRPr lang="en-US" b="1">
              <a:solidFill>
                <a:schemeClr val="accent2">
                  <a:lumMod val="75000"/>
                </a:schemeClr>
              </a:solidFill>
            </a:endParaRPr>
          </a:p>
        </p:txBody>
      </p:sp>
      <p:pic>
        <p:nvPicPr>
          <p:cNvPr id="7" name="Picture 6" descr="A close up of a device&#10;&#10;Description automatically generated">
            <a:extLst>
              <a:ext uri="{FF2B5EF4-FFF2-40B4-BE49-F238E27FC236}">
                <a16:creationId xmlns:a16="http://schemas.microsoft.com/office/drawing/2014/main" id="{89DDECC6-06C4-485F-8A34-0E350A22F5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91" b="89394" l="8511" r="92553">
                        <a14:foregroundMark x1="8511" y1="42424" x2="8511" y2="42424"/>
                        <a14:foregroundMark x1="92553" y1="65909" x2="92553" y2="65909"/>
                        <a14:foregroundMark x1="71277" y1="89394" x2="71277" y2="89394"/>
                        <a14:foregroundMark x1="87234" y1="84848" x2="87234" y2="84848"/>
                        <a14:foregroundMark x1="77128" y1="60606" x2="48936" y2="50758"/>
                        <a14:foregroundMark x1="48936" y1="50758" x2="36170" y2="36364"/>
                      </a14:backgroundRemoval>
                    </a14:imgEffect>
                  </a14:imgLayer>
                </a14:imgProps>
              </a:ext>
              <a:ext uri="{28A0092B-C50C-407E-A947-70E740481C1C}">
                <a14:useLocalDpi xmlns:a14="http://schemas.microsoft.com/office/drawing/2010/main"/>
              </a:ext>
            </a:extLst>
          </a:blip>
          <a:stretch>
            <a:fillRect/>
          </a:stretch>
        </p:blipFill>
        <p:spPr>
          <a:xfrm rot="1402729" flipH="1">
            <a:off x="2233875" y="1524638"/>
            <a:ext cx="1310380" cy="920054"/>
          </a:xfrm>
          <a:prstGeom prst="rect">
            <a:avLst/>
          </a:prstGeom>
        </p:spPr>
      </p:pic>
      <p:pic>
        <p:nvPicPr>
          <p:cNvPr id="176" name="Picture 175" descr="A picture containing clock&#10;&#10;Description automatically generated">
            <a:extLst>
              <a:ext uri="{FF2B5EF4-FFF2-40B4-BE49-F238E27FC236}">
                <a16:creationId xmlns:a16="http://schemas.microsoft.com/office/drawing/2014/main" id="{7DF65952-2F30-4E1A-B043-EFB33E7109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4833665" y="1313351"/>
            <a:ext cx="2326345" cy="3268770"/>
          </a:xfrm>
          <a:prstGeom prst="rect">
            <a:avLst/>
          </a:prstGeom>
        </p:spPr>
      </p:pic>
      <p:cxnSp>
        <p:nvCxnSpPr>
          <p:cNvPr id="66" name="Straight Connector 65">
            <a:extLst>
              <a:ext uri="{FF2B5EF4-FFF2-40B4-BE49-F238E27FC236}">
                <a16:creationId xmlns:a16="http://schemas.microsoft.com/office/drawing/2014/main" id="{CF610F06-DEF5-42CA-9E6D-55D9F4FF637B}"/>
              </a:ext>
            </a:extLst>
          </p:cNvPr>
          <p:cNvCxnSpPr>
            <a:cxnSpLocks/>
          </p:cNvCxnSpPr>
          <p:nvPr/>
        </p:nvCxnSpPr>
        <p:spPr>
          <a:xfrm>
            <a:off x="3098389" y="4490267"/>
            <a:ext cx="1078416" cy="0"/>
          </a:xfrm>
          <a:prstGeom prst="line">
            <a:avLst/>
          </a:prstGeom>
          <a:ln>
            <a:solidFill>
              <a:srgbClr val="FF0000"/>
            </a:solidFill>
          </a:ln>
        </p:spPr>
        <p:style>
          <a:lnRef idx="2">
            <a:schemeClr val="accent5"/>
          </a:lnRef>
          <a:fillRef idx="0">
            <a:schemeClr val="accent5"/>
          </a:fillRef>
          <a:effectRef idx="1">
            <a:schemeClr val="accent5"/>
          </a:effectRef>
          <a:fontRef idx="minor">
            <a:schemeClr val="tx1"/>
          </a:fontRef>
        </p:style>
      </p:cxnSp>
      <p:cxnSp>
        <p:nvCxnSpPr>
          <p:cNvPr id="67" name="Straight Connector 66">
            <a:extLst>
              <a:ext uri="{FF2B5EF4-FFF2-40B4-BE49-F238E27FC236}">
                <a16:creationId xmlns:a16="http://schemas.microsoft.com/office/drawing/2014/main" id="{0859EC85-56CE-48DB-BC8D-E8B20D744ECD}"/>
              </a:ext>
            </a:extLst>
          </p:cNvPr>
          <p:cNvCxnSpPr>
            <a:cxnSpLocks/>
          </p:cNvCxnSpPr>
          <p:nvPr/>
        </p:nvCxnSpPr>
        <p:spPr>
          <a:xfrm>
            <a:off x="3079483" y="4560280"/>
            <a:ext cx="1078416" cy="0"/>
          </a:xfrm>
          <a:prstGeom prst="line">
            <a:avLst/>
          </a:prstGeom>
          <a:ln>
            <a:solidFill>
              <a:srgbClr val="00B050"/>
            </a:solidFill>
          </a:ln>
        </p:spPr>
        <p:style>
          <a:lnRef idx="2">
            <a:schemeClr val="accent5"/>
          </a:lnRef>
          <a:fillRef idx="0">
            <a:schemeClr val="accent5"/>
          </a:fillRef>
          <a:effectRef idx="1">
            <a:schemeClr val="accent5"/>
          </a:effectRef>
          <a:fontRef idx="minor">
            <a:schemeClr val="tx1"/>
          </a:fontRef>
        </p:style>
      </p:cxnSp>
      <p:sp>
        <p:nvSpPr>
          <p:cNvPr id="134" name="Freeform: Shape 133">
            <a:extLst>
              <a:ext uri="{FF2B5EF4-FFF2-40B4-BE49-F238E27FC236}">
                <a16:creationId xmlns:a16="http://schemas.microsoft.com/office/drawing/2014/main" id="{0EFF20F7-6A94-4C8E-9634-8330891D02A0}"/>
              </a:ext>
            </a:extLst>
          </p:cNvPr>
          <p:cNvSpPr/>
          <p:nvPr/>
        </p:nvSpPr>
        <p:spPr>
          <a:xfrm>
            <a:off x="4208157" y="3245308"/>
            <a:ext cx="1176518" cy="1146986"/>
          </a:xfrm>
          <a:custGeom>
            <a:avLst/>
            <a:gdLst>
              <a:gd name="connsiteX0" fmla="*/ 103452 w 867023"/>
              <a:gd name="connsiteY0" fmla="*/ 2337848 h 2337848"/>
              <a:gd name="connsiteX1" fmla="*/ 65745 w 867023"/>
              <a:gd name="connsiteY1" fmla="*/ 791852 h 2337848"/>
              <a:gd name="connsiteX2" fmla="*/ 867023 w 867023"/>
              <a:gd name="connsiteY2" fmla="*/ 0 h 2337848"/>
              <a:gd name="connsiteX3" fmla="*/ 867023 w 867023"/>
              <a:gd name="connsiteY3" fmla="*/ 0 h 2337848"/>
            </a:gdLst>
            <a:ahLst/>
            <a:cxnLst>
              <a:cxn ang="0">
                <a:pos x="connsiteX0" y="connsiteY0"/>
              </a:cxn>
              <a:cxn ang="0">
                <a:pos x="connsiteX1" y="connsiteY1"/>
              </a:cxn>
              <a:cxn ang="0">
                <a:pos x="connsiteX2" y="connsiteY2"/>
              </a:cxn>
              <a:cxn ang="0">
                <a:pos x="connsiteX3" y="connsiteY3"/>
              </a:cxn>
            </a:cxnLst>
            <a:rect l="l" t="t" r="r" b="b"/>
            <a:pathLst>
              <a:path w="867023" h="2337848">
                <a:moveTo>
                  <a:pt x="103452" y="2337848"/>
                </a:moveTo>
                <a:cubicBezTo>
                  <a:pt x="20967" y="1759670"/>
                  <a:pt x="-61517" y="1181493"/>
                  <a:pt x="65745" y="791852"/>
                </a:cubicBezTo>
                <a:cubicBezTo>
                  <a:pt x="193007" y="402211"/>
                  <a:pt x="867023" y="0"/>
                  <a:pt x="867023" y="0"/>
                </a:cubicBezTo>
                <a:lnTo>
                  <a:pt x="867023" y="0"/>
                </a:ln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Connector: Curved 115">
            <a:extLst>
              <a:ext uri="{FF2B5EF4-FFF2-40B4-BE49-F238E27FC236}">
                <a16:creationId xmlns:a16="http://schemas.microsoft.com/office/drawing/2014/main" id="{BFE3D177-B59A-4ADD-97F1-9E18B1E191D3}"/>
              </a:ext>
            </a:extLst>
          </p:cNvPr>
          <p:cNvCxnSpPr>
            <a:cxnSpLocks/>
          </p:cNvCxnSpPr>
          <p:nvPr/>
        </p:nvCxnSpPr>
        <p:spPr>
          <a:xfrm rot="16200000" flipV="1">
            <a:off x="2450112" y="2606267"/>
            <a:ext cx="2093710" cy="1345258"/>
          </a:xfrm>
          <a:prstGeom prst="curvedConnector3">
            <a:avLst/>
          </a:prstGeom>
          <a:ln>
            <a:solidFill>
              <a:srgbClr val="000000"/>
            </a:solidFill>
          </a:ln>
        </p:spPr>
        <p:style>
          <a:lnRef idx="3">
            <a:schemeClr val="accent2"/>
          </a:lnRef>
          <a:fillRef idx="0">
            <a:schemeClr val="accent2"/>
          </a:fillRef>
          <a:effectRef idx="2">
            <a:schemeClr val="accent2"/>
          </a:effectRef>
          <a:fontRef idx="minor">
            <a:schemeClr val="tx1"/>
          </a:fontRef>
        </p:style>
      </p:cxnSp>
      <p:sp>
        <p:nvSpPr>
          <p:cNvPr id="144" name="Freeform: Shape 143">
            <a:extLst>
              <a:ext uri="{FF2B5EF4-FFF2-40B4-BE49-F238E27FC236}">
                <a16:creationId xmlns:a16="http://schemas.microsoft.com/office/drawing/2014/main" id="{F87F2F6F-E920-4F56-8422-6D3A7BD90F8D}"/>
              </a:ext>
            </a:extLst>
          </p:cNvPr>
          <p:cNvSpPr/>
          <p:nvPr/>
        </p:nvSpPr>
        <p:spPr>
          <a:xfrm>
            <a:off x="4313100" y="3464858"/>
            <a:ext cx="1094617" cy="899440"/>
          </a:xfrm>
          <a:custGeom>
            <a:avLst/>
            <a:gdLst>
              <a:gd name="connsiteX0" fmla="*/ 103452 w 867023"/>
              <a:gd name="connsiteY0" fmla="*/ 2337848 h 2337848"/>
              <a:gd name="connsiteX1" fmla="*/ 65745 w 867023"/>
              <a:gd name="connsiteY1" fmla="*/ 791852 h 2337848"/>
              <a:gd name="connsiteX2" fmla="*/ 867023 w 867023"/>
              <a:gd name="connsiteY2" fmla="*/ 0 h 2337848"/>
              <a:gd name="connsiteX3" fmla="*/ 867023 w 867023"/>
              <a:gd name="connsiteY3" fmla="*/ 0 h 2337848"/>
            </a:gdLst>
            <a:ahLst/>
            <a:cxnLst>
              <a:cxn ang="0">
                <a:pos x="connsiteX0" y="connsiteY0"/>
              </a:cxn>
              <a:cxn ang="0">
                <a:pos x="connsiteX1" y="connsiteY1"/>
              </a:cxn>
              <a:cxn ang="0">
                <a:pos x="connsiteX2" y="connsiteY2"/>
              </a:cxn>
              <a:cxn ang="0">
                <a:pos x="connsiteX3" y="connsiteY3"/>
              </a:cxn>
            </a:cxnLst>
            <a:rect l="l" t="t" r="r" b="b"/>
            <a:pathLst>
              <a:path w="867023" h="2337848">
                <a:moveTo>
                  <a:pt x="103452" y="2337848"/>
                </a:moveTo>
                <a:cubicBezTo>
                  <a:pt x="20967" y="1759670"/>
                  <a:pt x="-61517" y="1181493"/>
                  <a:pt x="65745" y="791852"/>
                </a:cubicBezTo>
                <a:cubicBezTo>
                  <a:pt x="193007" y="402211"/>
                  <a:pt x="867023" y="0"/>
                  <a:pt x="867023" y="0"/>
                </a:cubicBezTo>
                <a:lnTo>
                  <a:pt x="867023" y="0"/>
                </a:lnTo>
              </a:path>
            </a:pathLst>
          </a:custGeom>
          <a:no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Freeform: Shape 161">
            <a:extLst>
              <a:ext uri="{FF2B5EF4-FFF2-40B4-BE49-F238E27FC236}">
                <a16:creationId xmlns:a16="http://schemas.microsoft.com/office/drawing/2014/main" id="{D8065612-0646-4973-90A2-B9347C695192}"/>
              </a:ext>
            </a:extLst>
          </p:cNvPr>
          <p:cNvSpPr/>
          <p:nvPr/>
        </p:nvSpPr>
        <p:spPr>
          <a:xfrm>
            <a:off x="7762456" y="4421201"/>
            <a:ext cx="1918695" cy="685801"/>
          </a:xfrm>
          <a:custGeom>
            <a:avLst/>
            <a:gdLst>
              <a:gd name="connsiteX0" fmla="*/ 0 w 2032000"/>
              <a:gd name="connsiteY0" fmla="*/ 289304 h 323719"/>
              <a:gd name="connsiteX1" fmla="*/ 894080 w 2032000"/>
              <a:gd name="connsiteY1" fmla="*/ 299464 h 323719"/>
              <a:gd name="connsiteX2" fmla="*/ 2032000 w 2032000"/>
              <a:gd name="connsiteY2" fmla="*/ 14984 h 323719"/>
            </a:gdLst>
            <a:ahLst/>
            <a:cxnLst>
              <a:cxn ang="0">
                <a:pos x="connsiteX0" y="connsiteY0"/>
              </a:cxn>
              <a:cxn ang="0">
                <a:pos x="connsiteX1" y="connsiteY1"/>
              </a:cxn>
              <a:cxn ang="0">
                <a:pos x="connsiteX2" y="connsiteY2"/>
              </a:cxn>
            </a:cxnLst>
            <a:rect l="l" t="t" r="r" b="b"/>
            <a:pathLst>
              <a:path w="2032000" h="323719">
                <a:moveTo>
                  <a:pt x="0" y="289304"/>
                </a:moveTo>
                <a:cubicBezTo>
                  <a:pt x="277706" y="317244"/>
                  <a:pt x="555413" y="345184"/>
                  <a:pt x="894080" y="299464"/>
                </a:cubicBezTo>
                <a:cubicBezTo>
                  <a:pt x="1232747" y="253744"/>
                  <a:pt x="1886373" y="-73069"/>
                  <a:pt x="2032000" y="14984"/>
                </a:cubicBezTo>
              </a:path>
            </a:pathLst>
          </a:custGeom>
          <a:no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Freeform: Shape 164">
            <a:extLst>
              <a:ext uri="{FF2B5EF4-FFF2-40B4-BE49-F238E27FC236}">
                <a16:creationId xmlns:a16="http://schemas.microsoft.com/office/drawing/2014/main" id="{75F007CC-413C-4E9C-8D45-BEF97E18A798}"/>
              </a:ext>
            </a:extLst>
          </p:cNvPr>
          <p:cNvSpPr/>
          <p:nvPr/>
        </p:nvSpPr>
        <p:spPr>
          <a:xfrm flipV="1">
            <a:off x="7772975" y="5502421"/>
            <a:ext cx="2042160" cy="674246"/>
          </a:xfrm>
          <a:custGeom>
            <a:avLst/>
            <a:gdLst>
              <a:gd name="connsiteX0" fmla="*/ 0 w 2032000"/>
              <a:gd name="connsiteY0" fmla="*/ 289304 h 323719"/>
              <a:gd name="connsiteX1" fmla="*/ 894080 w 2032000"/>
              <a:gd name="connsiteY1" fmla="*/ 299464 h 323719"/>
              <a:gd name="connsiteX2" fmla="*/ 2032000 w 2032000"/>
              <a:gd name="connsiteY2" fmla="*/ 14984 h 323719"/>
            </a:gdLst>
            <a:ahLst/>
            <a:cxnLst>
              <a:cxn ang="0">
                <a:pos x="connsiteX0" y="connsiteY0"/>
              </a:cxn>
              <a:cxn ang="0">
                <a:pos x="connsiteX1" y="connsiteY1"/>
              </a:cxn>
              <a:cxn ang="0">
                <a:pos x="connsiteX2" y="connsiteY2"/>
              </a:cxn>
            </a:cxnLst>
            <a:rect l="l" t="t" r="r" b="b"/>
            <a:pathLst>
              <a:path w="2032000" h="323719">
                <a:moveTo>
                  <a:pt x="0" y="289304"/>
                </a:moveTo>
                <a:cubicBezTo>
                  <a:pt x="277706" y="317244"/>
                  <a:pt x="555413" y="345184"/>
                  <a:pt x="894080" y="299464"/>
                </a:cubicBezTo>
                <a:cubicBezTo>
                  <a:pt x="1232747" y="253744"/>
                  <a:pt x="1886373" y="-73069"/>
                  <a:pt x="2032000" y="14984"/>
                </a:cubicBezTo>
              </a:path>
            </a:pathLst>
          </a:custGeom>
          <a:no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5" name="Straight Connector 144">
            <a:extLst>
              <a:ext uri="{FF2B5EF4-FFF2-40B4-BE49-F238E27FC236}">
                <a16:creationId xmlns:a16="http://schemas.microsoft.com/office/drawing/2014/main" id="{FC45CEF6-E7E4-49D2-84EB-3EB355AC291C}"/>
              </a:ext>
            </a:extLst>
          </p:cNvPr>
          <p:cNvCxnSpPr>
            <a:cxnSpLocks/>
          </p:cNvCxnSpPr>
          <p:nvPr/>
        </p:nvCxnSpPr>
        <p:spPr>
          <a:xfrm>
            <a:off x="3008243" y="4418087"/>
            <a:ext cx="1078416" cy="0"/>
          </a:xfrm>
          <a:prstGeom prst="line">
            <a:avLst/>
          </a:prstGeom>
          <a:ln>
            <a:solidFill>
              <a:srgbClr val="000000"/>
            </a:solidFill>
          </a:ln>
        </p:spPr>
        <p:style>
          <a:lnRef idx="2">
            <a:schemeClr val="accent5"/>
          </a:lnRef>
          <a:fillRef idx="0">
            <a:schemeClr val="accent5"/>
          </a:fillRef>
          <a:effectRef idx="1">
            <a:schemeClr val="accent5"/>
          </a:effectRef>
          <a:fontRef idx="minor">
            <a:schemeClr val="tx1"/>
          </a:fontRef>
        </p:style>
      </p:cxnSp>
      <p:sp>
        <p:nvSpPr>
          <p:cNvPr id="136" name="Freeform: Shape 135">
            <a:extLst>
              <a:ext uri="{FF2B5EF4-FFF2-40B4-BE49-F238E27FC236}">
                <a16:creationId xmlns:a16="http://schemas.microsoft.com/office/drawing/2014/main" id="{5BB61DD3-C20E-406F-8864-EF1CF1F7B126}"/>
              </a:ext>
            </a:extLst>
          </p:cNvPr>
          <p:cNvSpPr/>
          <p:nvPr/>
        </p:nvSpPr>
        <p:spPr>
          <a:xfrm>
            <a:off x="4157899" y="3304112"/>
            <a:ext cx="1302682" cy="1022640"/>
          </a:xfrm>
          <a:custGeom>
            <a:avLst/>
            <a:gdLst>
              <a:gd name="connsiteX0" fmla="*/ 103452 w 867023"/>
              <a:gd name="connsiteY0" fmla="*/ 2337848 h 2337848"/>
              <a:gd name="connsiteX1" fmla="*/ 65745 w 867023"/>
              <a:gd name="connsiteY1" fmla="*/ 791852 h 2337848"/>
              <a:gd name="connsiteX2" fmla="*/ 867023 w 867023"/>
              <a:gd name="connsiteY2" fmla="*/ 0 h 2337848"/>
              <a:gd name="connsiteX3" fmla="*/ 867023 w 867023"/>
              <a:gd name="connsiteY3" fmla="*/ 0 h 2337848"/>
            </a:gdLst>
            <a:ahLst/>
            <a:cxnLst>
              <a:cxn ang="0">
                <a:pos x="connsiteX0" y="connsiteY0"/>
              </a:cxn>
              <a:cxn ang="0">
                <a:pos x="connsiteX1" y="connsiteY1"/>
              </a:cxn>
              <a:cxn ang="0">
                <a:pos x="connsiteX2" y="connsiteY2"/>
              </a:cxn>
              <a:cxn ang="0">
                <a:pos x="connsiteX3" y="connsiteY3"/>
              </a:cxn>
            </a:cxnLst>
            <a:rect l="l" t="t" r="r" b="b"/>
            <a:pathLst>
              <a:path w="867023" h="2337848">
                <a:moveTo>
                  <a:pt x="103452" y="2337848"/>
                </a:moveTo>
                <a:cubicBezTo>
                  <a:pt x="20967" y="1759670"/>
                  <a:pt x="-61517" y="1181493"/>
                  <a:pt x="65745" y="791852"/>
                </a:cubicBezTo>
                <a:cubicBezTo>
                  <a:pt x="193007" y="402211"/>
                  <a:pt x="867023" y="0"/>
                  <a:pt x="867023" y="0"/>
                </a:cubicBezTo>
                <a:lnTo>
                  <a:pt x="867023" y="0"/>
                </a:lnTo>
              </a:path>
            </a:pathLst>
          </a:custGeom>
          <a:no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Connector: Curved 74">
            <a:extLst>
              <a:ext uri="{FF2B5EF4-FFF2-40B4-BE49-F238E27FC236}">
                <a16:creationId xmlns:a16="http://schemas.microsoft.com/office/drawing/2014/main" id="{8B3C3C7C-BA3A-4C05-BFE3-B247805078C8}"/>
              </a:ext>
            </a:extLst>
          </p:cNvPr>
          <p:cNvCxnSpPr>
            <a:cxnSpLocks/>
          </p:cNvCxnSpPr>
          <p:nvPr/>
        </p:nvCxnSpPr>
        <p:spPr>
          <a:xfrm rot="5400000" flipH="1" flipV="1">
            <a:off x="563601" y="2889978"/>
            <a:ext cx="1019492" cy="449104"/>
          </a:xfrm>
          <a:prstGeom prst="curvedConnector3">
            <a:avLst>
              <a:gd name="adj1" fmla="val 50000"/>
            </a:avLst>
          </a:prstGeom>
          <a:ln w="57150">
            <a:solidFill>
              <a:srgbClr val="000000"/>
            </a:solidFill>
          </a:ln>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F3854758-F94E-47C6-9D95-7BD5521C087B}"/>
              </a:ext>
            </a:extLst>
          </p:cNvPr>
          <p:cNvSpPr>
            <a:spLocks noGrp="1"/>
          </p:cNvSpPr>
          <p:nvPr>
            <p:ph type="title"/>
          </p:nvPr>
        </p:nvSpPr>
        <p:spPr/>
        <p:txBody>
          <a:bodyPr>
            <a:normAutofit/>
          </a:bodyPr>
          <a:lstStyle/>
          <a:p>
            <a:r>
              <a:rPr lang="en-US">
                <a:ea typeface="+mj-lt"/>
                <a:cs typeface="+mj-lt"/>
              </a:rPr>
              <a:t>Avionics Voltage Breakdown and Power Tests</a:t>
            </a:r>
          </a:p>
        </p:txBody>
      </p:sp>
      <p:sp>
        <p:nvSpPr>
          <p:cNvPr id="4" name="Slide Number Placeholder 3">
            <a:extLst>
              <a:ext uri="{FF2B5EF4-FFF2-40B4-BE49-F238E27FC236}">
                <a16:creationId xmlns:a16="http://schemas.microsoft.com/office/drawing/2014/main" id="{76F3C8AA-58C3-47F3-A2F2-FE35C1A56EB1}"/>
              </a:ext>
            </a:extLst>
          </p:cNvPr>
          <p:cNvSpPr>
            <a:spLocks noGrp="1"/>
          </p:cNvSpPr>
          <p:nvPr>
            <p:ph type="sldNum" sz="quarter" idx="4"/>
          </p:nvPr>
        </p:nvSpPr>
        <p:spPr/>
        <p:txBody>
          <a:bodyPr/>
          <a:lstStyle/>
          <a:p>
            <a:fld id="{292ABC7F-B9E9-0840-915A-8F394559AFCC}" type="slidenum">
              <a:rPr lang="en-US" smtClean="0"/>
              <a:pPr/>
              <a:t>19</a:t>
            </a:fld>
            <a:endParaRPr lang="en-US"/>
          </a:p>
        </p:txBody>
      </p:sp>
      <p:sp>
        <p:nvSpPr>
          <p:cNvPr id="11" name="TextBox 10">
            <a:extLst>
              <a:ext uri="{FF2B5EF4-FFF2-40B4-BE49-F238E27FC236}">
                <a16:creationId xmlns:a16="http://schemas.microsoft.com/office/drawing/2014/main" id="{A50F60A3-3473-2D4C-8747-EE1CABBF138C}"/>
              </a:ext>
            </a:extLst>
          </p:cNvPr>
          <p:cNvSpPr txBox="1"/>
          <p:nvPr/>
        </p:nvSpPr>
        <p:spPr>
          <a:xfrm>
            <a:off x="325325" y="4784822"/>
            <a:ext cx="2901848"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lstStyle/>
          <a:p>
            <a:pPr algn="ctr"/>
            <a:r>
              <a:rPr lang="en-US" sz="2000" b="1">
                <a:solidFill>
                  <a:schemeClr val="accent2">
                    <a:lumMod val="75000"/>
                  </a:schemeClr>
                </a:solidFill>
              </a:rPr>
              <a:t>300 VDC Power Supply</a:t>
            </a:r>
          </a:p>
          <a:p>
            <a:pPr algn="ctr"/>
            <a:r>
              <a:rPr lang="en-US" sz="1400" b="1">
                <a:solidFill>
                  <a:schemeClr val="accent2">
                    <a:lumMod val="75000"/>
                  </a:schemeClr>
                </a:solidFill>
              </a:rPr>
              <a:t>Current Limit = 4 A</a:t>
            </a:r>
          </a:p>
          <a:p>
            <a:pPr algn="ctr"/>
            <a:r>
              <a:rPr lang="en-US" sz="1400" b="1">
                <a:solidFill>
                  <a:schemeClr val="accent2">
                    <a:lumMod val="75000"/>
                  </a:schemeClr>
                </a:solidFill>
              </a:rPr>
              <a:t>120V * 4A = 480 W</a:t>
            </a:r>
          </a:p>
        </p:txBody>
      </p:sp>
      <p:pic>
        <p:nvPicPr>
          <p:cNvPr id="26" name="Picture 25" descr="A picture containing black, monitor, sitting, computer&#10;&#10;Description automatically generated">
            <a:extLst>
              <a:ext uri="{FF2B5EF4-FFF2-40B4-BE49-F238E27FC236}">
                <a16:creationId xmlns:a16="http://schemas.microsoft.com/office/drawing/2014/main" id="{6D17502F-11F3-4207-A751-2111F16D8869}"/>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6500" r="94500">
                        <a14:foregroundMark x1="8000" y1="21667" x2="7500" y2="24667"/>
                        <a14:foregroundMark x1="7000" y1="31667" x2="6500" y2="44333"/>
                        <a14:foregroundMark x1="11500" y1="75333" x2="10500" y2="75667"/>
                        <a14:foregroundMark x1="94500" y1="67333" x2="94000" y2="51333"/>
                      </a14:backgroundRemoval>
                    </a14:imgEffect>
                  </a14:imgLayer>
                </a14:imgProps>
              </a:ext>
              <a:ext uri="{28A0092B-C50C-407E-A947-70E740481C1C}">
                <a14:useLocalDpi xmlns:a14="http://schemas.microsoft.com/office/drawing/2010/main"/>
              </a:ext>
            </a:extLst>
          </a:blip>
          <a:stretch>
            <a:fillRect/>
          </a:stretch>
        </p:blipFill>
        <p:spPr>
          <a:xfrm>
            <a:off x="409526" y="1674962"/>
            <a:ext cx="1152420" cy="864315"/>
          </a:xfrm>
          <a:prstGeom prst="rect">
            <a:avLst/>
          </a:prstGeom>
        </p:spPr>
      </p:pic>
      <p:pic>
        <p:nvPicPr>
          <p:cNvPr id="35" name="Picture 34">
            <a:extLst>
              <a:ext uri="{FF2B5EF4-FFF2-40B4-BE49-F238E27FC236}">
                <a16:creationId xmlns:a16="http://schemas.microsoft.com/office/drawing/2014/main" id="{4F15F467-7C88-4791-85C4-761988A3814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0368" y="4377666"/>
            <a:ext cx="2751763" cy="249289"/>
          </a:xfrm>
          <a:prstGeom prst="rect">
            <a:avLst/>
          </a:prstGeom>
        </p:spPr>
      </p:pic>
      <p:pic>
        <p:nvPicPr>
          <p:cNvPr id="46" name="Picture 45" descr="A picture containing black, light, hand, dark&#10;&#10;Description automatically generated">
            <a:extLst>
              <a:ext uri="{FF2B5EF4-FFF2-40B4-BE49-F238E27FC236}">
                <a16:creationId xmlns:a16="http://schemas.microsoft.com/office/drawing/2014/main" id="{8C8173BE-3B9C-473A-86EB-FA23EBDE8E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8529159">
            <a:off x="1052108" y="2396005"/>
            <a:ext cx="431521" cy="403225"/>
          </a:xfrm>
          <a:prstGeom prst="rect">
            <a:avLst/>
          </a:prstGeom>
        </p:spPr>
      </p:pic>
      <p:sp>
        <p:nvSpPr>
          <p:cNvPr id="100" name="TextBox 99">
            <a:extLst>
              <a:ext uri="{FF2B5EF4-FFF2-40B4-BE49-F238E27FC236}">
                <a16:creationId xmlns:a16="http://schemas.microsoft.com/office/drawing/2014/main" id="{82DFCC90-E3B5-43D8-A762-DC6F9ABF6B7F}"/>
              </a:ext>
            </a:extLst>
          </p:cNvPr>
          <p:cNvSpPr txBox="1"/>
          <p:nvPr/>
        </p:nvSpPr>
        <p:spPr>
          <a:xfrm>
            <a:off x="310089" y="1401190"/>
            <a:ext cx="169614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a:solidFill>
                  <a:schemeClr val="accent2">
                    <a:lumMod val="75000"/>
                  </a:schemeClr>
                </a:solidFill>
              </a:rPr>
              <a:t>Oscilloscope</a:t>
            </a:r>
            <a:endParaRPr lang="en-US" sz="2000" b="1">
              <a:solidFill>
                <a:schemeClr val="accent2">
                  <a:lumMod val="75000"/>
                </a:schemeClr>
              </a:solidFill>
            </a:endParaRPr>
          </a:p>
        </p:txBody>
      </p:sp>
      <p:pic>
        <p:nvPicPr>
          <p:cNvPr id="101" name="Picture 100" descr="A picture containing sign, white, street&#10;&#10;Description automatically generated">
            <a:extLst>
              <a:ext uri="{FF2B5EF4-FFF2-40B4-BE49-F238E27FC236}">
                <a16:creationId xmlns:a16="http://schemas.microsoft.com/office/drawing/2014/main" id="{76A9EB13-4FA8-4287-A8AC-B577E184133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9936" b="95192" l="9936" r="89744">
                        <a14:foregroundMark x1="75340" y1="33013" x2="75365" y2="33633"/>
                        <a14:foregroundMark x1="21474" y1="54808" x2="21474" y2="54808"/>
                        <a14:foregroundMark x1="68910" y1="90705" x2="59936" y2="91987"/>
                        <a14:foregroundMark x1="64423" y1="93910" x2="54808" y2="95192"/>
                        <a14:foregroundMark x1="71795" y1="93590" x2="71795" y2="93590"/>
                        <a14:foregroundMark x1="71795" y1="17628" x2="73718" y2="17628"/>
                        <a14:backgroundMark x1="75641" y1="40705" x2="75641" y2="40705"/>
                        <a14:backgroundMark x1="75962" y1="33013" x2="75962" y2="33013"/>
                        <a14:backgroundMark x1="75962" y1="30128" x2="75962" y2="30128"/>
                        <a14:backgroundMark x1="75641" y1="26923" x2="75641" y2="26923"/>
                        <a14:backgroundMark x1="75641" y1="25000" x2="75641" y2="25000"/>
                        <a14:backgroundMark x1="75641" y1="24359" x2="75962" y2="33013"/>
                        <a14:backgroundMark x1="75000" y1="33013" x2="75000" y2="33013"/>
                        <a14:backgroundMark x1="75962" y1="40064" x2="75321" y2="40064"/>
                        <a14:backgroundMark x1="75000" y1="33654" x2="75321" y2="39103"/>
                        <a14:backgroundMark x1="77564" y1="34295" x2="93269" y2="34615"/>
                        <a14:backgroundMark x1="74359" y1="17308" x2="74359" y2="17949"/>
                      </a14:backgroundRemoval>
                    </a14:imgEffect>
                  </a14:imgLayer>
                </a14:imgProps>
              </a:ext>
              <a:ext uri="{28A0092B-C50C-407E-A947-70E740481C1C}">
                <a14:useLocalDpi xmlns:a14="http://schemas.microsoft.com/office/drawing/2010/main"/>
              </a:ext>
            </a:extLst>
          </a:blip>
          <a:srcRect l="34903" r="22737"/>
          <a:stretch/>
        </p:blipFill>
        <p:spPr>
          <a:xfrm>
            <a:off x="4029991" y="4144748"/>
            <a:ext cx="485877" cy="1146986"/>
          </a:xfrm>
          <a:prstGeom prst="rect">
            <a:avLst/>
          </a:prstGeom>
        </p:spPr>
      </p:pic>
      <p:pic>
        <p:nvPicPr>
          <p:cNvPr id="104" name="Picture 103" descr="A picture containing black, light, hand, dark&#10;&#10;Description automatically generated">
            <a:extLst>
              <a:ext uri="{FF2B5EF4-FFF2-40B4-BE49-F238E27FC236}">
                <a16:creationId xmlns:a16="http://schemas.microsoft.com/office/drawing/2014/main" id="{0920E7EC-A117-434B-9EDF-0EC0A5D8B93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7727" r="30395"/>
          <a:stretch/>
        </p:blipFill>
        <p:spPr>
          <a:xfrm rot="8313487">
            <a:off x="1298707" y="2353770"/>
            <a:ext cx="300359" cy="331748"/>
          </a:xfrm>
          <a:prstGeom prst="rect">
            <a:avLst/>
          </a:prstGeom>
        </p:spPr>
      </p:pic>
      <p:pic>
        <p:nvPicPr>
          <p:cNvPr id="112" name="Picture 111" descr="A close up of electronics&#10;&#10;Description automatically generated">
            <a:extLst>
              <a:ext uri="{FF2B5EF4-FFF2-40B4-BE49-F238E27FC236}">
                <a16:creationId xmlns:a16="http://schemas.microsoft.com/office/drawing/2014/main" id="{3AA4337B-EF0B-4890-9DE7-866C03B5F2BF}"/>
              </a:ext>
            </a:extLst>
          </p:cNvPr>
          <p:cNvPicPr>
            <a:picLocks noChangeAspect="1"/>
          </p:cNvPicPr>
          <p:nvPr/>
        </p:nvPicPr>
        <p:blipFill>
          <a:blip r:embed="rId12" cstate="screen">
            <a:extLst>
              <a:ext uri="{BEBA8EAE-BF5A-486C-A8C5-ECC9F3942E4B}">
                <a14:imgProps xmlns:a14="http://schemas.microsoft.com/office/drawing/2010/main">
                  <a14:imgLayer r:embed="rId13">
                    <a14:imgEffect>
                      <a14:backgroundRemoval t="10000" b="90000" l="10000" r="90000">
                        <a14:foregroundMark x1="38833" y1="43750" x2="38833" y2="43750"/>
                      </a14:backgroundRemoval>
                    </a14:imgEffect>
                  </a14:imgLayer>
                </a14:imgProps>
              </a:ext>
              <a:ext uri="{28A0092B-C50C-407E-A947-70E740481C1C}">
                <a14:useLocalDpi xmlns:a14="http://schemas.microsoft.com/office/drawing/2010/main"/>
              </a:ext>
            </a:extLst>
          </a:blip>
          <a:stretch>
            <a:fillRect/>
          </a:stretch>
        </p:blipFill>
        <p:spPr>
          <a:xfrm flipH="1">
            <a:off x="2311056" y="1693266"/>
            <a:ext cx="913663" cy="942636"/>
          </a:xfrm>
          <a:prstGeom prst="rect">
            <a:avLst/>
          </a:prstGeom>
        </p:spPr>
      </p:pic>
      <p:sp>
        <p:nvSpPr>
          <p:cNvPr id="113" name="TextBox 112">
            <a:extLst>
              <a:ext uri="{FF2B5EF4-FFF2-40B4-BE49-F238E27FC236}">
                <a16:creationId xmlns:a16="http://schemas.microsoft.com/office/drawing/2014/main" id="{72EC7B2E-F6F5-4895-8320-654237015FD2}"/>
              </a:ext>
            </a:extLst>
          </p:cNvPr>
          <p:cNvSpPr txBox="1"/>
          <p:nvPr/>
        </p:nvSpPr>
        <p:spPr>
          <a:xfrm>
            <a:off x="4561231" y="4827177"/>
            <a:ext cx="1087701"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a:solidFill>
                  <a:schemeClr val="accent2">
                    <a:lumMod val="75000"/>
                  </a:schemeClr>
                </a:solidFill>
              </a:rPr>
              <a:t>120-24</a:t>
            </a:r>
          </a:p>
          <a:p>
            <a:pPr algn="ctr"/>
            <a:r>
              <a:rPr lang="en-US" b="1">
                <a:solidFill>
                  <a:schemeClr val="accent2">
                    <a:lumMod val="75000"/>
                  </a:schemeClr>
                </a:solidFill>
              </a:rPr>
              <a:t>DC/DC</a:t>
            </a:r>
          </a:p>
        </p:txBody>
      </p:sp>
      <p:sp>
        <p:nvSpPr>
          <p:cNvPr id="123" name="Freeform: Shape 122">
            <a:extLst>
              <a:ext uri="{FF2B5EF4-FFF2-40B4-BE49-F238E27FC236}">
                <a16:creationId xmlns:a16="http://schemas.microsoft.com/office/drawing/2014/main" id="{76F95991-4E33-4BBB-9219-804BE1156AA8}"/>
              </a:ext>
            </a:extLst>
          </p:cNvPr>
          <p:cNvSpPr/>
          <p:nvPr/>
        </p:nvSpPr>
        <p:spPr>
          <a:xfrm>
            <a:off x="1448888" y="2602346"/>
            <a:ext cx="2283858" cy="1313935"/>
          </a:xfrm>
          <a:custGeom>
            <a:avLst/>
            <a:gdLst>
              <a:gd name="connsiteX0" fmla="*/ 1845553 w 1845553"/>
              <a:gd name="connsiteY0" fmla="*/ 1178351 h 1178351"/>
              <a:gd name="connsiteX1" fmla="*/ 1506188 w 1845553"/>
              <a:gd name="connsiteY1" fmla="*/ 772998 h 1178351"/>
              <a:gd name="connsiteX2" fmla="*/ 186435 w 1845553"/>
              <a:gd name="connsiteY2" fmla="*/ 829559 h 1178351"/>
              <a:gd name="connsiteX3" fmla="*/ 26179 w 1845553"/>
              <a:gd name="connsiteY3" fmla="*/ 0 h 1178351"/>
            </a:gdLst>
            <a:ahLst/>
            <a:cxnLst>
              <a:cxn ang="0">
                <a:pos x="connsiteX0" y="connsiteY0"/>
              </a:cxn>
              <a:cxn ang="0">
                <a:pos x="connsiteX1" y="connsiteY1"/>
              </a:cxn>
              <a:cxn ang="0">
                <a:pos x="connsiteX2" y="connsiteY2"/>
              </a:cxn>
              <a:cxn ang="0">
                <a:pos x="connsiteX3" y="connsiteY3"/>
              </a:cxn>
            </a:cxnLst>
            <a:rect l="l" t="t" r="r" b="b"/>
            <a:pathLst>
              <a:path w="1845553" h="1178351">
                <a:moveTo>
                  <a:pt x="1845553" y="1178351"/>
                </a:moveTo>
                <a:cubicBezTo>
                  <a:pt x="1814130" y="1004740"/>
                  <a:pt x="1782708" y="831130"/>
                  <a:pt x="1506188" y="772998"/>
                </a:cubicBezTo>
                <a:cubicBezTo>
                  <a:pt x="1229668" y="714866"/>
                  <a:pt x="433103" y="958392"/>
                  <a:pt x="186435" y="829559"/>
                </a:cubicBezTo>
                <a:cubicBezTo>
                  <a:pt x="-60233" y="700726"/>
                  <a:pt x="-530" y="70701"/>
                  <a:pt x="26179" y="0"/>
                </a:cubicBezTo>
              </a:path>
            </a:pathLst>
          </a:custGeom>
          <a:noFill/>
          <a:ln w="571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9" name="Group 118">
            <a:extLst>
              <a:ext uri="{FF2B5EF4-FFF2-40B4-BE49-F238E27FC236}">
                <a16:creationId xmlns:a16="http://schemas.microsoft.com/office/drawing/2014/main" id="{E9DBD726-7789-450B-921C-F5533DDB3D13}"/>
              </a:ext>
            </a:extLst>
          </p:cNvPr>
          <p:cNvGrpSpPr/>
          <p:nvPr/>
        </p:nvGrpSpPr>
        <p:grpSpPr>
          <a:xfrm rot="3390822">
            <a:off x="3556288" y="3939238"/>
            <a:ext cx="701475" cy="457773"/>
            <a:chOff x="3954471" y="3361409"/>
            <a:chExt cx="1029275" cy="613104"/>
          </a:xfrm>
        </p:grpSpPr>
        <p:pic>
          <p:nvPicPr>
            <p:cNvPr id="103" name="Picture 102" descr="A picture containing plane, implement, red, sitting&#10;&#10;Description automatically generated">
              <a:extLst>
                <a:ext uri="{FF2B5EF4-FFF2-40B4-BE49-F238E27FC236}">
                  <a16:creationId xmlns:a16="http://schemas.microsoft.com/office/drawing/2014/main" id="{60BEA8BC-2997-4907-B9A3-BD00EFC9655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0800000">
              <a:off x="4329920" y="3545492"/>
              <a:ext cx="653826" cy="244707"/>
            </a:xfrm>
            <a:prstGeom prst="rect">
              <a:avLst/>
            </a:prstGeom>
          </p:spPr>
        </p:pic>
        <p:pic>
          <p:nvPicPr>
            <p:cNvPr id="109" name="Picture 108">
              <a:extLst>
                <a:ext uri="{FF2B5EF4-FFF2-40B4-BE49-F238E27FC236}">
                  <a16:creationId xmlns:a16="http://schemas.microsoft.com/office/drawing/2014/main" id="{4A498999-1141-4AA8-9279-6BFA5AA23ABD}"/>
                </a:ext>
              </a:extLst>
            </p:cNvPr>
            <p:cNvPicPr>
              <a:picLocks noChangeAspect="1"/>
            </p:cNvPicPr>
            <p:nvPr/>
          </p:nvPicPr>
          <p:blipFill>
            <a:blip r:embed="rId15" cstate="screen">
              <a:extLst>
                <a:ext uri="{BEBA8EAE-BF5A-486C-A8C5-ECC9F3942E4B}">
                  <a14:imgProps xmlns:a14="http://schemas.microsoft.com/office/drawing/2010/main">
                    <a14:imgLayer r:embed="rId16">
                      <a14:imgEffect>
                        <a14:backgroundRemoval t="10000" b="90000" l="4000" r="97000">
                          <a14:foregroundMark x1="93000" y1="37500" x2="93000" y2="37500"/>
                          <a14:foregroundMark x1="97000" y1="60500" x2="97000" y2="60500"/>
                          <a14:foregroundMark x1="8500" y1="51500" x2="8500" y2="51500"/>
                          <a14:foregroundMark x1="4000" y1="51500" x2="4000" y2="51500"/>
                          <a14:foregroundMark x1="50000" y1="35000" x2="50000" y2="35000"/>
                          <a14:foregroundMark x1="51000" y1="34500" x2="51000" y2="34500"/>
                          <a14:foregroundMark x1="51500" y1="33500" x2="51500" y2="33500"/>
                          <a14:foregroundMark x1="51000" y1="36000" x2="51000" y2="35000"/>
                          <a14:foregroundMark x1="50500" y1="36000" x2="50500" y2="36000"/>
                          <a14:foregroundMark x1="50500" y1="35000" x2="50500" y2="35000"/>
                          <a14:foregroundMark x1="50500" y1="34000" x2="50500" y2="34000"/>
                          <a14:foregroundMark x1="50500" y1="35500" x2="50500" y2="35500"/>
                        </a14:backgroundRemoval>
                      </a14:imgEffect>
                    </a14:imgLayer>
                  </a14:imgProps>
                </a:ext>
                <a:ext uri="{28A0092B-C50C-407E-A947-70E740481C1C}">
                  <a14:useLocalDpi xmlns:a14="http://schemas.microsoft.com/office/drawing/2010/main"/>
                </a:ext>
              </a:extLst>
            </a:blip>
            <a:stretch>
              <a:fillRect/>
            </a:stretch>
          </p:blipFill>
          <p:spPr>
            <a:xfrm rot="10800000" flipH="1">
              <a:off x="3954471" y="3361409"/>
              <a:ext cx="613104" cy="613104"/>
            </a:xfrm>
            <a:prstGeom prst="rect">
              <a:avLst/>
            </a:prstGeom>
          </p:spPr>
        </p:pic>
      </p:grpSp>
      <p:sp>
        <p:nvSpPr>
          <p:cNvPr id="127" name="TextBox 126">
            <a:extLst>
              <a:ext uri="{FF2B5EF4-FFF2-40B4-BE49-F238E27FC236}">
                <a16:creationId xmlns:a16="http://schemas.microsoft.com/office/drawing/2014/main" id="{AB5C3889-BFDE-4429-8515-8207A0EC8AAE}"/>
              </a:ext>
            </a:extLst>
          </p:cNvPr>
          <p:cNvSpPr txBox="1"/>
          <p:nvPr/>
        </p:nvSpPr>
        <p:spPr>
          <a:xfrm>
            <a:off x="2218019" y="1403577"/>
            <a:ext cx="1439303"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a:solidFill>
                  <a:schemeClr val="accent2">
                    <a:lumMod val="75000"/>
                  </a:schemeClr>
                </a:solidFill>
              </a:rPr>
              <a:t>TOF Sensor</a:t>
            </a:r>
          </a:p>
        </p:txBody>
      </p:sp>
      <p:sp>
        <p:nvSpPr>
          <p:cNvPr id="140" name="TextBox 139">
            <a:extLst>
              <a:ext uri="{FF2B5EF4-FFF2-40B4-BE49-F238E27FC236}">
                <a16:creationId xmlns:a16="http://schemas.microsoft.com/office/drawing/2014/main" id="{2A3C335C-A229-4517-81FE-B4B95A033395}"/>
              </a:ext>
            </a:extLst>
          </p:cNvPr>
          <p:cNvSpPr txBox="1"/>
          <p:nvPr/>
        </p:nvSpPr>
        <p:spPr>
          <a:xfrm>
            <a:off x="4515868" y="892697"/>
            <a:ext cx="2421868" cy="791050"/>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lstStyle/>
          <a:p>
            <a:pPr algn="ctr">
              <a:lnSpc>
                <a:spcPct val="150000"/>
              </a:lnSpc>
            </a:pPr>
            <a:r>
              <a:rPr lang="en-US" b="1">
                <a:solidFill>
                  <a:schemeClr val="accent2">
                    <a:lumMod val="75000"/>
                  </a:schemeClr>
                </a:solidFill>
              </a:rPr>
              <a:t>Breadboard Circuit</a:t>
            </a:r>
          </a:p>
          <a:p>
            <a:pPr algn="ctr">
              <a:lnSpc>
                <a:spcPct val="150000"/>
              </a:lnSpc>
            </a:pPr>
            <a:r>
              <a:rPr lang="en-US" sz="1400" b="1">
                <a:solidFill>
                  <a:schemeClr val="accent2">
                    <a:lumMod val="75000"/>
                  </a:schemeClr>
                </a:solidFill>
              </a:rPr>
              <a:t>(24-5V) &amp; (24-12V) DC/DC</a:t>
            </a:r>
            <a:endParaRPr lang="en-US" b="1">
              <a:solidFill>
                <a:schemeClr val="accent2">
                  <a:lumMod val="75000"/>
                </a:schemeClr>
              </a:solidFill>
            </a:endParaRPr>
          </a:p>
        </p:txBody>
      </p:sp>
      <p:sp>
        <p:nvSpPr>
          <p:cNvPr id="151" name="TextBox 150">
            <a:extLst>
              <a:ext uri="{FF2B5EF4-FFF2-40B4-BE49-F238E27FC236}">
                <a16:creationId xmlns:a16="http://schemas.microsoft.com/office/drawing/2014/main" id="{8849EF8F-77CE-4AC8-9697-F96C0EF5FA35}"/>
              </a:ext>
            </a:extLst>
          </p:cNvPr>
          <p:cNvSpPr txBox="1"/>
          <p:nvPr/>
        </p:nvSpPr>
        <p:spPr>
          <a:xfrm>
            <a:off x="6473785" y="5969581"/>
            <a:ext cx="1610785"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a:solidFill>
                  <a:schemeClr val="accent2">
                    <a:lumMod val="75000"/>
                  </a:schemeClr>
                </a:solidFill>
              </a:rPr>
              <a:t>Intel NUC</a:t>
            </a:r>
          </a:p>
        </p:txBody>
      </p:sp>
      <p:pic>
        <p:nvPicPr>
          <p:cNvPr id="153" name="Picture 152" descr="A picture containing photo, sitting, red, light&#10;&#10;Description automatically generated">
            <a:extLst>
              <a:ext uri="{FF2B5EF4-FFF2-40B4-BE49-F238E27FC236}">
                <a16:creationId xmlns:a16="http://schemas.microsoft.com/office/drawing/2014/main" id="{F8DBA5DB-271D-4D26-B40B-3A7C50557F6D}"/>
              </a:ext>
            </a:extLst>
          </p:cNvPr>
          <p:cNvPicPr>
            <a:picLocks noChangeAspect="1"/>
          </p:cNvPicPr>
          <p:nvPr/>
        </p:nvPicPr>
        <p:blipFill>
          <a:blip r:embed="rId17" cstate="screen">
            <a:extLst>
              <a:ext uri="{BEBA8EAE-BF5A-486C-A8C5-ECC9F3942E4B}">
                <a14:imgProps xmlns:a14="http://schemas.microsoft.com/office/drawing/2010/main">
                  <a14:imgLayer r:embed="rId18">
                    <a14:imgEffect>
                      <a14:backgroundRemoval t="5143" b="94857" l="9778" r="96000">
                        <a14:foregroundMark x1="27111" y1="32571" x2="32889" y2="38857"/>
                        <a14:foregroundMark x1="32889" y1="38857" x2="39556" y2="61143"/>
                        <a14:foregroundMark x1="33333" y1="72571" x2="32889" y2="26857"/>
                        <a14:foregroundMark x1="26667" y1="52000" x2="26667" y2="57714"/>
                        <a14:foregroundMark x1="64444" y1="90857" x2="79556" y2="86857"/>
                        <a14:foregroundMark x1="79556" y1="86857" x2="85778" y2="78857"/>
                        <a14:foregroundMark x1="85778" y1="78857" x2="90222" y2="59429"/>
                        <a14:foregroundMark x1="90222" y1="59429" x2="84889" y2="38857"/>
                        <a14:foregroundMark x1="84889" y1="38857" x2="80000" y2="31429"/>
                        <a14:foregroundMark x1="80000" y1="31429" x2="72889" y2="29143"/>
                        <a14:foregroundMark x1="72889" y1="29143" x2="67556" y2="31429"/>
                        <a14:foregroundMark x1="30667" y1="16571" x2="53333" y2="5714"/>
                        <a14:foregroundMark x1="53333" y1="5714" x2="59556" y2="12000"/>
                        <a14:foregroundMark x1="59556" y1="12000" x2="65333" y2="13714"/>
                        <a14:foregroundMark x1="67556" y1="13143" x2="69333" y2="13143"/>
                        <a14:foregroundMark x1="72000" y1="13714" x2="72444" y2="14286"/>
                        <a14:foregroundMark x1="74667" y1="14286" x2="74667" y2="14286"/>
                        <a14:foregroundMark x1="37333" y1="89714" x2="41333" y2="90286"/>
                        <a14:foregroundMark x1="78222" y1="29143" x2="85333" y2="31429"/>
                        <a14:foregroundMark x1="85333" y1="31429" x2="90667" y2="38857"/>
                        <a14:foregroundMark x1="94667" y1="60000" x2="94222" y2="50286"/>
                        <a14:foregroundMark x1="94222" y1="50286" x2="93333" y2="46857"/>
                        <a14:foregroundMark x1="94222" y1="62857" x2="90667" y2="72000"/>
                        <a14:foregroundMark x1="90667" y1="72000" x2="90222" y2="76000"/>
                        <a14:foregroundMark x1="94222" y1="65714" x2="94222" y2="65714"/>
                        <a14:foregroundMark x1="95111" y1="62286" x2="95111" y2="62286"/>
                        <a14:foregroundMark x1="95556" y1="57143" x2="95556" y2="56571"/>
                        <a14:foregroundMark x1="96000" y1="53143" x2="96000" y2="53143"/>
                        <a14:foregroundMark x1="89778" y1="79429" x2="84444" y2="86857"/>
                        <a14:foregroundMark x1="84444" y1="86857" x2="67556" y2="94857"/>
                      </a14:backgroundRemoval>
                    </a14:imgEffect>
                  </a14:imgLayer>
                </a14:imgProps>
              </a:ext>
              <a:ext uri="{28A0092B-C50C-407E-A947-70E740481C1C}">
                <a14:useLocalDpi xmlns:a14="http://schemas.microsoft.com/office/drawing/2010/main"/>
              </a:ext>
            </a:extLst>
          </a:blip>
          <a:stretch>
            <a:fillRect/>
          </a:stretch>
        </p:blipFill>
        <p:spPr>
          <a:xfrm>
            <a:off x="9270285" y="5790429"/>
            <a:ext cx="1266371" cy="987468"/>
          </a:xfrm>
          <a:prstGeom prst="rect">
            <a:avLst/>
          </a:prstGeom>
        </p:spPr>
      </p:pic>
      <p:pic>
        <p:nvPicPr>
          <p:cNvPr id="154" name="Picture 153">
            <a:extLst>
              <a:ext uri="{FF2B5EF4-FFF2-40B4-BE49-F238E27FC236}">
                <a16:creationId xmlns:a16="http://schemas.microsoft.com/office/drawing/2014/main" id="{02E1DAEA-6A3A-460B-9DE1-390FED375E1B}"/>
              </a:ext>
            </a:extLst>
          </p:cNvPr>
          <p:cNvPicPr>
            <a:picLocks noChangeAspect="1"/>
          </p:cNvPicPr>
          <p:nvPr/>
        </p:nvPicPr>
        <p:blipFill>
          <a:blip r:embed="rId19" cstate="screen">
            <a:extLst>
              <a:ext uri="{BEBA8EAE-BF5A-486C-A8C5-ECC9F3942E4B}">
                <a14:imgProps xmlns:a14="http://schemas.microsoft.com/office/drawing/2010/main">
                  <a14:imgLayer r:embed="rId20">
                    <a14:imgEffect>
                      <a14:backgroundRemoval t="9078" b="89804" l="7952" r="90000">
                        <a14:foregroundMark x1="82410" y1="33799" x2="82410" y2="33799"/>
                        <a14:foregroundMark x1="88795" y1="26397" x2="88795" y2="26397"/>
                        <a14:foregroundMark x1="88313" y1="25419" x2="88313" y2="25419"/>
                        <a14:foregroundMark x1="48675" y1="36034" x2="48675" y2="36034"/>
                        <a14:foregroundMark x1="48193" y1="38128" x2="48193" y2="38128"/>
                        <a14:foregroundMark x1="48193" y1="38128" x2="45422" y2="42877"/>
                        <a14:foregroundMark x1="8072" y1="62989" x2="11205" y2="62989"/>
                        <a14:foregroundMark x1="42651" y1="9078" x2="42651" y2="9078"/>
                        <a14:foregroundMark x1="50000" y1="11592" x2="50000" y2="11592"/>
                        <a14:foregroundMark x1="49036" y1="12709" x2="50964" y2="13827"/>
                        <a14:foregroundMark x1="52771" y1="56564" x2="55060" y2="63408"/>
                      </a14:backgroundRemoval>
                    </a14:imgEffect>
                  </a14:imgLayer>
                </a14:imgProps>
              </a:ext>
              <a:ext uri="{28A0092B-C50C-407E-A947-70E740481C1C}">
                <a14:useLocalDpi xmlns:a14="http://schemas.microsoft.com/office/drawing/2010/main"/>
              </a:ext>
            </a:extLst>
          </a:blip>
          <a:stretch>
            <a:fillRect/>
          </a:stretch>
        </p:blipFill>
        <p:spPr>
          <a:xfrm flipH="1">
            <a:off x="9268290" y="3963300"/>
            <a:ext cx="952651" cy="821805"/>
          </a:xfrm>
          <a:prstGeom prst="rect">
            <a:avLst/>
          </a:prstGeom>
        </p:spPr>
      </p:pic>
      <p:pic>
        <p:nvPicPr>
          <p:cNvPr id="157" name="Picture 156" descr="A circuit board&#10;&#10;Description automatically generated">
            <a:extLst>
              <a:ext uri="{FF2B5EF4-FFF2-40B4-BE49-F238E27FC236}">
                <a16:creationId xmlns:a16="http://schemas.microsoft.com/office/drawing/2014/main" id="{8FE65869-EEBC-407F-8D2C-E4BD9F0611BA}"/>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rot="1457897">
            <a:off x="8772238" y="1180834"/>
            <a:ext cx="1370354" cy="1088556"/>
          </a:xfrm>
          <a:prstGeom prst="rect">
            <a:avLst/>
          </a:prstGeom>
        </p:spPr>
      </p:pic>
      <p:sp>
        <p:nvSpPr>
          <p:cNvPr id="160" name="TextBox 159">
            <a:extLst>
              <a:ext uri="{FF2B5EF4-FFF2-40B4-BE49-F238E27FC236}">
                <a16:creationId xmlns:a16="http://schemas.microsoft.com/office/drawing/2014/main" id="{6FF90FD8-D6E4-4739-A77F-B9E96CD05351}"/>
              </a:ext>
            </a:extLst>
          </p:cNvPr>
          <p:cNvSpPr txBox="1"/>
          <p:nvPr/>
        </p:nvSpPr>
        <p:spPr>
          <a:xfrm>
            <a:off x="8935225" y="2219275"/>
            <a:ext cx="161878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a:solidFill>
                  <a:schemeClr val="accent2">
                    <a:lumMod val="75000"/>
                  </a:schemeClr>
                </a:solidFill>
              </a:rPr>
              <a:t>Raspberry Pi</a:t>
            </a:r>
          </a:p>
        </p:txBody>
      </p:sp>
      <p:sp>
        <p:nvSpPr>
          <p:cNvPr id="161" name="Freeform: Shape 160">
            <a:extLst>
              <a:ext uri="{FF2B5EF4-FFF2-40B4-BE49-F238E27FC236}">
                <a16:creationId xmlns:a16="http://schemas.microsoft.com/office/drawing/2014/main" id="{770D693E-B1E4-4694-92CA-3A9B55708D7C}"/>
              </a:ext>
            </a:extLst>
          </p:cNvPr>
          <p:cNvSpPr/>
          <p:nvPr/>
        </p:nvSpPr>
        <p:spPr>
          <a:xfrm>
            <a:off x="6777808" y="1888491"/>
            <a:ext cx="2421868" cy="606211"/>
          </a:xfrm>
          <a:custGeom>
            <a:avLst/>
            <a:gdLst>
              <a:gd name="connsiteX0" fmla="*/ 0 w 1188720"/>
              <a:gd name="connsiteY0" fmla="*/ 381000 h 397219"/>
              <a:gd name="connsiteX1" fmla="*/ 613410 w 1188720"/>
              <a:gd name="connsiteY1" fmla="*/ 352425 h 397219"/>
              <a:gd name="connsiteX2" fmla="*/ 1188720 w 1188720"/>
              <a:gd name="connsiteY2" fmla="*/ 0 h 397219"/>
            </a:gdLst>
            <a:ahLst/>
            <a:cxnLst>
              <a:cxn ang="0">
                <a:pos x="connsiteX0" y="connsiteY0"/>
              </a:cxn>
              <a:cxn ang="0">
                <a:pos x="connsiteX1" y="connsiteY1"/>
              </a:cxn>
              <a:cxn ang="0">
                <a:pos x="connsiteX2" y="connsiteY2"/>
              </a:cxn>
            </a:cxnLst>
            <a:rect l="l" t="t" r="r" b="b"/>
            <a:pathLst>
              <a:path w="1188720" h="397219">
                <a:moveTo>
                  <a:pt x="0" y="381000"/>
                </a:moveTo>
                <a:cubicBezTo>
                  <a:pt x="207645" y="398462"/>
                  <a:pt x="415290" y="415925"/>
                  <a:pt x="613410" y="352425"/>
                </a:cubicBezTo>
                <a:cubicBezTo>
                  <a:pt x="811530" y="288925"/>
                  <a:pt x="1000125" y="144462"/>
                  <a:pt x="1188720" y="0"/>
                </a:cubicBezTo>
              </a:path>
            </a:pathLst>
          </a:cu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Freeform: Shape 162">
            <a:extLst>
              <a:ext uri="{FF2B5EF4-FFF2-40B4-BE49-F238E27FC236}">
                <a16:creationId xmlns:a16="http://schemas.microsoft.com/office/drawing/2014/main" id="{9BD29E30-6401-4B15-9B21-64D1C2751254}"/>
              </a:ext>
            </a:extLst>
          </p:cNvPr>
          <p:cNvSpPr/>
          <p:nvPr/>
        </p:nvSpPr>
        <p:spPr>
          <a:xfrm>
            <a:off x="6759854" y="1836334"/>
            <a:ext cx="2421868" cy="606211"/>
          </a:xfrm>
          <a:custGeom>
            <a:avLst/>
            <a:gdLst>
              <a:gd name="connsiteX0" fmla="*/ 0 w 1188720"/>
              <a:gd name="connsiteY0" fmla="*/ 381000 h 397219"/>
              <a:gd name="connsiteX1" fmla="*/ 613410 w 1188720"/>
              <a:gd name="connsiteY1" fmla="*/ 352425 h 397219"/>
              <a:gd name="connsiteX2" fmla="*/ 1188720 w 1188720"/>
              <a:gd name="connsiteY2" fmla="*/ 0 h 397219"/>
            </a:gdLst>
            <a:ahLst/>
            <a:cxnLst>
              <a:cxn ang="0">
                <a:pos x="connsiteX0" y="connsiteY0"/>
              </a:cxn>
              <a:cxn ang="0">
                <a:pos x="connsiteX1" y="connsiteY1"/>
              </a:cxn>
              <a:cxn ang="0">
                <a:pos x="connsiteX2" y="connsiteY2"/>
              </a:cxn>
            </a:cxnLst>
            <a:rect l="l" t="t" r="r" b="b"/>
            <a:pathLst>
              <a:path w="1188720" h="397219">
                <a:moveTo>
                  <a:pt x="0" y="381000"/>
                </a:moveTo>
                <a:cubicBezTo>
                  <a:pt x="207645" y="398462"/>
                  <a:pt x="415290" y="415925"/>
                  <a:pt x="613410" y="352425"/>
                </a:cubicBezTo>
                <a:cubicBezTo>
                  <a:pt x="811530" y="288925"/>
                  <a:pt x="1000125" y="144462"/>
                  <a:pt x="1188720" y="0"/>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TextBox 166">
            <a:extLst>
              <a:ext uri="{FF2B5EF4-FFF2-40B4-BE49-F238E27FC236}">
                <a16:creationId xmlns:a16="http://schemas.microsoft.com/office/drawing/2014/main" id="{EB731D82-8A0E-433D-A902-924F662284AB}"/>
              </a:ext>
            </a:extLst>
          </p:cNvPr>
          <p:cNvSpPr txBox="1"/>
          <p:nvPr/>
        </p:nvSpPr>
        <p:spPr>
          <a:xfrm>
            <a:off x="9005745" y="3557780"/>
            <a:ext cx="161878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a:solidFill>
                  <a:schemeClr val="accent2">
                    <a:lumMod val="75000"/>
                  </a:schemeClr>
                </a:solidFill>
              </a:rPr>
              <a:t>GPS Receiver</a:t>
            </a:r>
          </a:p>
        </p:txBody>
      </p:sp>
      <p:sp>
        <p:nvSpPr>
          <p:cNvPr id="169" name="TextBox 168">
            <a:extLst>
              <a:ext uri="{FF2B5EF4-FFF2-40B4-BE49-F238E27FC236}">
                <a16:creationId xmlns:a16="http://schemas.microsoft.com/office/drawing/2014/main" id="{D110CF45-9AA1-4F28-8301-135924136C59}"/>
              </a:ext>
            </a:extLst>
          </p:cNvPr>
          <p:cNvSpPr txBox="1"/>
          <p:nvPr/>
        </p:nvSpPr>
        <p:spPr>
          <a:xfrm>
            <a:off x="9081266" y="5067898"/>
            <a:ext cx="161878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a:solidFill>
                  <a:schemeClr val="accent2">
                    <a:lumMod val="75000"/>
                  </a:schemeClr>
                </a:solidFill>
              </a:rPr>
              <a:t>Monochrome Camera</a:t>
            </a:r>
          </a:p>
        </p:txBody>
      </p:sp>
      <p:grpSp>
        <p:nvGrpSpPr>
          <p:cNvPr id="172" name="Group 171">
            <a:extLst>
              <a:ext uri="{FF2B5EF4-FFF2-40B4-BE49-F238E27FC236}">
                <a16:creationId xmlns:a16="http://schemas.microsoft.com/office/drawing/2014/main" id="{4E16C309-D2F9-4F95-AE49-DE060DFC1359}"/>
              </a:ext>
            </a:extLst>
          </p:cNvPr>
          <p:cNvGrpSpPr/>
          <p:nvPr/>
        </p:nvGrpSpPr>
        <p:grpSpPr>
          <a:xfrm rot="5400000">
            <a:off x="498058" y="3746123"/>
            <a:ext cx="701475" cy="457773"/>
            <a:chOff x="3954471" y="3361409"/>
            <a:chExt cx="1029275" cy="613104"/>
          </a:xfrm>
        </p:grpSpPr>
        <p:pic>
          <p:nvPicPr>
            <p:cNvPr id="173" name="Picture 172" descr="A picture containing plane, implement, red, sitting&#10;&#10;Description automatically generated">
              <a:extLst>
                <a:ext uri="{FF2B5EF4-FFF2-40B4-BE49-F238E27FC236}">
                  <a16:creationId xmlns:a16="http://schemas.microsoft.com/office/drawing/2014/main" id="{9679ACA3-9EAC-4F09-8C6B-42A39BA245A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0800000">
              <a:off x="4329920" y="3545492"/>
              <a:ext cx="653826" cy="244707"/>
            </a:xfrm>
            <a:prstGeom prst="rect">
              <a:avLst/>
            </a:prstGeom>
          </p:spPr>
        </p:pic>
        <p:pic>
          <p:nvPicPr>
            <p:cNvPr id="174" name="Picture 173">
              <a:extLst>
                <a:ext uri="{FF2B5EF4-FFF2-40B4-BE49-F238E27FC236}">
                  <a16:creationId xmlns:a16="http://schemas.microsoft.com/office/drawing/2014/main" id="{1BE4D590-DD38-4C82-A2E1-4BD333A8A52D}"/>
                </a:ext>
              </a:extLst>
            </p:cNvPr>
            <p:cNvPicPr>
              <a:picLocks noChangeAspect="1"/>
            </p:cNvPicPr>
            <p:nvPr/>
          </p:nvPicPr>
          <p:blipFill>
            <a:blip r:embed="rId15" cstate="screen">
              <a:extLst>
                <a:ext uri="{BEBA8EAE-BF5A-486C-A8C5-ECC9F3942E4B}">
                  <a14:imgProps xmlns:a14="http://schemas.microsoft.com/office/drawing/2010/main">
                    <a14:imgLayer r:embed="rId16">
                      <a14:imgEffect>
                        <a14:backgroundRemoval t="10000" b="90000" l="4000" r="97000">
                          <a14:foregroundMark x1="93000" y1="37500" x2="93000" y2="37500"/>
                          <a14:foregroundMark x1="97000" y1="60500" x2="97000" y2="60500"/>
                          <a14:foregroundMark x1="8500" y1="51500" x2="8500" y2="51500"/>
                          <a14:foregroundMark x1="4000" y1="51500" x2="4000" y2="51500"/>
                          <a14:foregroundMark x1="50000" y1="35000" x2="50000" y2="35000"/>
                          <a14:foregroundMark x1="51000" y1="34500" x2="51000" y2="34500"/>
                          <a14:foregroundMark x1="51500" y1="33500" x2="51500" y2="33500"/>
                          <a14:foregroundMark x1="51000" y1="36000" x2="51000" y2="35000"/>
                          <a14:foregroundMark x1="50500" y1="36000" x2="50500" y2="36000"/>
                          <a14:foregroundMark x1="50500" y1="35000" x2="50500" y2="35000"/>
                          <a14:foregroundMark x1="50500" y1="34000" x2="50500" y2="34000"/>
                          <a14:foregroundMark x1="50500" y1="35500" x2="50500" y2="35500"/>
                        </a14:backgroundRemoval>
                      </a14:imgEffect>
                    </a14:imgLayer>
                  </a14:imgProps>
                </a:ext>
                <a:ext uri="{28A0092B-C50C-407E-A947-70E740481C1C}">
                  <a14:useLocalDpi xmlns:a14="http://schemas.microsoft.com/office/drawing/2010/main"/>
                </a:ext>
              </a:extLst>
            </a:blip>
            <a:stretch>
              <a:fillRect/>
            </a:stretch>
          </p:blipFill>
          <p:spPr>
            <a:xfrm rot="10800000" flipH="1">
              <a:off x="3954471" y="3361409"/>
              <a:ext cx="613104" cy="613104"/>
            </a:xfrm>
            <a:prstGeom prst="rect">
              <a:avLst/>
            </a:prstGeom>
          </p:spPr>
        </p:pic>
      </p:grpSp>
      <p:sp>
        <p:nvSpPr>
          <p:cNvPr id="2" name="Freeform: Shape 1">
            <a:extLst>
              <a:ext uri="{FF2B5EF4-FFF2-40B4-BE49-F238E27FC236}">
                <a16:creationId xmlns:a16="http://schemas.microsoft.com/office/drawing/2014/main" id="{E03ED7E3-7C5E-4F4C-91E7-4A7C1C3664F3}"/>
              </a:ext>
            </a:extLst>
          </p:cNvPr>
          <p:cNvSpPr/>
          <p:nvPr/>
        </p:nvSpPr>
        <p:spPr>
          <a:xfrm>
            <a:off x="6733756" y="3225127"/>
            <a:ext cx="819195" cy="1568060"/>
          </a:xfrm>
          <a:custGeom>
            <a:avLst/>
            <a:gdLst>
              <a:gd name="connsiteX0" fmla="*/ 706120 w 819195"/>
              <a:gd name="connsiteY0" fmla="*/ 1568060 h 1568060"/>
              <a:gd name="connsiteX1" fmla="*/ 762000 w 819195"/>
              <a:gd name="connsiteY1" fmla="*/ 221860 h 1568060"/>
              <a:gd name="connsiteX2" fmla="*/ 0 w 819195"/>
              <a:gd name="connsiteY2" fmla="*/ 16120 h 1568060"/>
            </a:gdLst>
            <a:ahLst/>
            <a:cxnLst>
              <a:cxn ang="0">
                <a:pos x="connsiteX0" y="connsiteY0"/>
              </a:cxn>
              <a:cxn ang="0">
                <a:pos x="connsiteX1" y="connsiteY1"/>
              </a:cxn>
              <a:cxn ang="0">
                <a:pos x="connsiteX2" y="connsiteY2"/>
              </a:cxn>
            </a:cxnLst>
            <a:rect l="l" t="t" r="r" b="b"/>
            <a:pathLst>
              <a:path w="819195" h="1568060">
                <a:moveTo>
                  <a:pt x="706120" y="1568060"/>
                </a:moveTo>
                <a:cubicBezTo>
                  <a:pt x="792903" y="1024288"/>
                  <a:pt x="879687" y="480517"/>
                  <a:pt x="762000" y="221860"/>
                </a:cubicBezTo>
                <a:cubicBezTo>
                  <a:pt x="644313" y="-36797"/>
                  <a:pt x="322156" y="-10339"/>
                  <a:pt x="0" y="16120"/>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4C68F631-B15C-4D72-BFCE-75ED739602F1}"/>
              </a:ext>
            </a:extLst>
          </p:cNvPr>
          <p:cNvSpPr/>
          <p:nvPr/>
        </p:nvSpPr>
        <p:spPr>
          <a:xfrm>
            <a:off x="6779119" y="3171513"/>
            <a:ext cx="819195" cy="1568060"/>
          </a:xfrm>
          <a:custGeom>
            <a:avLst/>
            <a:gdLst>
              <a:gd name="connsiteX0" fmla="*/ 706120 w 819195"/>
              <a:gd name="connsiteY0" fmla="*/ 1568060 h 1568060"/>
              <a:gd name="connsiteX1" fmla="*/ 762000 w 819195"/>
              <a:gd name="connsiteY1" fmla="*/ 221860 h 1568060"/>
              <a:gd name="connsiteX2" fmla="*/ 0 w 819195"/>
              <a:gd name="connsiteY2" fmla="*/ 16120 h 1568060"/>
            </a:gdLst>
            <a:ahLst/>
            <a:cxnLst>
              <a:cxn ang="0">
                <a:pos x="connsiteX0" y="connsiteY0"/>
              </a:cxn>
              <a:cxn ang="0">
                <a:pos x="connsiteX1" y="connsiteY1"/>
              </a:cxn>
              <a:cxn ang="0">
                <a:pos x="connsiteX2" y="connsiteY2"/>
              </a:cxn>
            </a:cxnLst>
            <a:rect l="l" t="t" r="r" b="b"/>
            <a:pathLst>
              <a:path w="819195" h="1568060">
                <a:moveTo>
                  <a:pt x="706120" y="1568060"/>
                </a:moveTo>
                <a:cubicBezTo>
                  <a:pt x="792903" y="1024288"/>
                  <a:pt x="879687" y="480517"/>
                  <a:pt x="762000" y="221860"/>
                </a:cubicBezTo>
                <a:cubicBezTo>
                  <a:pt x="644313" y="-36797"/>
                  <a:pt x="322156" y="-10339"/>
                  <a:pt x="0" y="16120"/>
                </a:cubicBezTo>
              </a:path>
            </a:pathLst>
          </a:cu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2" name="Picture 141">
            <a:extLst>
              <a:ext uri="{FF2B5EF4-FFF2-40B4-BE49-F238E27FC236}">
                <a16:creationId xmlns:a16="http://schemas.microsoft.com/office/drawing/2014/main" id="{0C3A96C6-A6E2-4CC0-A0D4-436870BF9E1A}"/>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9804" b="92647" l="9508" r="89508">
                        <a14:foregroundMark x1="31803" y1="88725" x2="35082" y2="88725"/>
                        <a14:foregroundMark x1="45902" y1="90686" x2="41967" y2="92157"/>
                        <a14:foregroundMark x1="49836" y1="91667" x2="55082" y2="90196"/>
                        <a14:foregroundMark x1="46557" y1="92157" x2="46557" y2="92157"/>
                        <a14:foregroundMark x1="59016" y1="89706" x2="63607" y2="88725"/>
                        <a14:foregroundMark x1="71475" y1="87745" x2="70492" y2="91176"/>
                        <a14:foregroundMark x1="64918" y1="90196" x2="64918" y2="92647"/>
                        <a14:foregroundMark x1="35738" y1="89706" x2="35738" y2="91176"/>
                        <a14:foregroundMark x1="39344" y1="91667" x2="36393" y2="91667"/>
                        <a14:foregroundMark x1="62951" y1="22549" x2="68525" y2="21078"/>
                        <a14:foregroundMark x1="51803" y1="19118" x2="52459" y2="17647"/>
                        <a14:foregroundMark x1="42951" y1="18137" x2="44918" y2="17647"/>
                        <a14:foregroundMark x1="40328" y1="11765" x2="54098" y2="11765"/>
                        <a14:foregroundMark x1="54754" y1="11765" x2="54754" y2="11765"/>
                      </a14:backgroundRemoval>
                    </a14:imgEffect>
                  </a14:imgLayer>
                </a14:imgProps>
              </a:ext>
            </a:extLst>
          </a:blip>
          <a:stretch>
            <a:fillRect/>
          </a:stretch>
        </p:blipFill>
        <p:spPr>
          <a:xfrm>
            <a:off x="6116006" y="4377666"/>
            <a:ext cx="2326345" cy="1555982"/>
          </a:xfrm>
          <a:prstGeom prst="rect">
            <a:avLst/>
          </a:prstGeom>
        </p:spPr>
      </p:pic>
      <p:sp>
        <p:nvSpPr>
          <p:cNvPr id="15" name="Rectangle 14">
            <a:extLst>
              <a:ext uri="{FF2B5EF4-FFF2-40B4-BE49-F238E27FC236}">
                <a16:creationId xmlns:a16="http://schemas.microsoft.com/office/drawing/2014/main" id="{317F9D90-249D-4A0C-9979-C525AEDDD42F}"/>
              </a:ext>
            </a:extLst>
          </p:cNvPr>
          <p:cNvSpPr/>
          <p:nvPr/>
        </p:nvSpPr>
        <p:spPr>
          <a:xfrm>
            <a:off x="87549" y="1099226"/>
            <a:ext cx="5780312" cy="4538970"/>
          </a:xfrm>
          <a:prstGeom prst="rect">
            <a:avLst/>
          </a:prstGeom>
          <a:noFill/>
          <a:ln w="57150">
            <a:solidFill>
              <a:schemeClr val="accent1">
                <a:lumMod val="75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42B6BD54-E482-4E65-883D-C26BBFC0845C}"/>
              </a:ext>
            </a:extLst>
          </p:cNvPr>
          <p:cNvGrpSpPr/>
          <p:nvPr/>
        </p:nvGrpSpPr>
        <p:grpSpPr>
          <a:xfrm>
            <a:off x="5926358" y="2979903"/>
            <a:ext cx="701475" cy="457773"/>
            <a:chOff x="3954471" y="3361409"/>
            <a:chExt cx="1029275" cy="613104"/>
          </a:xfrm>
        </p:grpSpPr>
        <p:pic>
          <p:nvPicPr>
            <p:cNvPr id="69" name="Picture 68" descr="A picture containing plane, implement, red, sitting&#10;&#10;Description automatically generated">
              <a:extLst>
                <a:ext uri="{FF2B5EF4-FFF2-40B4-BE49-F238E27FC236}">
                  <a16:creationId xmlns:a16="http://schemas.microsoft.com/office/drawing/2014/main" id="{7927BAC8-29A2-4589-B5C8-2D294E30DAD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0800000">
              <a:off x="4329920" y="3545492"/>
              <a:ext cx="653826" cy="244707"/>
            </a:xfrm>
            <a:prstGeom prst="rect">
              <a:avLst/>
            </a:prstGeom>
          </p:spPr>
        </p:pic>
        <p:pic>
          <p:nvPicPr>
            <p:cNvPr id="70" name="Picture 69">
              <a:extLst>
                <a:ext uri="{FF2B5EF4-FFF2-40B4-BE49-F238E27FC236}">
                  <a16:creationId xmlns:a16="http://schemas.microsoft.com/office/drawing/2014/main" id="{F3179C52-BF85-4C51-9443-05F80FD28D75}"/>
                </a:ext>
              </a:extLst>
            </p:cNvPr>
            <p:cNvPicPr>
              <a:picLocks noChangeAspect="1"/>
            </p:cNvPicPr>
            <p:nvPr/>
          </p:nvPicPr>
          <p:blipFill>
            <a:blip r:embed="rId15" cstate="screen">
              <a:extLst>
                <a:ext uri="{BEBA8EAE-BF5A-486C-A8C5-ECC9F3942E4B}">
                  <a14:imgProps xmlns:a14="http://schemas.microsoft.com/office/drawing/2010/main">
                    <a14:imgLayer r:embed="rId16">
                      <a14:imgEffect>
                        <a14:backgroundRemoval t="10000" b="90000" l="4000" r="97000">
                          <a14:foregroundMark x1="93000" y1="37500" x2="93000" y2="37500"/>
                          <a14:foregroundMark x1="97000" y1="60500" x2="97000" y2="60500"/>
                          <a14:foregroundMark x1="8500" y1="51500" x2="8500" y2="51500"/>
                          <a14:foregroundMark x1="4000" y1="51500" x2="4000" y2="51500"/>
                          <a14:foregroundMark x1="50000" y1="35000" x2="50000" y2="35000"/>
                          <a14:foregroundMark x1="51000" y1="34500" x2="51000" y2="34500"/>
                          <a14:foregroundMark x1="51500" y1="33500" x2="51500" y2="33500"/>
                          <a14:foregroundMark x1="51000" y1="36000" x2="51000" y2="35000"/>
                          <a14:foregroundMark x1="50500" y1="36000" x2="50500" y2="36000"/>
                          <a14:foregroundMark x1="50500" y1="35000" x2="50500" y2="35000"/>
                          <a14:foregroundMark x1="50500" y1="34000" x2="50500" y2="34000"/>
                          <a14:foregroundMark x1="50500" y1="35500" x2="50500" y2="35500"/>
                        </a14:backgroundRemoval>
                      </a14:imgEffect>
                    </a14:imgLayer>
                  </a14:imgProps>
                </a:ext>
                <a:ext uri="{28A0092B-C50C-407E-A947-70E740481C1C}">
                  <a14:useLocalDpi xmlns:a14="http://schemas.microsoft.com/office/drawing/2010/main"/>
                </a:ext>
              </a:extLst>
            </a:blip>
            <a:stretch>
              <a:fillRect/>
            </a:stretch>
          </p:blipFill>
          <p:spPr>
            <a:xfrm rot="10800000" flipH="1">
              <a:off x="3954471" y="3361409"/>
              <a:ext cx="613104" cy="613104"/>
            </a:xfrm>
            <a:prstGeom prst="rect">
              <a:avLst/>
            </a:prstGeom>
          </p:spPr>
        </p:pic>
      </p:grpSp>
      <p:sp>
        <p:nvSpPr>
          <p:cNvPr id="16" name="Freeform: Shape 15">
            <a:extLst>
              <a:ext uri="{FF2B5EF4-FFF2-40B4-BE49-F238E27FC236}">
                <a16:creationId xmlns:a16="http://schemas.microsoft.com/office/drawing/2014/main" id="{871016E8-1559-4062-B3FE-20035A90E8A6}"/>
              </a:ext>
            </a:extLst>
          </p:cNvPr>
          <p:cNvSpPr/>
          <p:nvPr/>
        </p:nvSpPr>
        <p:spPr>
          <a:xfrm>
            <a:off x="1422895" y="2405864"/>
            <a:ext cx="4896946" cy="573038"/>
          </a:xfrm>
          <a:custGeom>
            <a:avLst/>
            <a:gdLst>
              <a:gd name="connsiteX0" fmla="*/ 3789680 w 3789680"/>
              <a:gd name="connsiteY0" fmla="*/ 0 h 549770"/>
              <a:gd name="connsiteX1" fmla="*/ 2479040 w 3789680"/>
              <a:gd name="connsiteY1" fmla="*/ 111760 h 549770"/>
              <a:gd name="connsiteX2" fmla="*/ 914400 w 3789680"/>
              <a:gd name="connsiteY2" fmla="*/ 548640 h 549770"/>
              <a:gd name="connsiteX3" fmla="*/ 0 w 3789680"/>
              <a:gd name="connsiteY3" fmla="*/ 213360 h 549770"/>
            </a:gdLst>
            <a:ahLst/>
            <a:cxnLst>
              <a:cxn ang="0">
                <a:pos x="connsiteX0" y="connsiteY0"/>
              </a:cxn>
              <a:cxn ang="0">
                <a:pos x="connsiteX1" y="connsiteY1"/>
              </a:cxn>
              <a:cxn ang="0">
                <a:pos x="connsiteX2" y="connsiteY2"/>
              </a:cxn>
              <a:cxn ang="0">
                <a:pos x="connsiteX3" y="connsiteY3"/>
              </a:cxn>
            </a:cxnLst>
            <a:rect l="l" t="t" r="r" b="b"/>
            <a:pathLst>
              <a:path w="3789680" h="549770">
                <a:moveTo>
                  <a:pt x="3789680" y="0"/>
                </a:moveTo>
                <a:cubicBezTo>
                  <a:pt x="3373966" y="10160"/>
                  <a:pt x="2958253" y="20320"/>
                  <a:pt x="2479040" y="111760"/>
                </a:cubicBezTo>
                <a:cubicBezTo>
                  <a:pt x="1999827" y="203200"/>
                  <a:pt x="1327573" y="531707"/>
                  <a:pt x="914400" y="548640"/>
                </a:cubicBezTo>
                <a:cubicBezTo>
                  <a:pt x="501227" y="565573"/>
                  <a:pt x="250613" y="389466"/>
                  <a:pt x="0" y="213360"/>
                </a:cubicBezTo>
              </a:path>
            </a:pathLst>
          </a:custGeom>
          <a:noFill/>
          <a:ln w="571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4F9CFA0C-7350-4FE4-A944-8DBBCB813B09}"/>
              </a:ext>
            </a:extLst>
          </p:cNvPr>
          <p:cNvSpPr/>
          <p:nvPr/>
        </p:nvSpPr>
        <p:spPr>
          <a:xfrm>
            <a:off x="310088" y="837479"/>
            <a:ext cx="6856963" cy="4736118"/>
          </a:xfrm>
          <a:prstGeom prst="rect">
            <a:avLst/>
          </a:prstGeom>
          <a:noFill/>
          <a:ln w="57150">
            <a:solidFill>
              <a:schemeClr val="accent1">
                <a:lumMod val="75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322BE1ED-08A4-4058-A1FA-EA874EC3B3B4}"/>
              </a:ext>
            </a:extLst>
          </p:cNvPr>
          <p:cNvGrpSpPr/>
          <p:nvPr/>
        </p:nvGrpSpPr>
        <p:grpSpPr>
          <a:xfrm flipV="1">
            <a:off x="6041577" y="2126907"/>
            <a:ext cx="701475" cy="606212"/>
            <a:chOff x="3954471" y="3361409"/>
            <a:chExt cx="1029275" cy="613104"/>
          </a:xfrm>
        </p:grpSpPr>
        <p:pic>
          <p:nvPicPr>
            <p:cNvPr id="74" name="Picture 73" descr="A picture containing plane, implement, red, sitting&#10;&#10;Description automatically generated">
              <a:extLst>
                <a:ext uri="{FF2B5EF4-FFF2-40B4-BE49-F238E27FC236}">
                  <a16:creationId xmlns:a16="http://schemas.microsoft.com/office/drawing/2014/main" id="{7655E13F-A41A-40AC-90A8-9B5C02F5405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0800000">
              <a:off x="4329920" y="3545492"/>
              <a:ext cx="653826" cy="244707"/>
            </a:xfrm>
            <a:prstGeom prst="rect">
              <a:avLst/>
            </a:prstGeom>
          </p:spPr>
        </p:pic>
        <p:pic>
          <p:nvPicPr>
            <p:cNvPr id="76" name="Picture 75">
              <a:extLst>
                <a:ext uri="{FF2B5EF4-FFF2-40B4-BE49-F238E27FC236}">
                  <a16:creationId xmlns:a16="http://schemas.microsoft.com/office/drawing/2014/main" id="{34970FB4-B303-423A-9C6F-2C1EC865E038}"/>
                </a:ext>
              </a:extLst>
            </p:cNvPr>
            <p:cNvPicPr>
              <a:picLocks noChangeAspect="1"/>
            </p:cNvPicPr>
            <p:nvPr/>
          </p:nvPicPr>
          <p:blipFill>
            <a:blip r:embed="rId24" cstate="screen">
              <a:extLst>
                <a:ext uri="{BEBA8EAE-BF5A-486C-A8C5-ECC9F3942E4B}">
                  <a14:imgProps xmlns:a14="http://schemas.microsoft.com/office/drawing/2010/main">
                    <a14:imgLayer r:embed="rId25">
                      <a14:imgEffect>
                        <a14:backgroundRemoval t="10000" b="90000" l="4000" r="97000">
                          <a14:foregroundMark x1="93000" y1="37500" x2="93000" y2="37500"/>
                          <a14:foregroundMark x1="97000" y1="60500" x2="97000" y2="60500"/>
                          <a14:foregroundMark x1="8500" y1="51500" x2="8500" y2="51500"/>
                          <a14:foregroundMark x1="4000" y1="51500" x2="4000" y2="51500"/>
                          <a14:foregroundMark x1="50000" y1="35000" x2="50000" y2="35000"/>
                          <a14:foregroundMark x1="51000" y1="34500" x2="51000" y2="34500"/>
                          <a14:foregroundMark x1="51500" y1="33500" x2="51500" y2="33500"/>
                          <a14:foregroundMark x1="51000" y1="36000" x2="51000" y2="35000"/>
                          <a14:foregroundMark x1="50500" y1="36000" x2="50500" y2="36000"/>
                          <a14:foregroundMark x1="50500" y1="35000" x2="50500" y2="35000"/>
                          <a14:foregroundMark x1="50500" y1="34000" x2="50500" y2="34000"/>
                          <a14:foregroundMark x1="50500" y1="35500" x2="50500" y2="35500"/>
                        </a14:backgroundRemoval>
                      </a14:imgEffect>
                    </a14:imgLayer>
                  </a14:imgProps>
                </a:ext>
                <a:ext uri="{28A0092B-C50C-407E-A947-70E740481C1C}">
                  <a14:useLocalDpi xmlns:a14="http://schemas.microsoft.com/office/drawing/2010/main"/>
                </a:ext>
              </a:extLst>
            </a:blip>
            <a:stretch>
              <a:fillRect/>
            </a:stretch>
          </p:blipFill>
          <p:spPr>
            <a:xfrm rot="10800000" flipH="1">
              <a:off x="3954471" y="3361409"/>
              <a:ext cx="613104" cy="613104"/>
            </a:xfrm>
            <a:prstGeom prst="rect">
              <a:avLst/>
            </a:prstGeom>
          </p:spPr>
        </p:pic>
      </p:grpSp>
      <p:sp>
        <p:nvSpPr>
          <p:cNvPr id="19" name="Freeform: Shape 18">
            <a:extLst>
              <a:ext uri="{FF2B5EF4-FFF2-40B4-BE49-F238E27FC236}">
                <a16:creationId xmlns:a16="http://schemas.microsoft.com/office/drawing/2014/main" id="{83F1A2BF-C965-4E0C-95D7-E57D7F61A616}"/>
              </a:ext>
            </a:extLst>
          </p:cNvPr>
          <p:cNvSpPr/>
          <p:nvPr/>
        </p:nvSpPr>
        <p:spPr>
          <a:xfrm>
            <a:off x="1422896" y="2583180"/>
            <a:ext cx="4779784" cy="651999"/>
          </a:xfrm>
          <a:custGeom>
            <a:avLst/>
            <a:gdLst>
              <a:gd name="connsiteX0" fmla="*/ 4777740 w 4777740"/>
              <a:gd name="connsiteY0" fmla="*/ 624840 h 651999"/>
              <a:gd name="connsiteX1" fmla="*/ 2804160 w 4777740"/>
              <a:gd name="connsiteY1" fmla="*/ 647700 h 651999"/>
              <a:gd name="connsiteX2" fmla="*/ 861060 w 4777740"/>
              <a:gd name="connsiteY2" fmla="*/ 548640 h 651999"/>
              <a:gd name="connsiteX3" fmla="*/ 0 w 4777740"/>
              <a:gd name="connsiteY3" fmla="*/ 0 h 651999"/>
            </a:gdLst>
            <a:ahLst/>
            <a:cxnLst>
              <a:cxn ang="0">
                <a:pos x="connsiteX0" y="connsiteY0"/>
              </a:cxn>
              <a:cxn ang="0">
                <a:pos x="connsiteX1" y="connsiteY1"/>
              </a:cxn>
              <a:cxn ang="0">
                <a:pos x="connsiteX2" y="connsiteY2"/>
              </a:cxn>
              <a:cxn ang="0">
                <a:pos x="connsiteX3" y="connsiteY3"/>
              </a:cxn>
            </a:cxnLst>
            <a:rect l="l" t="t" r="r" b="b"/>
            <a:pathLst>
              <a:path w="4777740" h="651999">
                <a:moveTo>
                  <a:pt x="4777740" y="624840"/>
                </a:moveTo>
                <a:cubicBezTo>
                  <a:pt x="4117340" y="642620"/>
                  <a:pt x="3456940" y="660400"/>
                  <a:pt x="2804160" y="647700"/>
                </a:cubicBezTo>
                <a:cubicBezTo>
                  <a:pt x="2151380" y="635000"/>
                  <a:pt x="1328420" y="656590"/>
                  <a:pt x="861060" y="548640"/>
                </a:cubicBezTo>
                <a:cubicBezTo>
                  <a:pt x="393700" y="440690"/>
                  <a:pt x="196850" y="220345"/>
                  <a:pt x="0" y="0"/>
                </a:cubicBezTo>
              </a:path>
            </a:pathLst>
          </a:custGeom>
          <a:noFill/>
          <a:ln w="571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A5EA99A-8526-4C44-A49D-BE200B5F78FB}"/>
              </a:ext>
            </a:extLst>
          </p:cNvPr>
          <p:cNvSpPr/>
          <p:nvPr/>
        </p:nvSpPr>
        <p:spPr>
          <a:xfrm>
            <a:off x="190051" y="847343"/>
            <a:ext cx="11244422" cy="5930553"/>
          </a:xfrm>
          <a:prstGeom prst="rect">
            <a:avLst/>
          </a:prstGeom>
          <a:noFill/>
          <a:ln w="57150">
            <a:solidFill>
              <a:schemeClr val="accent1">
                <a:lumMod val="75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E2F7ECF-D3FF-43FA-8758-D8DEDDB4EC91}"/>
              </a:ext>
            </a:extLst>
          </p:cNvPr>
          <p:cNvSpPr txBox="1"/>
          <p:nvPr/>
        </p:nvSpPr>
        <p:spPr>
          <a:xfrm>
            <a:off x="996473" y="3642593"/>
            <a:ext cx="724878" cy="58477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1600" b="1">
                <a:solidFill>
                  <a:srgbClr val="00B050"/>
                </a:solidFill>
              </a:rPr>
              <a:t>120 V</a:t>
            </a:r>
          </a:p>
          <a:p>
            <a:pPr algn="ctr"/>
            <a:r>
              <a:rPr lang="en-US" sz="1600" b="1">
                <a:solidFill>
                  <a:schemeClr val="accent4"/>
                </a:solidFill>
              </a:rPr>
              <a:t>120 V</a:t>
            </a:r>
          </a:p>
        </p:txBody>
      </p:sp>
      <p:sp>
        <p:nvSpPr>
          <p:cNvPr id="82" name="TextBox 81">
            <a:extLst>
              <a:ext uri="{FF2B5EF4-FFF2-40B4-BE49-F238E27FC236}">
                <a16:creationId xmlns:a16="http://schemas.microsoft.com/office/drawing/2014/main" id="{1C25E26A-3018-46A4-9958-7F3DC9B0935C}"/>
              </a:ext>
            </a:extLst>
          </p:cNvPr>
          <p:cNvSpPr txBox="1"/>
          <p:nvPr/>
        </p:nvSpPr>
        <p:spPr>
          <a:xfrm>
            <a:off x="4561231" y="3874708"/>
            <a:ext cx="1124256" cy="769441"/>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lstStyle/>
          <a:p>
            <a:pPr algn="ctr"/>
            <a:r>
              <a:rPr lang="en-US" sz="1600" b="1">
                <a:solidFill>
                  <a:srgbClr val="00CC00"/>
                </a:solidFill>
              </a:rPr>
              <a:t>24.0 V</a:t>
            </a:r>
          </a:p>
          <a:p>
            <a:pPr algn="ctr"/>
            <a:r>
              <a:rPr lang="en-US" sz="1600" b="1">
                <a:solidFill>
                  <a:schemeClr val="accent4"/>
                </a:solidFill>
              </a:rPr>
              <a:t>24.9</a:t>
            </a:r>
            <a:r>
              <a:rPr lang="en-US" sz="1600" b="1"/>
              <a:t> </a:t>
            </a:r>
            <a:r>
              <a:rPr lang="en-US" sz="1600" b="1">
                <a:solidFill>
                  <a:schemeClr val="accent4"/>
                </a:solidFill>
              </a:rPr>
              <a:t>V</a:t>
            </a:r>
          </a:p>
          <a:p>
            <a:pPr algn="ctr"/>
            <a:r>
              <a:rPr lang="en-US" sz="1200" b="1">
                <a:solidFill>
                  <a:schemeClr val="accent2"/>
                </a:solidFill>
              </a:rPr>
              <a:t>20.4-28.4V</a:t>
            </a:r>
            <a:endParaRPr lang="en-US" sz="1200">
              <a:solidFill>
                <a:schemeClr val="accent2"/>
              </a:solidFill>
            </a:endParaRPr>
          </a:p>
        </p:txBody>
      </p:sp>
      <p:sp>
        <p:nvSpPr>
          <p:cNvPr id="83" name="TextBox 82">
            <a:extLst>
              <a:ext uri="{FF2B5EF4-FFF2-40B4-BE49-F238E27FC236}">
                <a16:creationId xmlns:a16="http://schemas.microsoft.com/office/drawing/2014/main" id="{A2A8D6B2-76AB-4D63-9B1A-FB545A6C5A79}"/>
              </a:ext>
            </a:extLst>
          </p:cNvPr>
          <p:cNvSpPr txBox="1"/>
          <p:nvPr/>
        </p:nvSpPr>
        <p:spPr>
          <a:xfrm>
            <a:off x="7539419" y="1518238"/>
            <a:ext cx="862737" cy="769441"/>
          </a:xfrm>
          <a:prstGeom prst="rect">
            <a:avLst/>
          </a:prstGeom>
        </p:spPr>
        <p:style>
          <a:lnRef idx="2">
            <a:schemeClr val="accent6"/>
          </a:lnRef>
          <a:fillRef idx="1">
            <a:schemeClr val="lt1"/>
          </a:fillRef>
          <a:effectRef idx="0">
            <a:schemeClr val="accent6"/>
          </a:effectRef>
          <a:fontRef idx="minor">
            <a:schemeClr val="dk1"/>
          </a:fontRef>
        </p:style>
        <p:txBody>
          <a:bodyPr wrap="none" rtlCol="0" anchor="t">
            <a:spAutoFit/>
          </a:bodyPr>
          <a:lstStyle/>
          <a:p>
            <a:pPr algn="ctr"/>
            <a:r>
              <a:rPr lang="en-US" sz="1600" b="1">
                <a:solidFill>
                  <a:srgbClr val="00B050"/>
                </a:solidFill>
              </a:rPr>
              <a:t>5.0 V</a:t>
            </a:r>
          </a:p>
          <a:p>
            <a:pPr algn="ctr"/>
            <a:r>
              <a:rPr lang="en-US" sz="1600" b="1">
                <a:solidFill>
                  <a:schemeClr val="accent4"/>
                </a:solidFill>
              </a:rPr>
              <a:t>4.8 V</a:t>
            </a:r>
          </a:p>
          <a:p>
            <a:r>
              <a:rPr lang="en-US" sz="1200" b="1">
                <a:solidFill>
                  <a:schemeClr val="accent2"/>
                </a:solidFill>
                <a:ea typeface="+mn-lt"/>
                <a:cs typeface="+mn-lt"/>
              </a:rPr>
              <a:t>4.7 – 5.2V</a:t>
            </a:r>
            <a:endParaRPr lang="en-US" sz="1200">
              <a:solidFill>
                <a:schemeClr val="accent2"/>
              </a:solidFill>
              <a:ea typeface="+mn-lt"/>
              <a:cs typeface="+mn-lt"/>
            </a:endParaRPr>
          </a:p>
        </p:txBody>
      </p:sp>
      <p:sp>
        <p:nvSpPr>
          <p:cNvPr id="84" name="TextBox 83">
            <a:extLst>
              <a:ext uri="{FF2B5EF4-FFF2-40B4-BE49-F238E27FC236}">
                <a16:creationId xmlns:a16="http://schemas.microsoft.com/office/drawing/2014/main" id="{C2E83008-96BE-40DA-B6C8-59B5B3E079C2}"/>
              </a:ext>
            </a:extLst>
          </p:cNvPr>
          <p:cNvSpPr txBox="1"/>
          <p:nvPr/>
        </p:nvSpPr>
        <p:spPr>
          <a:xfrm>
            <a:off x="7701931" y="3600953"/>
            <a:ext cx="772968" cy="769441"/>
          </a:xfrm>
          <a:prstGeom prst="rect">
            <a:avLst/>
          </a:prstGeom>
        </p:spPr>
        <p:style>
          <a:lnRef idx="2">
            <a:schemeClr val="accent6"/>
          </a:lnRef>
          <a:fillRef idx="1">
            <a:schemeClr val="lt1"/>
          </a:fillRef>
          <a:effectRef idx="0">
            <a:schemeClr val="accent6"/>
          </a:effectRef>
          <a:fontRef idx="minor">
            <a:schemeClr val="dk1"/>
          </a:fontRef>
        </p:style>
        <p:txBody>
          <a:bodyPr wrap="none" rtlCol="0" anchor="t">
            <a:spAutoFit/>
          </a:bodyPr>
          <a:lstStyle/>
          <a:p>
            <a:pPr algn="ctr"/>
            <a:r>
              <a:rPr lang="en-US" sz="1600" b="1">
                <a:solidFill>
                  <a:srgbClr val="00B050"/>
                </a:solidFill>
              </a:rPr>
              <a:t>12.0 V</a:t>
            </a:r>
          </a:p>
          <a:p>
            <a:pPr algn="ctr"/>
            <a:r>
              <a:rPr lang="en-US" sz="1600" b="1">
                <a:solidFill>
                  <a:schemeClr val="accent4"/>
                </a:solidFill>
              </a:rPr>
              <a:t>12.3 V</a:t>
            </a:r>
          </a:p>
          <a:p>
            <a:pPr algn="ctr"/>
            <a:r>
              <a:rPr lang="en-US" sz="1200" b="1">
                <a:solidFill>
                  <a:schemeClr val="accent2"/>
                </a:solidFill>
                <a:ea typeface="+mn-lt"/>
                <a:cs typeface="+mn-lt"/>
              </a:rPr>
              <a:t>12-24V</a:t>
            </a:r>
            <a:endParaRPr lang="en-US" sz="1200">
              <a:solidFill>
                <a:schemeClr val="accent2"/>
              </a:solidFill>
            </a:endParaRPr>
          </a:p>
        </p:txBody>
      </p:sp>
      <p:sp>
        <p:nvSpPr>
          <p:cNvPr id="85" name="TextBox 84">
            <a:extLst>
              <a:ext uri="{FF2B5EF4-FFF2-40B4-BE49-F238E27FC236}">
                <a16:creationId xmlns:a16="http://schemas.microsoft.com/office/drawing/2014/main" id="{4AA76FC7-A252-4979-84D1-8649C35F00F2}"/>
              </a:ext>
            </a:extLst>
          </p:cNvPr>
          <p:cNvSpPr txBox="1"/>
          <p:nvPr/>
        </p:nvSpPr>
        <p:spPr>
          <a:xfrm>
            <a:off x="329187" y="5789874"/>
            <a:ext cx="3847091" cy="861774"/>
          </a:xfrm>
          <a:prstGeom prst="rect">
            <a:avLst/>
          </a:prstGeom>
          <a:noFill/>
        </p:spPr>
        <p:txBody>
          <a:bodyPr wrap="square" rtlCol="0" anchor="t">
            <a:spAutoFit/>
          </a:bodyPr>
          <a:lstStyle/>
          <a:p>
            <a:r>
              <a:rPr lang="en-US" b="1">
                <a:solidFill>
                  <a:srgbClr val="00B050"/>
                </a:solidFill>
              </a:rPr>
              <a:t>GREEN - Expected Results</a:t>
            </a:r>
          </a:p>
          <a:p>
            <a:r>
              <a:rPr lang="en-US" b="1">
                <a:solidFill>
                  <a:schemeClr val="accent4"/>
                </a:solidFill>
              </a:rPr>
              <a:t>RED - Actual Results</a:t>
            </a:r>
          </a:p>
          <a:p>
            <a:r>
              <a:rPr lang="en-US" sz="1400" b="1">
                <a:solidFill>
                  <a:schemeClr val="accent2"/>
                </a:solidFill>
              </a:rPr>
              <a:t>PURPLE -</a:t>
            </a:r>
            <a:r>
              <a:rPr lang="en-US" sz="1400" b="1">
                <a:solidFill>
                  <a:schemeClr val="accent2"/>
                </a:solidFill>
                <a:ea typeface="+mn-lt"/>
                <a:cs typeface="+mn-lt"/>
              </a:rPr>
              <a:t> </a:t>
            </a:r>
            <a:r>
              <a:rPr lang="en-US" sz="1400" b="1">
                <a:solidFill>
                  <a:schemeClr val="accent2"/>
                </a:solidFill>
              </a:rPr>
              <a:t>Acceptable voltage range</a:t>
            </a:r>
          </a:p>
        </p:txBody>
      </p:sp>
      <p:sp>
        <p:nvSpPr>
          <p:cNvPr id="86" name="TextBox 85">
            <a:extLst>
              <a:ext uri="{FF2B5EF4-FFF2-40B4-BE49-F238E27FC236}">
                <a16:creationId xmlns:a16="http://schemas.microsoft.com/office/drawing/2014/main" id="{1B7D210E-573B-42FC-8B32-7683B2309B4D}"/>
              </a:ext>
            </a:extLst>
          </p:cNvPr>
          <p:cNvSpPr txBox="1"/>
          <p:nvPr/>
        </p:nvSpPr>
        <p:spPr>
          <a:xfrm>
            <a:off x="7439485" y="2405989"/>
            <a:ext cx="161878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a:solidFill>
                  <a:schemeClr val="accent2">
                    <a:lumMod val="75000"/>
                  </a:schemeClr>
                </a:solidFill>
              </a:rPr>
              <a:t>Raspberry Pi</a:t>
            </a:r>
          </a:p>
        </p:txBody>
      </p:sp>
      <p:sp>
        <p:nvSpPr>
          <p:cNvPr id="87" name="TextBox 86">
            <a:extLst>
              <a:ext uri="{FF2B5EF4-FFF2-40B4-BE49-F238E27FC236}">
                <a16:creationId xmlns:a16="http://schemas.microsoft.com/office/drawing/2014/main" id="{7C445CBB-7E91-4C53-B867-8D1A8BD34AD2}"/>
              </a:ext>
            </a:extLst>
          </p:cNvPr>
          <p:cNvSpPr txBox="1"/>
          <p:nvPr/>
        </p:nvSpPr>
        <p:spPr>
          <a:xfrm>
            <a:off x="7447480" y="3069375"/>
            <a:ext cx="1610785"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a:solidFill>
                  <a:schemeClr val="accent2">
                    <a:lumMod val="75000"/>
                  </a:schemeClr>
                </a:solidFill>
              </a:rPr>
              <a:t>Intel NUC</a:t>
            </a:r>
          </a:p>
        </p:txBody>
      </p:sp>
      <p:sp>
        <p:nvSpPr>
          <p:cNvPr id="5" name="TextBox 4">
            <a:extLst>
              <a:ext uri="{FF2B5EF4-FFF2-40B4-BE49-F238E27FC236}">
                <a16:creationId xmlns:a16="http://schemas.microsoft.com/office/drawing/2014/main" id="{4D2B664E-AE2F-8042-8BF6-4096159AEB15}"/>
              </a:ext>
            </a:extLst>
          </p:cNvPr>
          <p:cNvSpPr txBox="1"/>
          <p:nvPr/>
        </p:nvSpPr>
        <p:spPr>
          <a:xfrm>
            <a:off x="6733756" y="6338913"/>
            <a:ext cx="1201930" cy="400110"/>
          </a:xfrm>
          <a:prstGeom prst="rect">
            <a:avLst/>
          </a:prstGeom>
          <a:noFill/>
        </p:spPr>
        <p:txBody>
          <a:bodyPr wrap="square" rtlCol="0" anchor="t">
            <a:spAutoFit/>
          </a:bodyPr>
          <a:lstStyle/>
          <a:p>
            <a:endParaRPr lang="en-US" altLang="zh-CN" sz="2000" b="1">
              <a:solidFill>
                <a:schemeClr val="accent2"/>
              </a:solidFill>
              <a:ea typeface="黑体"/>
            </a:endParaRPr>
          </a:p>
        </p:txBody>
      </p:sp>
      <p:sp>
        <p:nvSpPr>
          <p:cNvPr id="71" name="TextBox 70">
            <a:extLst>
              <a:ext uri="{FF2B5EF4-FFF2-40B4-BE49-F238E27FC236}">
                <a16:creationId xmlns:a16="http://schemas.microsoft.com/office/drawing/2014/main" id="{5F7E1505-C3D2-ED43-85D5-85F3955913AA}"/>
              </a:ext>
            </a:extLst>
          </p:cNvPr>
          <p:cNvSpPr txBox="1"/>
          <p:nvPr/>
        </p:nvSpPr>
        <p:spPr>
          <a:xfrm>
            <a:off x="8871711" y="947107"/>
            <a:ext cx="2155518" cy="400110"/>
          </a:xfrm>
          <a:prstGeom prst="rect">
            <a:avLst/>
          </a:prstGeom>
          <a:noFill/>
        </p:spPr>
        <p:txBody>
          <a:bodyPr wrap="square" rtlCol="0" anchor="t">
            <a:spAutoFit/>
          </a:bodyPr>
          <a:lstStyle/>
          <a:p>
            <a:endParaRPr lang="en-US" altLang="zh-CN" sz="2000" b="1">
              <a:solidFill>
                <a:schemeClr val="accent2"/>
              </a:solidFill>
              <a:ea typeface="黑体"/>
            </a:endParaRPr>
          </a:p>
        </p:txBody>
      </p:sp>
      <p:cxnSp>
        <p:nvCxnSpPr>
          <p:cNvPr id="9" name="Straight Connector 8">
            <a:extLst>
              <a:ext uri="{FF2B5EF4-FFF2-40B4-BE49-F238E27FC236}">
                <a16:creationId xmlns:a16="http://schemas.microsoft.com/office/drawing/2014/main" id="{256CFC17-1607-4225-8D4D-D5869EDA32DF}"/>
              </a:ext>
            </a:extLst>
          </p:cNvPr>
          <p:cNvCxnSpPr>
            <a:cxnSpLocks/>
          </p:cNvCxnSpPr>
          <p:nvPr/>
        </p:nvCxnSpPr>
        <p:spPr>
          <a:xfrm flipH="1">
            <a:off x="2824336" y="2162028"/>
            <a:ext cx="535316" cy="10639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D9FDFAEA-08CC-499D-B47F-228E4E33BAB5}"/>
              </a:ext>
            </a:extLst>
          </p:cNvPr>
          <p:cNvCxnSpPr>
            <a:cxnSpLocks/>
          </p:cNvCxnSpPr>
          <p:nvPr/>
        </p:nvCxnSpPr>
        <p:spPr>
          <a:xfrm flipH="1" flipV="1">
            <a:off x="2553670" y="2210537"/>
            <a:ext cx="270667" cy="4603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18" name="Content Placeholder 7">
            <a:extLst>
              <a:ext uri="{FF2B5EF4-FFF2-40B4-BE49-F238E27FC236}">
                <a16:creationId xmlns:a16="http://schemas.microsoft.com/office/drawing/2014/main" id="{C219FF10-7788-4EE3-B11D-6B51A8882254}"/>
              </a:ext>
            </a:extLst>
          </p:cNvPr>
          <p:cNvPicPr>
            <a:picLocks noChangeAspect="1"/>
          </p:cNvPicPr>
          <p:nvPr/>
        </p:nvPicPr>
        <p:blipFill>
          <a:blip r:embed="rId26" cstate="screen">
            <a:extLst>
              <a:ext uri="{28A0092B-C50C-407E-A947-70E740481C1C}">
                <a14:useLocalDpi xmlns:a14="http://schemas.microsoft.com/office/drawing/2010/main"/>
              </a:ext>
            </a:extLst>
          </a:blip>
          <a:srcRect/>
          <a:stretch/>
        </p:blipFill>
        <p:spPr>
          <a:xfrm flipH="1">
            <a:off x="5216604" y="1763409"/>
            <a:ext cx="1542587" cy="2303064"/>
          </a:xfrm>
          <a:prstGeom prst="rect">
            <a:avLst/>
          </a:prstGeom>
        </p:spPr>
      </p:pic>
      <p:grpSp>
        <p:nvGrpSpPr>
          <p:cNvPr id="17" name="Group 16">
            <a:extLst>
              <a:ext uri="{FF2B5EF4-FFF2-40B4-BE49-F238E27FC236}">
                <a16:creationId xmlns:a16="http://schemas.microsoft.com/office/drawing/2014/main" id="{8F7E7182-E1C4-4204-A66C-2BDA0ED06234}"/>
              </a:ext>
            </a:extLst>
          </p:cNvPr>
          <p:cNvGrpSpPr/>
          <p:nvPr/>
        </p:nvGrpSpPr>
        <p:grpSpPr>
          <a:xfrm rot="5400000">
            <a:off x="6536721" y="2200305"/>
            <a:ext cx="785179" cy="551296"/>
            <a:chOff x="10688014" y="3394151"/>
            <a:chExt cx="1310380" cy="920054"/>
          </a:xfrm>
        </p:grpSpPr>
        <p:pic>
          <p:nvPicPr>
            <p:cNvPr id="81" name="Picture 80" descr="A close up of a device&#10;&#10;Description automatically generated">
              <a:extLst>
                <a:ext uri="{FF2B5EF4-FFF2-40B4-BE49-F238E27FC236}">
                  <a16:creationId xmlns:a16="http://schemas.microsoft.com/office/drawing/2014/main" id="{CBE06B4E-3A8D-4AC1-99C4-636FD8787973}"/>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9091" b="89394" l="8511" r="92553">
                          <a14:foregroundMark x1="8511" y1="42424" x2="8511" y2="42424"/>
                          <a14:foregroundMark x1="92553" y1="65909" x2="92553" y2="65909"/>
                          <a14:foregroundMark x1="71277" y1="89394" x2="71277" y2="89394"/>
                          <a14:foregroundMark x1="87234" y1="84848" x2="87234" y2="84848"/>
                          <a14:foregroundMark x1="77128" y1="60606" x2="48936" y2="50758"/>
                          <a14:foregroundMark x1="48936" y1="50758" x2="36170" y2="36364"/>
                        </a14:backgroundRemoval>
                      </a14:imgEffect>
                    </a14:imgLayer>
                  </a14:imgProps>
                </a:ext>
                <a:ext uri="{28A0092B-C50C-407E-A947-70E740481C1C}">
                  <a14:useLocalDpi xmlns:a14="http://schemas.microsoft.com/office/drawing/2010/main"/>
                </a:ext>
              </a:extLst>
            </a:blip>
            <a:stretch>
              <a:fillRect/>
            </a:stretch>
          </p:blipFill>
          <p:spPr>
            <a:xfrm rot="1402729" flipH="1">
              <a:off x="10688014" y="3394151"/>
              <a:ext cx="1310380" cy="920054"/>
            </a:xfrm>
            <a:prstGeom prst="rect">
              <a:avLst/>
            </a:prstGeom>
          </p:spPr>
        </p:pic>
        <p:cxnSp>
          <p:nvCxnSpPr>
            <p:cNvPr id="89" name="Straight Connector 88">
              <a:extLst>
                <a:ext uri="{FF2B5EF4-FFF2-40B4-BE49-F238E27FC236}">
                  <a16:creationId xmlns:a16="http://schemas.microsoft.com/office/drawing/2014/main" id="{83E8D63A-DAB1-4909-BA01-B44F40D97B0E}"/>
                </a:ext>
              </a:extLst>
            </p:cNvPr>
            <p:cNvCxnSpPr>
              <a:cxnSpLocks/>
            </p:cNvCxnSpPr>
            <p:nvPr/>
          </p:nvCxnSpPr>
          <p:spPr>
            <a:xfrm flipH="1">
              <a:off x="11278475" y="4031541"/>
              <a:ext cx="535316" cy="10639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ECCD72EF-8C66-4BDE-B0D8-AE2A71D44045}"/>
                </a:ext>
              </a:extLst>
            </p:cNvPr>
            <p:cNvCxnSpPr>
              <a:cxnSpLocks/>
            </p:cNvCxnSpPr>
            <p:nvPr/>
          </p:nvCxnSpPr>
          <p:spPr>
            <a:xfrm flipH="1" flipV="1">
              <a:off x="11007809" y="4080050"/>
              <a:ext cx="270667" cy="4603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91" name="Group 90">
            <a:extLst>
              <a:ext uri="{FF2B5EF4-FFF2-40B4-BE49-F238E27FC236}">
                <a16:creationId xmlns:a16="http://schemas.microsoft.com/office/drawing/2014/main" id="{3F5EAAD2-F2DB-4EBF-AA7D-770764BC47AA}"/>
              </a:ext>
            </a:extLst>
          </p:cNvPr>
          <p:cNvGrpSpPr/>
          <p:nvPr/>
        </p:nvGrpSpPr>
        <p:grpSpPr>
          <a:xfrm rot="5400000" flipH="1">
            <a:off x="6521533" y="2793499"/>
            <a:ext cx="860053" cy="773369"/>
            <a:chOff x="10688014" y="3394151"/>
            <a:chExt cx="1310380" cy="920054"/>
          </a:xfrm>
        </p:grpSpPr>
        <p:pic>
          <p:nvPicPr>
            <p:cNvPr id="92" name="Picture 91" descr="A close up of a device&#10;&#10;Description automatically generated">
              <a:extLst>
                <a:ext uri="{FF2B5EF4-FFF2-40B4-BE49-F238E27FC236}">
                  <a16:creationId xmlns:a16="http://schemas.microsoft.com/office/drawing/2014/main" id="{CB4A71C2-809C-4018-9AC4-5726E1DBA0A2}"/>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9091" b="89394" l="8511" r="92553">
                          <a14:foregroundMark x1="8511" y1="42424" x2="8511" y2="42424"/>
                          <a14:foregroundMark x1="92553" y1="65909" x2="92553" y2="65909"/>
                          <a14:foregroundMark x1="71277" y1="89394" x2="71277" y2="89394"/>
                          <a14:foregroundMark x1="87234" y1="84848" x2="87234" y2="84848"/>
                          <a14:foregroundMark x1="77128" y1="60606" x2="48936" y2="50758"/>
                          <a14:foregroundMark x1="48936" y1="50758" x2="36170" y2="36364"/>
                        </a14:backgroundRemoval>
                      </a14:imgEffect>
                    </a14:imgLayer>
                  </a14:imgProps>
                </a:ext>
                <a:ext uri="{28A0092B-C50C-407E-A947-70E740481C1C}">
                  <a14:useLocalDpi xmlns:a14="http://schemas.microsoft.com/office/drawing/2010/main"/>
                </a:ext>
              </a:extLst>
            </a:blip>
            <a:stretch>
              <a:fillRect/>
            </a:stretch>
          </p:blipFill>
          <p:spPr>
            <a:xfrm rot="1402729" flipH="1">
              <a:off x="10688014" y="3394151"/>
              <a:ext cx="1310380" cy="920054"/>
            </a:xfrm>
            <a:prstGeom prst="rect">
              <a:avLst/>
            </a:prstGeom>
          </p:spPr>
        </p:pic>
        <p:cxnSp>
          <p:nvCxnSpPr>
            <p:cNvPr id="93" name="Straight Connector 92">
              <a:extLst>
                <a:ext uri="{FF2B5EF4-FFF2-40B4-BE49-F238E27FC236}">
                  <a16:creationId xmlns:a16="http://schemas.microsoft.com/office/drawing/2014/main" id="{F711AAEE-2A00-4B9A-9BD4-07668BD23154}"/>
                </a:ext>
              </a:extLst>
            </p:cNvPr>
            <p:cNvCxnSpPr>
              <a:cxnSpLocks/>
            </p:cNvCxnSpPr>
            <p:nvPr/>
          </p:nvCxnSpPr>
          <p:spPr>
            <a:xfrm flipH="1">
              <a:off x="11278475" y="4031541"/>
              <a:ext cx="535316" cy="10639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2790E676-78EE-437B-8F97-426971844C5C}"/>
                </a:ext>
              </a:extLst>
            </p:cNvPr>
            <p:cNvCxnSpPr>
              <a:cxnSpLocks/>
            </p:cNvCxnSpPr>
            <p:nvPr/>
          </p:nvCxnSpPr>
          <p:spPr>
            <a:xfrm flipH="1" flipV="1">
              <a:off x="11007809" y="4080050"/>
              <a:ext cx="270667" cy="4603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0441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6"/>
                                        </p:tgtEl>
                                        <p:attrNameLst>
                                          <p:attrName>style.visibility</p:attrName>
                                        </p:attrNameLst>
                                      </p:cBhvr>
                                      <p:to>
                                        <p:strVal val="visible"/>
                                      </p:to>
                                    </p:set>
                                  </p:childTnLst>
                                </p:cTn>
                              </p:par>
                              <p:par>
                                <p:cTn id="45" presetID="1" presetClass="exit"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8"/>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16"/>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73"/>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8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18"/>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176"/>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88"/>
                                        </p:tgtEl>
                                        <p:attrNameLst>
                                          <p:attrName>style.visibility</p:attrName>
                                        </p:attrNameLst>
                                      </p:cBhvr>
                                      <p:to>
                                        <p:strVal val="visible"/>
                                      </p:to>
                                    </p:set>
                                  </p:childTnLst>
                                </p:cTn>
                              </p:par>
                              <p:par>
                                <p:cTn id="83" presetID="1" presetClass="exit" presetSubtype="0" fill="hold" grpId="1"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68"/>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4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87"/>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84"/>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86"/>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83"/>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7"/>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9"/>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77"/>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11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6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6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5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6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67"/>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5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62"/>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4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2"/>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6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5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69"/>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80"/>
                                        </p:tgtEl>
                                        <p:attrNameLst>
                                          <p:attrName>style.visibility</p:attrName>
                                        </p:attrNameLst>
                                      </p:cBhvr>
                                      <p:to>
                                        <p:strVal val="visible"/>
                                      </p:to>
                                    </p:set>
                                  </p:childTnLst>
                                </p:cTn>
                              </p:par>
                              <p:par>
                                <p:cTn id="137" presetID="1" presetClass="exit" presetSubtype="0" fill="hold" grpId="1" nodeType="withEffect">
                                  <p:stCondLst>
                                    <p:cond delay="0"/>
                                  </p:stCondLst>
                                  <p:childTnLst>
                                    <p:set>
                                      <p:cBhvr>
                                        <p:cTn id="138" dur="1" fill="hold">
                                          <p:stCondLst>
                                            <p:cond delay="0"/>
                                          </p:stCondLst>
                                        </p:cTn>
                                        <p:tgtEl>
                                          <p:spTgt spid="72"/>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91"/>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134" grpId="0" animBg="1"/>
      <p:bldP spid="144" grpId="0" animBg="1"/>
      <p:bldP spid="162" grpId="0" animBg="1"/>
      <p:bldP spid="165" grpId="0" animBg="1"/>
      <p:bldP spid="136" grpId="0" animBg="1"/>
      <p:bldP spid="113" grpId="0" animBg="1"/>
      <p:bldP spid="123" grpId="0" animBg="1"/>
      <p:bldP spid="127" grpId="0" animBg="1"/>
      <p:bldP spid="140" grpId="0" animBg="1"/>
      <p:bldP spid="140" grpId="1" animBg="1"/>
      <p:bldP spid="151" grpId="0" animBg="1"/>
      <p:bldP spid="160" grpId="0" animBg="1"/>
      <p:bldP spid="161" grpId="0" animBg="1"/>
      <p:bldP spid="163" grpId="0" animBg="1"/>
      <p:bldP spid="167" grpId="0" animBg="1"/>
      <p:bldP spid="169" grpId="0" animBg="1"/>
      <p:bldP spid="2" grpId="0" animBg="1"/>
      <p:bldP spid="54" grpId="0" animBg="1"/>
      <p:bldP spid="15" grpId="0" animBg="1"/>
      <p:bldP spid="16" grpId="0" animBg="1"/>
      <p:bldP spid="16" grpId="1" animBg="1"/>
      <p:bldP spid="72" grpId="0" animBg="1"/>
      <p:bldP spid="72" grpId="1" animBg="1"/>
      <p:bldP spid="19" grpId="0" animBg="1"/>
      <p:bldP spid="19" grpId="1" animBg="1"/>
      <p:bldP spid="80" grpId="0" animBg="1"/>
      <p:bldP spid="82" grpId="0" animBg="1"/>
      <p:bldP spid="83" grpId="0" animBg="1"/>
      <p:bldP spid="83" grpId="1" animBg="1"/>
      <p:bldP spid="84" grpId="0" animBg="1"/>
      <p:bldP spid="84" grpId="1" animBg="1"/>
      <p:bldP spid="86" grpId="0" animBg="1"/>
      <p:bldP spid="86" grpId="1" animBg="1"/>
      <p:bldP spid="87" grpId="0" animBg="1"/>
      <p:bldP spid="8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846B19-12D0-400A-AC46-3CF57455270C}"/>
              </a:ext>
            </a:extLst>
          </p:cNvPr>
          <p:cNvSpPr>
            <a:spLocks noGrp="1"/>
          </p:cNvSpPr>
          <p:nvPr>
            <p:ph idx="1"/>
          </p:nvPr>
        </p:nvSpPr>
        <p:spPr>
          <a:xfrm>
            <a:off x="648280" y="943243"/>
            <a:ext cx="5333419" cy="3657449"/>
          </a:xfrm>
        </p:spPr>
        <p:txBody>
          <a:bodyPr vert="horz" lIns="91440" tIns="45720" rIns="91440" bIns="45720" rtlCol="0" anchor="t">
            <a:normAutofit/>
          </a:bodyPr>
          <a:lstStyle/>
          <a:p>
            <a:pPr marL="0" indent="0">
              <a:buNone/>
            </a:pPr>
            <a:r>
              <a:rPr lang="en-US" b="1">
                <a:solidFill>
                  <a:schemeClr val="accent2">
                    <a:lumMod val="60000"/>
                    <a:lumOff val="40000"/>
                  </a:schemeClr>
                </a:solidFill>
              </a:rPr>
              <a:t>VISION</a:t>
            </a:r>
            <a:r>
              <a:rPr lang="en-US"/>
              <a:t> is a working prototype device that will monitor CubeSats from a launch provider as they deploy. VISION will deliver timely Two-Line Elements which will reduce the time between deployment and identification and eliminate ambiguity amongst CubeSats.</a:t>
            </a:r>
          </a:p>
        </p:txBody>
      </p:sp>
      <p:sp>
        <p:nvSpPr>
          <p:cNvPr id="3" name="Title 2">
            <a:extLst>
              <a:ext uri="{FF2B5EF4-FFF2-40B4-BE49-F238E27FC236}">
                <a16:creationId xmlns:a16="http://schemas.microsoft.com/office/drawing/2014/main" id="{6030F4FC-9AAB-4007-9F0B-69999B054F11}"/>
              </a:ext>
            </a:extLst>
          </p:cNvPr>
          <p:cNvSpPr>
            <a:spLocks noGrp="1"/>
          </p:cNvSpPr>
          <p:nvPr>
            <p:ph type="title"/>
          </p:nvPr>
        </p:nvSpPr>
        <p:spPr/>
        <p:txBody>
          <a:bodyPr/>
          <a:lstStyle/>
          <a:p>
            <a:r>
              <a:rPr lang="en-US"/>
              <a:t>Objectives</a:t>
            </a:r>
          </a:p>
        </p:txBody>
      </p:sp>
      <p:sp>
        <p:nvSpPr>
          <p:cNvPr id="4" name="Slide Number Placeholder 3">
            <a:extLst>
              <a:ext uri="{FF2B5EF4-FFF2-40B4-BE49-F238E27FC236}">
                <a16:creationId xmlns:a16="http://schemas.microsoft.com/office/drawing/2014/main" id="{93EE343A-B534-4CD5-B945-680A19C3B4D2}"/>
              </a:ext>
            </a:extLst>
          </p:cNvPr>
          <p:cNvSpPr>
            <a:spLocks noGrp="1"/>
          </p:cNvSpPr>
          <p:nvPr>
            <p:ph type="sldNum" sz="quarter" idx="4"/>
          </p:nvPr>
        </p:nvSpPr>
        <p:spPr/>
        <p:txBody>
          <a:bodyPr/>
          <a:lstStyle/>
          <a:p>
            <a:fld id="{292ABC7F-B9E9-0840-915A-8F394559AFCC}" type="slidenum">
              <a:rPr lang="en-US" smtClean="0"/>
              <a:pPr/>
              <a:t>2</a:t>
            </a:fld>
            <a:endParaRPr lang="en-US"/>
          </a:p>
        </p:txBody>
      </p:sp>
      <p:pic>
        <p:nvPicPr>
          <p:cNvPr id="7" name="Picture 6" descr="A view of the earth from space&#10;&#10;Description automatically generated">
            <a:extLst>
              <a:ext uri="{FF2B5EF4-FFF2-40B4-BE49-F238E27FC236}">
                <a16:creationId xmlns:a16="http://schemas.microsoft.com/office/drawing/2014/main" id="{F1032475-379A-4D94-8B74-9919D98277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8844" y="963163"/>
            <a:ext cx="5102555" cy="3389010"/>
          </a:xfrm>
          <a:prstGeom prst="rect">
            <a:avLst/>
          </a:prstGeom>
        </p:spPr>
      </p:pic>
      <p:sp>
        <p:nvSpPr>
          <p:cNvPr id="6" name="TextBox 5">
            <a:extLst>
              <a:ext uri="{FF2B5EF4-FFF2-40B4-BE49-F238E27FC236}">
                <a16:creationId xmlns:a16="http://schemas.microsoft.com/office/drawing/2014/main" id="{678E8B00-53D1-49E2-A047-10A8B13AFC9D}"/>
              </a:ext>
            </a:extLst>
          </p:cNvPr>
          <p:cNvSpPr txBox="1"/>
          <p:nvPr/>
        </p:nvSpPr>
        <p:spPr>
          <a:xfrm>
            <a:off x="762000" y="4600692"/>
            <a:ext cx="10292080" cy="1585049"/>
          </a:xfrm>
          <a:prstGeom prst="rect">
            <a:avLst/>
          </a:prstGeom>
          <a:noFill/>
        </p:spPr>
        <p:txBody>
          <a:bodyPr wrap="square" rtlCol="0">
            <a:spAutoFit/>
          </a:bodyPr>
          <a:lstStyle/>
          <a:p>
            <a:r>
              <a:rPr lang="en-US" sz="2800" b="1" u="sng">
                <a:solidFill>
                  <a:schemeClr val="accent1"/>
                </a:solidFill>
              </a:rPr>
              <a:t>Mission Statement:</a:t>
            </a:r>
          </a:p>
          <a:p>
            <a:r>
              <a:rPr lang="en-US">
                <a:solidFill>
                  <a:srgbClr val="000000"/>
                </a:solidFill>
              </a:rPr>
              <a:t>Project VISION will improve Space Situational Awareness (SSA) by developing an in-situ, autonomous prototype that tracks and estimates individual CubeSat trajectories during deployment.</a:t>
            </a:r>
          </a:p>
        </p:txBody>
      </p:sp>
    </p:spTree>
    <p:extLst>
      <p:ext uri="{BB962C8B-B14F-4D97-AF65-F5344CB8AC3E}">
        <p14:creationId xmlns:p14="http://schemas.microsoft.com/office/powerpoint/2010/main" val="2343163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FB8090-28C9-4AED-8030-022D66DECCBD}"/>
              </a:ext>
            </a:extLst>
          </p:cNvPr>
          <p:cNvSpPr>
            <a:spLocks noGrp="1"/>
          </p:cNvSpPr>
          <p:nvPr>
            <p:ph type="sldNum" sz="quarter" idx="4"/>
          </p:nvPr>
        </p:nvSpPr>
        <p:spPr/>
        <p:txBody>
          <a:bodyPr/>
          <a:lstStyle/>
          <a:p>
            <a:fld id="{292ABC7F-B9E9-0840-915A-8F394559AFCC}" type="slidenum">
              <a:rPr lang="en-US" smtClean="0"/>
              <a:pPr/>
              <a:t>20</a:t>
            </a:fld>
            <a:endParaRPr lang="en-US"/>
          </a:p>
        </p:txBody>
      </p:sp>
      <p:sp>
        <p:nvSpPr>
          <p:cNvPr id="5" name="Rounded Rectangle 4">
            <a:extLst>
              <a:ext uri="{FF2B5EF4-FFF2-40B4-BE49-F238E27FC236}">
                <a16:creationId xmlns:a16="http://schemas.microsoft.com/office/drawing/2014/main" id="{4FA2776E-6235-9D4D-868D-ADF042657F0A}"/>
              </a:ext>
            </a:extLst>
          </p:cNvPr>
          <p:cNvSpPr/>
          <p:nvPr/>
        </p:nvSpPr>
        <p:spPr>
          <a:xfrm>
            <a:off x="8469531" y="1678673"/>
            <a:ext cx="2278388" cy="54559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TOF Camera Verification</a:t>
            </a:r>
          </a:p>
        </p:txBody>
      </p:sp>
      <p:sp>
        <p:nvSpPr>
          <p:cNvPr id="7" name="Rounded Rectangle 6">
            <a:extLst>
              <a:ext uri="{FF2B5EF4-FFF2-40B4-BE49-F238E27FC236}">
                <a16:creationId xmlns:a16="http://schemas.microsoft.com/office/drawing/2014/main" id="{E022A379-4643-5044-AEC7-701766E1ACE8}"/>
              </a:ext>
            </a:extLst>
          </p:cNvPr>
          <p:cNvSpPr/>
          <p:nvPr/>
        </p:nvSpPr>
        <p:spPr>
          <a:xfrm>
            <a:off x="6483360" y="1678674"/>
            <a:ext cx="1575707" cy="54559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GPS Verification</a:t>
            </a:r>
          </a:p>
        </p:txBody>
      </p:sp>
      <p:sp>
        <p:nvSpPr>
          <p:cNvPr id="8" name="Rounded Rectangle 7">
            <a:extLst>
              <a:ext uri="{FF2B5EF4-FFF2-40B4-BE49-F238E27FC236}">
                <a16:creationId xmlns:a16="http://schemas.microsoft.com/office/drawing/2014/main" id="{4697B25A-88B5-4A49-9426-BC10E52B85A1}"/>
              </a:ext>
            </a:extLst>
          </p:cNvPr>
          <p:cNvSpPr/>
          <p:nvPr/>
        </p:nvSpPr>
        <p:spPr>
          <a:xfrm>
            <a:off x="2802068" y="1696603"/>
            <a:ext cx="1844969" cy="536632"/>
          </a:xfrm>
          <a:prstGeom prst="roundRect">
            <a:avLst/>
          </a:prstGeom>
          <a:solidFill>
            <a:schemeClr val="accent1"/>
          </a:solidFill>
          <a:ln w="25400">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Voltage Breakdown</a:t>
            </a:r>
          </a:p>
        </p:txBody>
      </p:sp>
      <p:sp>
        <p:nvSpPr>
          <p:cNvPr id="10" name="Rounded Rectangle 9">
            <a:extLst>
              <a:ext uri="{FF2B5EF4-FFF2-40B4-BE49-F238E27FC236}">
                <a16:creationId xmlns:a16="http://schemas.microsoft.com/office/drawing/2014/main" id="{F62ACB7F-0104-D54F-8880-9C3BC0830CD4}"/>
              </a:ext>
            </a:extLst>
          </p:cNvPr>
          <p:cNvSpPr/>
          <p:nvPr/>
        </p:nvSpPr>
        <p:spPr>
          <a:xfrm>
            <a:off x="8469531" y="2570044"/>
            <a:ext cx="2277136" cy="545597"/>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Centroid Determination Test</a:t>
            </a:r>
          </a:p>
        </p:txBody>
      </p:sp>
      <p:sp>
        <p:nvSpPr>
          <p:cNvPr id="11" name="Rounded Rectangle 10">
            <a:extLst>
              <a:ext uri="{FF2B5EF4-FFF2-40B4-BE49-F238E27FC236}">
                <a16:creationId xmlns:a16="http://schemas.microsoft.com/office/drawing/2014/main" id="{4E22A929-88FB-1C4F-99DD-0C9B10748E25}"/>
              </a:ext>
            </a:extLst>
          </p:cNvPr>
          <p:cNvSpPr/>
          <p:nvPr/>
        </p:nvSpPr>
        <p:spPr>
          <a:xfrm>
            <a:off x="6474395" y="2578811"/>
            <a:ext cx="1575707" cy="545596"/>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Attitude Test</a:t>
            </a:r>
          </a:p>
        </p:txBody>
      </p:sp>
      <p:sp>
        <p:nvSpPr>
          <p:cNvPr id="13" name="Rounded Rectangle 12">
            <a:extLst>
              <a:ext uri="{FF2B5EF4-FFF2-40B4-BE49-F238E27FC236}">
                <a16:creationId xmlns:a16="http://schemas.microsoft.com/office/drawing/2014/main" id="{9C08DD97-E459-1847-8234-D7384D0E326C}"/>
              </a:ext>
            </a:extLst>
          </p:cNvPr>
          <p:cNvSpPr/>
          <p:nvPr/>
        </p:nvSpPr>
        <p:spPr>
          <a:xfrm>
            <a:off x="2802068" y="2578810"/>
            <a:ext cx="1844969" cy="536632"/>
          </a:xfrm>
          <a:prstGeom prst="roundRect">
            <a:avLst/>
          </a:prstGeom>
          <a:solidFill>
            <a:schemeClr val="accent5"/>
          </a:solidFill>
          <a:ln w="25400">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Power System Test</a:t>
            </a:r>
          </a:p>
        </p:txBody>
      </p:sp>
      <p:sp>
        <p:nvSpPr>
          <p:cNvPr id="14" name="Title 2">
            <a:extLst>
              <a:ext uri="{FF2B5EF4-FFF2-40B4-BE49-F238E27FC236}">
                <a16:creationId xmlns:a16="http://schemas.microsoft.com/office/drawing/2014/main" id="{573C2F5C-C256-824A-833E-7A680F40996C}"/>
              </a:ext>
            </a:extLst>
          </p:cNvPr>
          <p:cNvSpPr>
            <a:spLocks noGrp="1"/>
          </p:cNvSpPr>
          <p:nvPr>
            <p:ph type="title"/>
          </p:nvPr>
        </p:nvSpPr>
        <p:spPr>
          <a:xfrm>
            <a:off x="802277" y="246401"/>
            <a:ext cx="10439399" cy="430887"/>
          </a:xfrm>
        </p:spPr>
        <p:txBody>
          <a:bodyPr/>
          <a:lstStyle/>
          <a:p>
            <a:r>
              <a:rPr lang="en-US" sz="2800">
                <a:ea typeface="+mj-lt"/>
                <a:cs typeface="+mj-lt"/>
              </a:rPr>
              <a:t>Vibrational Analysis Test</a:t>
            </a:r>
          </a:p>
        </p:txBody>
      </p:sp>
      <p:sp>
        <p:nvSpPr>
          <p:cNvPr id="15" name="Rounded Rectangle 14">
            <a:extLst>
              <a:ext uri="{FF2B5EF4-FFF2-40B4-BE49-F238E27FC236}">
                <a16:creationId xmlns:a16="http://schemas.microsoft.com/office/drawing/2014/main" id="{87DE28B4-914E-C948-A51A-F883B3322392}"/>
              </a:ext>
            </a:extLst>
          </p:cNvPr>
          <p:cNvSpPr/>
          <p:nvPr/>
        </p:nvSpPr>
        <p:spPr>
          <a:xfrm>
            <a:off x="8490859" y="3455606"/>
            <a:ext cx="2255801" cy="54559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State Estimation Verification</a:t>
            </a:r>
          </a:p>
        </p:txBody>
      </p:sp>
      <p:sp>
        <p:nvSpPr>
          <p:cNvPr id="16" name="Rounded Rectangle 15">
            <a:extLst>
              <a:ext uri="{FF2B5EF4-FFF2-40B4-BE49-F238E27FC236}">
                <a16:creationId xmlns:a16="http://schemas.microsoft.com/office/drawing/2014/main" id="{19A6C0D1-CBB7-1344-A27F-4C3AB6409330}"/>
              </a:ext>
            </a:extLst>
          </p:cNvPr>
          <p:cNvSpPr/>
          <p:nvPr/>
        </p:nvSpPr>
        <p:spPr>
          <a:xfrm>
            <a:off x="2799456" y="3469983"/>
            <a:ext cx="5259609" cy="554561"/>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System Integration Test</a:t>
            </a:r>
          </a:p>
        </p:txBody>
      </p:sp>
      <p:cxnSp>
        <p:nvCxnSpPr>
          <p:cNvPr id="22" name="Straight Arrow Connector 21">
            <a:extLst>
              <a:ext uri="{FF2B5EF4-FFF2-40B4-BE49-F238E27FC236}">
                <a16:creationId xmlns:a16="http://schemas.microsoft.com/office/drawing/2014/main" id="{AB05D930-BF87-BB4F-B989-3AF2E6BFB22F}"/>
              </a:ext>
            </a:extLst>
          </p:cNvPr>
          <p:cNvCxnSpPr>
            <a:cxnSpLocks/>
          </p:cNvCxnSpPr>
          <p:nvPr/>
        </p:nvCxnSpPr>
        <p:spPr>
          <a:xfrm>
            <a:off x="7271214" y="2224270"/>
            <a:ext cx="0" cy="35454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8610E3FB-3309-BE4B-9B9B-E3D789AB643E}"/>
              </a:ext>
            </a:extLst>
          </p:cNvPr>
          <p:cNvCxnSpPr>
            <a:cxnSpLocks/>
          </p:cNvCxnSpPr>
          <p:nvPr/>
        </p:nvCxnSpPr>
        <p:spPr>
          <a:xfrm>
            <a:off x="3630423" y="3115441"/>
            <a:ext cx="0" cy="35454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2F8B9A6E-1E1F-C44E-8D7A-5E11B3A63E2B}"/>
              </a:ext>
            </a:extLst>
          </p:cNvPr>
          <p:cNvCxnSpPr>
            <a:cxnSpLocks/>
          </p:cNvCxnSpPr>
          <p:nvPr/>
        </p:nvCxnSpPr>
        <p:spPr>
          <a:xfrm flipH="1">
            <a:off x="7271213" y="3124407"/>
            <a:ext cx="1" cy="35453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50" name="Rounded Rectangle 49">
            <a:extLst>
              <a:ext uri="{FF2B5EF4-FFF2-40B4-BE49-F238E27FC236}">
                <a16:creationId xmlns:a16="http://schemas.microsoft.com/office/drawing/2014/main" id="{37A380D9-10B2-6D4D-8A92-411B4E89B3C4}"/>
              </a:ext>
            </a:extLst>
          </p:cNvPr>
          <p:cNvSpPr/>
          <p:nvPr/>
        </p:nvSpPr>
        <p:spPr>
          <a:xfrm>
            <a:off x="1180879" y="2573029"/>
            <a:ext cx="1459486" cy="53962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Subsystem Level</a:t>
            </a:r>
          </a:p>
        </p:txBody>
      </p:sp>
      <p:sp>
        <p:nvSpPr>
          <p:cNvPr id="51" name="Rounded Rectangle 50">
            <a:extLst>
              <a:ext uri="{FF2B5EF4-FFF2-40B4-BE49-F238E27FC236}">
                <a16:creationId xmlns:a16="http://schemas.microsoft.com/office/drawing/2014/main" id="{5B24FDA2-AC60-4E4F-93CB-5B7D6FE93F09}"/>
              </a:ext>
            </a:extLst>
          </p:cNvPr>
          <p:cNvSpPr/>
          <p:nvPr/>
        </p:nvSpPr>
        <p:spPr>
          <a:xfrm>
            <a:off x="1180879" y="1695377"/>
            <a:ext cx="1378804" cy="53199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Component Level</a:t>
            </a:r>
          </a:p>
        </p:txBody>
      </p:sp>
      <p:sp>
        <p:nvSpPr>
          <p:cNvPr id="53" name="Rounded Rectangle 52">
            <a:extLst>
              <a:ext uri="{FF2B5EF4-FFF2-40B4-BE49-F238E27FC236}">
                <a16:creationId xmlns:a16="http://schemas.microsoft.com/office/drawing/2014/main" id="{8CBCA77A-6D30-D049-8A81-A6048C28196A}"/>
              </a:ext>
            </a:extLst>
          </p:cNvPr>
          <p:cNvSpPr/>
          <p:nvPr/>
        </p:nvSpPr>
        <p:spPr>
          <a:xfrm>
            <a:off x="1180879" y="3440387"/>
            <a:ext cx="1459487" cy="54095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System Level</a:t>
            </a:r>
          </a:p>
        </p:txBody>
      </p:sp>
      <p:cxnSp>
        <p:nvCxnSpPr>
          <p:cNvPr id="3" name="Straight Arrow Connector 2">
            <a:extLst>
              <a:ext uri="{FF2B5EF4-FFF2-40B4-BE49-F238E27FC236}">
                <a16:creationId xmlns:a16="http://schemas.microsoft.com/office/drawing/2014/main" id="{5F28FC28-447B-AB48-ACEF-B0E67A7D7AC9}"/>
              </a:ext>
            </a:extLst>
          </p:cNvPr>
          <p:cNvCxnSpPr>
            <a:cxnSpLocks/>
          </p:cNvCxnSpPr>
          <p:nvPr/>
        </p:nvCxnSpPr>
        <p:spPr>
          <a:xfrm>
            <a:off x="8050102" y="3747263"/>
            <a:ext cx="440756" cy="132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C6E5FA96-4315-40A0-8AAF-A315A3B8DD96}"/>
              </a:ext>
            </a:extLst>
          </p:cNvPr>
          <p:cNvCxnSpPr>
            <a:cxnSpLocks/>
          </p:cNvCxnSpPr>
          <p:nvPr/>
        </p:nvCxnSpPr>
        <p:spPr>
          <a:xfrm>
            <a:off x="3621457" y="2227935"/>
            <a:ext cx="1" cy="35454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841A21A-75A2-4C3B-AA45-340C51CE199A}"/>
              </a:ext>
            </a:extLst>
          </p:cNvPr>
          <p:cNvSpPr txBox="1"/>
          <p:nvPr/>
        </p:nvSpPr>
        <p:spPr>
          <a:xfrm>
            <a:off x="3304804" y="1189274"/>
            <a:ext cx="8426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0000"/>
                </a:solidFill>
              </a:rPr>
              <a:t>Power</a:t>
            </a:r>
          </a:p>
        </p:txBody>
      </p:sp>
      <p:sp>
        <p:nvSpPr>
          <p:cNvPr id="20" name="TextBox 19">
            <a:extLst>
              <a:ext uri="{FF2B5EF4-FFF2-40B4-BE49-F238E27FC236}">
                <a16:creationId xmlns:a16="http://schemas.microsoft.com/office/drawing/2014/main" id="{19150DF3-C704-46A4-8324-44181DEBA7A9}"/>
              </a:ext>
            </a:extLst>
          </p:cNvPr>
          <p:cNvSpPr txBox="1"/>
          <p:nvPr/>
        </p:nvSpPr>
        <p:spPr>
          <a:xfrm>
            <a:off x="6365778" y="1187034"/>
            <a:ext cx="18108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rPr>
              <a:t>Inertial State</a:t>
            </a:r>
          </a:p>
        </p:txBody>
      </p:sp>
      <p:sp>
        <p:nvSpPr>
          <p:cNvPr id="42" name="TextBox 41">
            <a:extLst>
              <a:ext uri="{FF2B5EF4-FFF2-40B4-BE49-F238E27FC236}">
                <a16:creationId xmlns:a16="http://schemas.microsoft.com/office/drawing/2014/main" id="{E0797F86-2385-4D12-B98A-4726C2C0112C}"/>
              </a:ext>
            </a:extLst>
          </p:cNvPr>
          <p:cNvSpPr txBox="1"/>
          <p:nvPr/>
        </p:nvSpPr>
        <p:spPr>
          <a:xfrm>
            <a:off x="8681963" y="1187034"/>
            <a:ext cx="18108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rPr>
              <a:t>State Estimation</a:t>
            </a:r>
          </a:p>
        </p:txBody>
      </p:sp>
      <p:cxnSp>
        <p:nvCxnSpPr>
          <p:cNvPr id="37" name="Straight Arrow Connector 36">
            <a:extLst>
              <a:ext uri="{FF2B5EF4-FFF2-40B4-BE49-F238E27FC236}">
                <a16:creationId xmlns:a16="http://schemas.microsoft.com/office/drawing/2014/main" id="{67DBF7EE-145B-0A40-BCFE-6B2CED5D09CC}"/>
              </a:ext>
            </a:extLst>
          </p:cNvPr>
          <p:cNvCxnSpPr>
            <a:cxnSpLocks/>
            <a:stCxn id="5" idx="2"/>
            <a:endCxn id="10" idx="0"/>
          </p:cNvCxnSpPr>
          <p:nvPr/>
        </p:nvCxnSpPr>
        <p:spPr>
          <a:xfrm flipH="1">
            <a:off x="9608099" y="2224270"/>
            <a:ext cx="626" cy="34577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2A218AF-496F-084B-9ABB-64EDC98CC339}"/>
              </a:ext>
            </a:extLst>
          </p:cNvPr>
          <p:cNvCxnSpPr>
            <a:cxnSpLocks/>
            <a:stCxn id="10" idx="2"/>
          </p:cNvCxnSpPr>
          <p:nvPr/>
        </p:nvCxnSpPr>
        <p:spPr>
          <a:xfrm>
            <a:off x="9608099" y="3115641"/>
            <a:ext cx="0" cy="20499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A314387-9B29-D842-A58B-317A24F2F96F}"/>
              </a:ext>
            </a:extLst>
          </p:cNvPr>
          <p:cNvCxnSpPr>
            <a:cxnSpLocks/>
          </p:cNvCxnSpPr>
          <p:nvPr/>
        </p:nvCxnSpPr>
        <p:spPr>
          <a:xfrm flipH="1">
            <a:off x="7670315" y="3320634"/>
            <a:ext cx="193778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5F9B02BB-8050-DD42-A5FC-B3AF5E68289F}"/>
              </a:ext>
            </a:extLst>
          </p:cNvPr>
          <p:cNvCxnSpPr>
            <a:cxnSpLocks/>
          </p:cNvCxnSpPr>
          <p:nvPr/>
        </p:nvCxnSpPr>
        <p:spPr>
          <a:xfrm>
            <a:off x="7670315" y="3320634"/>
            <a:ext cx="0" cy="15831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429CD469-A39A-438B-A5DE-E435161A0334}"/>
              </a:ext>
            </a:extLst>
          </p:cNvPr>
          <p:cNvSpPr/>
          <p:nvPr/>
        </p:nvSpPr>
        <p:spPr>
          <a:xfrm>
            <a:off x="10560" y="4220323"/>
            <a:ext cx="6134376" cy="2312813"/>
          </a:xfrm>
          <a:prstGeom prst="rect">
            <a:avLst/>
          </a:prstGeom>
        </p:spPr>
        <p:txBody>
          <a:bodyPr wrap="square">
            <a:spAutoFit/>
          </a:bodyPr>
          <a:lstStyle/>
          <a:p>
            <a:r>
              <a:rPr lang="en-US" sz="2800" b="1">
                <a:solidFill>
                  <a:srgbClr val="000000"/>
                </a:solidFill>
              </a:rPr>
              <a:t>        </a:t>
            </a:r>
            <a:r>
              <a:rPr lang="en-US" sz="2400" b="1" u="sng">
                <a:solidFill>
                  <a:srgbClr val="000000"/>
                </a:solidFill>
              </a:rPr>
              <a:t>Purpose:</a:t>
            </a:r>
          </a:p>
          <a:p>
            <a:pPr marL="742950" lvl="1" indent="-285750">
              <a:lnSpc>
                <a:spcPct val="150000"/>
              </a:lnSpc>
              <a:buFont typeface="Arial" panose="020B0604020202020204" pitchFamily="34" charset="0"/>
              <a:buChar char="•"/>
            </a:pPr>
            <a:r>
              <a:rPr lang="en-US" sz="2000">
                <a:solidFill>
                  <a:srgbClr val="000000"/>
                </a:solidFill>
              </a:rPr>
              <a:t>Verifies the chassis’ ability to survive a launch</a:t>
            </a:r>
          </a:p>
          <a:p>
            <a:pPr marL="742950" lvl="1" indent="-285750">
              <a:lnSpc>
                <a:spcPct val="150000"/>
              </a:lnSpc>
              <a:buFont typeface="Arial" panose="020B0604020202020204" pitchFamily="34" charset="0"/>
              <a:buChar char="•"/>
            </a:pPr>
            <a:r>
              <a:rPr lang="en-US" sz="2000">
                <a:solidFill>
                  <a:srgbClr val="000000"/>
                </a:solidFill>
              </a:rPr>
              <a:t>Component testing in relevant environment</a:t>
            </a:r>
          </a:p>
          <a:p>
            <a:pPr marL="742950" lvl="1" indent="-285750">
              <a:lnSpc>
                <a:spcPct val="150000"/>
              </a:lnSpc>
              <a:buFont typeface="Arial" panose="020B0604020202020204" pitchFamily="34" charset="0"/>
              <a:buChar char="•"/>
            </a:pPr>
            <a:r>
              <a:rPr lang="en-US" sz="2000">
                <a:solidFill>
                  <a:srgbClr val="000000"/>
                </a:solidFill>
              </a:rPr>
              <a:t>Information on environmental requirements for ICD</a:t>
            </a:r>
          </a:p>
        </p:txBody>
      </p:sp>
      <p:graphicFrame>
        <p:nvGraphicFramePr>
          <p:cNvPr id="38" name="Table 37">
            <a:extLst>
              <a:ext uri="{FF2B5EF4-FFF2-40B4-BE49-F238E27FC236}">
                <a16:creationId xmlns:a16="http://schemas.microsoft.com/office/drawing/2014/main" id="{809CF6D5-799A-40D7-B8A4-A85343662549}"/>
              </a:ext>
            </a:extLst>
          </p:cNvPr>
          <p:cNvGraphicFramePr>
            <a:graphicFrameLocks noGrp="1"/>
          </p:cNvGraphicFramePr>
          <p:nvPr>
            <p:extLst>
              <p:ext uri="{D42A27DB-BD31-4B8C-83A1-F6EECF244321}">
                <p14:modId xmlns:p14="http://schemas.microsoft.com/office/powerpoint/2010/main" val="62822840"/>
              </p:ext>
            </p:extLst>
          </p:nvPr>
        </p:nvGraphicFramePr>
        <p:xfrm>
          <a:off x="6445705" y="4195948"/>
          <a:ext cx="4473221" cy="2564272"/>
        </p:xfrm>
        <a:graphic>
          <a:graphicData uri="http://schemas.openxmlformats.org/drawingml/2006/table">
            <a:tbl>
              <a:tblPr firstRow="1" bandRow="1">
                <a:tableStyleId>{5C22544A-7EE6-4342-B048-85BDC9FD1C3A}</a:tableStyleId>
              </a:tblPr>
              <a:tblGrid>
                <a:gridCol w="1326598">
                  <a:extLst>
                    <a:ext uri="{9D8B030D-6E8A-4147-A177-3AD203B41FA5}">
                      <a16:colId xmlns:a16="http://schemas.microsoft.com/office/drawing/2014/main" val="1113898318"/>
                    </a:ext>
                  </a:extLst>
                </a:gridCol>
                <a:gridCol w="3146623">
                  <a:extLst>
                    <a:ext uri="{9D8B030D-6E8A-4147-A177-3AD203B41FA5}">
                      <a16:colId xmlns:a16="http://schemas.microsoft.com/office/drawing/2014/main" val="141843228"/>
                    </a:ext>
                  </a:extLst>
                </a:gridCol>
              </a:tblGrid>
              <a:tr h="406722">
                <a:tc>
                  <a:txBody>
                    <a:bodyPr/>
                    <a:lstStyle/>
                    <a:p>
                      <a:pPr fontAlgn="base"/>
                      <a:r>
                        <a:rPr lang="en-US" sz="1800">
                          <a:solidFill>
                            <a:schemeClr val="bg1"/>
                          </a:solidFill>
                          <a:effectLst/>
                        </a:rPr>
                        <a:t>Design Req.​</a:t>
                      </a:r>
                      <a:endParaRPr lang="en-US" b="1">
                        <a:solidFill>
                          <a:schemeClr val="bg1"/>
                        </a:solidFill>
                        <a:effectLst/>
                      </a:endParaRPr>
                    </a:p>
                  </a:txBody>
                  <a:tcPr/>
                </a:tc>
                <a:tc>
                  <a:txBody>
                    <a:bodyPr/>
                    <a:lstStyle/>
                    <a:p>
                      <a:pPr fontAlgn="base"/>
                      <a:r>
                        <a:rPr lang="en-US" sz="1800">
                          <a:solidFill>
                            <a:schemeClr val="bg1"/>
                          </a:solidFill>
                          <a:effectLst/>
                        </a:rPr>
                        <a:t>Summary​</a:t>
                      </a:r>
                      <a:endParaRPr lang="en-US" b="1">
                        <a:solidFill>
                          <a:schemeClr val="bg1"/>
                        </a:solidFill>
                        <a:effectLst/>
                      </a:endParaRPr>
                    </a:p>
                  </a:txBody>
                  <a:tcPr/>
                </a:tc>
                <a:extLst>
                  <a:ext uri="{0D108BD9-81ED-4DB2-BD59-A6C34878D82A}">
                    <a16:rowId xmlns:a16="http://schemas.microsoft.com/office/drawing/2014/main" val="1884588189"/>
                  </a:ext>
                </a:extLst>
              </a:tr>
              <a:tr h="1009792">
                <a:tc>
                  <a:txBody>
                    <a:bodyPr/>
                    <a:lstStyle/>
                    <a:p>
                      <a:pPr lvl="0">
                        <a:buNone/>
                      </a:pPr>
                      <a:r>
                        <a:rPr lang="en-US" sz="1800" b="0" i="0" u="none" strike="noStrike" noProof="0">
                          <a:solidFill>
                            <a:srgbClr val="000000"/>
                          </a:solidFill>
                          <a:effectLst/>
                          <a:latin typeface="Cambria"/>
                        </a:rPr>
                        <a:t>DR-6.1</a:t>
                      </a:r>
                      <a:endParaRPr lang="en-US">
                        <a:solidFill>
                          <a:srgbClr val="000000"/>
                        </a:solidFill>
                      </a:endParaRPr>
                    </a:p>
                  </a:txBody>
                  <a:tcPr/>
                </a:tc>
                <a:tc>
                  <a:txBody>
                    <a:bodyPr/>
                    <a:lstStyle/>
                    <a:p>
                      <a:pPr lvl="0" algn="l">
                        <a:lnSpc>
                          <a:spcPct val="100000"/>
                        </a:lnSpc>
                        <a:spcBef>
                          <a:spcPts val="0"/>
                        </a:spcBef>
                        <a:spcAft>
                          <a:spcPts val="0"/>
                        </a:spcAft>
                        <a:buNone/>
                      </a:pPr>
                      <a:r>
                        <a:rPr lang="en-US" sz="1800" b="0" i="0" u="none" strike="noStrike" noProof="0">
                          <a:solidFill>
                            <a:srgbClr val="000000"/>
                          </a:solidFill>
                          <a:effectLst/>
                          <a:latin typeface="Cambria"/>
                        </a:rPr>
                        <a:t>Chassis structure shall reach an advanced TRL certification, or equivalent.</a:t>
                      </a:r>
                      <a:endParaRPr lang="en-US" b="0" i="0" u="none" strike="noStrike" noProof="0">
                        <a:solidFill>
                          <a:srgbClr val="000000"/>
                        </a:solidFill>
                        <a:latin typeface="Cambria"/>
                      </a:endParaRPr>
                    </a:p>
                  </a:txBody>
                  <a:tcPr/>
                </a:tc>
                <a:extLst>
                  <a:ext uri="{0D108BD9-81ED-4DB2-BD59-A6C34878D82A}">
                    <a16:rowId xmlns:a16="http://schemas.microsoft.com/office/drawing/2014/main" val="4293967228"/>
                  </a:ext>
                </a:extLst>
              </a:tr>
              <a:tr h="701245">
                <a:tc>
                  <a:txBody>
                    <a:bodyPr/>
                    <a:lstStyle/>
                    <a:p>
                      <a:pPr fontAlgn="base"/>
                      <a:r>
                        <a:rPr lang="en-US" sz="1800">
                          <a:solidFill>
                            <a:srgbClr val="000000"/>
                          </a:solidFill>
                          <a:effectLst/>
                        </a:rPr>
                        <a:t>DR-6.2</a:t>
                      </a:r>
                      <a:endParaRPr lang="en-US">
                        <a:solidFill>
                          <a:srgbClr val="000000"/>
                        </a:solidFill>
                        <a:effectLst/>
                      </a:endParaRPr>
                    </a:p>
                  </a:txBody>
                  <a:tcPr/>
                </a:tc>
                <a:tc>
                  <a:txBody>
                    <a:bodyPr/>
                    <a:lstStyle/>
                    <a:p>
                      <a:pPr lvl="0" algn="l">
                        <a:lnSpc>
                          <a:spcPct val="100000"/>
                        </a:lnSpc>
                        <a:spcBef>
                          <a:spcPts val="0"/>
                        </a:spcBef>
                        <a:spcAft>
                          <a:spcPts val="0"/>
                        </a:spcAft>
                        <a:buNone/>
                      </a:pPr>
                      <a:r>
                        <a:rPr lang="en-US" sz="1800" b="0" i="0" u="none" strike="noStrike" noProof="0">
                          <a:solidFill>
                            <a:srgbClr val="000000"/>
                          </a:solidFill>
                          <a:effectLst/>
                          <a:latin typeface="Cambria"/>
                        </a:rPr>
                        <a:t>Chassis structure shall maintain structural integrity within a safety factor of 2.</a:t>
                      </a:r>
                      <a:endParaRPr lang="en-US" b="0" i="0" u="none" strike="noStrike" noProof="0">
                        <a:solidFill>
                          <a:srgbClr val="000000"/>
                        </a:solidFill>
                        <a:latin typeface="Cambria"/>
                      </a:endParaRPr>
                    </a:p>
                  </a:txBody>
                  <a:tcPr/>
                </a:tc>
                <a:extLst>
                  <a:ext uri="{0D108BD9-81ED-4DB2-BD59-A6C34878D82A}">
                    <a16:rowId xmlns:a16="http://schemas.microsoft.com/office/drawing/2014/main" val="2578171653"/>
                  </a:ext>
                </a:extLst>
              </a:tr>
            </a:tbl>
          </a:graphicData>
        </a:graphic>
      </p:graphicFrame>
      <p:sp>
        <p:nvSpPr>
          <p:cNvPr id="47" name="Rounded Rectangle 83">
            <a:extLst>
              <a:ext uri="{FF2B5EF4-FFF2-40B4-BE49-F238E27FC236}">
                <a16:creationId xmlns:a16="http://schemas.microsoft.com/office/drawing/2014/main" id="{14A71DA3-E579-4B38-A288-648336E2ED07}"/>
              </a:ext>
            </a:extLst>
          </p:cNvPr>
          <p:cNvSpPr/>
          <p:nvPr/>
        </p:nvSpPr>
        <p:spPr>
          <a:xfrm>
            <a:off x="8460568" y="1681665"/>
            <a:ext cx="2278388" cy="54559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TOF Camera Verification</a:t>
            </a:r>
          </a:p>
        </p:txBody>
      </p:sp>
      <p:sp>
        <p:nvSpPr>
          <p:cNvPr id="49" name="Rounded Rectangle 84">
            <a:extLst>
              <a:ext uri="{FF2B5EF4-FFF2-40B4-BE49-F238E27FC236}">
                <a16:creationId xmlns:a16="http://schemas.microsoft.com/office/drawing/2014/main" id="{60826757-8863-4858-8FCF-0A607645CDFD}"/>
              </a:ext>
            </a:extLst>
          </p:cNvPr>
          <p:cNvSpPr/>
          <p:nvPr/>
        </p:nvSpPr>
        <p:spPr>
          <a:xfrm>
            <a:off x="6474397" y="1681666"/>
            <a:ext cx="1575707" cy="54559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GPS Verification</a:t>
            </a:r>
          </a:p>
        </p:txBody>
      </p:sp>
      <p:sp>
        <p:nvSpPr>
          <p:cNvPr id="52" name="Rounded Rectangle 85">
            <a:extLst>
              <a:ext uri="{FF2B5EF4-FFF2-40B4-BE49-F238E27FC236}">
                <a16:creationId xmlns:a16="http://schemas.microsoft.com/office/drawing/2014/main" id="{E0DBBC1C-F97B-40CD-AA5E-E50281A86B6E}"/>
              </a:ext>
            </a:extLst>
          </p:cNvPr>
          <p:cNvSpPr/>
          <p:nvPr/>
        </p:nvSpPr>
        <p:spPr>
          <a:xfrm>
            <a:off x="2793105" y="1699595"/>
            <a:ext cx="1844969" cy="536632"/>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Voltage Breakdown</a:t>
            </a:r>
          </a:p>
        </p:txBody>
      </p:sp>
      <p:sp>
        <p:nvSpPr>
          <p:cNvPr id="54" name="Rounded Rectangle 87">
            <a:extLst>
              <a:ext uri="{FF2B5EF4-FFF2-40B4-BE49-F238E27FC236}">
                <a16:creationId xmlns:a16="http://schemas.microsoft.com/office/drawing/2014/main" id="{D76421A2-3777-4E86-AA9A-8C6BCD69A8E9}"/>
              </a:ext>
            </a:extLst>
          </p:cNvPr>
          <p:cNvSpPr/>
          <p:nvPr/>
        </p:nvSpPr>
        <p:spPr>
          <a:xfrm>
            <a:off x="8460568" y="2573036"/>
            <a:ext cx="2277136" cy="54559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Centroid Determination Test</a:t>
            </a:r>
          </a:p>
        </p:txBody>
      </p:sp>
      <p:sp>
        <p:nvSpPr>
          <p:cNvPr id="55" name="Rounded Rectangle 88">
            <a:extLst>
              <a:ext uri="{FF2B5EF4-FFF2-40B4-BE49-F238E27FC236}">
                <a16:creationId xmlns:a16="http://schemas.microsoft.com/office/drawing/2014/main" id="{AC58353C-9089-4A92-9765-89AF5AF3D8F3}"/>
              </a:ext>
            </a:extLst>
          </p:cNvPr>
          <p:cNvSpPr/>
          <p:nvPr/>
        </p:nvSpPr>
        <p:spPr>
          <a:xfrm>
            <a:off x="6465432" y="2581803"/>
            <a:ext cx="1575707" cy="54559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Attitude Test</a:t>
            </a:r>
          </a:p>
        </p:txBody>
      </p:sp>
      <p:sp>
        <p:nvSpPr>
          <p:cNvPr id="56" name="Rounded Rectangle 89">
            <a:extLst>
              <a:ext uri="{FF2B5EF4-FFF2-40B4-BE49-F238E27FC236}">
                <a16:creationId xmlns:a16="http://schemas.microsoft.com/office/drawing/2014/main" id="{5D03658A-61DC-4F9B-B6A4-C6E494FFBCCC}"/>
              </a:ext>
            </a:extLst>
          </p:cNvPr>
          <p:cNvSpPr/>
          <p:nvPr/>
        </p:nvSpPr>
        <p:spPr>
          <a:xfrm>
            <a:off x="2793105" y="2581802"/>
            <a:ext cx="1844969" cy="536632"/>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Power System Test</a:t>
            </a:r>
          </a:p>
        </p:txBody>
      </p:sp>
      <p:sp>
        <p:nvSpPr>
          <p:cNvPr id="57" name="Rounded Rectangle 90">
            <a:extLst>
              <a:ext uri="{FF2B5EF4-FFF2-40B4-BE49-F238E27FC236}">
                <a16:creationId xmlns:a16="http://schemas.microsoft.com/office/drawing/2014/main" id="{5584B217-BCE3-41DB-B1BE-301B819FE266}"/>
              </a:ext>
            </a:extLst>
          </p:cNvPr>
          <p:cNvSpPr/>
          <p:nvPr/>
        </p:nvSpPr>
        <p:spPr>
          <a:xfrm>
            <a:off x="8481896" y="3458598"/>
            <a:ext cx="2255801" cy="54559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State Estimation Verification</a:t>
            </a:r>
          </a:p>
        </p:txBody>
      </p:sp>
      <p:sp>
        <p:nvSpPr>
          <p:cNvPr id="58" name="Rounded Rectangle 91">
            <a:extLst>
              <a:ext uri="{FF2B5EF4-FFF2-40B4-BE49-F238E27FC236}">
                <a16:creationId xmlns:a16="http://schemas.microsoft.com/office/drawing/2014/main" id="{BFE63713-35DC-437A-A355-711095F1DE10}"/>
              </a:ext>
            </a:extLst>
          </p:cNvPr>
          <p:cNvSpPr/>
          <p:nvPr/>
        </p:nvSpPr>
        <p:spPr>
          <a:xfrm>
            <a:off x="2790493" y="3472975"/>
            <a:ext cx="5259609" cy="55456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System Integration Test</a:t>
            </a:r>
          </a:p>
        </p:txBody>
      </p:sp>
      <p:sp>
        <p:nvSpPr>
          <p:cNvPr id="59" name="Rectangle 58">
            <a:extLst>
              <a:ext uri="{FF2B5EF4-FFF2-40B4-BE49-F238E27FC236}">
                <a16:creationId xmlns:a16="http://schemas.microsoft.com/office/drawing/2014/main" id="{A807A5DA-BD26-40E4-B01D-D9101FF80DD3}"/>
              </a:ext>
            </a:extLst>
          </p:cNvPr>
          <p:cNvSpPr/>
          <p:nvPr/>
        </p:nvSpPr>
        <p:spPr>
          <a:xfrm>
            <a:off x="761999" y="909624"/>
            <a:ext cx="10155223" cy="3188951"/>
          </a:xfrm>
          <a:prstGeom prst="rect">
            <a:avLst/>
          </a:prstGeom>
          <a:solidFill>
            <a:schemeClr val="tx1">
              <a:lumMod val="20000"/>
              <a:lumOff val="80000"/>
              <a:alpha val="60000"/>
            </a:schemeClr>
          </a:solidFill>
          <a:ln>
            <a:solidFill>
              <a:schemeClr val="tx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4FF82EC-ED41-4807-9D64-D85872617F4D}"/>
              </a:ext>
            </a:extLst>
          </p:cNvPr>
          <p:cNvSpPr/>
          <p:nvPr/>
        </p:nvSpPr>
        <p:spPr>
          <a:xfrm>
            <a:off x="4775575" y="1095706"/>
            <a:ext cx="1595719" cy="2142564"/>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ounded Rectangle 8">
            <a:extLst>
              <a:ext uri="{FF2B5EF4-FFF2-40B4-BE49-F238E27FC236}">
                <a16:creationId xmlns:a16="http://schemas.microsoft.com/office/drawing/2014/main" id="{89C61A23-66B4-8745-A749-1C6F4DB8C1DE}"/>
              </a:ext>
            </a:extLst>
          </p:cNvPr>
          <p:cNvSpPr/>
          <p:nvPr/>
        </p:nvSpPr>
        <p:spPr>
          <a:xfrm>
            <a:off x="4817688" y="1678674"/>
            <a:ext cx="1521919" cy="54559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Vibrational Analysis Test</a:t>
            </a:r>
          </a:p>
        </p:txBody>
      </p:sp>
      <p:sp>
        <p:nvSpPr>
          <p:cNvPr id="19" name="TextBox 18">
            <a:extLst>
              <a:ext uri="{FF2B5EF4-FFF2-40B4-BE49-F238E27FC236}">
                <a16:creationId xmlns:a16="http://schemas.microsoft.com/office/drawing/2014/main" id="{779CE688-4410-4396-92F5-77BFB62395E7}"/>
              </a:ext>
            </a:extLst>
          </p:cNvPr>
          <p:cNvSpPr txBox="1"/>
          <p:nvPr/>
        </p:nvSpPr>
        <p:spPr>
          <a:xfrm>
            <a:off x="5087100" y="1187594"/>
            <a:ext cx="10578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rPr>
              <a:t>Chassis</a:t>
            </a:r>
          </a:p>
        </p:txBody>
      </p:sp>
      <p:cxnSp>
        <p:nvCxnSpPr>
          <p:cNvPr id="26" name="Straight Arrow Connector 25">
            <a:extLst>
              <a:ext uri="{FF2B5EF4-FFF2-40B4-BE49-F238E27FC236}">
                <a16:creationId xmlns:a16="http://schemas.microsoft.com/office/drawing/2014/main" id="{EED72D6D-7861-C544-A4B1-948C1396B860}"/>
              </a:ext>
            </a:extLst>
          </p:cNvPr>
          <p:cNvCxnSpPr>
            <a:cxnSpLocks/>
          </p:cNvCxnSpPr>
          <p:nvPr/>
        </p:nvCxnSpPr>
        <p:spPr>
          <a:xfrm>
            <a:off x="5569684" y="2224270"/>
            <a:ext cx="0" cy="125467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1156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983E3A-38FA-AD4F-8B9B-A25FEE6675F3}"/>
              </a:ext>
            </a:extLst>
          </p:cNvPr>
          <p:cNvSpPr>
            <a:spLocks noGrp="1"/>
          </p:cNvSpPr>
          <p:nvPr>
            <p:ph idx="1"/>
          </p:nvPr>
        </p:nvSpPr>
        <p:spPr/>
        <p:txBody>
          <a:bodyPr vert="horz" lIns="91440" tIns="45720" rIns="91440" bIns="45720" rtlCol="0" anchor="t">
            <a:normAutofit/>
          </a:bodyPr>
          <a:lstStyle/>
          <a:p>
            <a:r>
              <a:rPr lang="en-US"/>
              <a:t>Determine eigenfrequencies for vibe table force analysis</a:t>
            </a:r>
          </a:p>
          <a:p>
            <a:r>
              <a:rPr lang="en-US"/>
              <a:t>Test chassis in relevant environment to increase TRL</a:t>
            </a:r>
          </a:p>
          <a:p>
            <a:r>
              <a:rPr lang="en-US"/>
              <a:t>Also test </a:t>
            </a:r>
            <a:r>
              <a:rPr lang="en-US" err="1"/>
              <a:t>NanoRacks</a:t>
            </a:r>
            <a:r>
              <a:rPr lang="en-US"/>
              <a:t> acceleration spectral density (ASD) profile for launch environment</a:t>
            </a:r>
          </a:p>
          <a:p>
            <a:pPr marL="0" indent="0">
              <a:buNone/>
            </a:pPr>
            <a:endParaRPr lang="en-US"/>
          </a:p>
          <a:p>
            <a:endParaRPr lang="en-US"/>
          </a:p>
        </p:txBody>
      </p:sp>
      <p:sp>
        <p:nvSpPr>
          <p:cNvPr id="3" name="Title 2">
            <a:extLst>
              <a:ext uri="{FF2B5EF4-FFF2-40B4-BE49-F238E27FC236}">
                <a16:creationId xmlns:a16="http://schemas.microsoft.com/office/drawing/2014/main" id="{E474E315-85BD-4942-AA1D-562F7552CDF4}"/>
              </a:ext>
            </a:extLst>
          </p:cNvPr>
          <p:cNvSpPr>
            <a:spLocks noGrp="1"/>
          </p:cNvSpPr>
          <p:nvPr>
            <p:ph type="title"/>
          </p:nvPr>
        </p:nvSpPr>
        <p:spPr/>
        <p:txBody>
          <a:bodyPr/>
          <a:lstStyle/>
          <a:p>
            <a:r>
              <a:rPr lang="en-US"/>
              <a:t>Vibrational Analysis Test</a:t>
            </a:r>
          </a:p>
        </p:txBody>
      </p:sp>
      <p:sp>
        <p:nvSpPr>
          <p:cNvPr id="4" name="Slide Number Placeholder 3">
            <a:extLst>
              <a:ext uri="{FF2B5EF4-FFF2-40B4-BE49-F238E27FC236}">
                <a16:creationId xmlns:a16="http://schemas.microsoft.com/office/drawing/2014/main" id="{DF404F20-E048-4940-BE8E-EA9C30869114}"/>
              </a:ext>
            </a:extLst>
          </p:cNvPr>
          <p:cNvSpPr>
            <a:spLocks noGrp="1"/>
          </p:cNvSpPr>
          <p:nvPr>
            <p:ph type="sldNum" sz="quarter" idx="4"/>
          </p:nvPr>
        </p:nvSpPr>
        <p:spPr/>
        <p:txBody>
          <a:bodyPr/>
          <a:lstStyle/>
          <a:p>
            <a:fld id="{292ABC7F-B9E9-0840-915A-8F394559AFCC}" type="slidenum">
              <a:rPr lang="en-US" smtClean="0"/>
              <a:pPr/>
              <a:t>21</a:t>
            </a:fld>
            <a:endParaRPr lang="en-US"/>
          </a:p>
        </p:txBody>
      </p:sp>
      <p:pic>
        <p:nvPicPr>
          <p:cNvPr id="6" name="Picture 6" descr="A close up of a computer&#10;&#10;Description generated with high confidence">
            <a:extLst>
              <a:ext uri="{FF2B5EF4-FFF2-40B4-BE49-F238E27FC236}">
                <a16:creationId xmlns:a16="http://schemas.microsoft.com/office/drawing/2014/main" id="{E336153F-6B8A-4956-A21C-2292273753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88894" y="2375794"/>
            <a:ext cx="4507281" cy="4486359"/>
          </a:xfrm>
          <a:prstGeom prst="rect">
            <a:avLst/>
          </a:prstGeom>
        </p:spPr>
      </p:pic>
      <p:graphicFrame>
        <p:nvGraphicFramePr>
          <p:cNvPr id="8" name="Table 7">
            <a:extLst>
              <a:ext uri="{FF2B5EF4-FFF2-40B4-BE49-F238E27FC236}">
                <a16:creationId xmlns:a16="http://schemas.microsoft.com/office/drawing/2014/main" id="{82496A7F-45D4-4844-83FD-0963FD0A3124}"/>
              </a:ext>
            </a:extLst>
          </p:cNvPr>
          <p:cNvGraphicFramePr>
            <a:graphicFrameLocks noGrp="1"/>
          </p:cNvGraphicFramePr>
          <p:nvPr>
            <p:extLst>
              <p:ext uri="{D42A27DB-BD31-4B8C-83A1-F6EECF244321}">
                <p14:modId xmlns:p14="http://schemas.microsoft.com/office/powerpoint/2010/main" val="262411334"/>
              </p:ext>
            </p:extLst>
          </p:nvPr>
        </p:nvGraphicFramePr>
        <p:xfrm>
          <a:off x="83507" y="2286000"/>
          <a:ext cx="7484083" cy="1527547"/>
        </p:xfrm>
        <a:graphic>
          <a:graphicData uri="http://schemas.openxmlformats.org/drawingml/2006/table">
            <a:tbl>
              <a:tblPr firstRow="1" firstCol="1" bandRow="1">
                <a:tableStyleId>{5C22544A-7EE6-4342-B048-85BDC9FD1C3A}</a:tableStyleId>
              </a:tblPr>
              <a:tblGrid>
                <a:gridCol w="1239554">
                  <a:extLst>
                    <a:ext uri="{9D8B030D-6E8A-4147-A177-3AD203B41FA5}">
                      <a16:colId xmlns:a16="http://schemas.microsoft.com/office/drawing/2014/main" val="898688016"/>
                    </a:ext>
                  </a:extLst>
                </a:gridCol>
                <a:gridCol w="903377">
                  <a:extLst>
                    <a:ext uri="{9D8B030D-6E8A-4147-A177-3AD203B41FA5}">
                      <a16:colId xmlns:a16="http://schemas.microsoft.com/office/drawing/2014/main" val="1113898318"/>
                    </a:ext>
                  </a:extLst>
                </a:gridCol>
                <a:gridCol w="1335288">
                  <a:extLst>
                    <a:ext uri="{9D8B030D-6E8A-4147-A177-3AD203B41FA5}">
                      <a16:colId xmlns:a16="http://schemas.microsoft.com/office/drawing/2014/main" val="141843228"/>
                    </a:ext>
                  </a:extLst>
                </a:gridCol>
                <a:gridCol w="1335288">
                  <a:extLst>
                    <a:ext uri="{9D8B030D-6E8A-4147-A177-3AD203B41FA5}">
                      <a16:colId xmlns:a16="http://schemas.microsoft.com/office/drawing/2014/main" val="1553456293"/>
                    </a:ext>
                  </a:extLst>
                </a:gridCol>
                <a:gridCol w="1335288">
                  <a:extLst>
                    <a:ext uri="{9D8B030D-6E8A-4147-A177-3AD203B41FA5}">
                      <a16:colId xmlns:a16="http://schemas.microsoft.com/office/drawing/2014/main" val="2693785038"/>
                    </a:ext>
                  </a:extLst>
                </a:gridCol>
                <a:gridCol w="1335288">
                  <a:extLst>
                    <a:ext uri="{9D8B030D-6E8A-4147-A177-3AD203B41FA5}">
                      <a16:colId xmlns:a16="http://schemas.microsoft.com/office/drawing/2014/main" val="354483141"/>
                    </a:ext>
                  </a:extLst>
                </a:gridCol>
              </a:tblGrid>
              <a:tr h="493868">
                <a:tc>
                  <a:txBody>
                    <a:bodyPr/>
                    <a:lstStyle/>
                    <a:p>
                      <a:pPr lvl="0">
                        <a:buNone/>
                      </a:pPr>
                      <a:r>
                        <a:rPr lang="en-US" sz="1800">
                          <a:solidFill>
                            <a:schemeClr val="bg1"/>
                          </a:solidFill>
                          <a:effectLst/>
                        </a:rPr>
                        <a:t>Mode:</a:t>
                      </a:r>
                    </a:p>
                  </a:txBody>
                  <a:tcPr/>
                </a:tc>
                <a:tc>
                  <a:txBody>
                    <a:bodyPr/>
                    <a:lstStyle/>
                    <a:p>
                      <a:pPr lvl="0" algn="ctr">
                        <a:buNone/>
                      </a:pPr>
                      <a:r>
                        <a:rPr lang="en-US" sz="1800">
                          <a:solidFill>
                            <a:schemeClr val="bg1"/>
                          </a:solidFill>
                          <a:effectLst/>
                        </a:rPr>
                        <a:t>1</a:t>
                      </a:r>
                      <a:endParaRPr lang="en-US"/>
                    </a:p>
                  </a:txBody>
                  <a:tcPr/>
                </a:tc>
                <a:tc>
                  <a:txBody>
                    <a:bodyPr/>
                    <a:lstStyle/>
                    <a:p>
                      <a:pPr algn="ctr" fontAlgn="base"/>
                      <a:r>
                        <a:rPr lang="en-US" sz="1800">
                          <a:solidFill>
                            <a:schemeClr val="bg1"/>
                          </a:solidFill>
                          <a:effectLst/>
                        </a:rPr>
                        <a:t>2</a:t>
                      </a:r>
                      <a:endParaRPr lang="en-US" b="1">
                        <a:solidFill>
                          <a:schemeClr val="bg1"/>
                        </a:solidFill>
                        <a:effectLst/>
                      </a:endParaRPr>
                    </a:p>
                  </a:txBody>
                  <a:tcPr/>
                </a:tc>
                <a:tc>
                  <a:txBody>
                    <a:bodyPr/>
                    <a:lstStyle/>
                    <a:p>
                      <a:pPr lvl="0" algn="ctr">
                        <a:buNone/>
                      </a:pPr>
                      <a:r>
                        <a:rPr lang="en-US" sz="1800">
                          <a:solidFill>
                            <a:schemeClr val="bg1"/>
                          </a:solidFill>
                          <a:effectLst/>
                        </a:rPr>
                        <a:t>3</a:t>
                      </a:r>
                    </a:p>
                  </a:txBody>
                  <a:tcPr/>
                </a:tc>
                <a:tc>
                  <a:txBody>
                    <a:bodyPr/>
                    <a:lstStyle/>
                    <a:p>
                      <a:pPr lvl="0" algn="ctr">
                        <a:buNone/>
                      </a:pPr>
                      <a:r>
                        <a:rPr lang="en-US" sz="1800">
                          <a:solidFill>
                            <a:schemeClr val="bg1"/>
                          </a:solidFill>
                          <a:effectLst/>
                        </a:rPr>
                        <a:t>4</a:t>
                      </a:r>
                    </a:p>
                  </a:txBody>
                  <a:tcPr/>
                </a:tc>
                <a:tc>
                  <a:txBody>
                    <a:bodyPr/>
                    <a:lstStyle/>
                    <a:p>
                      <a:pPr lvl="0" algn="ctr">
                        <a:buNone/>
                      </a:pPr>
                      <a:r>
                        <a:rPr lang="en-US" sz="1800">
                          <a:solidFill>
                            <a:schemeClr val="bg1"/>
                          </a:solidFill>
                          <a:effectLst/>
                        </a:rPr>
                        <a:t>5</a:t>
                      </a:r>
                    </a:p>
                  </a:txBody>
                  <a:tcPr/>
                </a:tc>
                <a:extLst>
                  <a:ext uri="{0D108BD9-81ED-4DB2-BD59-A6C34878D82A}">
                    <a16:rowId xmlns:a16="http://schemas.microsoft.com/office/drawing/2014/main" val="1884588189"/>
                  </a:ext>
                </a:extLst>
              </a:tr>
              <a:tr h="1033679">
                <a:tc>
                  <a:txBody>
                    <a:bodyPr/>
                    <a:lstStyle/>
                    <a:p>
                      <a:pPr lvl="0">
                        <a:buNone/>
                      </a:pPr>
                      <a:r>
                        <a:rPr lang="en-US" sz="1800" b="0" i="0" u="none" strike="noStrike" noProof="0">
                          <a:solidFill>
                            <a:schemeClr val="bg1"/>
                          </a:solidFill>
                          <a:effectLst/>
                          <a:latin typeface="Cambria"/>
                        </a:rPr>
                        <a:t>Frequency (Hz)</a:t>
                      </a:r>
                    </a:p>
                  </a:txBody>
                  <a:tcPr/>
                </a:tc>
                <a:tc>
                  <a:txBody>
                    <a:bodyPr/>
                    <a:lstStyle/>
                    <a:p>
                      <a:pPr lvl="0" algn="ctr">
                        <a:lnSpc>
                          <a:spcPct val="100000"/>
                        </a:lnSpc>
                        <a:spcBef>
                          <a:spcPts val="0"/>
                        </a:spcBef>
                        <a:spcAft>
                          <a:spcPts val="0"/>
                        </a:spcAft>
                        <a:buNone/>
                      </a:pPr>
                      <a:endParaRPr lang="en-US" sz="1800" b="0" i="0" u="none" strike="noStrike" noProof="0">
                        <a:solidFill>
                          <a:srgbClr val="000000"/>
                        </a:solidFill>
                        <a:effectLst/>
                      </a:endParaRPr>
                    </a:p>
                    <a:p>
                      <a:pPr lvl="0" algn="ctr">
                        <a:lnSpc>
                          <a:spcPct val="100000"/>
                        </a:lnSpc>
                        <a:spcBef>
                          <a:spcPts val="0"/>
                        </a:spcBef>
                        <a:spcAft>
                          <a:spcPts val="0"/>
                        </a:spcAft>
                        <a:buNone/>
                      </a:pPr>
                      <a:r>
                        <a:rPr lang="en-US" sz="1800" b="0" i="0" u="none" strike="noStrike" noProof="0">
                          <a:solidFill>
                            <a:srgbClr val="000000"/>
                          </a:solidFill>
                          <a:effectLst/>
                        </a:rPr>
                        <a:t>887.73</a:t>
                      </a:r>
                    </a:p>
                  </a:txBody>
                  <a:tcPr/>
                </a:tc>
                <a:tc>
                  <a:txBody>
                    <a:bodyPr/>
                    <a:lstStyle/>
                    <a:p>
                      <a:pPr lvl="0" algn="ctr">
                        <a:lnSpc>
                          <a:spcPct val="100000"/>
                        </a:lnSpc>
                        <a:spcBef>
                          <a:spcPts val="0"/>
                        </a:spcBef>
                        <a:spcAft>
                          <a:spcPts val="0"/>
                        </a:spcAft>
                        <a:buNone/>
                      </a:pPr>
                      <a:endParaRPr lang="en-US" sz="1800" b="0" i="0" u="none" strike="noStrike" noProof="0">
                        <a:solidFill>
                          <a:srgbClr val="000000"/>
                        </a:solidFill>
                        <a:effectLst/>
                      </a:endParaRPr>
                    </a:p>
                    <a:p>
                      <a:pPr lvl="0" algn="ctr">
                        <a:lnSpc>
                          <a:spcPct val="100000"/>
                        </a:lnSpc>
                        <a:spcBef>
                          <a:spcPts val="0"/>
                        </a:spcBef>
                        <a:spcAft>
                          <a:spcPts val="0"/>
                        </a:spcAft>
                        <a:buNone/>
                      </a:pPr>
                      <a:r>
                        <a:rPr lang="en-US" sz="1800" b="0" i="0" u="none" strike="noStrike" noProof="0">
                          <a:solidFill>
                            <a:srgbClr val="000000"/>
                          </a:solidFill>
                          <a:effectLst/>
                        </a:rPr>
                        <a:t>926.21</a:t>
                      </a:r>
                      <a:endParaRPr lang="en-US">
                        <a:solidFill>
                          <a:srgbClr val="000000"/>
                        </a:solidFill>
                      </a:endParaRPr>
                    </a:p>
                  </a:txBody>
                  <a:tcPr/>
                </a:tc>
                <a:tc>
                  <a:txBody>
                    <a:bodyPr/>
                    <a:lstStyle/>
                    <a:p>
                      <a:pPr lvl="0" algn="ctr">
                        <a:lnSpc>
                          <a:spcPct val="100000"/>
                        </a:lnSpc>
                        <a:spcBef>
                          <a:spcPts val="0"/>
                        </a:spcBef>
                        <a:spcAft>
                          <a:spcPts val="0"/>
                        </a:spcAft>
                        <a:buNone/>
                      </a:pPr>
                      <a:endParaRPr lang="en-US" sz="1800" b="0" i="0" u="none" strike="noStrike" noProof="0">
                        <a:solidFill>
                          <a:srgbClr val="000000"/>
                        </a:solidFill>
                        <a:effectLst/>
                      </a:endParaRPr>
                    </a:p>
                    <a:p>
                      <a:pPr lvl="0" algn="ctr">
                        <a:lnSpc>
                          <a:spcPct val="100000"/>
                        </a:lnSpc>
                        <a:spcBef>
                          <a:spcPts val="0"/>
                        </a:spcBef>
                        <a:spcAft>
                          <a:spcPts val="0"/>
                        </a:spcAft>
                        <a:buNone/>
                      </a:pPr>
                      <a:r>
                        <a:rPr lang="en-US" sz="1800" b="0" i="0" u="none" strike="noStrike" noProof="0">
                          <a:solidFill>
                            <a:srgbClr val="000000"/>
                          </a:solidFill>
                          <a:effectLst/>
                        </a:rPr>
                        <a:t>1020.9</a:t>
                      </a:r>
                      <a:endParaRPr lang="en-US">
                        <a:solidFill>
                          <a:srgbClr val="000000"/>
                        </a:solidFill>
                      </a:endParaRPr>
                    </a:p>
                  </a:txBody>
                  <a:tcPr/>
                </a:tc>
                <a:tc>
                  <a:txBody>
                    <a:bodyPr/>
                    <a:lstStyle/>
                    <a:p>
                      <a:pPr lvl="0" algn="ctr">
                        <a:lnSpc>
                          <a:spcPct val="100000"/>
                        </a:lnSpc>
                        <a:spcBef>
                          <a:spcPts val="0"/>
                        </a:spcBef>
                        <a:spcAft>
                          <a:spcPts val="0"/>
                        </a:spcAft>
                        <a:buNone/>
                      </a:pPr>
                      <a:endParaRPr lang="en-US" sz="1800" b="0" i="0" u="none" strike="noStrike" noProof="0">
                        <a:solidFill>
                          <a:srgbClr val="000000"/>
                        </a:solidFill>
                        <a:effectLst/>
                        <a:latin typeface="Cambria"/>
                      </a:endParaRPr>
                    </a:p>
                    <a:p>
                      <a:pPr lvl="0" algn="ctr">
                        <a:lnSpc>
                          <a:spcPct val="100000"/>
                        </a:lnSpc>
                        <a:spcBef>
                          <a:spcPts val="0"/>
                        </a:spcBef>
                        <a:spcAft>
                          <a:spcPts val="0"/>
                        </a:spcAft>
                        <a:buNone/>
                      </a:pPr>
                      <a:r>
                        <a:rPr lang="en-US" sz="1800" b="0" i="0" u="none" strike="noStrike" noProof="0">
                          <a:solidFill>
                            <a:srgbClr val="000000"/>
                          </a:solidFill>
                          <a:effectLst/>
                          <a:latin typeface="Cambria"/>
                        </a:rPr>
                        <a:t>1044.1</a:t>
                      </a:r>
                    </a:p>
                  </a:txBody>
                  <a:tcPr/>
                </a:tc>
                <a:tc>
                  <a:txBody>
                    <a:bodyPr/>
                    <a:lstStyle/>
                    <a:p>
                      <a:pPr lvl="0" algn="ctr">
                        <a:lnSpc>
                          <a:spcPct val="100000"/>
                        </a:lnSpc>
                        <a:spcBef>
                          <a:spcPts val="0"/>
                        </a:spcBef>
                        <a:spcAft>
                          <a:spcPts val="0"/>
                        </a:spcAft>
                        <a:buNone/>
                      </a:pPr>
                      <a:endParaRPr lang="en-US" sz="1800" b="0" i="0" u="none" strike="noStrike" noProof="0">
                        <a:solidFill>
                          <a:srgbClr val="000000"/>
                        </a:solidFill>
                        <a:effectLst/>
                        <a:latin typeface="Cambria"/>
                      </a:endParaRPr>
                    </a:p>
                    <a:p>
                      <a:pPr lvl="0" algn="ctr">
                        <a:lnSpc>
                          <a:spcPct val="100000"/>
                        </a:lnSpc>
                        <a:spcBef>
                          <a:spcPts val="0"/>
                        </a:spcBef>
                        <a:spcAft>
                          <a:spcPts val="0"/>
                        </a:spcAft>
                        <a:buNone/>
                      </a:pPr>
                      <a:r>
                        <a:rPr lang="en-US" sz="1800" b="0" i="0" u="none" strike="noStrike" noProof="0">
                          <a:solidFill>
                            <a:srgbClr val="000000"/>
                          </a:solidFill>
                          <a:effectLst/>
                          <a:latin typeface="Cambria"/>
                        </a:rPr>
                        <a:t>1132</a:t>
                      </a:r>
                    </a:p>
                  </a:txBody>
                  <a:tcPr/>
                </a:tc>
                <a:extLst>
                  <a:ext uri="{0D108BD9-81ED-4DB2-BD59-A6C34878D82A}">
                    <a16:rowId xmlns:a16="http://schemas.microsoft.com/office/drawing/2014/main" val="4293967228"/>
                  </a:ext>
                </a:extLst>
              </a:tr>
            </a:tbl>
          </a:graphicData>
        </a:graphic>
      </p:graphicFrame>
      <p:pic>
        <p:nvPicPr>
          <p:cNvPr id="9" name="Picture 9" descr="A close up of a map&#10;&#10;Description generated with very high confidence">
            <a:extLst>
              <a:ext uri="{FF2B5EF4-FFF2-40B4-BE49-F238E27FC236}">
                <a16:creationId xmlns:a16="http://schemas.microsoft.com/office/drawing/2014/main" id="{C7F698E7-57AF-48C5-BABD-74B2299DC395}"/>
              </a:ext>
            </a:extLst>
          </p:cNvPr>
          <p:cNvPicPr>
            <a:picLocks noChangeAspect="1"/>
          </p:cNvPicPr>
          <p:nvPr/>
        </p:nvPicPr>
        <p:blipFill>
          <a:blip r:embed="rId3"/>
          <a:stretch>
            <a:fillRect/>
          </a:stretch>
        </p:blipFill>
        <p:spPr>
          <a:xfrm>
            <a:off x="757825" y="3855817"/>
            <a:ext cx="4820431" cy="2914615"/>
          </a:xfrm>
          <a:prstGeom prst="rect">
            <a:avLst/>
          </a:prstGeom>
        </p:spPr>
      </p:pic>
    </p:spTree>
    <p:extLst>
      <p:ext uri="{BB962C8B-B14F-4D97-AF65-F5344CB8AC3E}">
        <p14:creationId xmlns:p14="http://schemas.microsoft.com/office/powerpoint/2010/main" val="3871267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54758-F94E-47C6-9D95-7BD5521C087B}"/>
              </a:ext>
            </a:extLst>
          </p:cNvPr>
          <p:cNvSpPr>
            <a:spLocks noGrp="1"/>
          </p:cNvSpPr>
          <p:nvPr>
            <p:ph type="title"/>
          </p:nvPr>
        </p:nvSpPr>
        <p:spPr/>
        <p:txBody>
          <a:bodyPr/>
          <a:lstStyle/>
          <a:p>
            <a:r>
              <a:rPr lang="en-US">
                <a:ea typeface="+mj-lt"/>
                <a:cs typeface="+mj-lt"/>
              </a:rPr>
              <a:t>Centroid Determination Test</a:t>
            </a:r>
          </a:p>
        </p:txBody>
      </p:sp>
      <p:sp>
        <p:nvSpPr>
          <p:cNvPr id="4" name="Slide Number Placeholder 3">
            <a:extLst>
              <a:ext uri="{FF2B5EF4-FFF2-40B4-BE49-F238E27FC236}">
                <a16:creationId xmlns:a16="http://schemas.microsoft.com/office/drawing/2014/main" id="{76F3C8AA-58C3-47F3-A2F2-FE35C1A56EB1}"/>
              </a:ext>
            </a:extLst>
          </p:cNvPr>
          <p:cNvSpPr>
            <a:spLocks noGrp="1"/>
          </p:cNvSpPr>
          <p:nvPr>
            <p:ph type="sldNum" sz="quarter" idx="4"/>
          </p:nvPr>
        </p:nvSpPr>
        <p:spPr/>
        <p:txBody>
          <a:bodyPr/>
          <a:lstStyle/>
          <a:p>
            <a:fld id="{292ABC7F-B9E9-0840-915A-8F394559AFCC}" type="slidenum">
              <a:rPr lang="en-US" smtClean="0"/>
              <a:pPr/>
              <a:t>22</a:t>
            </a:fld>
            <a:endParaRPr lang="en-US"/>
          </a:p>
        </p:txBody>
      </p:sp>
      <p:sp>
        <p:nvSpPr>
          <p:cNvPr id="81" name="Rounded Rectangle 80">
            <a:extLst>
              <a:ext uri="{FF2B5EF4-FFF2-40B4-BE49-F238E27FC236}">
                <a16:creationId xmlns:a16="http://schemas.microsoft.com/office/drawing/2014/main" id="{193BBCCA-A32A-844E-AFDD-705F50A34C48}"/>
              </a:ext>
            </a:extLst>
          </p:cNvPr>
          <p:cNvSpPr/>
          <p:nvPr/>
        </p:nvSpPr>
        <p:spPr>
          <a:xfrm>
            <a:off x="6483360" y="1678674"/>
            <a:ext cx="1575707" cy="54559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GPS Verification</a:t>
            </a:r>
          </a:p>
        </p:txBody>
      </p:sp>
      <p:sp>
        <p:nvSpPr>
          <p:cNvPr id="82" name="Rounded Rectangle 81">
            <a:extLst>
              <a:ext uri="{FF2B5EF4-FFF2-40B4-BE49-F238E27FC236}">
                <a16:creationId xmlns:a16="http://schemas.microsoft.com/office/drawing/2014/main" id="{B5140859-092D-7047-8128-B0D109C714BA}"/>
              </a:ext>
            </a:extLst>
          </p:cNvPr>
          <p:cNvSpPr/>
          <p:nvPr/>
        </p:nvSpPr>
        <p:spPr>
          <a:xfrm>
            <a:off x="2802068" y="1696603"/>
            <a:ext cx="1844969" cy="536632"/>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Voltage Breakdown</a:t>
            </a:r>
          </a:p>
        </p:txBody>
      </p:sp>
      <p:sp>
        <p:nvSpPr>
          <p:cNvPr id="83" name="Rounded Rectangle 82">
            <a:extLst>
              <a:ext uri="{FF2B5EF4-FFF2-40B4-BE49-F238E27FC236}">
                <a16:creationId xmlns:a16="http://schemas.microsoft.com/office/drawing/2014/main" id="{BC6DF577-9C5F-5444-A22D-433F87EF585B}"/>
              </a:ext>
            </a:extLst>
          </p:cNvPr>
          <p:cNvSpPr/>
          <p:nvPr/>
        </p:nvSpPr>
        <p:spPr>
          <a:xfrm>
            <a:off x="4817688" y="1678674"/>
            <a:ext cx="1521919" cy="54559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Vibrational Analysis Test</a:t>
            </a:r>
          </a:p>
        </p:txBody>
      </p:sp>
      <p:sp>
        <p:nvSpPr>
          <p:cNvPr id="85" name="Rounded Rectangle 84">
            <a:extLst>
              <a:ext uri="{FF2B5EF4-FFF2-40B4-BE49-F238E27FC236}">
                <a16:creationId xmlns:a16="http://schemas.microsoft.com/office/drawing/2014/main" id="{CDDA0EDF-D14F-DD45-A938-C5068F2DF8B2}"/>
              </a:ext>
            </a:extLst>
          </p:cNvPr>
          <p:cNvSpPr/>
          <p:nvPr/>
        </p:nvSpPr>
        <p:spPr>
          <a:xfrm>
            <a:off x="6474395" y="2578811"/>
            <a:ext cx="1575707" cy="54559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Attitude Test</a:t>
            </a:r>
          </a:p>
        </p:txBody>
      </p:sp>
      <p:sp>
        <p:nvSpPr>
          <p:cNvPr id="86" name="Rounded Rectangle 85">
            <a:extLst>
              <a:ext uri="{FF2B5EF4-FFF2-40B4-BE49-F238E27FC236}">
                <a16:creationId xmlns:a16="http://schemas.microsoft.com/office/drawing/2014/main" id="{5C10C557-6959-DA4F-A4A0-6C67A8A8D41B}"/>
              </a:ext>
            </a:extLst>
          </p:cNvPr>
          <p:cNvSpPr/>
          <p:nvPr/>
        </p:nvSpPr>
        <p:spPr>
          <a:xfrm>
            <a:off x="2802068" y="2578810"/>
            <a:ext cx="1844969" cy="536632"/>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Power System Test</a:t>
            </a:r>
          </a:p>
        </p:txBody>
      </p:sp>
      <p:sp>
        <p:nvSpPr>
          <p:cNvPr id="87" name="Rounded Rectangle 86">
            <a:extLst>
              <a:ext uri="{FF2B5EF4-FFF2-40B4-BE49-F238E27FC236}">
                <a16:creationId xmlns:a16="http://schemas.microsoft.com/office/drawing/2014/main" id="{E0B3F964-D3E9-E844-B9EE-F8A5F021742F}"/>
              </a:ext>
            </a:extLst>
          </p:cNvPr>
          <p:cNvSpPr/>
          <p:nvPr/>
        </p:nvSpPr>
        <p:spPr>
          <a:xfrm>
            <a:off x="8490859" y="3455606"/>
            <a:ext cx="2255801" cy="54559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State Estimation Verification</a:t>
            </a:r>
          </a:p>
        </p:txBody>
      </p:sp>
      <p:sp>
        <p:nvSpPr>
          <p:cNvPr id="88" name="Rounded Rectangle 87">
            <a:extLst>
              <a:ext uri="{FF2B5EF4-FFF2-40B4-BE49-F238E27FC236}">
                <a16:creationId xmlns:a16="http://schemas.microsoft.com/office/drawing/2014/main" id="{0A7EC478-70D3-504D-8CDA-8CBA9BD9C070}"/>
              </a:ext>
            </a:extLst>
          </p:cNvPr>
          <p:cNvSpPr/>
          <p:nvPr/>
        </p:nvSpPr>
        <p:spPr>
          <a:xfrm>
            <a:off x="2799456" y="3469983"/>
            <a:ext cx="5259609" cy="55456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System Integration Test</a:t>
            </a:r>
          </a:p>
        </p:txBody>
      </p:sp>
      <p:cxnSp>
        <p:nvCxnSpPr>
          <p:cNvPr id="89" name="Straight Arrow Connector 88">
            <a:extLst>
              <a:ext uri="{FF2B5EF4-FFF2-40B4-BE49-F238E27FC236}">
                <a16:creationId xmlns:a16="http://schemas.microsoft.com/office/drawing/2014/main" id="{3ABF6E90-8681-BA4C-BD88-1A80E6130DA9}"/>
              </a:ext>
            </a:extLst>
          </p:cNvPr>
          <p:cNvCxnSpPr>
            <a:cxnSpLocks/>
          </p:cNvCxnSpPr>
          <p:nvPr/>
        </p:nvCxnSpPr>
        <p:spPr>
          <a:xfrm>
            <a:off x="7271214" y="2224270"/>
            <a:ext cx="0" cy="35454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a:extLst>
              <a:ext uri="{FF2B5EF4-FFF2-40B4-BE49-F238E27FC236}">
                <a16:creationId xmlns:a16="http://schemas.microsoft.com/office/drawing/2014/main" id="{74DA41E2-1B2D-6545-947F-412A941D232D}"/>
              </a:ext>
            </a:extLst>
          </p:cNvPr>
          <p:cNvCxnSpPr>
            <a:cxnSpLocks/>
          </p:cNvCxnSpPr>
          <p:nvPr/>
        </p:nvCxnSpPr>
        <p:spPr>
          <a:xfrm>
            <a:off x="5569684" y="2224270"/>
            <a:ext cx="0" cy="125467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48F1A0FC-6E0D-6046-A78A-E6A6354C3F01}"/>
              </a:ext>
            </a:extLst>
          </p:cNvPr>
          <p:cNvCxnSpPr>
            <a:cxnSpLocks/>
          </p:cNvCxnSpPr>
          <p:nvPr/>
        </p:nvCxnSpPr>
        <p:spPr>
          <a:xfrm>
            <a:off x="3630423" y="3115441"/>
            <a:ext cx="0" cy="35454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3B8CEEA1-0B68-E64A-8763-ABFD6FE204CD}"/>
              </a:ext>
            </a:extLst>
          </p:cNvPr>
          <p:cNvCxnSpPr>
            <a:cxnSpLocks/>
          </p:cNvCxnSpPr>
          <p:nvPr/>
        </p:nvCxnSpPr>
        <p:spPr>
          <a:xfrm flipH="1">
            <a:off x="7271213" y="3124407"/>
            <a:ext cx="1" cy="35453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93" name="Rounded Rectangle 92">
            <a:extLst>
              <a:ext uri="{FF2B5EF4-FFF2-40B4-BE49-F238E27FC236}">
                <a16:creationId xmlns:a16="http://schemas.microsoft.com/office/drawing/2014/main" id="{E95F3F25-011D-AF42-A4E4-D107C8453033}"/>
              </a:ext>
            </a:extLst>
          </p:cNvPr>
          <p:cNvSpPr/>
          <p:nvPr/>
        </p:nvSpPr>
        <p:spPr>
          <a:xfrm>
            <a:off x="1180879" y="2573029"/>
            <a:ext cx="1459486" cy="53962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Subsystem Level</a:t>
            </a:r>
          </a:p>
        </p:txBody>
      </p:sp>
      <p:sp>
        <p:nvSpPr>
          <p:cNvPr id="95" name="Rounded Rectangle 94">
            <a:extLst>
              <a:ext uri="{FF2B5EF4-FFF2-40B4-BE49-F238E27FC236}">
                <a16:creationId xmlns:a16="http://schemas.microsoft.com/office/drawing/2014/main" id="{A0B17B9D-E914-FA44-A4F7-8652E9F09AF3}"/>
              </a:ext>
            </a:extLst>
          </p:cNvPr>
          <p:cNvSpPr/>
          <p:nvPr/>
        </p:nvSpPr>
        <p:spPr>
          <a:xfrm>
            <a:off x="1180879" y="3440387"/>
            <a:ext cx="1459487" cy="54095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System Level</a:t>
            </a:r>
          </a:p>
        </p:txBody>
      </p:sp>
      <p:cxnSp>
        <p:nvCxnSpPr>
          <p:cNvPr id="96" name="Straight Arrow Connector 95">
            <a:extLst>
              <a:ext uri="{FF2B5EF4-FFF2-40B4-BE49-F238E27FC236}">
                <a16:creationId xmlns:a16="http://schemas.microsoft.com/office/drawing/2014/main" id="{E18532B9-1AE6-9949-BDCC-0AD5522537E3}"/>
              </a:ext>
            </a:extLst>
          </p:cNvPr>
          <p:cNvCxnSpPr>
            <a:cxnSpLocks/>
          </p:cNvCxnSpPr>
          <p:nvPr/>
        </p:nvCxnSpPr>
        <p:spPr>
          <a:xfrm>
            <a:off x="8050102" y="3747263"/>
            <a:ext cx="440756" cy="132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a:extLst>
              <a:ext uri="{FF2B5EF4-FFF2-40B4-BE49-F238E27FC236}">
                <a16:creationId xmlns:a16="http://schemas.microsoft.com/office/drawing/2014/main" id="{E2BBF2A0-56E2-9E4D-A671-E18662483EF9}"/>
              </a:ext>
            </a:extLst>
          </p:cNvPr>
          <p:cNvCxnSpPr>
            <a:cxnSpLocks/>
          </p:cNvCxnSpPr>
          <p:nvPr/>
        </p:nvCxnSpPr>
        <p:spPr>
          <a:xfrm>
            <a:off x="3621457" y="2227935"/>
            <a:ext cx="1" cy="35454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16677745-53DE-2446-9B25-089648E4C99B}"/>
              </a:ext>
            </a:extLst>
          </p:cNvPr>
          <p:cNvCxnSpPr>
            <a:cxnSpLocks/>
            <a:stCxn id="84" idx="2"/>
          </p:cNvCxnSpPr>
          <p:nvPr/>
        </p:nvCxnSpPr>
        <p:spPr>
          <a:xfrm>
            <a:off x="9608099" y="3115641"/>
            <a:ext cx="0" cy="20499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B1C3975C-FD61-274F-82A9-00C659270DF8}"/>
              </a:ext>
            </a:extLst>
          </p:cNvPr>
          <p:cNvCxnSpPr>
            <a:cxnSpLocks/>
          </p:cNvCxnSpPr>
          <p:nvPr/>
        </p:nvCxnSpPr>
        <p:spPr>
          <a:xfrm flipH="1">
            <a:off x="7670315" y="3320634"/>
            <a:ext cx="193778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3DF1B15D-86C3-8F4C-8B44-EBB0A16A09AA}"/>
              </a:ext>
            </a:extLst>
          </p:cNvPr>
          <p:cNvCxnSpPr>
            <a:cxnSpLocks/>
          </p:cNvCxnSpPr>
          <p:nvPr/>
        </p:nvCxnSpPr>
        <p:spPr>
          <a:xfrm>
            <a:off x="7670315" y="3320634"/>
            <a:ext cx="0" cy="15831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0" name="Rounded Rectangle 94">
            <a:extLst>
              <a:ext uri="{FF2B5EF4-FFF2-40B4-BE49-F238E27FC236}">
                <a16:creationId xmlns:a16="http://schemas.microsoft.com/office/drawing/2014/main" id="{37D125E8-3195-4805-9A8C-9BC048C2D937}"/>
              </a:ext>
            </a:extLst>
          </p:cNvPr>
          <p:cNvSpPr/>
          <p:nvPr/>
        </p:nvSpPr>
        <p:spPr>
          <a:xfrm>
            <a:off x="1180878" y="1721685"/>
            <a:ext cx="1459479" cy="53199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Component Level</a:t>
            </a:r>
          </a:p>
        </p:txBody>
      </p:sp>
      <p:graphicFrame>
        <p:nvGraphicFramePr>
          <p:cNvPr id="37" name="Table 36">
            <a:extLst>
              <a:ext uri="{FF2B5EF4-FFF2-40B4-BE49-F238E27FC236}">
                <a16:creationId xmlns:a16="http://schemas.microsoft.com/office/drawing/2014/main" id="{B3761A83-55EA-4FC9-A3D0-9770C21B35A4}"/>
              </a:ext>
            </a:extLst>
          </p:cNvPr>
          <p:cNvGraphicFramePr>
            <a:graphicFrameLocks noGrp="1"/>
          </p:cNvGraphicFramePr>
          <p:nvPr>
            <p:extLst>
              <p:ext uri="{D42A27DB-BD31-4B8C-83A1-F6EECF244321}">
                <p14:modId xmlns:p14="http://schemas.microsoft.com/office/powerpoint/2010/main" val="3665992238"/>
              </p:ext>
            </p:extLst>
          </p:nvPr>
        </p:nvGraphicFramePr>
        <p:xfrm>
          <a:off x="6445705" y="4195948"/>
          <a:ext cx="4473221" cy="2472832"/>
        </p:xfrm>
        <a:graphic>
          <a:graphicData uri="http://schemas.openxmlformats.org/drawingml/2006/table">
            <a:tbl>
              <a:tblPr firstRow="1" bandRow="1">
                <a:tableStyleId>{5C22544A-7EE6-4342-B048-85BDC9FD1C3A}</a:tableStyleId>
              </a:tblPr>
              <a:tblGrid>
                <a:gridCol w="1326598">
                  <a:extLst>
                    <a:ext uri="{9D8B030D-6E8A-4147-A177-3AD203B41FA5}">
                      <a16:colId xmlns:a16="http://schemas.microsoft.com/office/drawing/2014/main" val="1113898318"/>
                    </a:ext>
                  </a:extLst>
                </a:gridCol>
                <a:gridCol w="3146623">
                  <a:extLst>
                    <a:ext uri="{9D8B030D-6E8A-4147-A177-3AD203B41FA5}">
                      <a16:colId xmlns:a16="http://schemas.microsoft.com/office/drawing/2014/main" val="141843228"/>
                    </a:ext>
                  </a:extLst>
                </a:gridCol>
              </a:tblGrid>
              <a:tr h="406722">
                <a:tc>
                  <a:txBody>
                    <a:bodyPr/>
                    <a:lstStyle/>
                    <a:p>
                      <a:pPr fontAlgn="base"/>
                      <a:r>
                        <a:rPr lang="en-US" sz="1800">
                          <a:solidFill>
                            <a:schemeClr val="bg1"/>
                          </a:solidFill>
                          <a:effectLst/>
                        </a:rPr>
                        <a:t>Design Req.​</a:t>
                      </a:r>
                      <a:endParaRPr lang="en-US" b="1">
                        <a:solidFill>
                          <a:schemeClr val="bg1"/>
                        </a:solidFill>
                        <a:effectLst/>
                      </a:endParaRPr>
                    </a:p>
                  </a:txBody>
                  <a:tcPr/>
                </a:tc>
                <a:tc>
                  <a:txBody>
                    <a:bodyPr/>
                    <a:lstStyle/>
                    <a:p>
                      <a:pPr fontAlgn="base"/>
                      <a:r>
                        <a:rPr lang="en-US" sz="1800">
                          <a:solidFill>
                            <a:schemeClr val="bg1"/>
                          </a:solidFill>
                          <a:effectLst/>
                        </a:rPr>
                        <a:t>Summary​</a:t>
                      </a:r>
                      <a:endParaRPr lang="en-US" b="1">
                        <a:solidFill>
                          <a:schemeClr val="bg1"/>
                        </a:solidFill>
                        <a:effectLst/>
                      </a:endParaRPr>
                    </a:p>
                  </a:txBody>
                  <a:tcPr/>
                </a:tc>
                <a:extLst>
                  <a:ext uri="{0D108BD9-81ED-4DB2-BD59-A6C34878D82A}">
                    <a16:rowId xmlns:a16="http://schemas.microsoft.com/office/drawing/2014/main" val="1884588189"/>
                  </a:ext>
                </a:extLst>
              </a:tr>
              <a:tr h="1009792">
                <a:tc>
                  <a:txBody>
                    <a:bodyPr/>
                    <a:lstStyle/>
                    <a:p>
                      <a:pPr fontAlgn="base"/>
                      <a:r>
                        <a:rPr lang="en-US" sz="1600">
                          <a:solidFill>
                            <a:srgbClr val="000000"/>
                          </a:solidFill>
                          <a:effectLst/>
                        </a:rPr>
                        <a:t>DR-1.1​</a:t>
                      </a:r>
                    </a:p>
                  </a:txBody>
                  <a:tcPr/>
                </a:tc>
                <a:tc>
                  <a:txBody>
                    <a:bodyPr/>
                    <a:lstStyle/>
                    <a:p>
                      <a:pPr fontAlgn="base"/>
                      <a:r>
                        <a:rPr lang="en-US" sz="1600">
                          <a:solidFill>
                            <a:srgbClr val="000000"/>
                          </a:solidFill>
                          <a:effectLst/>
                        </a:rPr>
                        <a:t>VISION shall characterize and differentiate up to 6 CubeSats of 1U and up to 3U sized CubeSats.​</a:t>
                      </a:r>
                    </a:p>
                  </a:txBody>
                  <a:tcPr/>
                </a:tc>
                <a:extLst>
                  <a:ext uri="{0D108BD9-81ED-4DB2-BD59-A6C34878D82A}">
                    <a16:rowId xmlns:a16="http://schemas.microsoft.com/office/drawing/2014/main" val="4293967228"/>
                  </a:ext>
                </a:extLst>
              </a:tr>
              <a:tr h="701245">
                <a:tc>
                  <a:txBody>
                    <a:bodyPr/>
                    <a:lstStyle/>
                    <a:p>
                      <a:pPr fontAlgn="base"/>
                      <a:r>
                        <a:rPr lang="en-US" sz="1600">
                          <a:solidFill>
                            <a:srgbClr val="000000"/>
                          </a:solidFill>
                          <a:effectLst/>
                        </a:rPr>
                        <a:t>DR-1.2​</a:t>
                      </a:r>
                    </a:p>
                  </a:txBody>
                  <a:tcPr/>
                </a:tc>
                <a:tc>
                  <a:txBody>
                    <a:bodyPr/>
                    <a:lstStyle/>
                    <a:p>
                      <a:pPr fontAlgn="base"/>
                      <a:r>
                        <a:rPr lang="en-US" sz="1600">
                          <a:solidFill>
                            <a:srgbClr val="000000"/>
                          </a:solidFill>
                          <a:effectLst/>
                        </a:rPr>
                        <a:t>VISION shall estimate the centroid of each CubeSat of 1U up to 3U size​</a:t>
                      </a:r>
                    </a:p>
                  </a:txBody>
                  <a:tcPr/>
                </a:tc>
                <a:extLst>
                  <a:ext uri="{0D108BD9-81ED-4DB2-BD59-A6C34878D82A}">
                    <a16:rowId xmlns:a16="http://schemas.microsoft.com/office/drawing/2014/main" val="2578171653"/>
                  </a:ext>
                </a:extLst>
              </a:tr>
            </a:tbl>
          </a:graphicData>
        </a:graphic>
      </p:graphicFrame>
      <p:sp>
        <p:nvSpPr>
          <p:cNvPr id="38" name="Rectangle 37">
            <a:extLst>
              <a:ext uri="{FF2B5EF4-FFF2-40B4-BE49-F238E27FC236}">
                <a16:creationId xmlns:a16="http://schemas.microsoft.com/office/drawing/2014/main" id="{C8D39FB0-43BF-496A-991D-936D627A1297}"/>
              </a:ext>
            </a:extLst>
          </p:cNvPr>
          <p:cNvSpPr/>
          <p:nvPr/>
        </p:nvSpPr>
        <p:spPr>
          <a:xfrm>
            <a:off x="761999" y="909624"/>
            <a:ext cx="10155223" cy="3188951"/>
          </a:xfrm>
          <a:prstGeom prst="rect">
            <a:avLst/>
          </a:prstGeom>
          <a:solidFill>
            <a:schemeClr val="tx1">
              <a:lumMod val="20000"/>
              <a:lumOff val="80000"/>
              <a:alpha val="60000"/>
            </a:schemeClr>
          </a:solidFill>
          <a:ln>
            <a:solidFill>
              <a:schemeClr val="tx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D93AB81-B7D8-964C-B558-6F74BC952A3B}"/>
              </a:ext>
            </a:extLst>
          </p:cNvPr>
          <p:cNvSpPr/>
          <p:nvPr/>
        </p:nvSpPr>
        <p:spPr>
          <a:xfrm>
            <a:off x="8287833" y="1094439"/>
            <a:ext cx="2631089" cy="21383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4" name="Rounded Rectangle 83">
            <a:extLst>
              <a:ext uri="{FF2B5EF4-FFF2-40B4-BE49-F238E27FC236}">
                <a16:creationId xmlns:a16="http://schemas.microsoft.com/office/drawing/2014/main" id="{0ED3402B-BA89-CE43-BADF-2D06DE9A8956}"/>
              </a:ext>
            </a:extLst>
          </p:cNvPr>
          <p:cNvSpPr/>
          <p:nvPr/>
        </p:nvSpPr>
        <p:spPr>
          <a:xfrm>
            <a:off x="8469531" y="2570044"/>
            <a:ext cx="2277136" cy="545597"/>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Centroid Determination Test</a:t>
            </a:r>
          </a:p>
        </p:txBody>
      </p:sp>
      <p:sp>
        <p:nvSpPr>
          <p:cNvPr id="101" name="TextBox 100">
            <a:extLst>
              <a:ext uri="{FF2B5EF4-FFF2-40B4-BE49-F238E27FC236}">
                <a16:creationId xmlns:a16="http://schemas.microsoft.com/office/drawing/2014/main" id="{00995886-D35E-1941-AA06-0453F392CC32}"/>
              </a:ext>
            </a:extLst>
          </p:cNvPr>
          <p:cNvSpPr txBox="1"/>
          <p:nvPr/>
        </p:nvSpPr>
        <p:spPr>
          <a:xfrm>
            <a:off x="8277382" y="1169715"/>
            <a:ext cx="26310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rPr>
              <a:t>Centroid Determination</a:t>
            </a:r>
          </a:p>
        </p:txBody>
      </p:sp>
      <p:cxnSp>
        <p:nvCxnSpPr>
          <p:cNvPr id="102" name="Straight Arrow Connector 101">
            <a:extLst>
              <a:ext uri="{FF2B5EF4-FFF2-40B4-BE49-F238E27FC236}">
                <a16:creationId xmlns:a16="http://schemas.microsoft.com/office/drawing/2014/main" id="{1C5BA612-CD3F-0942-AE60-ED6410C1D412}"/>
              </a:ext>
            </a:extLst>
          </p:cNvPr>
          <p:cNvCxnSpPr>
            <a:cxnSpLocks/>
            <a:endCxn id="84" idx="0"/>
          </p:cNvCxnSpPr>
          <p:nvPr/>
        </p:nvCxnSpPr>
        <p:spPr>
          <a:xfrm flipH="1">
            <a:off x="9608099" y="2224270"/>
            <a:ext cx="626" cy="34577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1" name="Rounded Rectangle 94">
            <a:extLst>
              <a:ext uri="{FF2B5EF4-FFF2-40B4-BE49-F238E27FC236}">
                <a16:creationId xmlns:a16="http://schemas.microsoft.com/office/drawing/2014/main" id="{7A95DFC8-EAF5-4928-A07B-52F20045A739}"/>
              </a:ext>
            </a:extLst>
          </p:cNvPr>
          <p:cNvSpPr/>
          <p:nvPr/>
        </p:nvSpPr>
        <p:spPr>
          <a:xfrm>
            <a:off x="8469525" y="1682258"/>
            <a:ext cx="2277136" cy="53199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TOF Camera Verification</a:t>
            </a:r>
          </a:p>
        </p:txBody>
      </p:sp>
      <p:sp>
        <p:nvSpPr>
          <p:cNvPr id="39" name="Rectangle 38">
            <a:extLst>
              <a:ext uri="{FF2B5EF4-FFF2-40B4-BE49-F238E27FC236}">
                <a16:creationId xmlns:a16="http://schemas.microsoft.com/office/drawing/2014/main" id="{22E23476-CDCC-4746-93B0-A7A69BAE1850}"/>
              </a:ext>
            </a:extLst>
          </p:cNvPr>
          <p:cNvSpPr/>
          <p:nvPr/>
        </p:nvSpPr>
        <p:spPr>
          <a:xfrm>
            <a:off x="10560" y="4220323"/>
            <a:ext cx="6134376" cy="1851148"/>
          </a:xfrm>
          <a:prstGeom prst="rect">
            <a:avLst/>
          </a:prstGeom>
        </p:spPr>
        <p:txBody>
          <a:bodyPr wrap="square">
            <a:spAutoFit/>
          </a:bodyPr>
          <a:lstStyle/>
          <a:p>
            <a:r>
              <a:rPr lang="en-US" sz="2800" b="1">
                <a:solidFill>
                  <a:srgbClr val="000000"/>
                </a:solidFill>
              </a:rPr>
              <a:t>        </a:t>
            </a:r>
            <a:r>
              <a:rPr lang="en-US" sz="2400" b="1" u="sng">
                <a:solidFill>
                  <a:srgbClr val="000000"/>
                </a:solidFill>
              </a:rPr>
              <a:t>Purpose:</a:t>
            </a:r>
          </a:p>
          <a:p>
            <a:pPr marL="742950" lvl="1" indent="-285750">
              <a:lnSpc>
                <a:spcPct val="150000"/>
              </a:lnSpc>
              <a:buFont typeface="Arial" panose="020B0604020202020204" pitchFamily="34" charset="0"/>
              <a:buChar char="•"/>
            </a:pPr>
            <a:r>
              <a:rPr lang="en-US" sz="2000">
                <a:solidFill>
                  <a:srgbClr val="000000"/>
                </a:solidFill>
              </a:rPr>
              <a:t> Verifies VISION’s capability to determine a centroid for up to 6 CubeSats in order to perform state estimation</a:t>
            </a:r>
          </a:p>
        </p:txBody>
      </p:sp>
    </p:spTree>
    <p:extLst>
      <p:ext uri="{BB962C8B-B14F-4D97-AF65-F5344CB8AC3E}">
        <p14:creationId xmlns:p14="http://schemas.microsoft.com/office/powerpoint/2010/main" val="340902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4" name="Picture 13">
            <a:extLst>
              <a:ext uri="{FF2B5EF4-FFF2-40B4-BE49-F238E27FC236}">
                <a16:creationId xmlns:a16="http://schemas.microsoft.com/office/drawing/2014/main" id="{448B486C-4112-4BE8-8F59-8A41590321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631" r="25490"/>
          <a:stretch/>
        </p:blipFill>
        <p:spPr>
          <a:xfrm>
            <a:off x="515058" y="3798610"/>
            <a:ext cx="2654862" cy="2136423"/>
          </a:xfrm>
          <a:prstGeom prst="rect">
            <a:avLst/>
          </a:prstGeom>
          <a:ln>
            <a:solidFill>
              <a:schemeClr val="accent2"/>
            </a:solidFill>
          </a:ln>
        </p:spPr>
      </p:pic>
      <p:sp>
        <p:nvSpPr>
          <p:cNvPr id="28" name="Freeform: Shape 27">
            <a:extLst>
              <a:ext uri="{FF2B5EF4-FFF2-40B4-BE49-F238E27FC236}">
                <a16:creationId xmlns:a16="http://schemas.microsoft.com/office/drawing/2014/main" id="{862CEF56-525C-4E02-B4A9-4B981A61CC2D}"/>
              </a:ext>
            </a:extLst>
          </p:cNvPr>
          <p:cNvSpPr/>
          <p:nvPr/>
        </p:nvSpPr>
        <p:spPr>
          <a:xfrm>
            <a:off x="2961640" y="3602751"/>
            <a:ext cx="1132840" cy="1766809"/>
          </a:xfrm>
          <a:custGeom>
            <a:avLst/>
            <a:gdLst>
              <a:gd name="connsiteX0" fmla="*/ 0 w 1132840"/>
              <a:gd name="connsiteY0" fmla="*/ 1766809 h 1766809"/>
              <a:gd name="connsiteX1" fmla="*/ 665480 w 1132840"/>
              <a:gd name="connsiteY1" fmla="*/ 14209 h 1766809"/>
              <a:gd name="connsiteX2" fmla="*/ 1132840 w 1132840"/>
              <a:gd name="connsiteY2" fmla="*/ 933689 h 1766809"/>
            </a:gdLst>
            <a:ahLst/>
            <a:cxnLst>
              <a:cxn ang="0">
                <a:pos x="connsiteX0" y="connsiteY0"/>
              </a:cxn>
              <a:cxn ang="0">
                <a:pos x="connsiteX1" y="connsiteY1"/>
              </a:cxn>
              <a:cxn ang="0">
                <a:pos x="connsiteX2" y="connsiteY2"/>
              </a:cxn>
            </a:cxnLst>
            <a:rect l="l" t="t" r="r" b="b"/>
            <a:pathLst>
              <a:path w="1132840" h="1766809">
                <a:moveTo>
                  <a:pt x="0" y="1766809"/>
                </a:moveTo>
                <a:cubicBezTo>
                  <a:pt x="238336" y="959935"/>
                  <a:pt x="476673" y="153062"/>
                  <a:pt x="665480" y="14209"/>
                </a:cubicBezTo>
                <a:cubicBezTo>
                  <a:pt x="854287" y="-124644"/>
                  <a:pt x="1021080" y="796529"/>
                  <a:pt x="1132840" y="933689"/>
                </a:cubicBez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61" name="Freeform: Shape 60">
            <a:extLst>
              <a:ext uri="{FF2B5EF4-FFF2-40B4-BE49-F238E27FC236}">
                <a16:creationId xmlns:a16="http://schemas.microsoft.com/office/drawing/2014/main" id="{8A6032FE-7678-4945-82F7-DAFF0451CDC8}"/>
              </a:ext>
            </a:extLst>
          </p:cNvPr>
          <p:cNvSpPr/>
          <p:nvPr/>
        </p:nvSpPr>
        <p:spPr>
          <a:xfrm>
            <a:off x="3017676" y="3730706"/>
            <a:ext cx="1244839" cy="1766809"/>
          </a:xfrm>
          <a:custGeom>
            <a:avLst/>
            <a:gdLst>
              <a:gd name="connsiteX0" fmla="*/ 0 w 1132840"/>
              <a:gd name="connsiteY0" fmla="*/ 1766809 h 1766809"/>
              <a:gd name="connsiteX1" fmla="*/ 665480 w 1132840"/>
              <a:gd name="connsiteY1" fmla="*/ 14209 h 1766809"/>
              <a:gd name="connsiteX2" fmla="*/ 1132840 w 1132840"/>
              <a:gd name="connsiteY2" fmla="*/ 933689 h 1766809"/>
            </a:gdLst>
            <a:ahLst/>
            <a:cxnLst>
              <a:cxn ang="0">
                <a:pos x="connsiteX0" y="connsiteY0"/>
              </a:cxn>
              <a:cxn ang="0">
                <a:pos x="connsiteX1" y="connsiteY1"/>
              </a:cxn>
              <a:cxn ang="0">
                <a:pos x="connsiteX2" y="connsiteY2"/>
              </a:cxn>
            </a:cxnLst>
            <a:rect l="l" t="t" r="r" b="b"/>
            <a:pathLst>
              <a:path w="1132840" h="1766809">
                <a:moveTo>
                  <a:pt x="0" y="1766809"/>
                </a:moveTo>
                <a:cubicBezTo>
                  <a:pt x="238336" y="959935"/>
                  <a:pt x="476673" y="153062"/>
                  <a:pt x="665480" y="14209"/>
                </a:cubicBezTo>
                <a:cubicBezTo>
                  <a:pt x="854287" y="-124644"/>
                  <a:pt x="1021080" y="796529"/>
                  <a:pt x="1132840" y="933689"/>
                </a:cubicBez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pic>
        <p:nvPicPr>
          <p:cNvPr id="8" name="Picture 7" descr="A close up of a cell phone&#10;&#10;Description automatically generated">
            <a:extLst>
              <a:ext uri="{FF2B5EF4-FFF2-40B4-BE49-F238E27FC236}">
                <a16:creationId xmlns:a16="http://schemas.microsoft.com/office/drawing/2014/main" id="{A44B64CD-926F-4DC1-9090-6641E8A4BF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5910" y="4500587"/>
            <a:ext cx="1247553" cy="1341120"/>
          </a:xfrm>
          <a:prstGeom prst="rect">
            <a:avLst/>
          </a:prstGeom>
        </p:spPr>
      </p:pic>
      <p:sp>
        <p:nvSpPr>
          <p:cNvPr id="57" name="Isosceles Triangle 56">
            <a:extLst>
              <a:ext uri="{FF2B5EF4-FFF2-40B4-BE49-F238E27FC236}">
                <a16:creationId xmlns:a16="http://schemas.microsoft.com/office/drawing/2014/main" id="{B023B400-9DDB-43B6-A103-3F4AE3E9B454}"/>
              </a:ext>
            </a:extLst>
          </p:cNvPr>
          <p:cNvSpPr/>
          <p:nvPr/>
        </p:nvSpPr>
        <p:spPr>
          <a:xfrm rot="16200000">
            <a:off x="6180074" y="1256859"/>
            <a:ext cx="3034944" cy="6988631"/>
          </a:xfrm>
          <a:prstGeom prst="triangle">
            <a:avLst/>
          </a:prstGeom>
          <a:gradFill>
            <a:gsLst>
              <a:gs pos="0">
                <a:schemeClr val="accent3">
                  <a:tint val="50000"/>
                  <a:satMod val="300000"/>
                </a:schemeClr>
              </a:gs>
              <a:gs pos="0">
                <a:schemeClr val="accent3">
                  <a:tint val="37000"/>
                  <a:satMod val="300000"/>
                </a:schemeClr>
              </a:gs>
              <a:gs pos="16000">
                <a:schemeClr val="accent3">
                  <a:tint val="15000"/>
                  <a:satMod val="350000"/>
                  <a:alpha val="32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A3D6C3EB-A063-4509-B034-BB2BD54E77B5}"/>
              </a:ext>
            </a:extLst>
          </p:cNvPr>
          <p:cNvSpPr/>
          <p:nvPr/>
        </p:nvSpPr>
        <p:spPr>
          <a:xfrm rot="16200000">
            <a:off x="6926353" y="1933976"/>
            <a:ext cx="1938992" cy="6592026"/>
          </a:xfrm>
          <a:prstGeom prst="triangle">
            <a:avLst/>
          </a:prstGeom>
          <a:gradFill>
            <a:gsLst>
              <a:gs pos="0">
                <a:schemeClr val="accent4">
                  <a:tint val="50000"/>
                  <a:satMod val="300000"/>
                </a:schemeClr>
              </a:gs>
              <a:gs pos="0">
                <a:schemeClr val="accent4">
                  <a:tint val="37000"/>
                  <a:satMod val="300000"/>
                </a:schemeClr>
              </a:gs>
              <a:gs pos="31000">
                <a:schemeClr val="accent4">
                  <a:tint val="15000"/>
                  <a:satMod val="350000"/>
                  <a:alpha val="57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Title 2">
            <a:extLst>
              <a:ext uri="{FF2B5EF4-FFF2-40B4-BE49-F238E27FC236}">
                <a16:creationId xmlns:a16="http://schemas.microsoft.com/office/drawing/2014/main" id="{F67CAFE3-5214-41BE-87F5-D314DE8BD566}"/>
              </a:ext>
            </a:extLst>
          </p:cNvPr>
          <p:cNvSpPr>
            <a:spLocks noGrp="1"/>
          </p:cNvSpPr>
          <p:nvPr>
            <p:ph type="title"/>
          </p:nvPr>
        </p:nvSpPr>
        <p:spPr>
          <a:xfrm>
            <a:off x="843126" y="171147"/>
            <a:ext cx="10363117" cy="430887"/>
          </a:xfrm>
        </p:spPr>
        <p:txBody>
          <a:bodyPr/>
          <a:lstStyle/>
          <a:p>
            <a:r>
              <a:rPr lang="en-US" sz="2800">
                <a:ea typeface="+mj-lt"/>
                <a:cs typeface="+mj-lt"/>
              </a:rPr>
              <a:t>Centroid Detection Test Overview</a:t>
            </a:r>
            <a:endParaRPr lang="en-US" sz="2800"/>
          </a:p>
        </p:txBody>
      </p:sp>
      <p:sp>
        <p:nvSpPr>
          <p:cNvPr id="95" name="TextBox 94">
            <a:extLst>
              <a:ext uri="{FF2B5EF4-FFF2-40B4-BE49-F238E27FC236}">
                <a16:creationId xmlns:a16="http://schemas.microsoft.com/office/drawing/2014/main" id="{0670D4EB-A0FB-4C0C-9E3A-67242A3C308C}"/>
              </a:ext>
            </a:extLst>
          </p:cNvPr>
          <p:cNvSpPr txBox="1"/>
          <p:nvPr/>
        </p:nvSpPr>
        <p:spPr>
          <a:xfrm>
            <a:off x="771039" y="1245855"/>
            <a:ext cx="4121179" cy="1938992"/>
          </a:xfrm>
          <a:prstGeom prst="rect">
            <a:avLst/>
          </a:prstGeom>
          <a:noFill/>
        </p:spPr>
        <p:txBody>
          <a:bodyPr wrap="square" rtlCol="0" anchor="t">
            <a:spAutoFit/>
          </a:bodyPr>
          <a:lstStyle/>
          <a:p>
            <a:pPr algn="ctr"/>
            <a:r>
              <a:rPr lang="en-US" sz="2400" b="1">
                <a:solidFill>
                  <a:srgbClr val="000000"/>
                </a:solidFill>
              </a:rPr>
              <a:t>Single Body Static Test</a:t>
            </a:r>
            <a:endParaRPr lang="en-US" sz="2400" b="1">
              <a:solidFill>
                <a:srgbClr val="000000"/>
              </a:solidFill>
              <a:ea typeface="Cambria"/>
            </a:endParaRPr>
          </a:p>
          <a:p>
            <a:pPr marL="285750" indent="-285750">
              <a:buFont typeface="Arial" panose="020B0604020202020204" pitchFamily="34" charset="0"/>
              <a:buChar char="•"/>
            </a:pPr>
            <a:r>
              <a:rPr lang="en-US" sz="2400">
                <a:solidFill>
                  <a:srgbClr val="000000"/>
                </a:solidFill>
                <a:ea typeface="Cambria"/>
              </a:rPr>
              <a:t>Orient CubeSat at known distance</a:t>
            </a:r>
          </a:p>
          <a:p>
            <a:pPr marL="285750" indent="-285750">
              <a:buFont typeface="Arial" panose="020B0604020202020204" pitchFamily="34" charset="0"/>
              <a:buChar char="•"/>
            </a:pPr>
            <a:r>
              <a:rPr lang="en-US" sz="2400">
                <a:solidFill>
                  <a:srgbClr val="000000"/>
                </a:solidFill>
                <a:ea typeface="Cambria"/>
              </a:rPr>
              <a:t>Determine centroid </a:t>
            </a:r>
            <a:endParaRPr lang="en-US" sz="2400">
              <a:ea typeface="Cambria"/>
            </a:endParaRPr>
          </a:p>
          <a:p>
            <a:pPr marL="285750" indent="-285750">
              <a:buFont typeface="Arial" panose="020B0604020202020204" pitchFamily="34" charset="0"/>
              <a:buChar char="•"/>
            </a:pPr>
            <a:endParaRPr lang="en-US" sz="2400">
              <a:solidFill>
                <a:srgbClr val="000000"/>
              </a:solidFill>
              <a:ea typeface="+mn-lt"/>
              <a:cs typeface="+mn-lt"/>
            </a:endParaRPr>
          </a:p>
        </p:txBody>
      </p:sp>
      <p:sp>
        <p:nvSpPr>
          <p:cNvPr id="102" name="Google Shape;184;g649909d663_0_28">
            <a:extLst>
              <a:ext uri="{FF2B5EF4-FFF2-40B4-BE49-F238E27FC236}">
                <a16:creationId xmlns:a16="http://schemas.microsoft.com/office/drawing/2014/main" id="{2E957E75-4FD5-4866-94D0-BAE1FC2AD867}"/>
              </a:ext>
            </a:extLst>
          </p:cNvPr>
          <p:cNvSpPr txBox="1">
            <a:spLocks/>
          </p:cNvSpPr>
          <p:nvPr/>
        </p:nvSpPr>
        <p:spPr>
          <a:xfrm>
            <a:off x="176632" y="6547065"/>
            <a:ext cx="402191" cy="230832"/>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RPr lang="en-US"/>
            </a:defPPr>
            <a:lvl1pPr marL="0" marR="0" lvl="0" indent="0" algn="r" defTabSz="585216" rtl="0" eaLnBrk="1" latinLnBrk="0" hangingPunct="1">
              <a:lnSpc>
                <a:spcPct val="100000"/>
              </a:lnSpc>
              <a:spcBef>
                <a:spcPts val="0"/>
              </a:spcBef>
              <a:spcAft>
                <a:spcPts val="0"/>
              </a:spcAft>
              <a:buClr>
                <a:srgbClr val="000000"/>
              </a:buClr>
              <a:buFont typeface="Arial"/>
              <a:buNone/>
              <a:defRPr sz="900" b="0" i="0" u="none" strike="noStrike" kern="1200" cap="none">
                <a:solidFill>
                  <a:srgbClr val="000000"/>
                </a:solidFill>
                <a:latin typeface="Cambria"/>
                <a:ea typeface="Cambria"/>
                <a:cs typeface="Cambria"/>
                <a:sym typeface="Cambria"/>
              </a:defRPr>
            </a:lvl1pPr>
            <a:lvl2pPr marL="0" marR="0" lvl="1" indent="0" algn="r" defTabSz="585216" rtl="0" eaLnBrk="1" latinLnBrk="0" hangingPunct="1">
              <a:lnSpc>
                <a:spcPct val="100000"/>
              </a:lnSpc>
              <a:spcBef>
                <a:spcPts val="0"/>
              </a:spcBef>
              <a:spcAft>
                <a:spcPts val="0"/>
              </a:spcAft>
              <a:buClr>
                <a:srgbClr val="000000"/>
              </a:buClr>
              <a:buFont typeface="Arial"/>
              <a:buNone/>
              <a:defRPr sz="900" b="0" i="0" u="none" strike="noStrike" kern="1200" cap="none">
                <a:solidFill>
                  <a:srgbClr val="000000"/>
                </a:solidFill>
                <a:latin typeface="Cambria"/>
                <a:ea typeface="Cambria"/>
                <a:cs typeface="Cambria"/>
                <a:sym typeface="Cambria"/>
              </a:defRPr>
            </a:lvl2pPr>
            <a:lvl3pPr marL="0" marR="0" lvl="2" indent="0" algn="r" defTabSz="585216" rtl="0" eaLnBrk="1" latinLnBrk="0" hangingPunct="1">
              <a:lnSpc>
                <a:spcPct val="100000"/>
              </a:lnSpc>
              <a:spcBef>
                <a:spcPts val="0"/>
              </a:spcBef>
              <a:spcAft>
                <a:spcPts val="0"/>
              </a:spcAft>
              <a:buClr>
                <a:srgbClr val="000000"/>
              </a:buClr>
              <a:buFont typeface="Arial"/>
              <a:buNone/>
              <a:defRPr sz="900" b="0" i="0" u="none" strike="noStrike" kern="1200" cap="none">
                <a:solidFill>
                  <a:srgbClr val="000000"/>
                </a:solidFill>
                <a:latin typeface="Cambria"/>
                <a:ea typeface="Cambria"/>
                <a:cs typeface="Cambria"/>
                <a:sym typeface="Cambria"/>
              </a:defRPr>
            </a:lvl3pPr>
            <a:lvl4pPr marL="0" marR="0" lvl="3" indent="0" algn="r" defTabSz="585216" rtl="0" eaLnBrk="1" latinLnBrk="0" hangingPunct="1">
              <a:lnSpc>
                <a:spcPct val="100000"/>
              </a:lnSpc>
              <a:spcBef>
                <a:spcPts val="0"/>
              </a:spcBef>
              <a:spcAft>
                <a:spcPts val="0"/>
              </a:spcAft>
              <a:buClr>
                <a:srgbClr val="000000"/>
              </a:buClr>
              <a:buFont typeface="Arial"/>
              <a:buNone/>
              <a:defRPr sz="900" b="0" i="0" u="none" strike="noStrike" kern="1200" cap="none">
                <a:solidFill>
                  <a:srgbClr val="000000"/>
                </a:solidFill>
                <a:latin typeface="Cambria"/>
                <a:ea typeface="Cambria"/>
                <a:cs typeface="Cambria"/>
                <a:sym typeface="Cambria"/>
              </a:defRPr>
            </a:lvl4pPr>
            <a:lvl5pPr marL="0" marR="0" lvl="4" indent="0" algn="r" defTabSz="585216" rtl="0" eaLnBrk="1" latinLnBrk="0" hangingPunct="1">
              <a:lnSpc>
                <a:spcPct val="100000"/>
              </a:lnSpc>
              <a:spcBef>
                <a:spcPts val="0"/>
              </a:spcBef>
              <a:spcAft>
                <a:spcPts val="0"/>
              </a:spcAft>
              <a:buClr>
                <a:srgbClr val="000000"/>
              </a:buClr>
              <a:buFont typeface="Arial"/>
              <a:buNone/>
              <a:defRPr sz="900" b="0" i="0" u="none" strike="noStrike" kern="1200" cap="none">
                <a:solidFill>
                  <a:srgbClr val="000000"/>
                </a:solidFill>
                <a:latin typeface="Cambria"/>
                <a:ea typeface="Cambria"/>
                <a:cs typeface="Cambria"/>
                <a:sym typeface="Cambria"/>
              </a:defRPr>
            </a:lvl5pPr>
            <a:lvl6pPr marL="0" marR="0" lvl="5" indent="0" algn="r" defTabSz="585216" rtl="0" eaLnBrk="1" latinLnBrk="0" hangingPunct="1">
              <a:lnSpc>
                <a:spcPct val="100000"/>
              </a:lnSpc>
              <a:spcBef>
                <a:spcPts val="0"/>
              </a:spcBef>
              <a:spcAft>
                <a:spcPts val="0"/>
              </a:spcAft>
              <a:buClr>
                <a:srgbClr val="000000"/>
              </a:buClr>
              <a:buFont typeface="Arial"/>
              <a:buNone/>
              <a:defRPr sz="900" b="0" i="0" u="none" strike="noStrike" kern="1200" cap="none">
                <a:solidFill>
                  <a:srgbClr val="000000"/>
                </a:solidFill>
                <a:latin typeface="Cambria"/>
                <a:ea typeface="Cambria"/>
                <a:cs typeface="Cambria"/>
                <a:sym typeface="Cambria"/>
              </a:defRPr>
            </a:lvl6pPr>
            <a:lvl7pPr marL="0" marR="0" lvl="6" indent="0" algn="r" defTabSz="585216" rtl="0" eaLnBrk="1" latinLnBrk="0" hangingPunct="1">
              <a:lnSpc>
                <a:spcPct val="100000"/>
              </a:lnSpc>
              <a:spcBef>
                <a:spcPts val="0"/>
              </a:spcBef>
              <a:spcAft>
                <a:spcPts val="0"/>
              </a:spcAft>
              <a:buClr>
                <a:srgbClr val="000000"/>
              </a:buClr>
              <a:buFont typeface="Arial"/>
              <a:buNone/>
              <a:defRPr sz="900" b="0" i="0" u="none" strike="noStrike" kern="1200" cap="none">
                <a:solidFill>
                  <a:srgbClr val="000000"/>
                </a:solidFill>
                <a:latin typeface="Cambria"/>
                <a:ea typeface="Cambria"/>
                <a:cs typeface="Cambria"/>
                <a:sym typeface="Cambria"/>
              </a:defRPr>
            </a:lvl7pPr>
            <a:lvl8pPr marL="0" marR="0" lvl="7" indent="0" algn="r" defTabSz="585216" rtl="0" eaLnBrk="1" latinLnBrk="0" hangingPunct="1">
              <a:lnSpc>
                <a:spcPct val="100000"/>
              </a:lnSpc>
              <a:spcBef>
                <a:spcPts val="0"/>
              </a:spcBef>
              <a:spcAft>
                <a:spcPts val="0"/>
              </a:spcAft>
              <a:buClr>
                <a:srgbClr val="000000"/>
              </a:buClr>
              <a:buFont typeface="Arial"/>
              <a:buNone/>
              <a:defRPr sz="900" b="0" i="0" u="none" strike="noStrike" kern="1200" cap="none">
                <a:solidFill>
                  <a:srgbClr val="000000"/>
                </a:solidFill>
                <a:latin typeface="Cambria"/>
                <a:ea typeface="Cambria"/>
                <a:cs typeface="Cambria"/>
                <a:sym typeface="Cambria"/>
              </a:defRPr>
            </a:lvl8pPr>
            <a:lvl9pPr marL="0" marR="0" lvl="8" indent="0" algn="r" defTabSz="585216" rtl="0" eaLnBrk="1" latinLnBrk="0" hangingPunct="1">
              <a:lnSpc>
                <a:spcPct val="100000"/>
              </a:lnSpc>
              <a:spcBef>
                <a:spcPts val="0"/>
              </a:spcBef>
              <a:spcAft>
                <a:spcPts val="0"/>
              </a:spcAft>
              <a:buClr>
                <a:srgbClr val="000000"/>
              </a:buClr>
              <a:buFont typeface="Arial"/>
              <a:buNone/>
              <a:defRPr sz="900" b="0" i="0" u="none" strike="noStrike" kern="1200" cap="none">
                <a:solidFill>
                  <a:srgbClr val="000000"/>
                </a:solidFill>
                <a:latin typeface="Cambria"/>
                <a:ea typeface="Cambria"/>
                <a:cs typeface="Cambria"/>
                <a:sym typeface="Cambria"/>
              </a:defRPr>
            </a:lvl9pPr>
          </a:lstStyle>
          <a:p>
            <a:fld id="{00000000-1234-1234-1234-123412341234}" type="slidenum">
              <a:rPr lang="en-US" smtClean="0"/>
              <a:pPr/>
              <a:t>23</a:t>
            </a:fld>
            <a:endParaRPr lang="en-US"/>
          </a:p>
        </p:txBody>
      </p:sp>
      <p:pic>
        <p:nvPicPr>
          <p:cNvPr id="53" name="Picture 52" descr="A close up of a box&#10;&#10;Description automatically generated">
            <a:extLst>
              <a:ext uri="{FF2B5EF4-FFF2-40B4-BE49-F238E27FC236}">
                <a16:creationId xmlns:a16="http://schemas.microsoft.com/office/drawing/2014/main" id="{CA0EF927-7EDD-4D35-B588-8705739C52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14497" y="4107715"/>
            <a:ext cx="1247552" cy="1126311"/>
          </a:xfrm>
          <a:prstGeom prst="rect">
            <a:avLst/>
          </a:prstGeom>
        </p:spPr>
      </p:pic>
      <p:grpSp>
        <p:nvGrpSpPr>
          <p:cNvPr id="56" name="Group 55">
            <a:extLst>
              <a:ext uri="{FF2B5EF4-FFF2-40B4-BE49-F238E27FC236}">
                <a16:creationId xmlns:a16="http://schemas.microsoft.com/office/drawing/2014/main" id="{8F329AB9-58A0-4ECB-A509-D2488A0E9549}"/>
              </a:ext>
            </a:extLst>
          </p:cNvPr>
          <p:cNvGrpSpPr/>
          <p:nvPr/>
        </p:nvGrpSpPr>
        <p:grpSpPr>
          <a:xfrm>
            <a:off x="843126" y="3929186"/>
            <a:ext cx="2020089" cy="1142801"/>
            <a:chOff x="843125" y="3924499"/>
            <a:chExt cx="2020089" cy="1142801"/>
          </a:xfrm>
        </p:grpSpPr>
        <p:sp>
          <p:nvSpPr>
            <p:cNvPr id="35" name="Rectangle 34">
              <a:extLst>
                <a:ext uri="{FF2B5EF4-FFF2-40B4-BE49-F238E27FC236}">
                  <a16:creationId xmlns:a16="http://schemas.microsoft.com/office/drawing/2014/main" id="{E60A14BD-1287-4A4F-ACA0-3A46F3307209}"/>
                </a:ext>
              </a:extLst>
            </p:cNvPr>
            <p:cNvSpPr/>
            <p:nvPr/>
          </p:nvSpPr>
          <p:spPr>
            <a:xfrm>
              <a:off x="843125" y="3924499"/>
              <a:ext cx="660555" cy="1142801"/>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91041612-B0AD-4E73-ABF9-6C105B1BEF5A}"/>
                </a:ext>
              </a:extLst>
            </p:cNvPr>
            <p:cNvPicPr>
              <a:picLocks noChangeAspect="1"/>
            </p:cNvPicPr>
            <p:nvPr/>
          </p:nvPicPr>
          <p:blipFill>
            <a:blip r:embed="rId6"/>
            <a:stretch>
              <a:fillRect/>
            </a:stretch>
          </p:blipFill>
          <p:spPr>
            <a:xfrm rot="586560">
              <a:off x="1042781" y="4300878"/>
              <a:ext cx="195335" cy="353721"/>
            </a:xfrm>
            <a:prstGeom prst="rect">
              <a:avLst/>
            </a:prstGeom>
          </p:spPr>
        </p:pic>
        <p:pic>
          <p:nvPicPr>
            <p:cNvPr id="74" name="Picture 73" descr="A close up of a box&#10;&#10;Description automatically generated">
              <a:extLst>
                <a:ext uri="{FF2B5EF4-FFF2-40B4-BE49-F238E27FC236}">
                  <a16:creationId xmlns:a16="http://schemas.microsoft.com/office/drawing/2014/main" id="{A7247BFC-E910-4704-AE1F-342FA9AC41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11910" y="3924499"/>
              <a:ext cx="1351304" cy="1142801"/>
            </a:xfrm>
            <a:prstGeom prst="rect">
              <a:avLst/>
            </a:prstGeom>
          </p:spPr>
        </p:pic>
      </p:grpSp>
      <p:sp>
        <p:nvSpPr>
          <p:cNvPr id="84" name="TextBox 83">
            <a:extLst>
              <a:ext uri="{FF2B5EF4-FFF2-40B4-BE49-F238E27FC236}">
                <a16:creationId xmlns:a16="http://schemas.microsoft.com/office/drawing/2014/main" id="{3CA88BA0-30EA-4F9D-8D6D-04EDFE6004C0}"/>
              </a:ext>
            </a:extLst>
          </p:cNvPr>
          <p:cNvSpPr txBox="1"/>
          <p:nvPr/>
        </p:nvSpPr>
        <p:spPr>
          <a:xfrm>
            <a:off x="5491407" y="1078741"/>
            <a:ext cx="577529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0000"/>
                </a:solidFill>
              </a:rPr>
              <a:t>Multi-Body Static Test</a:t>
            </a:r>
            <a:endParaRPr lang="en-US" sz="2400" b="1">
              <a:solidFill>
                <a:srgbClr val="000000"/>
              </a:solidFill>
              <a:ea typeface="Cambria"/>
            </a:endParaRPr>
          </a:p>
          <a:p>
            <a:pPr marL="285750" indent="-285750">
              <a:buFont typeface="Arial" panose="020B0604020202020204" pitchFamily="34" charset="0"/>
              <a:buChar char="•"/>
            </a:pPr>
            <a:r>
              <a:rPr lang="en-US" sz="2400">
                <a:solidFill>
                  <a:srgbClr val="000000"/>
                </a:solidFill>
              </a:rPr>
              <a:t>Orient mock CubeSats  </a:t>
            </a:r>
            <a:endParaRPr lang="en-US" sz="2400">
              <a:solidFill>
                <a:srgbClr val="000000"/>
              </a:solidFill>
              <a:ea typeface="Cambria"/>
            </a:endParaRPr>
          </a:p>
          <a:p>
            <a:pPr marL="285750" indent="-285750">
              <a:buFont typeface="Arial" panose="020B0604020202020204" pitchFamily="34" charset="0"/>
              <a:buChar char="•"/>
            </a:pPr>
            <a:r>
              <a:rPr lang="en-US" sz="2400">
                <a:solidFill>
                  <a:srgbClr val="000000"/>
                </a:solidFill>
              </a:rPr>
              <a:t>Determine centroid of each CubeSat</a:t>
            </a:r>
            <a:endParaRPr lang="en-US" sz="2400">
              <a:solidFill>
                <a:srgbClr val="000000"/>
              </a:solidFill>
              <a:ea typeface="Cambria"/>
            </a:endParaRPr>
          </a:p>
          <a:p>
            <a:pPr marL="285750" indent="-285750">
              <a:buFont typeface="Arial" panose="020B0604020202020204" pitchFamily="34" charset="0"/>
              <a:buChar char="•"/>
            </a:pPr>
            <a:r>
              <a:rPr lang="en-US" sz="2400">
                <a:solidFill>
                  <a:srgbClr val="000000"/>
                </a:solidFill>
              </a:rPr>
              <a:t>Determine system centroid</a:t>
            </a:r>
            <a:endParaRPr lang="en-US" sz="2400">
              <a:solidFill>
                <a:srgbClr val="000000"/>
              </a:solidFill>
              <a:ea typeface="Cambria"/>
            </a:endParaRPr>
          </a:p>
          <a:p>
            <a:pPr marL="285750" indent="-285750">
              <a:buFont typeface="Arial" panose="020B0604020202020204" pitchFamily="34" charset="0"/>
              <a:buChar char="•"/>
            </a:pPr>
            <a:endParaRPr lang="en-US" sz="2400">
              <a:solidFill>
                <a:srgbClr val="000000"/>
              </a:solidFill>
              <a:ea typeface="Cambria"/>
            </a:endParaRPr>
          </a:p>
        </p:txBody>
      </p:sp>
      <p:pic>
        <p:nvPicPr>
          <p:cNvPr id="86" name="Picture 85" descr="A close up of a piece of paper&#10;&#10;Description automatically generated">
            <a:extLst>
              <a:ext uri="{FF2B5EF4-FFF2-40B4-BE49-F238E27FC236}">
                <a16:creationId xmlns:a16="http://schemas.microsoft.com/office/drawing/2014/main" id="{93B372ED-B8CF-4DEE-B6F5-2A30F63DD4B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357411" y="4107715"/>
            <a:ext cx="1247552" cy="1126078"/>
          </a:xfrm>
          <a:prstGeom prst="rect">
            <a:avLst/>
          </a:prstGeom>
        </p:spPr>
      </p:pic>
      <p:pic>
        <p:nvPicPr>
          <p:cNvPr id="87" name="Picture 86" descr="A close up of a piece of paper&#10;&#10;Description automatically generated">
            <a:extLst>
              <a:ext uri="{FF2B5EF4-FFF2-40B4-BE49-F238E27FC236}">
                <a16:creationId xmlns:a16="http://schemas.microsoft.com/office/drawing/2014/main" id="{CDAD6600-B517-4377-A4C9-638617C495E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642928" y="4107715"/>
            <a:ext cx="1247552" cy="1126078"/>
          </a:xfrm>
          <a:prstGeom prst="rect">
            <a:avLst/>
          </a:prstGeom>
        </p:spPr>
      </p:pic>
      <p:pic>
        <p:nvPicPr>
          <p:cNvPr id="92" name="Picture 91" descr="A close up of a piece of paper&#10;&#10;Description automatically generated">
            <a:extLst>
              <a:ext uri="{FF2B5EF4-FFF2-40B4-BE49-F238E27FC236}">
                <a16:creationId xmlns:a16="http://schemas.microsoft.com/office/drawing/2014/main" id="{9F287F8D-D2D6-4C97-98AA-BD1ABB2893D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001569" y="4093538"/>
            <a:ext cx="1247552" cy="1126078"/>
          </a:xfrm>
          <a:prstGeom prst="rect">
            <a:avLst/>
          </a:prstGeom>
        </p:spPr>
      </p:pic>
      <p:grpSp>
        <p:nvGrpSpPr>
          <p:cNvPr id="67" name="Group 66">
            <a:extLst>
              <a:ext uri="{FF2B5EF4-FFF2-40B4-BE49-F238E27FC236}">
                <a16:creationId xmlns:a16="http://schemas.microsoft.com/office/drawing/2014/main" id="{A96A28B9-7DF7-450C-BCF0-3F3F63D98E8A}"/>
              </a:ext>
            </a:extLst>
          </p:cNvPr>
          <p:cNvGrpSpPr/>
          <p:nvPr/>
        </p:nvGrpSpPr>
        <p:grpSpPr>
          <a:xfrm rot="10800000">
            <a:off x="860249" y="3908821"/>
            <a:ext cx="2020089" cy="1147208"/>
            <a:chOff x="843126" y="3928204"/>
            <a:chExt cx="2020089" cy="1147208"/>
          </a:xfrm>
        </p:grpSpPr>
        <p:pic>
          <p:nvPicPr>
            <p:cNvPr id="59" name="Picture 58" descr="A close up of a person&#10;&#10;Description automatically generated">
              <a:extLst>
                <a:ext uri="{FF2B5EF4-FFF2-40B4-BE49-F238E27FC236}">
                  <a16:creationId xmlns:a16="http://schemas.microsoft.com/office/drawing/2014/main" id="{5E0DA7D3-0FD8-47CE-A4A4-C0F4BBBB0A4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43126" y="3931428"/>
              <a:ext cx="947574" cy="1143984"/>
            </a:xfrm>
            <a:prstGeom prst="rect">
              <a:avLst/>
            </a:prstGeom>
          </p:spPr>
        </p:pic>
        <p:sp>
          <p:nvSpPr>
            <p:cNvPr id="64" name="Rectangle 63">
              <a:extLst>
                <a:ext uri="{FF2B5EF4-FFF2-40B4-BE49-F238E27FC236}">
                  <a16:creationId xmlns:a16="http://schemas.microsoft.com/office/drawing/2014/main" id="{E672947E-CACC-4454-9A98-08F3A79F711E}"/>
                </a:ext>
              </a:extLst>
            </p:cNvPr>
            <p:cNvSpPr/>
            <p:nvPr/>
          </p:nvSpPr>
          <p:spPr>
            <a:xfrm flipH="1">
              <a:off x="1790699" y="3928204"/>
              <a:ext cx="1072516" cy="1142801"/>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92A00AD9-F4E5-4A3C-9EA7-B6FCD2E46099}"/>
                </a:ext>
              </a:extLst>
            </p:cNvPr>
            <p:cNvPicPr>
              <a:picLocks noChangeAspect="1"/>
            </p:cNvPicPr>
            <p:nvPr/>
          </p:nvPicPr>
          <p:blipFill>
            <a:blip r:embed="rId6"/>
            <a:stretch>
              <a:fillRect/>
            </a:stretch>
          </p:blipFill>
          <p:spPr>
            <a:xfrm>
              <a:off x="1859944" y="4343079"/>
              <a:ext cx="323895" cy="314369"/>
            </a:xfrm>
            <a:prstGeom prst="rect">
              <a:avLst/>
            </a:prstGeom>
          </p:spPr>
        </p:pic>
        <p:pic>
          <p:nvPicPr>
            <p:cNvPr id="93" name="Picture 92">
              <a:extLst>
                <a:ext uri="{FF2B5EF4-FFF2-40B4-BE49-F238E27FC236}">
                  <a16:creationId xmlns:a16="http://schemas.microsoft.com/office/drawing/2014/main" id="{4F137D01-6D0D-42D5-86B5-527CF77AD3BD}"/>
                </a:ext>
              </a:extLst>
            </p:cNvPr>
            <p:cNvPicPr>
              <a:picLocks noChangeAspect="1"/>
            </p:cNvPicPr>
            <p:nvPr/>
          </p:nvPicPr>
          <p:blipFill>
            <a:blip r:embed="rId6"/>
            <a:stretch>
              <a:fillRect/>
            </a:stretch>
          </p:blipFill>
          <p:spPr>
            <a:xfrm>
              <a:off x="2183839" y="4343402"/>
              <a:ext cx="323895" cy="314369"/>
            </a:xfrm>
            <a:prstGeom prst="rect">
              <a:avLst/>
            </a:prstGeom>
          </p:spPr>
        </p:pic>
        <p:pic>
          <p:nvPicPr>
            <p:cNvPr id="94" name="Picture 93">
              <a:extLst>
                <a:ext uri="{FF2B5EF4-FFF2-40B4-BE49-F238E27FC236}">
                  <a16:creationId xmlns:a16="http://schemas.microsoft.com/office/drawing/2014/main" id="{27DEA68A-541A-4E9B-A3AC-4ABA42C64300}"/>
                </a:ext>
              </a:extLst>
            </p:cNvPr>
            <p:cNvPicPr>
              <a:picLocks noChangeAspect="1"/>
            </p:cNvPicPr>
            <p:nvPr/>
          </p:nvPicPr>
          <p:blipFill>
            <a:blip r:embed="rId6"/>
            <a:stretch>
              <a:fillRect/>
            </a:stretch>
          </p:blipFill>
          <p:spPr>
            <a:xfrm>
              <a:off x="2507734" y="4343725"/>
              <a:ext cx="323895" cy="314369"/>
            </a:xfrm>
            <a:prstGeom prst="rect">
              <a:avLst/>
            </a:prstGeom>
          </p:spPr>
        </p:pic>
      </p:grpSp>
      <p:sp>
        <p:nvSpPr>
          <p:cNvPr id="2" name="Rectangle 1">
            <a:extLst>
              <a:ext uri="{FF2B5EF4-FFF2-40B4-BE49-F238E27FC236}">
                <a16:creationId xmlns:a16="http://schemas.microsoft.com/office/drawing/2014/main" id="{ED3D936A-0132-4FE8-BFCB-51C7615D1AEC}"/>
              </a:ext>
            </a:extLst>
          </p:cNvPr>
          <p:cNvSpPr/>
          <p:nvPr/>
        </p:nvSpPr>
        <p:spPr>
          <a:xfrm>
            <a:off x="4048438" y="3349818"/>
            <a:ext cx="1536941" cy="50586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a:solidFill>
                  <a:srgbClr val="000000"/>
                </a:solidFill>
              </a:rPr>
              <a:t>Sensor Suite</a:t>
            </a:r>
          </a:p>
        </p:txBody>
      </p:sp>
      <p:sp>
        <p:nvSpPr>
          <p:cNvPr id="40" name="Rectangle 39">
            <a:extLst>
              <a:ext uri="{FF2B5EF4-FFF2-40B4-BE49-F238E27FC236}">
                <a16:creationId xmlns:a16="http://schemas.microsoft.com/office/drawing/2014/main" id="{E7525939-C518-4A09-ACDA-800FC3A5FF3B}"/>
              </a:ext>
            </a:extLst>
          </p:cNvPr>
          <p:cNvSpPr/>
          <p:nvPr/>
        </p:nvSpPr>
        <p:spPr>
          <a:xfrm>
            <a:off x="8791997" y="3213191"/>
            <a:ext cx="1663893" cy="505866"/>
          </a:xfrm>
          <a:prstGeom prst="rect">
            <a:avLst/>
          </a:prstGeom>
          <a:ln>
            <a:solidFill>
              <a:srgbClr val="7C267D"/>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a:solidFill>
                  <a:srgbClr val="000000"/>
                </a:solidFill>
              </a:rPr>
              <a:t>3D Printed CubeSat</a:t>
            </a:r>
          </a:p>
        </p:txBody>
      </p:sp>
    </p:spTree>
    <p:extLst>
      <p:ext uri="{BB962C8B-B14F-4D97-AF65-F5344CB8AC3E}">
        <p14:creationId xmlns:p14="http://schemas.microsoft.com/office/powerpoint/2010/main" val="153112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53"/>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8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17" grpId="0" animBg="1"/>
      <p:bldP spid="8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235945-8A38-4C55-9615-5216F4EF201D}"/>
              </a:ext>
            </a:extLst>
          </p:cNvPr>
          <p:cNvSpPr>
            <a:spLocks noGrp="1"/>
          </p:cNvSpPr>
          <p:nvPr>
            <p:ph type="sldNum" sz="quarter" idx="4"/>
          </p:nvPr>
        </p:nvSpPr>
        <p:spPr/>
        <p:txBody>
          <a:bodyPr/>
          <a:lstStyle/>
          <a:p>
            <a:fld id="{292ABC7F-B9E9-0840-915A-8F394559AFCC}" type="slidenum">
              <a:rPr lang="en-US" smtClean="0"/>
              <a:pPr/>
              <a:t>24</a:t>
            </a:fld>
            <a:endParaRPr lang="en-US"/>
          </a:p>
        </p:txBody>
      </p:sp>
      <p:sp>
        <p:nvSpPr>
          <p:cNvPr id="11" name="TextBox 10">
            <a:extLst>
              <a:ext uri="{FF2B5EF4-FFF2-40B4-BE49-F238E27FC236}">
                <a16:creationId xmlns:a16="http://schemas.microsoft.com/office/drawing/2014/main" id="{6BE62680-BDB2-40CC-B8D7-98FC60B78CEE}"/>
              </a:ext>
            </a:extLst>
          </p:cNvPr>
          <p:cNvSpPr txBox="1"/>
          <p:nvPr/>
        </p:nvSpPr>
        <p:spPr>
          <a:xfrm>
            <a:off x="3409096" y="911573"/>
            <a:ext cx="635212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0000"/>
                </a:solidFill>
              </a:rPr>
              <a:t>Potential Risks:</a:t>
            </a:r>
          </a:p>
          <a:p>
            <a:pPr marL="285750" indent="-285750">
              <a:buFont typeface="Arial"/>
              <a:buChar char="•"/>
            </a:pPr>
            <a:r>
              <a:rPr lang="en-US">
                <a:solidFill>
                  <a:srgbClr val="000000"/>
                </a:solidFill>
              </a:rPr>
              <a:t>Monochrome capturing more than deployed CubeSats (</a:t>
            </a:r>
            <a:r>
              <a:rPr lang="en-US" err="1">
                <a:solidFill>
                  <a:srgbClr val="000000"/>
                </a:solidFill>
              </a:rPr>
              <a:t>ie</a:t>
            </a:r>
            <a:r>
              <a:rPr lang="en-US">
                <a:solidFill>
                  <a:srgbClr val="000000"/>
                </a:solidFill>
              </a:rPr>
              <a:t>. rail system, walls, external IR noise) </a:t>
            </a:r>
          </a:p>
          <a:p>
            <a:pPr marL="285750" indent="-285750">
              <a:buFont typeface="Arial"/>
              <a:buChar char="•"/>
            </a:pPr>
            <a:r>
              <a:rPr lang="en-US">
                <a:solidFill>
                  <a:srgbClr val="000000"/>
                </a:solidFill>
              </a:rPr>
              <a:t>Software cannot identify CubeSats</a:t>
            </a:r>
          </a:p>
          <a:p>
            <a:r>
              <a:rPr lang="en-US" b="1">
                <a:solidFill>
                  <a:srgbClr val="000000"/>
                </a:solidFill>
              </a:rPr>
              <a:t>Possible Solutions:</a:t>
            </a:r>
          </a:p>
          <a:p>
            <a:pPr marL="285750" indent="-285750">
              <a:buFont typeface="Arial"/>
              <a:buChar char="•"/>
            </a:pPr>
            <a:r>
              <a:rPr lang="en-US">
                <a:solidFill>
                  <a:srgbClr val="000000"/>
                </a:solidFill>
              </a:rPr>
              <a:t>Dark blankets, different lighting to shade areas of room</a:t>
            </a:r>
          </a:p>
          <a:p>
            <a:pPr marL="285750" indent="-285750">
              <a:buFont typeface="Arial"/>
              <a:buChar char="•"/>
            </a:pPr>
            <a:r>
              <a:rPr lang="en-US">
                <a:solidFill>
                  <a:srgbClr val="000000"/>
                </a:solidFill>
              </a:rPr>
              <a:t>Dynamically or manually crop sensor data</a:t>
            </a:r>
          </a:p>
          <a:p>
            <a:pPr marL="285750" indent="-285750">
              <a:buFont typeface="Arial"/>
              <a:buChar char="•"/>
            </a:pPr>
            <a:endParaRPr lang="en-US">
              <a:solidFill>
                <a:srgbClr val="000000"/>
              </a:solidFill>
            </a:endParaRPr>
          </a:p>
          <a:p>
            <a:endParaRPr lang="en-US">
              <a:solidFill>
                <a:srgbClr val="000000"/>
              </a:solidFill>
            </a:endParaRPr>
          </a:p>
        </p:txBody>
      </p:sp>
      <p:pic>
        <p:nvPicPr>
          <p:cNvPr id="13" name="Picture 12">
            <a:extLst>
              <a:ext uri="{FF2B5EF4-FFF2-40B4-BE49-F238E27FC236}">
                <a16:creationId xmlns:a16="http://schemas.microsoft.com/office/drawing/2014/main" id="{6D69593D-6315-A844-ABF2-0896FEA0E6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631" r="25490"/>
          <a:stretch/>
        </p:blipFill>
        <p:spPr>
          <a:xfrm>
            <a:off x="515058" y="3798610"/>
            <a:ext cx="2654862" cy="2136423"/>
          </a:xfrm>
          <a:prstGeom prst="rect">
            <a:avLst/>
          </a:prstGeom>
          <a:ln>
            <a:solidFill>
              <a:schemeClr val="accent2"/>
            </a:solidFill>
          </a:ln>
        </p:spPr>
      </p:pic>
      <p:sp>
        <p:nvSpPr>
          <p:cNvPr id="14" name="Freeform: Shape 27">
            <a:extLst>
              <a:ext uri="{FF2B5EF4-FFF2-40B4-BE49-F238E27FC236}">
                <a16:creationId xmlns:a16="http://schemas.microsoft.com/office/drawing/2014/main" id="{DA1789F5-4852-114E-B29E-024D979817D4}"/>
              </a:ext>
            </a:extLst>
          </p:cNvPr>
          <p:cNvSpPr/>
          <p:nvPr/>
        </p:nvSpPr>
        <p:spPr>
          <a:xfrm>
            <a:off x="2961640" y="3602751"/>
            <a:ext cx="1132840" cy="1766809"/>
          </a:xfrm>
          <a:custGeom>
            <a:avLst/>
            <a:gdLst>
              <a:gd name="connsiteX0" fmla="*/ 0 w 1132840"/>
              <a:gd name="connsiteY0" fmla="*/ 1766809 h 1766809"/>
              <a:gd name="connsiteX1" fmla="*/ 665480 w 1132840"/>
              <a:gd name="connsiteY1" fmla="*/ 14209 h 1766809"/>
              <a:gd name="connsiteX2" fmla="*/ 1132840 w 1132840"/>
              <a:gd name="connsiteY2" fmla="*/ 933689 h 1766809"/>
            </a:gdLst>
            <a:ahLst/>
            <a:cxnLst>
              <a:cxn ang="0">
                <a:pos x="connsiteX0" y="connsiteY0"/>
              </a:cxn>
              <a:cxn ang="0">
                <a:pos x="connsiteX1" y="connsiteY1"/>
              </a:cxn>
              <a:cxn ang="0">
                <a:pos x="connsiteX2" y="connsiteY2"/>
              </a:cxn>
            </a:cxnLst>
            <a:rect l="l" t="t" r="r" b="b"/>
            <a:pathLst>
              <a:path w="1132840" h="1766809">
                <a:moveTo>
                  <a:pt x="0" y="1766809"/>
                </a:moveTo>
                <a:cubicBezTo>
                  <a:pt x="238336" y="959935"/>
                  <a:pt x="476673" y="153062"/>
                  <a:pt x="665480" y="14209"/>
                </a:cubicBezTo>
                <a:cubicBezTo>
                  <a:pt x="854287" y="-124644"/>
                  <a:pt x="1021080" y="796529"/>
                  <a:pt x="1132840" y="933689"/>
                </a:cubicBez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15" name="Freeform: Shape 60">
            <a:extLst>
              <a:ext uri="{FF2B5EF4-FFF2-40B4-BE49-F238E27FC236}">
                <a16:creationId xmlns:a16="http://schemas.microsoft.com/office/drawing/2014/main" id="{A49CBA46-6F76-EF4E-842A-6749A462905E}"/>
              </a:ext>
            </a:extLst>
          </p:cNvPr>
          <p:cNvSpPr/>
          <p:nvPr/>
        </p:nvSpPr>
        <p:spPr>
          <a:xfrm>
            <a:off x="3017676" y="3730706"/>
            <a:ext cx="1244839" cy="1766809"/>
          </a:xfrm>
          <a:custGeom>
            <a:avLst/>
            <a:gdLst>
              <a:gd name="connsiteX0" fmla="*/ 0 w 1132840"/>
              <a:gd name="connsiteY0" fmla="*/ 1766809 h 1766809"/>
              <a:gd name="connsiteX1" fmla="*/ 665480 w 1132840"/>
              <a:gd name="connsiteY1" fmla="*/ 14209 h 1766809"/>
              <a:gd name="connsiteX2" fmla="*/ 1132840 w 1132840"/>
              <a:gd name="connsiteY2" fmla="*/ 933689 h 1766809"/>
            </a:gdLst>
            <a:ahLst/>
            <a:cxnLst>
              <a:cxn ang="0">
                <a:pos x="connsiteX0" y="connsiteY0"/>
              </a:cxn>
              <a:cxn ang="0">
                <a:pos x="connsiteX1" y="connsiteY1"/>
              </a:cxn>
              <a:cxn ang="0">
                <a:pos x="connsiteX2" y="connsiteY2"/>
              </a:cxn>
            </a:cxnLst>
            <a:rect l="l" t="t" r="r" b="b"/>
            <a:pathLst>
              <a:path w="1132840" h="1766809">
                <a:moveTo>
                  <a:pt x="0" y="1766809"/>
                </a:moveTo>
                <a:cubicBezTo>
                  <a:pt x="238336" y="959935"/>
                  <a:pt x="476673" y="153062"/>
                  <a:pt x="665480" y="14209"/>
                </a:cubicBezTo>
                <a:cubicBezTo>
                  <a:pt x="854287" y="-124644"/>
                  <a:pt x="1021080" y="796529"/>
                  <a:pt x="1132840" y="933689"/>
                </a:cubicBez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pic>
        <p:nvPicPr>
          <p:cNvPr id="16" name="Picture 15" descr="A close up of a cell phone&#10;&#10;Description automatically generated">
            <a:extLst>
              <a:ext uri="{FF2B5EF4-FFF2-40B4-BE49-F238E27FC236}">
                <a16:creationId xmlns:a16="http://schemas.microsoft.com/office/drawing/2014/main" id="{F0E3B437-B2A6-F648-B7D6-084D90D083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5910" y="4500587"/>
            <a:ext cx="1247553" cy="1341120"/>
          </a:xfrm>
          <a:prstGeom prst="rect">
            <a:avLst/>
          </a:prstGeom>
        </p:spPr>
      </p:pic>
      <p:sp>
        <p:nvSpPr>
          <p:cNvPr id="18" name="Isosceles Triangle 56">
            <a:extLst>
              <a:ext uri="{FF2B5EF4-FFF2-40B4-BE49-F238E27FC236}">
                <a16:creationId xmlns:a16="http://schemas.microsoft.com/office/drawing/2014/main" id="{CDD9163C-893B-EA43-AE76-DE92BDA6940A}"/>
              </a:ext>
            </a:extLst>
          </p:cNvPr>
          <p:cNvSpPr/>
          <p:nvPr/>
        </p:nvSpPr>
        <p:spPr>
          <a:xfrm rot="16200000">
            <a:off x="6180074" y="1256859"/>
            <a:ext cx="3034944" cy="6988631"/>
          </a:xfrm>
          <a:prstGeom prst="triangle">
            <a:avLst/>
          </a:prstGeom>
          <a:gradFill>
            <a:gsLst>
              <a:gs pos="0">
                <a:schemeClr val="accent3">
                  <a:tint val="50000"/>
                  <a:satMod val="300000"/>
                </a:schemeClr>
              </a:gs>
              <a:gs pos="0">
                <a:schemeClr val="accent3">
                  <a:tint val="37000"/>
                  <a:satMod val="300000"/>
                </a:schemeClr>
              </a:gs>
              <a:gs pos="16000">
                <a:schemeClr val="accent3">
                  <a:tint val="15000"/>
                  <a:satMod val="350000"/>
                  <a:alpha val="32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 name="Isosceles Triangle 16">
            <a:extLst>
              <a:ext uri="{FF2B5EF4-FFF2-40B4-BE49-F238E27FC236}">
                <a16:creationId xmlns:a16="http://schemas.microsoft.com/office/drawing/2014/main" id="{952F4A41-3FCA-DB4C-885C-1D7F2674F4CE}"/>
              </a:ext>
            </a:extLst>
          </p:cNvPr>
          <p:cNvSpPr/>
          <p:nvPr/>
        </p:nvSpPr>
        <p:spPr>
          <a:xfrm rot="16200000">
            <a:off x="6926353" y="1933976"/>
            <a:ext cx="1938992" cy="6592026"/>
          </a:xfrm>
          <a:prstGeom prst="triangle">
            <a:avLst/>
          </a:prstGeom>
          <a:gradFill>
            <a:gsLst>
              <a:gs pos="0">
                <a:schemeClr val="accent4">
                  <a:tint val="50000"/>
                  <a:satMod val="300000"/>
                </a:schemeClr>
              </a:gs>
              <a:gs pos="0">
                <a:schemeClr val="accent4">
                  <a:tint val="37000"/>
                  <a:satMod val="300000"/>
                </a:schemeClr>
              </a:gs>
              <a:gs pos="31000">
                <a:schemeClr val="accent4">
                  <a:tint val="15000"/>
                  <a:satMod val="350000"/>
                  <a:alpha val="57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20" name="Picture 19" descr="A close up of a piece of paper&#10;&#10;Description automatically generated">
            <a:extLst>
              <a:ext uri="{FF2B5EF4-FFF2-40B4-BE49-F238E27FC236}">
                <a16:creationId xmlns:a16="http://schemas.microsoft.com/office/drawing/2014/main" id="{A0CC877E-E2DF-E64C-B496-6AB560489E9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06572" y="4119150"/>
            <a:ext cx="1247552" cy="1126078"/>
          </a:xfrm>
          <a:prstGeom prst="rect">
            <a:avLst/>
          </a:prstGeom>
        </p:spPr>
      </p:pic>
      <p:pic>
        <p:nvPicPr>
          <p:cNvPr id="21" name="Picture 20" descr="A close up of a box&#10;&#10;Description automatically generated">
            <a:extLst>
              <a:ext uri="{FF2B5EF4-FFF2-40B4-BE49-F238E27FC236}">
                <a16:creationId xmlns:a16="http://schemas.microsoft.com/office/drawing/2014/main" id="{C42D885B-E20E-8E46-B0CA-AFF3B3A464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06571" y="4119150"/>
            <a:ext cx="1247552" cy="1126311"/>
          </a:xfrm>
          <a:prstGeom prst="rect">
            <a:avLst/>
          </a:prstGeom>
        </p:spPr>
      </p:pic>
      <p:grpSp>
        <p:nvGrpSpPr>
          <p:cNvPr id="22" name="Group 21">
            <a:extLst>
              <a:ext uri="{FF2B5EF4-FFF2-40B4-BE49-F238E27FC236}">
                <a16:creationId xmlns:a16="http://schemas.microsoft.com/office/drawing/2014/main" id="{28C60354-35CA-4E4B-916C-697C2D25A4B0}"/>
              </a:ext>
            </a:extLst>
          </p:cNvPr>
          <p:cNvGrpSpPr/>
          <p:nvPr/>
        </p:nvGrpSpPr>
        <p:grpSpPr>
          <a:xfrm>
            <a:off x="843126" y="3929186"/>
            <a:ext cx="2020089" cy="1142801"/>
            <a:chOff x="843125" y="3924499"/>
            <a:chExt cx="2020089" cy="1142801"/>
          </a:xfrm>
        </p:grpSpPr>
        <p:sp>
          <p:nvSpPr>
            <p:cNvPr id="23" name="Rectangle 22">
              <a:extLst>
                <a:ext uri="{FF2B5EF4-FFF2-40B4-BE49-F238E27FC236}">
                  <a16:creationId xmlns:a16="http://schemas.microsoft.com/office/drawing/2014/main" id="{C510D26E-4B87-D641-ABE5-4D0FF388420B}"/>
                </a:ext>
              </a:extLst>
            </p:cNvPr>
            <p:cNvSpPr/>
            <p:nvPr/>
          </p:nvSpPr>
          <p:spPr>
            <a:xfrm>
              <a:off x="843125" y="3924499"/>
              <a:ext cx="660555" cy="1142801"/>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638468DC-A506-E147-8DC5-30968B6A971E}"/>
                </a:ext>
              </a:extLst>
            </p:cNvPr>
            <p:cNvPicPr>
              <a:picLocks noChangeAspect="1"/>
            </p:cNvPicPr>
            <p:nvPr/>
          </p:nvPicPr>
          <p:blipFill>
            <a:blip r:embed="rId7"/>
            <a:stretch>
              <a:fillRect/>
            </a:stretch>
          </p:blipFill>
          <p:spPr>
            <a:xfrm rot="586560">
              <a:off x="1042781" y="4300878"/>
              <a:ext cx="195335" cy="353721"/>
            </a:xfrm>
            <a:prstGeom prst="rect">
              <a:avLst/>
            </a:prstGeom>
          </p:spPr>
        </p:pic>
        <p:pic>
          <p:nvPicPr>
            <p:cNvPr id="25" name="Picture 24" descr="A close up of a box&#10;&#10;Description automatically generated">
              <a:extLst>
                <a:ext uri="{FF2B5EF4-FFF2-40B4-BE49-F238E27FC236}">
                  <a16:creationId xmlns:a16="http://schemas.microsoft.com/office/drawing/2014/main" id="{D1AD798B-ED6F-364B-9B8B-B7AC14459E7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11910" y="3924499"/>
              <a:ext cx="1351304" cy="1142801"/>
            </a:xfrm>
            <a:prstGeom prst="rect">
              <a:avLst/>
            </a:prstGeom>
          </p:spPr>
        </p:pic>
      </p:grpSp>
      <p:pic>
        <p:nvPicPr>
          <p:cNvPr id="26" name="Picture 25" descr="A close up of a piece of paper&#10;&#10;Description automatically generated">
            <a:extLst>
              <a:ext uri="{FF2B5EF4-FFF2-40B4-BE49-F238E27FC236}">
                <a16:creationId xmlns:a16="http://schemas.microsoft.com/office/drawing/2014/main" id="{7A341B6A-1BEE-8A46-B5E7-5D60CB88DE0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517490" y="3933968"/>
            <a:ext cx="1349209" cy="1126078"/>
          </a:xfrm>
          <a:prstGeom prst="rect">
            <a:avLst/>
          </a:prstGeom>
        </p:spPr>
      </p:pic>
      <p:pic>
        <p:nvPicPr>
          <p:cNvPr id="27" name="Picture 26">
            <a:extLst>
              <a:ext uri="{FF2B5EF4-FFF2-40B4-BE49-F238E27FC236}">
                <a16:creationId xmlns:a16="http://schemas.microsoft.com/office/drawing/2014/main" id="{6743569E-5E3F-B846-B729-D374883D3E28}"/>
              </a:ext>
            </a:extLst>
          </p:cNvPr>
          <p:cNvPicPr>
            <a:picLocks noChangeAspect="1"/>
          </p:cNvPicPr>
          <p:nvPr/>
        </p:nvPicPr>
        <p:blipFill>
          <a:blip r:embed="rId7"/>
          <a:stretch>
            <a:fillRect/>
          </a:stretch>
        </p:blipFill>
        <p:spPr>
          <a:xfrm>
            <a:off x="1050248" y="4323725"/>
            <a:ext cx="195335" cy="353721"/>
          </a:xfrm>
          <a:prstGeom prst="rect">
            <a:avLst/>
          </a:prstGeom>
        </p:spPr>
      </p:pic>
      <p:pic>
        <p:nvPicPr>
          <p:cNvPr id="28" name="Picture 27" descr="A close up of a piece of paper&#10;&#10;Description automatically generated">
            <a:extLst>
              <a:ext uri="{FF2B5EF4-FFF2-40B4-BE49-F238E27FC236}">
                <a16:creationId xmlns:a16="http://schemas.microsoft.com/office/drawing/2014/main" id="{EAF16E88-858E-9549-9616-913FCFCB49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57411" y="4107715"/>
            <a:ext cx="1247552" cy="1126078"/>
          </a:xfrm>
          <a:prstGeom prst="rect">
            <a:avLst/>
          </a:prstGeom>
        </p:spPr>
      </p:pic>
      <p:pic>
        <p:nvPicPr>
          <p:cNvPr id="29" name="Picture 28" descr="A close up of a piece of paper&#10;&#10;Description automatically generated">
            <a:extLst>
              <a:ext uri="{FF2B5EF4-FFF2-40B4-BE49-F238E27FC236}">
                <a16:creationId xmlns:a16="http://schemas.microsoft.com/office/drawing/2014/main" id="{D7298C8B-B253-E547-B7B9-26C6FFF5097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42928" y="4107715"/>
            <a:ext cx="1247552" cy="1126078"/>
          </a:xfrm>
          <a:prstGeom prst="rect">
            <a:avLst/>
          </a:prstGeom>
        </p:spPr>
      </p:pic>
      <p:pic>
        <p:nvPicPr>
          <p:cNvPr id="30" name="Picture 29" descr="A close up of a piece of paper&#10;&#10;Description automatically generated">
            <a:extLst>
              <a:ext uri="{FF2B5EF4-FFF2-40B4-BE49-F238E27FC236}">
                <a16:creationId xmlns:a16="http://schemas.microsoft.com/office/drawing/2014/main" id="{8A91ECF3-DBC2-FA4D-86BA-A8889CB2BCF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00168" y="4103742"/>
            <a:ext cx="1247552" cy="1126078"/>
          </a:xfrm>
          <a:prstGeom prst="rect">
            <a:avLst/>
          </a:prstGeom>
        </p:spPr>
      </p:pic>
      <p:grpSp>
        <p:nvGrpSpPr>
          <p:cNvPr id="31" name="Group 30">
            <a:extLst>
              <a:ext uri="{FF2B5EF4-FFF2-40B4-BE49-F238E27FC236}">
                <a16:creationId xmlns:a16="http://schemas.microsoft.com/office/drawing/2014/main" id="{B17F51D0-654F-244A-B01C-6DA0441F5BF8}"/>
              </a:ext>
            </a:extLst>
          </p:cNvPr>
          <p:cNvGrpSpPr/>
          <p:nvPr/>
        </p:nvGrpSpPr>
        <p:grpSpPr>
          <a:xfrm rot="10800000">
            <a:off x="842373" y="3929186"/>
            <a:ext cx="2020089" cy="1147208"/>
            <a:chOff x="843126" y="3928204"/>
            <a:chExt cx="2020089" cy="1147208"/>
          </a:xfrm>
        </p:grpSpPr>
        <p:pic>
          <p:nvPicPr>
            <p:cNvPr id="32" name="Picture 31" descr="A close up of a person&#10;&#10;Description automatically generated">
              <a:extLst>
                <a:ext uri="{FF2B5EF4-FFF2-40B4-BE49-F238E27FC236}">
                  <a16:creationId xmlns:a16="http://schemas.microsoft.com/office/drawing/2014/main" id="{C08005C0-A52F-1F4A-8BA9-A128EF26BB6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43126" y="3931428"/>
              <a:ext cx="947574" cy="1143984"/>
            </a:xfrm>
            <a:prstGeom prst="rect">
              <a:avLst/>
            </a:prstGeom>
          </p:spPr>
        </p:pic>
        <p:sp>
          <p:nvSpPr>
            <p:cNvPr id="33" name="Rectangle 32">
              <a:extLst>
                <a:ext uri="{FF2B5EF4-FFF2-40B4-BE49-F238E27FC236}">
                  <a16:creationId xmlns:a16="http://schemas.microsoft.com/office/drawing/2014/main" id="{0B94143B-4002-8944-962F-93FB931EB2CE}"/>
                </a:ext>
              </a:extLst>
            </p:cNvPr>
            <p:cNvSpPr/>
            <p:nvPr/>
          </p:nvSpPr>
          <p:spPr>
            <a:xfrm flipH="1">
              <a:off x="1790699" y="3928204"/>
              <a:ext cx="1072516" cy="1142801"/>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3FEDED8C-F823-3945-8468-3C1F89CF0734}"/>
                </a:ext>
              </a:extLst>
            </p:cNvPr>
            <p:cNvPicPr>
              <a:picLocks noChangeAspect="1"/>
            </p:cNvPicPr>
            <p:nvPr/>
          </p:nvPicPr>
          <p:blipFill>
            <a:blip r:embed="rId7"/>
            <a:stretch>
              <a:fillRect/>
            </a:stretch>
          </p:blipFill>
          <p:spPr>
            <a:xfrm>
              <a:off x="1859944" y="4343079"/>
              <a:ext cx="323895" cy="314369"/>
            </a:xfrm>
            <a:prstGeom prst="rect">
              <a:avLst/>
            </a:prstGeom>
          </p:spPr>
        </p:pic>
        <p:pic>
          <p:nvPicPr>
            <p:cNvPr id="35" name="Picture 34">
              <a:extLst>
                <a:ext uri="{FF2B5EF4-FFF2-40B4-BE49-F238E27FC236}">
                  <a16:creationId xmlns:a16="http://schemas.microsoft.com/office/drawing/2014/main" id="{2AC2A648-D602-4A41-813F-244F92BBB189}"/>
                </a:ext>
              </a:extLst>
            </p:cNvPr>
            <p:cNvPicPr>
              <a:picLocks noChangeAspect="1"/>
            </p:cNvPicPr>
            <p:nvPr/>
          </p:nvPicPr>
          <p:blipFill>
            <a:blip r:embed="rId7"/>
            <a:stretch>
              <a:fillRect/>
            </a:stretch>
          </p:blipFill>
          <p:spPr>
            <a:xfrm>
              <a:off x="2183839" y="4343402"/>
              <a:ext cx="323895" cy="314369"/>
            </a:xfrm>
            <a:prstGeom prst="rect">
              <a:avLst/>
            </a:prstGeom>
          </p:spPr>
        </p:pic>
        <p:pic>
          <p:nvPicPr>
            <p:cNvPr id="36" name="Picture 35">
              <a:extLst>
                <a:ext uri="{FF2B5EF4-FFF2-40B4-BE49-F238E27FC236}">
                  <a16:creationId xmlns:a16="http://schemas.microsoft.com/office/drawing/2014/main" id="{7A3EC9B0-78FB-CF4E-AD6C-AFA5582D9012}"/>
                </a:ext>
              </a:extLst>
            </p:cNvPr>
            <p:cNvPicPr>
              <a:picLocks noChangeAspect="1"/>
            </p:cNvPicPr>
            <p:nvPr/>
          </p:nvPicPr>
          <p:blipFill>
            <a:blip r:embed="rId7"/>
            <a:stretch>
              <a:fillRect/>
            </a:stretch>
          </p:blipFill>
          <p:spPr>
            <a:xfrm>
              <a:off x="2507734" y="4343725"/>
              <a:ext cx="323895" cy="314369"/>
            </a:xfrm>
            <a:prstGeom prst="rect">
              <a:avLst/>
            </a:prstGeom>
          </p:spPr>
        </p:pic>
      </p:grpSp>
      <p:sp>
        <p:nvSpPr>
          <p:cNvPr id="37" name="Rectangle 36">
            <a:extLst>
              <a:ext uri="{FF2B5EF4-FFF2-40B4-BE49-F238E27FC236}">
                <a16:creationId xmlns:a16="http://schemas.microsoft.com/office/drawing/2014/main" id="{2EF9DC74-5617-7F4F-8C50-F44C552BB599}"/>
              </a:ext>
            </a:extLst>
          </p:cNvPr>
          <p:cNvSpPr/>
          <p:nvPr/>
        </p:nvSpPr>
        <p:spPr>
          <a:xfrm>
            <a:off x="4048438" y="3349818"/>
            <a:ext cx="1536941" cy="50586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a:solidFill>
                  <a:srgbClr val="000000"/>
                </a:solidFill>
              </a:rPr>
              <a:t>Sensor Suite</a:t>
            </a:r>
          </a:p>
        </p:txBody>
      </p:sp>
      <p:sp>
        <p:nvSpPr>
          <p:cNvPr id="38" name="Rectangle 37">
            <a:extLst>
              <a:ext uri="{FF2B5EF4-FFF2-40B4-BE49-F238E27FC236}">
                <a16:creationId xmlns:a16="http://schemas.microsoft.com/office/drawing/2014/main" id="{EDF093CF-0F93-B640-962A-99DDB926D672}"/>
              </a:ext>
            </a:extLst>
          </p:cNvPr>
          <p:cNvSpPr/>
          <p:nvPr/>
        </p:nvSpPr>
        <p:spPr>
          <a:xfrm>
            <a:off x="8791997" y="3213191"/>
            <a:ext cx="1663893" cy="505866"/>
          </a:xfrm>
          <a:prstGeom prst="rect">
            <a:avLst/>
          </a:prstGeom>
          <a:ln>
            <a:solidFill>
              <a:srgbClr val="7C267D"/>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a:solidFill>
                  <a:srgbClr val="000000"/>
                </a:solidFill>
              </a:rPr>
              <a:t>3D Printed CubeSat</a:t>
            </a:r>
          </a:p>
        </p:txBody>
      </p:sp>
      <p:sp>
        <p:nvSpPr>
          <p:cNvPr id="39" name="Title 2">
            <a:extLst>
              <a:ext uri="{FF2B5EF4-FFF2-40B4-BE49-F238E27FC236}">
                <a16:creationId xmlns:a16="http://schemas.microsoft.com/office/drawing/2014/main" id="{D80EF03E-5F43-D14B-8C95-1CA6D235C5A9}"/>
              </a:ext>
            </a:extLst>
          </p:cNvPr>
          <p:cNvSpPr>
            <a:spLocks noGrp="1"/>
          </p:cNvSpPr>
          <p:nvPr>
            <p:ph type="title"/>
          </p:nvPr>
        </p:nvSpPr>
        <p:spPr>
          <a:xfrm>
            <a:off x="843126" y="171147"/>
            <a:ext cx="10363117" cy="430887"/>
          </a:xfrm>
        </p:spPr>
        <p:txBody>
          <a:bodyPr/>
          <a:lstStyle/>
          <a:p>
            <a:r>
              <a:rPr lang="en-US" sz="2800">
                <a:ea typeface="+mj-lt"/>
                <a:cs typeface="+mj-lt"/>
              </a:rPr>
              <a:t>Centroid Detection Test: Expected Results</a:t>
            </a:r>
            <a:endParaRPr lang="en-US" sz="2800"/>
          </a:p>
        </p:txBody>
      </p:sp>
    </p:spTree>
    <p:extLst>
      <p:ext uri="{BB962C8B-B14F-4D97-AF65-F5344CB8AC3E}">
        <p14:creationId xmlns:p14="http://schemas.microsoft.com/office/powerpoint/2010/main" val="2170164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54758-F94E-47C6-9D95-7BD5521C087B}"/>
              </a:ext>
            </a:extLst>
          </p:cNvPr>
          <p:cNvSpPr>
            <a:spLocks noGrp="1"/>
          </p:cNvSpPr>
          <p:nvPr>
            <p:ph type="title"/>
          </p:nvPr>
        </p:nvSpPr>
        <p:spPr/>
        <p:txBody>
          <a:bodyPr/>
          <a:lstStyle/>
          <a:p>
            <a:r>
              <a:rPr lang="en-US">
                <a:ea typeface="+mj-lt"/>
                <a:cs typeface="+mj-lt"/>
              </a:rPr>
              <a:t>State Estimation Test</a:t>
            </a:r>
          </a:p>
        </p:txBody>
      </p:sp>
      <p:sp>
        <p:nvSpPr>
          <p:cNvPr id="4" name="Slide Number Placeholder 3">
            <a:extLst>
              <a:ext uri="{FF2B5EF4-FFF2-40B4-BE49-F238E27FC236}">
                <a16:creationId xmlns:a16="http://schemas.microsoft.com/office/drawing/2014/main" id="{76F3C8AA-58C3-47F3-A2F2-FE35C1A56EB1}"/>
              </a:ext>
            </a:extLst>
          </p:cNvPr>
          <p:cNvSpPr>
            <a:spLocks noGrp="1"/>
          </p:cNvSpPr>
          <p:nvPr>
            <p:ph type="sldNum" sz="quarter" idx="4"/>
          </p:nvPr>
        </p:nvSpPr>
        <p:spPr/>
        <p:txBody>
          <a:bodyPr/>
          <a:lstStyle/>
          <a:p>
            <a:fld id="{292ABC7F-B9E9-0840-915A-8F394559AFCC}" type="slidenum">
              <a:rPr lang="en-US" smtClean="0"/>
              <a:pPr/>
              <a:t>25</a:t>
            </a:fld>
            <a:endParaRPr lang="en-US"/>
          </a:p>
        </p:txBody>
      </p:sp>
      <p:graphicFrame>
        <p:nvGraphicFramePr>
          <p:cNvPr id="33" name="Table 32">
            <a:extLst>
              <a:ext uri="{FF2B5EF4-FFF2-40B4-BE49-F238E27FC236}">
                <a16:creationId xmlns:a16="http://schemas.microsoft.com/office/drawing/2014/main" id="{B2677EC1-0B72-44E9-8E9E-E28E2BE755C2}"/>
              </a:ext>
            </a:extLst>
          </p:cNvPr>
          <p:cNvGraphicFramePr>
            <a:graphicFrameLocks noGrp="1"/>
          </p:cNvGraphicFramePr>
          <p:nvPr>
            <p:extLst>
              <p:ext uri="{D42A27DB-BD31-4B8C-83A1-F6EECF244321}">
                <p14:modId xmlns:p14="http://schemas.microsoft.com/office/powerpoint/2010/main" val="3955740439"/>
              </p:ext>
            </p:extLst>
          </p:nvPr>
        </p:nvGraphicFramePr>
        <p:xfrm>
          <a:off x="761999" y="4256252"/>
          <a:ext cx="10155223" cy="2006875"/>
        </p:xfrm>
        <a:graphic>
          <a:graphicData uri="http://schemas.openxmlformats.org/drawingml/2006/table">
            <a:tbl>
              <a:tblPr firstRow="1" bandRow="1">
                <a:tableStyleId>{5C22544A-7EE6-4342-B048-85BDC9FD1C3A}</a:tableStyleId>
              </a:tblPr>
              <a:tblGrid>
                <a:gridCol w="1047947">
                  <a:extLst>
                    <a:ext uri="{9D8B030D-6E8A-4147-A177-3AD203B41FA5}">
                      <a16:colId xmlns:a16="http://schemas.microsoft.com/office/drawing/2014/main" val="4167063959"/>
                    </a:ext>
                  </a:extLst>
                </a:gridCol>
                <a:gridCol w="9107276">
                  <a:extLst>
                    <a:ext uri="{9D8B030D-6E8A-4147-A177-3AD203B41FA5}">
                      <a16:colId xmlns:a16="http://schemas.microsoft.com/office/drawing/2014/main" val="2509949367"/>
                    </a:ext>
                  </a:extLst>
                </a:gridCol>
              </a:tblGrid>
              <a:tr h="430045">
                <a:tc>
                  <a:txBody>
                    <a:bodyPr/>
                    <a:lstStyle/>
                    <a:p>
                      <a:r>
                        <a:rPr lang="en-US" sz="1600"/>
                        <a:t>Req.</a:t>
                      </a:r>
                    </a:p>
                  </a:txBody>
                  <a:tcPr/>
                </a:tc>
                <a:tc>
                  <a:txBody>
                    <a:bodyPr/>
                    <a:lstStyle/>
                    <a:p>
                      <a:r>
                        <a:rPr lang="en-US" sz="1600"/>
                        <a:t>Summary</a:t>
                      </a:r>
                    </a:p>
                  </a:txBody>
                  <a:tcPr/>
                </a:tc>
                <a:extLst>
                  <a:ext uri="{0D108BD9-81ED-4DB2-BD59-A6C34878D82A}">
                    <a16:rowId xmlns:a16="http://schemas.microsoft.com/office/drawing/2014/main" val="386722524"/>
                  </a:ext>
                </a:extLst>
              </a:tr>
              <a:tr h="788415">
                <a:tc>
                  <a:txBody>
                    <a:bodyPr/>
                    <a:lstStyle/>
                    <a:p>
                      <a:pPr rtl="0" fontAlgn="t">
                        <a:spcBef>
                          <a:spcPts val="0"/>
                        </a:spcBef>
                        <a:spcAft>
                          <a:spcPts val="0"/>
                        </a:spcAft>
                      </a:pPr>
                      <a:r>
                        <a:rPr lang="en-US" sz="1600" u="none" strike="noStrike">
                          <a:solidFill>
                            <a:srgbClr val="000000"/>
                          </a:solidFill>
                          <a:effectLst/>
                        </a:rPr>
                        <a:t>DR-2.2</a:t>
                      </a:r>
                      <a:endParaRPr lang="en-US" sz="1600">
                        <a:solidFill>
                          <a:srgbClr val="000000"/>
                        </a:solidFill>
                        <a:effectLst/>
                      </a:endParaRPr>
                    </a:p>
                  </a:txBody>
                  <a:tcPr marL="63500" marR="63500" marT="63500" marB="63500"/>
                </a:tc>
                <a:tc>
                  <a:txBody>
                    <a:bodyPr/>
                    <a:lstStyle/>
                    <a:p>
                      <a:pPr marL="0" marR="0" lvl="0" indent="0" algn="l">
                        <a:lnSpc>
                          <a:spcPct val="100000"/>
                        </a:lnSpc>
                        <a:spcBef>
                          <a:spcPts val="0"/>
                        </a:spcBef>
                        <a:spcAft>
                          <a:spcPts val="0"/>
                        </a:spcAft>
                        <a:buNone/>
                      </a:pPr>
                      <a:r>
                        <a:rPr lang="en-US" sz="1600" b="0" i="0" u="none" strike="noStrike" kern="1200" noProof="0">
                          <a:solidFill>
                            <a:schemeClr val="bg2">
                              <a:lumMod val="10000"/>
                            </a:schemeClr>
                          </a:solidFill>
                          <a:effectLst/>
                          <a:latin typeface="+mn-lt"/>
                        </a:rPr>
                        <a:t>VISION shall </a:t>
                      </a:r>
                      <a:r>
                        <a:rPr lang="en-US" sz="1600" b="1" i="0" u="none" strike="noStrike" kern="1200" noProof="0">
                          <a:solidFill>
                            <a:schemeClr val="bg2">
                              <a:lumMod val="10000"/>
                            </a:schemeClr>
                          </a:solidFill>
                          <a:effectLst/>
                          <a:latin typeface="+mn-lt"/>
                        </a:rPr>
                        <a:t>estimate the inertial position </a:t>
                      </a:r>
                      <a:r>
                        <a:rPr lang="en-US" sz="1600" b="0" i="0" u="none" strike="noStrike" kern="1200" noProof="0">
                          <a:solidFill>
                            <a:schemeClr val="bg2">
                              <a:lumMod val="10000"/>
                            </a:schemeClr>
                          </a:solidFill>
                          <a:effectLst/>
                          <a:latin typeface="+mn-lt"/>
                        </a:rPr>
                        <a:t>of each CubeSat such that the STD conforms to the Inertial Position Uncertainty Map.</a:t>
                      </a:r>
                      <a:endParaRPr lang="en-US" sz="1600">
                        <a:latin typeface="+mn-lt"/>
                      </a:endParaRPr>
                    </a:p>
                  </a:txBody>
                  <a:tcPr marL="63500" marR="63500" marT="63500" marB="63500"/>
                </a:tc>
                <a:extLst>
                  <a:ext uri="{0D108BD9-81ED-4DB2-BD59-A6C34878D82A}">
                    <a16:rowId xmlns:a16="http://schemas.microsoft.com/office/drawing/2014/main" val="1471602281"/>
                  </a:ext>
                </a:extLst>
              </a:tr>
              <a:tr h="788415">
                <a:tc>
                  <a:txBody>
                    <a:bodyPr/>
                    <a:lstStyle/>
                    <a:p>
                      <a:pPr rtl="0" fontAlgn="t">
                        <a:spcBef>
                          <a:spcPts val="0"/>
                        </a:spcBef>
                        <a:spcAft>
                          <a:spcPts val="0"/>
                        </a:spcAft>
                      </a:pPr>
                      <a:r>
                        <a:rPr lang="en-US" sz="1600">
                          <a:solidFill>
                            <a:srgbClr val="000000"/>
                          </a:solidFill>
                          <a:effectLst/>
                        </a:rPr>
                        <a:t>DR-2.6</a:t>
                      </a:r>
                    </a:p>
                  </a:txBody>
                  <a:tcPr marL="63500" marR="63500" marT="63500" marB="63500"/>
                </a:tc>
                <a:tc>
                  <a:txBody>
                    <a:bodyPr/>
                    <a:lstStyle/>
                    <a:p>
                      <a:pPr lvl="0">
                        <a:spcBef>
                          <a:spcPts val="0"/>
                        </a:spcBef>
                        <a:spcAft>
                          <a:spcPts val="0"/>
                        </a:spcAft>
                        <a:buNone/>
                      </a:pPr>
                      <a:r>
                        <a:rPr lang="en-US" sz="1600" b="0" u="none" strike="noStrike" dirty="0">
                          <a:solidFill>
                            <a:schemeClr val="bg2">
                              <a:lumMod val="10000"/>
                            </a:schemeClr>
                          </a:solidFill>
                          <a:effectLst/>
                          <a:latin typeface="+mn-lt"/>
                          <a:ea typeface="Cambria" panose="02040503050406030204" pitchFamily="18" charset="0"/>
                        </a:rPr>
                        <a:t>VISION shall produce </a:t>
                      </a:r>
                      <a:r>
                        <a:rPr lang="en-US" sz="1600" b="1" u="none" strike="noStrike" dirty="0">
                          <a:solidFill>
                            <a:schemeClr val="bg2">
                              <a:lumMod val="10000"/>
                            </a:schemeClr>
                          </a:solidFill>
                          <a:effectLst/>
                          <a:latin typeface="+mn-lt"/>
                          <a:ea typeface="Cambria" panose="02040503050406030204" pitchFamily="18" charset="0"/>
                        </a:rPr>
                        <a:t>Two-Line Elements</a:t>
                      </a:r>
                      <a:r>
                        <a:rPr lang="en-US" sz="1600" b="0" u="none" strike="noStrike" dirty="0">
                          <a:solidFill>
                            <a:schemeClr val="bg2">
                              <a:lumMod val="10000"/>
                            </a:schemeClr>
                          </a:solidFill>
                          <a:effectLst/>
                          <a:latin typeface="+mn-lt"/>
                          <a:ea typeface="Cambria" panose="02040503050406030204" pitchFamily="18" charset="0"/>
                        </a:rPr>
                        <a:t> that can be </a:t>
                      </a:r>
                      <a:r>
                        <a:rPr lang="en-US" sz="1600" b="1" u="none" strike="noStrike" dirty="0">
                          <a:solidFill>
                            <a:schemeClr val="bg2">
                              <a:lumMod val="10000"/>
                            </a:schemeClr>
                          </a:solidFill>
                          <a:effectLst/>
                          <a:latin typeface="+mn-lt"/>
                          <a:ea typeface="Cambria" panose="02040503050406030204" pitchFamily="18" charset="0"/>
                        </a:rPr>
                        <a:t>propagated</a:t>
                      </a:r>
                      <a:r>
                        <a:rPr lang="en-US" sz="1600" b="0" u="none" strike="noStrike" dirty="0">
                          <a:solidFill>
                            <a:schemeClr val="bg2">
                              <a:lumMod val="10000"/>
                            </a:schemeClr>
                          </a:solidFill>
                          <a:effectLst/>
                          <a:latin typeface="+mn-lt"/>
                          <a:ea typeface="Cambria" panose="02040503050406030204" pitchFamily="18" charset="0"/>
                        </a:rPr>
                        <a:t> using the </a:t>
                      </a:r>
                      <a:r>
                        <a:rPr lang="en-US" sz="1600" b="1" u="none" strike="noStrike" dirty="0">
                          <a:solidFill>
                            <a:schemeClr val="bg2">
                              <a:lumMod val="10000"/>
                            </a:schemeClr>
                          </a:solidFill>
                          <a:effectLst/>
                          <a:latin typeface="+mn-lt"/>
                          <a:ea typeface="Cambria" panose="02040503050406030204" pitchFamily="18" charset="0"/>
                        </a:rPr>
                        <a:t>SGP4 </a:t>
                      </a:r>
                      <a:r>
                        <a:rPr lang="en-US" sz="1600" b="0" u="none" strike="noStrike" dirty="0">
                          <a:solidFill>
                            <a:schemeClr val="bg2">
                              <a:lumMod val="10000"/>
                            </a:schemeClr>
                          </a:solidFill>
                          <a:effectLst/>
                          <a:latin typeface="+mn-lt"/>
                          <a:ea typeface="Cambria" panose="02040503050406030204" pitchFamily="18" charset="0"/>
                        </a:rPr>
                        <a:t>propagation tool.</a:t>
                      </a:r>
                    </a:p>
                  </a:txBody>
                  <a:tcPr marL="63500" marR="63500" marT="63500" marB="63500"/>
                </a:tc>
                <a:extLst>
                  <a:ext uri="{0D108BD9-81ED-4DB2-BD59-A6C34878D82A}">
                    <a16:rowId xmlns:a16="http://schemas.microsoft.com/office/drawing/2014/main" val="1984972080"/>
                  </a:ext>
                </a:extLst>
              </a:tr>
            </a:tbl>
          </a:graphicData>
        </a:graphic>
      </p:graphicFrame>
      <p:sp>
        <p:nvSpPr>
          <p:cNvPr id="81" name="Rounded Rectangle 80">
            <a:extLst>
              <a:ext uri="{FF2B5EF4-FFF2-40B4-BE49-F238E27FC236}">
                <a16:creationId xmlns:a16="http://schemas.microsoft.com/office/drawing/2014/main" id="{347BCF74-AA3D-824D-B8C7-A51ED2CABA37}"/>
              </a:ext>
            </a:extLst>
          </p:cNvPr>
          <p:cNvSpPr/>
          <p:nvPr/>
        </p:nvSpPr>
        <p:spPr>
          <a:xfrm>
            <a:off x="8469531" y="1678673"/>
            <a:ext cx="2278388" cy="54559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TOF Camera Verification</a:t>
            </a:r>
          </a:p>
        </p:txBody>
      </p:sp>
      <p:sp>
        <p:nvSpPr>
          <p:cNvPr id="82" name="Rounded Rectangle 81">
            <a:extLst>
              <a:ext uri="{FF2B5EF4-FFF2-40B4-BE49-F238E27FC236}">
                <a16:creationId xmlns:a16="http://schemas.microsoft.com/office/drawing/2014/main" id="{33ABF292-E337-7E47-88AA-6AF301865220}"/>
              </a:ext>
            </a:extLst>
          </p:cNvPr>
          <p:cNvSpPr/>
          <p:nvPr/>
        </p:nvSpPr>
        <p:spPr>
          <a:xfrm>
            <a:off x="6483360" y="1678674"/>
            <a:ext cx="1575707" cy="54559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GPS Verification</a:t>
            </a:r>
          </a:p>
        </p:txBody>
      </p:sp>
      <p:sp>
        <p:nvSpPr>
          <p:cNvPr id="83" name="Rounded Rectangle 82">
            <a:extLst>
              <a:ext uri="{FF2B5EF4-FFF2-40B4-BE49-F238E27FC236}">
                <a16:creationId xmlns:a16="http://schemas.microsoft.com/office/drawing/2014/main" id="{1D207D7F-3165-1F4E-B19E-C17D5F1B1549}"/>
              </a:ext>
            </a:extLst>
          </p:cNvPr>
          <p:cNvSpPr/>
          <p:nvPr/>
        </p:nvSpPr>
        <p:spPr>
          <a:xfrm>
            <a:off x="2802068" y="1696603"/>
            <a:ext cx="1844969" cy="536632"/>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Voltage Breakdown</a:t>
            </a:r>
          </a:p>
        </p:txBody>
      </p:sp>
      <p:sp>
        <p:nvSpPr>
          <p:cNvPr id="84" name="Rounded Rectangle 83">
            <a:extLst>
              <a:ext uri="{FF2B5EF4-FFF2-40B4-BE49-F238E27FC236}">
                <a16:creationId xmlns:a16="http://schemas.microsoft.com/office/drawing/2014/main" id="{905D6BE5-FA32-674A-90C1-10EE79254952}"/>
              </a:ext>
            </a:extLst>
          </p:cNvPr>
          <p:cNvSpPr/>
          <p:nvPr/>
        </p:nvSpPr>
        <p:spPr>
          <a:xfrm>
            <a:off x="4817688" y="1678674"/>
            <a:ext cx="1521919" cy="54559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Vibrational Analysis Test</a:t>
            </a:r>
          </a:p>
        </p:txBody>
      </p:sp>
      <p:sp>
        <p:nvSpPr>
          <p:cNvPr id="85" name="Rounded Rectangle 84">
            <a:extLst>
              <a:ext uri="{FF2B5EF4-FFF2-40B4-BE49-F238E27FC236}">
                <a16:creationId xmlns:a16="http://schemas.microsoft.com/office/drawing/2014/main" id="{14BED030-26A0-E143-9500-07D9F9E43DB8}"/>
              </a:ext>
            </a:extLst>
          </p:cNvPr>
          <p:cNvSpPr/>
          <p:nvPr/>
        </p:nvSpPr>
        <p:spPr>
          <a:xfrm>
            <a:off x="8469531" y="2570044"/>
            <a:ext cx="2277136" cy="54559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Centroid Determination Test</a:t>
            </a:r>
          </a:p>
        </p:txBody>
      </p:sp>
      <p:sp>
        <p:nvSpPr>
          <p:cNvPr id="86" name="Rounded Rectangle 85">
            <a:extLst>
              <a:ext uri="{FF2B5EF4-FFF2-40B4-BE49-F238E27FC236}">
                <a16:creationId xmlns:a16="http://schemas.microsoft.com/office/drawing/2014/main" id="{E0AA32F1-A609-6348-BFD9-5D72AB9EFA79}"/>
              </a:ext>
            </a:extLst>
          </p:cNvPr>
          <p:cNvSpPr/>
          <p:nvPr/>
        </p:nvSpPr>
        <p:spPr>
          <a:xfrm>
            <a:off x="6474395" y="2578811"/>
            <a:ext cx="1575707" cy="54559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Attitude Test</a:t>
            </a:r>
          </a:p>
        </p:txBody>
      </p:sp>
      <p:sp>
        <p:nvSpPr>
          <p:cNvPr id="87" name="Rounded Rectangle 86">
            <a:extLst>
              <a:ext uri="{FF2B5EF4-FFF2-40B4-BE49-F238E27FC236}">
                <a16:creationId xmlns:a16="http://schemas.microsoft.com/office/drawing/2014/main" id="{B576811B-5706-744A-850A-CCE1C9192F93}"/>
              </a:ext>
            </a:extLst>
          </p:cNvPr>
          <p:cNvSpPr/>
          <p:nvPr/>
        </p:nvSpPr>
        <p:spPr>
          <a:xfrm>
            <a:off x="2802068" y="2578810"/>
            <a:ext cx="1844969" cy="536632"/>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Power System Test</a:t>
            </a:r>
          </a:p>
        </p:txBody>
      </p:sp>
      <p:sp>
        <p:nvSpPr>
          <p:cNvPr id="89" name="Rounded Rectangle 88">
            <a:extLst>
              <a:ext uri="{FF2B5EF4-FFF2-40B4-BE49-F238E27FC236}">
                <a16:creationId xmlns:a16="http://schemas.microsoft.com/office/drawing/2014/main" id="{776D6FCC-4B84-5346-8257-F41409AD6F7F}"/>
              </a:ext>
            </a:extLst>
          </p:cNvPr>
          <p:cNvSpPr/>
          <p:nvPr/>
        </p:nvSpPr>
        <p:spPr>
          <a:xfrm>
            <a:off x="2799456" y="3469983"/>
            <a:ext cx="5259609" cy="55456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System Integration Test</a:t>
            </a:r>
          </a:p>
        </p:txBody>
      </p:sp>
      <p:cxnSp>
        <p:nvCxnSpPr>
          <p:cNvPr id="90" name="Straight Arrow Connector 89">
            <a:extLst>
              <a:ext uri="{FF2B5EF4-FFF2-40B4-BE49-F238E27FC236}">
                <a16:creationId xmlns:a16="http://schemas.microsoft.com/office/drawing/2014/main" id="{E9AC54BA-43B3-FA43-8469-1E753E0D6DB3}"/>
              </a:ext>
            </a:extLst>
          </p:cNvPr>
          <p:cNvCxnSpPr>
            <a:cxnSpLocks/>
          </p:cNvCxnSpPr>
          <p:nvPr/>
        </p:nvCxnSpPr>
        <p:spPr>
          <a:xfrm>
            <a:off x="7271214" y="2224270"/>
            <a:ext cx="0" cy="35454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71074DA1-DC69-BB4E-95B1-42BFAAFA3817}"/>
              </a:ext>
            </a:extLst>
          </p:cNvPr>
          <p:cNvCxnSpPr>
            <a:cxnSpLocks/>
          </p:cNvCxnSpPr>
          <p:nvPr/>
        </p:nvCxnSpPr>
        <p:spPr>
          <a:xfrm>
            <a:off x="5569684" y="2224270"/>
            <a:ext cx="0" cy="125467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9D4CFA27-9EB3-A14B-AA17-78884A39D5F8}"/>
              </a:ext>
            </a:extLst>
          </p:cNvPr>
          <p:cNvCxnSpPr>
            <a:cxnSpLocks/>
          </p:cNvCxnSpPr>
          <p:nvPr/>
        </p:nvCxnSpPr>
        <p:spPr>
          <a:xfrm>
            <a:off x="3630423" y="3115441"/>
            <a:ext cx="0" cy="35454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9F53CE9A-7638-1542-8B31-F38903A0C69D}"/>
              </a:ext>
            </a:extLst>
          </p:cNvPr>
          <p:cNvCxnSpPr>
            <a:cxnSpLocks/>
          </p:cNvCxnSpPr>
          <p:nvPr/>
        </p:nvCxnSpPr>
        <p:spPr>
          <a:xfrm flipH="1">
            <a:off x="7271213" y="3124407"/>
            <a:ext cx="1" cy="35453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94" name="Rounded Rectangle 93">
            <a:extLst>
              <a:ext uri="{FF2B5EF4-FFF2-40B4-BE49-F238E27FC236}">
                <a16:creationId xmlns:a16="http://schemas.microsoft.com/office/drawing/2014/main" id="{34738650-65F4-9A47-A9C5-7874F583DD60}"/>
              </a:ext>
            </a:extLst>
          </p:cNvPr>
          <p:cNvSpPr/>
          <p:nvPr/>
        </p:nvSpPr>
        <p:spPr>
          <a:xfrm>
            <a:off x="1180879" y="2573029"/>
            <a:ext cx="1459486" cy="53962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Subsystem Level</a:t>
            </a:r>
          </a:p>
        </p:txBody>
      </p:sp>
      <p:sp>
        <p:nvSpPr>
          <p:cNvPr id="95" name="Rounded Rectangle 94">
            <a:extLst>
              <a:ext uri="{FF2B5EF4-FFF2-40B4-BE49-F238E27FC236}">
                <a16:creationId xmlns:a16="http://schemas.microsoft.com/office/drawing/2014/main" id="{7966BC26-0554-9444-8856-C9F74183EA92}"/>
              </a:ext>
            </a:extLst>
          </p:cNvPr>
          <p:cNvSpPr/>
          <p:nvPr/>
        </p:nvSpPr>
        <p:spPr>
          <a:xfrm>
            <a:off x="1180879" y="1695377"/>
            <a:ext cx="1378804" cy="53199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Component Level</a:t>
            </a:r>
          </a:p>
        </p:txBody>
      </p:sp>
      <p:sp>
        <p:nvSpPr>
          <p:cNvPr id="96" name="Rounded Rectangle 95">
            <a:extLst>
              <a:ext uri="{FF2B5EF4-FFF2-40B4-BE49-F238E27FC236}">
                <a16:creationId xmlns:a16="http://schemas.microsoft.com/office/drawing/2014/main" id="{E8CDEC35-11F4-7245-A0E2-E1C331C2D3BB}"/>
              </a:ext>
            </a:extLst>
          </p:cNvPr>
          <p:cNvSpPr/>
          <p:nvPr/>
        </p:nvSpPr>
        <p:spPr>
          <a:xfrm>
            <a:off x="1180879" y="3440387"/>
            <a:ext cx="1459487" cy="54095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System Level</a:t>
            </a:r>
          </a:p>
        </p:txBody>
      </p:sp>
      <p:cxnSp>
        <p:nvCxnSpPr>
          <p:cNvPr id="98" name="Straight Arrow Connector 97">
            <a:extLst>
              <a:ext uri="{FF2B5EF4-FFF2-40B4-BE49-F238E27FC236}">
                <a16:creationId xmlns:a16="http://schemas.microsoft.com/office/drawing/2014/main" id="{6EBC0904-28C9-114E-ACD5-841A5D8AB36F}"/>
              </a:ext>
            </a:extLst>
          </p:cNvPr>
          <p:cNvCxnSpPr>
            <a:cxnSpLocks/>
          </p:cNvCxnSpPr>
          <p:nvPr/>
        </p:nvCxnSpPr>
        <p:spPr>
          <a:xfrm>
            <a:off x="3621457" y="2227935"/>
            <a:ext cx="1" cy="35454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2D269A66-FEDD-0440-A755-6CA23897C9A7}"/>
              </a:ext>
            </a:extLst>
          </p:cNvPr>
          <p:cNvCxnSpPr>
            <a:cxnSpLocks/>
            <a:stCxn id="81" idx="2"/>
            <a:endCxn id="85" idx="0"/>
          </p:cNvCxnSpPr>
          <p:nvPr/>
        </p:nvCxnSpPr>
        <p:spPr>
          <a:xfrm flipH="1">
            <a:off x="9608099" y="2224270"/>
            <a:ext cx="626" cy="34577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18019B52-CB63-4747-927F-EA6D040F1722}"/>
              </a:ext>
            </a:extLst>
          </p:cNvPr>
          <p:cNvCxnSpPr>
            <a:cxnSpLocks/>
            <a:stCxn id="85" idx="2"/>
          </p:cNvCxnSpPr>
          <p:nvPr/>
        </p:nvCxnSpPr>
        <p:spPr>
          <a:xfrm>
            <a:off x="9608099" y="3115641"/>
            <a:ext cx="0" cy="20499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A09D1FE8-5051-C74E-B687-017CCFF33362}"/>
              </a:ext>
            </a:extLst>
          </p:cNvPr>
          <p:cNvCxnSpPr>
            <a:cxnSpLocks/>
          </p:cNvCxnSpPr>
          <p:nvPr/>
        </p:nvCxnSpPr>
        <p:spPr>
          <a:xfrm flipH="1">
            <a:off x="7670315" y="3320634"/>
            <a:ext cx="193778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1162B426-5624-6A43-A9F1-B9F72C59224A}"/>
              </a:ext>
            </a:extLst>
          </p:cNvPr>
          <p:cNvCxnSpPr>
            <a:cxnSpLocks/>
          </p:cNvCxnSpPr>
          <p:nvPr/>
        </p:nvCxnSpPr>
        <p:spPr>
          <a:xfrm>
            <a:off x="7670315" y="3320634"/>
            <a:ext cx="0" cy="15831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DD11B759-CD7F-4569-A0FE-B260ECF03EFC}"/>
              </a:ext>
            </a:extLst>
          </p:cNvPr>
          <p:cNvSpPr/>
          <p:nvPr/>
        </p:nvSpPr>
        <p:spPr>
          <a:xfrm>
            <a:off x="761999" y="909624"/>
            <a:ext cx="10155223" cy="3188951"/>
          </a:xfrm>
          <a:prstGeom prst="rect">
            <a:avLst/>
          </a:prstGeom>
          <a:solidFill>
            <a:schemeClr val="tx1">
              <a:lumMod val="20000"/>
              <a:lumOff val="80000"/>
              <a:alpha val="60000"/>
            </a:schemeClr>
          </a:solidFill>
          <a:ln>
            <a:solidFill>
              <a:schemeClr val="tx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5F97765-9D3D-4540-AD5D-802DB258CAD3}"/>
              </a:ext>
            </a:extLst>
          </p:cNvPr>
          <p:cNvSpPr/>
          <p:nvPr/>
        </p:nvSpPr>
        <p:spPr>
          <a:xfrm>
            <a:off x="8339913" y="3364997"/>
            <a:ext cx="2489380" cy="730926"/>
          </a:xfrm>
          <a:prstGeom prst="rect">
            <a:avLst/>
          </a:prstGeom>
          <a:solidFill>
            <a:schemeClr val="bg1"/>
          </a:solid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88" name="Rounded Rectangle 87">
            <a:extLst>
              <a:ext uri="{FF2B5EF4-FFF2-40B4-BE49-F238E27FC236}">
                <a16:creationId xmlns:a16="http://schemas.microsoft.com/office/drawing/2014/main" id="{8E509D28-BC16-0146-A068-2A2A63ED3DE5}"/>
              </a:ext>
            </a:extLst>
          </p:cNvPr>
          <p:cNvSpPr/>
          <p:nvPr/>
        </p:nvSpPr>
        <p:spPr>
          <a:xfrm>
            <a:off x="8490859" y="3455606"/>
            <a:ext cx="2255801" cy="54559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State Estimation Verification</a:t>
            </a:r>
          </a:p>
        </p:txBody>
      </p:sp>
      <p:cxnSp>
        <p:nvCxnSpPr>
          <p:cNvPr id="97" name="Straight Arrow Connector 96">
            <a:extLst>
              <a:ext uri="{FF2B5EF4-FFF2-40B4-BE49-F238E27FC236}">
                <a16:creationId xmlns:a16="http://schemas.microsoft.com/office/drawing/2014/main" id="{30CDD325-AAE4-384B-AA3B-3D32CED37460}"/>
              </a:ext>
            </a:extLst>
          </p:cNvPr>
          <p:cNvCxnSpPr>
            <a:cxnSpLocks/>
          </p:cNvCxnSpPr>
          <p:nvPr/>
        </p:nvCxnSpPr>
        <p:spPr>
          <a:xfrm>
            <a:off x="8050102" y="3747263"/>
            <a:ext cx="440756" cy="132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5584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386C4A-1BC2-4A40-B904-3C7FBBF0DBCC}"/>
              </a:ext>
            </a:extLst>
          </p:cNvPr>
          <p:cNvSpPr>
            <a:spLocks noGrp="1"/>
          </p:cNvSpPr>
          <p:nvPr>
            <p:ph type="title"/>
          </p:nvPr>
        </p:nvSpPr>
        <p:spPr/>
        <p:txBody>
          <a:bodyPr/>
          <a:lstStyle/>
          <a:p>
            <a:r>
              <a:rPr lang="en-US"/>
              <a:t>State Estimation: Test Procedure</a:t>
            </a:r>
          </a:p>
        </p:txBody>
      </p:sp>
      <p:sp>
        <p:nvSpPr>
          <p:cNvPr id="4" name="Slide Number Placeholder 3">
            <a:extLst>
              <a:ext uri="{FF2B5EF4-FFF2-40B4-BE49-F238E27FC236}">
                <a16:creationId xmlns:a16="http://schemas.microsoft.com/office/drawing/2014/main" id="{D4DFA0A5-37A9-4719-B9BA-9F812B2F27F9}"/>
              </a:ext>
            </a:extLst>
          </p:cNvPr>
          <p:cNvSpPr>
            <a:spLocks noGrp="1"/>
          </p:cNvSpPr>
          <p:nvPr>
            <p:ph type="sldNum" sz="quarter" idx="4"/>
          </p:nvPr>
        </p:nvSpPr>
        <p:spPr/>
        <p:txBody>
          <a:bodyPr/>
          <a:lstStyle/>
          <a:p>
            <a:fld id="{292ABC7F-B9E9-0840-915A-8F394559AFCC}" type="slidenum">
              <a:rPr lang="en-US" smtClean="0"/>
              <a:pPr/>
              <a:t>26</a:t>
            </a:fld>
            <a:endParaRPr lang="en-US"/>
          </a:p>
        </p:txBody>
      </p:sp>
      <p:sp>
        <p:nvSpPr>
          <p:cNvPr id="5" name="TextBox 4">
            <a:extLst>
              <a:ext uri="{FF2B5EF4-FFF2-40B4-BE49-F238E27FC236}">
                <a16:creationId xmlns:a16="http://schemas.microsoft.com/office/drawing/2014/main" id="{BC6DC174-6980-4FAD-BCB2-C33C9D114A01}"/>
              </a:ext>
            </a:extLst>
          </p:cNvPr>
          <p:cNvSpPr txBox="1"/>
          <p:nvPr/>
        </p:nvSpPr>
        <p:spPr>
          <a:xfrm>
            <a:off x="4195929" y="1609766"/>
            <a:ext cx="1854711"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rPr>
              <a:t>Orbit Simulation</a:t>
            </a:r>
          </a:p>
        </p:txBody>
      </p:sp>
      <p:sp>
        <p:nvSpPr>
          <p:cNvPr id="6" name="TextBox 5">
            <a:extLst>
              <a:ext uri="{FF2B5EF4-FFF2-40B4-BE49-F238E27FC236}">
                <a16:creationId xmlns:a16="http://schemas.microsoft.com/office/drawing/2014/main" id="{54FC7BF9-DA6B-4893-AF1D-134A9C080A2E}"/>
              </a:ext>
            </a:extLst>
          </p:cNvPr>
          <p:cNvSpPr txBox="1"/>
          <p:nvPr/>
        </p:nvSpPr>
        <p:spPr>
          <a:xfrm>
            <a:off x="4346409" y="2973029"/>
            <a:ext cx="1567116"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rPr>
              <a:t>C4D/</a:t>
            </a:r>
            <a:r>
              <a:rPr lang="en-US" sz="1800" err="1">
                <a:solidFill>
                  <a:srgbClr val="000000"/>
                </a:solidFill>
              </a:rPr>
              <a:t>Blensor</a:t>
            </a:r>
            <a:endParaRPr lang="en-US" sz="1800">
              <a:solidFill>
                <a:srgbClr val="000000"/>
              </a:solidFill>
            </a:endParaRPr>
          </a:p>
        </p:txBody>
      </p:sp>
      <p:sp>
        <p:nvSpPr>
          <p:cNvPr id="7" name="TextBox 6">
            <a:extLst>
              <a:ext uri="{FF2B5EF4-FFF2-40B4-BE49-F238E27FC236}">
                <a16:creationId xmlns:a16="http://schemas.microsoft.com/office/drawing/2014/main" id="{EC2F525B-4603-4A70-B117-3A3BE5EF3DFA}"/>
              </a:ext>
            </a:extLst>
          </p:cNvPr>
          <p:cNvSpPr txBox="1"/>
          <p:nvPr/>
        </p:nvSpPr>
        <p:spPr>
          <a:xfrm>
            <a:off x="4244173" y="4396959"/>
            <a:ext cx="1715025"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Centroid </a:t>
            </a:r>
          </a:p>
          <a:p>
            <a:pPr algn="ctr"/>
            <a:r>
              <a:rPr lang="en-US" sz="1800">
                <a:solidFill>
                  <a:srgbClr val="000000"/>
                </a:solidFill>
              </a:rPr>
              <a:t>Determination</a:t>
            </a:r>
          </a:p>
        </p:txBody>
      </p:sp>
      <p:sp>
        <p:nvSpPr>
          <p:cNvPr id="8" name="TextBox 7">
            <a:extLst>
              <a:ext uri="{FF2B5EF4-FFF2-40B4-BE49-F238E27FC236}">
                <a16:creationId xmlns:a16="http://schemas.microsoft.com/office/drawing/2014/main" id="{F6EAC087-0FA9-403F-BF25-C9FA6D311F18}"/>
              </a:ext>
            </a:extLst>
          </p:cNvPr>
          <p:cNvSpPr txBox="1"/>
          <p:nvPr/>
        </p:nvSpPr>
        <p:spPr>
          <a:xfrm>
            <a:off x="5033320" y="5806020"/>
            <a:ext cx="1829632"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State Estimation</a:t>
            </a:r>
          </a:p>
          <a:p>
            <a:pPr algn="ctr"/>
            <a:r>
              <a:rPr lang="en-US" sz="1800">
                <a:solidFill>
                  <a:srgbClr val="000000"/>
                </a:solidFill>
              </a:rPr>
              <a:t>Algorithm</a:t>
            </a:r>
          </a:p>
        </p:txBody>
      </p:sp>
      <p:pic>
        <p:nvPicPr>
          <p:cNvPr id="14" name="Picture 20">
            <a:extLst>
              <a:ext uri="{FF2B5EF4-FFF2-40B4-BE49-F238E27FC236}">
                <a16:creationId xmlns:a16="http://schemas.microsoft.com/office/drawing/2014/main" id="{CB1808B9-97F3-401D-AF8A-275E7A158E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0492" y="1436348"/>
            <a:ext cx="1508508" cy="843219"/>
          </a:xfrm>
          <a:prstGeom prst="rect">
            <a:avLst/>
          </a:prstGeom>
        </p:spPr>
      </p:pic>
      <p:pic>
        <p:nvPicPr>
          <p:cNvPr id="15" name="Picture 14">
            <a:extLst>
              <a:ext uri="{FF2B5EF4-FFF2-40B4-BE49-F238E27FC236}">
                <a16:creationId xmlns:a16="http://schemas.microsoft.com/office/drawing/2014/main" id="{52AC7A0B-B6D9-484D-B09D-89ED975E01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36497" y="2804773"/>
            <a:ext cx="851535" cy="843218"/>
          </a:xfrm>
          <a:prstGeom prst="rect">
            <a:avLst/>
          </a:prstGeom>
        </p:spPr>
      </p:pic>
      <p:sp>
        <p:nvSpPr>
          <p:cNvPr id="17" name="TextBox 16">
            <a:extLst>
              <a:ext uri="{FF2B5EF4-FFF2-40B4-BE49-F238E27FC236}">
                <a16:creationId xmlns:a16="http://schemas.microsoft.com/office/drawing/2014/main" id="{F2075B90-B1F7-44DE-8A55-7A57C767CCBE}"/>
              </a:ext>
            </a:extLst>
          </p:cNvPr>
          <p:cNvSpPr txBox="1"/>
          <p:nvPr/>
        </p:nvSpPr>
        <p:spPr>
          <a:xfrm>
            <a:off x="5015681" y="867244"/>
            <a:ext cx="20699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000000"/>
                </a:solidFill>
              </a:rPr>
              <a:t>Test Procedure</a:t>
            </a:r>
          </a:p>
        </p:txBody>
      </p:sp>
      <p:sp>
        <p:nvSpPr>
          <p:cNvPr id="52" name="Rectangle 51">
            <a:extLst>
              <a:ext uri="{FF2B5EF4-FFF2-40B4-BE49-F238E27FC236}">
                <a16:creationId xmlns:a16="http://schemas.microsoft.com/office/drawing/2014/main" id="{03A99F4C-E7EB-4D33-A0DF-C92875C45F25}"/>
              </a:ext>
            </a:extLst>
          </p:cNvPr>
          <p:cNvSpPr/>
          <p:nvPr/>
        </p:nvSpPr>
        <p:spPr>
          <a:xfrm>
            <a:off x="4224578" y="1363401"/>
            <a:ext cx="3543106" cy="97026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A5C46EF-8BEF-41C0-AA1E-6031A4405453}"/>
              </a:ext>
            </a:extLst>
          </p:cNvPr>
          <p:cNvSpPr/>
          <p:nvPr/>
        </p:nvSpPr>
        <p:spPr>
          <a:xfrm>
            <a:off x="4221029" y="2741252"/>
            <a:ext cx="3543105" cy="97026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1E39199-24D4-4C5F-8395-9B72020DEF82}"/>
              </a:ext>
            </a:extLst>
          </p:cNvPr>
          <p:cNvSpPr/>
          <p:nvPr/>
        </p:nvSpPr>
        <p:spPr>
          <a:xfrm>
            <a:off x="4217062" y="4135629"/>
            <a:ext cx="3543105" cy="1296908"/>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913BAF8E-E836-40F6-B626-10353C60AFA9}"/>
              </a:ext>
            </a:extLst>
          </p:cNvPr>
          <p:cNvCxnSpPr>
            <a:cxnSpLocks/>
            <a:stCxn id="52" idx="2"/>
            <a:endCxn id="54" idx="0"/>
          </p:cNvCxnSpPr>
          <p:nvPr/>
        </p:nvCxnSpPr>
        <p:spPr>
          <a:xfrm flipH="1">
            <a:off x="5992582" y="2333661"/>
            <a:ext cx="3549" cy="40759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36DCE5CD-6B49-4F5C-8055-088A93BADE2D}"/>
              </a:ext>
            </a:extLst>
          </p:cNvPr>
          <p:cNvCxnSpPr>
            <a:cxnSpLocks/>
            <a:stCxn id="54" idx="2"/>
            <a:endCxn id="55" idx="0"/>
          </p:cNvCxnSpPr>
          <p:nvPr/>
        </p:nvCxnSpPr>
        <p:spPr>
          <a:xfrm flipH="1">
            <a:off x="5988615" y="3711512"/>
            <a:ext cx="3967" cy="42411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78" name="Rectangle 77">
            <a:extLst>
              <a:ext uri="{FF2B5EF4-FFF2-40B4-BE49-F238E27FC236}">
                <a16:creationId xmlns:a16="http://schemas.microsoft.com/office/drawing/2014/main" id="{BC2759A6-7299-4884-AE72-1AA2838E1D85}"/>
              </a:ext>
            </a:extLst>
          </p:cNvPr>
          <p:cNvSpPr/>
          <p:nvPr/>
        </p:nvSpPr>
        <p:spPr>
          <a:xfrm>
            <a:off x="5033321" y="5799912"/>
            <a:ext cx="1908316" cy="646332"/>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C5F9194C-BCD8-47C5-9D5F-239F77F640E5}"/>
              </a:ext>
            </a:extLst>
          </p:cNvPr>
          <p:cNvCxnSpPr>
            <a:cxnSpLocks/>
            <a:stCxn id="55" idx="2"/>
            <a:endCxn id="78" idx="0"/>
          </p:cNvCxnSpPr>
          <p:nvPr/>
        </p:nvCxnSpPr>
        <p:spPr>
          <a:xfrm flipH="1">
            <a:off x="5987479" y="5432537"/>
            <a:ext cx="1136" cy="36737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a16="http://schemas.microsoft.com/office/drawing/2014/main" id="{1A75107A-8200-45D8-AB1A-E43EE41421FB}"/>
              </a:ext>
            </a:extLst>
          </p:cNvPr>
          <p:cNvSpPr txBox="1"/>
          <p:nvPr/>
        </p:nvSpPr>
        <p:spPr>
          <a:xfrm>
            <a:off x="5959198" y="5435600"/>
            <a:ext cx="110705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Centroids</a:t>
            </a:r>
          </a:p>
        </p:txBody>
      </p:sp>
      <p:sp>
        <p:nvSpPr>
          <p:cNvPr id="134" name="TextBox 133">
            <a:extLst>
              <a:ext uri="{FF2B5EF4-FFF2-40B4-BE49-F238E27FC236}">
                <a16:creationId xmlns:a16="http://schemas.microsoft.com/office/drawing/2014/main" id="{41E7FB6E-B156-400C-BDFA-B30058ACE94A}"/>
              </a:ext>
            </a:extLst>
          </p:cNvPr>
          <p:cNvSpPr txBox="1"/>
          <p:nvPr/>
        </p:nvSpPr>
        <p:spPr>
          <a:xfrm>
            <a:off x="5969247" y="3757949"/>
            <a:ext cx="1686634"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TOF Point Clouds</a:t>
            </a:r>
          </a:p>
        </p:txBody>
      </p:sp>
      <p:sp>
        <p:nvSpPr>
          <p:cNvPr id="135" name="TextBox 134">
            <a:extLst>
              <a:ext uri="{FF2B5EF4-FFF2-40B4-BE49-F238E27FC236}">
                <a16:creationId xmlns:a16="http://schemas.microsoft.com/office/drawing/2014/main" id="{174E7BEF-7393-456F-B353-4912BF7938C7}"/>
              </a:ext>
            </a:extLst>
          </p:cNvPr>
          <p:cNvSpPr txBox="1"/>
          <p:nvPr/>
        </p:nvSpPr>
        <p:spPr>
          <a:xfrm>
            <a:off x="5740847" y="2373877"/>
            <a:ext cx="1840745"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Truth Motion</a:t>
            </a:r>
          </a:p>
        </p:txBody>
      </p:sp>
      <p:pic>
        <p:nvPicPr>
          <p:cNvPr id="1026" name="Picture 2">
            <a:extLst>
              <a:ext uri="{FF2B5EF4-FFF2-40B4-BE49-F238E27FC236}">
                <a16:creationId xmlns:a16="http://schemas.microsoft.com/office/drawing/2014/main" id="{47DC8511-0BEC-914F-B275-1E6C84A32E5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4526" y="4178250"/>
            <a:ext cx="790535" cy="1240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542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386C4A-1BC2-4A40-B904-3C7FBBF0DBCC}"/>
              </a:ext>
            </a:extLst>
          </p:cNvPr>
          <p:cNvSpPr>
            <a:spLocks noGrp="1"/>
          </p:cNvSpPr>
          <p:nvPr>
            <p:ph type="title"/>
          </p:nvPr>
        </p:nvSpPr>
        <p:spPr/>
        <p:txBody>
          <a:bodyPr/>
          <a:lstStyle/>
          <a:p>
            <a:r>
              <a:rPr lang="en-US"/>
              <a:t>State Estimation: Test Procedure</a:t>
            </a:r>
          </a:p>
        </p:txBody>
      </p:sp>
      <p:sp>
        <p:nvSpPr>
          <p:cNvPr id="4" name="Slide Number Placeholder 3">
            <a:extLst>
              <a:ext uri="{FF2B5EF4-FFF2-40B4-BE49-F238E27FC236}">
                <a16:creationId xmlns:a16="http://schemas.microsoft.com/office/drawing/2014/main" id="{D4DFA0A5-37A9-4719-B9BA-9F812B2F27F9}"/>
              </a:ext>
            </a:extLst>
          </p:cNvPr>
          <p:cNvSpPr>
            <a:spLocks noGrp="1"/>
          </p:cNvSpPr>
          <p:nvPr>
            <p:ph type="sldNum" sz="quarter" idx="4"/>
          </p:nvPr>
        </p:nvSpPr>
        <p:spPr/>
        <p:txBody>
          <a:bodyPr/>
          <a:lstStyle/>
          <a:p>
            <a:fld id="{292ABC7F-B9E9-0840-915A-8F394559AFCC}" type="slidenum">
              <a:rPr lang="en-US" smtClean="0"/>
              <a:pPr/>
              <a:t>27</a:t>
            </a:fld>
            <a:endParaRPr lang="en-US"/>
          </a:p>
        </p:txBody>
      </p:sp>
      <p:sp>
        <p:nvSpPr>
          <p:cNvPr id="5" name="TextBox 4">
            <a:extLst>
              <a:ext uri="{FF2B5EF4-FFF2-40B4-BE49-F238E27FC236}">
                <a16:creationId xmlns:a16="http://schemas.microsoft.com/office/drawing/2014/main" id="{BC6DC174-6980-4FAD-BCB2-C33C9D114A01}"/>
              </a:ext>
            </a:extLst>
          </p:cNvPr>
          <p:cNvSpPr txBox="1"/>
          <p:nvPr/>
        </p:nvSpPr>
        <p:spPr>
          <a:xfrm>
            <a:off x="57562" y="1477790"/>
            <a:ext cx="1854711"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rPr>
              <a:t>Orbit Simulation</a:t>
            </a:r>
          </a:p>
        </p:txBody>
      </p:sp>
      <p:sp>
        <p:nvSpPr>
          <p:cNvPr id="6" name="TextBox 5">
            <a:extLst>
              <a:ext uri="{FF2B5EF4-FFF2-40B4-BE49-F238E27FC236}">
                <a16:creationId xmlns:a16="http://schemas.microsoft.com/office/drawing/2014/main" id="{54FC7BF9-DA6B-4893-AF1D-134A9C080A2E}"/>
              </a:ext>
            </a:extLst>
          </p:cNvPr>
          <p:cNvSpPr txBox="1"/>
          <p:nvPr/>
        </p:nvSpPr>
        <p:spPr>
          <a:xfrm>
            <a:off x="208042" y="2841053"/>
            <a:ext cx="1567116"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rPr>
              <a:t>C4D/</a:t>
            </a:r>
            <a:r>
              <a:rPr lang="en-US" sz="1800" err="1">
                <a:solidFill>
                  <a:srgbClr val="000000"/>
                </a:solidFill>
              </a:rPr>
              <a:t>Blensor</a:t>
            </a:r>
            <a:endParaRPr lang="en-US" sz="1800">
              <a:solidFill>
                <a:srgbClr val="000000"/>
              </a:solidFill>
            </a:endParaRPr>
          </a:p>
        </p:txBody>
      </p:sp>
      <p:sp>
        <p:nvSpPr>
          <p:cNvPr id="7" name="TextBox 6">
            <a:extLst>
              <a:ext uri="{FF2B5EF4-FFF2-40B4-BE49-F238E27FC236}">
                <a16:creationId xmlns:a16="http://schemas.microsoft.com/office/drawing/2014/main" id="{EC2F525B-4603-4A70-B117-3A3BE5EF3DFA}"/>
              </a:ext>
            </a:extLst>
          </p:cNvPr>
          <p:cNvSpPr txBox="1"/>
          <p:nvPr/>
        </p:nvSpPr>
        <p:spPr>
          <a:xfrm>
            <a:off x="105806" y="4264983"/>
            <a:ext cx="1715025"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Centroid </a:t>
            </a:r>
          </a:p>
          <a:p>
            <a:pPr algn="ctr"/>
            <a:r>
              <a:rPr lang="en-US" sz="1800">
                <a:solidFill>
                  <a:srgbClr val="000000"/>
                </a:solidFill>
              </a:rPr>
              <a:t>Determination</a:t>
            </a:r>
          </a:p>
        </p:txBody>
      </p:sp>
      <p:sp>
        <p:nvSpPr>
          <p:cNvPr id="8" name="TextBox 7">
            <a:extLst>
              <a:ext uri="{FF2B5EF4-FFF2-40B4-BE49-F238E27FC236}">
                <a16:creationId xmlns:a16="http://schemas.microsoft.com/office/drawing/2014/main" id="{F6EAC087-0FA9-403F-BF25-C9FA6D311F18}"/>
              </a:ext>
            </a:extLst>
          </p:cNvPr>
          <p:cNvSpPr txBox="1"/>
          <p:nvPr/>
        </p:nvSpPr>
        <p:spPr>
          <a:xfrm>
            <a:off x="894953" y="5674044"/>
            <a:ext cx="1829632"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State Estimation</a:t>
            </a:r>
          </a:p>
          <a:p>
            <a:pPr algn="ctr"/>
            <a:r>
              <a:rPr lang="en-US" sz="1800">
                <a:solidFill>
                  <a:srgbClr val="000000"/>
                </a:solidFill>
              </a:rPr>
              <a:t>Algorithm</a:t>
            </a:r>
          </a:p>
        </p:txBody>
      </p:sp>
      <p:pic>
        <p:nvPicPr>
          <p:cNvPr id="14" name="Picture 20">
            <a:extLst>
              <a:ext uri="{FF2B5EF4-FFF2-40B4-BE49-F238E27FC236}">
                <a16:creationId xmlns:a16="http://schemas.microsoft.com/office/drawing/2014/main" id="{CB1808B9-97F3-401D-AF8A-275E7A158E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2125" y="1304372"/>
            <a:ext cx="1508508" cy="843219"/>
          </a:xfrm>
          <a:prstGeom prst="rect">
            <a:avLst/>
          </a:prstGeom>
        </p:spPr>
      </p:pic>
      <p:pic>
        <p:nvPicPr>
          <p:cNvPr id="15" name="Picture 14">
            <a:extLst>
              <a:ext uri="{FF2B5EF4-FFF2-40B4-BE49-F238E27FC236}">
                <a16:creationId xmlns:a16="http://schemas.microsoft.com/office/drawing/2014/main" id="{52AC7A0B-B6D9-484D-B09D-89ED975E01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98130" y="2672797"/>
            <a:ext cx="851535" cy="843218"/>
          </a:xfrm>
          <a:prstGeom prst="rect">
            <a:avLst/>
          </a:prstGeom>
        </p:spPr>
      </p:pic>
      <p:sp>
        <p:nvSpPr>
          <p:cNvPr id="17" name="TextBox 16">
            <a:extLst>
              <a:ext uri="{FF2B5EF4-FFF2-40B4-BE49-F238E27FC236}">
                <a16:creationId xmlns:a16="http://schemas.microsoft.com/office/drawing/2014/main" id="{F2075B90-B1F7-44DE-8A55-7A57C767CCBE}"/>
              </a:ext>
            </a:extLst>
          </p:cNvPr>
          <p:cNvSpPr txBox="1"/>
          <p:nvPr/>
        </p:nvSpPr>
        <p:spPr>
          <a:xfrm>
            <a:off x="877314" y="735268"/>
            <a:ext cx="20699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000000"/>
                </a:solidFill>
              </a:rPr>
              <a:t>Test Procedure</a:t>
            </a:r>
          </a:p>
        </p:txBody>
      </p:sp>
      <p:sp>
        <p:nvSpPr>
          <p:cNvPr id="52" name="Rectangle 51">
            <a:extLst>
              <a:ext uri="{FF2B5EF4-FFF2-40B4-BE49-F238E27FC236}">
                <a16:creationId xmlns:a16="http://schemas.microsoft.com/office/drawing/2014/main" id="{03A99F4C-E7EB-4D33-A0DF-C92875C45F25}"/>
              </a:ext>
            </a:extLst>
          </p:cNvPr>
          <p:cNvSpPr/>
          <p:nvPr/>
        </p:nvSpPr>
        <p:spPr>
          <a:xfrm>
            <a:off x="86211" y="1231425"/>
            <a:ext cx="3543106" cy="97026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A5C46EF-8BEF-41C0-AA1E-6031A4405453}"/>
              </a:ext>
            </a:extLst>
          </p:cNvPr>
          <p:cNvSpPr/>
          <p:nvPr/>
        </p:nvSpPr>
        <p:spPr>
          <a:xfrm>
            <a:off x="82662" y="2609276"/>
            <a:ext cx="3543105" cy="97026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1E39199-24D4-4C5F-8395-9B72020DEF82}"/>
              </a:ext>
            </a:extLst>
          </p:cNvPr>
          <p:cNvSpPr/>
          <p:nvPr/>
        </p:nvSpPr>
        <p:spPr>
          <a:xfrm>
            <a:off x="78695" y="4003653"/>
            <a:ext cx="3543105" cy="1296908"/>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913BAF8E-E836-40F6-B626-10353C60AFA9}"/>
              </a:ext>
            </a:extLst>
          </p:cNvPr>
          <p:cNvCxnSpPr>
            <a:cxnSpLocks/>
            <a:stCxn id="52" idx="2"/>
            <a:endCxn id="54" idx="0"/>
          </p:cNvCxnSpPr>
          <p:nvPr/>
        </p:nvCxnSpPr>
        <p:spPr>
          <a:xfrm flipH="1">
            <a:off x="1854215" y="2201685"/>
            <a:ext cx="3549" cy="40759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36DCE5CD-6B49-4F5C-8055-088A93BADE2D}"/>
              </a:ext>
            </a:extLst>
          </p:cNvPr>
          <p:cNvCxnSpPr>
            <a:cxnSpLocks/>
            <a:stCxn id="54" idx="2"/>
            <a:endCxn id="55" idx="0"/>
          </p:cNvCxnSpPr>
          <p:nvPr/>
        </p:nvCxnSpPr>
        <p:spPr>
          <a:xfrm flipH="1">
            <a:off x="1850248" y="3579536"/>
            <a:ext cx="3967" cy="42411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78" name="Rectangle 77">
            <a:extLst>
              <a:ext uri="{FF2B5EF4-FFF2-40B4-BE49-F238E27FC236}">
                <a16:creationId xmlns:a16="http://schemas.microsoft.com/office/drawing/2014/main" id="{BC2759A6-7299-4884-AE72-1AA2838E1D85}"/>
              </a:ext>
            </a:extLst>
          </p:cNvPr>
          <p:cNvSpPr/>
          <p:nvPr/>
        </p:nvSpPr>
        <p:spPr>
          <a:xfrm>
            <a:off x="894954" y="5667936"/>
            <a:ext cx="1908316" cy="646332"/>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C5F9194C-BCD8-47C5-9D5F-239F77F640E5}"/>
              </a:ext>
            </a:extLst>
          </p:cNvPr>
          <p:cNvCxnSpPr>
            <a:cxnSpLocks/>
            <a:stCxn id="55" idx="2"/>
            <a:endCxn id="78" idx="0"/>
          </p:cNvCxnSpPr>
          <p:nvPr/>
        </p:nvCxnSpPr>
        <p:spPr>
          <a:xfrm flipH="1">
            <a:off x="1849112" y="5300561"/>
            <a:ext cx="1136" cy="36737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a16="http://schemas.microsoft.com/office/drawing/2014/main" id="{1A75107A-8200-45D8-AB1A-E43EE41421FB}"/>
              </a:ext>
            </a:extLst>
          </p:cNvPr>
          <p:cNvSpPr txBox="1"/>
          <p:nvPr/>
        </p:nvSpPr>
        <p:spPr>
          <a:xfrm>
            <a:off x="1820831" y="5303624"/>
            <a:ext cx="110705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Centroids</a:t>
            </a:r>
          </a:p>
        </p:txBody>
      </p:sp>
      <p:sp>
        <p:nvSpPr>
          <p:cNvPr id="134" name="TextBox 133">
            <a:extLst>
              <a:ext uri="{FF2B5EF4-FFF2-40B4-BE49-F238E27FC236}">
                <a16:creationId xmlns:a16="http://schemas.microsoft.com/office/drawing/2014/main" id="{41E7FB6E-B156-400C-BDFA-B30058ACE94A}"/>
              </a:ext>
            </a:extLst>
          </p:cNvPr>
          <p:cNvSpPr txBox="1"/>
          <p:nvPr/>
        </p:nvSpPr>
        <p:spPr>
          <a:xfrm>
            <a:off x="1830880" y="3625973"/>
            <a:ext cx="1686634"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TOF Point Clouds</a:t>
            </a:r>
          </a:p>
        </p:txBody>
      </p:sp>
      <p:sp>
        <p:nvSpPr>
          <p:cNvPr id="135" name="TextBox 134">
            <a:extLst>
              <a:ext uri="{FF2B5EF4-FFF2-40B4-BE49-F238E27FC236}">
                <a16:creationId xmlns:a16="http://schemas.microsoft.com/office/drawing/2014/main" id="{174E7BEF-7393-456F-B353-4912BF7938C7}"/>
              </a:ext>
            </a:extLst>
          </p:cNvPr>
          <p:cNvSpPr txBox="1"/>
          <p:nvPr/>
        </p:nvSpPr>
        <p:spPr>
          <a:xfrm>
            <a:off x="1602480" y="2241901"/>
            <a:ext cx="1840745"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Truth Motion</a:t>
            </a:r>
          </a:p>
        </p:txBody>
      </p:sp>
      <p:pic>
        <p:nvPicPr>
          <p:cNvPr id="1026" name="Picture 2">
            <a:extLst>
              <a:ext uri="{FF2B5EF4-FFF2-40B4-BE49-F238E27FC236}">
                <a16:creationId xmlns:a16="http://schemas.microsoft.com/office/drawing/2014/main" id="{47DC8511-0BEC-914F-B275-1E6C84A32E5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6159" y="4046274"/>
            <a:ext cx="790535" cy="12409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B944943-E863-4E0A-94E1-A9590CDAD806}"/>
              </a:ext>
            </a:extLst>
          </p:cNvPr>
          <p:cNvSpPr/>
          <p:nvPr/>
        </p:nvSpPr>
        <p:spPr>
          <a:xfrm>
            <a:off x="0" y="2580455"/>
            <a:ext cx="3723186" cy="3857512"/>
          </a:xfrm>
          <a:prstGeom prst="rect">
            <a:avLst/>
          </a:prstGeom>
          <a:solidFill>
            <a:srgbClr val="000000">
              <a:alpha val="61176"/>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descr="A close up of a map&#10;&#10;Description automatically generated">
            <a:extLst>
              <a:ext uri="{FF2B5EF4-FFF2-40B4-BE49-F238E27FC236}">
                <a16:creationId xmlns:a16="http://schemas.microsoft.com/office/drawing/2014/main" id="{3B2A6E36-8782-49C2-BAC7-1BD94A1747A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9536" t="11673" r="7938" b="11681"/>
          <a:stretch/>
        </p:blipFill>
        <p:spPr>
          <a:xfrm>
            <a:off x="4173232" y="1720758"/>
            <a:ext cx="7240046" cy="3810430"/>
          </a:xfrm>
          <a:prstGeom prst="rect">
            <a:avLst/>
          </a:prstGeom>
        </p:spPr>
      </p:pic>
    </p:spTree>
    <p:extLst>
      <p:ext uri="{BB962C8B-B14F-4D97-AF65-F5344CB8AC3E}">
        <p14:creationId xmlns:p14="http://schemas.microsoft.com/office/powerpoint/2010/main" val="2426377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386C4A-1BC2-4A40-B904-3C7FBBF0DBCC}"/>
              </a:ext>
            </a:extLst>
          </p:cNvPr>
          <p:cNvSpPr>
            <a:spLocks noGrp="1"/>
          </p:cNvSpPr>
          <p:nvPr>
            <p:ph type="title"/>
          </p:nvPr>
        </p:nvSpPr>
        <p:spPr/>
        <p:txBody>
          <a:bodyPr/>
          <a:lstStyle/>
          <a:p>
            <a:r>
              <a:rPr lang="en-US"/>
              <a:t>State Estimation: Test Procedure</a:t>
            </a:r>
          </a:p>
        </p:txBody>
      </p:sp>
      <p:sp>
        <p:nvSpPr>
          <p:cNvPr id="4" name="Slide Number Placeholder 3">
            <a:extLst>
              <a:ext uri="{FF2B5EF4-FFF2-40B4-BE49-F238E27FC236}">
                <a16:creationId xmlns:a16="http://schemas.microsoft.com/office/drawing/2014/main" id="{D4DFA0A5-37A9-4719-B9BA-9F812B2F27F9}"/>
              </a:ext>
            </a:extLst>
          </p:cNvPr>
          <p:cNvSpPr>
            <a:spLocks noGrp="1"/>
          </p:cNvSpPr>
          <p:nvPr>
            <p:ph type="sldNum" sz="quarter" idx="4"/>
          </p:nvPr>
        </p:nvSpPr>
        <p:spPr/>
        <p:txBody>
          <a:bodyPr/>
          <a:lstStyle/>
          <a:p>
            <a:fld id="{292ABC7F-B9E9-0840-915A-8F394559AFCC}" type="slidenum">
              <a:rPr lang="en-US" smtClean="0"/>
              <a:pPr/>
              <a:t>28</a:t>
            </a:fld>
            <a:endParaRPr lang="en-US"/>
          </a:p>
        </p:txBody>
      </p:sp>
      <p:sp>
        <p:nvSpPr>
          <p:cNvPr id="5" name="TextBox 4">
            <a:extLst>
              <a:ext uri="{FF2B5EF4-FFF2-40B4-BE49-F238E27FC236}">
                <a16:creationId xmlns:a16="http://schemas.microsoft.com/office/drawing/2014/main" id="{BC6DC174-6980-4FAD-BCB2-C33C9D114A01}"/>
              </a:ext>
            </a:extLst>
          </p:cNvPr>
          <p:cNvSpPr txBox="1"/>
          <p:nvPr/>
        </p:nvSpPr>
        <p:spPr>
          <a:xfrm>
            <a:off x="57562" y="1477790"/>
            <a:ext cx="1854711"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rPr>
              <a:t>Orbit Simulation</a:t>
            </a:r>
          </a:p>
        </p:txBody>
      </p:sp>
      <p:sp>
        <p:nvSpPr>
          <p:cNvPr id="6" name="TextBox 5">
            <a:extLst>
              <a:ext uri="{FF2B5EF4-FFF2-40B4-BE49-F238E27FC236}">
                <a16:creationId xmlns:a16="http://schemas.microsoft.com/office/drawing/2014/main" id="{54FC7BF9-DA6B-4893-AF1D-134A9C080A2E}"/>
              </a:ext>
            </a:extLst>
          </p:cNvPr>
          <p:cNvSpPr txBox="1"/>
          <p:nvPr/>
        </p:nvSpPr>
        <p:spPr>
          <a:xfrm>
            <a:off x="208042" y="2841053"/>
            <a:ext cx="1567116"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rPr>
              <a:t>C4D/</a:t>
            </a:r>
            <a:r>
              <a:rPr lang="en-US" sz="1800" err="1">
                <a:solidFill>
                  <a:srgbClr val="000000"/>
                </a:solidFill>
              </a:rPr>
              <a:t>Blensor</a:t>
            </a:r>
            <a:endParaRPr lang="en-US" sz="1800">
              <a:solidFill>
                <a:srgbClr val="000000"/>
              </a:solidFill>
            </a:endParaRPr>
          </a:p>
        </p:txBody>
      </p:sp>
      <p:sp>
        <p:nvSpPr>
          <p:cNvPr id="7" name="TextBox 6">
            <a:extLst>
              <a:ext uri="{FF2B5EF4-FFF2-40B4-BE49-F238E27FC236}">
                <a16:creationId xmlns:a16="http://schemas.microsoft.com/office/drawing/2014/main" id="{EC2F525B-4603-4A70-B117-3A3BE5EF3DFA}"/>
              </a:ext>
            </a:extLst>
          </p:cNvPr>
          <p:cNvSpPr txBox="1"/>
          <p:nvPr/>
        </p:nvSpPr>
        <p:spPr>
          <a:xfrm>
            <a:off x="105806" y="4264983"/>
            <a:ext cx="1715025"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Centroid </a:t>
            </a:r>
          </a:p>
          <a:p>
            <a:pPr algn="ctr"/>
            <a:r>
              <a:rPr lang="en-US" sz="1800">
                <a:solidFill>
                  <a:srgbClr val="000000"/>
                </a:solidFill>
              </a:rPr>
              <a:t>Determination</a:t>
            </a:r>
          </a:p>
        </p:txBody>
      </p:sp>
      <p:sp>
        <p:nvSpPr>
          <p:cNvPr id="8" name="TextBox 7">
            <a:extLst>
              <a:ext uri="{FF2B5EF4-FFF2-40B4-BE49-F238E27FC236}">
                <a16:creationId xmlns:a16="http://schemas.microsoft.com/office/drawing/2014/main" id="{F6EAC087-0FA9-403F-BF25-C9FA6D311F18}"/>
              </a:ext>
            </a:extLst>
          </p:cNvPr>
          <p:cNvSpPr txBox="1"/>
          <p:nvPr/>
        </p:nvSpPr>
        <p:spPr>
          <a:xfrm>
            <a:off x="894953" y="5674044"/>
            <a:ext cx="1829632"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State Estimation</a:t>
            </a:r>
          </a:p>
          <a:p>
            <a:pPr algn="ctr"/>
            <a:r>
              <a:rPr lang="en-US" sz="1800">
                <a:solidFill>
                  <a:srgbClr val="000000"/>
                </a:solidFill>
              </a:rPr>
              <a:t>Algorithm</a:t>
            </a:r>
          </a:p>
        </p:txBody>
      </p:sp>
      <p:pic>
        <p:nvPicPr>
          <p:cNvPr id="14" name="Picture 20">
            <a:extLst>
              <a:ext uri="{FF2B5EF4-FFF2-40B4-BE49-F238E27FC236}">
                <a16:creationId xmlns:a16="http://schemas.microsoft.com/office/drawing/2014/main" id="{CB1808B9-97F3-401D-AF8A-275E7A158E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2125" y="1304372"/>
            <a:ext cx="1508508" cy="843219"/>
          </a:xfrm>
          <a:prstGeom prst="rect">
            <a:avLst/>
          </a:prstGeom>
        </p:spPr>
      </p:pic>
      <p:pic>
        <p:nvPicPr>
          <p:cNvPr id="15" name="Picture 14">
            <a:extLst>
              <a:ext uri="{FF2B5EF4-FFF2-40B4-BE49-F238E27FC236}">
                <a16:creationId xmlns:a16="http://schemas.microsoft.com/office/drawing/2014/main" id="{52AC7A0B-B6D9-484D-B09D-89ED975E01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98130" y="2672797"/>
            <a:ext cx="851535" cy="843218"/>
          </a:xfrm>
          <a:prstGeom prst="rect">
            <a:avLst/>
          </a:prstGeom>
        </p:spPr>
      </p:pic>
      <p:sp>
        <p:nvSpPr>
          <p:cNvPr id="17" name="TextBox 16">
            <a:extLst>
              <a:ext uri="{FF2B5EF4-FFF2-40B4-BE49-F238E27FC236}">
                <a16:creationId xmlns:a16="http://schemas.microsoft.com/office/drawing/2014/main" id="{F2075B90-B1F7-44DE-8A55-7A57C767CCBE}"/>
              </a:ext>
            </a:extLst>
          </p:cNvPr>
          <p:cNvSpPr txBox="1"/>
          <p:nvPr/>
        </p:nvSpPr>
        <p:spPr>
          <a:xfrm>
            <a:off x="877314" y="735268"/>
            <a:ext cx="20699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000000"/>
                </a:solidFill>
              </a:rPr>
              <a:t>Test Procedure</a:t>
            </a:r>
          </a:p>
        </p:txBody>
      </p:sp>
      <p:sp>
        <p:nvSpPr>
          <p:cNvPr id="52" name="Rectangle 51">
            <a:extLst>
              <a:ext uri="{FF2B5EF4-FFF2-40B4-BE49-F238E27FC236}">
                <a16:creationId xmlns:a16="http://schemas.microsoft.com/office/drawing/2014/main" id="{03A99F4C-E7EB-4D33-A0DF-C92875C45F25}"/>
              </a:ext>
            </a:extLst>
          </p:cNvPr>
          <p:cNvSpPr/>
          <p:nvPr/>
        </p:nvSpPr>
        <p:spPr>
          <a:xfrm>
            <a:off x="86211" y="1231425"/>
            <a:ext cx="3543106" cy="97026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A5C46EF-8BEF-41C0-AA1E-6031A4405453}"/>
              </a:ext>
            </a:extLst>
          </p:cNvPr>
          <p:cNvSpPr/>
          <p:nvPr/>
        </p:nvSpPr>
        <p:spPr>
          <a:xfrm>
            <a:off x="82662" y="2609276"/>
            <a:ext cx="3543105" cy="97026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1E39199-24D4-4C5F-8395-9B72020DEF82}"/>
              </a:ext>
            </a:extLst>
          </p:cNvPr>
          <p:cNvSpPr/>
          <p:nvPr/>
        </p:nvSpPr>
        <p:spPr>
          <a:xfrm>
            <a:off x="78695" y="4003653"/>
            <a:ext cx="3543105" cy="1296908"/>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913BAF8E-E836-40F6-B626-10353C60AFA9}"/>
              </a:ext>
            </a:extLst>
          </p:cNvPr>
          <p:cNvCxnSpPr>
            <a:cxnSpLocks/>
            <a:stCxn id="52" idx="2"/>
            <a:endCxn id="54" idx="0"/>
          </p:cNvCxnSpPr>
          <p:nvPr/>
        </p:nvCxnSpPr>
        <p:spPr>
          <a:xfrm flipH="1">
            <a:off x="1854215" y="2201685"/>
            <a:ext cx="3549" cy="40759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36DCE5CD-6B49-4F5C-8055-088A93BADE2D}"/>
              </a:ext>
            </a:extLst>
          </p:cNvPr>
          <p:cNvCxnSpPr>
            <a:cxnSpLocks/>
            <a:stCxn id="54" idx="2"/>
            <a:endCxn id="55" idx="0"/>
          </p:cNvCxnSpPr>
          <p:nvPr/>
        </p:nvCxnSpPr>
        <p:spPr>
          <a:xfrm flipH="1">
            <a:off x="1850248" y="3579536"/>
            <a:ext cx="3967" cy="42411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78" name="Rectangle 77">
            <a:extLst>
              <a:ext uri="{FF2B5EF4-FFF2-40B4-BE49-F238E27FC236}">
                <a16:creationId xmlns:a16="http://schemas.microsoft.com/office/drawing/2014/main" id="{BC2759A6-7299-4884-AE72-1AA2838E1D85}"/>
              </a:ext>
            </a:extLst>
          </p:cNvPr>
          <p:cNvSpPr/>
          <p:nvPr/>
        </p:nvSpPr>
        <p:spPr>
          <a:xfrm>
            <a:off x="894954" y="5667936"/>
            <a:ext cx="1908316" cy="646332"/>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C5F9194C-BCD8-47C5-9D5F-239F77F640E5}"/>
              </a:ext>
            </a:extLst>
          </p:cNvPr>
          <p:cNvCxnSpPr>
            <a:cxnSpLocks/>
            <a:stCxn id="55" idx="2"/>
            <a:endCxn id="78" idx="0"/>
          </p:cNvCxnSpPr>
          <p:nvPr/>
        </p:nvCxnSpPr>
        <p:spPr>
          <a:xfrm flipH="1">
            <a:off x="1849112" y="5300561"/>
            <a:ext cx="1136" cy="36737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a16="http://schemas.microsoft.com/office/drawing/2014/main" id="{1A75107A-8200-45D8-AB1A-E43EE41421FB}"/>
              </a:ext>
            </a:extLst>
          </p:cNvPr>
          <p:cNvSpPr txBox="1"/>
          <p:nvPr/>
        </p:nvSpPr>
        <p:spPr>
          <a:xfrm>
            <a:off x="1820831" y="5303624"/>
            <a:ext cx="110705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Centroids</a:t>
            </a:r>
          </a:p>
        </p:txBody>
      </p:sp>
      <p:sp>
        <p:nvSpPr>
          <p:cNvPr id="134" name="TextBox 133">
            <a:extLst>
              <a:ext uri="{FF2B5EF4-FFF2-40B4-BE49-F238E27FC236}">
                <a16:creationId xmlns:a16="http://schemas.microsoft.com/office/drawing/2014/main" id="{41E7FB6E-B156-400C-BDFA-B30058ACE94A}"/>
              </a:ext>
            </a:extLst>
          </p:cNvPr>
          <p:cNvSpPr txBox="1"/>
          <p:nvPr/>
        </p:nvSpPr>
        <p:spPr>
          <a:xfrm>
            <a:off x="1830880" y="3625973"/>
            <a:ext cx="1686634"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TOF Point Clouds</a:t>
            </a:r>
          </a:p>
        </p:txBody>
      </p:sp>
      <p:sp>
        <p:nvSpPr>
          <p:cNvPr id="135" name="TextBox 134">
            <a:extLst>
              <a:ext uri="{FF2B5EF4-FFF2-40B4-BE49-F238E27FC236}">
                <a16:creationId xmlns:a16="http://schemas.microsoft.com/office/drawing/2014/main" id="{174E7BEF-7393-456F-B353-4912BF7938C7}"/>
              </a:ext>
            </a:extLst>
          </p:cNvPr>
          <p:cNvSpPr txBox="1"/>
          <p:nvPr/>
        </p:nvSpPr>
        <p:spPr>
          <a:xfrm>
            <a:off x="1602480" y="2241901"/>
            <a:ext cx="1840745"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Truth Motion</a:t>
            </a:r>
          </a:p>
        </p:txBody>
      </p:sp>
      <p:pic>
        <p:nvPicPr>
          <p:cNvPr id="1026" name="Picture 2">
            <a:extLst>
              <a:ext uri="{FF2B5EF4-FFF2-40B4-BE49-F238E27FC236}">
                <a16:creationId xmlns:a16="http://schemas.microsoft.com/office/drawing/2014/main" id="{47DC8511-0BEC-914F-B275-1E6C84A32E5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6159" y="4046274"/>
            <a:ext cx="790535" cy="124095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E8178AA9-CDAA-44B8-8DE5-4407B5AF7C7F}"/>
              </a:ext>
            </a:extLst>
          </p:cNvPr>
          <p:cNvSpPr/>
          <p:nvPr/>
        </p:nvSpPr>
        <p:spPr>
          <a:xfrm>
            <a:off x="17318" y="1135380"/>
            <a:ext cx="3733194" cy="1067396"/>
          </a:xfrm>
          <a:prstGeom prst="rect">
            <a:avLst/>
          </a:prstGeom>
          <a:solidFill>
            <a:srgbClr val="000000">
              <a:alpha val="61176"/>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2B3856B-A536-4CD4-A134-AF5083603319}"/>
              </a:ext>
            </a:extLst>
          </p:cNvPr>
          <p:cNvSpPr/>
          <p:nvPr/>
        </p:nvSpPr>
        <p:spPr>
          <a:xfrm>
            <a:off x="1458" y="4003354"/>
            <a:ext cx="3731735" cy="2388019"/>
          </a:xfrm>
          <a:prstGeom prst="rect">
            <a:avLst/>
          </a:prstGeom>
          <a:solidFill>
            <a:srgbClr val="000000">
              <a:alpha val="61176"/>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6F54A62-CB5F-4E30-948C-792B1183E74A}"/>
              </a:ext>
            </a:extLst>
          </p:cNvPr>
          <p:cNvSpPr/>
          <p:nvPr/>
        </p:nvSpPr>
        <p:spPr>
          <a:xfrm>
            <a:off x="716099" y="2919549"/>
            <a:ext cx="886381" cy="221542"/>
          </a:xfrm>
          <a:prstGeom prst="rect">
            <a:avLst/>
          </a:prstGeom>
          <a:solidFill>
            <a:srgbClr val="000000">
              <a:alpha val="61176"/>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 close up of a logo&#10;&#10;Description automatically generated">
            <a:extLst>
              <a:ext uri="{FF2B5EF4-FFF2-40B4-BE49-F238E27FC236}">
                <a16:creationId xmlns:a16="http://schemas.microsoft.com/office/drawing/2014/main" id="{1D50B3A4-1CED-644C-82FA-3018E1812B9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72659" y="1477790"/>
            <a:ext cx="6015571" cy="4054330"/>
          </a:xfrm>
          <a:prstGeom prst="rect">
            <a:avLst/>
          </a:prstGeom>
        </p:spPr>
      </p:pic>
    </p:spTree>
    <p:extLst>
      <p:ext uri="{BB962C8B-B14F-4D97-AF65-F5344CB8AC3E}">
        <p14:creationId xmlns:p14="http://schemas.microsoft.com/office/powerpoint/2010/main" val="435940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386C4A-1BC2-4A40-B904-3C7FBBF0DBCC}"/>
              </a:ext>
            </a:extLst>
          </p:cNvPr>
          <p:cNvSpPr>
            <a:spLocks noGrp="1"/>
          </p:cNvSpPr>
          <p:nvPr>
            <p:ph type="title"/>
          </p:nvPr>
        </p:nvSpPr>
        <p:spPr/>
        <p:txBody>
          <a:bodyPr/>
          <a:lstStyle/>
          <a:p>
            <a:r>
              <a:rPr lang="en-US"/>
              <a:t>State Estimation: Test Procedure</a:t>
            </a:r>
          </a:p>
        </p:txBody>
      </p:sp>
      <p:sp>
        <p:nvSpPr>
          <p:cNvPr id="4" name="Slide Number Placeholder 3">
            <a:extLst>
              <a:ext uri="{FF2B5EF4-FFF2-40B4-BE49-F238E27FC236}">
                <a16:creationId xmlns:a16="http://schemas.microsoft.com/office/drawing/2014/main" id="{D4DFA0A5-37A9-4719-B9BA-9F812B2F27F9}"/>
              </a:ext>
            </a:extLst>
          </p:cNvPr>
          <p:cNvSpPr>
            <a:spLocks noGrp="1"/>
          </p:cNvSpPr>
          <p:nvPr>
            <p:ph type="sldNum" sz="quarter" idx="4"/>
          </p:nvPr>
        </p:nvSpPr>
        <p:spPr/>
        <p:txBody>
          <a:bodyPr/>
          <a:lstStyle/>
          <a:p>
            <a:fld id="{292ABC7F-B9E9-0840-915A-8F394559AFCC}" type="slidenum">
              <a:rPr lang="en-US" smtClean="0"/>
              <a:pPr/>
              <a:t>29</a:t>
            </a:fld>
            <a:endParaRPr lang="en-US"/>
          </a:p>
        </p:txBody>
      </p:sp>
      <p:sp>
        <p:nvSpPr>
          <p:cNvPr id="5" name="TextBox 4">
            <a:extLst>
              <a:ext uri="{FF2B5EF4-FFF2-40B4-BE49-F238E27FC236}">
                <a16:creationId xmlns:a16="http://schemas.microsoft.com/office/drawing/2014/main" id="{BC6DC174-6980-4FAD-BCB2-C33C9D114A01}"/>
              </a:ext>
            </a:extLst>
          </p:cNvPr>
          <p:cNvSpPr txBox="1"/>
          <p:nvPr/>
        </p:nvSpPr>
        <p:spPr>
          <a:xfrm>
            <a:off x="57562" y="1477790"/>
            <a:ext cx="1854711"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rPr>
              <a:t>Orbit Simulation</a:t>
            </a:r>
          </a:p>
        </p:txBody>
      </p:sp>
      <p:sp>
        <p:nvSpPr>
          <p:cNvPr id="6" name="TextBox 5">
            <a:extLst>
              <a:ext uri="{FF2B5EF4-FFF2-40B4-BE49-F238E27FC236}">
                <a16:creationId xmlns:a16="http://schemas.microsoft.com/office/drawing/2014/main" id="{54FC7BF9-DA6B-4893-AF1D-134A9C080A2E}"/>
              </a:ext>
            </a:extLst>
          </p:cNvPr>
          <p:cNvSpPr txBox="1"/>
          <p:nvPr/>
        </p:nvSpPr>
        <p:spPr>
          <a:xfrm>
            <a:off x="208042" y="2841053"/>
            <a:ext cx="1567116"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rPr>
              <a:t>C4D/</a:t>
            </a:r>
            <a:r>
              <a:rPr lang="en-US" sz="1800" err="1">
                <a:solidFill>
                  <a:srgbClr val="000000"/>
                </a:solidFill>
              </a:rPr>
              <a:t>Blensor</a:t>
            </a:r>
            <a:endParaRPr lang="en-US" sz="1800">
              <a:solidFill>
                <a:srgbClr val="000000"/>
              </a:solidFill>
            </a:endParaRPr>
          </a:p>
        </p:txBody>
      </p:sp>
      <p:sp>
        <p:nvSpPr>
          <p:cNvPr id="7" name="TextBox 6">
            <a:extLst>
              <a:ext uri="{FF2B5EF4-FFF2-40B4-BE49-F238E27FC236}">
                <a16:creationId xmlns:a16="http://schemas.microsoft.com/office/drawing/2014/main" id="{EC2F525B-4603-4A70-B117-3A3BE5EF3DFA}"/>
              </a:ext>
            </a:extLst>
          </p:cNvPr>
          <p:cNvSpPr txBox="1"/>
          <p:nvPr/>
        </p:nvSpPr>
        <p:spPr>
          <a:xfrm>
            <a:off x="105806" y="4264983"/>
            <a:ext cx="1715025"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Centroid </a:t>
            </a:r>
          </a:p>
          <a:p>
            <a:pPr algn="ctr"/>
            <a:r>
              <a:rPr lang="en-US" sz="1800">
                <a:solidFill>
                  <a:srgbClr val="000000"/>
                </a:solidFill>
              </a:rPr>
              <a:t>Determination</a:t>
            </a:r>
          </a:p>
        </p:txBody>
      </p:sp>
      <p:sp>
        <p:nvSpPr>
          <p:cNvPr id="8" name="TextBox 7">
            <a:extLst>
              <a:ext uri="{FF2B5EF4-FFF2-40B4-BE49-F238E27FC236}">
                <a16:creationId xmlns:a16="http://schemas.microsoft.com/office/drawing/2014/main" id="{F6EAC087-0FA9-403F-BF25-C9FA6D311F18}"/>
              </a:ext>
            </a:extLst>
          </p:cNvPr>
          <p:cNvSpPr txBox="1"/>
          <p:nvPr/>
        </p:nvSpPr>
        <p:spPr>
          <a:xfrm>
            <a:off x="894953" y="5674044"/>
            <a:ext cx="1829632"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State Estimation</a:t>
            </a:r>
          </a:p>
          <a:p>
            <a:pPr algn="ctr"/>
            <a:r>
              <a:rPr lang="en-US" sz="1800">
                <a:solidFill>
                  <a:srgbClr val="000000"/>
                </a:solidFill>
              </a:rPr>
              <a:t>Algorithm</a:t>
            </a:r>
          </a:p>
        </p:txBody>
      </p:sp>
      <p:pic>
        <p:nvPicPr>
          <p:cNvPr id="14" name="Picture 20">
            <a:extLst>
              <a:ext uri="{FF2B5EF4-FFF2-40B4-BE49-F238E27FC236}">
                <a16:creationId xmlns:a16="http://schemas.microsoft.com/office/drawing/2014/main" id="{CB1808B9-97F3-401D-AF8A-275E7A158E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2125" y="1304372"/>
            <a:ext cx="1508508" cy="843219"/>
          </a:xfrm>
          <a:prstGeom prst="rect">
            <a:avLst/>
          </a:prstGeom>
        </p:spPr>
      </p:pic>
      <p:pic>
        <p:nvPicPr>
          <p:cNvPr id="15" name="Picture 14">
            <a:extLst>
              <a:ext uri="{FF2B5EF4-FFF2-40B4-BE49-F238E27FC236}">
                <a16:creationId xmlns:a16="http://schemas.microsoft.com/office/drawing/2014/main" id="{52AC7A0B-B6D9-484D-B09D-89ED975E01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98130" y="2672797"/>
            <a:ext cx="851535" cy="843218"/>
          </a:xfrm>
          <a:prstGeom prst="rect">
            <a:avLst/>
          </a:prstGeom>
        </p:spPr>
      </p:pic>
      <p:sp>
        <p:nvSpPr>
          <p:cNvPr id="17" name="TextBox 16">
            <a:extLst>
              <a:ext uri="{FF2B5EF4-FFF2-40B4-BE49-F238E27FC236}">
                <a16:creationId xmlns:a16="http://schemas.microsoft.com/office/drawing/2014/main" id="{F2075B90-B1F7-44DE-8A55-7A57C767CCBE}"/>
              </a:ext>
            </a:extLst>
          </p:cNvPr>
          <p:cNvSpPr txBox="1"/>
          <p:nvPr/>
        </p:nvSpPr>
        <p:spPr>
          <a:xfrm>
            <a:off x="877314" y="735268"/>
            <a:ext cx="20699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000000"/>
                </a:solidFill>
              </a:rPr>
              <a:t>Test Procedure</a:t>
            </a:r>
          </a:p>
        </p:txBody>
      </p:sp>
      <p:sp>
        <p:nvSpPr>
          <p:cNvPr id="52" name="Rectangle 51">
            <a:extLst>
              <a:ext uri="{FF2B5EF4-FFF2-40B4-BE49-F238E27FC236}">
                <a16:creationId xmlns:a16="http://schemas.microsoft.com/office/drawing/2014/main" id="{03A99F4C-E7EB-4D33-A0DF-C92875C45F25}"/>
              </a:ext>
            </a:extLst>
          </p:cNvPr>
          <p:cNvSpPr/>
          <p:nvPr/>
        </p:nvSpPr>
        <p:spPr>
          <a:xfrm>
            <a:off x="86211" y="1231425"/>
            <a:ext cx="3543106" cy="97026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A5C46EF-8BEF-41C0-AA1E-6031A4405453}"/>
              </a:ext>
            </a:extLst>
          </p:cNvPr>
          <p:cNvSpPr/>
          <p:nvPr/>
        </p:nvSpPr>
        <p:spPr>
          <a:xfrm>
            <a:off x="82662" y="2609276"/>
            <a:ext cx="3543105" cy="97026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1E39199-24D4-4C5F-8395-9B72020DEF82}"/>
              </a:ext>
            </a:extLst>
          </p:cNvPr>
          <p:cNvSpPr/>
          <p:nvPr/>
        </p:nvSpPr>
        <p:spPr>
          <a:xfrm>
            <a:off x="78695" y="4003653"/>
            <a:ext cx="3543105" cy="1296908"/>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913BAF8E-E836-40F6-B626-10353C60AFA9}"/>
              </a:ext>
            </a:extLst>
          </p:cNvPr>
          <p:cNvCxnSpPr>
            <a:cxnSpLocks/>
            <a:stCxn id="52" idx="2"/>
            <a:endCxn id="54" idx="0"/>
          </p:cNvCxnSpPr>
          <p:nvPr/>
        </p:nvCxnSpPr>
        <p:spPr>
          <a:xfrm flipH="1">
            <a:off x="1854215" y="2201685"/>
            <a:ext cx="3549" cy="40759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36DCE5CD-6B49-4F5C-8055-088A93BADE2D}"/>
              </a:ext>
            </a:extLst>
          </p:cNvPr>
          <p:cNvCxnSpPr>
            <a:cxnSpLocks/>
            <a:stCxn id="54" idx="2"/>
            <a:endCxn id="55" idx="0"/>
          </p:cNvCxnSpPr>
          <p:nvPr/>
        </p:nvCxnSpPr>
        <p:spPr>
          <a:xfrm flipH="1">
            <a:off x="1850248" y="3579536"/>
            <a:ext cx="3967" cy="42411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78" name="Rectangle 77">
            <a:extLst>
              <a:ext uri="{FF2B5EF4-FFF2-40B4-BE49-F238E27FC236}">
                <a16:creationId xmlns:a16="http://schemas.microsoft.com/office/drawing/2014/main" id="{BC2759A6-7299-4884-AE72-1AA2838E1D85}"/>
              </a:ext>
            </a:extLst>
          </p:cNvPr>
          <p:cNvSpPr/>
          <p:nvPr/>
        </p:nvSpPr>
        <p:spPr>
          <a:xfrm>
            <a:off x="894954" y="5667936"/>
            <a:ext cx="1908316" cy="646332"/>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C5F9194C-BCD8-47C5-9D5F-239F77F640E5}"/>
              </a:ext>
            </a:extLst>
          </p:cNvPr>
          <p:cNvCxnSpPr>
            <a:cxnSpLocks/>
            <a:stCxn id="55" idx="2"/>
            <a:endCxn id="78" idx="0"/>
          </p:cNvCxnSpPr>
          <p:nvPr/>
        </p:nvCxnSpPr>
        <p:spPr>
          <a:xfrm flipH="1">
            <a:off x="1849112" y="5300561"/>
            <a:ext cx="1136" cy="36737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a16="http://schemas.microsoft.com/office/drawing/2014/main" id="{1A75107A-8200-45D8-AB1A-E43EE41421FB}"/>
              </a:ext>
            </a:extLst>
          </p:cNvPr>
          <p:cNvSpPr txBox="1"/>
          <p:nvPr/>
        </p:nvSpPr>
        <p:spPr>
          <a:xfrm>
            <a:off x="1820831" y="5303624"/>
            <a:ext cx="110705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Centroids</a:t>
            </a:r>
          </a:p>
        </p:txBody>
      </p:sp>
      <p:sp>
        <p:nvSpPr>
          <p:cNvPr id="134" name="TextBox 133">
            <a:extLst>
              <a:ext uri="{FF2B5EF4-FFF2-40B4-BE49-F238E27FC236}">
                <a16:creationId xmlns:a16="http://schemas.microsoft.com/office/drawing/2014/main" id="{41E7FB6E-B156-400C-BDFA-B30058ACE94A}"/>
              </a:ext>
            </a:extLst>
          </p:cNvPr>
          <p:cNvSpPr txBox="1"/>
          <p:nvPr/>
        </p:nvSpPr>
        <p:spPr>
          <a:xfrm>
            <a:off x="1830880" y="3625973"/>
            <a:ext cx="1686634"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TOF Point Clouds</a:t>
            </a:r>
          </a:p>
        </p:txBody>
      </p:sp>
      <p:sp>
        <p:nvSpPr>
          <p:cNvPr id="135" name="TextBox 134">
            <a:extLst>
              <a:ext uri="{FF2B5EF4-FFF2-40B4-BE49-F238E27FC236}">
                <a16:creationId xmlns:a16="http://schemas.microsoft.com/office/drawing/2014/main" id="{174E7BEF-7393-456F-B353-4912BF7938C7}"/>
              </a:ext>
            </a:extLst>
          </p:cNvPr>
          <p:cNvSpPr txBox="1"/>
          <p:nvPr/>
        </p:nvSpPr>
        <p:spPr>
          <a:xfrm>
            <a:off x="1602480" y="2241901"/>
            <a:ext cx="1840745"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Truth Motion</a:t>
            </a:r>
          </a:p>
        </p:txBody>
      </p:sp>
      <p:pic>
        <p:nvPicPr>
          <p:cNvPr id="1026" name="Picture 2">
            <a:extLst>
              <a:ext uri="{FF2B5EF4-FFF2-40B4-BE49-F238E27FC236}">
                <a16:creationId xmlns:a16="http://schemas.microsoft.com/office/drawing/2014/main" id="{47DC8511-0BEC-914F-B275-1E6C84A32E5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6159" y="4046274"/>
            <a:ext cx="790535" cy="124095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47C98EF-5A28-4626-AD88-C8F796C054F0}"/>
              </a:ext>
            </a:extLst>
          </p:cNvPr>
          <p:cNvSpPr/>
          <p:nvPr/>
        </p:nvSpPr>
        <p:spPr>
          <a:xfrm>
            <a:off x="0" y="1135380"/>
            <a:ext cx="3741085" cy="1067396"/>
          </a:xfrm>
          <a:prstGeom prst="rect">
            <a:avLst/>
          </a:prstGeom>
          <a:solidFill>
            <a:srgbClr val="000000">
              <a:alpha val="61176"/>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A1A7053-707B-4F47-BE08-E242699FE012}"/>
              </a:ext>
            </a:extLst>
          </p:cNvPr>
          <p:cNvSpPr/>
          <p:nvPr/>
        </p:nvSpPr>
        <p:spPr>
          <a:xfrm>
            <a:off x="74880" y="4003353"/>
            <a:ext cx="3666205" cy="2388019"/>
          </a:xfrm>
          <a:prstGeom prst="rect">
            <a:avLst/>
          </a:prstGeom>
          <a:solidFill>
            <a:srgbClr val="000000">
              <a:alpha val="61176"/>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9177C01-D810-4A3A-8021-E9358DA1570B}"/>
              </a:ext>
            </a:extLst>
          </p:cNvPr>
          <p:cNvSpPr/>
          <p:nvPr/>
        </p:nvSpPr>
        <p:spPr>
          <a:xfrm>
            <a:off x="183603" y="2931696"/>
            <a:ext cx="637149" cy="207430"/>
          </a:xfrm>
          <a:prstGeom prst="rect">
            <a:avLst/>
          </a:prstGeom>
          <a:solidFill>
            <a:srgbClr val="000000">
              <a:alpha val="61176"/>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6E6AD02-1815-4913-8D4A-698462B9D9B0}"/>
              </a:ext>
            </a:extLst>
          </p:cNvPr>
          <p:cNvPicPr>
            <a:picLocks noChangeAspect="1"/>
          </p:cNvPicPr>
          <p:nvPr/>
        </p:nvPicPr>
        <p:blipFill>
          <a:blip r:embed="rId6"/>
          <a:stretch>
            <a:fillRect/>
          </a:stretch>
        </p:blipFill>
        <p:spPr>
          <a:xfrm>
            <a:off x="4397383" y="1058078"/>
            <a:ext cx="6742706" cy="5042916"/>
          </a:xfrm>
          <a:prstGeom prst="rect">
            <a:avLst/>
          </a:prstGeom>
        </p:spPr>
      </p:pic>
    </p:spTree>
    <p:extLst>
      <p:ext uri="{BB962C8B-B14F-4D97-AF65-F5344CB8AC3E}">
        <p14:creationId xmlns:p14="http://schemas.microsoft.com/office/powerpoint/2010/main" val="169888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Earth globe Americas">
            <a:extLst>
              <a:ext uri="{FF2B5EF4-FFF2-40B4-BE49-F238E27FC236}">
                <a16:creationId xmlns:a16="http://schemas.microsoft.com/office/drawing/2014/main" id="{18ACD2BB-CF81-4D04-A7C2-4FF0CC992C6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309580" y="1805734"/>
            <a:ext cx="3443960" cy="3443960"/>
          </a:xfrm>
          <a:prstGeom prst="rect">
            <a:avLst/>
          </a:prstGeom>
        </p:spPr>
      </p:pic>
      <p:sp>
        <p:nvSpPr>
          <p:cNvPr id="7" name="Flowchart: Connector 6">
            <a:extLst>
              <a:ext uri="{FF2B5EF4-FFF2-40B4-BE49-F238E27FC236}">
                <a16:creationId xmlns:a16="http://schemas.microsoft.com/office/drawing/2014/main" id="{93ABEB81-1C09-4079-86EB-08289C49A31E}"/>
              </a:ext>
            </a:extLst>
          </p:cNvPr>
          <p:cNvSpPr/>
          <p:nvPr/>
        </p:nvSpPr>
        <p:spPr>
          <a:xfrm>
            <a:off x="4116343" y="1608306"/>
            <a:ext cx="3959313" cy="3997590"/>
          </a:xfrm>
          <a:prstGeom prst="flowChartConnector">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Arc 75">
            <a:extLst>
              <a:ext uri="{FF2B5EF4-FFF2-40B4-BE49-F238E27FC236}">
                <a16:creationId xmlns:a16="http://schemas.microsoft.com/office/drawing/2014/main" id="{7C3BB0C8-657E-4F02-B107-AB1A573AD595}"/>
              </a:ext>
            </a:extLst>
          </p:cNvPr>
          <p:cNvSpPr/>
          <p:nvPr/>
        </p:nvSpPr>
        <p:spPr>
          <a:xfrm rot="6472164">
            <a:off x="4339803" y="2955681"/>
            <a:ext cx="1471518" cy="2999785"/>
          </a:xfrm>
          <a:prstGeom prst="arc">
            <a:avLst>
              <a:gd name="adj1" fmla="val 15180817"/>
              <a:gd name="adj2" fmla="val 0"/>
            </a:avLst>
          </a:prstGeom>
          <a:ln w="12700">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4BA068C-6130-45B6-AD78-0D635A72070F}"/>
              </a:ext>
            </a:extLst>
          </p:cNvPr>
          <p:cNvSpPr>
            <a:spLocks noGrp="1"/>
          </p:cNvSpPr>
          <p:nvPr>
            <p:ph type="sldNum" sz="quarter" idx="4"/>
          </p:nvPr>
        </p:nvSpPr>
        <p:spPr/>
        <p:txBody>
          <a:bodyPr/>
          <a:lstStyle/>
          <a:p>
            <a:fld id="{292ABC7F-B9E9-0840-915A-8F394559AFCC}" type="slidenum">
              <a:rPr lang="en-US" smtClean="0"/>
              <a:pPr/>
              <a:t>3</a:t>
            </a:fld>
            <a:endParaRPr lang="en-US"/>
          </a:p>
        </p:txBody>
      </p:sp>
      <p:sp>
        <p:nvSpPr>
          <p:cNvPr id="5" name="Flowchart: Connector 4">
            <a:extLst>
              <a:ext uri="{FF2B5EF4-FFF2-40B4-BE49-F238E27FC236}">
                <a16:creationId xmlns:a16="http://schemas.microsoft.com/office/drawing/2014/main" id="{EF444EDA-947A-4363-9DC8-A8A089CBCD34}"/>
              </a:ext>
            </a:extLst>
          </p:cNvPr>
          <p:cNvSpPr/>
          <p:nvPr/>
        </p:nvSpPr>
        <p:spPr>
          <a:xfrm>
            <a:off x="3917373" y="1219790"/>
            <a:ext cx="4977246" cy="4484819"/>
          </a:xfrm>
          <a:prstGeom prst="flowChartConnector">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ube 7">
            <a:extLst>
              <a:ext uri="{FF2B5EF4-FFF2-40B4-BE49-F238E27FC236}">
                <a16:creationId xmlns:a16="http://schemas.microsoft.com/office/drawing/2014/main" id="{126EEEDF-36B2-4A40-807B-6CB1D7E48DF9}"/>
              </a:ext>
            </a:extLst>
          </p:cNvPr>
          <p:cNvSpPr/>
          <p:nvPr/>
        </p:nvSpPr>
        <p:spPr>
          <a:xfrm rot="12908551">
            <a:off x="4623333" y="5176301"/>
            <a:ext cx="877813" cy="356809"/>
          </a:xfrm>
          <a:prstGeom prst="cub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ube 8">
            <a:extLst>
              <a:ext uri="{FF2B5EF4-FFF2-40B4-BE49-F238E27FC236}">
                <a16:creationId xmlns:a16="http://schemas.microsoft.com/office/drawing/2014/main" id="{B66DD469-1FFF-4510-AE50-283B2BCA4C85}"/>
              </a:ext>
            </a:extLst>
          </p:cNvPr>
          <p:cNvSpPr/>
          <p:nvPr/>
        </p:nvSpPr>
        <p:spPr>
          <a:xfrm rot="12908551">
            <a:off x="4844876" y="5155910"/>
            <a:ext cx="563515" cy="184300"/>
          </a:xfrm>
          <a:prstGeom prst="cube">
            <a:avLst/>
          </a:prstGeom>
          <a:solidFill>
            <a:srgbClr val="6433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be 9">
            <a:extLst>
              <a:ext uri="{FF2B5EF4-FFF2-40B4-BE49-F238E27FC236}">
                <a16:creationId xmlns:a16="http://schemas.microsoft.com/office/drawing/2014/main" id="{ABC43C37-5952-41FB-995C-B6F03D66C281}"/>
              </a:ext>
            </a:extLst>
          </p:cNvPr>
          <p:cNvSpPr/>
          <p:nvPr/>
        </p:nvSpPr>
        <p:spPr>
          <a:xfrm rot="14391394">
            <a:off x="3856949" y="4333910"/>
            <a:ext cx="877813" cy="356809"/>
          </a:xfrm>
          <a:prstGeom prst="cub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ube 10">
            <a:extLst>
              <a:ext uri="{FF2B5EF4-FFF2-40B4-BE49-F238E27FC236}">
                <a16:creationId xmlns:a16="http://schemas.microsoft.com/office/drawing/2014/main" id="{0DC012E9-C9AA-4EE5-88E1-364334737F8C}"/>
              </a:ext>
            </a:extLst>
          </p:cNvPr>
          <p:cNvSpPr/>
          <p:nvPr/>
        </p:nvSpPr>
        <p:spPr>
          <a:xfrm rot="14391394">
            <a:off x="4078492" y="4313519"/>
            <a:ext cx="563515" cy="184300"/>
          </a:xfrm>
          <a:prstGeom prst="cube">
            <a:avLst/>
          </a:prstGeom>
          <a:solidFill>
            <a:srgbClr val="6433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be 11">
            <a:extLst>
              <a:ext uri="{FF2B5EF4-FFF2-40B4-BE49-F238E27FC236}">
                <a16:creationId xmlns:a16="http://schemas.microsoft.com/office/drawing/2014/main" id="{957788E6-93A8-473F-9014-7EF0FB8D0025}"/>
              </a:ext>
            </a:extLst>
          </p:cNvPr>
          <p:cNvSpPr/>
          <p:nvPr/>
        </p:nvSpPr>
        <p:spPr>
          <a:xfrm rot="17182548">
            <a:off x="3639282" y="3165045"/>
            <a:ext cx="939728" cy="408836"/>
          </a:xfrm>
          <a:prstGeom prst="cub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ube 12">
            <a:extLst>
              <a:ext uri="{FF2B5EF4-FFF2-40B4-BE49-F238E27FC236}">
                <a16:creationId xmlns:a16="http://schemas.microsoft.com/office/drawing/2014/main" id="{92F3BC6B-12D9-4B1A-9A31-13E5969E85FB}"/>
              </a:ext>
            </a:extLst>
          </p:cNvPr>
          <p:cNvSpPr/>
          <p:nvPr/>
        </p:nvSpPr>
        <p:spPr>
          <a:xfrm rot="17182548">
            <a:off x="3870126" y="3256147"/>
            <a:ext cx="630902" cy="222282"/>
          </a:xfrm>
          <a:prstGeom prst="cube">
            <a:avLst/>
          </a:prstGeom>
          <a:solidFill>
            <a:srgbClr val="6433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43385"/>
              </a:solidFill>
              <a:effectLst/>
              <a:uLnTx/>
              <a:uFillTx/>
              <a:latin typeface="Calibri" panose="020F0502020204030204"/>
              <a:ea typeface="+mn-ea"/>
              <a:cs typeface="+mn-cs"/>
            </a:endParaRPr>
          </a:p>
        </p:txBody>
      </p:sp>
      <p:sp>
        <p:nvSpPr>
          <p:cNvPr id="14" name="Isosceles Triangle 13">
            <a:extLst>
              <a:ext uri="{FF2B5EF4-FFF2-40B4-BE49-F238E27FC236}">
                <a16:creationId xmlns:a16="http://schemas.microsoft.com/office/drawing/2014/main" id="{B233D801-6476-458B-95AE-B9BC1454273F}"/>
              </a:ext>
            </a:extLst>
          </p:cNvPr>
          <p:cNvSpPr/>
          <p:nvPr/>
        </p:nvSpPr>
        <p:spPr>
          <a:xfrm rot="11638732">
            <a:off x="4083088" y="1152681"/>
            <a:ext cx="932317" cy="1818177"/>
          </a:xfrm>
          <a:prstGeom prst="triangle">
            <a:avLst/>
          </a:prstGeom>
          <a:gradFill flip="none" rotWithShape="1">
            <a:gsLst>
              <a:gs pos="43000">
                <a:srgbClr val="855F9F">
                  <a:alpha val="50000"/>
                </a:srgbClr>
              </a:gs>
              <a:gs pos="100000">
                <a:schemeClr val="bg1"/>
              </a:gs>
              <a:gs pos="0">
                <a:srgbClr val="643385"/>
              </a:gs>
            </a:gsLst>
            <a:lin ang="54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Cube 14">
            <a:extLst>
              <a:ext uri="{FF2B5EF4-FFF2-40B4-BE49-F238E27FC236}">
                <a16:creationId xmlns:a16="http://schemas.microsoft.com/office/drawing/2014/main" id="{46B6279F-A071-4DB8-A606-355A9E09DF96}"/>
              </a:ext>
            </a:extLst>
          </p:cNvPr>
          <p:cNvSpPr/>
          <p:nvPr/>
        </p:nvSpPr>
        <p:spPr>
          <a:xfrm rot="2061162">
            <a:off x="4347479" y="2380855"/>
            <a:ext cx="180914" cy="181399"/>
          </a:xfrm>
          <a:prstGeom prst="cub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ube 15">
            <a:extLst>
              <a:ext uri="{FF2B5EF4-FFF2-40B4-BE49-F238E27FC236}">
                <a16:creationId xmlns:a16="http://schemas.microsoft.com/office/drawing/2014/main" id="{42494D11-A3A3-4A4B-8D64-3AB8F938B1B9}"/>
              </a:ext>
            </a:extLst>
          </p:cNvPr>
          <p:cNvSpPr/>
          <p:nvPr/>
        </p:nvSpPr>
        <p:spPr>
          <a:xfrm rot="917832">
            <a:off x="4508681" y="1977725"/>
            <a:ext cx="180914" cy="181399"/>
          </a:xfrm>
          <a:prstGeom prst="cub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ube 16">
            <a:extLst>
              <a:ext uri="{FF2B5EF4-FFF2-40B4-BE49-F238E27FC236}">
                <a16:creationId xmlns:a16="http://schemas.microsoft.com/office/drawing/2014/main" id="{7C400C42-F52D-40BB-BBF9-578B5346D0DC}"/>
              </a:ext>
            </a:extLst>
          </p:cNvPr>
          <p:cNvSpPr/>
          <p:nvPr/>
        </p:nvSpPr>
        <p:spPr>
          <a:xfrm rot="3691774">
            <a:off x="4648973" y="1584628"/>
            <a:ext cx="224886" cy="194365"/>
          </a:xfrm>
          <a:prstGeom prst="cub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071E8E7E-A056-4F7F-A1B0-A1F7C652764A}"/>
              </a:ext>
            </a:extLst>
          </p:cNvPr>
          <p:cNvCxnSpPr>
            <a:cxnSpLocks/>
          </p:cNvCxnSpPr>
          <p:nvPr/>
        </p:nvCxnSpPr>
        <p:spPr>
          <a:xfrm rot="37339" flipV="1">
            <a:off x="4285505" y="2140522"/>
            <a:ext cx="233442" cy="98526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33CB22C-0F98-49C1-ABAB-351483E03AF8}"/>
              </a:ext>
            </a:extLst>
          </p:cNvPr>
          <p:cNvCxnSpPr>
            <a:cxnSpLocks/>
          </p:cNvCxnSpPr>
          <p:nvPr/>
        </p:nvCxnSpPr>
        <p:spPr>
          <a:xfrm rot="37339" flipV="1">
            <a:off x="4285505" y="2513521"/>
            <a:ext cx="53096" cy="61226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1C65B34-5224-4207-99B1-780EDBCE4970}"/>
                  </a:ext>
                </a:extLst>
              </p:cNvPr>
              <p:cNvSpPr txBox="1"/>
              <p:nvPr/>
            </p:nvSpPr>
            <p:spPr>
              <a:xfrm rot="37339">
                <a:off x="3714857" y="2276620"/>
                <a:ext cx="565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b>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oMath>
                  </m:oMathPara>
                </a14:m>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20" name="TextBox 19">
                <a:extLst>
                  <a:ext uri="{FF2B5EF4-FFF2-40B4-BE49-F238E27FC236}">
                    <a16:creationId xmlns:a16="http://schemas.microsoft.com/office/drawing/2014/main" id="{61C65B34-5224-4207-99B1-780EDBCE4970}"/>
                  </a:ext>
                </a:extLst>
              </p:cNvPr>
              <p:cNvSpPr txBox="1">
                <a:spLocks noRot="1" noChangeAspect="1" noMove="1" noResize="1" noEditPoints="1" noAdjustHandles="1" noChangeArrowheads="1" noChangeShapeType="1" noTextEdit="1"/>
              </p:cNvSpPr>
              <p:nvPr/>
            </p:nvSpPr>
            <p:spPr>
              <a:xfrm rot="37339">
                <a:off x="3714857" y="2276620"/>
                <a:ext cx="565920" cy="261610"/>
              </a:xfrm>
              <a:prstGeom prst="rect">
                <a:avLst/>
              </a:prstGeom>
              <a:blipFill>
                <a:blip r:embed="rId5"/>
                <a:stretch>
                  <a:fillRect/>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EB6B986A-9633-4476-9143-424F7A4FBFCD}"/>
              </a:ext>
            </a:extLst>
          </p:cNvPr>
          <p:cNvCxnSpPr>
            <a:cxnSpLocks/>
          </p:cNvCxnSpPr>
          <p:nvPr/>
        </p:nvCxnSpPr>
        <p:spPr>
          <a:xfrm rot="37339" flipV="1">
            <a:off x="4285505" y="1752646"/>
            <a:ext cx="458281" cy="1373137"/>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106726A-AD6C-4E43-89DF-8D7F379E353E}"/>
                  </a:ext>
                </a:extLst>
              </p:cNvPr>
              <p:cNvSpPr txBox="1"/>
              <p:nvPr/>
            </p:nvSpPr>
            <p:spPr>
              <a:xfrm rot="37339">
                <a:off x="3704327" y="1986958"/>
                <a:ext cx="565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b>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m:oMathPara>
                </a14:m>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mc:Choice>
        <mc:Fallback xmlns="">
          <p:sp>
            <p:nvSpPr>
              <p:cNvPr id="22" name="TextBox 21">
                <a:extLst>
                  <a:ext uri="{FF2B5EF4-FFF2-40B4-BE49-F238E27FC236}">
                    <a16:creationId xmlns:a16="http://schemas.microsoft.com/office/drawing/2014/main" id="{1106726A-AD6C-4E43-89DF-8D7F379E353E}"/>
                  </a:ext>
                </a:extLst>
              </p:cNvPr>
              <p:cNvSpPr txBox="1">
                <a:spLocks noRot="1" noChangeAspect="1" noMove="1" noResize="1" noEditPoints="1" noAdjustHandles="1" noChangeArrowheads="1" noChangeShapeType="1" noTextEdit="1"/>
              </p:cNvSpPr>
              <p:nvPr/>
            </p:nvSpPr>
            <p:spPr>
              <a:xfrm rot="37339">
                <a:off x="3704327" y="1986958"/>
                <a:ext cx="565920" cy="2616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BE29D41-5D42-439F-A012-FA3F6F0AE442}"/>
                  </a:ext>
                </a:extLst>
              </p:cNvPr>
              <p:cNvSpPr txBox="1"/>
              <p:nvPr/>
            </p:nvSpPr>
            <p:spPr>
              <a:xfrm rot="37339">
                <a:off x="3724647" y="1610847"/>
                <a:ext cx="565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b>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r>
                      <a:rPr kumimoji="0" lang="en-US" sz="1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 2</a:t>
                </a:r>
              </a:p>
            </p:txBody>
          </p:sp>
        </mc:Choice>
        <mc:Fallback xmlns="">
          <p:sp>
            <p:nvSpPr>
              <p:cNvPr id="23" name="TextBox 22">
                <a:extLst>
                  <a:ext uri="{FF2B5EF4-FFF2-40B4-BE49-F238E27FC236}">
                    <a16:creationId xmlns:a16="http://schemas.microsoft.com/office/drawing/2014/main" id="{EBE29D41-5D42-439F-A012-FA3F6F0AE442}"/>
                  </a:ext>
                </a:extLst>
              </p:cNvPr>
              <p:cNvSpPr txBox="1">
                <a:spLocks noRot="1" noChangeAspect="1" noMove="1" noResize="1" noEditPoints="1" noAdjustHandles="1" noChangeArrowheads="1" noChangeShapeType="1" noTextEdit="1"/>
              </p:cNvSpPr>
              <p:nvPr/>
            </p:nvSpPr>
            <p:spPr>
              <a:xfrm rot="37339">
                <a:off x="3724647" y="1610847"/>
                <a:ext cx="565920" cy="261610"/>
              </a:xfrm>
              <a:prstGeom prst="rect">
                <a:avLst/>
              </a:prstGeom>
              <a:blipFill>
                <a:blip r:embed="rId7"/>
                <a:stretch>
                  <a:fillRect b="-15556"/>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B5B1CDC1-41AD-4C97-BA7F-3D7C16528F58}"/>
              </a:ext>
            </a:extLst>
          </p:cNvPr>
          <p:cNvCxnSpPr>
            <a:cxnSpLocks/>
          </p:cNvCxnSpPr>
          <p:nvPr/>
        </p:nvCxnSpPr>
        <p:spPr>
          <a:xfrm rot="37339" flipH="1" flipV="1">
            <a:off x="4307142" y="776729"/>
            <a:ext cx="37535" cy="20798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Cube 24">
            <a:extLst>
              <a:ext uri="{FF2B5EF4-FFF2-40B4-BE49-F238E27FC236}">
                <a16:creationId xmlns:a16="http://schemas.microsoft.com/office/drawing/2014/main" id="{9282FE1B-2BDF-4A8B-A770-F971622F6052}"/>
              </a:ext>
            </a:extLst>
          </p:cNvPr>
          <p:cNvSpPr/>
          <p:nvPr/>
        </p:nvSpPr>
        <p:spPr>
          <a:xfrm rot="17291839">
            <a:off x="4192068" y="3162101"/>
            <a:ext cx="154940" cy="131032"/>
          </a:xfrm>
          <a:prstGeom prst="cub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Cube 25">
            <a:extLst>
              <a:ext uri="{FF2B5EF4-FFF2-40B4-BE49-F238E27FC236}">
                <a16:creationId xmlns:a16="http://schemas.microsoft.com/office/drawing/2014/main" id="{DD1EB060-448E-43C9-BCFD-C1CCDE75059C}"/>
              </a:ext>
            </a:extLst>
          </p:cNvPr>
          <p:cNvSpPr/>
          <p:nvPr/>
        </p:nvSpPr>
        <p:spPr>
          <a:xfrm rot="20759232">
            <a:off x="5242102" y="1615185"/>
            <a:ext cx="716946" cy="338446"/>
          </a:xfrm>
          <a:prstGeom prst="cub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Cube 26">
            <a:extLst>
              <a:ext uri="{FF2B5EF4-FFF2-40B4-BE49-F238E27FC236}">
                <a16:creationId xmlns:a16="http://schemas.microsoft.com/office/drawing/2014/main" id="{0CEA4BBF-DB22-4880-90FE-0F4B39FAB521}"/>
              </a:ext>
            </a:extLst>
          </p:cNvPr>
          <p:cNvSpPr/>
          <p:nvPr/>
        </p:nvSpPr>
        <p:spPr>
          <a:xfrm rot="20759232">
            <a:off x="5418669" y="1740472"/>
            <a:ext cx="481333" cy="184011"/>
          </a:xfrm>
          <a:prstGeom prst="cube">
            <a:avLst/>
          </a:prstGeom>
          <a:solidFill>
            <a:srgbClr val="6433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ube 27">
            <a:extLst>
              <a:ext uri="{FF2B5EF4-FFF2-40B4-BE49-F238E27FC236}">
                <a16:creationId xmlns:a16="http://schemas.microsoft.com/office/drawing/2014/main" id="{8D50D690-269D-4F71-AADD-98FEC9EF5539}"/>
              </a:ext>
            </a:extLst>
          </p:cNvPr>
          <p:cNvSpPr/>
          <p:nvPr/>
        </p:nvSpPr>
        <p:spPr>
          <a:xfrm rot="3641590">
            <a:off x="7353737" y="2424474"/>
            <a:ext cx="829273" cy="308811"/>
          </a:xfrm>
          <a:prstGeom prst="cub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Isosceles Triangle 28">
            <a:extLst>
              <a:ext uri="{FF2B5EF4-FFF2-40B4-BE49-F238E27FC236}">
                <a16:creationId xmlns:a16="http://schemas.microsoft.com/office/drawing/2014/main" id="{9204BEA5-0E6E-464B-8B24-1AB5EED8526D}"/>
              </a:ext>
            </a:extLst>
          </p:cNvPr>
          <p:cNvSpPr/>
          <p:nvPr/>
        </p:nvSpPr>
        <p:spPr>
          <a:xfrm rot="17114935">
            <a:off x="7098482" y="3208789"/>
            <a:ext cx="881492" cy="2129627"/>
          </a:xfrm>
          <a:prstGeom prst="triangle">
            <a:avLst/>
          </a:prstGeom>
          <a:gradFill flip="none" rotWithShape="1">
            <a:gsLst>
              <a:gs pos="100000">
                <a:srgbClr val="FFFFFF">
                  <a:lumMod val="0"/>
                  <a:lumOff val="100000"/>
                  <a:alpha val="50000"/>
                </a:srgbClr>
              </a:gs>
              <a:gs pos="100000">
                <a:srgbClr val="FFFFFF"/>
              </a:gs>
              <a:gs pos="100000">
                <a:schemeClr val="bg1"/>
              </a:gs>
              <a:gs pos="0">
                <a:schemeClr val="accent6">
                  <a:lumMod val="0"/>
                  <a:lumOff val="100000"/>
                </a:schemeClr>
              </a:gs>
              <a:gs pos="0">
                <a:schemeClr val="accent5">
                  <a:lumMod val="88000"/>
                  <a:lumOff val="12000"/>
                </a:schemeClr>
              </a:gs>
            </a:gsLst>
            <a:lin ang="54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30" name="Cube 29">
            <a:extLst>
              <a:ext uri="{FF2B5EF4-FFF2-40B4-BE49-F238E27FC236}">
                <a16:creationId xmlns:a16="http://schemas.microsoft.com/office/drawing/2014/main" id="{6D08EE8D-C26C-461C-92AB-23A03D6FACFD}"/>
              </a:ext>
            </a:extLst>
          </p:cNvPr>
          <p:cNvSpPr/>
          <p:nvPr/>
        </p:nvSpPr>
        <p:spPr>
          <a:xfrm rot="3641590">
            <a:off x="7462992" y="2592945"/>
            <a:ext cx="556746" cy="167899"/>
          </a:xfrm>
          <a:prstGeom prst="cube">
            <a:avLst/>
          </a:prstGeom>
          <a:solidFill>
            <a:srgbClr val="6433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Cube 30">
            <a:extLst>
              <a:ext uri="{FF2B5EF4-FFF2-40B4-BE49-F238E27FC236}">
                <a16:creationId xmlns:a16="http://schemas.microsoft.com/office/drawing/2014/main" id="{159D5F15-0C35-4F3B-8175-F229F3BD8F24}"/>
              </a:ext>
            </a:extLst>
          </p:cNvPr>
          <p:cNvSpPr/>
          <p:nvPr/>
        </p:nvSpPr>
        <p:spPr>
          <a:xfrm rot="20667186">
            <a:off x="5736891" y="1748357"/>
            <a:ext cx="118209" cy="108471"/>
          </a:xfrm>
          <a:prstGeom prst="cub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Cube 31">
            <a:extLst>
              <a:ext uri="{FF2B5EF4-FFF2-40B4-BE49-F238E27FC236}">
                <a16:creationId xmlns:a16="http://schemas.microsoft.com/office/drawing/2014/main" id="{16A10606-19EB-4A51-8C3C-2117B8C07924}"/>
              </a:ext>
            </a:extLst>
          </p:cNvPr>
          <p:cNvSpPr/>
          <p:nvPr/>
        </p:nvSpPr>
        <p:spPr>
          <a:xfrm rot="1461628">
            <a:off x="6409010" y="1657926"/>
            <a:ext cx="829273" cy="308811"/>
          </a:xfrm>
          <a:prstGeom prst="cub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ube 32">
            <a:extLst>
              <a:ext uri="{FF2B5EF4-FFF2-40B4-BE49-F238E27FC236}">
                <a16:creationId xmlns:a16="http://schemas.microsoft.com/office/drawing/2014/main" id="{BBB8B44F-70D0-4331-9F4E-DE5EA6B0B549}"/>
              </a:ext>
            </a:extLst>
          </p:cNvPr>
          <p:cNvSpPr/>
          <p:nvPr/>
        </p:nvSpPr>
        <p:spPr>
          <a:xfrm rot="1515208">
            <a:off x="6681551" y="1848928"/>
            <a:ext cx="446008" cy="164024"/>
          </a:xfrm>
          <a:prstGeom prst="cube">
            <a:avLst/>
          </a:prstGeom>
          <a:solidFill>
            <a:srgbClr val="6433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Cube 33">
            <a:extLst>
              <a:ext uri="{FF2B5EF4-FFF2-40B4-BE49-F238E27FC236}">
                <a16:creationId xmlns:a16="http://schemas.microsoft.com/office/drawing/2014/main" id="{44E5ACD4-8032-4B9A-AD24-6C1CDF3969A7}"/>
              </a:ext>
            </a:extLst>
          </p:cNvPr>
          <p:cNvSpPr/>
          <p:nvPr/>
        </p:nvSpPr>
        <p:spPr>
          <a:xfrm rot="1270202">
            <a:off x="6995170" y="1951774"/>
            <a:ext cx="117085" cy="115580"/>
          </a:xfrm>
          <a:prstGeom prst="cub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Cube 34">
            <a:extLst>
              <a:ext uri="{FF2B5EF4-FFF2-40B4-BE49-F238E27FC236}">
                <a16:creationId xmlns:a16="http://schemas.microsoft.com/office/drawing/2014/main" id="{62F3394E-1824-4803-B9DA-3B07CF5278CC}"/>
              </a:ext>
            </a:extLst>
          </p:cNvPr>
          <p:cNvSpPr/>
          <p:nvPr/>
        </p:nvSpPr>
        <p:spPr>
          <a:xfrm rot="19782142">
            <a:off x="7765784" y="2788361"/>
            <a:ext cx="117085" cy="115580"/>
          </a:xfrm>
          <a:prstGeom prst="cub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Isosceles Triangle 35">
            <a:extLst>
              <a:ext uri="{FF2B5EF4-FFF2-40B4-BE49-F238E27FC236}">
                <a16:creationId xmlns:a16="http://schemas.microsoft.com/office/drawing/2014/main" id="{E65F20B0-9E1C-4046-B8C7-E7C851F773E7}"/>
              </a:ext>
            </a:extLst>
          </p:cNvPr>
          <p:cNvSpPr/>
          <p:nvPr/>
        </p:nvSpPr>
        <p:spPr>
          <a:xfrm rot="5056959">
            <a:off x="6334312" y="1974196"/>
            <a:ext cx="903508" cy="1931568"/>
          </a:xfrm>
          <a:prstGeom prst="triangle">
            <a:avLst/>
          </a:prstGeom>
          <a:gradFill flip="none" rotWithShape="1">
            <a:gsLst>
              <a:gs pos="0">
                <a:schemeClr val="accent6">
                  <a:satMod val="105000"/>
                  <a:tint val="67000"/>
                  <a:lumMod val="91000"/>
                  <a:lumOff val="9000"/>
                  <a:alpha val="50000"/>
                </a:schemeClr>
              </a:gs>
              <a:gs pos="0">
                <a:schemeClr val="accent5">
                  <a:lumMod val="87000"/>
                  <a:lumOff val="13000"/>
                  <a:alpha val="50000"/>
                </a:schemeClr>
              </a:gs>
              <a:gs pos="100000">
                <a:schemeClr val="bg1"/>
              </a:gs>
            </a:gsLst>
            <a:lin ang="81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1FC9CE67-6B2E-4401-86C4-A15C679D1555}"/>
              </a:ext>
            </a:extLst>
          </p:cNvPr>
          <p:cNvSpPr txBox="1"/>
          <p:nvPr/>
        </p:nvSpPr>
        <p:spPr>
          <a:xfrm rot="20386968">
            <a:off x="5522826" y="2838236"/>
            <a:ext cx="178912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accent2">
                    <a:lumMod val="75000"/>
                  </a:schemeClr>
                </a:solidFill>
                <a:effectLst/>
                <a:uLnTx/>
                <a:uFillTx/>
                <a:latin typeface="Calibri" panose="020F0502020204030204"/>
                <a:ea typeface="+mn-ea"/>
                <a:cs typeface="+mn-cs"/>
              </a:rPr>
              <a:t>CubeSat TLE, state estimates</a:t>
            </a:r>
          </a:p>
        </p:txBody>
      </p:sp>
      <p:sp>
        <p:nvSpPr>
          <p:cNvPr id="38" name="Cube 37">
            <a:extLst>
              <a:ext uri="{FF2B5EF4-FFF2-40B4-BE49-F238E27FC236}">
                <a16:creationId xmlns:a16="http://schemas.microsoft.com/office/drawing/2014/main" id="{A098D71A-89CA-4F25-97D1-05936C408B7D}"/>
              </a:ext>
            </a:extLst>
          </p:cNvPr>
          <p:cNvSpPr/>
          <p:nvPr/>
        </p:nvSpPr>
        <p:spPr>
          <a:xfrm rot="12248146">
            <a:off x="7343858" y="1313807"/>
            <a:ext cx="105202" cy="112184"/>
          </a:xfrm>
          <a:prstGeom prst="cub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Arrow: Notched Right 38">
            <a:extLst>
              <a:ext uri="{FF2B5EF4-FFF2-40B4-BE49-F238E27FC236}">
                <a16:creationId xmlns:a16="http://schemas.microsoft.com/office/drawing/2014/main" id="{3CCEF3D5-856B-45C9-8231-DD610F446B45}"/>
              </a:ext>
            </a:extLst>
          </p:cNvPr>
          <p:cNvSpPr/>
          <p:nvPr/>
        </p:nvSpPr>
        <p:spPr>
          <a:xfrm rot="2011190">
            <a:off x="7564061" y="1453556"/>
            <a:ext cx="246367" cy="164126"/>
          </a:xfrm>
          <a:prstGeom prst="notchedRightArrow">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Cube 39">
            <a:extLst>
              <a:ext uri="{FF2B5EF4-FFF2-40B4-BE49-F238E27FC236}">
                <a16:creationId xmlns:a16="http://schemas.microsoft.com/office/drawing/2014/main" id="{622637C3-E49C-437E-8188-FE6DDA2AC672}"/>
              </a:ext>
            </a:extLst>
          </p:cNvPr>
          <p:cNvSpPr/>
          <p:nvPr/>
        </p:nvSpPr>
        <p:spPr>
          <a:xfrm rot="15694225">
            <a:off x="8820572" y="3032634"/>
            <a:ext cx="105202" cy="112184"/>
          </a:xfrm>
          <a:prstGeom prst="cub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Arrow: Notched Right 40">
            <a:extLst>
              <a:ext uri="{FF2B5EF4-FFF2-40B4-BE49-F238E27FC236}">
                <a16:creationId xmlns:a16="http://schemas.microsoft.com/office/drawing/2014/main" id="{8C09F6C4-809B-4193-B10D-E9AEE1090A42}"/>
              </a:ext>
            </a:extLst>
          </p:cNvPr>
          <p:cNvSpPr/>
          <p:nvPr/>
        </p:nvSpPr>
        <p:spPr>
          <a:xfrm rot="5457269">
            <a:off x="8776960" y="3312966"/>
            <a:ext cx="246367" cy="164126"/>
          </a:xfrm>
          <a:prstGeom prst="notchedRightArrow">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Cube 41">
            <a:extLst>
              <a:ext uri="{FF2B5EF4-FFF2-40B4-BE49-F238E27FC236}">
                <a16:creationId xmlns:a16="http://schemas.microsoft.com/office/drawing/2014/main" id="{C1F6F9C7-DF49-45FC-BD67-EFC758FE5573}"/>
              </a:ext>
            </a:extLst>
          </p:cNvPr>
          <p:cNvSpPr/>
          <p:nvPr/>
        </p:nvSpPr>
        <p:spPr>
          <a:xfrm rot="18824207">
            <a:off x="8549432" y="4519217"/>
            <a:ext cx="105202" cy="112184"/>
          </a:xfrm>
          <a:prstGeom prst="cub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Arrow: Notched Right 42">
            <a:extLst>
              <a:ext uri="{FF2B5EF4-FFF2-40B4-BE49-F238E27FC236}">
                <a16:creationId xmlns:a16="http://schemas.microsoft.com/office/drawing/2014/main" id="{1DB79252-23CB-4CF7-8A84-B8B99A37A302}"/>
              </a:ext>
            </a:extLst>
          </p:cNvPr>
          <p:cNvSpPr/>
          <p:nvPr/>
        </p:nvSpPr>
        <p:spPr>
          <a:xfrm rot="8587251">
            <a:off x="7633061" y="5199849"/>
            <a:ext cx="246367" cy="164126"/>
          </a:xfrm>
          <a:prstGeom prst="notchedRightArrow">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Straight Arrow Connector 43">
            <a:extLst>
              <a:ext uri="{FF2B5EF4-FFF2-40B4-BE49-F238E27FC236}">
                <a16:creationId xmlns:a16="http://schemas.microsoft.com/office/drawing/2014/main" id="{734004D1-7206-4855-8560-1E77108EEC5B}"/>
              </a:ext>
            </a:extLst>
          </p:cNvPr>
          <p:cNvCxnSpPr>
            <a:cxnSpLocks/>
            <a:stCxn id="29" idx="0"/>
          </p:cNvCxnSpPr>
          <p:nvPr/>
        </p:nvCxnSpPr>
        <p:spPr>
          <a:xfrm>
            <a:off x="6511904" y="3993543"/>
            <a:ext cx="1988489" cy="56979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5" name="Arrow: Notched Right 44">
            <a:extLst>
              <a:ext uri="{FF2B5EF4-FFF2-40B4-BE49-F238E27FC236}">
                <a16:creationId xmlns:a16="http://schemas.microsoft.com/office/drawing/2014/main" id="{BCB6AABC-4339-48C3-9E6B-3527EFA091DC}"/>
              </a:ext>
            </a:extLst>
          </p:cNvPr>
          <p:cNvSpPr/>
          <p:nvPr/>
        </p:nvSpPr>
        <p:spPr>
          <a:xfrm rot="5164599">
            <a:off x="7922958" y="3368788"/>
            <a:ext cx="305396" cy="174594"/>
          </a:xfrm>
          <a:prstGeom prst="notchedRightArrow">
            <a:avLst/>
          </a:prstGeom>
          <a:solidFill>
            <a:srgbClr val="6433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Arrow: Notched Right 45">
            <a:extLst>
              <a:ext uri="{FF2B5EF4-FFF2-40B4-BE49-F238E27FC236}">
                <a16:creationId xmlns:a16="http://schemas.microsoft.com/office/drawing/2014/main" id="{20812100-16B7-4979-A45A-5A5815A144C5}"/>
              </a:ext>
            </a:extLst>
          </p:cNvPr>
          <p:cNvSpPr/>
          <p:nvPr/>
        </p:nvSpPr>
        <p:spPr>
          <a:xfrm rot="19381195">
            <a:off x="4838330" y="1905395"/>
            <a:ext cx="305396" cy="174594"/>
          </a:xfrm>
          <a:prstGeom prst="notchedRightArrow">
            <a:avLst/>
          </a:prstGeom>
          <a:solidFill>
            <a:srgbClr val="6433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0F8C299D-D89F-49AA-83AC-2B7344560493}"/>
              </a:ext>
            </a:extLst>
          </p:cNvPr>
          <p:cNvSpPr txBox="1"/>
          <p:nvPr/>
        </p:nvSpPr>
        <p:spPr>
          <a:xfrm>
            <a:off x="8427180" y="6195936"/>
            <a:ext cx="1128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ED7D31">
                    <a:lumMod val="60000"/>
                    <a:lumOff val="40000"/>
                  </a:srgbClr>
                </a:solidFill>
                <a:effectLst/>
                <a:uLnTx/>
                <a:uFillTx/>
                <a:latin typeface="Calibri" panose="020F0502020204030204"/>
                <a:ea typeface="+mn-ea"/>
                <a:cs typeface="+mn-cs"/>
              </a:rPr>
              <a:t>Deployer</a:t>
            </a:r>
          </a:p>
        </p:txBody>
      </p:sp>
      <p:sp>
        <p:nvSpPr>
          <p:cNvPr id="48" name="Cube 47">
            <a:extLst>
              <a:ext uri="{FF2B5EF4-FFF2-40B4-BE49-F238E27FC236}">
                <a16:creationId xmlns:a16="http://schemas.microsoft.com/office/drawing/2014/main" id="{F101C4AB-A3DC-4264-952F-CC62969E9D40}"/>
              </a:ext>
            </a:extLst>
          </p:cNvPr>
          <p:cNvSpPr/>
          <p:nvPr/>
        </p:nvSpPr>
        <p:spPr>
          <a:xfrm rot="11884128">
            <a:off x="6983997" y="5859113"/>
            <a:ext cx="596029" cy="218955"/>
          </a:xfrm>
          <a:prstGeom prst="cub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Cube 48">
            <a:extLst>
              <a:ext uri="{FF2B5EF4-FFF2-40B4-BE49-F238E27FC236}">
                <a16:creationId xmlns:a16="http://schemas.microsoft.com/office/drawing/2014/main" id="{2FF1D87D-E598-4542-B744-53590985EEA3}"/>
              </a:ext>
            </a:extLst>
          </p:cNvPr>
          <p:cNvSpPr/>
          <p:nvPr/>
        </p:nvSpPr>
        <p:spPr>
          <a:xfrm rot="11884128">
            <a:off x="7076309" y="5842423"/>
            <a:ext cx="400153" cy="119047"/>
          </a:xfrm>
          <a:prstGeom prst="cube">
            <a:avLst/>
          </a:prstGeom>
          <a:solidFill>
            <a:srgbClr val="643385"/>
          </a:solidFill>
          <a:ln>
            <a:solidFill>
              <a:srgbClr val="6433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lowchart: Connector 49">
            <a:extLst>
              <a:ext uri="{FF2B5EF4-FFF2-40B4-BE49-F238E27FC236}">
                <a16:creationId xmlns:a16="http://schemas.microsoft.com/office/drawing/2014/main" id="{D5A6195C-09D1-4F30-9A50-B8B1ED5200AD}"/>
              </a:ext>
            </a:extLst>
          </p:cNvPr>
          <p:cNvSpPr/>
          <p:nvPr/>
        </p:nvSpPr>
        <p:spPr>
          <a:xfrm>
            <a:off x="6882959" y="5629827"/>
            <a:ext cx="770534" cy="684678"/>
          </a:xfrm>
          <a:prstGeom prst="flowChartConnector">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cxnSp>
        <p:nvCxnSpPr>
          <p:cNvPr id="51" name="Connector: Curved 50">
            <a:extLst>
              <a:ext uri="{FF2B5EF4-FFF2-40B4-BE49-F238E27FC236}">
                <a16:creationId xmlns:a16="http://schemas.microsoft.com/office/drawing/2014/main" id="{F395B7C6-074C-414A-AD52-17C2526F1EC8}"/>
              </a:ext>
            </a:extLst>
          </p:cNvPr>
          <p:cNvCxnSpPr>
            <a:cxnSpLocks/>
            <a:stCxn id="56" idx="1"/>
            <a:endCxn id="49" idx="3"/>
          </p:cNvCxnSpPr>
          <p:nvPr/>
        </p:nvCxnSpPr>
        <p:spPr>
          <a:xfrm rot="10800000" flipV="1">
            <a:off x="7308995" y="5615924"/>
            <a:ext cx="1218175" cy="234050"/>
          </a:xfrm>
          <a:prstGeom prst="curvedConnector2">
            <a:avLst/>
          </a:prstGeom>
          <a:ln w="9525" cap="flat" cmpd="sng" algn="ctr">
            <a:solidFill>
              <a:schemeClr val="accent2"/>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2" name="Connector: Curved 51">
            <a:extLst>
              <a:ext uri="{FF2B5EF4-FFF2-40B4-BE49-F238E27FC236}">
                <a16:creationId xmlns:a16="http://schemas.microsoft.com/office/drawing/2014/main" id="{9C96988E-C412-4117-92A6-A5B4ABC8C133}"/>
              </a:ext>
            </a:extLst>
          </p:cNvPr>
          <p:cNvCxnSpPr>
            <a:cxnSpLocks/>
            <a:stCxn id="47" idx="1"/>
            <a:endCxn id="48" idx="0"/>
          </p:cNvCxnSpPr>
          <p:nvPr/>
        </p:nvCxnSpPr>
        <p:spPr>
          <a:xfrm rot="10800000">
            <a:off x="7222036" y="6064180"/>
            <a:ext cx="1205144" cy="316422"/>
          </a:xfrm>
          <a:prstGeom prst="curvedConnector2">
            <a:avLst/>
          </a:prstGeom>
          <a:ln w="9525" cap="flat" cmpd="sng" algn="ctr">
            <a:solidFill>
              <a:srgbClr val="ED7D31"/>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3" name="Arrow: Notched Right 52">
            <a:extLst>
              <a:ext uri="{FF2B5EF4-FFF2-40B4-BE49-F238E27FC236}">
                <a16:creationId xmlns:a16="http://schemas.microsoft.com/office/drawing/2014/main" id="{5C20C8C3-7B74-40E7-B299-F412D55FEB9F}"/>
              </a:ext>
            </a:extLst>
          </p:cNvPr>
          <p:cNvSpPr/>
          <p:nvPr/>
        </p:nvSpPr>
        <p:spPr>
          <a:xfrm rot="11005924">
            <a:off x="5524587" y="5346711"/>
            <a:ext cx="302553" cy="192784"/>
          </a:xfrm>
          <a:prstGeom prst="notchedRightArrow">
            <a:avLst/>
          </a:prstGeom>
          <a:solidFill>
            <a:srgbClr val="6433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4" name="Straight Connector 53">
            <a:extLst>
              <a:ext uri="{FF2B5EF4-FFF2-40B4-BE49-F238E27FC236}">
                <a16:creationId xmlns:a16="http://schemas.microsoft.com/office/drawing/2014/main" id="{E206F3B4-4AA8-4055-AA57-77A6EEBB843B}"/>
              </a:ext>
            </a:extLst>
          </p:cNvPr>
          <p:cNvCxnSpPr>
            <a:cxnSpLocks/>
            <a:stCxn id="50" idx="2"/>
          </p:cNvCxnSpPr>
          <p:nvPr/>
        </p:nvCxnSpPr>
        <p:spPr>
          <a:xfrm flipH="1" flipV="1">
            <a:off x="6397627" y="5173503"/>
            <a:ext cx="485332" cy="798663"/>
          </a:xfrm>
          <a:prstGeom prst="line">
            <a:avLst/>
          </a:prstGeom>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E59FC602-43AB-4D06-AC28-F456C5CF50EF}"/>
              </a:ext>
            </a:extLst>
          </p:cNvPr>
          <p:cNvCxnSpPr>
            <a:cxnSpLocks/>
            <a:stCxn id="50" idx="0"/>
          </p:cNvCxnSpPr>
          <p:nvPr/>
        </p:nvCxnSpPr>
        <p:spPr>
          <a:xfrm flipH="1" flipV="1">
            <a:off x="6405996" y="5196790"/>
            <a:ext cx="862230" cy="433037"/>
          </a:xfrm>
          <a:prstGeom prst="line">
            <a:avLst/>
          </a:prstGeom>
        </p:spPr>
        <p:style>
          <a:lnRef idx="1">
            <a:schemeClr val="accent2"/>
          </a:lnRef>
          <a:fillRef idx="0">
            <a:schemeClr val="accent2"/>
          </a:fillRef>
          <a:effectRef idx="0">
            <a:schemeClr val="accent2"/>
          </a:effectRef>
          <a:fontRef idx="minor">
            <a:schemeClr val="tx1"/>
          </a:fontRef>
        </p:style>
      </p:cxnSp>
      <p:sp>
        <p:nvSpPr>
          <p:cNvPr id="56" name="TextBox 55">
            <a:extLst>
              <a:ext uri="{FF2B5EF4-FFF2-40B4-BE49-F238E27FC236}">
                <a16:creationId xmlns:a16="http://schemas.microsoft.com/office/drawing/2014/main" id="{1510E9BF-91C8-491A-90D6-B0D0F12EDAD0}"/>
              </a:ext>
            </a:extLst>
          </p:cNvPr>
          <p:cNvSpPr txBox="1"/>
          <p:nvPr/>
        </p:nvSpPr>
        <p:spPr>
          <a:xfrm>
            <a:off x="8527169" y="5431258"/>
            <a:ext cx="8622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chemeClr val="accent4"/>
                </a:solidFill>
                <a:effectLst/>
                <a:uLnTx/>
                <a:uFillTx/>
                <a:latin typeface="Calibri" panose="020F0502020204030204"/>
                <a:ea typeface="+mn-ea"/>
                <a:cs typeface="+mn-cs"/>
              </a:rPr>
              <a:t>VISION</a:t>
            </a:r>
          </a:p>
        </p:txBody>
      </p:sp>
      <p:sp>
        <p:nvSpPr>
          <p:cNvPr id="57" name="TextBox 56">
            <a:extLst>
              <a:ext uri="{FF2B5EF4-FFF2-40B4-BE49-F238E27FC236}">
                <a16:creationId xmlns:a16="http://schemas.microsoft.com/office/drawing/2014/main" id="{478E1072-3CC7-4233-81AC-4177A0F44C78}"/>
              </a:ext>
            </a:extLst>
          </p:cNvPr>
          <p:cNvSpPr txBox="1"/>
          <p:nvPr/>
        </p:nvSpPr>
        <p:spPr>
          <a:xfrm>
            <a:off x="4906161" y="3458825"/>
            <a:ext cx="1477155" cy="73866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ED7D31"/>
                </a:solidFill>
                <a:effectLst/>
                <a:uLnTx/>
                <a:uFillTx/>
                <a:latin typeface="Calibri" panose="020F0502020204030204"/>
                <a:ea typeface="+mn-ea"/>
                <a:cs typeface="+mn-cs"/>
              </a:rPr>
              <a:t>Ground</a:t>
            </a:r>
            <a:endParaRPr lang="en-US" sz="1400" b="1" i="1" u="none" strike="noStrike" kern="1200" cap="none" spc="0" normalizeH="0" baseline="0" noProof="0">
              <a:ln>
                <a:noFill/>
              </a:ln>
              <a:solidFill>
                <a:srgbClr val="ED7D3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ED7D31"/>
                </a:solidFill>
                <a:effectLst/>
                <a:uLnTx/>
                <a:uFillTx/>
                <a:latin typeface="Calibri" panose="020F0502020204030204"/>
                <a:ea typeface="+mn-ea"/>
                <a:cs typeface="+mn-cs"/>
              </a:rPr>
              <a:t>Based Tracking</a:t>
            </a:r>
            <a:endParaRPr lang="en-US" sz="1400" b="1" i="1" u="none" strike="noStrike" kern="1200" cap="none" spc="0" normalizeH="0" baseline="0" noProof="0">
              <a:ln>
                <a:noFill/>
              </a:ln>
              <a:solidFill>
                <a:srgbClr val="ED7D3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ED7D31"/>
                </a:solidFill>
                <a:effectLst/>
                <a:uLnTx/>
                <a:uFillTx/>
                <a:latin typeface="Calibri" panose="020F0502020204030204"/>
                <a:ea typeface="+mn-ea"/>
                <a:cs typeface="+mn-cs"/>
              </a:rPr>
              <a:t>Systems</a:t>
            </a:r>
            <a:endParaRPr lang="en-US" sz="1400" b="1" i="1" u="none" strike="noStrike" kern="1200" cap="none" spc="0" normalizeH="0" baseline="0" noProof="0">
              <a:ln>
                <a:noFill/>
              </a:ln>
              <a:solidFill>
                <a:srgbClr val="ED7D31"/>
              </a:solidFill>
              <a:effectLst/>
              <a:uLnTx/>
              <a:uFillTx/>
              <a:latin typeface="Calibri" panose="020F0502020204030204"/>
              <a:cs typeface="Calibri"/>
            </a:endParaRPr>
          </a:p>
        </p:txBody>
      </p:sp>
      <p:cxnSp>
        <p:nvCxnSpPr>
          <p:cNvPr id="58" name="Connector: Curved 57">
            <a:extLst>
              <a:ext uri="{FF2B5EF4-FFF2-40B4-BE49-F238E27FC236}">
                <a16:creationId xmlns:a16="http://schemas.microsoft.com/office/drawing/2014/main" id="{1CFDBE44-65C7-4A3C-8AB3-816594CBA5E3}"/>
              </a:ext>
            </a:extLst>
          </p:cNvPr>
          <p:cNvCxnSpPr>
            <a:cxnSpLocks/>
          </p:cNvCxnSpPr>
          <p:nvPr/>
        </p:nvCxnSpPr>
        <p:spPr>
          <a:xfrm rot="10800000" flipV="1">
            <a:off x="5154642" y="3085741"/>
            <a:ext cx="608470" cy="303273"/>
          </a:xfrm>
          <a:prstGeom prst="curvedConnector3">
            <a:avLst>
              <a:gd name="adj1" fmla="val 100093"/>
            </a:avLst>
          </a:prstGeom>
          <a:ln w="19050" cap="flat" cmpd="sng" algn="ctr">
            <a:solidFill>
              <a:srgbClr val="ED7D31"/>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9" name="Connector: Curved 58">
            <a:extLst>
              <a:ext uri="{FF2B5EF4-FFF2-40B4-BE49-F238E27FC236}">
                <a16:creationId xmlns:a16="http://schemas.microsoft.com/office/drawing/2014/main" id="{855E8830-C1A6-44DE-8AD6-92BE100A03C7}"/>
              </a:ext>
            </a:extLst>
          </p:cNvPr>
          <p:cNvCxnSpPr>
            <a:cxnSpLocks/>
          </p:cNvCxnSpPr>
          <p:nvPr/>
        </p:nvCxnSpPr>
        <p:spPr>
          <a:xfrm flipV="1">
            <a:off x="5458877" y="4131870"/>
            <a:ext cx="937105" cy="20385"/>
          </a:xfrm>
          <a:prstGeom prst="curvedConnector3">
            <a:avLst>
              <a:gd name="adj1" fmla="val 50000"/>
            </a:avLst>
          </a:prstGeom>
          <a:ln w="19050" cap="flat" cmpd="sng" algn="ctr">
            <a:solidFill>
              <a:srgbClr val="ED7D31"/>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60" name="Graphic 59" descr="Rocket">
            <a:extLst>
              <a:ext uri="{FF2B5EF4-FFF2-40B4-BE49-F238E27FC236}">
                <a16:creationId xmlns:a16="http://schemas.microsoft.com/office/drawing/2014/main" id="{9A03A435-757D-4B35-8875-872DB265BB0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rot="10800000">
            <a:off x="5941651" y="4738701"/>
            <a:ext cx="822456" cy="822456"/>
          </a:xfrm>
          <a:prstGeom prst="rect">
            <a:avLst/>
          </a:prstGeom>
        </p:spPr>
      </p:pic>
      <p:sp>
        <p:nvSpPr>
          <p:cNvPr id="61" name="TextBox 60">
            <a:extLst>
              <a:ext uri="{FF2B5EF4-FFF2-40B4-BE49-F238E27FC236}">
                <a16:creationId xmlns:a16="http://schemas.microsoft.com/office/drawing/2014/main" id="{E0C5E9FC-7EC9-4702-99D2-A8516B65045B}"/>
              </a:ext>
            </a:extLst>
          </p:cNvPr>
          <p:cNvSpPr txBox="1"/>
          <p:nvPr/>
        </p:nvSpPr>
        <p:spPr>
          <a:xfrm>
            <a:off x="2389756" y="5924140"/>
            <a:ext cx="11413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7F27"/>
                </a:solidFill>
                <a:effectLst/>
                <a:uLnTx/>
                <a:uFillTx/>
                <a:latin typeface="Calibri" panose="020F0502020204030204"/>
                <a:ea typeface="+mn-ea"/>
                <a:cs typeface="+mn-cs"/>
              </a:rPr>
              <a:t>0: </a:t>
            </a:r>
            <a:r>
              <a:rPr kumimoji="0" lang="en-US" sz="1600" b="1" i="1" u="none" strike="noStrike" kern="1200" cap="none" spc="0" normalizeH="0" baseline="0" noProof="0">
                <a:ln>
                  <a:noFill/>
                </a:ln>
                <a:solidFill>
                  <a:srgbClr val="FF7F27"/>
                </a:solidFill>
                <a:effectLst/>
                <a:uLnTx/>
                <a:uFillTx/>
                <a:latin typeface="Calibri" panose="020F0502020204030204"/>
                <a:ea typeface="+mn-ea"/>
                <a:cs typeface="+mn-cs"/>
              </a:rPr>
              <a:t>Launch</a:t>
            </a:r>
          </a:p>
        </p:txBody>
      </p:sp>
      <p:sp>
        <p:nvSpPr>
          <p:cNvPr id="62" name="TextBox 61">
            <a:extLst>
              <a:ext uri="{FF2B5EF4-FFF2-40B4-BE49-F238E27FC236}">
                <a16:creationId xmlns:a16="http://schemas.microsoft.com/office/drawing/2014/main" id="{C0A57A27-75D8-48B3-9F57-0774FCA4DCC7}"/>
              </a:ext>
            </a:extLst>
          </p:cNvPr>
          <p:cNvSpPr txBox="1"/>
          <p:nvPr/>
        </p:nvSpPr>
        <p:spPr>
          <a:xfrm>
            <a:off x="1513932" y="5131331"/>
            <a:ext cx="14423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4"/>
                </a:solidFill>
                <a:effectLst/>
                <a:uLnTx/>
                <a:uFillTx/>
                <a:latin typeface="Calibri" panose="020F0502020204030204"/>
                <a:ea typeface="+mn-ea"/>
                <a:cs typeface="+mn-cs"/>
              </a:rPr>
              <a:t>1: Dormant</a:t>
            </a:r>
          </a:p>
        </p:txBody>
      </p:sp>
      <p:sp>
        <p:nvSpPr>
          <p:cNvPr id="63" name="TextBox 62">
            <a:extLst>
              <a:ext uri="{FF2B5EF4-FFF2-40B4-BE49-F238E27FC236}">
                <a16:creationId xmlns:a16="http://schemas.microsoft.com/office/drawing/2014/main" id="{480FC6E0-74F5-4B07-8C34-8940E52E0B29}"/>
              </a:ext>
            </a:extLst>
          </p:cNvPr>
          <p:cNvSpPr txBox="1"/>
          <p:nvPr/>
        </p:nvSpPr>
        <p:spPr>
          <a:xfrm>
            <a:off x="490707" y="2557555"/>
            <a:ext cx="25169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7F27"/>
                </a:solidFill>
                <a:effectLst/>
                <a:uLnTx/>
                <a:uFillTx/>
                <a:latin typeface="Calibri" panose="020F0502020204030204"/>
                <a:ea typeface="+mn-ea"/>
                <a:cs typeface="+mn-cs"/>
              </a:rPr>
              <a:t>3: </a:t>
            </a:r>
            <a:r>
              <a:rPr kumimoji="0" lang="en-US" sz="1600" b="1" i="1" u="none" strike="noStrike" kern="1200" cap="none" spc="0" normalizeH="0" baseline="0" noProof="0">
                <a:ln>
                  <a:noFill/>
                </a:ln>
                <a:solidFill>
                  <a:srgbClr val="FF7F27"/>
                </a:solidFill>
                <a:effectLst/>
                <a:uLnTx/>
                <a:uFillTx/>
                <a:latin typeface="Calibri" panose="020F0502020204030204"/>
                <a:ea typeface="+mn-ea"/>
                <a:cs typeface="+mn-cs"/>
              </a:rPr>
              <a:t>CubeSat Deployment</a:t>
            </a:r>
          </a:p>
        </p:txBody>
      </p:sp>
      <p:sp>
        <p:nvSpPr>
          <p:cNvPr id="64" name="TextBox 63">
            <a:extLst>
              <a:ext uri="{FF2B5EF4-FFF2-40B4-BE49-F238E27FC236}">
                <a16:creationId xmlns:a16="http://schemas.microsoft.com/office/drawing/2014/main" id="{9051873F-C71E-4456-A626-832F2C5DEAA6}"/>
              </a:ext>
            </a:extLst>
          </p:cNvPr>
          <p:cNvSpPr txBox="1"/>
          <p:nvPr/>
        </p:nvSpPr>
        <p:spPr>
          <a:xfrm>
            <a:off x="1086137" y="1472889"/>
            <a:ext cx="19910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4"/>
                </a:solidFill>
                <a:effectLst/>
                <a:uLnTx/>
                <a:uFillTx/>
                <a:latin typeface="Calibri" panose="020F0502020204030204"/>
                <a:ea typeface="+mn-ea"/>
                <a:cs typeface="+mn-cs"/>
              </a:rPr>
              <a:t>4: Data Collection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accent4"/>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E6856992-CEFE-4B59-97C3-3F1D0527D042}"/>
              </a:ext>
            </a:extLst>
          </p:cNvPr>
          <p:cNvSpPr txBox="1"/>
          <p:nvPr/>
        </p:nvSpPr>
        <p:spPr>
          <a:xfrm>
            <a:off x="496836" y="3890978"/>
            <a:ext cx="23669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4"/>
                </a:solidFill>
                <a:effectLst/>
                <a:uLnTx/>
                <a:uFillTx/>
                <a:latin typeface="Calibri" panose="020F0502020204030204"/>
                <a:ea typeface="+mn-ea"/>
                <a:cs typeface="+mn-cs"/>
              </a:rPr>
              <a:t>2: Boot and Calibration</a:t>
            </a:r>
          </a:p>
        </p:txBody>
      </p:sp>
      <p:sp>
        <p:nvSpPr>
          <p:cNvPr id="66" name="TextBox 65">
            <a:extLst>
              <a:ext uri="{FF2B5EF4-FFF2-40B4-BE49-F238E27FC236}">
                <a16:creationId xmlns:a16="http://schemas.microsoft.com/office/drawing/2014/main" id="{1911B598-0B75-47B3-9586-2F15F4C5AA69}"/>
              </a:ext>
            </a:extLst>
          </p:cNvPr>
          <p:cNvSpPr txBox="1"/>
          <p:nvPr/>
        </p:nvSpPr>
        <p:spPr>
          <a:xfrm>
            <a:off x="9542679" y="2995368"/>
            <a:ext cx="16082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7F27"/>
                </a:solidFill>
                <a:effectLst/>
                <a:uLnTx/>
                <a:uFillTx/>
                <a:latin typeface="Calibri" panose="020F0502020204030204"/>
                <a:ea typeface="+mn-ea"/>
                <a:cs typeface="+mn-cs"/>
              </a:rPr>
              <a:t>7: </a:t>
            </a:r>
            <a:r>
              <a:rPr kumimoji="0" lang="en-US" sz="1600" b="1" i="1" u="none" strike="noStrike" kern="1200" cap="none" spc="0" normalizeH="0" baseline="0" noProof="0">
                <a:ln>
                  <a:noFill/>
                </a:ln>
                <a:solidFill>
                  <a:srgbClr val="FF7F27"/>
                </a:solidFill>
                <a:effectLst/>
                <a:uLnTx/>
                <a:uFillTx/>
                <a:latin typeface="Calibri" panose="020F0502020204030204"/>
                <a:ea typeface="+mn-ea"/>
                <a:cs typeface="+mn-cs"/>
              </a:rPr>
              <a:t>Data Relay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FF7F27"/>
                </a:solidFill>
                <a:effectLst/>
                <a:uLnTx/>
                <a:uFillTx/>
                <a:latin typeface="Calibri" panose="020F0502020204030204"/>
                <a:ea typeface="+mn-ea"/>
                <a:cs typeface="+mn-cs"/>
              </a:rPr>
              <a:t>to Ground</a:t>
            </a:r>
          </a:p>
        </p:txBody>
      </p:sp>
      <p:sp>
        <p:nvSpPr>
          <p:cNvPr id="67" name="TextBox 66">
            <a:extLst>
              <a:ext uri="{FF2B5EF4-FFF2-40B4-BE49-F238E27FC236}">
                <a16:creationId xmlns:a16="http://schemas.microsoft.com/office/drawing/2014/main" id="{AEF17E4C-3BCC-46A0-9D5B-30BA3EFD9CFC}"/>
              </a:ext>
            </a:extLst>
          </p:cNvPr>
          <p:cNvSpPr txBox="1"/>
          <p:nvPr/>
        </p:nvSpPr>
        <p:spPr>
          <a:xfrm>
            <a:off x="9089790" y="4313817"/>
            <a:ext cx="233486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7F27"/>
                </a:solidFill>
                <a:effectLst/>
                <a:uLnTx/>
                <a:uFillTx/>
                <a:latin typeface="Calibri" panose="020F0502020204030204"/>
                <a:ea typeface="+mn-ea"/>
                <a:cs typeface="+mn-cs"/>
              </a:rPr>
              <a:t>8: </a:t>
            </a:r>
            <a:r>
              <a:rPr kumimoji="0" lang="en-US" sz="1600" b="1" i="1" u="none" strike="noStrike" kern="1200" cap="none" spc="0" normalizeH="0" baseline="0" noProof="0">
                <a:ln>
                  <a:noFill/>
                </a:ln>
                <a:solidFill>
                  <a:srgbClr val="FF7F27"/>
                </a:solidFill>
                <a:effectLst/>
                <a:uLnTx/>
                <a:uFillTx/>
                <a:latin typeface="Calibri" panose="020F0502020204030204"/>
                <a:ea typeface="+mn-ea"/>
                <a:cs typeface="+mn-cs"/>
              </a:rPr>
              <a:t>Ground Tracking of Deployed CubeSat</a:t>
            </a:r>
          </a:p>
        </p:txBody>
      </p:sp>
      <p:sp>
        <p:nvSpPr>
          <p:cNvPr id="68" name="TextBox 67">
            <a:extLst>
              <a:ext uri="{FF2B5EF4-FFF2-40B4-BE49-F238E27FC236}">
                <a16:creationId xmlns:a16="http://schemas.microsoft.com/office/drawing/2014/main" id="{8A5974CF-924A-4DE4-A72B-1040586057B1}"/>
              </a:ext>
            </a:extLst>
          </p:cNvPr>
          <p:cNvSpPr txBox="1"/>
          <p:nvPr/>
        </p:nvSpPr>
        <p:spPr>
          <a:xfrm>
            <a:off x="8759642" y="1554508"/>
            <a:ext cx="20929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4"/>
                </a:solidFill>
                <a:effectLst/>
                <a:uLnTx/>
                <a:uFillTx/>
                <a:latin typeface="Calibri" panose="020F0502020204030204"/>
                <a:ea typeface="+mn-ea"/>
                <a:cs typeface="+mn-cs"/>
              </a:rPr>
              <a:t>6: Data Transfer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4"/>
                </a:solidFill>
                <a:effectLst/>
                <a:uLnTx/>
                <a:uFillTx/>
                <a:latin typeface="Calibri" panose="020F0502020204030204"/>
                <a:ea typeface="+mn-ea"/>
                <a:cs typeface="+mn-cs"/>
              </a:rPr>
              <a:t>Launch Provider</a:t>
            </a:r>
          </a:p>
        </p:txBody>
      </p:sp>
      <p:sp>
        <p:nvSpPr>
          <p:cNvPr id="69" name="TextBox 68">
            <a:extLst>
              <a:ext uri="{FF2B5EF4-FFF2-40B4-BE49-F238E27FC236}">
                <a16:creationId xmlns:a16="http://schemas.microsoft.com/office/drawing/2014/main" id="{614238E1-D719-47BD-B011-DDB50CA0D867}"/>
              </a:ext>
            </a:extLst>
          </p:cNvPr>
          <p:cNvSpPr txBox="1"/>
          <p:nvPr/>
        </p:nvSpPr>
        <p:spPr>
          <a:xfrm>
            <a:off x="8140884" y="1001891"/>
            <a:ext cx="1926361" cy="369332"/>
          </a:xfrm>
          <a:prstGeom prst="rect">
            <a:avLst/>
          </a:prstGeom>
          <a:noFill/>
        </p:spPr>
        <p:txBody>
          <a:bodyPr wrap="none" rtlCol="0">
            <a:spAutoFit/>
          </a:bodyPr>
          <a:lstStyle/>
          <a:p>
            <a:r>
              <a:rPr lang="en-US" sz="1800" b="1">
                <a:solidFill>
                  <a:schemeClr val="accent4"/>
                </a:solidFill>
                <a:latin typeface="Calibri" panose="020F0502020204030204" pitchFamily="34" charset="0"/>
                <a:cs typeface="Calibri" panose="020F0502020204030204" pitchFamily="34" charset="0"/>
              </a:rPr>
              <a:t>5. Data Processing</a:t>
            </a:r>
          </a:p>
        </p:txBody>
      </p:sp>
      <p:sp>
        <p:nvSpPr>
          <p:cNvPr id="70" name="TextBox 69">
            <a:extLst>
              <a:ext uri="{FF2B5EF4-FFF2-40B4-BE49-F238E27FC236}">
                <a16:creationId xmlns:a16="http://schemas.microsoft.com/office/drawing/2014/main" id="{89D64254-DA4E-4F86-9E11-D280552B1846}"/>
              </a:ext>
            </a:extLst>
          </p:cNvPr>
          <p:cNvSpPr txBox="1"/>
          <p:nvPr/>
        </p:nvSpPr>
        <p:spPr>
          <a:xfrm>
            <a:off x="1171827" y="900881"/>
            <a:ext cx="18837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ED7D31"/>
                </a:solidFill>
                <a:effectLst/>
                <a:uLnTx/>
                <a:uFillTx/>
                <a:latin typeface="Calibri" panose="020F0502020204030204"/>
                <a:ea typeface="+mn-ea"/>
                <a:cs typeface="+mn-cs"/>
              </a:rPr>
              <a:t>Deployed CubeSat</a:t>
            </a:r>
          </a:p>
        </p:txBody>
      </p:sp>
      <p:cxnSp>
        <p:nvCxnSpPr>
          <p:cNvPr id="71" name="Connector: Curved 70">
            <a:extLst>
              <a:ext uri="{FF2B5EF4-FFF2-40B4-BE49-F238E27FC236}">
                <a16:creationId xmlns:a16="http://schemas.microsoft.com/office/drawing/2014/main" id="{41FE6E2D-41AC-4646-A891-7F5B12CFBAD4}"/>
              </a:ext>
            </a:extLst>
          </p:cNvPr>
          <p:cNvCxnSpPr>
            <a:cxnSpLocks/>
            <a:stCxn id="70" idx="3"/>
          </p:cNvCxnSpPr>
          <p:nvPr/>
        </p:nvCxnSpPr>
        <p:spPr>
          <a:xfrm>
            <a:off x="3055542" y="1085547"/>
            <a:ext cx="1459103" cy="524961"/>
          </a:xfrm>
          <a:prstGeom prst="curvedConnector3">
            <a:avLst>
              <a:gd name="adj1" fmla="val 50000"/>
            </a:avLst>
          </a:prstGeom>
          <a:ln w="12700" cap="flat" cmpd="sng" algn="ctr">
            <a:solidFill>
              <a:srgbClr val="ED7D31"/>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2" name="TextBox 71">
            <a:extLst>
              <a:ext uri="{FF2B5EF4-FFF2-40B4-BE49-F238E27FC236}">
                <a16:creationId xmlns:a16="http://schemas.microsoft.com/office/drawing/2014/main" id="{3A721A26-ABC6-406B-B4C8-6E8770AFFBFE}"/>
              </a:ext>
            </a:extLst>
          </p:cNvPr>
          <p:cNvSpPr txBox="1"/>
          <p:nvPr/>
        </p:nvSpPr>
        <p:spPr>
          <a:xfrm>
            <a:off x="5186760" y="6148533"/>
            <a:ext cx="1436291" cy="338554"/>
          </a:xfrm>
          <a:prstGeom prst="rect">
            <a:avLst/>
          </a:prstGeom>
          <a:noFill/>
        </p:spPr>
        <p:txBody>
          <a:bodyPr wrap="none" rtlCol="0">
            <a:spAutoFit/>
          </a:bodyPr>
          <a:lstStyle/>
          <a:p>
            <a:r>
              <a:rPr lang="en-US" sz="1600" b="1">
                <a:solidFill>
                  <a:srgbClr val="000000"/>
                </a:solidFill>
                <a:latin typeface="Calibri" panose="020F0502020204030204" pitchFamily="34" charset="0"/>
                <a:cs typeface="Calibri" panose="020F0502020204030204" pitchFamily="34" charset="0"/>
              </a:rPr>
              <a:t>Deployer</a:t>
            </a:r>
            <a:r>
              <a:rPr lang="en-US" sz="1600">
                <a:solidFill>
                  <a:srgbClr val="000000"/>
                </a:solidFill>
                <a:latin typeface="Calibri" panose="020F0502020204030204" pitchFamily="34" charset="0"/>
                <a:cs typeface="Calibri" panose="020F0502020204030204" pitchFamily="34" charset="0"/>
              </a:rPr>
              <a:t> </a:t>
            </a:r>
            <a:r>
              <a:rPr lang="en-US" sz="1600" b="1">
                <a:solidFill>
                  <a:srgbClr val="000000"/>
                </a:solidFill>
                <a:latin typeface="Calibri" panose="020F0502020204030204" pitchFamily="34" charset="0"/>
                <a:cs typeface="Calibri" panose="020F0502020204030204" pitchFamily="34" charset="0"/>
              </a:rPr>
              <a:t>Orbit</a:t>
            </a:r>
          </a:p>
        </p:txBody>
      </p:sp>
      <p:sp>
        <p:nvSpPr>
          <p:cNvPr id="73" name="TextBox 72">
            <a:extLst>
              <a:ext uri="{FF2B5EF4-FFF2-40B4-BE49-F238E27FC236}">
                <a16:creationId xmlns:a16="http://schemas.microsoft.com/office/drawing/2014/main" id="{61C05B1D-BAA1-4851-89D2-8552BE0245B3}"/>
              </a:ext>
            </a:extLst>
          </p:cNvPr>
          <p:cNvSpPr txBox="1"/>
          <p:nvPr/>
        </p:nvSpPr>
        <p:spPr>
          <a:xfrm>
            <a:off x="4715863" y="791758"/>
            <a:ext cx="1224951" cy="307777"/>
          </a:xfrm>
          <a:prstGeom prst="rect">
            <a:avLst/>
          </a:prstGeom>
          <a:noFill/>
        </p:spPr>
        <p:txBody>
          <a:bodyPr wrap="none" rtlCol="0">
            <a:spAutoFit/>
          </a:bodyPr>
          <a:lstStyle/>
          <a:p>
            <a:r>
              <a:rPr lang="en-US" sz="1400" b="1">
                <a:solidFill>
                  <a:srgbClr val="000000"/>
                </a:solidFill>
                <a:latin typeface="Calibri" panose="020F0502020204030204" pitchFamily="34" charset="0"/>
                <a:cs typeface="Calibri" panose="020F0502020204030204" pitchFamily="34" charset="0"/>
              </a:rPr>
              <a:t>CubeSat Orbit</a:t>
            </a:r>
          </a:p>
        </p:txBody>
      </p:sp>
      <p:cxnSp>
        <p:nvCxnSpPr>
          <p:cNvPr id="74" name="Straight Arrow Connector 73">
            <a:extLst>
              <a:ext uri="{FF2B5EF4-FFF2-40B4-BE49-F238E27FC236}">
                <a16:creationId xmlns:a16="http://schemas.microsoft.com/office/drawing/2014/main" id="{D3BACF21-5950-4EE5-A9EF-38B152D82705}"/>
              </a:ext>
            </a:extLst>
          </p:cNvPr>
          <p:cNvCxnSpPr>
            <a:cxnSpLocks/>
            <a:stCxn id="72" idx="0"/>
            <a:endCxn id="7" idx="4"/>
          </p:cNvCxnSpPr>
          <p:nvPr/>
        </p:nvCxnSpPr>
        <p:spPr>
          <a:xfrm flipV="1">
            <a:off x="5904906" y="5605896"/>
            <a:ext cx="191094" cy="5426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5" name="Connector: Elbow 74">
            <a:extLst>
              <a:ext uri="{FF2B5EF4-FFF2-40B4-BE49-F238E27FC236}">
                <a16:creationId xmlns:a16="http://schemas.microsoft.com/office/drawing/2014/main" id="{1724D528-4FC7-4314-8C36-3E9A48C0C638}"/>
              </a:ext>
            </a:extLst>
          </p:cNvPr>
          <p:cNvCxnSpPr>
            <a:stCxn id="73" idx="3"/>
            <a:endCxn id="5" idx="0"/>
          </p:cNvCxnSpPr>
          <p:nvPr/>
        </p:nvCxnSpPr>
        <p:spPr>
          <a:xfrm>
            <a:off x="5940814" y="945647"/>
            <a:ext cx="465182" cy="274143"/>
          </a:xfrm>
          <a:prstGeom prst="bentConnector2">
            <a:avLst/>
          </a:prstGeom>
          <a:ln>
            <a:tailEnd type="triangle"/>
          </a:ln>
        </p:spPr>
        <p:style>
          <a:lnRef idx="2">
            <a:schemeClr val="dk1"/>
          </a:lnRef>
          <a:fillRef idx="0">
            <a:schemeClr val="dk1"/>
          </a:fillRef>
          <a:effectRef idx="1">
            <a:schemeClr val="dk1"/>
          </a:effectRef>
          <a:fontRef idx="minor">
            <a:schemeClr val="tx1"/>
          </a:fontRef>
        </p:style>
      </p:cxnSp>
      <p:sp>
        <p:nvSpPr>
          <p:cNvPr id="3" name="Title 2">
            <a:extLst>
              <a:ext uri="{FF2B5EF4-FFF2-40B4-BE49-F238E27FC236}">
                <a16:creationId xmlns:a16="http://schemas.microsoft.com/office/drawing/2014/main" id="{115B791E-E5D8-4F8F-AEEE-46BF2545FF56}"/>
              </a:ext>
            </a:extLst>
          </p:cNvPr>
          <p:cNvSpPr>
            <a:spLocks noGrp="1"/>
          </p:cNvSpPr>
          <p:nvPr>
            <p:ph type="title"/>
          </p:nvPr>
        </p:nvSpPr>
        <p:spPr>
          <a:xfrm>
            <a:off x="762000" y="0"/>
            <a:ext cx="10439399" cy="685801"/>
          </a:xfrm>
        </p:spPr>
        <p:txBody>
          <a:bodyPr/>
          <a:lstStyle/>
          <a:p>
            <a:r>
              <a:rPr lang="en-US"/>
              <a:t>Concept of Operation: Mission Overview</a:t>
            </a:r>
          </a:p>
        </p:txBody>
      </p:sp>
    </p:spTree>
    <p:extLst>
      <p:ext uri="{BB962C8B-B14F-4D97-AF65-F5344CB8AC3E}">
        <p14:creationId xmlns:p14="http://schemas.microsoft.com/office/powerpoint/2010/main" val="72829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7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6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0"/>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7"/>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6"/>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45"/>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4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40"/>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67"/>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43"/>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29"/>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44"/>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42"/>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57"/>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59"/>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6" grpId="0" animBg="1"/>
      <p:bldP spid="5"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0" grpId="0"/>
      <p:bldP spid="22" grpId="0"/>
      <p:bldP spid="23" grpId="0"/>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p:bldP spid="38" grpId="0" animBg="1"/>
      <p:bldP spid="39" grpId="0" animBg="1"/>
      <p:bldP spid="40" grpId="0" animBg="1"/>
      <p:bldP spid="41" grpId="0" animBg="1"/>
      <p:bldP spid="42" grpId="0" animBg="1"/>
      <p:bldP spid="43" grpId="0" animBg="1"/>
      <p:bldP spid="45" grpId="0" animBg="1"/>
      <p:bldP spid="46" grpId="0" animBg="1"/>
      <p:bldP spid="47" grpId="0"/>
      <p:bldP spid="48" grpId="0" animBg="1"/>
      <p:bldP spid="49" grpId="0" animBg="1"/>
      <p:bldP spid="50" grpId="0" animBg="1"/>
      <p:bldP spid="53" grpId="0" animBg="1"/>
      <p:bldP spid="56" grpId="0"/>
      <p:bldP spid="57" grpId="0"/>
      <p:bldP spid="61" grpId="0"/>
      <p:bldP spid="62" grpId="0"/>
      <p:bldP spid="63" grpId="0"/>
      <p:bldP spid="64" grpId="0"/>
      <p:bldP spid="65" grpId="0"/>
      <p:bldP spid="66" grpId="0"/>
      <p:bldP spid="67" grpId="0"/>
      <p:bldP spid="68" grpId="0"/>
      <p:bldP spid="69" grpId="0"/>
      <p:bldP spid="70" grpId="0"/>
      <p:bldP spid="72" grpId="0"/>
      <p:bldP spid="7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386C4A-1BC2-4A40-B904-3C7FBBF0DBCC}"/>
              </a:ext>
            </a:extLst>
          </p:cNvPr>
          <p:cNvSpPr>
            <a:spLocks noGrp="1"/>
          </p:cNvSpPr>
          <p:nvPr>
            <p:ph type="title"/>
          </p:nvPr>
        </p:nvSpPr>
        <p:spPr/>
        <p:txBody>
          <a:bodyPr/>
          <a:lstStyle/>
          <a:p>
            <a:r>
              <a:rPr lang="en-US"/>
              <a:t>State Estimation: Test Procedure</a:t>
            </a:r>
          </a:p>
        </p:txBody>
      </p:sp>
      <p:sp>
        <p:nvSpPr>
          <p:cNvPr id="4" name="Slide Number Placeholder 3">
            <a:extLst>
              <a:ext uri="{FF2B5EF4-FFF2-40B4-BE49-F238E27FC236}">
                <a16:creationId xmlns:a16="http://schemas.microsoft.com/office/drawing/2014/main" id="{D4DFA0A5-37A9-4719-B9BA-9F812B2F27F9}"/>
              </a:ext>
            </a:extLst>
          </p:cNvPr>
          <p:cNvSpPr>
            <a:spLocks noGrp="1"/>
          </p:cNvSpPr>
          <p:nvPr>
            <p:ph type="sldNum" sz="quarter" idx="4"/>
          </p:nvPr>
        </p:nvSpPr>
        <p:spPr/>
        <p:txBody>
          <a:bodyPr/>
          <a:lstStyle/>
          <a:p>
            <a:fld id="{292ABC7F-B9E9-0840-915A-8F394559AFCC}" type="slidenum">
              <a:rPr lang="en-US" smtClean="0"/>
              <a:pPr/>
              <a:t>30</a:t>
            </a:fld>
            <a:endParaRPr lang="en-US"/>
          </a:p>
        </p:txBody>
      </p:sp>
      <p:sp>
        <p:nvSpPr>
          <p:cNvPr id="5" name="TextBox 4">
            <a:extLst>
              <a:ext uri="{FF2B5EF4-FFF2-40B4-BE49-F238E27FC236}">
                <a16:creationId xmlns:a16="http://schemas.microsoft.com/office/drawing/2014/main" id="{BC6DC174-6980-4FAD-BCB2-C33C9D114A01}"/>
              </a:ext>
            </a:extLst>
          </p:cNvPr>
          <p:cNvSpPr txBox="1"/>
          <p:nvPr/>
        </p:nvSpPr>
        <p:spPr>
          <a:xfrm>
            <a:off x="57562" y="1477790"/>
            <a:ext cx="1854711"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rPr>
              <a:t>Orbit Simulation</a:t>
            </a:r>
          </a:p>
        </p:txBody>
      </p:sp>
      <p:sp>
        <p:nvSpPr>
          <p:cNvPr id="6" name="TextBox 5">
            <a:extLst>
              <a:ext uri="{FF2B5EF4-FFF2-40B4-BE49-F238E27FC236}">
                <a16:creationId xmlns:a16="http://schemas.microsoft.com/office/drawing/2014/main" id="{54FC7BF9-DA6B-4893-AF1D-134A9C080A2E}"/>
              </a:ext>
            </a:extLst>
          </p:cNvPr>
          <p:cNvSpPr txBox="1"/>
          <p:nvPr/>
        </p:nvSpPr>
        <p:spPr>
          <a:xfrm>
            <a:off x="208042" y="2841053"/>
            <a:ext cx="1567116"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rPr>
              <a:t>C4D/</a:t>
            </a:r>
            <a:r>
              <a:rPr lang="en-US" sz="1800" err="1">
                <a:solidFill>
                  <a:srgbClr val="000000"/>
                </a:solidFill>
              </a:rPr>
              <a:t>Blensor</a:t>
            </a:r>
            <a:endParaRPr lang="en-US" sz="1800">
              <a:solidFill>
                <a:srgbClr val="000000"/>
              </a:solidFill>
            </a:endParaRPr>
          </a:p>
        </p:txBody>
      </p:sp>
      <p:sp>
        <p:nvSpPr>
          <p:cNvPr id="7" name="TextBox 6">
            <a:extLst>
              <a:ext uri="{FF2B5EF4-FFF2-40B4-BE49-F238E27FC236}">
                <a16:creationId xmlns:a16="http://schemas.microsoft.com/office/drawing/2014/main" id="{EC2F525B-4603-4A70-B117-3A3BE5EF3DFA}"/>
              </a:ext>
            </a:extLst>
          </p:cNvPr>
          <p:cNvSpPr txBox="1"/>
          <p:nvPr/>
        </p:nvSpPr>
        <p:spPr>
          <a:xfrm>
            <a:off x="105806" y="4264983"/>
            <a:ext cx="1715025"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Centroid </a:t>
            </a:r>
          </a:p>
          <a:p>
            <a:pPr algn="ctr"/>
            <a:r>
              <a:rPr lang="en-US" sz="1800">
                <a:solidFill>
                  <a:srgbClr val="000000"/>
                </a:solidFill>
              </a:rPr>
              <a:t>Determination</a:t>
            </a:r>
          </a:p>
        </p:txBody>
      </p:sp>
      <p:sp>
        <p:nvSpPr>
          <p:cNvPr id="8" name="TextBox 7">
            <a:extLst>
              <a:ext uri="{FF2B5EF4-FFF2-40B4-BE49-F238E27FC236}">
                <a16:creationId xmlns:a16="http://schemas.microsoft.com/office/drawing/2014/main" id="{F6EAC087-0FA9-403F-BF25-C9FA6D311F18}"/>
              </a:ext>
            </a:extLst>
          </p:cNvPr>
          <p:cNvSpPr txBox="1"/>
          <p:nvPr/>
        </p:nvSpPr>
        <p:spPr>
          <a:xfrm>
            <a:off x="894953" y="5674044"/>
            <a:ext cx="1829632"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State Estimation</a:t>
            </a:r>
          </a:p>
          <a:p>
            <a:pPr algn="ctr"/>
            <a:r>
              <a:rPr lang="en-US" sz="1800">
                <a:solidFill>
                  <a:srgbClr val="000000"/>
                </a:solidFill>
              </a:rPr>
              <a:t>Algorithm</a:t>
            </a:r>
          </a:p>
        </p:txBody>
      </p:sp>
      <p:pic>
        <p:nvPicPr>
          <p:cNvPr id="14" name="Picture 20">
            <a:extLst>
              <a:ext uri="{FF2B5EF4-FFF2-40B4-BE49-F238E27FC236}">
                <a16:creationId xmlns:a16="http://schemas.microsoft.com/office/drawing/2014/main" id="{CB1808B9-97F3-401D-AF8A-275E7A158E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2125" y="1304372"/>
            <a:ext cx="1508508" cy="843219"/>
          </a:xfrm>
          <a:prstGeom prst="rect">
            <a:avLst/>
          </a:prstGeom>
        </p:spPr>
      </p:pic>
      <p:pic>
        <p:nvPicPr>
          <p:cNvPr id="15" name="Picture 14">
            <a:extLst>
              <a:ext uri="{FF2B5EF4-FFF2-40B4-BE49-F238E27FC236}">
                <a16:creationId xmlns:a16="http://schemas.microsoft.com/office/drawing/2014/main" id="{52AC7A0B-B6D9-484D-B09D-89ED975E01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98130" y="2672797"/>
            <a:ext cx="851535" cy="843218"/>
          </a:xfrm>
          <a:prstGeom prst="rect">
            <a:avLst/>
          </a:prstGeom>
        </p:spPr>
      </p:pic>
      <p:sp>
        <p:nvSpPr>
          <p:cNvPr id="17" name="TextBox 16">
            <a:extLst>
              <a:ext uri="{FF2B5EF4-FFF2-40B4-BE49-F238E27FC236}">
                <a16:creationId xmlns:a16="http://schemas.microsoft.com/office/drawing/2014/main" id="{F2075B90-B1F7-44DE-8A55-7A57C767CCBE}"/>
              </a:ext>
            </a:extLst>
          </p:cNvPr>
          <p:cNvSpPr txBox="1"/>
          <p:nvPr/>
        </p:nvSpPr>
        <p:spPr>
          <a:xfrm>
            <a:off x="877314" y="735268"/>
            <a:ext cx="20699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000000"/>
                </a:solidFill>
              </a:rPr>
              <a:t>Test Procedure</a:t>
            </a:r>
          </a:p>
        </p:txBody>
      </p:sp>
      <p:sp>
        <p:nvSpPr>
          <p:cNvPr id="52" name="Rectangle 51">
            <a:extLst>
              <a:ext uri="{FF2B5EF4-FFF2-40B4-BE49-F238E27FC236}">
                <a16:creationId xmlns:a16="http://schemas.microsoft.com/office/drawing/2014/main" id="{03A99F4C-E7EB-4D33-A0DF-C92875C45F25}"/>
              </a:ext>
            </a:extLst>
          </p:cNvPr>
          <p:cNvSpPr/>
          <p:nvPr/>
        </p:nvSpPr>
        <p:spPr>
          <a:xfrm>
            <a:off x="86211" y="1231425"/>
            <a:ext cx="3543106" cy="97026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A5C46EF-8BEF-41C0-AA1E-6031A4405453}"/>
              </a:ext>
            </a:extLst>
          </p:cNvPr>
          <p:cNvSpPr/>
          <p:nvPr/>
        </p:nvSpPr>
        <p:spPr>
          <a:xfrm>
            <a:off x="82662" y="2609276"/>
            <a:ext cx="3543105" cy="97026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1E39199-24D4-4C5F-8395-9B72020DEF82}"/>
              </a:ext>
            </a:extLst>
          </p:cNvPr>
          <p:cNvSpPr/>
          <p:nvPr/>
        </p:nvSpPr>
        <p:spPr>
          <a:xfrm>
            <a:off x="78695" y="4003653"/>
            <a:ext cx="3543105" cy="1296908"/>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913BAF8E-E836-40F6-B626-10353C60AFA9}"/>
              </a:ext>
            </a:extLst>
          </p:cNvPr>
          <p:cNvCxnSpPr>
            <a:cxnSpLocks/>
            <a:stCxn id="52" idx="2"/>
            <a:endCxn id="54" idx="0"/>
          </p:cNvCxnSpPr>
          <p:nvPr/>
        </p:nvCxnSpPr>
        <p:spPr>
          <a:xfrm flipH="1">
            <a:off x="1854215" y="2201685"/>
            <a:ext cx="3549" cy="40759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36DCE5CD-6B49-4F5C-8055-088A93BADE2D}"/>
              </a:ext>
            </a:extLst>
          </p:cNvPr>
          <p:cNvCxnSpPr>
            <a:cxnSpLocks/>
            <a:stCxn id="54" idx="2"/>
            <a:endCxn id="55" idx="0"/>
          </p:cNvCxnSpPr>
          <p:nvPr/>
        </p:nvCxnSpPr>
        <p:spPr>
          <a:xfrm flipH="1">
            <a:off x="1850248" y="3579536"/>
            <a:ext cx="3967" cy="42411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78" name="Rectangle 77">
            <a:extLst>
              <a:ext uri="{FF2B5EF4-FFF2-40B4-BE49-F238E27FC236}">
                <a16:creationId xmlns:a16="http://schemas.microsoft.com/office/drawing/2014/main" id="{BC2759A6-7299-4884-AE72-1AA2838E1D85}"/>
              </a:ext>
            </a:extLst>
          </p:cNvPr>
          <p:cNvSpPr/>
          <p:nvPr/>
        </p:nvSpPr>
        <p:spPr>
          <a:xfrm>
            <a:off x="894954" y="5667936"/>
            <a:ext cx="1908316" cy="646332"/>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C5F9194C-BCD8-47C5-9D5F-239F77F640E5}"/>
              </a:ext>
            </a:extLst>
          </p:cNvPr>
          <p:cNvCxnSpPr>
            <a:cxnSpLocks/>
            <a:stCxn id="55" idx="2"/>
            <a:endCxn id="78" idx="0"/>
          </p:cNvCxnSpPr>
          <p:nvPr/>
        </p:nvCxnSpPr>
        <p:spPr>
          <a:xfrm flipH="1">
            <a:off x="1849112" y="5300561"/>
            <a:ext cx="1136" cy="36737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a16="http://schemas.microsoft.com/office/drawing/2014/main" id="{1A75107A-8200-45D8-AB1A-E43EE41421FB}"/>
              </a:ext>
            </a:extLst>
          </p:cNvPr>
          <p:cNvSpPr txBox="1"/>
          <p:nvPr/>
        </p:nvSpPr>
        <p:spPr>
          <a:xfrm>
            <a:off x="1820831" y="5303624"/>
            <a:ext cx="110705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Centroids</a:t>
            </a:r>
          </a:p>
        </p:txBody>
      </p:sp>
      <p:sp>
        <p:nvSpPr>
          <p:cNvPr id="134" name="TextBox 133">
            <a:extLst>
              <a:ext uri="{FF2B5EF4-FFF2-40B4-BE49-F238E27FC236}">
                <a16:creationId xmlns:a16="http://schemas.microsoft.com/office/drawing/2014/main" id="{41E7FB6E-B156-400C-BDFA-B30058ACE94A}"/>
              </a:ext>
            </a:extLst>
          </p:cNvPr>
          <p:cNvSpPr txBox="1"/>
          <p:nvPr/>
        </p:nvSpPr>
        <p:spPr>
          <a:xfrm>
            <a:off x="1830880" y="3625973"/>
            <a:ext cx="1686634"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TOF Point Clouds</a:t>
            </a:r>
          </a:p>
        </p:txBody>
      </p:sp>
      <p:sp>
        <p:nvSpPr>
          <p:cNvPr id="135" name="TextBox 134">
            <a:extLst>
              <a:ext uri="{FF2B5EF4-FFF2-40B4-BE49-F238E27FC236}">
                <a16:creationId xmlns:a16="http://schemas.microsoft.com/office/drawing/2014/main" id="{174E7BEF-7393-456F-B353-4912BF7938C7}"/>
              </a:ext>
            </a:extLst>
          </p:cNvPr>
          <p:cNvSpPr txBox="1"/>
          <p:nvPr/>
        </p:nvSpPr>
        <p:spPr>
          <a:xfrm>
            <a:off x="1602480" y="2241901"/>
            <a:ext cx="1840745"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Truth Motion</a:t>
            </a:r>
          </a:p>
        </p:txBody>
      </p:sp>
      <p:pic>
        <p:nvPicPr>
          <p:cNvPr id="1026" name="Picture 2">
            <a:extLst>
              <a:ext uri="{FF2B5EF4-FFF2-40B4-BE49-F238E27FC236}">
                <a16:creationId xmlns:a16="http://schemas.microsoft.com/office/drawing/2014/main" id="{47DC8511-0BEC-914F-B275-1E6C84A32E5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6159" y="4046274"/>
            <a:ext cx="790535" cy="124095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033DB38-7898-4E31-A0E3-C14E4371C6FB}"/>
              </a:ext>
            </a:extLst>
          </p:cNvPr>
          <p:cNvSpPr/>
          <p:nvPr/>
        </p:nvSpPr>
        <p:spPr>
          <a:xfrm>
            <a:off x="0" y="1195993"/>
            <a:ext cx="3679890" cy="2442808"/>
          </a:xfrm>
          <a:prstGeom prst="rect">
            <a:avLst/>
          </a:prstGeom>
          <a:solidFill>
            <a:srgbClr val="000000">
              <a:alpha val="61176"/>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DD76A1E-30ED-4B84-91F8-8CF2BB2D0D77}"/>
              </a:ext>
            </a:extLst>
          </p:cNvPr>
          <p:cNvSpPr/>
          <p:nvPr/>
        </p:nvSpPr>
        <p:spPr>
          <a:xfrm>
            <a:off x="60614" y="5620678"/>
            <a:ext cx="3653912" cy="742258"/>
          </a:xfrm>
          <a:prstGeom prst="rect">
            <a:avLst/>
          </a:prstGeom>
          <a:solidFill>
            <a:srgbClr val="000000">
              <a:alpha val="61176"/>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4" descr="A close up of a map&#10;&#10;Description generated with very high confidence">
            <a:extLst>
              <a:ext uri="{FF2B5EF4-FFF2-40B4-BE49-F238E27FC236}">
                <a16:creationId xmlns:a16="http://schemas.microsoft.com/office/drawing/2014/main" id="{7666A865-77ED-4646-86DB-C406BFCA4D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36299" y="1434962"/>
            <a:ext cx="7682433" cy="4043258"/>
          </a:xfrm>
          <a:prstGeom prst="rect">
            <a:avLst/>
          </a:prstGeom>
        </p:spPr>
      </p:pic>
    </p:spTree>
    <p:extLst>
      <p:ext uri="{BB962C8B-B14F-4D97-AF65-F5344CB8AC3E}">
        <p14:creationId xmlns:p14="http://schemas.microsoft.com/office/powerpoint/2010/main" val="1227299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386C4A-1BC2-4A40-B904-3C7FBBF0DBCC}"/>
              </a:ext>
            </a:extLst>
          </p:cNvPr>
          <p:cNvSpPr>
            <a:spLocks noGrp="1"/>
          </p:cNvSpPr>
          <p:nvPr>
            <p:ph type="title"/>
          </p:nvPr>
        </p:nvSpPr>
        <p:spPr/>
        <p:txBody>
          <a:bodyPr/>
          <a:lstStyle/>
          <a:p>
            <a:r>
              <a:rPr lang="en-US"/>
              <a:t>State Estimation: Test Procedure</a:t>
            </a:r>
          </a:p>
        </p:txBody>
      </p:sp>
      <p:sp>
        <p:nvSpPr>
          <p:cNvPr id="4" name="Slide Number Placeholder 3">
            <a:extLst>
              <a:ext uri="{FF2B5EF4-FFF2-40B4-BE49-F238E27FC236}">
                <a16:creationId xmlns:a16="http://schemas.microsoft.com/office/drawing/2014/main" id="{D4DFA0A5-37A9-4719-B9BA-9F812B2F27F9}"/>
              </a:ext>
            </a:extLst>
          </p:cNvPr>
          <p:cNvSpPr>
            <a:spLocks noGrp="1"/>
          </p:cNvSpPr>
          <p:nvPr>
            <p:ph type="sldNum" sz="quarter" idx="4"/>
          </p:nvPr>
        </p:nvSpPr>
        <p:spPr/>
        <p:txBody>
          <a:bodyPr/>
          <a:lstStyle/>
          <a:p>
            <a:fld id="{292ABC7F-B9E9-0840-915A-8F394559AFCC}" type="slidenum">
              <a:rPr lang="en-US" smtClean="0"/>
              <a:pPr/>
              <a:t>31</a:t>
            </a:fld>
            <a:endParaRPr lang="en-US"/>
          </a:p>
        </p:txBody>
      </p:sp>
      <p:sp>
        <p:nvSpPr>
          <p:cNvPr id="5" name="TextBox 4">
            <a:extLst>
              <a:ext uri="{FF2B5EF4-FFF2-40B4-BE49-F238E27FC236}">
                <a16:creationId xmlns:a16="http://schemas.microsoft.com/office/drawing/2014/main" id="{BC6DC174-6980-4FAD-BCB2-C33C9D114A01}"/>
              </a:ext>
            </a:extLst>
          </p:cNvPr>
          <p:cNvSpPr txBox="1"/>
          <p:nvPr/>
        </p:nvSpPr>
        <p:spPr>
          <a:xfrm>
            <a:off x="57562" y="1477790"/>
            <a:ext cx="1854711"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rPr>
              <a:t>Orbit Simulation</a:t>
            </a:r>
          </a:p>
        </p:txBody>
      </p:sp>
      <p:sp>
        <p:nvSpPr>
          <p:cNvPr id="6" name="TextBox 5">
            <a:extLst>
              <a:ext uri="{FF2B5EF4-FFF2-40B4-BE49-F238E27FC236}">
                <a16:creationId xmlns:a16="http://schemas.microsoft.com/office/drawing/2014/main" id="{54FC7BF9-DA6B-4893-AF1D-134A9C080A2E}"/>
              </a:ext>
            </a:extLst>
          </p:cNvPr>
          <p:cNvSpPr txBox="1"/>
          <p:nvPr/>
        </p:nvSpPr>
        <p:spPr>
          <a:xfrm>
            <a:off x="208042" y="2841053"/>
            <a:ext cx="1567116"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rPr>
              <a:t>C4D/</a:t>
            </a:r>
            <a:r>
              <a:rPr lang="en-US" sz="1800" err="1">
                <a:solidFill>
                  <a:srgbClr val="000000"/>
                </a:solidFill>
              </a:rPr>
              <a:t>Blensor</a:t>
            </a:r>
            <a:endParaRPr lang="en-US" sz="1800">
              <a:solidFill>
                <a:srgbClr val="000000"/>
              </a:solidFill>
            </a:endParaRPr>
          </a:p>
        </p:txBody>
      </p:sp>
      <p:sp>
        <p:nvSpPr>
          <p:cNvPr id="7" name="TextBox 6">
            <a:extLst>
              <a:ext uri="{FF2B5EF4-FFF2-40B4-BE49-F238E27FC236}">
                <a16:creationId xmlns:a16="http://schemas.microsoft.com/office/drawing/2014/main" id="{EC2F525B-4603-4A70-B117-3A3BE5EF3DFA}"/>
              </a:ext>
            </a:extLst>
          </p:cNvPr>
          <p:cNvSpPr txBox="1"/>
          <p:nvPr/>
        </p:nvSpPr>
        <p:spPr>
          <a:xfrm>
            <a:off x="105806" y="4264983"/>
            <a:ext cx="1715025"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Centroid </a:t>
            </a:r>
          </a:p>
          <a:p>
            <a:pPr algn="ctr"/>
            <a:r>
              <a:rPr lang="en-US" sz="1800">
                <a:solidFill>
                  <a:srgbClr val="000000"/>
                </a:solidFill>
              </a:rPr>
              <a:t>Determination</a:t>
            </a:r>
          </a:p>
        </p:txBody>
      </p:sp>
      <p:sp>
        <p:nvSpPr>
          <p:cNvPr id="8" name="TextBox 7">
            <a:extLst>
              <a:ext uri="{FF2B5EF4-FFF2-40B4-BE49-F238E27FC236}">
                <a16:creationId xmlns:a16="http://schemas.microsoft.com/office/drawing/2014/main" id="{F6EAC087-0FA9-403F-BF25-C9FA6D311F18}"/>
              </a:ext>
            </a:extLst>
          </p:cNvPr>
          <p:cNvSpPr txBox="1"/>
          <p:nvPr/>
        </p:nvSpPr>
        <p:spPr>
          <a:xfrm>
            <a:off x="894953" y="5674044"/>
            <a:ext cx="1829632"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State Estimation</a:t>
            </a:r>
          </a:p>
          <a:p>
            <a:pPr algn="ctr"/>
            <a:r>
              <a:rPr lang="en-US" sz="1800">
                <a:solidFill>
                  <a:srgbClr val="000000"/>
                </a:solidFill>
              </a:rPr>
              <a:t>Algorithm</a:t>
            </a:r>
          </a:p>
        </p:txBody>
      </p:sp>
      <p:pic>
        <p:nvPicPr>
          <p:cNvPr id="14" name="Picture 20">
            <a:extLst>
              <a:ext uri="{FF2B5EF4-FFF2-40B4-BE49-F238E27FC236}">
                <a16:creationId xmlns:a16="http://schemas.microsoft.com/office/drawing/2014/main" id="{CB1808B9-97F3-401D-AF8A-275E7A158E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2125" y="1304372"/>
            <a:ext cx="1508508" cy="843219"/>
          </a:xfrm>
          <a:prstGeom prst="rect">
            <a:avLst/>
          </a:prstGeom>
        </p:spPr>
      </p:pic>
      <p:pic>
        <p:nvPicPr>
          <p:cNvPr id="15" name="Picture 14">
            <a:extLst>
              <a:ext uri="{FF2B5EF4-FFF2-40B4-BE49-F238E27FC236}">
                <a16:creationId xmlns:a16="http://schemas.microsoft.com/office/drawing/2014/main" id="{52AC7A0B-B6D9-484D-B09D-89ED975E01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98130" y="2672797"/>
            <a:ext cx="851535" cy="843218"/>
          </a:xfrm>
          <a:prstGeom prst="rect">
            <a:avLst/>
          </a:prstGeom>
        </p:spPr>
      </p:pic>
      <p:sp>
        <p:nvSpPr>
          <p:cNvPr id="17" name="TextBox 16">
            <a:extLst>
              <a:ext uri="{FF2B5EF4-FFF2-40B4-BE49-F238E27FC236}">
                <a16:creationId xmlns:a16="http://schemas.microsoft.com/office/drawing/2014/main" id="{F2075B90-B1F7-44DE-8A55-7A57C767CCBE}"/>
              </a:ext>
            </a:extLst>
          </p:cNvPr>
          <p:cNvSpPr txBox="1"/>
          <p:nvPr/>
        </p:nvSpPr>
        <p:spPr>
          <a:xfrm>
            <a:off x="877314" y="735268"/>
            <a:ext cx="20699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000000"/>
                </a:solidFill>
              </a:rPr>
              <a:t>Test Procedure</a:t>
            </a:r>
          </a:p>
        </p:txBody>
      </p:sp>
      <p:sp>
        <p:nvSpPr>
          <p:cNvPr id="52" name="Rectangle 51">
            <a:extLst>
              <a:ext uri="{FF2B5EF4-FFF2-40B4-BE49-F238E27FC236}">
                <a16:creationId xmlns:a16="http://schemas.microsoft.com/office/drawing/2014/main" id="{03A99F4C-E7EB-4D33-A0DF-C92875C45F25}"/>
              </a:ext>
            </a:extLst>
          </p:cNvPr>
          <p:cNvSpPr/>
          <p:nvPr/>
        </p:nvSpPr>
        <p:spPr>
          <a:xfrm>
            <a:off x="86211" y="1231425"/>
            <a:ext cx="3543106" cy="97026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A5C46EF-8BEF-41C0-AA1E-6031A4405453}"/>
              </a:ext>
            </a:extLst>
          </p:cNvPr>
          <p:cNvSpPr/>
          <p:nvPr/>
        </p:nvSpPr>
        <p:spPr>
          <a:xfrm>
            <a:off x="82662" y="2609276"/>
            <a:ext cx="3543105" cy="97026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1E39199-24D4-4C5F-8395-9B72020DEF82}"/>
              </a:ext>
            </a:extLst>
          </p:cNvPr>
          <p:cNvSpPr/>
          <p:nvPr/>
        </p:nvSpPr>
        <p:spPr>
          <a:xfrm>
            <a:off x="78695" y="4003653"/>
            <a:ext cx="3543105" cy="1296908"/>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913BAF8E-E836-40F6-B626-10353C60AFA9}"/>
              </a:ext>
            </a:extLst>
          </p:cNvPr>
          <p:cNvCxnSpPr>
            <a:cxnSpLocks/>
            <a:stCxn id="52" idx="2"/>
            <a:endCxn id="54" idx="0"/>
          </p:cNvCxnSpPr>
          <p:nvPr/>
        </p:nvCxnSpPr>
        <p:spPr>
          <a:xfrm flipH="1">
            <a:off x="1854215" y="2201685"/>
            <a:ext cx="3549" cy="40759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36DCE5CD-6B49-4F5C-8055-088A93BADE2D}"/>
              </a:ext>
            </a:extLst>
          </p:cNvPr>
          <p:cNvCxnSpPr>
            <a:cxnSpLocks/>
            <a:stCxn id="54" idx="2"/>
            <a:endCxn id="55" idx="0"/>
          </p:cNvCxnSpPr>
          <p:nvPr/>
        </p:nvCxnSpPr>
        <p:spPr>
          <a:xfrm flipH="1">
            <a:off x="1850248" y="3579536"/>
            <a:ext cx="3967" cy="42411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78" name="Rectangle 77">
            <a:extLst>
              <a:ext uri="{FF2B5EF4-FFF2-40B4-BE49-F238E27FC236}">
                <a16:creationId xmlns:a16="http://schemas.microsoft.com/office/drawing/2014/main" id="{BC2759A6-7299-4884-AE72-1AA2838E1D85}"/>
              </a:ext>
            </a:extLst>
          </p:cNvPr>
          <p:cNvSpPr/>
          <p:nvPr/>
        </p:nvSpPr>
        <p:spPr>
          <a:xfrm>
            <a:off x="894954" y="5667936"/>
            <a:ext cx="1908316" cy="646332"/>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C5F9194C-BCD8-47C5-9D5F-239F77F640E5}"/>
              </a:ext>
            </a:extLst>
          </p:cNvPr>
          <p:cNvCxnSpPr>
            <a:cxnSpLocks/>
            <a:stCxn id="55" idx="2"/>
            <a:endCxn id="78" idx="0"/>
          </p:cNvCxnSpPr>
          <p:nvPr/>
        </p:nvCxnSpPr>
        <p:spPr>
          <a:xfrm flipH="1">
            <a:off x="1849112" y="5300561"/>
            <a:ext cx="1136" cy="36737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a16="http://schemas.microsoft.com/office/drawing/2014/main" id="{1A75107A-8200-45D8-AB1A-E43EE41421FB}"/>
              </a:ext>
            </a:extLst>
          </p:cNvPr>
          <p:cNvSpPr txBox="1"/>
          <p:nvPr/>
        </p:nvSpPr>
        <p:spPr>
          <a:xfrm>
            <a:off x="1820831" y="5303624"/>
            <a:ext cx="110705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Centroids</a:t>
            </a:r>
          </a:p>
        </p:txBody>
      </p:sp>
      <p:sp>
        <p:nvSpPr>
          <p:cNvPr id="134" name="TextBox 133">
            <a:extLst>
              <a:ext uri="{FF2B5EF4-FFF2-40B4-BE49-F238E27FC236}">
                <a16:creationId xmlns:a16="http://schemas.microsoft.com/office/drawing/2014/main" id="{41E7FB6E-B156-400C-BDFA-B30058ACE94A}"/>
              </a:ext>
            </a:extLst>
          </p:cNvPr>
          <p:cNvSpPr txBox="1"/>
          <p:nvPr/>
        </p:nvSpPr>
        <p:spPr>
          <a:xfrm>
            <a:off x="1830880" y="3625973"/>
            <a:ext cx="1686634"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TOF Point Clouds</a:t>
            </a:r>
          </a:p>
        </p:txBody>
      </p:sp>
      <p:sp>
        <p:nvSpPr>
          <p:cNvPr id="135" name="TextBox 134">
            <a:extLst>
              <a:ext uri="{FF2B5EF4-FFF2-40B4-BE49-F238E27FC236}">
                <a16:creationId xmlns:a16="http://schemas.microsoft.com/office/drawing/2014/main" id="{174E7BEF-7393-456F-B353-4912BF7938C7}"/>
              </a:ext>
            </a:extLst>
          </p:cNvPr>
          <p:cNvSpPr txBox="1"/>
          <p:nvPr/>
        </p:nvSpPr>
        <p:spPr>
          <a:xfrm>
            <a:off x="1602480" y="2241901"/>
            <a:ext cx="1840745"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Truth Motion</a:t>
            </a:r>
          </a:p>
        </p:txBody>
      </p:sp>
      <p:pic>
        <p:nvPicPr>
          <p:cNvPr id="1026" name="Picture 2">
            <a:extLst>
              <a:ext uri="{FF2B5EF4-FFF2-40B4-BE49-F238E27FC236}">
                <a16:creationId xmlns:a16="http://schemas.microsoft.com/office/drawing/2014/main" id="{47DC8511-0BEC-914F-B275-1E6C84A32E5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6159" y="4046274"/>
            <a:ext cx="790535" cy="124095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4D178B75-45D3-484A-9646-1CB876E9332F}"/>
              </a:ext>
            </a:extLst>
          </p:cNvPr>
          <p:cNvSpPr/>
          <p:nvPr/>
        </p:nvSpPr>
        <p:spPr>
          <a:xfrm>
            <a:off x="0" y="1135379"/>
            <a:ext cx="3826555" cy="4167733"/>
          </a:xfrm>
          <a:prstGeom prst="rect">
            <a:avLst/>
          </a:prstGeom>
          <a:solidFill>
            <a:srgbClr val="000000">
              <a:alpha val="61176"/>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 close up of a map&#10;&#10;Description automatically generated">
            <a:extLst>
              <a:ext uri="{FF2B5EF4-FFF2-40B4-BE49-F238E27FC236}">
                <a16:creationId xmlns:a16="http://schemas.microsoft.com/office/drawing/2014/main" id="{BA4EC5F2-31C5-4065-BA4C-A3998B1C9B6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3225" t="7768" r="9711" b="7998"/>
          <a:stretch/>
        </p:blipFill>
        <p:spPr>
          <a:xfrm>
            <a:off x="4244772" y="1135378"/>
            <a:ext cx="6972307" cy="4372937"/>
          </a:xfrm>
          <a:prstGeom prst="rect">
            <a:avLst/>
          </a:prstGeom>
        </p:spPr>
      </p:pic>
    </p:spTree>
    <p:extLst>
      <p:ext uri="{BB962C8B-B14F-4D97-AF65-F5344CB8AC3E}">
        <p14:creationId xmlns:p14="http://schemas.microsoft.com/office/powerpoint/2010/main" val="2951431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386C4A-1BC2-4A40-B904-3C7FBBF0DBCC}"/>
              </a:ext>
            </a:extLst>
          </p:cNvPr>
          <p:cNvSpPr>
            <a:spLocks noGrp="1"/>
          </p:cNvSpPr>
          <p:nvPr>
            <p:ph type="title"/>
          </p:nvPr>
        </p:nvSpPr>
        <p:spPr/>
        <p:txBody>
          <a:bodyPr/>
          <a:lstStyle/>
          <a:p>
            <a:r>
              <a:rPr lang="en-US"/>
              <a:t>State Estimation: Test Overview</a:t>
            </a:r>
          </a:p>
        </p:txBody>
      </p:sp>
      <p:sp>
        <p:nvSpPr>
          <p:cNvPr id="4" name="Slide Number Placeholder 3">
            <a:extLst>
              <a:ext uri="{FF2B5EF4-FFF2-40B4-BE49-F238E27FC236}">
                <a16:creationId xmlns:a16="http://schemas.microsoft.com/office/drawing/2014/main" id="{D4DFA0A5-37A9-4719-B9BA-9F812B2F27F9}"/>
              </a:ext>
            </a:extLst>
          </p:cNvPr>
          <p:cNvSpPr>
            <a:spLocks noGrp="1"/>
          </p:cNvSpPr>
          <p:nvPr>
            <p:ph type="sldNum" sz="quarter" idx="4"/>
          </p:nvPr>
        </p:nvSpPr>
        <p:spPr/>
        <p:txBody>
          <a:bodyPr/>
          <a:lstStyle/>
          <a:p>
            <a:fld id="{292ABC7F-B9E9-0840-915A-8F394559AFCC}" type="slidenum">
              <a:rPr lang="en-US" smtClean="0"/>
              <a:pPr/>
              <a:t>32</a:t>
            </a:fld>
            <a:endParaRPr lang="en-US"/>
          </a:p>
        </p:txBody>
      </p:sp>
      <p:sp>
        <p:nvSpPr>
          <p:cNvPr id="5" name="TextBox 4">
            <a:extLst>
              <a:ext uri="{FF2B5EF4-FFF2-40B4-BE49-F238E27FC236}">
                <a16:creationId xmlns:a16="http://schemas.microsoft.com/office/drawing/2014/main" id="{BC6DC174-6980-4FAD-BCB2-C33C9D114A01}"/>
              </a:ext>
            </a:extLst>
          </p:cNvPr>
          <p:cNvSpPr txBox="1"/>
          <p:nvPr/>
        </p:nvSpPr>
        <p:spPr>
          <a:xfrm>
            <a:off x="57562" y="1477790"/>
            <a:ext cx="1854711"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rPr>
              <a:t>Orbit Simulation</a:t>
            </a:r>
          </a:p>
        </p:txBody>
      </p:sp>
      <p:sp>
        <p:nvSpPr>
          <p:cNvPr id="6" name="TextBox 5">
            <a:extLst>
              <a:ext uri="{FF2B5EF4-FFF2-40B4-BE49-F238E27FC236}">
                <a16:creationId xmlns:a16="http://schemas.microsoft.com/office/drawing/2014/main" id="{54FC7BF9-DA6B-4893-AF1D-134A9C080A2E}"/>
              </a:ext>
            </a:extLst>
          </p:cNvPr>
          <p:cNvSpPr txBox="1"/>
          <p:nvPr/>
        </p:nvSpPr>
        <p:spPr>
          <a:xfrm>
            <a:off x="208042" y="2841053"/>
            <a:ext cx="1567116"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rPr>
              <a:t>C4D/</a:t>
            </a:r>
            <a:r>
              <a:rPr lang="en-US" sz="1800" err="1">
                <a:solidFill>
                  <a:srgbClr val="000000"/>
                </a:solidFill>
              </a:rPr>
              <a:t>Blensor</a:t>
            </a:r>
            <a:endParaRPr lang="en-US" sz="1800">
              <a:solidFill>
                <a:srgbClr val="000000"/>
              </a:solidFill>
            </a:endParaRPr>
          </a:p>
        </p:txBody>
      </p:sp>
      <p:sp>
        <p:nvSpPr>
          <p:cNvPr id="7" name="TextBox 6">
            <a:extLst>
              <a:ext uri="{FF2B5EF4-FFF2-40B4-BE49-F238E27FC236}">
                <a16:creationId xmlns:a16="http://schemas.microsoft.com/office/drawing/2014/main" id="{EC2F525B-4603-4A70-B117-3A3BE5EF3DFA}"/>
              </a:ext>
            </a:extLst>
          </p:cNvPr>
          <p:cNvSpPr txBox="1"/>
          <p:nvPr/>
        </p:nvSpPr>
        <p:spPr>
          <a:xfrm>
            <a:off x="105806" y="4264983"/>
            <a:ext cx="1715025"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Centroid </a:t>
            </a:r>
          </a:p>
          <a:p>
            <a:pPr algn="ctr"/>
            <a:r>
              <a:rPr lang="en-US" sz="1800">
                <a:solidFill>
                  <a:srgbClr val="000000"/>
                </a:solidFill>
              </a:rPr>
              <a:t>Determination</a:t>
            </a:r>
          </a:p>
        </p:txBody>
      </p:sp>
      <p:sp>
        <p:nvSpPr>
          <p:cNvPr id="8" name="TextBox 7">
            <a:extLst>
              <a:ext uri="{FF2B5EF4-FFF2-40B4-BE49-F238E27FC236}">
                <a16:creationId xmlns:a16="http://schemas.microsoft.com/office/drawing/2014/main" id="{F6EAC087-0FA9-403F-BF25-C9FA6D311F18}"/>
              </a:ext>
            </a:extLst>
          </p:cNvPr>
          <p:cNvSpPr txBox="1"/>
          <p:nvPr/>
        </p:nvSpPr>
        <p:spPr>
          <a:xfrm>
            <a:off x="894953" y="5674044"/>
            <a:ext cx="1829632"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State Estimation</a:t>
            </a:r>
          </a:p>
          <a:p>
            <a:pPr algn="ctr"/>
            <a:r>
              <a:rPr lang="en-US" sz="1800">
                <a:solidFill>
                  <a:srgbClr val="000000"/>
                </a:solidFill>
              </a:rPr>
              <a:t>Algorithm</a:t>
            </a:r>
          </a:p>
        </p:txBody>
      </p:sp>
      <p:pic>
        <p:nvPicPr>
          <p:cNvPr id="13" name="Picture 12" descr="A screenshot of a cell phone&#10;&#10;Description generated with high confidence">
            <a:extLst>
              <a:ext uri="{FF2B5EF4-FFF2-40B4-BE49-F238E27FC236}">
                <a16:creationId xmlns:a16="http://schemas.microsoft.com/office/drawing/2014/main" id="{3E82B161-DC73-484F-B93C-4C1D150CA6B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74530" y="1133675"/>
            <a:ext cx="4832522" cy="2359540"/>
          </a:xfrm>
          <a:prstGeom prst="rect">
            <a:avLst/>
          </a:prstGeom>
        </p:spPr>
      </p:pic>
      <p:pic>
        <p:nvPicPr>
          <p:cNvPr id="14" name="Picture 20">
            <a:extLst>
              <a:ext uri="{FF2B5EF4-FFF2-40B4-BE49-F238E27FC236}">
                <a16:creationId xmlns:a16="http://schemas.microsoft.com/office/drawing/2014/main" id="{CB1808B9-97F3-401D-AF8A-275E7A158E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42125" y="1304372"/>
            <a:ext cx="1508508" cy="843219"/>
          </a:xfrm>
          <a:prstGeom prst="rect">
            <a:avLst/>
          </a:prstGeom>
        </p:spPr>
      </p:pic>
      <p:pic>
        <p:nvPicPr>
          <p:cNvPr id="15" name="Picture 14">
            <a:extLst>
              <a:ext uri="{FF2B5EF4-FFF2-40B4-BE49-F238E27FC236}">
                <a16:creationId xmlns:a16="http://schemas.microsoft.com/office/drawing/2014/main" id="{52AC7A0B-B6D9-484D-B09D-89ED975E013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98130" y="2672797"/>
            <a:ext cx="851535" cy="843218"/>
          </a:xfrm>
          <a:prstGeom prst="rect">
            <a:avLst/>
          </a:prstGeom>
        </p:spPr>
      </p:pic>
      <p:sp>
        <p:nvSpPr>
          <p:cNvPr id="17" name="TextBox 16">
            <a:extLst>
              <a:ext uri="{FF2B5EF4-FFF2-40B4-BE49-F238E27FC236}">
                <a16:creationId xmlns:a16="http://schemas.microsoft.com/office/drawing/2014/main" id="{F2075B90-B1F7-44DE-8A55-7A57C767CCBE}"/>
              </a:ext>
            </a:extLst>
          </p:cNvPr>
          <p:cNvSpPr txBox="1"/>
          <p:nvPr/>
        </p:nvSpPr>
        <p:spPr>
          <a:xfrm>
            <a:off x="877314" y="735268"/>
            <a:ext cx="20699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000000"/>
                </a:solidFill>
              </a:rPr>
              <a:t>Test Procedure</a:t>
            </a:r>
          </a:p>
        </p:txBody>
      </p:sp>
      <p:sp>
        <p:nvSpPr>
          <p:cNvPr id="18" name="TextBox 17">
            <a:extLst>
              <a:ext uri="{FF2B5EF4-FFF2-40B4-BE49-F238E27FC236}">
                <a16:creationId xmlns:a16="http://schemas.microsoft.com/office/drawing/2014/main" id="{28EF71B1-A388-4235-AEE3-00C85958AD33}"/>
              </a:ext>
            </a:extLst>
          </p:cNvPr>
          <p:cNvSpPr txBox="1"/>
          <p:nvPr/>
        </p:nvSpPr>
        <p:spPr>
          <a:xfrm>
            <a:off x="4512825" y="739343"/>
            <a:ext cx="34200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000000"/>
                </a:solidFill>
              </a:rPr>
              <a:t>Verification and Validation</a:t>
            </a:r>
          </a:p>
        </p:txBody>
      </p:sp>
      <p:cxnSp>
        <p:nvCxnSpPr>
          <p:cNvPr id="36" name="Connector: Elbow 35">
            <a:extLst>
              <a:ext uri="{FF2B5EF4-FFF2-40B4-BE49-F238E27FC236}">
                <a16:creationId xmlns:a16="http://schemas.microsoft.com/office/drawing/2014/main" id="{08E5C78C-EE8A-4C0C-A3CD-7A2C72EE2B1A}"/>
              </a:ext>
            </a:extLst>
          </p:cNvPr>
          <p:cNvCxnSpPr>
            <a:cxnSpLocks/>
            <a:stCxn id="78" idx="2"/>
            <a:endCxn id="38" idx="2"/>
          </p:cNvCxnSpPr>
          <p:nvPr/>
        </p:nvCxnSpPr>
        <p:spPr>
          <a:xfrm rot="5400000" flipH="1" flipV="1">
            <a:off x="3882966" y="4174625"/>
            <a:ext cx="105788" cy="4173497"/>
          </a:xfrm>
          <a:prstGeom prst="bentConnector3">
            <a:avLst>
              <a:gd name="adj1" fmla="val -216093"/>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03A99F4C-E7EB-4D33-A0DF-C92875C45F25}"/>
              </a:ext>
            </a:extLst>
          </p:cNvPr>
          <p:cNvSpPr/>
          <p:nvPr/>
        </p:nvSpPr>
        <p:spPr>
          <a:xfrm>
            <a:off x="86211" y="1231425"/>
            <a:ext cx="3543106" cy="97026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A5C46EF-8BEF-41C0-AA1E-6031A4405453}"/>
              </a:ext>
            </a:extLst>
          </p:cNvPr>
          <p:cNvSpPr/>
          <p:nvPr/>
        </p:nvSpPr>
        <p:spPr>
          <a:xfrm>
            <a:off x="82662" y="2609276"/>
            <a:ext cx="3543105" cy="97026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1E39199-24D4-4C5F-8395-9B72020DEF82}"/>
              </a:ext>
            </a:extLst>
          </p:cNvPr>
          <p:cNvSpPr/>
          <p:nvPr/>
        </p:nvSpPr>
        <p:spPr>
          <a:xfrm>
            <a:off x="78695" y="4003653"/>
            <a:ext cx="3543105" cy="1296908"/>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913BAF8E-E836-40F6-B626-10353C60AFA9}"/>
              </a:ext>
            </a:extLst>
          </p:cNvPr>
          <p:cNvCxnSpPr>
            <a:cxnSpLocks/>
            <a:stCxn id="52" idx="2"/>
            <a:endCxn id="54" idx="0"/>
          </p:cNvCxnSpPr>
          <p:nvPr/>
        </p:nvCxnSpPr>
        <p:spPr>
          <a:xfrm flipH="1">
            <a:off x="1854215" y="2201685"/>
            <a:ext cx="3549" cy="40759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36DCE5CD-6B49-4F5C-8055-088A93BADE2D}"/>
              </a:ext>
            </a:extLst>
          </p:cNvPr>
          <p:cNvCxnSpPr>
            <a:cxnSpLocks/>
            <a:stCxn id="54" idx="2"/>
            <a:endCxn id="55" idx="0"/>
          </p:cNvCxnSpPr>
          <p:nvPr/>
        </p:nvCxnSpPr>
        <p:spPr>
          <a:xfrm flipH="1">
            <a:off x="1850248" y="3579536"/>
            <a:ext cx="3967" cy="42411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78" name="Rectangle 77">
            <a:extLst>
              <a:ext uri="{FF2B5EF4-FFF2-40B4-BE49-F238E27FC236}">
                <a16:creationId xmlns:a16="http://schemas.microsoft.com/office/drawing/2014/main" id="{BC2759A6-7299-4884-AE72-1AA2838E1D85}"/>
              </a:ext>
            </a:extLst>
          </p:cNvPr>
          <p:cNvSpPr/>
          <p:nvPr/>
        </p:nvSpPr>
        <p:spPr>
          <a:xfrm>
            <a:off x="894954" y="5667936"/>
            <a:ext cx="1908316" cy="646332"/>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C5F9194C-BCD8-47C5-9D5F-239F77F640E5}"/>
              </a:ext>
            </a:extLst>
          </p:cNvPr>
          <p:cNvCxnSpPr>
            <a:cxnSpLocks/>
            <a:stCxn id="55" idx="2"/>
            <a:endCxn id="78" idx="0"/>
          </p:cNvCxnSpPr>
          <p:nvPr/>
        </p:nvCxnSpPr>
        <p:spPr>
          <a:xfrm flipH="1">
            <a:off x="1849112" y="5300561"/>
            <a:ext cx="1136" cy="36737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08" name="TextBox 107">
            <a:extLst>
              <a:ext uri="{FF2B5EF4-FFF2-40B4-BE49-F238E27FC236}">
                <a16:creationId xmlns:a16="http://schemas.microsoft.com/office/drawing/2014/main" id="{079DE95A-4DF3-4D3A-B495-70DBAE8E82AE}"/>
              </a:ext>
            </a:extLst>
          </p:cNvPr>
          <p:cNvSpPr txBox="1"/>
          <p:nvPr/>
        </p:nvSpPr>
        <p:spPr>
          <a:xfrm>
            <a:off x="4271009" y="3725986"/>
            <a:ext cx="3649982"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Estimates and Covariance (DR-2.2)</a:t>
            </a:r>
          </a:p>
        </p:txBody>
      </p:sp>
      <p:cxnSp>
        <p:nvCxnSpPr>
          <p:cNvPr id="109" name="Straight Arrow Connector 108">
            <a:extLst>
              <a:ext uri="{FF2B5EF4-FFF2-40B4-BE49-F238E27FC236}">
                <a16:creationId xmlns:a16="http://schemas.microsoft.com/office/drawing/2014/main" id="{3A8C273F-A342-4E56-91D7-31BF5AB098E1}"/>
              </a:ext>
            </a:extLst>
          </p:cNvPr>
          <p:cNvCxnSpPr>
            <a:cxnSpLocks/>
            <a:stCxn id="108" idx="0"/>
            <a:endCxn id="13" idx="2"/>
          </p:cNvCxnSpPr>
          <p:nvPr/>
        </p:nvCxnSpPr>
        <p:spPr>
          <a:xfrm flipH="1" flipV="1">
            <a:off x="6090791" y="3493215"/>
            <a:ext cx="5209" cy="23277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a16="http://schemas.microsoft.com/office/drawing/2014/main" id="{1A75107A-8200-45D8-AB1A-E43EE41421FB}"/>
              </a:ext>
            </a:extLst>
          </p:cNvPr>
          <p:cNvSpPr txBox="1"/>
          <p:nvPr/>
        </p:nvSpPr>
        <p:spPr>
          <a:xfrm>
            <a:off x="1820831" y="5303624"/>
            <a:ext cx="110705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Centroids</a:t>
            </a:r>
          </a:p>
        </p:txBody>
      </p:sp>
      <p:sp>
        <p:nvSpPr>
          <p:cNvPr id="134" name="TextBox 133">
            <a:extLst>
              <a:ext uri="{FF2B5EF4-FFF2-40B4-BE49-F238E27FC236}">
                <a16:creationId xmlns:a16="http://schemas.microsoft.com/office/drawing/2014/main" id="{41E7FB6E-B156-400C-BDFA-B30058ACE94A}"/>
              </a:ext>
            </a:extLst>
          </p:cNvPr>
          <p:cNvSpPr txBox="1"/>
          <p:nvPr/>
        </p:nvSpPr>
        <p:spPr>
          <a:xfrm>
            <a:off x="1830880" y="3625973"/>
            <a:ext cx="1686634"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TOF Point Clouds</a:t>
            </a:r>
          </a:p>
        </p:txBody>
      </p:sp>
      <p:sp>
        <p:nvSpPr>
          <p:cNvPr id="135" name="TextBox 134">
            <a:extLst>
              <a:ext uri="{FF2B5EF4-FFF2-40B4-BE49-F238E27FC236}">
                <a16:creationId xmlns:a16="http://schemas.microsoft.com/office/drawing/2014/main" id="{174E7BEF-7393-456F-B353-4912BF7938C7}"/>
              </a:ext>
            </a:extLst>
          </p:cNvPr>
          <p:cNvSpPr txBox="1"/>
          <p:nvPr/>
        </p:nvSpPr>
        <p:spPr>
          <a:xfrm>
            <a:off x="1602480" y="2241901"/>
            <a:ext cx="1840745"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Truth Motion</a:t>
            </a:r>
          </a:p>
        </p:txBody>
      </p:sp>
      <p:pic>
        <p:nvPicPr>
          <p:cNvPr id="38" name="Picture 37">
            <a:extLst>
              <a:ext uri="{FF2B5EF4-FFF2-40B4-BE49-F238E27FC236}">
                <a16:creationId xmlns:a16="http://schemas.microsoft.com/office/drawing/2014/main" id="{DD5EF046-9BCF-494E-97A4-457140A56D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90442" y="4079089"/>
            <a:ext cx="4264333" cy="2129391"/>
          </a:xfrm>
          <a:prstGeom prst="rect">
            <a:avLst/>
          </a:prstGeom>
        </p:spPr>
      </p:pic>
      <p:pic>
        <p:nvPicPr>
          <p:cNvPr id="1026" name="Picture 2">
            <a:extLst>
              <a:ext uri="{FF2B5EF4-FFF2-40B4-BE49-F238E27FC236}">
                <a16:creationId xmlns:a16="http://schemas.microsoft.com/office/drawing/2014/main" id="{47DC8511-0BEC-914F-B275-1E6C84A32E5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06159" y="4046274"/>
            <a:ext cx="790535" cy="1240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200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54758-F94E-47C6-9D95-7BD5521C087B}"/>
              </a:ext>
            </a:extLst>
          </p:cNvPr>
          <p:cNvSpPr>
            <a:spLocks noGrp="1"/>
          </p:cNvSpPr>
          <p:nvPr>
            <p:ph type="title"/>
          </p:nvPr>
        </p:nvSpPr>
        <p:spPr/>
        <p:txBody>
          <a:bodyPr/>
          <a:lstStyle/>
          <a:p>
            <a:r>
              <a:rPr lang="en-US">
                <a:ea typeface="+mj-lt"/>
                <a:cs typeface="+mj-lt"/>
              </a:rPr>
              <a:t>State Estimation: Performance Results</a:t>
            </a:r>
            <a:endParaRPr lang="en-US" b="0">
              <a:ea typeface="+mj-lt"/>
              <a:cs typeface="+mj-lt"/>
            </a:endParaRPr>
          </a:p>
        </p:txBody>
      </p:sp>
      <p:sp>
        <p:nvSpPr>
          <p:cNvPr id="4" name="Slide Number Placeholder 3">
            <a:extLst>
              <a:ext uri="{FF2B5EF4-FFF2-40B4-BE49-F238E27FC236}">
                <a16:creationId xmlns:a16="http://schemas.microsoft.com/office/drawing/2014/main" id="{76F3C8AA-58C3-47F3-A2F2-FE35C1A56EB1}"/>
              </a:ext>
            </a:extLst>
          </p:cNvPr>
          <p:cNvSpPr>
            <a:spLocks noGrp="1"/>
          </p:cNvSpPr>
          <p:nvPr>
            <p:ph type="sldNum" sz="quarter" idx="4"/>
          </p:nvPr>
        </p:nvSpPr>
        <p:spPr/>
        <p:txBody>
          <a:bodyPr/>
          <a:lstStyle/>
          <a:p>
            <a:fld id="{292ABC7F-B9E9-0840-915A-8F394559AFCC}" type="slidenum">
              <a:rPr lang="en-US" smtClean="0"/>
              <a:pPr/>
              <a:t>33</a:t>
            </a:fld>
            <a:endParaRPr lang="en-US"/>
          </a:p>
        </p:txBody>
      </p:sp>
      <p:pic>
        <p:nvPicPr>
          <p:cNvPr id="6" name="Picture 5" descr="A screenshot of a cell phone&#10;&#10;Description automatically generated">
            <a:extLst>
              <a:ext uri="{FF2B5EF4-FFF2-40B4-BE49-F238E27FC236}">
                <a16:creationId xmlns:a16="http://schemas.microsoft.com/office/drawing/2014/main" id="{3CA6CCE6-1A8F-48FE-9EFA-DD445CEB44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8823" y="1794326"/>
            <a:ext cx="6121833" cy="3448099"/>
          </a:xfrm>
          <a:prstGeom prst="rect">
            <a:avLst/>
          </a:prstGeom>
        </p:spPr>
      </p:pic>
      <p:graphicFrame>
        <p:nvGraphicFramePr>
          <p:cNvPr id="12" name="Table 11">
            <a:extLst>
              <a:ext uri="{FF2B5EF4-FFF2-40B4-BE49-F238E27FC236}">
                <a16:creationId xmlns:a16="http://schemas.microsoft.com/office/drawing/2014/main" id="{28CFBAC3-C9FB-4115-AD4A-CAC55BA5BFB2}"/>
              </a:ext>
            </a:extLst>
          </p:cNvPr>
          <p:cNvGraphicFramePr>
            <a:graphicFrameLocks noGrp="1"/>
          </p:cNvGraphicFramePr>
          <p:nvPr>
            <p:extLst>
              <p:ext uri="{D42A27DB-BD31-4B8C-83A1-F6EECF244321}">
                <p14:modId xmlns:p14="http://schemas.microsoft.com/office/powerpoint/2010/main" val="171988205"/>
              </p:ext>
            </p:extLst>
          </p:nvPr>
        </p:nvGraphicFramePr>
        <p:xfrm>
          <a:off x="42035" y="834777"/>
          <a:ext cx="11345544" cy="949960"/>
        </p:xfrm>
        <a:graphic>
          <a:graphicData uri="http://schemas.openxmlformats.org/drawingml/2006/table">
            <a:tbl>
              <a:tblPr firstRow="1" bandRow="1">
                <a:tableStyleId>{5C22544A-7EE6-4342-B048-85BDC9FD1C3A}</a:tableStyleId>
              </a:tblPr>
              <a:tblGrid>
                <a:gridCol w="773270">
                  <a:extLst>
                    <a:ext uri="{9D8B030D-6E8A-4147-A177-3AD203B41FA5}">
                      <a16:colId xmlns:a16="http://schemas.microsoft.com/office/drawing/2014/main" val="4167063959"/>
                    </a:ext>
                  </a:extLst>
                </a:gridCol>
                <a:gridCol w="10572274">
                  <a:extLst>
                    <a:ext uri="{9D8B030D-6E8A-4147-A177-3AD203B41FA5}">
                      <a16:colId xmlns:a16="http://schemas.microsoft.com/office/drawing/2014/main" val="2509949367"/>
                    </a:ext>
                  </a:extLst>
                </a:gridCol>
              </a:tblGrid>
              <a:tr h="237864">
                <a:tc>
                  <a:txBody>
                    <a:bodyPr/>
                    <a:lstStyle/>
                    <a:p>
                      <a:r>
                        <a:rPr lang="en-US" sz="1600"/>
                        <a:t>Req.</a:t>
                      </a:r>
                    </a:p>
                  </a:txBody>
                  <a:tcPr/>
                </a:tc>
                <a:tc>
                  <a:txBody>
                    <a:bodyPr/>
                    <a:lstStyle/>
                    <a:p>
                      <a:r>
                        <a:rPr lang="en-US" sz="1600"/>
                        <a:t>Summary</a:t>
                      </a:r>
                    </a:p>
                  </a:txBody>
                  <a:tcPr/>
                </a:tc>
                <a:extLst>
                  <a:ext uri="{0D108BD9-81ED-4DB2-BD59-A6C34878D82A}">
                    <a16:rowId xmlns:a16="http://schemas.microsoft.com/office/drawing/2014/main" val="386722524"/>
                  </a:ext>
                </a:extLst>
              </a:tr>
              <a:tr h="439387">
                <a:tc>
                  <a:txBody>
                    <a:bodyPr/>
                    <a:lstStyle/>
                    <a:p>
                      <a:pPr rtl="0" fontAlgn="t">
                        <a:spcBef>
                          <a:spcPts val="0"/>
                        </a:spcBef>
                        <a:spcAft>
                          <a:spcPts val="0"/>
                        </a:spcAft>
                      </a:pPr>
                      <a:r>
                        <a:rPr lang="en-US" sz="1600" u="none" strike="noStrike">
                          <a:solidFill>
                            <a:srgbClr val="000000"/>
                          </a:solidFill>
                          <a:effectLst/>
                        </a:rPr>
                        <a:t>DR-2.2</a:t>
                      </a:r>
                      <a:endParaRPr lang="en-US" sz="1600">
                        <a:solidFill>
                          <a:srgbClr val="000000"/>
                        </a:solidFill>
                        <a:effectLst/>
                      </a:endParaRPr>
                    </a:p>
                  </a:txBody>
                  <a:tcPr marL="63500" marR="63500" marT="63500" marB="63500"/>
                </a:tc>
                <a:tc>
                  <a:txBody>
                    <a:bodyPr/>
                    <a:lstStyle/>
                    <a:p>
                      <a:pPr marL="0" marR="0" lvl="0" indent="0" algn="l">
                        <a:lnSpc>
                          <a:spcPct val="100000"/>
                        </a:lnSpc>
                        <a:spcBef>
                          <a:spcPts val="0"/>
                        </a:spcBef>
                        <a:spcAft>
                          <a:spcPts val="0"/>
                        </a:spcAft>
                        <a:buNone/>
                      </a:pPr>
                      <a:r>
                        <a:rPr lang="en-US" sz="1600" b="0" i="0" u="none" strike="noStrike" kern="1200" noProof="0">
                          <a:solidFill>
                            <a:schemeClr val="bg2">
                              <a:lumMod val="10000"/>
                            </a:schemeClr>
                          </a:solidFill>
                          <a:effectLst/>
                          <a:latin typeface="+mn-lt"/>
                        </a:rPr>
                        <a:t>VISION shall </a:t>
                      </a:r>
                      <a:r>
                        <a:rPr lang="en-US" sz="1600" b="1" i="0" u="none" strike="noStrike" kern="1200" noProof="0">
                          <a:solidFill>
                            <a:schemeClr val="bg2">
                              <a:lumMod val="10000"/>
                            </a:schemeClr>
                          </a:solidFill>
                          <a:effectLst/>
                          <a:latin typeface="+mn-lt"/>
                        </a:rPr>
                        <a:t>estimate the inertial position </a:t>
                      </a:r>
                      <a:r>
                        <a:rPr lang="en-US" sz="1600" b="0" i="0" u="none" strike="noStrike" kern="1200" noProof="0">
                          <a:solidFill>
                            <a:schemeClr val="bg2">
                              <a:lumMod val="10000"/>
                            </a:schemeClr>
                          </a:solidFill>
                          <a:effectLst/>
                          <a:latin typeface="+mn-lt"/>
                        </a:rPr>
                        <a:t>of each CubeSat such that the STD conforms to the Inertial Position Uncertainty Map.</a:t>
                      </a:r>
                      <a:endParaRPr lang="en-US" sz="1600">
                        <a:latin typeface="+mn-lt"/>
                      </a:endParaRPr>
                    </a:p>
                  </a:txBody>
                  <a:tcPr marL="63500" marR="63500" marT="63500" marB="63500"/>
                </a:tc>
                <a:extLst>
                  <a:ext uri="{0D108BD9-81ED-4DB2-BD59-A6C34878D82A}">
                    <a16:rowId xmlns:a16="http://schemas.microsoft.com/office/drawing/2014/main" val="1471602281"/>
                  </a:ext>
                </a:extLst>
              </a:tr>
            </a:tbl>
          </a:graphicData>
        </a:graphic>
      </p:graphicFrame>
      <p:cxnSp>
        <p:nvCxnSpPr>
          <p:cNvPr id="14" name="Straight Arrow Connector 13">
            <a:extLst>
              <a:ext uri="{FF2B5EF4-FFF2-40B4-BE49-F238E27FC236}">
                <a16:creationId xmlns:a16="http://schemas.microsoft.com/office/drawing/2014/main" id="{C30773F1-8594-4162-912B-78A0E9A0F8AA}"/>
              </a:ext>
            </a:extLst>
          </p:cNvPr>
          <p:cNvCxnSpPr>
            <a:cxnSpLocks/>
            <a:stCxn id="2" idx="3"/>
            <a:endCxn id="17" idx="1"/>
          </p:cNvCxnSpPr>
          <p:nvPr/>
        </p:nvCxnSpPr>
        <p:spPr>
          <a:xfrm>
            <a:off x="1160266" y="4596762"/>
            <a:ext cx="5888281" cy="394698"/>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23" name="Table 23">
            <a:extLst>
              <a:ext uri="{FF2B5EF4-FFF2-40B4-BE49-F238E27FC236}">
                <a16:creationId xmlns:a16="http://schemas.microsoft.com/office/drawing/2014/main" id="{675CF79B-8402-4ED7-B463-74A3E3D9458B}"/>
              </a:ext>
            </a:extLst>
          </p:cNvPr>
          <p:cNvGraphicFramePr>
            <a:graphicFrameLocks noGrp="1"/>
          </p:cNvGraphicFramePr>
          <p:nvPr>
            <p:extLst>
              <p:ext uri="{D42A27DB-BD31-4B8C-83A1-F6EECF244321}">
                <p14:modId xmlns:p14="http://schemas.microsoft.com/office/powerpoint/2010/main" val="1224600717"/>
              </p:ext>
            </p:extLst>
          </p:nvPr>
        </p:nvGraphicFramePr>
        <p:xfrm>
          <a:off x="6850598" y="2090634"/>
          <a:ext cx="5156432" cy="1301849"/>
        </p:xfrm>
        <a:graphic>
          <a:graphicData uri="http://schemas.openxmlformats.org/drawingml/2006/table">
            <a:tbl>
              <a:tblPr firstRow="1" bandRow="1">
                <a:tableStyleId>{5C22544A-7EE6-4342-B048-85BDC9FD1C3A}</a:tableStyleId>
              </a:tblPr>
              <a:tblGrid>
                <a:gridCol w="788457">
                  <a:extLst>
                    <a:ext uri="{9D8B030D-6E8A-4147-A177-3AD203B41FA5}">
                      <a16:colId xmlns:a16="http://schemas.microsoft.com/office/drawing/2014/main" val="773673641"/>
                    </a:ext>
                  </a:extLst>
                </a:gridCol>
                <a:gridCol w="2035022">
                  <a:extLst>
                    <a:ext uri="{9D8B030D-6E8A-4147-A177-3AD203B41FA5}">
                      <a16:colId xmlns:a16="http://schemas.microsoft.com/office/drawing/2014/main" val="3587201941"/>
                    </a:ext>
                  </a:extLst>
                </a:gridCol>
                <a:gridCol w="2332953">
                  <a:extLst>
                    <a:ext uri="{9D8B030D-6E8A-4147-A177-3AD203B41FA5}">
                      <a16:colId xmlns:a16="http://schemas.microsoft.com/office/drawing/2014/main" val="2592486137"/>
                    </a:ext>
                  </a:extLst>
                </a:gridCol>
              </a:tblGrid>
              <a:tr h="570329">
                <a:tc>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Along-track </a:t>
                      </a:r>
                      <a:r>
                        <a:rPr lang="el-GR"/>
                        <a:t>σ</a:t>
                      </a:r>
                      <a:r>
                        <a:rPr lang="en-US"/>
                        <a:t> [m]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Cross-plane </a:t>
                      </a:r>
                      <a:r>
                        <a:rPr lang="el-GR"/>
                        <a:t>σ</a:t>
                      </a:r>
                      <a:r>
                        <a:rPr lang="en-US"/>
                        <a:t> [m]</a:t>
                      </a:r>
                    </a:p>
                  </a:txBody>
                  <a:tcPr/>
                </a:tc>
                <a:extLst>
                  <a:ext uri="{0D108BD9-81ED-4DB2-BD59-A6C34878D82A}">
                    <a16:rowId xmlns:a16="http://schemas.microsoft.com/office/drawing/2014/main" val="2329835364"/>
                  </a:ext>
                </a:extLst>
              </a:tr>
              <a:tr h="349809">
                <a:tc>
                  <a:txBody>
                    <a:bodyPr/>
                    <a:lstStyle/>
                    <a:p>
                      <a:r>
                        <a:rPr lang="en-US"/>
                        <a:t>Max</a:t>
                      </a:r>
                    </a:p>
                  </a:txBody>
                  <a:tcPr/>
                </a:tc>
                <a:tc>
                  <a:txBody>
                    <a:bodyPr/>
                    <a:lstStyle/>
                    <a:p>
                      <a:r>
                        <a:rPr lang="en-US"/>
                        <a:t>0.31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0.29</a:t>
                      </a:r>
                    </a:p>
                  </a:txBody>
                  <a:tcPr/>
                </a:tc>
                <a:extLst>
                  <a:ext uri="{0D108BD9-81ED-4DB2-BD59-A6C34878D82A}">
                    <a16:rowId xmlns:a16="http://schemas.microsoft.com/office/drawing/2014/main" val="736552118"/>
                  </a:ext>
                </a:extLst>
              </a:tr>
              <a:tr h="3498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Min</a:t>
                      </a:r>
                    </a:p>
                  </a:txBody>
                  <a:tcPr/>
                </a:tc>
                <a:tc>
                  <a:txBody>
                    <a:bodyPr/>
                    <a:lstStyle/>
                    <a:p>
                      <a:r>
                        <a:rPr lang="en-US"/>
                        <a:t>0.02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0.01</a:t>
                      </a:r>
                    </a:p>
                  </a:txBody>
                  <a:tcPr/>
                </a:tc>
                <a:extLst>
                  <a:ext uri="{0D108BD9-81ED-4DB2-BD59-A6C34878D82A}">
                    <a16:rowId xmlns:a16="http://schemas.microsoft.com/office/drawing/2014/main" val="1948653232"/>
                  </a:ext>
                </a:extLst>
              </a:tr>
            </a:tbl>
          </a:graphicData>
        </a:graphic>
      </p:graphicFrame>
      <p:sp>
        <p:nvSpPr>
          <p:cNvPr id="2" name="Rectangle 1">
            <a:extLst>
              <a:ext uri="{FF2B5EF4-FFF2-40B4-BE49-F238E27FC236}">
                <a16:creationId xmlns:a16="http://schemas.microsoft.com/office/drawing/2014/main" id="{68270A4B-E26D-44C7-A95F-2261BFD2D875}"/>
              </a:ext>
            </a:extLst>
          </p:cNvPr>
          <p:cNvSpPr/>
          <p:nvPr/>
        </p:nvSpPr>
        <p:spPr>
          <a:xfrm>
            <a:off x="1094861" y="4403468"/>
            <a:ext cx="65405" cy="38658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17F4B0-9794-44B2-B6C6-C34E43FC2CFE}"/>
              </a:ext>
            </a:extLst>
          </p:cNvPr>
          <p:cNvSpPr/>
          <p:nvPr/>
        </p:nvSpPr>
        <p:spPr>
          <a:xfrm>
            <a:off x="7048547" y="3698380"/>
            <a:ext cx="4760535" cy="258616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EDCAE19C-C244-4651-B5A8-26E6910FA0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2100" y="3847911"/>
            <a:ext cx="4601716" cy="2297863"/>
          </a:xfrm>
          <a:prstGeom prst="rect">
            <a:avLst/>
          </a:prstGeom>
        </p:spPr>
      </p:pic>
    </p:spTree>
    <p:extLst>
      <p:ext uri="{BB962C8B-B14F-4D97-AF65-F5344CB8AC3E}">
        <p14:creationId xmlns:p14="http://schemas.microsoft.com/office/powerpoint/2010/main" val="720003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54758-F94E-47C6-9D95-7BD5521C087B}"/>
              </a:ext>
            </a:extLst>
          </p:cNvPr>
          <p:cNvSpPr>
            <a:spLocks noGrp="1"/>
          </p:cNvSpPr>
          <p:nvPr>
            <p:ph type="title"/>
          </p:nvPr>
        </p:nvSpPr>
        <p:spPr/>
        <p:txBody>
          <a:bodyPr/>
          <a:lstStyle/>
          <a:p>
            <a:r>
              <a:rPr lang="en-US">
                <a:ea typeface="+mj-lt"/>
                <a:cs typeface="+mj-lt"/>
              </a:rPr>
              <a:t>State Estimation: Performance Results</a:t>
            </a:r>
            <a:endParaRPr lang="en-US" b="0">
              <a:ea typeface="+mj-lt"/>
              <a:cs typeface="+mj-lt"/>
            </a:endParaRPr>
          </a:p>
        </p:txBody>
      </p:sp>
      <p:sp>
        <p:nvSpPr>
          <p:cNvPr id="4" name="Slide Number Placeholder 3">
            <a:extLst>
              <a:ext uri="{FF2B5EF4-FFF2-40B4-BE49-F238E27FC236}">
                <a16:creationId xmlns:a16="http://schemas.microsoft.com/office/drawing/2014/main" id="{76F3C8AA-58C3-47F3-A2F2-FE35C1A56EB1}"/>
              </a:ext>
            </a:extLst>
          </p:cNvPr>
          <p:cNvSpPr>
            <a:spLocks noGrp="1"/>
          </p:cNvSpPr>
          <p:nvPr>
            <p:ph type="sldNum" sz="quarter" idx="4"/>
          </p:nvPr>
        </p:nvSpPr>
        <p:spPr/>
        <p:txBody>
          <a:bodyPr/>
          <a:lstStyle/>
          <a:p>
            <a:fld id="{292ABC7F-B9E9-0840-915A-8F394559AFCC}" type="slidenum">
              <a:rPr lang="en-US" smtClean="0"/>
              <a:pPr/>
              <a:t>34</a:t>
            </a:fld>
            <a:endParaRPr lang="en-US"/>
          </a:p>
        </p:txBody>
      </p:sp>
      <p:pic>
        <p:nvPicPr>
          <p:cNvPr id="6" name="Picture 5" descr="A screenshot of a cell phone&#10;&#10;Description automatically generated">
            <a:extLst>
              <a:ext uri="{FF2B5EF4-FFF2-40B4-BE49-F238E27FC236}">
                <a16:creationId xmlns:a16="http://schemas.microsoft.com/office/drawing/2014/main" id="{3CA6CCE6-1A8F-48FE-9EFA-DD445CEB44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8823" y="1794326"/>
            <a:ext cx="6121833" cy="3448099"/>
          </a:xfrm>
          <a:prstGeom prst="rect">
            <a:avLst/>
          </a:prstGeom>
        </p:spPr>
      </p:pic>
      <p:graphicFrame>
        <p:nvGraphicFramePr>
          <p:cNvPr id="12" name="Table 11">
            <a:extLst>
              <a:ext uri="{FF2B5EF4-FFF2-40B4-BE49-F238E27FC236}">
                <a16:creationId xmlns:a16="http://schemas.microsoft.com/office/drawing/2014/main" id="{28CFBAC3-C9FB-4115-AD4A-CAC55BA5BFB2}"/>
              </a:ext>
            </a:extLst>
          </p:cNvPr>
          <p:cNvGraphicFramePr>
            <a:graphicFrameLocks noGrp="1"/>
          </p:cNvGraphicFramePr>
          <p:nvPr/>
        </p:nvGraphicFramePr>
        <p:xfrm>
          <a:off x="42035" y="834777"/>
          <a:ext cx="11345544" cy="949960"/>
        </p:xfrm>
        <a:graphic>
          <a:graphicData uri="http://schemas.openxmlformats.org/drawingml/2006/table">
            <a:tbl>
              <a:tblPr firstRow="1" bandRow="1">
                <a:tableStyleId>{5C22544A-7EE6-4342-B048-85BDC9FD1C3A}</a:tableStyleId>
              </a:tblPr>
              <a:tblGrid>
                <a:gridCol w="773270">
                  <a:extLst>
                    <a:ext uri="{9D8B030D-6E8A-4147-A177-3AD203B41FA5}">
                      <a16:colId xmlns:a16="http://schemas.microsoft.com/office/drawing/2014/main" val="4167063959"/>
                    </a:ext>
                  </a:extLst>
                </a:gridCol>
                <a:gridCol w="10572274">
                  <a:extLst>
                    <a:ext uri="{9D8B030D-6E8A-4147-A177-3AD203B41FA5}">
                      <a16:colId xmlns:a16="http://schemas.microsoft.com/office/drawing/2014/main" val="2509949367"/>
                    </a:ext>
                  </a:extLst>
                </a:gridCol>
              </a:tblGrid>
              <a:tr h="237864">
                <a:tc>
                  <a:txBody>
                    <a:bodyPr/>
                    <a:lstStyle/>
                    <a:p>
                      <a:r>
                        <a:rPr lang="en-US" sz="1600"/>
                        <a:t>Req.</a:t>
                      </a:r>
                    </a:p>
                  </a:txBody>
                  <a:tcPr/>
                </a:tc>
                <a:tc>
                  <a:txBody>
                    <a:bodyPr/>
                    <a:lstStyle/>
                    <a:p>
                      <a:r>
                        <a:rPr lang="en-US" sz="1600"/>
                        <a:t>Summary</a:t>
                      </a:r>
                    </a:p>
                  </a:txBody>
                  <a:tcPr/>
                </a:tc>
                <a:extLst>
                  <a:ext uri="{0D108BD9-81ED-4DB2-BD59-A6C34878D82A}">
                    <a16:rowId xmlns:a16="http://schemas.microsoft.com/office/drawing/2014/main" val="386722524"/>
                  </a:ext>
                </a:extLst>
              </a:tr>
              <a:tr h="439387">
                <a:tc>
                  <a:txBody>
                    <a:bodyPr/>
                    <a:lstStyle/>
                    <a:p>
                      <a:pPr rtl="0" fontAlgn="t">
                        <a:spcBef>
                          <a:spcPts val="0"/>
                        </a:spcBef>
                        <a:spcAft>
                          <a:spcPts val="0"/>
                        </a:spcAft>
                      </a:pPr>
                      <a:r>
                        <a:rPr lang="en-US" sz="1600" u="none" strike="noStrike">
                          <a:solidFill>
                            <a:srgbClr val="000000"/>
                          </a:solidFill>
                          <a:effectLst/>
                        </a:rPr>
                        <a:t>DR-2.2</a:t>
                      </a:r>
                      <a:endParaRPr lang="en-US" sz="1600">
                        <a:solidFill>
                          <a:srgbClr val="000000"/>
                        </a:solidFill>
                        <a:effectLst/>
                      </a:endParaRPr>
                    </a:p>
                  </a:txBody>
                  <a:tcPr marL="63500" marR="63500" marT="63500" marB="63500"/>
                </a:tc>
                <a:tc>
                  <a:txBody>
                    <a:bodyPr/>
                    <a:lstStyle/>
                    <a:p>
                      <a:pPr marL="0" marR="0" lvl="0" indent="0" algn="l">
                        <a:lnSpc>
                          <a:spcPct val="100000"/>
                        </a:lnSpc>
                        <a:spcBef>
                          <a:spcPts val="0"/>
                        </a:spcBef>
                        <a:spcAft>
                          <a:spcPts val="0"/>
                        </a:spcAft>
                        <a:buNone/>
                      </a:pPr>
                      <a:r>
                        <a:rPr lang="en-US" sz="1600" b="0" i="0" u="none" strike="noStrike" kern="1200" noProof="0">
                          <a:solidFill>
                            <a:schemeClr val="bg2">
                              <a:lumMod val="10000"/>
                            </a:schemeClr>
                          </a:solidFill>
                          <a:effectLst/>
                          <a:latin typeface="+mn-lt"/>
                        </a:rPr>
                        <a:t>VISION shall </a:t>
                      </a:r>
                      <a:r>
                        <a:rPr lang="en-US" sz="1600" b="1" i="0" u="none" strike="noStrike" kern="1200" noProof="0">
                          <a:solidFill>
                            <a:schemeClr val="bg2">
                              <a:lumMod val="10000"/>
                            </a:schemeClr>
                          </a:solidFill>
                          <a:effectLst/>
                          <a:latin typeface="+mn-lt"/>
                        </a:rPr>
                        <a:t>estimate the inertial position </a:t>
                      </a:r>
                      <a:r>
                        <a:rPr lang="en-US" sz="1600" b="0" i="0" u="none" strike="noStrike" kern="1200" noProof="0">
                          <a:solidFill>
                            <a:schemeClr val="bg2">
                              <a:lumMod val="10000"/>
                            </a:schemeClr>
                          </a:solidFill>
                          <a:effectLst/>
                          <a:latin typeface="+mn-lt"/>
                        </a:rPr>
                        <a:t>of each CubeSat such that the STD conforms to the Inertial Position Uncertainty Map.</a:t>
                      </a:r>
                      <a:endParaRPr lang="en-US" sz="1600">
                        <a:latin typeface="+mn-lt"/>
                      </a:endParaRPr>
                    </a:p>
                  </a:txBody>
                  <a:tcPr marL="63500" marR="63500" marT="63500" marB="63500"/>
                </a:tc>
                <a:extLst>
                  <a:ext uri="{0D108BD9-81ED-4DB2-BD59-A6C34878D82A}">
                    <a16:rowId xmlns:a16="http://schemas.microsoft.com/office/drawing/2014/main" val="1471602281"/>
                  </a:ext>
                </a:extLst>
              </a:tr>
            </a:tbl>
          </a:graphicData>
        </a:graphic>
      </p:graphicFrame>
      <p:cxnSp>
        <p:nvCxnSpPr>
          <p:cNvPr id="14" name="Straight Arrow Connector 13">
            <a:extLst>
              <a:ext uri="{FF2B5EF4-FFF2-40B4-BE49-F238E27FC236}">
                <a16:creationId xmlns:a16="http://schemas.microsoft.com/office/drawing/2014/main" id="{C30773F1-8594-4162-912B-78A0E9A0F8AA}"/>
              </a:ext>
            </a:extLst>
          </p:cNvPr>
          <p:cNvCxnSpPr>
            <a:cxnSpLocks/>
            <a:stCxn id="2" idx="3"/>
            <a:endCxn id="17" idx="1"/>
          </p:cNvCxnSpPr>
          <p:nvPr/>
        </p:nvCxnSpPr>
        <p:spPr>
          <a:xfrm>
            <a:off x="1160266" y="4596762"/>
            <a:ext cx="5888281" cy="394698"/>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graphicFrame>
        <p:nvGraphicFramePr>
          <p:cNvPr id="23" name="Table 23">
            <a:extLst>
              <a:ext uri="{FF2B5EF4-FFF2-40B4-BE49-F238E27FC236}">
                <a16:creationId xmlns:a16="http://schemas.microsoft.com/office/drawing/2014/main" id="{675CF79B-8402-4ED7-B463-74A3E3D9458B}"/>
              </a:ext>
            </a:extLst>
          </p:cNvPr>
          <p:cNvGraphicFramePr>
            <a:graphicFrameLocks noGrp="1"/>
          </p:cNvGraphicFramePr>
          <p:nvPr/>
        </p:nvGraphicFramePr>
        <p:xfrm>
          <a:off x="6850598" y="2090634"/>
          <a:ext cx="5156432" cy="1301849"/>
        </p:xfrm>
        <a:graphic>
          <a:graphicData uri="http://schemas.openxmlformats.org/drawingml/2006/table">
            <a:tbl>
              <a:tblPr firstRow="1" bandRow="1">
                <a:tableStyleId>{5C22544A-7EE6-4342-B048-85BDC9FD1C3A}</a:tableStyleId>
              </a:tblPr>
              <a:tblGrid>
                <a:gridCol w="788457">
                  <a:extLst>
                    <a:ext uri="{9D8B030D-6E8A-4147-A177-3AD203B41FA5}">
                      <a16:colId xmlns:a16="http://schemas.microsoft.com/office/drawing/2014/main" val="773673641"/>
                    </a:ext>
                  </a:extLst>
                </a:gridCol>
                <a:gridCol w="2035022">
                  <a:extLst>
                    <a:ext uri="{9D8B030D-6E8A-4147-A177-3AD203B41FA5}">
                      <a16:colId xmlns:a16="http://schemas.microsoft.com/office/drawing/2014/main" val="3587201941"/>
                    </a:ext>
                  </a:extLst>
                </a:gridCol>
                <a:gridCol w="2332953">
                  <a:extLst>
                    <a:ext uri="{9D8B030D-6E8A-4147-A177-3AD203B41FA5}">
                      <a16:colId xmlns:a16="http://schemas.microsoft.com/office/drawing/2014/main" val="2592486137"/>
                    </a:ext>
                  </a:extLst>
                </a:gridCol>
              </a:tblGrid>
              <a:tr h="570329">
                <a:tc>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Along-track </a:t>
                      </a:r>
                      <a:r>
                        <a:rPr lang="el-GR"/>
                        <a:t>σ</a:t>
                      </a:r>
                      <a:r>
                        <a:rPr lang="en-US"/>
                        <a:t> [m]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Cross-plane </a:t>
                      </a:r>
                      <a:r>
                        <a:rPr lang="el-GR"/>
                        <a:t>σ</a:t>
                      </a:r>
                      <a:r>
                        <a:rPr lang="en-US"/>
                        <a:t> [m]</a:t>
                      </a:r>
                    </a:p>
                  </a:txBody>
                  <a:tcPr/>
                </a:tc>
                <a:extLst>
                  <a:ext uri="{0D108BD9-81ED-4DB2-BD59-A6C34878D82A}">
                    <a16:rowId xmlns:a16="http://schemas.microsoft.com/office/drawing/2014/main" val="2329835364"/>
                  </a:ext>
                </a:extLst>
              </a:tr>
              <a:tr h="349809">
                <a:tc>
                  <a:txBody>
                    <a:bodyPr/>
                    <a:lstStyle/>
                    <a:p>
                      <a:r>
                        <a:rPr lang="en-US"/>
                        <a:t>Max</a:t>
                      </a:r>
                    </a:p>
                  </a:txBody>
                  <a:tcPr/>
                </a:tc>
                <a:tc>
                  <a:txBody>
                    <a:bodyPr/>
                    <a:lstStyle/>
                    <a:p>
                      <a:r>
                        <a:rPr lang="en-US"/>
                        <a:t>0.31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0.29</a:t>
                      </a:r>
                    </a:p>
                  </a:txBody>
                  <a:tcPr/>
                </a:tc>
                <a:extLst>
                  <a:ext uri="{0D108BD9-81ED-4DB2-BD59-A6C34878D82A}">
                    <a16:rowId xmlns:a16="http://schemas.microsoft.com/office/drawing/2014/main" val="736552118"/>
                  </a:ext>
                </a:extLst>
              </a:tr>
              <a:tr h="3498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Min</a:t>
                      </a:r>
                    </a:p>
                  </a:txBody>
                  <a:tcPr/>
                </a:tc>
                <a:tc>
                  <a:txBody>
                    <a:bodyPr/>
                    <a:lstStyle/>
                    <a:p>
                      <a:r>
                        <a:rPr lang="en-US"/>
                        <a:t>0.02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0.01</a:t>
                      </a:r>
                    </a:p>
                  </a:txBody>
                  <a:tcPr/>
                </a:tc>
                <a:extLst>
                  <a:ext uri="{0D108BD9-81ED-4DB2-BD59-A6C34878D82A}">
                    <a16:rowId xmlns:a16="http://schemas.microsoft.com/office/drawing/2014/main" val="1948653232"/>
                  </a:ext>
                </a:extLst>
              </a:tr>
            </a:tbl>
          </a:graphicData>
        </a:graphic>
      </p:graphicFrame>
      <p:sp>
        <p:nvSpPr>
          <p:cNvPr id="2" name="Rectangle 1">
            <a:extLst>
              <a:ext uri="{FF2B5EF4-FFF2-40B4-BE49-F238E27FC236}">
                <a16:creationId xmlns:a16="http://schemas.microsoft.com/office/drawing/2014/main" id="{68270A4B-E26D-44C7-A95F-2261BFD2D875}"/>
              </a:ext>
            </a:extLst>
          </p:cNvPr>
          <p:cNvSpPr/>
          <p:nvPr/>
        </p:nvSpPr>
        <p:spPr>
          <a:xfrm>
            <a:off x="1094861" y="4403468"/>
            <a:ext cx="65405" cy="38658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close up of text on a black background&#10;&#10;Description automatically generated">
            <a:extLst>
              <a:ext uri="{FF2B5EF4-FFF2-40B4-BE49-F238E27FC236}">
                <a16:creationId xmlns:a16="http://schemas.microsoft.com/office/drawing/2014/main" id="{1FC53EA0-074B-4F59-84BA-E1CF05C409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336" t="5831" r="7197" b="2436"/>
          <a:stretch/>
        </p:blipFill>
        <p:spPr>
          <a:xfrm>
            <a:off x="7209638" y="3799228"/>
            <a:ext cx="4448617" cy="2356701"/>
          </a:xfrm>
          <a:prstGeom prst="rect">
            <a:avLst/>
          </a:prstGeom>
        </p:spPr>
      </p:pic>
      <p:sp>
        <p:nvSpPr>
          <p:cNvPr id="17" name="Rectangle 16">
            <a:extLst>
              <a:ext uri="{FF2B5EF4-FFF2-40B4-BE49-F238E27FC236}">
                <a16:creationId xmlns:a16="http://schemas.microsoft.com/office/drawing/2014/main" id="{9F17F4B0-9794-44B2-B6C6-C34E43FC2CFE}"/>
              </a:ext>
            </a:extLst>
          </p:cNvPr>
          <p:cNvSpPr/>
          <p:nvPr/>
        </p:nvSpPr>
        <p:spPr>
          <a:xfrm>
            <a:off x="7048547" y="3698380"/>
            <a:ext cx="4760535" cy="258616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95676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
                                        </p:tgtEl>
                                      </p:cBhvr>
                                      <p:by x="150000" y="150000"/>
                                    </p:animScale>
                                  </p:childTnLst>
                                </p:cTn>
                              </p:par>
                              <p:par>
                                <p:cTn id="7" presetID="6" presetClass="emph" presetSubtype="0" fill="hold" grpId="0" nodeType="withEffect">
                                  <p:stCondLst>
                                    <p:cond delay="0"/>
                                  </p:stCondLst>
                                  <p:childTnLst>
                                    <p:animScale>
                                      <p:cBhvr>
                                        <p:cTn id="8" dur="2000" fill="hold"/>
                                        <p:tgtEl>
                                          <p:spTgt spid="17"/>
                                        </p:tgtEl>
                                      </p:cBhvr>
                                      <p:by x="150000" y="150000"/>
                                    </p:animScale>
                                  </p:childTnLst>
                                </p:cTn>
                              </p:par>
                              <p:par>
                                <p:cTn id="9" presetID="49" presetClass="path" presetSubtype="0" accel="50000" decel="50000" fill="hold" nodeType="withEffect">
                                  <p:stCondLst>
                                    <p:cond delay="0"/>
                                  </p:stCondLst>
                                  <p:childTnLst>
                                    <p:animMotion origin="layout" path="M -0.25 -0.25 L 1.875E-6 -4.44444E-6 " pathEditMode="relative" rAng="0" ptsTypes="AA">
                                      <p:cBhvr>
                                        <p:cTn id="10" dur="2000" spd="-100000" fill="hold"/>
                                        <p:tgtEl>
                                          <p:spTgt spid="13"/>
                                        </p:tgtEl>
                                        <p:attrNameLst>
                                          <p:attrName>ppt_x</p:attrName>
                                          <p:attrName>ppt_y</p:attrName>
                                        </p:attrNameLst>
                                      </p:cBhvr>
                                      <p:rCtr x="12500" y="12500"/>
                                    </p:animMotion>
                                  </p:childTnLst>
                                </p:cTn>
                              </p:par>
                              <p:par>
                                <p:cTn id="11" presetID="49" presetClass="path" presetSubtype="0" accel="50000" decel="50000" fill="hold" grpId="1" nodeType="withEffect">
                                  <p:stCondLst>
                                    <p:cond delay="0"/>
                                  </p:stCondLst>
                                  <p:childTnLst>
                                    <p:animMotion origin="layout" path="M -0.25 -0.25 L -1.66667E-6 2.22222E-6 " pathEditMode="relative" rAng="0" ptsTypes="AA">
                                      <p:cBhvr>
                                        <p:cTn id="12" dur="2000" spd="-100000" fill="hold"/>
                                        <p:tgtEl>
                                          <p:spTgt spid="17"/>
                                        </p:tgtEl>
                                        <p:attrNameLst>
                                          <p:attrName>ppt_x</p:attrName>
                                          <p:attrName>ppt_y</p:attrName>
                                        </p:attrNameLst>
                                      </p:cBhvr>
                                      <p:rCtr x="1250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386C4A-1BC2-4A40-B904-3C7FBBF0DBCC}"/>
              </a:ext>
            </a:extLst>
          </p:cNvPr>
          <p:cNvSpPr>
            <a:spLocks noGrp="1"/>
          </p:cNvSpPr>
          <p:nvPr>
            <p:ph type="title"/>
          </p:nvPr>
        </p:nvSpPr>
        <p:spPr/>
        <p:txBody>
          <a:bodyPr/>
          <a:lstStyle/>
          <a:p>
            <a:r>
              <a:rPr lang="en-US"/>
              <a:t>State Estimation: Test Overview</a:t>
            </a:r>
          </a:p>
        </p:txBody>
      </p:sp>
      <p:sp>
        <p:nvSpPr>
          <p:cNvPr id="4" name="Slide Number Placeholder 3">
            <a:extLst>
              <a:ext uri="{FF2B5EF4-FFF2-40B4-BE49-F238E27FC236}">
                <a16:creationId xmlns:a16="http://schemas.microsoft.com/office/drawing/2014/main" id="{D4DFA0A5-37A9-4719-B9BA-9F812B2F27F9}"/>
              </a:ext>
            </a:extLst>
          </p:cNvPr>
          <p:cNvSpPr>
            <a:spLocks noGrp="1"/>
          </p:cNvSpPr>
          <p:nvPr>
            <p:ph type="sldNum" sz="quarter" idx="4"/>
          </p:nvPr>
        </p:nvSpPr>
        <p:spPr/>
        <p:txBody>
          <a:bodyPr/>
          <a:lstStyle/>
          <a:p>
            <a:fld id="{292ABC7F-B9E9-0840-915A-8F394559AFCC}" type="slidenum">
              <a:rPr lang="en-US" smtClean="0"/>
              <a:pPr/>
              <a:t>35</a:t>
            </a:fld>
            <a:endParaRPr lang="en-US"/>
          </a:p>
        </p:txBody>
      </p:sp>
      <p:sp>
        <p:nvSpPr>
          <p:cNvPr id="5" name="TextBox 4">
            <a:extLst>
              <a:ext uri="{FF2B5EF4-FFF2-40B4-BE49-F238E27FC236}">
                <a16:creationId xmlns:a16="http://schemas.microsoft.com/office/drawing/2014/main" id="{BC6DC174-6980-4FAD-BCB2-C33C9D114A01}"/>
              </a:ext>
            </a:extLst>
          </p:cNvPr>
          <p:cNvSpPr txBox="1"/>
          <p:nvPr/>
        </p:nvSpPr>
        <p:spPr>
          <a:xfrm>
            <a:off x="57562" y="1477790"/>
            <a:ext cx="1854711"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rPr>
              <a:t>Orbit Simulation</a:t>
            </a:r>
          </a:p>
        </p:txBody>
      </p:sp>
      <p:sp>
        <p:nvSpPr>
          <p:cNvPr id="6" name="TextBox 5">
            <a:extLst>
              <a:ext uri="{FF2B5EF4-FFF2-40B4-BE49-F238E27FC236}">
                <a16:creationId xmlns:a16="http://schemas.microsoft.com/office/drawing/2014/main" id="{54FC7BF9-DA6B-4893-AF1D-134A9C080A2E}"/>
              </a:ext>
            </a:extLst>
          </p:cNvPr>
          <p:cNvSpPr txBox="1"/>
          <p:nvPr/>
        </p:nvSpPr>
        <p:spPr>
          <a:xfrm>
            <a:off x="208042" y="2841053"/>
            <a:ext cx="1567116"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rPr>
              <a:t>C4D/</a:t>
            </a:r>
            <a:r>
              <a:rPr lang="en-US" sz="1800" err="1">
                <a:solidFill>
                  <a:srgbClr val="000000"/>
                </a:solidFill>
              </a:rPr>
              <a:t>Blensor</a:t>
            </a:r>
            <a:endParaRPr lang="en-US" sz="1800">
              <a:solidFill>
                <a:srgbClr val="000000"/>
              </a:solidFill>
            </a:endParaRPr>
          </a:p>
        </p:txBody>
      </p:sp>
      <p:sp>
        <p:nvSpPr>
          <p:cNvPr id="7" name="TextBox 6">
            <a:extLst>
              <a:ext uri="{FF2B5EF4-FFF2-40B4-BE49-F238E27FC236}">
                <a16:creationId xmlns:a16="http://schemas.microsoft.com/office/drawing/2014/main" id="{EC2F525B-4603-4A70-B117-3A3BE5EF3DFA}"/>
              </a:ext>
            </a:extLst>
          </p:cNvPr>
          <p:cNvSpPr txBox="1"/>
          <p:nvPr/>
        </p:nvSpPr>
        <p:spPr>
          <a:xfrm>
            <a:off x="105806" y="4264983"/>
            <a:ext cx="1715025"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Centroid </a:t>
            </a:r>
          </a:p>
          <a:p>
            <a:pPr algn="ctr"/>
            <a:r>
              <a:rPr lang="en-US" sz="1800">
                <a:solidFill>
                  <a:srgbClr val="000000"/>
                </a:solidFill>
              </a:rPr>
              <a:t>Determination</a:t>
            </a:r>
          </a:p>
        </p:txBody>
      </p:sp>
      <p:sp>
        <p:nvSpPr>
          <p:cNvPr id="8" name="TextBox 7">
            <a:extLst>
              <a:ext uri="{FF2B5EF4-FFF2-40B4-BE49-F238E27FC236}">
                <a16:creationId xmlns:a16="http://schemas.microsoft.com/office/drawing/2014/main" id="{F6EAC087-0FA9-403F-BF25-C9FA6D311F18}"/>
              </a:ext>
            </a:extLst>
          </p:cNvPr>
          <p:cNvSpPr txBox="1"/>
          <p:nvPr/>
        </p:nvSpPr>
        <p:spPr>
          <a:xfrm>
            <a:off x="894953" y="5674044"/>
            <a:ext cx="1829632"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State Estimation</a:t>
            </a:r>
          </a:p>
          <a:p>
            <a:pPr algn="ctr"/>
            <a:r>
              <a:rPr lang="en-US" sz="1800">
                <a:solidFill>
                  <a:srgbClr val="000000"/>
                </a:solidFill>
              </a:rPr>
              <a:t>Algorithm</a:t>
            </a:r>
          </a:p>
        </p:txBody>
      </p:sp>
      <p:pic>
        <p:nvPicPr>
          <p:cNvPr id="12" name="Picture 9" descr="A close up of a screen&#10;&#10;Description generated with high confidence">
            <a:extLst>
              <a:ext uri="{FF2B5EF4-FFF2-40B4-BE49-F238E27FC236}">
                <a16:creationId xmlns:a16="http://schemas.microsoft.com/office/drawing/2014/main" id="{FA51535A-ED6C-4A01-B976-070F87A6784B}"/>
              </a:ext>
            </a:extLst>
          </p:cNvPr>
          <p:cNvPicPr>
            <a:picLocks noChangeAspect="1"/>
          </p:cNvPicPr>
          <p:nvPr/>
        </p:nvPicPr>
        <p:blipFill>
          <a:blip r:embed="rId3"/>
          <a:stretch>
            <a:fillRect/>
          </a:stretch>
        </p:blipFill>
        <p:spPr>
          <a:xfrm>
            <a:off x="8190035" y="4888352"/>
            <a:ext cx="4030645" cy="589868"/>
          </a:xfrm>
          <a:prstGeom prst="rect">
            <a:avLst/>
          </a:prstGeom>
        </p:spPr>
      </p:pic>
      <p:pic>
        <p:nvPicPr>
          <p:cNvPr id="13" name="Picture 12" descr="A screenshot of a cell phone&#10;&#10;Description generated with high confidence">
            <a:extLst>
              <a:ext uri="{FF2B5EF4-FFF2-40B4-BE49-F238E27FC236}">
                <a16:creationId xmlns:a16="http://schemas.microsoft.com/office/drawing/2014/main" id="{3E82B161-DC73-484F-B93C-4C1D150CA6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674530" y="1133675"/>
            <a:ext cx="4832522" cy="2359540"/>
          </a:xfrm>
          <a:prstGeom prst="rect">
            <a:avLst/>
          </a:prstGeom>
        </p:spPr>
      </p:pic>
      <p:pic>
        <p:nvPicPr>
          <p:cNvPr id="14" name="Picture 20">
            <a:extLst>
              <a:ext uri="{FF2B5EF4-FFF2-40B4-BE49-F238E27FC236}">
                <a16:creationId xmlns:a16="http://schemas.microsoft.com/office/drawing/2014/main" id="{CB1808B9-97F3-401D-AF8A-275E7A158E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42125" y="1304372"/>
            <a:ext cx="1508508" cy="843219"/>
          </a:xfrm>
          <a:prstGeom prst="rect">
            <a:avLst/>
          </a:prstGeom>
        </p:spPr>
      </p:pic>
      <p:pic>
        <p:nvPicPr>
          <p:cNvPr id="15" name="Picture 14">
            <a:extLst>
              <a:ext uri="{FF2B5EF4-FFF2-40B4-BE49-F238E27FC236}">
                <a16:creationId xmlns:a16="http://schemas.microsoft.com/office/drawing/2014/main" id="{52AC7A0B-B6D9-484D-B09D-89ED975E013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98130" y="2672797"/>
            <a:ext cx="851535" cy="843218"/>
          </a:xfrm>
          <a:prstGeom prst="rect">
            <a:avLst/>
          </a:prstGeom>
        </p:spPr>
      </p:pic>
      <p:sp>
        <p:nvSpPr>
          <p:cNvPr id="17" name="TextBox 16">
            <a:extLst>
              <a:ext uri="{FF2B5EF4-FFF2-40B4-BE49-F238E27FC236}">
                <a16:creationId xmlns:a16="http://schemas.microsoft.com/office/drawing/2014/main" id="{F2075B90-B1F7-44DE-8A55-7A57C767CCBE}"/>
              </a:ext>
            </a:extLst>
          </p:cNvPr>
          <p:cNvSpPr txBox="1"/>
          <p:nvPr/>
        </p:nvSpPr>
        <p:spPr>
          <a:xfrm>
            <a:off x="877314" y="735268"/>
            <a:ext cx="20699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000000"/>
                </a:solidFill>
              </a:rPr>
              <a:t>Test Procedure</a:t>
            </a:r>
          </a:p>
        </p:txBody>
      </p:sp>
      <p:sp>
        <p:nvSpPr>
          <p:cNvPr id="18" name="TextBox 17">
            <a:extLst>
              <a:ext uri="{FF2B5EF4-FFF2-40B4-BE49-F238E27FC236}">
                <a16:creationId xmlns:a16="http://schemas.microsoft.com/office/drawing/2014/main" id="{28EF71B1-A388-4235-AEE3-00C85958AD33}"/>
              </a:ext>
            </a:extLst>
          </p:cNvPr>
          <p:cNvSpPr txBox="1"/>
          <p:nvPr/>
        </p:nvSpPr>
        <p:spPr>
          <a:xfrm>
            <a:off x="6444741" y="729546"/>
            <a:ext cx="34200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000000"/>
                </a:solidFill>
              </a:rPr>
              <a:t>Verification and Validation</a:t>
            </a:r>
          </a:p>
        </p:txBody>
      </p:sp>
      <p:cxnSp>
        <p:nvCxnSpPr>
          <p:cNvPr id="36" name="Connector: Elbow 35">
            <a:extLst>
              <a:ext uri="{FF2B5EF4-FFF2-40B4-BE49-F238E27FC236}">
                <a16:creationId xmlns:a16="http://schemas.microsoft.com/office/drawing/2014/main" id="{08E5C78C-EE8A-4C0C-A3CD-7A2C72EE2B1A}"/>
              </a:ext>
            </a:extLst>
          </p:cNvPr>
          <p:cNvCxnSpPr>
            <a:cxnSpLocks/>
            <a:stCxn id="78" idx="2"/>
            <a:endCxn id="38" idx="2"/>
          </p:cNvCxnSpPr>
          <p:nvPr/>
        </p:nvCxnSpPr>
        <p:spPr>
          <a:xfrm rot="5400000" flipH="1" flipV="1">
            <a:off x="3882966" y="4174625"/>
            <a:ext cx="105788" cy="4173497"/>
          </a:xfrm>
          <a:prstGeom prst="bentConnector3">
            <a:avLst>
              <a:gd name="adj1" fmla="val -21609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7" name="Connector: Elbow 36">
            <a:extLst>
              <a:ext uri="{FF2B5EF4-FFF2-40B4-BE49-F238E27FC236}">
                <a16:creationId xmlns:a16="http://schemas.microsoft.com/office/drawing/2014/main" id="{A86813B5-2FC2-43E0-B6DF-BA2A13ECB608}"/>
              </a:ext>
            </a:extLst>
          </p:cNvPr>
          <p:cNvCxnSpPr>
            <a:cxnSpLocks/>
            <a:stCxn id="78" idx="2"/>
            <a:endCxn id="12" idx="2"/>
          </p:cNvCxnSpPr>
          <p:nvPr/>
        </p:nvCxnSpPr>
        <p:spPr>
          <a:xfrm rot="5400000" flipH="1" flipV="1">
            <a:off x="5609211" y="1718121"/>
            <a:ext cx="836048" cy="8356246"/>
          </a:xfrm>
          <a:prstGeom prst="bentConnector3">
            <a:avLst>
              <a:gd name="adj1" fmla="val -27343"/>
            </a:avLst>
          </a:prstGeom>
          <a:ln>
            <a:tailEnd type="triangle"/>
          </a:ln>
          <a:effectLst/>
        </p:spPr>
        <p:style>
          <a:lnRef idx="2">
            <a:schemeClr val="accent1"/>
          </a:lnRef>
          <a:fillRef idx="0">
            <a:schemeClr val="accent1"/>
          </a:fillRef>
          <a:effectRef idx="1">
            <a:schemeClr val="accent1"/>
          </a:effectRef>
          <a:fontRef idx="minor">
            <a:schemeClr val="tx1"/>
          </a:fontRef>
        </p:style>
      </p:cxnSp>
      <p:pic>
        <p:nvPicPr>
          <p:cNvPr id="45" name="Picture 20">
            <a:extLst>
              <a:ext uri="{FF2B5EF4-FFF2-40B4-BE49-F238E27FC236}">
                <a16:creationId xmlns:a16="http://schemas.microsoft.com/office/drawing/2014/main" id="{D7FFC7A2-E397-4328-9A1B-68500FFAA1FF}"/>
              </a:ext>
            </a:extLst>
          </p:cNvPr>
          <p:cNvPicPr>
            <a:picLocks noChangeAspect="1"/>
          </p:cNvPicPr>
          <p:nvPr/>
        </p:nvPicPr>
        <p:blipFill>
          <a:blip r:embed="rId7"/>
          <a:stretch>
            <a:fillRect/>
          </a:stretch>
        </p:blipFill>
        <p:spPr>
          <a:xfrm>
            <a:off x="8801592" y="1349159"/>
            <a:ext cx="2786751" cy="1557725"/>
          </a:xfrm>
          <a:prstGeom prst="rect">
            <a:avLst/>
          </a:prstGeom>
        </p:spPr>
      </p:pic>
      <p:cxnSp>
        <p:nvCxnSpPr>
          <p:cNvPr id="46" name="Straight Arrow Connector 45">
            <a:extLst>
              <a:ext uri="{FF2B5EF4-FFF2-40B4-BE49-F238E27FC236}">
                <a16:creationId xmlns:a16="http://schemas.microsoft.com/office/drawing/2014/main" id="{8D88630F-08FE-418C-B6A1-64B6A3A254D1}"/>
              </a:ext>
            </a:extLst>
          </p:cNvPr>
          <p:cNvCxnSpPr>
            <a:cxnSpLocks/>
            <a:stCxn id="116" idx="0"/>
            <a:endCxn id="45" idx="2"/>
          </p:cNvCxnSpPr>
          <p:nvPr/>
        </p:nvCxnSpPr>
        <p:spPr>
          <a:xfrm flipH="1" flipV="1">
            <a:off x="10194968" y="2906884"/>
            <a:ext cx="1" cy="160603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03A99F4C-E7EB-4D33-A0DF-C92875C45F25}"/>
              </a:ext>
            </a:extLst>
          </p:cNvPr>
          <p:cNvSpPr/>
          <p:nvPr/>
        </p:nvSpPr>
        <p:spPr>
          <a:xfrm>
            <a:off x="86211" y="1231425"/>
            <a:ext cx="3543106" cy="97026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A5C46EF-8BEF-41C0-AA1E-6031A4405453}"/>
              </a:ext>
            </a:extLst>
          </p:cNvPr>
          <p:cNvSpPr/>
          <p:nvPr/>
        </p:nvSpPr>
        <p:spPr>
          <a:xfrm>
            <a:off x="82662" y="2609276"/>
            <a:ext cx="3543105" cy="970260"/>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1E39199-24D4-4C5F-8395-9B72020DEF82}"/>
              </a:ext>
            </a:extLst>
          </p:cNvPr>
          <p:cNvSpPr/>
          <p:nvPr/>
        </p:nvSpPr>
        <p:spPr>
          <a:xfrm>
            <a:off x="78695" y="4003653"/>
            <a:ext cx="3543105" cy="1296908"/>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913BAF8E-E836-40F6-B626-10353C60AFA9}"/>
              </a:ext>
            </a:extLst>
          </p:cNvPr>
          <p:cNvCxnSpPr>
            <a:cxnSpLocks/>
            <a:stCxn id="52" idx="2"/>
            <a:endCxn id="54" idx="0"/>
          </p:cNvCxnSpPr>
          <p:nvPr/>
        </p:nvCxnSpPr>
        <p:spPr>
          <a:xfrm flipH="1">
            <a:off x="1854215" y="2201685"/>
            <a:ext cx="3549" cy="40759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36DCE5CD-6B49-4F5C-8055-088A93BADE2D}"/>
              </a:ext>
            </a:extLst>
          </p:cNvPr>
          <p:cNvCxnSpPr>
            <a:cxnSpLocks/>
            <a:stCxn id="54" idx="2"/>
            <a:endCxn id="55" idx="0"/>
          </p:cNvCxnSpPr>
          <p:nvPr/>
        </p:nvCxnSpPr>
        <p:spPr>
          <a:xfrm flipH="1">
            <a:off x="1850248" y="3579536"/>
            <a:ext cx="3967" cy="42411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78" name="Rectangle 77">
            <a:extLst>
              <a:ext uri="{FF2B5EF4-FFF2-40B4-BE49-F238E27FC236}">
                <a16:creationId xmlns:a16="http://schemas.microsoft.com/office/drawing/2014/main" id="{BC2759A6-7299-4884-AE72-1AA2838E1D85}"/>
              </a:ext>
            </a:extLst>
          </p:cNvPr>
          <p:cNvSpPr/>
          <p:nvPr/>
        </p:nvSpPr>
        <p:spPr>
          <a:xfrm>
            <a:off x="894954" y="5667936"/>
            <a:ext cx="1908316" cy="646332"/>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C5F9194C-BCD8-47C5-9D5F-239F77F640E5}"/>
              </a:ext>
            </a:extLst>
          </p:cNvPr>
          <p:cNvCxnSpPr>
            <a:cxnSpLocks/>
            <a:stCxn id="55" idx="2"/>
            <a:endCxn id="78" idx="0"/>
          </p:cNvCxnSpPr>
          <p:nvPr/>
        </p:nvCxnSpPr>
        <p:spPr>
          <a:xfrm flipH="1">
            <a:off x="1849112" y="5300561"/>
            <a:ext cx="1136" cy="36737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pic>
        <p:nvPicPr>
          <p:cNvPr id="93" name="Picture 2" descr="Image result for clock with 15 minutes">
            <a:extLst>
              <a:ext uri="{FF2B5EF4-FFF2-40B4-BE49-F238E27FC236}">
                <a16:creationId xmlns:a16="http://schemas.microsoft.com/office/drawing/2014/main" id="{3564A4E6-5392-4BB7-96D7-5D759730191A}"/>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584108" y="6281477"/>
            <a:ext cx="1234582" cy="523814"/>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cxnSp>
        <p:nvCxnSpPr>
          <p:cNvPr id="96" name="Connector: Elbow 95">
            <a:extLst>
              <a:ext uri="{FF2B5EF4-FFF2-40B4-BE49-F238E27FC236}">
                <a16:creationId xmlns:a16="http://schemas.microsoft.com/office/drawing/2014/main" id="{F6B12CA3-411A-4A96-A11D-A9A2201FCE53}"/>
              </a:ext>
            </a:extLst>
          </p:cNvPr>
          <p:cNvCxnSpPr>
            <a:cxnSpLocks/>
            <a:stCxn id="78" idx="2"/>
            <a:endCxn id="93" idx="1"/>
          </p:cNvCxnSpPr>
          <p:nvPr/>
        </p:nvCxnSpPr>
        <p:spPr>
          <a:xfrm rot="16200000" flipH="1">
            <a:off x="6102052" y="2061328"/>
            <a:ext cx="229116" cy="8734996"/>
          </a:xfrm>
          <a:prstGeom prst="bentConnector2">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07" name="TextBox 106">
            <a:extLst>
              <a:ext uri="{FF2B5EF4-FFF2-40B4-BE49-F238E27FC236}">
                <a16:creationId xmlns:a16="http://schemas.microsoft.com/office/drawing/2014/main" id="{EA222E62-0631-41C6-B416-D1C334E0F0E1}"/>
              </a:ext>
            </a:extLst>
          </p:cNvPr>
          <p:cNvSpPr txBox="1"/>
          <p:nvPr/>
        </p:nvSpPr>
        <p:spPr>
          <a:xfrm>
            <a:off x="10130998" y="5912145"/>
            <a:ext cx="2140802"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Run Time (DR-2.7)</a:t>
            </a:r>
          </a:p>
        </p:txBody>
      </p:sp>
      <p:sp>
        <p:nvSpPr>
          <p:cNvPr id="108" name="TextBox 107">
            <a:extLst>
              <a:ext uri="{FF2B5EF4-FFF2-40B4-BE49-F238E27FC236}">
                <a16:creationId xmlns:a16="http://schemas.microsoft.com/office/drawing/2014/main" id="{079DE95A-4DF3-4D3A-B495-70DBAE8E82AE}"/>
              </a:ext>
            </a:extLst>
          </p:cNvPr>
          <p:cNvSpPr txBox="1"/>
          <p:nvPr/>
        </p:nvSpPr>
        <p:spPr>
          <a:xfrm>
            <a:off x="4271009" y="3725986"/>
            <a:ext cx="3649982"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Estimates and Covariance (DR-2.2)</a:t>
            </a:r>
          </a:p>
        </p:txBody>
      </p:sp>
      <p:cxnSp>
        <p:nvCxnSpPr>
          <p:cNvPr id="109" name="Straight Arrow Connector 108">
            <a:extLst>
              <a:ext uri="{FF2B5EF4-FFF2-40B4-BE49-F238E27FC236}">
                <a16:creationId xmlns:a16="http://schemas.microsoft.com/office/drawing/2014/main" id="{3A8C273F-A342-4E56-91D7-31BF5AB098E1}"/>
              </a:ext>
            </a:extLst>
          </p:cNvPr>
          <p:cNvCxnSpPr>
            <a:cxnSpLocks/>
            <a:stCxn id="108" idx="0"/>
            <a:endCxn id="13" idx="2"/>
          </p:cNvCxnSpPr>
          <p:nvPr/>
        </p:nvCxnSpPr>
        <p:spPr>
          <a:xfrm flipH="1" flipV="1">
            <a:off x="6090791" y="3493215"/>
            <a:ext cx="5209" cy="23277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16" name="TextBox 115">
            <a:extLst>
              <a:ext uri="{FF2B5EF4-FFF2-40B4-BE49-F238E27FC236}">
                <a16:creationId xmlns:a16="http://schemas.microsoft.com/office/drawing/2014/main" id="{2B95D4C7-1CB6-42F4-9413-F5624646F77B}"/>
              </a:ext>
            </a:extLst>
          </p:cNvPr>
          <p:cNvSpPr txBox="1"/>
          <p:nvPr/>
        </p:nvSpPr>
        <p:spPr>
          <a:xfrm>
            <a:off x="8650846" y="4512914"/>
            <a:ext cx="308824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000000"/>
                </a:solidFill>
              </a:rPr>
              <a:t>Two-Line Elements (DR-2.6)</a:t>
            </a:r>
          </a:p>
        </p:txBody>
      </p:sp>
      <p:sp>
        <p:nvSpPr>
          <p:cNvPr id="122" name="TextBox 121">
            <a:extLst>
              <a:ext uri="{FF2B5EF4-FFF2-40B4-BE49-F238E27FC236}">
                <a16:creationId xmlns:a16="http://schemas.microsoft.com/office/drawing/2014/main" id="{28396483-494F-4DF7-9AF5-28F6955A0411}"/>
              </a:ext>
            </a:extLst>
          </p:cNvPr>
          <p:cNvSpPr txBox="1"/>
          <p:nvPr/>
        </p:nvSpPr>
        <p:spPr>
          <a:xfrm>
            <a:off x="8661234" y="1031917"/>
            <a:ext cx="308824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rPr>
              <a:t>SPG4 Orbit </a:t>
            </a:r>
            <a:r>
              <a:rPr lang="en-US" sz="1800">
                <a:solidFill>
                  <a:srgbClr val="000000"/>
                </a:solidFill>
              </a:rPr>
              <a:t>Propagation</a:t>
            </a:r>
          </a:p>
        </p:txBody>
      </p:sp>
      <p:sp>
        <p:nvSpPr>
          <p:cNvPr id="133" name="TextBox 132">
            <a:extLst>
              <a:ext uri="{FF2B5EF4-FFF2-40B4-BE49-F238E27FC236}">
                <a16:creationId xmlns:a16="http://schemas.microsoft.com/office/drawing/2014/main" id="{1A75107A-8200-45D8-AB1A-E43EE41421FB}"/>
              </a:ext>
            </a:extLst>
          </p:cNvPr>
          <p:cNvSpPr txBox="1"/>
          <p:nvPr/>
        </p:nvSpPr>
        <p:spPr>
          <a:xfrm>
            <a:off x="1820831" y="5303624"/>
            <a:ext cx="110705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Centroids</a:t>
            </a:r>
          </a:p>
        </p:txBody>
      </p:sp>
      <p:sp>
        <p:nvSpPr>
          <p:cNvPr id="134" name="TextBox 133">
            <a:extLst>
              <a:ext uri="{FF2B5EF4-FFF2-40B4-BE49-F238E27FC236}">
                <a16:creationId xmlns:a16="http://schemas.microsoft.com/office/drawing/2014/main" id="{41E7FB6E-B156-400C-BDFA-B30058ACE94A}"/>
              </a:ext>
            </a:extLst>
          </p:cNvPr>
          <p:cNvSpPr txBox="1"/>
          <p:nvPr/>
        </p:nvSpPr>
        <p:spPr>
          <a:xfrm>
            <a:off x="1830880" y="3625973"/>
            <a:ext cx="1686634"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TOF Point Clouds</a:t>
            </a:r>
          </a:p>
        </p:txBody>
      </p:sp>
      <p:sp>
        <p:nvSpPr>
          <p:cNvPr id="135" name="TextBox 134">
            <a:extLst>
              <a:ext uri="{FF2B5EF4-FFF2-40B4-BE49-F238E27FC236}">
                <a16:creationId xmlns:a16="http://schemas.microsoft.com/office/drawing/2014/main" id="{174E7BEF-7393-456F-B353-4912BF7938C7}"/>
              </a:ext>
            </a:extLst>
          </p:cNvPr>
          <p:cNvSpPr txBox="1"/>
          <p:nvPr/>
        </p:nvSpPr>
        <p:spPr>
          <a:xfrm>
            <a:off x="1602480" y="2241901"/>
            <a:ext cx="1840745"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solidFill>
                  <a:srgbClr val="000000"/>
                </a:solidFill>
              </a:rPr>
              <a:t>Truth Motion</a:t>
            </a:r>
          </a:p>
        </p:txBody>
      </p:sp>
      <p:pic>
        <p:nvPicPr>
          <p:cNvPr id="38" name="Picture 37">
            <a:extLst>
              <a:ext uri="{FF2B5EF4-FFF2-40B4-BE49-F238E27FC236}">
                <a16:creationId xmlns:a16="http://schemas.microsoft.com/office/drawing/2014/main" id="{DD5EF046-9BCF-494E-97A4-457140A56D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90442" y="4079089"/>
            <a:ext cx="4264333" cy="2129391"/>
          </a:xfrm>
          <a:prstGeom prst="rect">
            <a:avLst/>
          </a:prstGeom>
        </p:spPr>
      </p:pic>
      <p:pic>
        <p:nvPicPr>
          <p:cNvPr id="1026" name="Picture 2">
            <a:extLst>
              <a:ext uri="{FF2B5EF4-FFF2-40B4-BE49-F238E27FC236}">
                <a16:creationId xmlns:a16="http://schemas.microsoft.com/office/drawing/2014/main" id="{47DC8511-0BEC-914F-B275-1E6C84A32E5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306159" y="4046274"/>
            <a:ext cx="790535" cy="1240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591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6D08D8-3302-433B-BA01-8CB295C018AE}"/>
              </a:ext>
            </a:extLst>
          </p:cNvPr>
          <p:cNvSpPr>
            <a:spLocks noGrp="1"/>
          </p:cNvSpPr>
          <p:nvPr>
            <p:ph type="title"/>
          </p:nvPr>
        </p:nvSpPr>
        <p:spPr/>
        <p:txBody>
          <a:bodyPr/>
          <a:lstStyle/>
          <a:p>
            <a:r>
              <a:rPr lang="en-US">
                <a:ea typeface="+mj-lt"/>
                <a:cs typeface="+mj-lt"/>
              </a:rPr>
              <a:t>State Estimation: Two-Line Element Results</a:t>
            </a:r>
            <a:endParaRPr lang="en-US"/>
          </a:p>
        </p:txBody>
      </p:sp>
      <p:sp>
        <p:nvSpPr>
          <p:cNvPr id="4" name="Slide Number Placeholder 3">
            <a:extLst>
              <a:ext uri="{FF2B5EF4-FFF2-40B4-BE49-F238E27FC236}">
                <a16:creationId xmlns:a16="http://schemas.microsoft.com/office/drawing/2014/main" id="{C7B1E224-A259-4880-A328-B22314F4F004}"/>
              </a:ext>
            </a:extLst>
          </p:cNvPr>
          <p:cNvSpPr>
            <a:spLocks noGrp="1"/>
          </p:cNvSpPr>
          <p:nvPr>
            <p:ph type="sldNum" sz="quarter" idx="4"/>
          </p:nvPr>
        </p:nvSpPr>
        <p:spPr/>
        <p:txBody>
          <a:bodyPr/>
          <a:lstStyle/>
          <a:p>
            <a:fld id="{292ABC7F-B9E9-0840-915A-8F394559AFCC}" type="slidenum">
              <a:rPr lang="en-US" smtClean="0"/>
              <a:pPr/>
              <a:t>36</a:t>
            </a:fld>
            <a:endParaRPr lang="en-US"/>
          </a:p>
        </p:txBody>
      </p:sp>
      <p:sp>
        <p:nvSpPr>
          <p:cNvPr id="21" name="Rectangle 20">
            <a:extLst>
              <a:ext uri="{FF2B5EF4-FFF2-40B4-BE49-F238E27FC236}">
                <a16:creationId xmlns:a16="http://schemas.microsoft.com/office/drawing/2014/main" id="{F878B7D8-71B5-43A7-ABA4-DCC322E2046A}"/>
              </a:ext>
            </a:extLst>
          </p:cNvPr>
          <p:cNvSpPr/>
          <p:nvPr/>
        </p:nvSpPr>
        <p:spPr>
          <a:xfrm>
            <a:off x="1668667" y="2615332"/>
            <a:ext cx="954013"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1</a:t>
            </a:r>
          </a:p>
        </p:txBody>
      </p:sp>
      <p:sp>
        <p:nvSpPr>
          <p:cNvPr id="23" name="Rectangle 22">
            <a:extLst>
              <a:ext uri="{FF2B5EF4-FFF2-40B4-BE49-F238E27FC236}">
                <a16:creationId xmlns:a16="http://schemas.microsoft.com/office/drawing/2014/main" id="{9E6F93A3-DF05-411A-B9C2-DC2EEF149136}"/>
              </a:ext>
            </a:extLst>
          </p:cNvPr>
          <p:cNvSpPr/>
          <p:nvPr/>
        </p:nvSpPr>
        <p:spPr>
          <a:xfrm>
            <a:off x="2622680" y="2617810"/>
            <a:ext cx="817598"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Sat. #</a:t>
            </a:r>
          </a:p>
        </p:txBody>
      </p:sp>
      <p:sp>
        <p:nvSpPr>
          <p:cNvPr id="25" name="Rectangle 24">
            <a:extLst>
              <a:ext uri="{FF2B5EF4-FFF2-40B4-BE49-F238E27FC236}">
                <a16:creationId xmlns:a16="http://schemas.microsoft.com/office/drawing/2014/main" id="{64C90F94-C3B2-466C-8A00-5384CE563F00}"/>
              </a:ext>
            </a:extLst>
          </p:cNvPr>
          <p:cNvSpPr/>
          <p:nvPr/>
        </p:nvSpPr>
        <p:spPr>
          <a:xfrm>
            <a:off x="2630693" y="3416686"/>
            <a:ext cx="817598"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INC</a:t>
            </a:r>
          </a:p>
        </p:txBody>
      </p:sp>
      <p:sp>
        <p:nvSpPr>
          <p:cNvPr id="26" name="Rectangle 25">
            <a:extLst>
              <a:ext uri="{FF2B5EF4-FFF2-40B4-BE49-F238E27FC236}">
                <a16:creationId xmlns:a16="http://schemas.microsoft.com/office/drawing/2014/main" id="{26308631-AD2A-4678-9094-DAA25C1F861F}"/>
              </a:ext>
            </a:extLst>
          </p:cNvPr>
          <p:cNvSpPr/>
          <p:nvPr/>
        </p:nvSpPr>
        <p:spPr>
          <a:xfrm>
            <a:off x="3435481" y="2618984"/>
            <a:ext cx="1607081" cy="2615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Epoch</a:t>
            </a:r>
          </a:p>
        </p:txBody>
      </p:sp>
      <p:sp>
        <p:nvSpPr>
          <p:cNvPr id="27" name="Rectangle 26">
            <a:extLst>
              <a:ext uri="{FF2B5EF4-FFF2-40B4-BE49-F238E27FC236}">
                <a16:creationId xmlns:a16="http://schemas.microsoft.com/office/drawing/2014/main" id="{21F85BA4-6E3F-45FD-BD15-2482D4BC755A}"/>
              </a:ext>
            </a:extLst>
          </p:cNvPr>
          <p:cNvSpPr/>
          <p:nvPr/>
        </p:nvSpPr>
        <p:spPr>
          <a:xfrm>
            <a:off x="3445922" y="3416686"/>
            <a:ext cx="817598"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RAAN</a:t>
            </a:r>
          </a:p>
        </p:txBody>
      </p:sp>
      <p:sp>
        <p:nvSpPr>
          <p:cNvPr id="28" name="Rectangle 27">
            <a:extLst>
              <a:ext uri="{FF2B5EF4-FFF2-40B4-BE49-F238E27FC236}">
                <a16:creationId xmlns:a16="http://schemas.microsoft.com/office/drawing/2014/main" id="{9BD06FD1-BA9E-4557-A0C4-E0C30FAEBB76}"/>
              </a:ext>
            </a:extLst>
          </p:cNvPr>
          <p:cNvSpPr/>
          <p:nvPr/>
        </p:nvSpPr>
        <p:spPr>
          <a:xfrm>
            <a:off x="4254093" y="3416686"/>
            <a:ext cx="817598"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ECC</a:t>
            </a:r>
          </a:p>
        </p:txBody>
      </p:sp>
      <p:sp>
        <p:nvSpPr>
          <p:cNvPr id="29" name="Rectangle 28">
            <a:extLst>
              <a:ext uri="{FF2B5EF4-FFF2-40B4-BE49-F238E27FC236}">
                <a16:creationId xmlns:a16="http://schemas.microsoft.com/office/drawing/2014/main" id="{66BD844E-77E6-417A-9FE5-C9ECE764722B}"/>
              </a:ext>
            </a:extLst>
          </p:cNvPr>
          <p:cNvSpPr/>
          <p:nvPr/>
        </p:nvSpPr>
        <p:spPr>
          <a:xfrm>
            <a:off x="5038240" y="2617811"/>
            <a:ext cx="870741" cy="2615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err="1"/>
              <a:t>nd</a:t>
            </a:r>
            <a:endParaRPr lang="en-US"/>
          </a:p>
        </p:txBody>
      </p:sp>
      <p:sp>
        <p:nvSpPr>
          <p:cNvPr id="30" name="Rectangle 29">
            <a:extLst>
              <a:ext uri="{FF2B5EF4-FFF2-40B4-BE49-F238E27FC236}">
                <a16:creationId xmlns:a16="http://schemas.microsoft.com/office/drawing/2014/main" id="{437827BB-742F-4627-ACC3-418E94D5B298}"/>
              </a:ext>
            </a:extLst>
          </p:cNvPr>
          <p:cNvSpPr/>
          <p:nvPr/>
        </p:nvSpPr>
        <p:spPr>
          <a:xfrm>
            <a:off x="5910679" y="2613683"/>
            <a:ext cx="870741" cy="2681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err="1"/>
              <a:t>ndd</a:t>
            </a:r>
            <a:endParaRPr lang="en-US"/>
          </a:p>
        </p:txBody>
      </p:sp>
      <p:sp>
        <p:nvSpPr>
          <p:cNvPr id="31" name="Rectangle 30">
            <a:extLst>
              <a:ext uri="{FF2B5EF4-FFF2-40B4-BE49-F238E27FC236}">
                <a16:creationId xmlns:a16="http://schemas.microsoft.com/office/drawing/2014/main" id="{DC97188B-6D56-44F9-93AD-F79F2168EE00}"/>
              </a:ext>
            </a:extLst>
          </p:cNvPr>
          <p:cNvSpPr/>
          <p:nvPr/>
        </p:nvSpPr>
        <p:spPr>
          <a:xfrm>
            <a:off x="6762566" y="2612967"/>
            <a:ext cx="870741"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err="1"/>
              <a:t>BStar</a:t>
            </a:r>
            <a:endParaRPr lang="en-US"/>
          </a:p>
        </p:txBody>
      </p:sp>
      <p:sp>
        <p:nvSpPr>
          <p:cNvPr id="32" name="Rectangle 31">
            <a:extLst>
              <a:ext uri="{FF2B5EF4-FFF2-40B4-BE49-F238E27FC236}">
                <a16:creationId xmlns:a16="http://schemas.microsoft.com/office/drawing/2014/main" id="{A788571F-8922-47F0-BA98-C92CADE16687}"/>
              </a:ext>
            </a:extLst>
          </p:cNvPr>
          <p:cNvSpPr/>
          <p:nvPr/>
        </p:nvSpPr>
        <p:spPr>
          <a:xfrm>
            <a:off x="7628961" y="2612967"/>
            <a:ext cx="870741"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Type</a:t>
            </a:r>
          </a:p>
        </p:txBody>
      </p:sp>
      <p:sp>
        <p:nvSpPr>
          <p:cNvPr id="33" name="Rectangle 32">
            <a:extLst>
              <a:ext uri="{FF2B5EF4-FFF2-40B4-BE49-F238E27FC236}">
                <a16:creationId xmlns:a16="http://schemas.microsoft.com/office/drawing/2014/main" id="{B5D7107A-18C8-4EE8-B9C4-0D063948816D}"/>
              </a:ext>
            </a:extLst>
          </p:cNvPr>
          <p:cNvSpPr/>
          <p:nvPr/>
        </p:nvSpPr>
        <p:spPr>
          <a:xfrm>
            <a:off x="8509129" y="2612967"/>
            <a:ext cx="870741"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El. #</a:t>
            </a:r>
          </a:p>
        </p:txBody>
      </p:sp>
      <p:sp>
        <p:nvSpPr>
          <p:cNvPr id="34" name="Rectangle 33">
            <a:extLst>
              <a:ext uri="{FF2B5EF4-FFF2-40B4-BE49-F238E27FC236}">
                <a16:creationId xmlns:a16="http://schemas.microsoft.com/office/drawing/2014/main" id="{047FE7BF-D8C4-4B9E-8860-34E52F5547FD}"/>
              </a:ext>
            </a:extLst>
          </p:cNvPr>
          <p:cNvSpPr/>
          <p:nvPr/>
        </p:nvSpPr>
        <p:spPr>
          <a:xfrm>
            <a:off x="9379870" y="2612967"/>
            <a:ext cx="870741"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sum</a:t>
            </a:r>
          </a:p>
        </p:txBody>
      </p:sp>
      <p:sp>
        <p:nvSpPr>
          <p:cNvPr id="35" name="Rectangle 34">
            <a:extLst>
              <a:ext uri="{FF2B5EF4-FFF2-40B4-BE49-F238E27FC236}">
                <a16:creationId xmlns:a16="http://schemas.microsoft.com/office/drawing/2014/main" id="{2CFA6540-0F6E-4BB8-9FE1-E6B00E34DE9D}"/>
              </a:ext>
            </a:extLst>
          </p:cNvPr>
          <p:cNvSpPr/>
          <p:nvPr/>
        </p:nvSpPr>
        <p:spPr>
          <a:xfrm>
            <a:off x="5069322" y="3416686"/>
            <a:ext cx="870741"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AOP</a:t>
            </a:r>
          </a:p>
        </p:txBody>
      </p:sp>
      <p:sp>
        <p:nvSpPr>
          <p:cNvPr id="36" name="Rectangle 35">
            <a:extLst>
              <a:ext uri="{FF2B5EF4-FFF2-40B4-BE49-F238E27FC236}">
                <a16:creationId xmlns:a16="http://schemas.microsoft.com/office/drawing/2014/main" id="{17320B73-8F58-4CE9-A812-2D86380943D7}"/>
              </a:ext>
            </a:extLst>
          </p:cNvPr>
          <p:cNvSpPr/>
          <p:nvPr/>
        </p:nvSpPr>
        <p:spPr>
          <a:xfrm>
            <a:off x="5941910" y="3416686"/>
            <a:ext cx="870741"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M</a:t>
            </a:r>
          </a:p>
        </p:txBody>
      </p:sp>
      <p:sp>
        <p:nvSpPr>
          <p:cNvPr id="37" name="Rectangle 36">
            <a:extLst>
              <a:ext uri="{FF2B5EF4-FFF2-40B4-BE49-F238E27FC236}">
                <a16:creationId xmlns:a16="http://schemas.microsoft.com/office/drawing/2014/main" id="{4DC1DCD2-C9B2-4131-9985-5C103FE2607E}"/>
              </a:ext>
            </a:extLst>
          </p:cNvPr>
          <p:cNvSpPr/>
          <p:nvPr/>
        </p:nvSpPr>
        <p:spPr>
          <a:xfrm>
            <a:off x="6805891" y="3416686"/>
            <a:ext cx="870741"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n</a:t>
            </a:r>
          </a:p>
        </p:txBody>
      </p:sp>
      <p:sp>
        <p:nvSpPr>
          <p:cNvPr id="38" name="Rectangle 37">
            <a:extLst>
              <a:ext uri="{FF2B5EF4-FFF2-40B4-BE49-F238E27FC236}">
                <a16:creationId xmlns:a16="http://schemas.microsoft.com/office/drawing/2014/main" id="{6086E256-55D6-4581-9437-E2388937CD01}"/>
              </a:ext>
            </a:extLst>
          </p:cNvPr>
          <p:cNvSpPr/>
          <p:nvPr/>
        </p:nvSpPr>
        <p:spPr>
          <a:xfrm>
            <a:off x="7674263" y="3416685"/>
            <a:ext cx="1745996"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Rev. #</a:t>
            </a:r>
          </a:p>
        </p:txBody>
      </p:sp>
      <p:sp>
        <p:nvSpPr>
          <p:cNvPr id="40" name="Rectangle 39">
            <a:extLst>
              <a:ext uri="{FF2B5EF4-FFF2-40B4-BE49-F238E27FC236}">
                <a16:creationId xmlns:a16="http://schemas.microsoft.com/office/drawing/2014/main" id="{DF93875D-4CAA-4855-B6DB-8F37E247868E}"/>
              </a:ext>
            </a:extLst>
          </p:cNvPr>
          <p:cNvSpPr/>
          <p:nvPr/>
        </p:nvSpPr>
        <p:spPr>
          <a:xfrm>
            <a:off x="9416702" y="3416685"/>
            <a:ext cx="870741" cy="26407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sum</a:t>
            </a:r>
          </a:p>
        </p:txBody>
      </p:sp>
      <p:sp>
        <p:nvSpPr>
          <p:cNvPr id="41" name="Rectangle 40">
            <a:extLst>
              <a:ext uri="{FF2B5EF4-FFF2-40B4-BE49-F238E27FC236}">
                <a16:creationId xmlns:a16="http://schemas.microsoft.com/office/drawing/2014/main" id="{A8ADDBF6-8B7B-45D0-A8A1-550354760804}"/>
              </a:ext>
            </a:extLst>
          </p:cNvPr>
          <p:cNvSpPr/>
          <p:nvPr/>
        </p:nvSpPr>
        <p:spPr>
          <a:xfrm>
            <a:off x="1680807" y="3416685"/>
            <a:ext cx="954013"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2</a:t>
            </a:r>
          </a:p>
        </p:txBody>
      </p:sp>
      <p:sp>
        <p:nvSpPr>
          <p:cNvPr id="12" name="Rectangle 11">
            <a:extLst>
              <a:ext uri="{FF2B5EF4-FFF2-40B4-BE49-F238E27FC236}">
                <a16:creationId xmlns:a16="http://schemas.microsoft.com/office/drawing/2014/main" id="{88ED6DD4-A2E7-4F29-A42F-6233525E4C6A}"/>
              </a:ext>
            </a:extLst>
          </p:cNvPr>
          <p:cNvSpPr/>
          <p:nvPr/>
        </p:nvSpPr>
        <p:spPr>
          <a:xfrm>
            <a:off x="1482325" y="2414413"/>
            <a:ext cx="9091366" cy="150396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aphicFrame>
        <p:nvGraphicFramePr>
          <p:cNvPr id="39" name="Table 38">
            <a:extLst>
              <a:ext uri="{FF2B5EF4-FFF2-40B4-BE49-F238E27FC236}">
                <a16:creationId xmlns:a16="http://schemas.microsoft.com/office/drawing/2014/main" id="{4547A320-627B-4D7C-BEF3-41B9A59D45A4}"/>
              </a:ext>
            </a:extLst>
          </p:cNvPr>
          <p:cNvGraphicFramePr>
            <a:graphicFrameLocks noGrp="1"/>
          </p:cNvGraphicFramePr>
          <p:nvPr>
            <p:extLst>
              <p:ext uri="{D42A27DB-BD31-4B8C-83A1-F6EECF244321}">
                <p14:modId xmlns:p14="http://schemas.microsoft.com/office/powerpoint/2010/main" val="218824643"/>
              </p:ext>
            </p:extLst>
          </p:nvPr>
        </p:nvGraphicFramePr>
        <p:xfrm>
          <a:off x="377727" y="890372"/>
          <a:ext cx="11345544" cy="774667"/>
        </p:xfrm>
        <a:graphic>
          <a:graphicData uri="http://schemas.openxmlformats.org/drawingml/2006/table">
            <a:tbl>
              <a:tblPr firstRow="1" bandRow="1">
                <a:tableStyleId>{5C22544A-7EE6-4342-B048-85BDC9FD1C3A}</a:tableStyleId>
              </a:tblPr>
              <a:tblGrid>
                <a:gridCol w="773270">
                  <a:extLst>
                    <a:ext uri="{9D8B030D-6E8A-4147-A177-3AD203B41FA5}">
                      <a16:colId xmlns:a16="http://schemas.microsoft.com/office/drawing/2014/main" val="4133574144"/>
                    </a:ext>
                  </a:extLst>
                </a:gridCol>
                <a:gridCol w="10572274">
                  <a:extLst>
                    <a:ext uri="{9D8B030D-6E8A-4147-A177-3AD203B41FA5}">
                      <a16:colId xmlns:a16="http://schemas.microsoft.com/office/drawing/2014/main" val="2040958153"/>
                    </a:ext>
                  </a:extLst>
                </a:gridCol>
              </a:tblGrid>
              <a:tr h="237864">
                <a:tc>
                  <a:txBody>
                    <a:bodyPr/>
                    <a:lstStyle/>
                    <a:p>
                      <a:r>
                        <a:rPr lang="en-US" sz="1600"/>
                        <a:t>Req.</a:t>
                      </a:r>
                    </a:p>
                  </a:txBody>
                  <a:tcPr/>
                </a:tc>
                <a:tc>
                  <a:txBody>
                    <a:bodyPr/>
                    <a:lstStyle/>
                    <a:p>
                      <a:r>
                        <a:rPr lang="en-US" sz="1600"/>
                        <a:t>Summary</a:t>
                      </a:r>
                    </a:p>
                  </a:txBody>
                  <a:tcPr/>
                </a:tc>
                <a:extLst>
                  <a:ext uri="{0D108BD9-81ED-4DB2-BD59-A6C34878D82A}">
                    <a16:rowId xmlns:a16="http://schemas.microsoft.com/office/drawing/2014/main" val="767023526"/>
                  </a:ext>
                </a:extLst>
              </a:tr>
              <a:tr h="439387">
                <a:tc>
                  <a:txBody>
                    <a:bodyPr/>
                    <a:lstStyle/>
                    <a:p>
                      <a:pPr rtl="0" fontAlgn="t">
                        <a:spcBef>
                          <a:spcPts val="0"/>
                        </a:spcBef>
                        <a:spcAft>
                          <a:spcPts val="0"/>
                        </a:spcAft>
                      </a:pPr>
                      <a:r>
                        <a:rPr lang="en-US" sz="1600">
                          <a:solidFill>
                            <a:srgbClr val="000000"/>
                          </a:solidFill>
                          <a:effectLst/>
                        </a:rPr>
                        <a:t>DR-2.6</a:t>
                      </a:r>
                    </a:p>
                  </a:txBody>
                  <a:tcPr marL="63500" marR="63500" marT="63500" marB="63500"/>
                </a:tc>
                <a:tc>
                  <a:txBody>
                    <a:bodyPr/>
                    <a:lstStyle/>
                    <a:p>
                      <a:pPr lvl="0">
                        <a:spcBef>
                          <a:spcPts val="0"/>
                        </a:spcBef>
                        <a:spcAft>
                          <a:spcPts val="0"/>
                        </a:spcAft>
                        <a:buNone/>
                      </a:pPr>
                      <a:r>
                        <a:rPr lang="en-US" sz="1600" b="0" u="none" strike="noStrike">
                          <a:solidFill>
                            <a:schemeClr val="bg2">
                              <a:lumMod val="10000"/>
                            </a:schemeClr>
                          </a:solidFill>
                          <a:effectLst/>
                          <a:latin typeface="+mn-lt"/>
                          <a:ea typeface="Cambria" panose="02040503050406030204" pitchFamily="18" charset="0"/>
                        </a:rPr>
                        <a:t>VISION shall produce </a:t>
                      </a:r>
                      <a:r>
                        <a:rPr lang="en-US" sz="1600" b="1" u="none" strike="noStrike">
                          <a:solidFill>
                            <a:schemeClr val="bg2">
                              <a:lumMod val="10000"/>
                            </a:schemeClr>
                          </a:solidFill>
                          <a:effectLst/>
                          <a:latin typeface="+mn-lt"/>
                          <a:ea typeface="Cambria" panose="02040503050406030204" pitchFamily="18" charset="0"/>
                        </a:rPr>
                        <a:t>Two-Line Elements</a:t>
                      </a:r>
                      <a:r>
                        <a:rPr lang="en-US" sz="1600" b="0" u="none" strike="noStrike">
                          <a:solidFill>
                            <a:schemeClr val="bg2">
                              <a:lumMod val="10000"/>
                            </a:schemeClr>
                          </a:solidFill>
                          <a:effectLst/>
                          <a:latin typeface="+mn-lt"/>
                          <a:ea typeface="Cambria" panose="02040503050406030204" pitchFamily="18" charset="0"/>
                        </a:rPr>
                        <a:t> that can be </a:t>
                      </a:r>
                      <a:r>
                        <a:rPr lang="en-US" sz="1600" b="1" u="none" strike="noStrike">
                          <a:solidFill>
                            <a:schemeClr val="bg2">
                              <a:lumMod val="10000"/>
                            </a:schemeClr>
                          </a:solidFill>
                          <a:effectLst/>
                          <a:latin typeface="+mn-lt"/>
                          <a:ea typeface="Cambria" panose="02040503050406030204" pitchFamily="18" charset="0"/>
                        </a:rPr>
                        <a:t>propagated</a:t>
                      </a:r>
                      <a:r>
                        <a:rPr lang="en-US" sz="1600" b="0" u="none" strike="noStrike">
                          <a:solidFill>
                            <a:schemeClr val="bg2">
                              <a:lumMod val="10000"/>
                            </a:schemeClr>
                          </a:solidFill>
                          <a:effectLst/>
                          <a:latin typeface="+mn-lt"/>
                          <a:ea typeface="Cambria" panose="02040503050406030204" pitchFamily="18" charset="0"/>
                        </a:rPr>
                        <a:t> using the </a:t>
                      </a:r>
                      <a:r>
                        <a:rPr lang="en-US" sz="1600" b="1" u="none" strike="noStrike">
                          <a:solidFill>
                            <a:schemeClr val="bg2">
                              <a:lumMod val="10000"/>
                            </a:schemeClr>
                          </a:solidFill>
                          <a:effectLst/>
                          <a:latin typeface="+mn-lt"/>
                          <a:ea typeface="Cambria" panose="02040503050406030204" pitchFamily="18" charset="0"/>
                        </a:rPr>
                        <a:t>SGP4 </a:t>
                      </a:r>
                      <a:r>
                        <a:rPr lang="en-US" sz="1600" b="0" u="none" strike="noStrike">
                          <a:solidFill>
                            <a:schemeClr val="bg2">
                              <a:lumMod val="10000"/>
                            </a:schemeClr>
                          </a:solidFill>
                          <a:effectLst/>
                          <a:latin typeface="+mn-lt"/>
                          <a:ea typeface="Cambria" panose="02040503050406030204" pitchFamily="18" charset="0"/>
                        </a:rPr>
                        <a:t>propagation tool.</a:t>
                      </a:r>
                    </a:p>
                  </a:txBody>
                  <a:tcPr marL="63500" marR="63500" marT="63500" marB="63500"/>
                </a:tc>
                <a:extLst>
                  <a:ext uri="{0D108BD9-81ED-4DB2-BD59-A6C34878D82A}">
                    <a16:rowId xmlns:a16="http://schemas.microsoft.com/office/drawing/2014/main" val="2122203728"/>
                  </a:ext>
                </a:extLst>
              </a:tr>
            </a:tbl>
          </a:graphicData>
        </a:graphic>
      </p:graphicFrame>
    </p:spTree>
    <p:extLst>
      <p:ext uri="{BB962C8B-B14F-4D97-AF65-F5344CB8AC3E}">
        <p14:creationId xmlns:p14="http://schemas.microsoft.com/office/powerpoint/2010/main" val="2505159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6D08D8-3302-433B-BA01-8CB295C018AE}"/>
              </a:ext>
            </a:extLst>
          </p:cNvPr>
          <p:cNvSpPr>
            <a:spLocks noGrp="1"/>
          </p:cNvSpPr>
          <p:nvPr>
            <p:ph type="title"/>
          </p:nvPr>
        </p:nvSpPr>
        <p:spPr/>
        <p:txBody>
          <a:bodyPr/>
          <a:lstStyle/>
          <a:p>
            <a:r>
              <a:rPr lang="en-US">
                <a:ea typeface="+mj-lt"/>
                <a:cs typeface="+mj-lt"/>
              </a:rPr>
              <a:t>State Estimation: Two-Line Element Results</a:t>
            </a:r>
            <a:endParaRPr lang="en-US"/>
          </a:p>
        </p:txBody>
      </p:sp>
      <p:sp>
        <p:nvSpPr>
          <p:cNvPr id="4" name="Slide Number Placeholder 3">
            <a:extLst>
              <a:ext uri="{FF2B5EF4-FFF2-40B4-BE49-F238E27FC236}">
                <a16:creationId xmlns:a16="http://schemas.microsoft.com/office/drawing/2014/main" id="{C7B1E224-A259-4880-A328-B22314F4F004}"/>
              </a:ext>
            </a:extLst>
          </p:cNvPr>
          <p:cNvSpPr>
            <a:spLocks noGrp="1"/>
          </p:cNvSpPr>
          <p:nvPr>
            <p:ph type="sldNum" sz="quarter" idx="4"/>
          </p:nvPr>
        </p:nvSpPr>
        <p:spPr/>
        <p:txBody>
          <a:bodyPr/>
          <a:lstStyle/>
          <a:p>
            <a:fld id="{292ABC7F-B9E9-0840-915A-8F394559AFCC}" type="slidenum">
              <a:rPr lang="en-US" smtClean="0"/>
              <a:pPr/>
              <a:t>37</a:t>
            </a:fld>
            <a:endParaRPr lang="en-US"/>
          </a:p>
        </p:txBody>
      </p:sp>
      <p:sp>
        <p:nvSpPr>
          <p:cNvPr id="21" name="Rectangle 20">
            <a:extLst>
              <a:ext uri="{FF2B5EF4-FFF2-40B4-BE49-F238E27FC236}">
                <a16:creationId xmlns:a16="http://schemas.microsoft.com/office/drawing/2014/main" id="{F878B7D8-71B5-43A7-ABA4-DCC322E2046A}"/>
              </a:ext>
            </a:extLst>
          </p:cNvPr>
          <p:cNvSpPr/>
          <p:nvPr/>
        </p:nvSpPr>
        <p:spPr>
          <a:xfrm>
            <a:off x="1668667" y="2615332"/>
            <a:ext cx="954013"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1</a:t>
            </a:r>
          </a:p>
        </p:txBody>
      </p:sp>
      <p:sp>
        <p:nvSpPr>
          <p:cNvPr id="23" name="Rectangle 22">
            <a:extLst>
              <a:ext uri="{FF2B5EF4-FFF2-40B4-BE49-F238E27FC236}">
                <a16:creationId xmlns:a16="http://schemas.microsoft.com/office/drawing/2014/main" id="{9E6F93A3-DF05-411A-B9C2-DC2EEF149136}"/>
              </a:ext>
            </a:extLst>
          </p:cNvPr>
          <p:cNvSpPr/>
          <p:nvPr/>
        </p:nvSpPr>
        <p:spPr>
          <a:xfrm>
            <a:off x="2622680" y="2617810"/>
            <a:ext cx="817598"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Sat. #</a:t>
            </a:r>
          </a:p>
        </p:txBody>
      </p:sp>
      <p:sp>
        <p:nvSpPr>
          <p:cNvPr id="25" name="Rectangle 24">
            <a:extLst>
              <a:ext uri="{FF2B5EF4-FFF2-40B4-BE49-F238E27FC236}">
                <a16:creationId xmlns:a16="http://schemas.microsoft.com/office/drawing/2014/main" id="{64C90F94-C3B2-466C-8A00-5384CE563F00}"/>
              </a:ext>
            </a:extLst>
          </p:cNvPr>
          <p:cNvSpPr/>
          <p:nvPr/>
        </p:nvSpPr>
        <p:spPr>
          <a:xfrm>
            <a:off x="2630693" y="3416686"/>
            <a:ext cx="817598"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INC</a:t>
            </a:r>
          </a:p>
        </p:txBody>
      </p:sp>
      <p:sp>
        <p:nvSpPr>
          <p:cNvPr id="26" name="Rectangle 25">
            <a:extLst>
              <a:ext uri="{FF2B5EF4-FFF2-40B4-BE49-F238E27FC236}">
                <a16:creationId xmlns:a16="http://schemas.microsoft.com/office/drawing/2014/main" id="{26308631-AD2A-4678-9094-DAA25C1F861F}"/>
              </a:ext>
            </a:extLst>
          </p:cNvPr>
          <p:cNvSpPr/>
          <p:nvPr/>
        </p:nvSpPr>
        <p:spPr>
          <a:xfrm>
            <a:off x="3435481" y="2618984"/>
            <a:ext cx="1607081" cy="2615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Epoch</a:t>
            </a:r>
          </a:p>
        </p:txBody>
      </p:sp>
      <p:sp>
        <p:nvSpPr>
          <p:cNvPr id="27" name="Rectangle 26">
            <a:extLst>
              <a:ext uri="{FF2B5EF4-FFF2-40B4-BE49-F238E27FC236}">
                <a16:creationId xmlns:a16="http://schemas.microsoft.com/office/drawing/2014/main" id="{21F85BA4-6E3F-45FD-BD15-2482D4BC755A}"/>
              </a:ext>
            </a:extLst>
          </p:cNvPr>
          <p:cNvSpPr/>
          <p:nvPr/>
        </p:nvSpPr>
        <p:spPr>
          <a:xfrm>
            <a:off x="3445922" y="3416686"/>
            <a:ext cx="817598"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RAAN</a:t>
            </a:r>
          </a:p>
        </p:txBody>
      </p:sp>
      <p:sp>
        <p:nvSpPr>
          <p:cNvPr id="28" name="Rectangle 27">
            <a:extLst>
              <a:ext uri="{FF2B5EF4-FFF2-40B4-BE49-F238E27FC236}">
                <a16:creationId xmlns:a16="http://schemas.microsoft.com/office/drawing/2014/main" id="{9BD06FD1-BA9E-4557-A0C4-E0C30FAEBB76}"/>
              </a:ext>
            </a:extLst>
          </p:cNvPr>
          <p:cNvSpPr/>
          <p:nvPr/>
        </p:nvSpPr>
        <p:spPr>
          <a:xfrm>
            <a:off x="4254093" y="3416686"/>
            <a:ext cx="817598"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ECC</a:t>
            </a:r>
          </a:p>
        </p:txBody>
      </p:sp>
      <p:sp>
        <p:nvSpPr>
          <p:cNvPr id="29" name="Rectangle 28">
            <a:extLst>
              <a:ext uri="{FF2B5EF4-FFF2-40B4-BE49-F238E27FC236}">
                <a16:creationId xmlns:a16="http://schemas.microsoft.com/office/drawing/2014/main" id="{66BD844E-77E6-417A-9FE5-C9ECE764722B}"/>
              </a:ext>
            </a:extLst>
          </p:cNvPr>
          <p:cNvSpPr/>
          <p:nvPr/>
        </p:nvSpPr>
        <p:spPr>
          <a:xfrm>
            <a:off x="5038240" y="2617811"/>
            <a:ext cx="870741" cy="2615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err="1"/>
              <a:t>nd</a:t>
            </a:r>
            <a:endParaRPr lang="en-US"/>
          </a:p>
        </p:txBody>
      </p:sp>
      <p:sp>
        <p:nvSpPr>
          <p:cNvPr id="30" name="Rectangle 29">
            <a:extLst>
              <a:ext uri="{FF2B5EF4-FFF2-40B4-BE49-F238E27FC236}">
                <a16:creationId xmlns:a16="http://schemas.microsoft.com/office/drawing/2014/main" id="{437827BB-742F-4627-ACC3-418E94D5B298}"/>
              </a:ext>
            </a:extLst>
          </p:cNvPr>
          <p:cNvSpPr/>
          <p:nvPr/>
        </p:nvSpPr>
        <p:spPr>
          <a:xfrm>
            <a:off x="5910679" y="2613683"/>
            <a:ext cx="870741" cy="2681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err="1"/>
              <a:t>ndd</a:t>
            </a:r>
            <a:endParaRPr lang="en-US"/>
          </a:p>
        </p:txBody>
      </p:sp>
      <p:sp>
        <p:nvSpPr>
          <p:cNvPr id="31" name="Rectangle 30">
            <a:extLst>
              <a:ext uri="{FF2B5EF4-FFF2-40B4-BE49-F238E27FC236}">
                <a16:creationId xmlns:a16="http://schemas.microsoft.com/office/drawing/2014/main" id="{DC97188B-6D56-44F9-93AD-F79F2168EE00}"/>
              </a:ext>
            </a:extLst>
          </p:cNvPr>
          <p:cNvSpPr/>
          <p:nvPr/>
        </p:nvSpPr>
        <p:spPr>
          <a:xfrm>
            <a:off x="6762566" y="2612967"/>
            <a:ext cx="870741"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err="1"/>
              <a:t>BStar</a:t>
            </a:r>
            <a:endParaRPr lang="en-US"/>
          </a:p>
        </p:txBody>
      </p:sp>
      <p:sp>
        <p:nvSpPr>
          <p:cNvPr id="32" name="Rectangle 31">
            <a:extLst>
              <a:ext uri="{FF2B5EF4-FFF2-40B4-BE49-F238E27FC236}">
                <a16:creationId xmlns:a16="http://schemas.microsoft.com/office/drawing/2014/main" id="{A788571F-8922-47F0-BA98-C92CADE16687}"/>
              </a:ext>
            </a:extLst>
          </p:cNvPr>
          <p:cNvSpPr/>
          <p:nvPr/>
        </p:nvSpPr>
        <p:spPr>
          <a:xfrm>
            <a:off x="7628961" y="2612967"/>
            <a:ext cx="870741"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Type</a:t>
            </a:r>
          </a:p>
        </p:txBody>
      </p:sp>
      <p:sp>
        <p:nvSpPr>
          <p:cNvPr id="33" name="Rectangle 32">
            <a:extLst>
              <a:ext uri="{FF2B5EF4-FFF2-40B4-BE49-F238E27FC236}">
                <a16:creationId xmlns:a16="http://schemas.microsoft.com/office/drawing/2014/main" id="{B5D7107A-18C8-4EE8-B9C4-0D063948816D}"/>
              </a:ext>
            </a:extLst>
          </p:cNvPr>
          <p:cNvSpPr/>
          <p:nvPr/>
        </p:nvSpPr>
        <p:spPr>
          <a:xfrm>
            <a:off x="8509129" y="2612967"/>
            <a:ext cx="870741"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El. #</a:t>
            </a:r>
          </a:p>
        </p:txBody>
      </p:sp>
      <p:sp>
        <p:nvSpPr>
          <p:cNvPr id="34" name="Rectangle 33">
            <a:extLst>
              <a:ext uri="{FF2B5EF4-FFF2-40B4-BE49-F238E27FC236}">
                <a16:creationId xmlns:a16="http://schemas.microsoft.com/office/drawing/2014/main" id="{047FE7BF-D8C4-4B9E-8860-34E52F5547FD}"/>
              </a:ext>
            </a:extLst>
          </p:cNvPr>
          <p:cNvSpPr/>
          <p:nvPr/>
        </p:nvSpPr>
        <p:spPr>
          <a:xfrm>
            <a:off x="9379870" y="2612967"/>
            <a:ext cx="870741"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sum</a:t>
            </a:r>
          </a:p>
        </p:txBody>
      </p:sp>
      <p:sp>
        <p:nvSpPr>
          <p:cNvPr id="35" name="Rectangle 34">
            <a:extLst>
              <a:ext uri="{FF2B5EF4-FFF2-40B4-BE49-F238E27FC236}">
                <a16:creationId xmlns:a16="http://schemas.microsoft.com/office/drawing/2014/main" id="{2CFA6540-0F6E-4BB8-9FE1-E6B00E34DE9D}"/>
              </a:ext>
            </a:extLst>
          </p:cNvPr>
          <p:cNvSpPr/>
          <p:nvPr/>
        </p:nvSpPr>
        <p:spPr>
          <a:xfrm>
            <a:off x="5069322" y="3416686"/>
            <a:ext cx="870741"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AOP</a:t>
            </a:r>
          </a:p>
        </p:txBody>
      </p:sp>
      <p:sp>
        <p:nvSpPr>
          <p:cNvPr id="36" name="Rectangle 35">
            <a:extLst>
              <a:ext uri="{FF2B5EF4-FFF2-40B4-BE49-F238E27FC236}">
                <a16:creationId xmlns:a16="http://schemas.microsoft.com/office/drawing/2014/main" id="{17320B73-8F58-4CE9-A812-2D86380943D7}"/>
              </a:ext>
            </a:extLst>
          </p:cNvPr>
          <p:cNvSpPr/>
          <p:nvPr/>
        </p:nvSpPr>
        <p:spPr>
          <a:xfrm>
            <a:off x="5941910" y="3416686"/>
            <a:ext cx="870741"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M</a:t>
            </a:r>
          </a:p>
        </p:txBody>
      </p:sp>
      <p:sp>
        <p:nvSpPr>
          <p:cNvPr id="37" name="Rectangle 36">
            <a:extLst>
              <a:ext uri="{FF2B5EF4-FFF2-40B4-BE49-F238E27FC236}">
                <a16:creationId xmlns:a16="http://schemas.microsoft.com/office/drawing/2014/main" id="{4DC1DCD2-C9B2-4131-9985-5C103FE2607E}"/>
              </a:ext>
            </a:extLst>
          </p:cNvPr>
          <p:cNvSpPr/>
          <p:nvPr/>
        </p:nvSpPr>
        <p:spPr>
          <a:xfrm>
            <a:off x="6805891" y="3416686"/>
            <a:ext cx="870741"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n</a:t>
            </a:r>
          </a:p>
        </p:txBody>
      </p:sp>
      <p:sp>
        <p:nvSpPr>
          <p:cNvPr id="38" name="Rectangle 37">
            <a:extLst>
              <a:ext uri="{FF2B5EF4-FFF2-40B4-BE49-F238E27FC236}">
                <a16:creationId xmlns:a16="http://schemas.microsoft.com/office/drawing/2014/main" id="{6086E256-55D6-4581-9437-E2388937CD01}"/>
              </a:ext>
            </a:extLst>
          </p:cNvPr>
          <p:cNvSpPr/>
          <p:nvPr/>
        </p:nvSpPr>
        <p:spPr>
          <a:xfrm>
            <a:off x="7674263" y="3416685"/>
            <a:ext cx="1745996"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Rev. #</a:t>
            </a:r>
          </a:p>
        </p:txBody>
      </p:sp>
      <p:sp>
        <p:nvSpPr>
          <p:cNvPr id="40" name="Rectangle 39">
            <a:extLst>
              <a:ext uri="{FF2B5EF4-FFF2-40B4-BE49-F238E27FC236}">
                <a16:creationId xmlns:a16="http://schemas.microsoft.com/office/drawing/2014/main" id="{DF93875D-4CAA-4855-B6DB-8F37E247868E}"/>
              </a:ext>
            </a:extLst>
          </p:cNvPr>
          <p:cNvSpPr/>
          <p:nvPr/>
        </p:nvSpPr>
        <p:spPr>
          <a:xfrm>
            <a:off x="9416702" y="3416685"/>
            <a:ext cx="870741" cy="26407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sum</a:t>
            </a:r>
          </a:p>
        </p:txBody>
      </p:sp>
      <p:sp>
        <p:nvSpPr>
          <p:cNvPr id="41" name="Rectangle 40">
            <a:extLst>
              <a:ext uri="{FF2B5EF4-FFF2-40B4-BE49-F238E27FC236}">
                <a16:creationId xmlns:a16="http://schemas.microsoft.com/office/drawing/2014/main" id="{A8ADDBF6-8B7B-45D0-A8A1-550354760804}"/>
              </a:ext>
            </a:extLst>
          </p:cNvPr>
          <p:cNvSpPr/>
          <p:nvPr/>
        </p:nvSpPr>
        <p:spPr>
          <a:xfrm>
            <a:off x="1680807" y="3416685"/>
            <a:ext cx="954013"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2</a:t>
            </a:r>
          </a:p>
        </p:txBody>
      </p:sp>
      <p:sp>
        <p:nvSpPr>
          <p:cNvPr id="12" name="Rectangle 11">
            <a:extLst>
              <a:ext uri="{FF2B5EF4-FFF2-40B4-BE49-F238E27FC236}">
                <a16:creationId xmlns:a16="http://schemas.microsoft.com/office/drawing/2014/main" id="{88ED6DD4-A2E7-4F29-A42F-6233525E4C6A}"/>
              </a:ext>
            </a:extLst>
          </p:cNvPr>
          <p:cNvSpPr/>
          <p:nvPr/>
        </p:nvSpPr>
        <p:spPr>
          <a:xfrm>
            <a:off x="1482325" y="2414413"/>
            <a:ext cx="9091366" cy="150396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E0AC211B-A0AE-41A7-A92C-3F3E7F769B85}"/>
              </a:ext>
            </a:extLst>
          </p:cNvPr>
          <p:cNvSpPr/>
          <p:nvPr/>
        </p:nvSpPr>
        <p:spPr>
          <a:xfrm>
            <a:off x="1618924" y="2547039"/>
            <a:ext cx="1864706" cy="394124"/>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5F5A479-8AC1-4B49-B127-B8A6F0400D26}"/>
              </a:ext>
            </a:extLst>
          </p:cNvPr>
          <p:cNvSpPr/>
          <p:nvPr/>
        </p:nvSpPr>
        <p:spPr>
          <a:xfrm>
            <a:off x="4958499" y="2552856"/>
            <a:ext cx="5401559" cy="394124"/>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1702D5E-6449-415E-8001-262DE62F04C0}"/>
              </a:ext>
            </a:extLst>
          </p:cNvPr>
          <p:cNvSpPr/>
          <p:nvPr/>
        </p:nvSpPr>
        <p:spPr>
          <a:xfrm>
            <a:off x="1637163" y="3354797"/>
            <a:ext cx="1059519" cy="394124"/>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817DF61-94D7-4AC0-8786-333F3C42ED35}"/>
              </a:ext>
            </a:extLst>
          </p:cNvPr>
          <p:cNvSpPr/>
          <p:nvPr/>
        </p:nvSpPr>
        <p:spPr>
          <a:xfrm>
            <a:off x="7628961" y="3355223"/>
            <a:ext cx="2731097" cy="394124"/>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1430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6D08D8-3302-433B-BA01-8CB295C018AE}"/>
              </a:ext>
            </a:extLst>
          </p:cNvPr>
          <p:cNvSpPr>
            <a:spLocks noGrp="1"/>
          </p:cNvSpPr>
          <p:nvPr>
            <p:ph type="title"/>
          </p:nvPr>
        </p:nvSpPr>
        <p:spPr/>
        <p:txBody>
          <a:bodyPr/>
          <a:lstStyle/>
          <a:p>
            <a:r>
              <a:rPr lang="en-US">
                <a:ea typeface="+mj-lt"/>
                <a:cs typeface="+mj-lt"/>
              </a:rPr>
              <a:t>State Estimation: Two-Line Element Results</a:t>
            </a:r>
            <a:endParaRPr lang="en-US"/>
          </a:p>
        </p:txBody>
      </p:sp>
      <p:sp>
        <p:nvSpPr>
          <p:cNvPr id="4" name="Slide Number Placeholder 3">
            <a:extLst>
              <a:ext uri="{FF2B5EF4-FFF2-40B4-BE49-F238E27FC236}">
                <a16:creationId xmlns:a16="http://schemas.microsoft.com/office/drawing/2014/main" id="{C7B1E224-A259-4880-A328-B22314F4F004}"/>
              </a:ext>
            </a:extLst>
          </p:cNvPr>
          <p:cNvSpPr>
            <a:spLocks noGrp="1"/>
          </p:cNvSpPr>
          <p:nvPr>
            <p:ph type="sldNum" sz="quarter" idx="4"/>
          </p:nvPr>
        </p:nvSpPr>
        <p:spPr/>
        <p:txBody>
          <a:bodyPr/>
          <a:lstStyle/>
          <a:p>
            <a:fld id="{292ABC7F-B9E9-0840-915A-8F394559AFCC}" type="slidenum">
              <a:rPr lang="en-US" smtClean="0"/>
              <a:pPr/>
              <a:t>38</a:t>
            </a:fld>
            <a:endParaRPr lang="en-US"/>
          </a:p>
        </p:txBody>
      </p:sp>
      <p:sp>
        <p:nvSpPr>
          <p:cNvPr id="21" name="Rectangle 20">
            <a:extLst>
              <a:ext uri="{FF2B5EF4-FFF2-40B4-BE49-F238E27FC236}">
                <a16:creationId xmlns:a16="http://schemas.microsoft.com/office/drawing/2014/main" id="{F878B7D8-71B5-43A7-ABA4-DCC322E2046A}"/>
              </a:ext>
            </a:extLst>
          </p:cNvPr>
          <p:cNvSpPr/>
          <p:nvPr/>
        </p:nvSpPr>
        <p:spPr>
          <a:xfrm>
            <a:off x="1668667" y="2615332"/>
            <a:ext cx="954013"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1</a:t>
            </a:r>
          </a:p>
        </p:txBody>
      </p:sp>
      <p:sp>
        <p:nvSpPr>
          <p:cNvPr id="23" name="Rectangle 22">
            <a:extLst>
              <a:ext uri="{FF2B5EF4-FFF2-40B4-BE49-F238E27FC236}">
                <a16:creationId xmlns:a16="http://schemas.microsoft.com/office/drawing/2014/main" id="{9E6F93A3-DF05-411A-B9C2-DC2EEF149136}"/>
              </a:ext>
            </a:extLst>
          </p:cNvPr>
          <p:cNvSpPr/>
          <p:nvPr/>
        </p:nvSpPr>
        <p:spPr>
          <a:xfrm>
            <a:off x="2622680" y="2617810"/>
            <a:ext cx="817598"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Sat. #</a:t>
            </a:r>
          </a:p>
        </p:txBody>
      </p:sp>
      <p:sp>
        <p:nvSpPr>
          <p:cNvPr id="25" name="Rectangle 24">
            <a:extLst>
              <a:ext uri="{FF2B5EF4-FFF2-40B4-BE49-F238E27FC236}">
                <a16:creationId xmlns:a16="http://schemas.microsoft.com/office/drawing/2014/main" id="{64C90F94-C3B2-466C-8A00-5384CE563F00}"/>
              </a:ext>
            </a:extLst>
          </p:cNvPr>
          <p:cNvSpPr/>
          <p:nvPr/>
        </p:nvSpPr>
        <p:spPr>
          <a:xfrm>
            <a:off x="2630693" y="3416686"/>
            <a:ext cx="817598"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INC</a:t>
            </a:r>
          </a:p>
        </p:txBody>
      </p:sp>
      <p:sp>
        <p:nvSpPr>
          <p:cNvPr id="26" name="Rectangle 25">
            <a:extLst>
              <a:ext uri="{FF2B5EF4-FFF2-40B4-BE49-F238E27FC236}">
                <a16:creationId xmlns:a16="http://schemas.microsoft.com/office/drawing/2014/main" id="{26308631-AD2A-4678-9094-DAA25C1F861F}"/>
              </a:ext>
            </a:extLst>
          </p:cNvPr>
          <p:cNvSpPr/>
          <p:nvPr/>
        </p:nvSpPr>
        <p:spPr>
          <a:xfrm>
            <a:off x="3435481" y="2618984"/>
            <a:ext cx="1607081" cy="2615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Epoch</a:t>
            </a:r>
          </a:p>
        </p:txBody>
      </p:sp>
      <p:sp>
        <p:nvSpPr>
          <p:cNvPr id="27" name="Rectangle 26">
            <a:extLst>
              <a:ext uri="{FF2B5EF4-FFF2-40B4-BE49-F238E27FC236}">
                <a16:creationId xmlns:a16="http://schemas.microsoft.com/office/drawing/2014/main" id="{21F85BA4-6E3F-45FD-BD15-2482D4BC755A}"/>
              </a:ext>
            </a:extLst>
          </p:cNvPr>
          <p:cNvSpPr/>
          <p:nvPr/>
        </p:nvSpPr>
        <p:spPr>
          <a:xfrm>
            <a:off x="3445922" y="3416686"/>
            <a:ext cx="817598"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RAAN</a:t>
            </a:r>
          </a:p>
        </p:txBody>
      </p:sp>
      <p:sp>
        <p:nvSpPr>
          <p:cNvPr id="28" name="Rectangle 27">
            <a:extLst>
              <a:ext uri="{FF2B5EF4-FFF2-40B4-BE49-F238E27FC236}">
                <a16:creationId xmlns:a16="http://schemas.microsoft.com/office/drawing/2014/main" id="{9BD06FD1-BA9E-4557-A0C4-E0C30FAEBB76}"/>
              </a:ext>
            </a:extLst>
          </p:cNvPr>
          <p:cNvSpPr/>
          <p:nvPr/>
        </p:nvSpPr>
        <p:spPr>
          <a:xfrm>
            <a:off x="4254093" y="3416686"/>
            <a:ext cx="817598"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ECC</a:t>
            </a:r>
          </a:p>
        </p:txBody>
      </p:sp>
      <p:sp>
        <p:nvSpPr>
          <p:cNvPr id="29" name="Rectangle 28">
            <a:extLst>
              <a:ext uri="{FF2B5EF4-FFF2-40B4-BE49-F238E27FC236}">
                <a16:creationId xmlns:a16="http://schemas.microsoft.com/office/drawing/2014/main" id="{66BD844E-77E6-417A-9FE5-C9ECE764722B}"/>
              </a:ext>
            </a:extLst>
          </p:cNvPr>
          <p:cNvSpPr/>
          <p:nvPr/>
        </p:nvSpPr>
        <p:spPr>
          <a:xfrm>
            <a:off x="5038240" y="2617811"/>
            <a:ext cx="870741" cy="2615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err="1"/>
              <a:t>nd</a:t>
            </a:r>
            <a:endParaRPr lang="en-US"/>
          </a:p>
        </p:txBody>
      </p:sp>
      <p:sp>
        <p:nvSpPr>
          <p:cNvPr id="30" name="Rectangle 29">
            <a:extLst>
              <a:ext uri="{FF2B5EF4-FFF2-40B4-BE49-F238E27FC236}">
                <a16:creationId xmlns:a16="http://schemas.microsoft.com/office/drawing/2014/main" id="{437827BB-742F-4627-ACC3-418E94D5B298}"/>
              </a:ext>
            </a:extLst>
          </p:cNvPr>
          <p:cNvSpPr/>
          <p:nvPr/>
        </p:nvSpPr>
        <p:spPr>
          <a:xfrm>
            <a:off x="5910679" y="2613683"/>
            <a:ext cx="870741" cy="2681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err="1"/>
              <a:t>ndd</a:t>
            </a:r>
            <a:endParaRPr lang="en-US"/>
          </a:p>
        </p:txBody>
      </p:sp>
      <p:sp>
        <p:nvSpPr>
          <p:cNvPr id="31" name="Rectangle 30">
            <a:extLst>
              <a:ext uri="{FF2B5EF4-FFF2-40B4-BE49-F238E27FC236}">
                <a16:creationId xmlns:a16="http://schemas.microsoft.com/office/drawing/2014/main" id="{DC97188B-6D56-44F9-93AD-F79F2168EE00}"/>
              </a:ext>
            </a:extLst>
          </p:cNvPr>
          <p:cNvSpPr/>
          <p:nvPr/>
        </p:nvSpPr>
        <p:spPr>
          <a:xfrm>
            <a:off x="6762566" y="2612967"/>
            <a:ext cx="870741"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err="1"/>
              <a:t>BStar</a:t>
            </a:r>
            <a:endParaRPr lang="en-US"/>
          </a:p>
        </p:txBody>
      </p:sp>
      <p:sp>
        <p:nvSpPr>
          <p:cNvPr id="32" name="Rectangle 31">
            <a:extLst>
              <a:ext uri="{FF2B5EF4-FFF2-40B4-BE49-F238E27FC236}">
                <a16:creationId xmlns:a16="http://schemas.microsoft.com/office/drawing/2014/main" id="{A788571F-8922-47F0-BA98-C92CADE16687}"/>
              </a:ext>
            </a:extLst>
          </p:cNvPr>
          <p:cNvSpPr/>
          <p:nvPr/>
        </p:nvSpPr>
        <p:spPr>
          <a:xfrm>
            <a:off x="7628961" y="2612967"/>
            <a:ext cx="870741"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Type</a:t>
            </a:r>
          </a:p>
        </p:txBody>
      </p:sp>
      <p:sp>
        <p:nvSpPr>
          <p:cNvPr id="33" name="Rectangle 32">
            <a:extLst>
              <a:ext uri="{FF2B5EF4-FFF2-40B4-BE49-F238E27FC236}">
                <a16:creationId xmlns:a16="http://schemas.microsoft.com/office/drawing/2014/main" id="{B5D7107A-18C8-4EE8-B9C4-0D063948816D}"/>
              </a:ext>
            </a:extLst>
          </p:cNvPr>
          <p:cNvSpPr/>
          <p:nvPr/>
        </p:nvSpPr>
        <p:spPr>
          <a:xfrm>
            <a:off x="8509129" y="2612967"/>
            <a:ext cx="870741"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El. #</a:t>
            </a:r>
          </a:p>
        </p:txBody>
      </p:sp>
      <p:sp>
        <p:nvSpPr>
          <p:cNvPr id="34" name="Rectangle 33">
            <a:extLst>
              <a:ext uri="{FF2B5EF4-FFF2-40B4-BE49-F238E27FC236}">
                <a16:creationId xmlns:a16="http://schemas.microsoft.com/office/drawing/2014/main" id="{047FE7BF-D8C4-4B9E-8860-34E52F5547FD}"/>
              </a:ext>
            </a:extLst>
          </p:cNvPr>
          <p:cNvSpPr/>
          <p:nvPr/>
        </p:nvSpPr>
        <p:spPr>
          <a:xfrm>
            <a:off x="9379870" y="2612967"/>
            <a:ext cx="870741"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sum</a:t>
            </a:r>
          </a:p>
        </p:txBody>
      </p:sp>
      <p:sp>
        <p:nvSpPr>
          <p:cNvPr id="35" name="Rectangle 34">
            <a:extLst>
              <a:ext uri="{FF2B5EF4-FFF2-40B4-BE49-F238E27FC236}">
                <a16:creationId xmlns:a16="http://schemas.microsoft.com/office/drawing/2014/main" id="{2CFA6540-0F6E-4BB8-9FE1-E6B00E34DE9D}"/>
              </a:ext>
            </a:extLst>
          </p:cNvPr>
          <p:cNvSpPr/>
          <p:nvPr/>
        </p:nvSpPr>
        <p:spPr>
          <a:xfrm>
            <a:off x="5069322" y="3416686"/>
            <a:ext cx="870741"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AOP</a:t>
            </a:r>
          </a:p>
        </p:txBody>
      </p:sp>
      <p:sp>
        <p:nvSpPr>
          <p:cNvPr id="36" name="Rectangle 35">
            <a:extLst>
              <a:ext uri="{FF2B5EF4-FFF2-40B4-BE49-F238E27FC236}">
                <a16:creationId xmlns:a16="http://schemas.microsoft.com/office/drawing/2014/main" id="{17320B73-8F58-4CE9-A812-2D86380943D7}"/>
              </a:ext>
            </a:extLst>
          </p:cNvPr>
          <p:cNvSpPr/>
          <p:nvPr/>
        </p:nvSpPr>
        <p:spPr>
          <a:xfrm>
            <a:off x="5941910" y="3416686"/>
            <a:ext cx="870741"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M</a:t>
            </a:r>
          </a:p>
        </p:txBody>
      </p:sp>
      <p:sp>
        <p:nvSpPr>
          <p:cNvPr id="37" name="Rectangle 36">
            <a:extLst>
              <a:ext uri="{FF2B5EF4-FFF2-40B4-BE49-F238E27FC236}">
                <a16:creationId xmlns:a16="http://schemas.microsoft.com/office/drawing/2014/main" id="{4DC1DCD2-C9B2-4131-9985-5C103FE2607E}"/>
              </a:ext>
            </a:extLst>
          </p:cNvPr>
          <p:cNvSpPr/>
          <p:nvPr/>
        </p:nvSpPr>
        <p:spPr>
          <a:xfrm>
            <a:off x="6805891" y="3416686"/>
            <a:ext cx="870741"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n</a:t>
            </a:r>
          </a:p>
        </p:txBody>
      </p:sp>
      <p:sp>
        <p:nvSpPr>
          <p:cNvPr id="38" name="Rectangle 37">
            <a:extLst>
              <a:ext uri="{FF2B5EF4-FFF2-40B4-BE49-F238E27FC236}">
                <a16:creationId xmlns:a16="http://schemas.microsoft.com/office/drawing/2014/main" id="{6086E256-55D6-4581-9437-E2388937CD01}"/>
              </a:ext>
            </a:extLst>
          </p:cNvPr>
          <p:cNvSpPr/>
          <p:nvPr/>
        </p:nvSpPr>
        <p:spPr>
          <a:xfrm>
            <a:off x="7674263" y="3416685"/>
            <a:ext cx="1745996"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Rev. #</a:t>
            </a:r>
          </a:p>
        </p:txBody>
      </p:sp>
      <p:sp>
        <p:nvSpPr>
          <p:cNvPr id="40" name="Rectangle 39">
            <a:extLst>
              <a:ext uri="{FF2B5EF4-FFF2-40B4-BE49-F238E27FC236}">
                <a16:creationId xmlns:a16="http://schemas.microsoft.com/office/drawing/2014/main" id="{DF93875D-4CAA-4855-B6DB-8F37E247868E}"/>
              </a:ext>
            </a:extLst>
          </p:cNvPr>
          <p:cNvSpPr/>
          <p:nvPr/>
        </p:nvSpPr>
        <p:spPr>
          <a:xfrm>
            <a:off x="9416702" y="3416685"/>
            <a:ext cx="870741" cy="26407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sum</a:t>
            </a:r>
          </a:p>
        </p:txBody>
      </p:sp>
      <p:sp>
        <p:nvSpPr>
          <p:cNvPr id="41" name="Rectangle 40">
            <a:extLst>
              <a:ext uri="{FF2B5EF4-FFF2-40B4-BE49-F238E27FC236}">
                <a16:creationId xmlns:a16="http://schemas.microsoft.com/office/drawing/2014/main" id="{A8ADDBF6-8B7B-45D0-A8A1-550354760804}"/>
              </a:ext>
            </a:extLst>
          </p:cNvPr>
          <p:cNvSpPr/>
          <p:nvPr/>
        </p:nvSpPr>
        <p:spPr>
          <a:xfrm>
            <a:off x="1680807" y="3416685"/>
            <a:ext cx="954013"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2</a:t>
            </a:r>
          </a:p>
        </p:txBody>
      </p:sp>
      <p:sp>
        <p:nvSpPr>
          <p:cNvPr id="12" name="Rectangle 11">
            <a:extLst>
              <a:ext uri="{FF2B5EF4-FFF2-40B4-BE49-F238E27FC236}">
                <a16:creationId xmlns:a16="http://schemas.microsoft.com/office/drawing/2014/main" id="{88ED6DD4-A2E7-4F29-A42F-6233525E4C6A}"/>
              </a:ext>
            </a:extLst>
          </p:cNvPr>
          <p:cNvSpPr/>
          <p:nvPr/>
        </p:nvSpPr>
        <p:spPr>
          <a:xfrm>
            <a:off x="1482325" y="2414413"/>
            <a:ext cx="9091366" cy="150396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E0AC211B-A0AE-41A7-A92C-3F3E7F769B85}"/>
              </a:ext>
            </a:extLst>
          </p:cNvPr>
          <p:cNvSpPr/>
          <p:nvPr/>
        </p:nvSpPr>
        <p:spPr>
          <a:xfrm>
            <a:off x="1618924" y="2547039"/>
            <a:ext cx="1864706" cy="394124"/>
          </a:xfrm>
          <a:prstGeom prst="rect">
            <a:avLst/>
          </a:prstGeom>
          <a:solidFill>
            <a:srgbClr val="000000">
              <a:alpha val="20000"/>
            </a:srgbClr>
          </a:solidFill>
          <a:ln w="38100">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C9CD242-0809-482D-858C-F4F0AD1A81D3}"/>
              </a:ext>
            </a:extLst>
          </p:cNvPr>
          <p:cNvSpPr/>
          <p:nvPr/>
        </p:nvSpPr>
        <p:spPr>
          <a:xfrm>
            <a:off x="5038241" y="2576891"/>
            <a:ext cx="5249202" cy="394124"/>
          </a:xfrm>
          <a:prstGeom prst="rect">
            <a:avLst/>
          </a:prstGeom>
          <a:solidFill>
            <a:srgbClr val="000000">
              <a:alpha val="20000"/>
            </a:srgbClr>
          </a:solidFill>
          <a:ln w="38100">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AEA5170-2F51-4678-B094-7835B0DF99F7}"/>
              </a:ext>
            </a:extLst>
          </p:cNvPr>
          <p:cNvSpPr/>
          <p:nvPr/>
        </p:nvSpPr>
        <p:spPr>
          <a:xfrm>
            <a:off x="1646590" y="3351657"/>
            <a:ext cx="1021811" cy="394124"/>
          </a:xfrm>
          <a:prstGeom prst="rect">
            <a:avLst/>
          </a:prstGeom>
          <a:solidFill>
            <a:srgbClr val="000000">
              <a:alpha val="20000"/>
            </a:srgbClr>
          </a:solidFill>
          <a:ln w="38100">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B2F8C6D-801A-45BA-8CC8-5849EA737B5C}"/>
              </a:ext>
            </a:extLst>
          </p:cNvPr>
          <p:cNvSpPr/>
          <p:nvPr/>
        </p:nvSpPr>
        <p:spPr>
          <a:xfrm>
            <a:off x="7599319" y="3359631"/>
            <a:ext cx="2789019" cy="394124"/>
          </a:xfrm>
          <a:prstGeom prst="rect">
            <a:avLst/>
          </a:prstGeom>
          <a:solidFill>
            <a:srgbClr val="000000">
              <a:alpha val="20000"/>
            </a:srgbClr>
          </a:solidFill>
          <a:ln w="38100">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02D43A6-E7ED-4314-92A5-A6A353F43438}"/>
              </a:ext>
            </a:extLst>
          </p:cNvPr>
          <p:cNvSpPr/>
          <p:nvPr/>
        </p:nvSpPr>
        <p:spPr>
          <a:xfrm>
            <a:off x="3398818" y="2558148"/>
            <a:ext cx="1716081" cy="394124"/>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8671AEA-7676-4259-A8DD-DFE554B8F081}"/>
              </a:ext>
            </a:extLst>
          </p:cNvPr>
          <p:cNvSpPr/>
          <p:nvPr/>
        </p:nvSpPr>
        <p:spPr>
          <a:xfrm>
            <a:off x="3133121" y="1192994"/>
            <a:ext cx="2260797" cy="576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a:t>Deployment Epoch</a:t>
            </a:r>
            <a:endParaRPr lang="en-US"/>
          </a:p>
        </p:txBody>
      </p:sp>
      <p:cxnSp>
        <p:nvCxnSpPr>
          <p:cNvPr id="49" name="Straight Arrow Connector 48">
            <a:extLst>
              <a:ext uri="{FF2B5EF4-FFF2-40B4-BE49-F238E27FC236}">
                <a16:creationId xmlns:a16="http://schemas.microsoft.com/office/drawing/2014/main" id="{D43E6B1F-AEA6-42DC-8C8F-8046117C042B}"/>
              </a:ext>
            </a:extLst>
          </p:cNvPr>
          <p:cNvCxnSpPr>
            <a:cxnSpLocks/>
            <a:stCxn id="48" idx="2"/>
            <a:endCxn id="46" idx="0"/>
          </p:cNvCxnSpPr>
          <p:nvPr/>
        </p:nvCxnSpPr>
        <p:spPr>
          <a:xfrm flipH="1">
            <a:off x="4256859" y="1769006"/>
            <a:ext cx="6661" cy="78914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3078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6D08D8-3302-433B-BA01-8CB295C018AE}"/>
              </a:ext>
            </a:extLst>
          </p:cNvPr>
          <p:cNvSpPr>
            <a:spLocks noGrp="1"/>
          </p:cNvSpPr>
          <p:nvPr>
            <p:ph type="title"/>
          </p:nvPr>
        </p:nvSpPr>
        <p:spPr/>
        <p:txBody>
          <a:bodyPr/>
          <a:lstStyle/>
          <a:p>
            <a:r>
              <a:rPr lang="en-US">
                <a:ea typeface="+mj-lt"/>
                <a:cs typeface="+mj-lt"/>
              </a:rPr>
              <a:t>State Estimation: Two-Line Element Results</a:t>
            </a:r>
            <a:endParaRPr lang="en-US"/>
          </a:p>
        </p:txBody>
      </p:sp>
      <p:sp>
        <p:nvSpPr>
          <p:cNvPr id="4" name="Slide Number Placeholder 3">
            <a:extLst>
              <a:ext uri="{FF2B5EF4-FFF2-40B4-BE49-F238E27FC236}">
                <a16:creationId xmlns:a16="http://schemas.microsoft.com/office/drawing/2014/main" id="{C7B1E224-A259-4880-A328-B22314F4F004}"/>
              </a:ext>
            </a:extLst>
          </p:cNvPr>
          <p:cNvSpPr>
            <a:spLocks noGrp="1"/>
          </p:cNvSpPr>
          <p:nvPr>
            <p:ph type="sldNum" sz="quarter" idx="4"/>
          </p:nvPr>
        </p:nvSpPr>
        <p:spPr/>
        <p:txBody>
          <a:bodyPr/>
          <a:lstStyle/>
          <a:p>
            <a:fld id="{292ABC7F-B9E9-0840-915A-8F394559AFCC}" type="slidenum">
              <a:rPr lang="en-US" smtClean="0"/>
              <a:pPr/>
              <a:t>39</a:t>
            </a:fld>
            <a:endParaRPr lang="en-US"/>
          </a:p>
        </p:txBody>
      </p:sp>
      <p:sp>
        <p:nvSpPr>
          <p:cNvPr id="21" name="Rectangle 20">
            <a:extLst>
              <a:ext uri="{FF2B5EF4-FFF2-40B4-BE49-F238E27FC236}">
                <a16:creationId xmlns:a16="http://schemas.microsoft.com/office/drawing/2014/main" id="{F878B7D8-71B5-43A7-ABA4-DCC322E2046A}"/>
              </a:ext>
            </a:extLst>
          </p:cNvPr>
          <p:cNvSpPr/>
          <p:nvPr/>
        </p:nvSpPr>
        <p:spPr>
          <a:xfrm>
            <a:off x="1668667" y="2615332"/>
            <a:ext cx="954013"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1</a:t>
            </a:r>
          </a:p>
        </p:txBody>
      </p:sp>
      <p:sp>
        <p:nvSpPr>
          <p:cNvPr id="23" name="Rectangle 22">
            <a:extLst>
              <a:ext uri="{FF2B5EF4-FFF2-40B4-BE49-F238E27FC236}">
                <a16:creationId xmlns:a16="http://schemas.microsoft.com/office/drawing/2014/main" id="{9E6F93A3-DF05-411A-B9C2-DC2EEF149136}"/>
              </a:ext>
            </a:extLst>
          </p:cNvPr>
          <p:cNvSpPr/>
          <p:nvPr/>
        </p:nvSpPr>
        <p:spPr>
          <a:xfrm>
            <a:off x="2622680" y="2617810"/>
            <a:ext cx="817598"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Sat. #</a:t>
            </a:r>
          </a:p>
        </p:txBody>
      </p:sp>
      <p:sp>
        <p:nvSpPr>
          <p:cNvPr id="25" name="Rectangle 24">
            <a:extLst>
              <a:ext uri="{FF2B5EF4-FFF2-40B4-BE49-F238E27FC236}">
                <a16:creationId xmlns:a16="http://schemas.microsoft.com/office/drawing/2014/main" id="{64C90F94-C3B2-466C-8A00-5384CE563F00}"/>
              </a:ext>
            </a:extLst>
          </p:cNvPr>
          <p:cNvSpPr/>
          <p:nvPr/>
        </p:nvSpPr>
        <p:spPr>
          <a:xfrm>
            <a:off x="2630693" y="3416686"/>
            <a:ext cx="817598"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INC</a:t>
            </a:r>
          </a:p>
        </p:txBody>
      </p:sp>
      <p:sp>
        <p:nvSpPr>
          <p:cNvPr id="26" name="Rectangle 25">
            <a:extLst>
              <a:ext uri="{FF2B5EF4-FFF2-40B4-BE49-F238E27FC236}">
                <a16:creationId xmlns:a16="http://schemas.microsoft.com/office/drawing/2014/main" id="{26308631-AD2A-4678-9094-DAA25C1F861F}"/>
              </a:ext>
            </a:extLst>
          </p:cNvPr>
          <p:cNvSpPr/>
          <p:nvPr/>
        </p:nvSpPr>
        <p:spPr>
          <a:xfrm>
            <a:off x="3435481" y="2618984"/>
            <a:ext cx="1607081" cy="2615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Epoch</a:t>
            </a:r>
          </a:p>
        </p:txBody>
      </p:sp>
      <p:sp>
        <p:nvSpPr>
          <p:cNvPr id="27" name="Rectangle 26">
            <a:extLst>
              <a:ext uri="{FF2B5EF4-FFF2-40B4-BE49-F238E27FC236}">
                <a16:creationId xmlns:a16="http://schemas.microsoft.com/office/drawing/2014/main" id="{21F85BA4-6E3F-45FD-BD15-2482D4BC755A}"/>
              </a:ext>
            </a:extLst>
          </p:cNvPr>
          <p:cNvSpPr/>
          <p:nvPr/>
        </p:nvSpPr>
        <p:spPr>
          <a:xfrm>
            <a:off x="3445922" y="3416686"/>
            <a:ext cx="817598"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RAAN</a:t>
            </a:r>
          </a:p>
        </p:txBody>
      </p:sp>
      <p:sp>
        <p:nvSpPr>
          <p:cNvPr id="28" name="Rectangle 27">
            <a:extLst>
              <a:ext uri="{FF2B5EF4-FFF2-40B4-BE49-F238E27FC236}">
                <a16:creationId xmlns:a16="http://schemas.microsoft.com/office/drawing/2014/main" id="{9BD06FD1-BA9E-4557-A0C4-E0C30FAEBB76}"/>
              </a:ext>
            </a:extLst>
          </p:cNvPr>
          <p:cNvSpPr/>
          <p:nvPr/>
        </p:nvSpPr>
        <p:spPr>
          <a:xfrm>
            <a:off x="4254093" y="3416686"/>
            <a:ext cx="817598"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ECC</a:t>
            </a:r>
          </a:p>
        </p:txBody>
      </p:sp>
      <p:sp>
        <p:nvSpPr>
          <p:cNvPr id="29" name="Rectangle 28">
            <a:extLst>
              <a:ext uri="{FF2B5EF4-FFF2-40B4-BE49-F238E27FC236}">
                <a16:creationId xmlns:a16="http://schemas.microsoft.com/office/drawing/2014/main" id="{66BD844E-77E6-417A-9FE5-C9ECE764722B}"/>
              </a:ext>
            </a:extLst>
          </p:cNvPr>
          <p:cNvSpPr/>
          <p:nvPr/>
        </p:nvSpPr>
        <p:spPr>
          <a:xfrm>
            <a:off x="5038240" y="2617811"/>
            <a:ext cx="870741" cy="2615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err="1"/>
              <a:t>nd</a:t>
            </a:r>
            <a:endParaRPr lang="en-US"/>
          </a:p>
        </p:txBody>
      </p:sp>
      <p:sp>
        <p:nvSpPr>
          <p:cNvPr id="30" name="Rectangle 29">
            <a:extLst>
              <a:ext uri="{FF2B5EF4-FFF2-40B4-BE49-F238E27FC236}">
                <a16:creationId xmlns:a16="http://schemas.microsoft.com/office/drawing/2014/main" id="{437827BB-742F-4627-ACC3-418E94D5B298}"/>
              </a:ext>
            </a:extLst>
          </p:cNvPr>
          <p:cNvSpPr/>
          <p:nvPr/>
        </p:nvSpPr>
        <p:spPr>
          <a:xfrm>
            <a:off x="5910679" y="2613683"/>
            <a:ext cx="870741" cy="2681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err="1"/>
              <a:t>ndd</a:t>
            </a:r>
            <a:endParaRPr lang="en-US"/>
          </a:p>
        </p:txBody>
      </p:sp>
      <p:sp>
        <p:nvSpPr>
          <p:cNvPr id="31" name="Rectangle 30">
            <a:extLst>
              <a:ext uri="{FF2B5EF4-FFF2-40B4-BE49-F238E27FC236}">
                <a16:creationId xmlns:a16="http://schemas.microsoft.com/office/drawing/2014/main" id="{DC97188B-6D56-44F9-93AD-F79F2168EE00}"/>
              </a:ext>
            </a:extLst>
          </p:cNvPr>
          <p:cNvSpPr/>
          <p:nvPr/>
        </p:nvSpPr>
        <p:spPr>
          <a:xfrm>
            <a:off x="6762566" y="2612967"/>
            <a:ext cx="870741"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err="1"/>
              <a:t>BStar</a:t>
            </a:r>
            <a:endParaRPr lang="en-US"/>
          </a:p>
        </p:txBody>
      </p:sp>
      <p:sp>
        <p:nvSpPr>
          <p:cNvPr id="32" name="Rectangle 31">
            <a:extLst>
              <a:ext uri="{FF2B5EF4-FFF2-40B4-BE49-F238E27FC236}">
                <a16:creationId xmlns:a16="http://schemas.microsoft.com/office/drawing/2014/main" id="{A788571F-8922-47F0-BA98-C92CADE16687}"/>
              </a:ext>
            </a:extLst>
          </p:cNvPr>
          <p:cNvSpPr/>
          <p:nvPr/>
        </p:nvSpPr>
        <p:spPr>
          <a:xfrm>
            <a:off x="7628961" y="2612967"/>
            <a:ext cx="870741"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Type</a:t>
            </a:r>
          </a:p>
        </p:txBody>
      </p:sp>
      <p:sp>
        <p:nvSpPr>
          <p:cNvPr id="33" name="Rectangle 32">
            <a:extLst>
              <a:ext uri="{FF2B5EF4-FFF2-40B4-BE49-F238E27FC236}">
                <a16:creationId xmlns:a16="http://schemas.microsoft.com/office/drawing/2014/main" id="{B5D7107A-18C8-4EE8-B9C4-0D063948816D}"/>
              </a:ext>
            </a:extLst>
          </p:cNvPr>
          <p:cNvSpPr/>
          <p:nvPr/>
        </p:nvSpPr>
        <p:spPr>
          <a:xfrm>
            <a:off x="8509129" y="2612967"/>
            <a:ext cx="870741"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El. #</a:t>
            </a:r>
          </a:p>
        </p:txBody>
      </p:sp>
      <p:sp>
        <p:nvSpPr>
          <p:cNvPr id="34" name="Rectangle 33">
            <a:extLst>
              <a:ext uri="{FF2B5EF4-FFF2-40B4-BE49-F238E27FC236}">
                <a16:creationId xmlns:a16="http://schemas.microsoft.com/office/drawing/2014/main" id="{047FE7BF-D8C4-4B9E-8860-34E52F5547FD}"/>
              </a:ext>
            </a:extLst>
          </p:cNvPr>
          <p:cNvSpPr/>
          <p:nvPr/>
        </p:nvSpPr>
        <p:spPr>
          <a:xfrm>
            <a:off x="9379870" y="2612967"/>
            <a:ext cx="870741"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sum</a:t>
            </a:r>
          </a:p>
        </p:txBody>
      </p:sp>
      <p:sp>
        <p:nvSpPr>
          <p:cNvPr id="35" name="Rectangle 34">
            <a:extLst>
              <a:ext uri="{FF2B5EF4-FFF2-40B4-BE49-F238E27FC236}">
                <a16:creationId xmlns:a16="http://schemas.microsoft.com/office/drawing/2014/main" id="{2CFA6540-0F6E-4BB8-9FE1-E6B00E34DE9D}"/>
              </a:ext>
            </a:extLst>
          </p:cNvPr>
          <p:cNvSpPr/>
          <p:nvPr/>
        </p:nvSpPr>
        <p:spPr>
          <a:xfrm>
            <a:off x="5069322" y="3416686"/>
            <a:ext cx="870741"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AOP</a:t>
            </a:r>
          </a:p>
        </p:txBody>
      </p:sp>
      <p:sp>
        <p:nvSpPr>
          <p:cNvPr id="36" name="Rectangle 35">
            <a:extLst>
              <a:ext uri="{FF2B5EF4-FFF2-40B4-BE49-F238E27FC236}">
                <a16:creationId xmlns:a16="http://schemas.microsoft.com/office/drawing/2014/main" id="{17320B73-8F58-4CE9-A812-2D86380943D7}"/>
              </a:ext>
            </a:extLst>
          </p:cNvPr>
          <p:cNvSpPr/>
          <p:nvPr/>
        </p:nvSpPr>
        <p:spPr>
          <a:xfrm>
            <a:off x="5941910" y="3416686"/>
            <a:ext cx="870741"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M</a:t>
            </a:r>
          </a:p>
        </p:txBody>
      </p:sp>
      <p:sp>
        <p:nvSpPr>
          <p:cNvPr id="37" name="Rectangle 36">
            <a:extLst>
              <a:ext uri="{FF2B5EF4-FFF2-40B4-BE49-F238E27FC236}">
                <a16:creationId xmlns:a16="http://schemas.microsoft.com/office/drawing/2014/main" id="{4DC1DCD2-C9B2-4131-9985-5C103FE2607E}"/>
              </a:ext>
            </a:extLst>
          </p:cNvPr>
          <p:cNvSpPr/>
          <p:nvPr/>
        </p:nvSpPr>
        <p:spPr>
          <a:xfrm>
            <a:off x="6805891" y="3416686"/>
            <a:ext cx="870741"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n</a:t>
            </a:r>
          </a:p>
        </p:txBody>
      </p:sp>
      <p:sp>
        <p:nvSpPr>
          <p:cNvPr id="38" name="Rectangle 37">
            <a:extLst>
              <a:ext uri="{FF2B5EF4-FFF2-40B4-BE49-F238E27FC236}">
                <a16:creationId xmlns:a16="http://schemas.microsoft.com/office/drawing/2014/main" id="{6086E256-55D6-4581-9437-E2388937CD01}"/>
              </a:ext>
            </a:extLst>
          </p:cNvPr>
          <p:cNvSpPr/>
          <p:nvPr/>
        </p:nvSpPr>
        <p:spPr>
          <a:xfrm>
            <a:off x="7674263" y="3416685"/>
            <a:ext cx="1745996" cy="2640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Rev. #</a:t>
            </a:r>
          </a:p>
        </p:txBody>
      </p:sp>
      <p:sp>
        <p:nvSpPr>
          <p:cNvPr id="40" name="Rectangle 39">
            <a:extLst>
              <a:ext uri="{FF2B5EF4-FFF2-40B4-BE49-F238E27FC236}">
                <a16:creationId xmlns:a16="http://schemas.microsoft.com/office/drawing/2014/main" id="{DF93875D-4CAA-4855-B6DB-8F37E247868E}"/>
              </a:ext>
            </a:extLst>
          </p:cNvPr>
          <p:cNvSpPr/>
          <p:nvPr/>
        </p:nvSpPr>
        <p:spPr>
          <a:xfrm>
            <a:off x="9416702" y="3416685"/>
            <a:ext cx="870741" cy="26407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sum</a:t>
            </a:r>
          </a:p>
        </p:txBody>
      </p:sp>
      <p:sp>
        <p:nvSpPr>
          <p:cNvPr id="41" name="Rectangle 40">
            <a:extLst>
              <a:ext uri="{FF2B5EF4-FFF2-40B4-BE49-F238E27FC236}">
                <a16:creationId xmlns:a16="http://schemas.microsoft.com/office/drawing/2014/main" id="{A8ADDBF6-8B7B-45D0-A8A1-550354760804}"/>
              </a:ext>
            </a:extLst>
          </p:cNvPr>
          <p:cNvSpPr/>
          <p:nvPr/>
        </p:nvSpPr>
        <p:spPr>
          <a:xfrm>
            <a:off x="1680807" y="3416685"/>
            <a:ext cx="954013" cy="26407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2</a:t>
            </a:r>
          </a:p>
        </p:txBody>
      </p:sp>
      <p:sp>
        <p:nvSpPr>
          <p:cNvPr id="12" name="Rectangle 11">
            <a:extLst>
              <a:ext uri="{FF2B5EF4-FFF2-40B4-BE49-F238E27FC236}">
                <a16:creationId xmlns:a16="http://schemas.microsoft.com/office/drawing/2014/main" id="{88ED6DD4-A2E7-4F29-A42F-6233525E4C6A}"/>
              </a:ext>
            </a:extLst>
          </p:cNvPr>
          <p:cNvSpPr/>
          <p:nvPr/>
        </p:nvSpPr>
        <p:spPr>
          <a:xfrm>
            <a:off x="1482325" y="2414413"/>
            <a:ext cx="9091366" cy="150396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E0AC211B-A0AE-41A7-A92C-3F3E7F769B85}"/>
              </a:ext>
            </a:extLst>
          </p:cNvPr>
          <p:cNvSpPr/>
          <p:nvPr/>
        </p:nvSpPr>
        <p:spPr>
          <a:xfrm>
            <a:off x="1618923" y="2547039"/>
            <a:ext cx="8668519" cy="394124"/>
          </a:xfrm>
          <a:prstGeom prst="rect">
            <a:avLst/>
          </a:prstGeom>
          <a:solidFill>
            <a:srgbClr val="000000">
              <a:alpha val="20000"/>
            </a:srgbClr>
          </a:solidFill>
          <a:ln w="38100">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AEA5170-2F51-4678-B094-7835B0DF99F7}"/>
              </a:ext>
            </a:extLst>
          </p:cNvPr>
          <p:cNvSpPr/>
          <p:nvPr/>
        </p:nvSpPr>
        <p:spPr>
          <a:xfrm>
            <a:off x="1646590" y="3351657"/>
            <a:ext cx="1021811" cy="394124"/>
          </a:xfrm>
          <a:prstGeom prst="rect">
            <a:avLst/>
          </a:prstGeom>
          <a:solidFill>
            <a:srgbClr val="000000">
              <a:alpha val="20000"/>
            </a:srgbClr>
          </a:solidFill>
          <a:ln w="38100">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B2F8C6D-801A-45BA-8CC8-5849EA737B5C}"/>
              </a:ext>
            </a:extLst>
          </p:cNvPr>
          <p:cNvSpPr/>
          <p:nvPr/>
        </p:nvSpPr>
        <p:spPr>
          <a:xfrm>
            <a:off x="7599319" y="3359631"/>
            <a:ext cx="2789019" cy="394124"/>
          </a:xfrm>
          <a:prstGeom prst="rect">
            <a:avLst/>
          </a:prstGeom>
          <a:solidFill>
            <a:srgbClr val="000000">
              <a:alpha val="20000"/>
            </a:srgbClr>
          </a:solidFill>
          <a:ln w="38100">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8671AEA-7676-4259-A8DD-DFE554B8F081}"/>
              </a:ext>
            </a:extLst>
          </p:cNvPr>
          <p:cNvSpPr/>
          <p:nvPr/>
        </p:nvSpPr>
        <p:spPr>
          <a:xfrm>
            <a:off x="3133121" y="1192994"/>
            <a:ext cx="2260797" cy="576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a:t>Deployment Epoch</a:t>
            </a:r>
            <a:endParaRPr lang="en-US"/>
          </a:p>
        </p:txBody>
      </p:sp>
      <p:sp>
        <p:nvSpPr>
          <p:cNvPr id="39" name="Rectangle 38">
            <a:extLst>
              <a:ext uri="{FF2B5EF4-FFF2-40B4-BE49-F238E27FC236}">
                <a16:creationId xmlns:a16="http://schemas.microsoft.com/office/drawing/2014/main" id="{34B8830D-D7D2-4A8B-955C-8793B7219A0D}"/>
              </a:ext>
            </a:extLst>
          </p:cNvPr>
          <p:cNvSpPr/>
          <p:nvPr/>
        </p:nvSpPr>
        <p:spPr>
          <a:xfrm>
            <a:off x="9727887" y="4730354"/>
            <a:ext cx="1923069" cy="90012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a:t>Semi-Major Axis</a:t>
            </a:r>
          </a:p>
          <a:p>
            <a:r>
              <a:rPr lang="en-US"/>
              <a:t>µ: 2.0 [m]</a:t>
            </a:r>
          </a:p>
          <a:p>
            <a:r>
              <a:rPr lang="en-US"/>
              <a:t>σ: 1.4 [m]</a:t>
            </a:r>
          </a:p>
        </p:txBody>
      </p:sp>
      <p:sp>
        <p:nvSpPr>
          <p:cNvPr id="42" name="Rectangle 41">
            <a:extLst>
              <a:ext uri="{FF2B5EF4-FFF2-40B4-BE49-F238E27FC236}">
                <a16:creationId xmlns:a16="http://schemas.microsoft.com/office/drawing/2014/main" id="{85C096BF-7242-4B84-AB96-2884496629E8}"/>
              </a:ext>
            </a:extLst>
          </p:cNvPr>
          <p:cNvSpPr/>
          <p:nvPr/>
        </p:nvSpPr>
        <p:spPr>
          <a:xfrm>
            <a:off x="4123994" y="4720814"/>
            <a:ext cx="1690243" cy="90012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a:t>Eccentricity</a:t>
            </a:r>
          </a:p>
          <a:p>
            <a:r>
              <a:rPr lang="en-US"/>
              <a:t>µ : 2.4e-7</a:t>
            </a:r>
          </a:p>
          <a:p>
            <a:r>
              <a:rPr lang="en-US"/>
              <a:t>σ: 1.8e-7</a:t>
            </a:r>
          </a:p>
        </p:txBody>
      </p:sp>
      <p:sp>
        <p:nvSpPr>
          <p:cNvPr id="47" name="Rectangle 46">
            <a:extLst>
              <a:ext uri="{FF2B5EF4-FFF2-40B4-BE49-F238E27FC236}">
                <a16:creationId xmlns:a16="http://schemas.microsoft.com/office/drawing/2014/main" id="{1D251C72-A138-442C-9F32-7A0EEAE2A255}"/>
              </a:ext>
            </a:extLst>
          </p:cNvPr>
          <p:cNvSpPr/>
          <p:nvPr/>
        </p:nvSpPr>
        <p:spPr>
          <a:xfrm>
            <a:off x="253659" y="4730355"/>
            <a:ext cx="1665784" cy="90012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a:t>Inclination</a:t>
            </a:r>
          </a:p>
          <a:p>
            <a:r>
              <a:rPr lang="en-US"/>
              <a:t>µ : 3.2e-7 [deg]</a:t>
            </a:r>
          </a:p>
          <a:p>
            <a:r>
              <a:rPr lang="en-US"/>
              <a:t>σ: 1.7e-7  [deg]</a:t>
            </a:r>
          </a:p>
        </p:txBody>
      </p:sp>
      <p:sp>
        <p:nvSpPr>
          <p:cNvPr id="49" name="Rectangle 48">
            <a:extLst>
              <a:ext uri="{FF2B5EF4-FFF2-40B4-BE49-F238E27FC236}">
                <a16:creationId xmlns:a16="http://schemas.microsoft.com/office/drawing/2014/main" id="{1505EEB5-1180-43DE-B66D-1B1D759B8E46}"/>
              </a:ext>
            </a:extLst>
          </p:cNvPr>
          <p:cNvSpPr/>
          <p:nvPr/>
        </p:nvSpPr>
        <p:spPr>
          <a:xfrm>
            <a:off x="2185078" y="4730354"/>
            <a:ext cx="1690242" cy="90012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a:t>RAAN</a:t>
            </a:r>
          </a:p>
          <a:p>
            <a:r>
              <a:rPr lang="en-US"/>
              <a:t>µ : 6.9e-7 [deg]</a:t>
            </a:r>
          </a:p>
          <a:p>
            <a:r>
              <a:rPr lang="en-US"/>
              <a:t>σ: 3.7e-7[deg]</a:t>
            </a:r>
          </a:p>
        </p:txBody>
      </p:sp>
      <p:sp>
        <p:nvSpPr>
          <p:cNvPr id="50" name="Rectangle 49">
            <a:extLst>
              <a:ext uri="{FF2B5EF4-FFF2-40B4-BE49-F238E27FC236}">
                <a16:creationId xmlns:a16="http://schemas.microsoft.com/office/drawing/2014/main" id="{34DC26AF-B7D1-4F36-B538-12AEFCA712B7}"/>
              </a:ext>
            </a:extLst>
          </p:cNvPr>
          <p:cNvSpPr/>
          <p:nvPr/>
        </p:nvSpPr>
        <p:spPr>
          <a:xfrm>
            <a:off x="6028008" y="4722332"/>
            <a:ext cx="1665784" cy="89276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a:t>AOP</a:t>
            </a:r>
          </a:p>
          <a:p>
            <a:r>
              <a:rPr lang="en-US"/>
              <a:t>µ : 2.3e-4 [deg]</a:t>
            </a:r>
          </a:p>
          <a:p>
            <a:r>
              <a:rPr lang="en-US"/>
              <a:t>σ: 5.2e-4 [deg]</a:t>
            </a:r>
          </a:p>
        </p:txBody>
      </p:sp>
      <p:sp>
        <p:nvSpPr>
          <p:cNvPr id="51" name="Rectangle 50">
            <a:extLst>
              <a:ext uri="{FF2B5EF4-FFF2-40B4-BE49-F238E27FC236}">
                <a16:creationId xmlns:a16="http://schemas.microsoft.com/office/drawing/2014/main" id="{D174375D-6939-410E-B37D-6552E297A8EA}"/>
              </a:ext>
            </a:extLst>
          </p:cNvPr>
          <p:cNvSpPr/>
          <p:nvPr/>
        </p:nvSpPr>
        <p:spPr>
          <a:xfrm>
            <a:off x="7872992" y="4730354"/>
            <a:ext cx="1665784" cy="90012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a:t>True Anomaly</a:t>
            </a:r>
          </a:p>
          <a:p>
            <a:r>
              <a:rPr lang="en-US"/>
              <a:t>µ : 2.3e-4 [deg]</a:t>
            </a:r>
          </a:p>
          <a:p>
            <a:r>
              <a:rPr lang="en-US"/>
              <a:t>σ: 5.2e-4 [deg]</a:t>
            </a:r>
          </a:p>
        </p:txBody>
      </p:sp>
      <p:sp>
        <p:nvSpPr>
          <p:cNvPr id="53" name="Rectangle 52">
            <a:extLst>
              <a:ext uri="{FF2B5EF4-FFF2-40B4-BE49-F238E27FC236}">
                <a16:creationId xmlns:a16="http://schemas.microsoft.com/office/drawing/2014/main" id="{014EFF81-7227-467F-86EF-AFF0A1165B48}"/>
              </a:ext>
            </a:extLst>
          </p:cNvPr>
          <p:cNvSpPr/>
          <p:nvPr/>
        </p:nvSpPr>
        <p:spPr>
          <a:xfrm>
            <a:off x="2610442" y="3351657"/>
            <a:ext cx="5083350" cy="394124"/>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35E1C4C5-C972-4E68-95FC-ABAC9088CE59}"/>
              </a:ext>
            </a:extLst>
          </p:cNvPr>
          <p:cNvCxnSpPr>
            <a:cxnSpLocks/>
            <a:stCxn id="47" idx="0"/>
          </p:cNvCxnSpPr>
          <p:nvPr/>
        </p:nvCxnSpPr>
        <p:spPr>
          <a:xfrm flipV="1">
            <a:off x="1086551" y="3753755"/>
            <a:ext cx="1911173" cy="97660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EB9ED4D8-5F5F-4FA9-9A32-42C618A9AB5F}"/>
              </a:ext>
            </a:extLst>
          </p:cNvPr>
          <p:cNvCxnSpPr>
            <a:cxnSpLocks/>
            <a:stCxn id="49" idx="0"/>
          </p:cNvCxnSpPr>
          <p:nvPr/>
        </p:nvCxnSpPr>
        <p:spPr>
          <a:xfrm flipV="1">
            <a:off x="3030199" y="3753755"/>
            <a:ext cx="768803" cy="97659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A6638732-6A4C-4347-9925-A229A8A99CD3}"/>
              </a:ext>
            </a:extLst>
          </p:cNvPr>
          <p:cNvCxnSpPr>
            <a:cxnSpLocks/>
            <a:stCxn id="42" idx="0"/>
          </p:cNvCxnSpPr>
          <p:nvPr/>
        </p:nvCxnSpPr>
        <p:spPr>
          <a:xfrm flipH="1" flipV="1">
            <a:off x="4647414" y="3753755"/>
            <a:ext cx="321702" cy="9670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31A9A4E6-E2C5-4F67-A5BC-148875C80B85}"/>
              </a:ext>
            </a:extLst>
          </p:cNvPr>
          <p:cNvCxnSpPr>
            <a:cxnSpLocks/>
            <a:stCxn id="50" idx="0"/>
          </p:cNvCxnSpPr>
          <p:nvPr/>
        </p:nvCxnSpPr>
        <p:spPr>
          <a:xfrm flipH="1" flipV="1">
            <a:off x="5565224" y="3753755"/>
            <a:ext cx="1295676" cy="96857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1940BC52-A4B5-420B-8E41-3E63CA3273CE}"/>
              </a:ext>
            </a:extLst>
          </p:cNvPr>
          <p:cNvCxnSpPr>
            <a:cxnSpLocks/>
            <a:stCxn id="51" idx="0"/>
          </p:cNvCxnSpPr>
          <p:nvPr/>
        </p:nvCxnSpPr>
        <p:spPr>
          <a:xfrm flipH="1" flipV="1">
            <a:off x="6410345" y="3753755"/>
            <a:ext cx="2295539" cy="97659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6345B639-4D86-413A-B202-595C942DE0E2}"/>
              </a:ext>
            </a:extLst>
          </p:cNvPr>
          <p:cNvCxnSpPr>
            <a:cxnSpLocks/>
            <a:stCxn id="39" idx="0"/>
          </p:cNvCxnSpPr>
          <p:nvPr/>
        </p:nvCxnSpPr>
        <p:spPr>
          <a:xfrm flipH="1" flipV="1">
            <a:off x="7255467" y="3774966"/>
            <a:ext cx="3433955" cy="955388"/>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9D5321F6-52FF-41D2-82DC-880F7CD960BE}"/>
              </a:ext>
            </a:extLst>
          </p:cNvPr>
          <p:cNvCxnSpPr>
            <a:cxnSpLocks/>
            <a:stCxn id="48" idx="2"/>
          </p:cNvCxnSpPr>
          <p:nvPr/>
        </p:nvCxnSpPr>
        <p:spPr>
          <a:xfrm flipH="1">
            <a:off x="4254093" y="1769006"/>
            <a:ext cx="9427" cy="77803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6932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B8579272-63E3-4EDC-8944-436B7C423AFD}"/>
              </a:ext>
            </a:extLst>
          </p:cNvPr>
          <p:cNvSpPr/>
          <p:nvPr/>
        </p:nvSpPr>
        <p:spPr>
          <a:xfrm>
            <a:off x="1677788" y="3121633"/>
            <a:ext cx="9428584" cy="1485045"/>
          </a:xfrm>
          <a:prstGeom prst="roundRect">
            <a:avLst/>
          </a:prstGeom>
          <a:solidFill>
            <a:schemeClr val="bg1"/>
          </a:solidFill>
          <a:ln w="28575">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Connector: Elbow 88">
            <a:extLst>
              <a:ext uri="{FF2B5EF4-FFF2-40B4-BE49-F238E27FC236}">
                <a16:creationId xmlns:a16="http://schemas.microsoft.com/office/drawing/2014/main" id="{53AE9345-D9FB-41C8-BC22-B9BDDED8FBE8}"/>
              </a:ext>
            </a:extLst>
          </p:cNvPr>
          <p:cNvCxnSpPr>
            <a:cxnSpLocks/>
          </p:cNvCxnSpPr>
          <p:nvPr/>
        </p:nvCxnSpPr>
        <p:spPr>
          <a:xfrm rot="5400000" flipH="1" flipV="1">
            <a:off x="10318806" y="2520809"/>
            <a:ext cx="1485044" cy="1094228"/>
          </a:xfrm>
          <a:prstGeom prst="bentConnector3">
            <a:avLst>
              <a:gd name="adj1" fmla="val 6214"/>
            </a:avLst>
          </a:prstGeom>
          <a:ln w="571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75CF62F4-33F2-4290-83F7-789DBF3738E4}"/>
              </a:ext>
            </a:extLst>
          </p:cNvPr>
          <p:cNvCxnSpPr>
            <a:cxnSpLocks/>
            <a:stCxn id="41" idx="3"/>
            <a:endCxn id="50" idx="1"/>
          </p:cNvCxnSpPr>
          <p:nvPr/>
        </p:nvCxnSpPr>
        <p:spPr>
          <a:xfrm flipV="1">
            <a:off x="8940574" y="1841451"/>
            <a:ext cx="1188109" cy="2"/>
          </a:xfrm>
          <a:prstGeom prst="straightConnector1">
            <a:avLst/>
          </a:prstGeom>
          <a:ln w="5715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47" name="Rectangle: Rounded Corners 46">
            <a:extLst>
              <a:ext uri="{FF2B5EF4-FFF2-40B4-BE49-F238E27FC236}">
                <a16:creationId xmlns:a16="http://schemas.microsoft.com/office/drawing/2014/main" id="{CB5C829B-AF5D-4DA8-BA31-47E4CDDD7BD9}"/>
              </a:ext>
            </a:extLst>
          </p:cNvPr>
          <p:cNvSpPr/>
          <p:nvPr/>
        </p:nvSpPr>
        <p:spPr>
          <a:xfrm>
            <a:off x="8260789" y="4811125"/>
            <a:ext cx="2940610" cy="1827615"/>
          </a:xfrm>
          <a:prstGeom prst="roundRect">
            <a:avLst/>
          </a:prstGeom>
          <a:solidFill>
            <a:schemeClr val="bg2">
              <a:lumMod val="75000"/>
            </a:schemeClr>
          </a:solid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11B4224-577A-4CF9-B4A9-DE297EFD4AD0}"/>
              </a:ext>
            </a:extLst>
          </p:cNvPr>
          <p:cNvSpPr>
            <a:spLocks noGrp="1"/>
          </p:cNvSpPr>
          <p:nvPr>
            <p:ph type="title"/>
          </p:nvPr>
        </p:nvSpPr>
        <p:spPr/>
        <p:txBody>
          <a:bodyPr/>
          <a:lstStyle/>
          <a:p>
            <a:r>
              <a:rPr lang="en-US"/>
              <a:t>VISION Team CONOPS</a:t>
            </a:r>
          </a:p>
        </p:txBody>
      </p:sp>
      <p:sp>
        <p:nvSpPr>
          <p:cNvPr id="4" name="Slide Number Placeholder 3">
            <a:extLst>
              <a:ext uri="{FF2B5EF4-FFF2-40B4-BE49-F238E27FC236}">
                <a16:creationId xmlns:a16="http://schemas.microsoft.com/office/drawing/2014/main" id="{6246D5CA-6478-4795-A781-C45261709359}"/>
              </a:ext>
            </a:extLst>
          </p:cNvPr>
          <p:cNvSpPr>
            <a:spLocks noGrp="1"/>
          </p:cNvSpPr>
          <p:nvPr>
            <p:ph type="sldNum" sz="quarter" idx="4"/>
          </p:nvPr>
        </p:nvSpPr>
        <p:spPr/>
        <p:txBody>
          <a:bodyPr/>
          <a:lstStyle/>
          <a:p>
            <a:fld id="{292ABC7F-B9E9-0840-915A-8F394559AFCC}" type="slidenum">
              <a:rPr lang="en-US" smtClean="0"/>
              <a:pPr/>
              <a:t>4</a:t>
            </a:fld>
            <a:endParaRPr lang="en-US"/>
          </a:p>
        </p:txBody>
      </p:sp>
      <p:sp>
        <p:nvSpPr>
          <p:cNvPr id="8" name="Rectangle: Rounded Corners 7">
            <a:extLst>
              <a:ext uri="{FF2B5EF4-FFF2-40B4-BE49-F238E27FC236}">
                <a16:creationId xmlns:a16="http://schemas.microsoft.com/office/drawing/2014/main" id="{E31CDE70-4F19-442C-962A-7F764B723CB0}"/>
              </a:ext>
            </a:extLst>
          </p:cNvPr>
          <p:cNvSpPr/>
          <p:nvPr/>
        </p:nvSpPr>
        <p:spPr>
          <a:xfrm>
            <a:off x="4122639" y="3493900"/>
            <a:ext cx="1919200" cy="545083"/>
          </a:xfrm>
          <a:prstGeom prst="round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State Estimation</a:t>
            </a:r>
          </a:p>
        </p:txBody>
      </p:sp>
      <p:sp>
        <p:nvSpPr>
          <p:cNvPr id="10" name="Rectangle: Rounded Corners 9">
            <a:extLst>
              <a:ext uri="{FF2B5EF4-FFF2-40B4-BE49-F238E27FC236}">
                <a16:creationId xmlns:a16="http://schemas.microsoft.com/office/drawing/2014/main" id="{B153F056-CB90-4F92-B9D8-72A3940E60BC}"/>
              </a:ext>
            </a:extLst>
          </p:cNvPr>
          <p:cNvSpPr/>
          <p:nvPr/>
        </p:nvSpPr>
        <p:spPr>
          <a:xfrm>
            <a:off x="6527568" y="3483920"/>
            <a:ext cx="1866444" cy="559274"/>
          </a:xfrm>
          <a:prstGeom prst="round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Calculate Orbital Elements</a:t>
            </a:r>
          </a:p>
        </p:txBody>
      </p:sp>
      <p:sp>
        <p:nvSpPr>
          <p:cNvPr id="11" name="Rectangle: Rounded Corners 10">
            <a:extLst>
              <a:ext uri="{FF2B5EF4-FFF2-40B4-BE49-F238E27FC236}">
                <a16:creationId xmlns:a16="http://schemas.microsoft.com/office/drawing/2014/main" id="{612D1829-ED1F-4CB5-8868-8EC8163AEC4F}"/>
              </a:ext>
            </a:extLst>
          </p:cNvPr>
          <p:cNvSpPr/>
          <p:nvPr/>
        </p:nvSpPr>
        <p:spPr>
          <a:xfrm>
            <a:off x="8879741" y="3493900"/>
            <a:ext cx="1996740" cy="559273"/>
          </a:xfrm>
          <a:prstGeom prst="round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Generate TLEs</a:t>
            </a:r>
          </a:p>
        </p:txBody>
      </p:sp>
      <p:cxnSp>
        <p:nvCxnSpPr>
          <p:cNvPr id="2" name="Straight Arrow Connector 1">
            <a:extLst>
              <a:ext uri="{FF2B5EF4-FFF2-40B4-BE49-F238E27FC236}">
                <a16:creationId xmlns:a16="http://schemas.microsoft.com/office/drawing/2014/main" id="{5F525A6A-B634-4EE8-A9A2-B3E1BC74FC51}"/>
              </a:ext>
            </a:extLst>
          </p:cNvPr>
          <p:cNvCxnSpPr>
            <a:cxnSpLocks/>
            <a:stCxn id="38" idx="2"/>
          </p:cNvCxnSpPr>
          <p:nvPr/>
        </p:nvCxnSpPr>
        <p:spPr>
          <a:xfrm flipH="1">
            <a:off x="2419537" y="2624836"/>
            <a:ext cx="7354" cy="760882"/>
          </a:xfrm>
          <a:prstGeom prst="straightConnector1">
            <a:avLst/>
          </a:prstGeom>
          <a:ln w="5715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F5B93989-2603-4988-AA21-401E9FA19951}"/>
              </a:ext>
            </a:extLst>
          </p:cNvPr>
          <p:cNvCxnSpPr>
            <a:cxnSpLocks/>
            <a:stCxn id="15" idx="0"/>
          </p:cNvCxnSpPr>
          <p:nvPr/>
        </p:nvCxnSpPr>
        <p:spPr>
          <a:xfrm flipV="1">
            <a:off x="2419537" y="4197260"/>
            <a:ext cx="0" cy="855932"/>
          </a:xfrm>
          <a:prstGeom prst="straightConnector1">
            <a:avLst/>
          </a:prstGeom>
          <a:ln w="57150">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F7C7583-01A4-4F12-8644-2F869F34B6A6}"/>
              </a:ext>
            </a:extLst>
          </p:cNvPr>
          <p:cNvCxnSpPr>
            <a:cxnSpLocks/>
            <a:stCxn id="7" idx="3"/>
            <a:endCxn id="8" idx="1"/>
          </p:cNvCxnSpPr>
          <p:nvPr/>
        </p:nvCxnSpPr>
        <p:spPr>
          <a:xfrm>
            <a:off x="3636910" y="3755633"/>
            <a:ext cx="485729" cy="108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A037281C-7143-45F0-98F6-2E87E7BE10CA}"/>
              </a:ext>
            </a:extLst>
          </p:cNvPr>
          <p:cNvCxnSpPr>
            <a:cxnSpLocks/>
            <a:stCxn id="8" idx="3"/>
            <a:endCxn id="10" idx="1"/>
          </p:cNvCxnSpPr>
          <p:nvPr/>
        </p:nvCxnSpPr>
        <p:spPr>
          <a:xfrm flipV="1">
            <a:off x="6041839" y="3763557"/>
            <a:ext cx="485729" cy="28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3383E799-0E9A-4772-AE02-1BA2FFBED4F7}"/>
              </a:ext>
            </a:extLst>
          </p:cNvPr>
          <p:cNvCxnSpPr>
            <a:cxnSpLocks/>
          </p:cNvCxnSpPr>
          <p:nvPr/>
        </p:nvCxnSpPr>
        <p:spPr>
          <a:xfrm>
            <a:off x="8394012" y="3798925"/>
            <a:ext cx="4857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Rectangle: Rounded Corners 37">
            <a:extLst>
              <a:ext uri="{FF2B5EF4-FFF2-40B4-BE49-F238E27FC236}">
                <a16:creationId xmlns:a16="http://schemas.microsoft.com/office/drawing/2014/main" id="{6D447A0E-EEC9-40E7-AF65-D7D5C841326B}"/>
              </a:ext>
            </a:extLst>
          </p:cNvPr>
          <p:cNvSpPr/>
          <p:nvPr/>
        </p:nvSpPr>
        <p:spPr>
          <a:xfrm>
            <a:off x="500207" y="1034007"/>
            <a:ext cx="3853367" cy="1590829"/>
          </a:xfrm>
          <a:prstGeom prst="roundRect">
            <a:avLst/>
          </a:prstGeom>
          <a:solidFill>
            <a:schemeClr val="accent5">
              <a:lumMod val="40000"/>
              <a:lumOff val="60000"/>
            </a:schemeClr>
          </a:solid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5EBB89E-CC76-417B-BE78-D78256C642B3}"/>
              </a:ext>
            </a:extLst>
          </p:cNvPr>
          <p:cNvSpPr txBox="1"/>
          <p:nvPr/>
        </p:nvSpPr>
        <p:spPr>
          <a:xfrm>
            <a:off x="521727" y="5540191"/>
            <a:ext cx="1341390" cy="646986"/>
          </a:xfrm>
          <a:prstGeom prst="roundRect">
            <a:avLst/>
          </a:prstGeom>
          <a:ln>
            <a:solidFill>
              <a:schemeClr val="bg2">
                <a:lumMod val="50000"/>
              </a:schemeClr>
            </a:solid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sz="1600">
                <a:solidFill>
                  <a:srgbClr val="000000"/>
                </a:solidFill>
              </a:rPr>
              <a:t>Sensor Data </a:t>
            </a:r>
          </a:p>
          <a:p>
            <a:pPr algn="ctr"/>
            <a:r>
              <a:rPr lang="en-US" sz="1600">
                <a:solidFill>
                  <a:srgbClr val="000000"/>
                </a:solidFill>
              </a:rPr>
              <a:t>Collection</a:t>
            </a:r>
          </a:p>
        </p:txBody>
      </p:sp>
      <p:sp>
        <p:nvSpPr>
          <p:cNvPr id="15" name="Rectangle: Rounded Corners 14">
            <a:extLst>
              <a:ext uri="{FF2B5EF4-FFF2-40B4-BE49-F238E27FC236}">
                <a16:creationId xmlns:a16="http://schemas.microsoft.com/office/drawing/2014/main" id="{9026F1B8-C492-4099-99CB-ACCD71237B61}"/>
              </a:ext>
            </a:extLst>
          </p:cNvPr>
          <p:cNvSpPr/>
          <p:nvPr/>
        </p:nvSpPr>
        <p:spPr>
          <a:xfrm>
            <a:off x="1945305" y="5053192"/>
            <a:ext cx="948463" cy="1620985"/>
          </a:xfrm>
          <a:prstGeom prst="roundRect">
            <a:avLst/>
          </a:prstGeom>
          <a:solidFill>
            <a:schemeClr val="bg2">
              <a:lumMod val="75000"/>
            </a:schemeClr>
          </a:solidFill>
          <a:ln w="28575">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1BF9700-0CE5-4115-9E6A-DB6A4DA73AFE}"/>
              </a:ext>
            </a:extLst>
          </p:cNvPr>
          <p:cNvGrpSpPr/>
          <p:nvPr/>
        </p:nvGrpSpPr>
        <p:grpSpPr>
          <a:xfrm>
            <a:off x="2021054" y="5125575"/>
            <a:ext cx="796963" cy="1464096"/>
            <a:chOff x="4599110" y="4984868"/>
            <a:chExt cx="796963" cy="1464096"/>
          </a:xfrm>
        </p:grpSpPr>
        <p:pic>
          <p:nvPicPr>
            <p:cNvPr id="28" name="Picture 9" descr="A close up of electronics&#10;&#10;Description generated with very high confidence">
              <a:extLst>
                <a:ext uri="{FF2B5EF4-FFF2-40B4-BE49-F238E27FC236}">
                  <a16:creationId xmlns:a16="http://schemas.microsoft.com/office/drawing/2014/main" id="{F92F908E-CF1A-4DB6-8C33-3591E46CE718}"/>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6510" b="91695" l="5529" r="94000">
                          <a14:foregroundMark x1="44941" y1="7969" x2="44941" y2="7969"/>
                          <a14:foregroundMark x1="59529" y1="7969" x2="59529" y2="7969"/>
                          <a14:foregroundMark x1="82588" y1="37935" x2="82588" y2="37935"/>
                          <a14:foregroundMark x1="84471" y1="44781" x2="79647" y2="56229"/>
                          <a14:foregroundMark x1="92471" y1="42536" x2="91647" y2="49944"/>
                          <a14:foregroundMark x1="91882" y1="29966" x2="91882" y2="29966"/>
                          <a14:foregroundMark x1="91647" y1="27048" x2="91647" y2="28844"/>
                          <a14:foregroundMark x1="74000" y1="10213" x2="72118" y2="9652"/>
                          <a14:foregroundMark x1="69765" y1="9652" x2="56824" y2="9091"/>
                          <a14:foregroundMark x1="54824" y1="6510" x2="62824" y2="8193"/>
                          <a14:foregroundMark x1="16118" y1="57351" x2="15882" y2="68013"/>
                          <a14:foregroundMark x1="14941" y1="38833" x2="45529" y2="88215"/>
                          <a14:foregroundMark x1="45529" y1="88215" x2="24235" y2="77104"/>
                          <a14:foregroundMark x1="15294" y1="65657" x2="11647" y2="78788"/>
                          <a14:foregroundMark x1="5647" y1="43098" x2="6588" y2="48822"/>
                          <a14:foregroundMark x1="26588" y1="41414" x2="26588" y2="41414"/>
                          <a14:foregroundMark x1="26588" y1="41414" x2="26588" y2="41414"/>
                          <a14:foregroundMark x1="35294" y1="41639" x2="35647" y2="44220"/>
                          <a14:foregroundMark x1="43647" y1="43098" x2="42471" y2="45342"/>
                          <a14:foregroundMark x1="26353" y1="40516" x2="31765" y2="38833"/>
                          <a14:foregroundMark x1="43412" y1="40853" x2="47529" y2="41077"/>
                          <a14:foregroundMark x1="45176" y1="74523" x2="45176" y2="83053"/>
                          <a14:foregroundMark x1="24824" y1="75982" x2="29882" y2="75421"/>
                          <a14:foregroundMark x1="38588" y1="90797" x2="46118" y2="91695"/>
                          <a14:foregroundMark x1="94000" y1="53648" x2="92118" y2="68013"/>
                          <a14:backgroundMark x1="91882" y1="68799" x2="91882" y2="68799"/>
                          <a14:backgroundMark x1="91647" y1="68799" x2="92235" y2="69360"/>
                          <a14:backgroundMark x1="92235" y1="68799" x2="93059" y2="67677"/>
                          <a14:backgroundMark x1="92824" y1="68238" x2="91294" y2="71942"/>
                        </a14:backgroundRemoval>
                      </a14:imgEffect>
                    </a14:imgLayer>
                  </a14:imgProps>
                </a:ext>
                <a:ext uri="{28A0092B-C50C-407E-A947-70E740481C1C}">
                  <a14:useLocalDpi xmlns:a14="http://schemas.microsoft.com/office/drawing/2010/main"/>
                </a:ext>
              </a:extLst>
            </a:blip>
            <a:srcRect/>
            <a:stretch/>
          </p:blipFill>
          <p:spPr>
            <a:xfrm>
              <a:off x="4600137" y="4984868"/>
              <a:ext cx="795936" cy="833160"/>
            </a:xfrm>
            <a:prstGeom prst="rect">
              <a:avLst/>
            </a:prstGeom>
          </p:spPr>
        </p:pic>
        <p:pic>
          <p:nvPicPr>
            <p:cNvPr id="29" name="Picture 11">
              <a:extLst>
                <a:ext uri="{FF2B5EF4-FFF2-40B4-BE49-F238E27FC236}">
                  <a16:creationId xmlns:a16="http://schemas.microsoft.com/office/drawing/2014/main" id="{EE1CA738-5B26-41EC-B8F8-2B7E6F4B9B6C}"/>
                </a:ext>
              </a:extLst>
            </p:cNvPr>
            <p:cNvPicPr>
              <a:picLocks noChangeAspect="1"/>
            </p:cNvPicPr>
            <p:nvPr/>
          </p:nvPicPr>
          <p:blipFill>
            <a:blip r:embed="rId5"/>
            <a:srcRect/>
            <a:stretch/>
          </p:blipFill>
          <p:spPr>
            <a:xfrm>
              <a:off x="4599110" y="5818028"/>
              <a:ext cx="793449" cy="630936"/>
            </a:xfrm>
            <a:prstGeom prst="rect">
              <a:avLst/>
            </a:prstGeom>
          </p:spPr>
        </p:pic>
      </p:grpSp>
      <p:sp>
        <p:nvSpPr>
          <p:cNvPr id="39" name="TextBox 38">
            <a:extLst>
              <a:ext uri="{FF2B5EF4-FFF2-40B4-BE49-F238E27FC236}">
                <a16:creationId xmlns:a16="http://schemas.microsoft.com/office/drawing/2014/main" id="{AFA2CC2B-335E-458F-BFDA-42EA539BC293}"/>
              </a:ext>
            </a:extLst>
          </p:cNvPr>
          <p:cNvSpPr txBox="1"/>
          <p:nvPr/>
        </p:nvSpPr>
        <p:spPr>
          <a:xfrm>
            <a:off x="199348" y="2803096"/>
            <a:ext cx="1318216" cy="919401"/>
          </a:xfrm>
          <a:prstGeom prst="round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sz="1600">
                <a:solidFill>
                  <a:srgbClr val="000000"/>
                </a:solidFill>
              </a:rPr>
              <a:t>Simulated </a:t>
            </a:r>
          </a:p>
          <a:p>
            <a:pPr algn="ctr"/>
            <a:r>
              <a:rPr lang="en-US" sz="1600">
                <a:solidFill>
                  <a:srgbClr val="000000"/>
                </a:solidFill>
              </a:rPr>
              <a:t>Sensor Data</a:t>
            </a:r>
          </a:p>
          <a:p>
            <a:pPr algn="ctr"/>
            <a:r>
              <a:rPr lang="en-US" sz="1600">
                <a:solidFill>
                  <a:srgbClr val="000000"/>
                </a:solidFill>
              </a:rPr>
              <a:t>Generation</a:t>
            </a:r>
          </a:p>
        </p:txBody>
      </p:sp>
      <p:sp>
        <p:nvSpPr>
          <p:cNvPr id="41" name="Rectangle: Rounded Corners 40">
            <a:extLst>
              <a:ext uri="{FF2B5EF4-FFF2-40B4-BE49-F238E27FC236}">
                <a16:creationId xmlns:a16="http://schemas.microsoft.com/office/drawing/2014/main" id="{8744FF17-CE5C-4385-8342-8A2F336FA1EF}"/>
              </a:ext>
            </a:extLst>
          </p:cNvPr>
          <p:cNvSpPr/>
          <p:nvPr/>
        </p:nvSpPr>
        <p:spPr>
          <a:xfrm>
            <a:off x="6324396" y="1058068"/>
            <a:ext cx="2616178" cy="1566769"/>
          </a:xfrm>
          <a:prstGeom prst="roundRect">
            <a:avLst/>
          </a:prstGeom>
          <a:solidFill>
            <a:schemeClr val="accent5">
              <a:lumMod val="40000"/>
              <a:lumOff val="60000"/>
            </a:schemeClr>
          </a:solid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20">
            <a:extLst>
              <a:ext uri="{FF2B5EF4-FFF2-40B4-BE49-F238E27FC236}">
                <a16:creationId xmlns:a16="http://schemas.microsoft.com/office/drawing/2014/main" id="{B26561A7-2A25-4B32-A3BB-59DFC9BFAFEE}"/>
              </a:ext>
            </a:extLst>
          </p:cNvPr>
          <p:cNvPicPr>
            <a:picLocks noChangeAspect="1"/>
          </p:cNvPicPr>
          <p:nvPr/>
        </p:nvPicPr>
        <p:blipFill>
          <a:blip r:embed="rId6"/>
          <a:stretch>
            <a:fillRect/>
          </a:stretch>
        </p:blipFill>
        <p:spPr>
          <a:xfrm>
            <a:off x="6480039" y="1178831"/>
            <a:ext cx="2304891" cy="1288377"/>
          </a:xfrm>
          <a:prstGeom prst="rect">
            <a:avLst/>
          </a:prstGeom>
        </p:spPr>
      </p:pic>
      <p:sp>
        <p:nvSpPr>
          <p:cNvPr id="48" name="TextBox 47">
            <a:extLst>
              <a:ext uri="{FF2B5EF4-FFF2-40B4-BE49-F238E27FC236}">
                <a16:creationId xmlns:a16="http://schemas.microsoft.com/office/drawing/2014/main" id="{3C4137DB-C332-4BDD-BDD5-FC2DE020EACA}"/>
              </a:ext>
            </a:extLst>
          </p:cNvPr>
          <p:cNvSpPr txBox="1"/>
          <p:nvPr/>
        </p:nvSpPr>
        <p:spPr>
          <a:xfrm>
            <a:off x="8988109" y="2351941"/>
            <a:ext cx="1244995" cy="646986"/>
          </a:xfrm>
          <a:prstGeom prst="round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a:solidFill>
                  <a:srgbClr val="000000"/>
                </a:solidFill>
              </a:rPr>
              <a:t>Truth Data:</a:t>
            </a:r>
          </a:p>
          <a:p>
            <a:pPr algn="ctr"/>
            <a:r>
              <a:rPr lang="en-US" sz="1600">
                <a:solidFill>
                  <a:srgbClr val="000000"/>
                </a:solidFill>
              </a:rPr>
              <a:t>(SPG4)</a:t>
            </a:r>
          </a:p>
        </p:txBody>
      </p:sp>
      <p:sp>
        <p:nvSpPr>
          <p:cNvPr id="49" name="TextBox 48">
            <a:extLst>
              <a:ext uri="{FF2B5EF4-FFF2-40B4-BE49-F238E27FC236}">
                <a16:creationId xmlns:a16="http://schemas.microsoft.com/office/drawing/2014/main" id="{262481F3-0A77-42AB-91C1-D888B3DC9716}"/>
              </a:ext>
            </a:extLst>
          </p:cNvPr>
          <p:cNvSpPr txBox="1"/>
          <p:nvPr/>
        </p:nvSpPr>
        <p:spPr>
          <a:xfrm>
            <a:off x="6319275" y="4916936"/>
            <a:ext cx="1744062" cy="646986"/>
          </a:xfrm>
          <a:prstGeom prst="roundRect">
            <a:avLst/>
          </a:prstGeom>
          <a:ln>
            <a:solidFill>
              <a:schemeClr val="bg2">
                <a:lumMod val="50000"/>
              </a:schemeClr>
            </a:solidFill>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sz="1600">
                <a:solidFill>
                  <a:srgbClr val="000000"/>
                </a:solidFill>
              </a:rPr>
              <a:t>Truth Data:</a:t>
            </a:r>
          </a:p>
          <a:p>
            <a:pPr algn="ctr"/>
            <a:r>
              <a:rPr lang="en-US" sz="1600">
                <a:solidFill>
                  <a:srgbClr val="000000"/>
                </a:solidFill>
              </a:rPr>
              <a:t>ASPEN Lab Vicon</a:t>
            </a:r>
          </a:p>
        </p:txBody>
      </p:sp>
      <p:sp>
        <p:nvSpPr>
          <p:cNvPr id="50" name="Rectangle: Rounded Corners 49">
            <a:extLst>
              <a:ext uri="{FF2B5EF4-FFF2-40B4-BE49-F238E27FC236}">
                <a16:creationId xmlns:a16="http://schemas.microsoft.com/office/drawing/2014/main" id="{A0DC0D13-846B-4863-910C-CC59A1C2C15F}"/>
              </a:ext>
            </a:extLst>
          </p:cNvPr>
          <p:cNvSpPr/>
          <p:nvPr/>
        </p:nvSpPr>
        <p:spPr>
          <a:xfrm>
            <a:off x="10128683" y="1357500"/>
            <a:ext cx="1777371" cy="967901"/>
          </a:xfrm>
          <a:prstGeom prst="roundRect">
            <a:avLst/>
          </a:prstGeom>
          <a:solidFill>
            <a:schemeClr val="accent3">
              <a:lumMod val="75000"/>
            </a:schemeClr>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t>Compare </a:t>
            </a:r>
          </a:p>
        </p:txBody>
      </p:sp>
      <p:sp>
        <p:nvSpPr>
          <p:cNvPr id="52" name="Rectangle: Rounded Corners 51">
            <a:extLst>
              <a:ext uri="{FF2B5EF4-FFF2-40B4-BE49-F238E27FC236}">
                <a16:creationId xmlns:a16="http://schemas.microsoft.com/office/drawing/2014/main" id="{4C4BEBB0-80F5-4F4A-BD00-FDEB69BAAC38}"/>
              </a:ext>
            </a:extLst>
          </p:cNvPr>
          <p:cNvSpPr/>
          <p:nvPr/>
        </p:nvSpPr>
        <p:spPr>
          <a:xfrm>
            <a:off x="4294553" y="5402910"/>
            <a:ext cx="1777371" cy="668463"/>
          </a:xfrm>
          <a:prstGeom prst="roundRect">
            <a:avLst/>
          </a:prstGeom>
          <a:solidFill>
            <a:schemeClr val="accent3">
              <a:lumMod val="75000"/>
            </a:schemeClr>
          </a:solid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t>Compare </a:t>
            </a:r>
          </a:p>
        </p:txBody>
      </p:sp>
      <p:sp>
        <p:nvSpPr>
          <p:cNvPr id="95" name="TextBox 94">
            <a:extLst>
              <a:ext uri="{FF2B5EF4-FFF2-40B4-BE49-F238E27FC236}">
                <a16:creationId xmlns:a16="http://schemas.microsoft.com/office/drawing/2014/main" id="{957C72D9-253F-41EF-9B32-61CEB59E8482}"/>
              </a:ext>
            </a:extLst>
          </p:cNvPr>
          <p:cNvSpPr txBox="1"/>
          <p:nvPr/>
        </p:nvSpPr>
        <p:spPr>
          <a:xfrm>
            <a:off x="5377112" y="4091998"/>
            <a:ext cx="2300911" cy="461665"/>
          </a:xfrm>
          <a:prstGeom prst="rect">
            <a:avLst/>
          </a:prstGeom>
          <a:noFill/>
        </p:spPr>
        <p:txBody>
          <a:bodyPr wrap="square" rtlCol="0">
            <a:spAutoFit/>
          </a:bodyPr>
          <a:lstStyle/>
          <a:p>
            <a:r>
              <a:rPr lang="en-US" sz="2400">
                <a:solidFill>
                  <a:srgbClr val="000000"/>
                </a:solidFill>
              </a:rPr>
              <a:t>VISION SYSTEM</a:t>
            </a:r>
            <a:endParaRPr lang="en-US" sz="3600">
              <a:solidFill>
                <a:srgbClr val="000000"/>
              </a:solidFill>
            </a:endParaRPr>
          </a:p>
        </p:txBody>
      </p:sp>
      <p:pic>
        <p:nvPicPr>
          <p:cNvPr id="9" name="Picture 8" descr="A close up of a logo&#10;&#10;Description automatically generated">
            <a:extLst>
              <a:ext uri="{FF2B5EF4-FFF2-40B4-BE49-F238E27FC236}">
                <a16:creationId xmlns:a16="http://schemas.microsoft.com/office/drawing/2014/main" id="{B2088DDC-F91F-4EDD-B3D4-DD33618F06D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0289" y="1160248"/>
            <a:ext cx="1466009" cy="1277878"/>
          </a:xfrm>
          <a:prstGeom prst="rect">
            <a:avLst/>
          </a:prstGeom>
        </p:spPr>
      </p:pic>
      <p:pic>
        <p:nvPicPr>
          <p:cNvPr id="19" name="Picture 18" descr="A close up of a sign&#10;&#10;Description automatically generated">
            <a:extLst>
              <a:ext uri="{FF2B5EF4-FFF2-40B4-BE49-F238E27FC236}">
                <a16:creationId xmlns:a16="http://schemas.microsoft.com/office/drawing/2014/main" id="{B81F2EEE-FFB8-4588-B5E9-B2B101A40E8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126297" y="1156538"/>
            <a:ext cx="2077897" cy="1280969"/>
          </a:xfrm>
          <a:prstGeom prst="rect">
            <a:avLst/>
          </a:prstGeom>
        </p:spPr>
      </p:pic>
      <p:cxnSp>
        <p:nvCxnSpPr>
          <p:cNvPr id="42" name="Straight Arrow Connector 41">
            <a:extLst>
              <a:ext uri="{FF2B5EF4-FFF2-40B4-BE49-F238E27FC236}">
                <a16:creationId xmlns:a16="http://schemas.microsoft.com/office/drawing/2014/main" id="{D29E91BA-2F52-2F44-813C-78A6A66CE844}"/>
              </a:ext>
            </a:extLst>
          </p:cNvPr>
          <p:cNvCxnSpPr>
            <a:cxnSpLocks/>
            <a:stCxn id="47" idx="1"/>
            <a:endCxn id="52" idx="3"/>
          </p:cNvCxnSpPr>
          <p:nvPr/>
        </p:nvCxnSpPr>
        <p:spPr>
          <a:xfrm flipH="1">
            <a:off x="6071924" y="5724933"/>
            <a:ext cx="2188865" cy="12209"/>
          </a:xfrm>
          <a:prstGeom prst="straightConnector1">
            <a:avLst/>
          </a:prstGeom>
          <a:ln w="57150">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EB83CB2E-1DDD-4666-A7B7-29EF44EC2E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91220" y="4950683"/>
            <a:ext cx="2479748" cy="1548497"/>
          </a:xfrm>
          <a:prstGeom prst="rect">
            <a:avLst/>
          </a:prstGeom>
        </p:spPr>
      </p:pic>
      <p:cxnSp>
        <p:nvCxnSpPr>
          <p:cNvPr id="56" name="Connector: Elbow 55">
            <a:extLst>
              <a:ext uri="{FF2B5EF4-FFF2-40B4-BE49-F238E27FC236}">
                <a16:creationId xmlns:a16="http://schemas.microsoft.com/office/drawing/2014/main" id="{007957EB-82DD-4CBD-886B-F4406CB4F5B4}"/>
              </a:ext>
            </a:extLst>
          </p:cNvPr>
          <p:cNvCxnSpPr>
            <a:cxnSpLocks/>
            <a:endCxn id="52" idx="1"/>
          </p:cNvCxnSpPr>
          <p:nvPr/>
        </p:nvCxnSpPr>
        <p:spPr>
          <a:xfrm rot="16200000" flipH="1">
            <a:off x="2669479" y="4112068"/>
            <a:ext cx="2108966" cy="1141181"/>
          </a:xfrm>
          <a:prstGeom prst="bentConnector2">
            <a:avLst/>
          </a:prstGeom>
          <a:ln w="571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 name="Rectangle: Rounded Corners 6">
            <a:extLst>
              <a:ext uri="{FF2B5EF4-FFF2-40B4-BE49-F238E27FC236}">
                <a16:creationId xmlns:a16="http://schemas.microsoft.com/office/drawing/2014/main" id="{D6101AB0-C5AC-4B6C-ADA8-B8F374A7D3F2}"/>
              </a:ext>
            </a:extLst>
          </p:cNvPr>
          <p:cNvSpPr/>
          <p:nvPr/>
        </p:nvSpPr>
        <p:spPr>
          <a:xfrm>
            <a:off x="1945305" y="3472282"/>
            <a:ext cx="1691605" cy="566701"/>
          </a:xfrm>
          <a:prstGeom prst="round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Centroid Identification</a:t>
            </a:r>
          </a:p>
        </p:txBody>
      </p:sp>
      <p:cxnSp>
        <p:nvCxnSpPr>
          <p:cNvPr id="72" name="Connector: Elbow 71">
            <a:extLst>
              <a:ext uri="{FF2B5EF4-FFF2-40B4-BE49-F238E27FC236}">
                <a16:creationId xmlns:a16="http://schemas.microsoft.com/office/drawing/2014/main" id="{02217E8E-DCAE-4E32-A489-85C0F2062374}"/>
              </a:ext>
            </a:extLst>
          </p:cNvPr>
          <p:cNvCxnSpPr>
            <a:cxnSpLocks/>
          </p:cNvCxnSpPr>
          <p:nvPr/>
        </p:nvCxnSpPr>
        <p:spPr>
          <a:xfrm>
            <a:off x="5273143" y="1617491"/>
            <a:ext cx="1007306" cy="685839"/>
          </a:xfrm>
          <a:prstGeom prst="bentConnector3">
            <a:avLst>
              <a:gd name="adj1" fmla="val 50000"/>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79" name="Connector: Elbow 78">
            <a:extLst>
              <a:ext uri="{FF2B5EF4-FFF2-40B4-BE49-F238E27FC236}">
                <a16:creationId xmlns:a16="http://schemas.microsoft.com/office/drawing/2014/main" id="{C235D74F-2424-4FFB-95AB-3F38468A871F}"/>
              </a:ext>
            </a:extLst>
          </p:cNvPr>
          <p:cNvCxnSpPr>
            <a:cxnSpLocks/>
          </p:cNvCxnSpPr>
          <p:nvPr/>
        </p:nvCxnSpPr>
        <p:spPr>
          <a:xfrm rot="10800000" flipV="1">
            <a:off x="4403326" y="1617491"/>
            <a:ext cx="955189" cy="685838"/>
          </a:xfrm>
          <a:prstGeom prst="bentConnector3">
            <a:avLst>
              <a:gd name="adj1" fmla="val 50000"/>
            </a:avLst>
          </a:prstGeom>
          <a:ln w="38100">
            <a:tailEnd type="triangle"/>
          </a:ln>
        </p:spPr>
        <p:style>
          <a:lnRef idx="2">
            <a:schemeClr val="accent2"/>
          </a:lnRef>
          <a:fillRef idx="0">
            <a:schemeClr val="accent2"/>
          </a:fillRef>
          <a:effectRef idx="1">
            <a:schemeClr val="accent2"/>
          </a:effectRef>
          <a:fontRef idx="minor">
            <a:schemeClr val="tx1"/>
          </a:fontRef>
        </p:style>
      </p:cxnSp>
      <p:sp>
        <p:nvSpPr>
          <p:cNvPr id="70" name="Rectangle: Rounded Corners 69">
            <a:extLst>
              <a:ext uri="{FF2B5EF4-FFF2-40B4-BE49-F238E27FC236}">
                <a16:creationId xmlns:a16="http://schemas.microsoft.com/office/drawing/2014/main" id="{48128E5A-445E-456D-95AE-725D3FE6DC69}"/>
              </a:ext>
            </a:extLst>
          </p:cNvPr>
          <p:cNvSpPr/>
          <p:nvPr/>
        </p:nvSpPr>
        <p:spPr>
          <a:xfrm>
            <a:off x="4540813" y="1058068"/>
            <a:ext cx="1635402" cy="914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solidFill>
                  <a:srgbClr val="000000"/>
                </a:solidFill>
              </a:rPr>
              <a:t>Initial Conditions</a:t>
            </a:r>
          </a:p>
        </p:txBody>
      </p:sp>
    </p:spTree>
    <p:extLst>
      <p:ext uri="{BB962C8B-B14F-4D97-AF65-F5344CB8AC3E}">
        <p14:creationId xmlns:p14="http://schemas.microsoft.com/office/powerpoint/2010/main" val="172304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38" grpId="0" animBg="1"/>
      <p:bldP spid="17" grpId="0" animBg="1"/>
      <p:bldP spid="15" grpId="0" animBg="1"/>
      <p:bldP spid="39" grpId="0" animBg="1"/>
      <p:bldP spid="41" grpId="0" animBg="1"/>
      <p:bldP spid="48" grpId="0" animBg="1"/>
      <p:bldP spid="49" grpId="0" animBg="1"/>
      <p:bldP spid="50" grpId="0" animBg="1"/>
      <p:bldP spid="52" grpId="0" animBg="1"/>
      <p:bldP spid="7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6D08D8-3302-433B-BA01-8CB295C018AE}"/>
              </a:ext>
            </a:extLst>
          </p:cNvPr>
          <p:cNvSpPr>
            <a:spLocks noGrp="1"/>
          </p:cNvSpPr>
          <p:nvPr>
            <p:ph type="title"/>
          </p:nvPr>
        </p:nvSpPr>
        <p:spPr/>
        <p:txBody>
          <a:bodyPr/>
          <a:lstStyle/>
          <a:p>
            <a:r>
              <a:rPr lang="en-US">
                <a:ea typeface="+mj-lt"/>
                <a:cs typeface="+mj-lt"/>
              </a:rPr>
              <a:t>State Estimation: Propagation Results</a:t>
            </a:r>
            <a:endParaRPr lang="en-US"/>
          </a:p>
        </p:txBody>
      </p:sp>
      <p:sp>
        <p:nvSpPr>
          <p:cNvPr id="4" name="Slide Number Placeholder 3">
            <a:extLst>
              <a:ext uri="{FF2B5EF4-FFF2-40B4-BE49-F238E27FC236}">
                <a16:creationId xmlns:a16="http://schemas.microsoft.com/office/drawing/2014/main" id="{C7B1E224-A259-4880-A328-B22314F4F004}"/>
              </a:ext>
            </a:extLst>
          </p:cNvPr>
          <p:cNvSpPr>
            <a:spLocks noGrp="1"/>
          </p:cNvSpPr>
          <p:nvPr>
            <p:ph type="sldNum" sz="quarter" idx="4"/>
          </p:nvPr>
        </p:nvSpPr>
        <p:spPr/>
        <p:txBody>
          <a:bodyPr/>
          <a:lstStyle/>
          <a:p>
            <a:fld id="{292ABC7F-B9E9-0840-915A-8F394559AFCC}" type="slidenum">
              <a:rPr lang="en-US" smtClean="0"/>
              <a:pPr/>
              <a:t>40</a:t>
            </a:fld>
            <a:endParaRPr lang="en-US"/>
          </a:p>
        </p:txBody>
      </p:sp>
      <p:pic>
        <p:nvPicPr>
          <p:cNvPr id="12" name="Picture 11" descr="A screenshot of a cell phone&#10;&#10;Description automatically generated">
            <a:extLst>
              <a:ext uri="{FF2B5EF4-FFF2-40B4-BE49-F238E27FC236}">
                <a16:creationId xmlns:a16="http://schemas.microsoft.com/office/drawing/2014/main" id="{C0D11FF3-95D9-4428-A76C-9673EA723C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8651" y="1159929"/>
            <a:ext cx="9806095" cy="5224558"/>
          </a:xfrm>
          <a:prstGeom prst="rect">
            <a:avLst/>
          </a:prstGeom>
        </p:spPr>
      </p:pic>
    </p:spTree>
    <p:extLst>
      <p:ext uri="{BB962C8B-B14F-4D97-AF65-F5344CB8AC3E}">
        <p14:creationId xmlns:p14="http://schemas.microsoft.com/office/powerpoint/2010/main" val="682240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6D08D8-3302-433B-BA01-8CB295C018AE}"/>
              </a:ext>
            </a:extLst>
          </p:cNvPr>
          <p:cNvSpPr>
            <a:spLocks noGrp="1"/>
          </p:cNvSpPr>
          <p:nvPr>
            <p:ph type="title"/>
          </p:nvPr>
        </p:nvSpPr>
        <p:spPr/>
        <p:txBody>
          <a:bodyPr/>
          <a:lstStyle/>
          <a:p>
            <a:r>
              <a:rPr lang="en-US">
                <a:ea typeface="+mj-lt"/>
                <a:cs typeface="+mj-lt"/>
              </a:rPr>
              <a:t>State Estimation: Propagation Results</a:t>
            </a:r>
            <a:endParaRPr lang="en-US"/>
          </a:p>
        </p:txBody>
      </p:sp>
      <p:sp>
        <p:nvSpPr>
          <p:cNvPr id="4" name="Slide Number Placeholder 3">
            <a:extLst>
              <a:ext uri="{FF2B5EF4-FFF2-40B4-BE49-F238E27FC236}">
                <a16:creationId xmlns:a16="http://schemas.microsoft.com/office/drawing/2014/main" id="{C7B1E224-A259-4880-A328-B22314F4F004}"/>
              </a:ext>
            </a:extLst>
          </p:cNvPr>
          <p:cNvSpPr>
            <a:spLocks noGrp="1"/>
          </p:cNvSpPr>
          <p:nvPr>
            <p:ph type="sldNum" sz="quarter" idx="4"/>
          </p:nvPr>
        </p:nvSpPr>
        <p:spPr/>
        <p:txBody>
          <a:bodyPr/>
          <a:lstStyle/>
          <a:p>
            <a:fld id="{292ABC7F-B9E9-0840-915A-8F394559AFCC}" type="slidenum">
              <a:rPr lang="en-US" smtClean="0"/>
              <a:pPr/>
              <a:t>41</a:t>
            </a:fld>
            <a:endParaRPr lang="en-US"/>
          </a:p>
        </p:txBody>
      </p:sp>
      <p:sp>
        <p:nvSpPr>
          <p:cNvPr id="10" name="Content Placeholder 1">
            <a:extLst>
              <a:ext uri="{FF2B5EF4-FFF2-40B4-BE49-F238E27FC236}">
                <a16:creationId xmlns:a16="http://schemas.microsoft.com/office/drawing/2014/main" id="{72C6F4DE-712A-41FC-A274-1AEA469E5DE7}"/>
              </a:ext>
            </a:extLst>
          </p:cNvPr>
          <p:cNvSpPr txBox="1">
            <a:spLocks/>
          </p:cNvSpPr>
          <p:nvPr/>
        </p:nvSpPr>
        <p:spPr>
          <a:xfrm>
            <a:off x="762000" y="4595392"/>
            <a:ext cx="5485822" cy="5090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charset="2"/>
              <a:buChar char="§"/>
              <a:defRPr sz="24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0000"/>
                </a:solidFill>
                <a:latin typeface="+mn-lt"/>
                <a:ea typeface="+mn-ea"/>
                <a:cs typeface="+mn-cs"/>
              </a:defRPr>
            </a:lvl2pPr>
            <a:lvl3pPr marL="1143000" indent="-228600" algn="l" defTabSz="457200" rtl="0" eaLnBrk="1" latinLnBrk="0" hangingPunct="1">
              <a:spcBef>
                <a:spcPct val="20000"/>
              </a:spcBef>
              <a:buFont typeface="Wingdings" charset="2"/>
              <a:buChar char="§"/>
              <a:defRPr sz="1800" b="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a:t>Propagation Error Statistics</a:t>
            </a:r>
          </a:p>
        </p:txBody>
      </p:sp>
      <p:sp>
        <p:nvSpPr>
          <p:cNvPr id="11" name="Content Placeholder 1">
            <a:extLst>
              <a:ext uri="{FF2B5EF4-FFF2-40B4-BE49-F238E27FC236}">
                <a16:creationId xmlns:a16="http://schemas.microsoft.com/office/drawing/2014/main" id="{EE99968F-1C7B-46A1-AA4B-61B41A7C6AA7}"/>
              </a:ext>
            </a:extLst>
          </p:cNvPr>
          <p:cNvSpPr txBox="1">
            <a:spLocks/>
          </p:cNvSpPr>
          <p:nvPr/>
        </p:nvSpPr>
        <p:spPr>
          <a:xfrm>
            <a:off x="6653393" y="3906987"/>
            <a:ext cx="5485822" cy="2886486"/>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Wingdings" charset="2"/>
              <a:buChar char="§"/>
              <a:defRPr sz="24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0000"/>
                </a:solidFill>
                <a:latin typeface="+mn-lt"/>
                <a:ea typeface="+mn-ea"/>
                <a:cs typeface="+mn-cs"/>
              </a:defRPr>
            </a:lvl2pPr>
            <a:lvl3pPr marL="1143000" indent="-228600" algn="l" defTabSz="457200" rtl="0" eaLnBrk="1" latinLnBrk="0" hangingPunct="1">
              <a:spcBef>
                <a:spcPct val="20000"/>
              </a:spcBef>
              <a:buFont typeface="Wingdings" charset="2"/>
              <a:buChar char="§"/>
              <a:defRPr sz="1800" b="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dirty="0"/>
              <a:t>Take Away: </a:t>
            </a:r>
          </a:p>
          <a:p>
            <a:r>
              <a:rPr lang="en-US" dirty="0"/>
              <a:t>Average is 46.7 % better than typical error for </a:t>
            </a:r>
            <a:r>
              <a:rPr lang="en-US" dirty="0" err="1"/>
              <a:t>NanoSat</a:t>
            </a:r>
            <a:r>
              <a:rPr lang="en-US" dirty="0"/>
              <a:t> TLE. (</a:t>
            </a:r>
            <a:r>
              <a:rPr lang="en-US" dirty="0" err="1"/>
              <a:t>Celestrack</a:t>
            </a:r>
            <a:r>
              <a:rPr lang="en-US" dirty="0"/>
              <a:t>)</a:t>
            </a:r>
          </a:p>
          <a:p>
            <a:r>
              <a:rPr lang="en-US" dirty="0"/>
              <a:t>SMA is extremely sensitive to velocity errors.</a:t>
            </a:r>
          </a:p>
          <a:p>
            <a:r>
              <a:rPr lang="en-US" dirty="0"/>
              <a:t>Propagation error secular drift is a product of error in SMA</a:t>
            </a:r>
          </a:p>
          <a:p>
            <a:r>
              <a:rPr lang="en-US" dirty="0"/>
              <a:t>Tuning is sensitive to initial guess accuracy. (assumed accurate)</a:t>
            </a:r>
          </a:p>
          <a:p>
            <a:endParaRPr lang="en-US" dirty="0"/>
          </a:p>
          <a:p>
            <a:pPr marL="0" indent="0">
              <a:buFont typeface="Wingdings" charset="2"/>
              <a:buNone/>
            </a:pPr>
            <a:endParaRPr lang="en-US" dirty="0"/>
          </a:p>
        </p:txBody>
      </p:sp>
      <p:pic>
        <p:nvPicPr>
          <p:cNvPr id="15" name="Picture 14" descr="A screenshot of a cell phone&#10;&#10;Description automatically generated">
            <a:extLst>
              <a:ext uri="{FF2B5EF4-FFF2-40B4-BE49-F238E27FC236}">
                <a16:creationId xmlns:a16="http://schemas.microsoft.com/office/drawing/2014/main" id="{12861B61-81AB-486D-8DF8-72D7A4731B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672" t="5611" r="7949" b="3294"/>
          <a:stretch/>
        </p:blipFill>
        <p:spPr>
          <a:xfrm>
            <a:off x="6665252" y="771114"/>
            <a:ext cx="5417712" cy="2886486"/>
          </a:xfrm>
          <a:prstGeom prst="rect">
            <a:avLst/>
          </a:prstGeom>
        </p:spPr>
      </p:pic>
      <p:pic>
        <p:nvPicPr>
          <p:cNvPr id="6" name="Picture 5" descr="A picture containing table, room&#10;&#10;Description automatically generated">
            <a:extLst>
              <a:ext uri="{FF2B5EF4-FFF2-40B4-BE49-F238E27FC236}">
                <a16:creationId xmlns:a16="http://schemas.microsoft.com/office/drawing/2014/main" id="{81FB3FCD-47AA-4EE6-8BB4-39C40E1F0B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695" y="849531"/>
            <a:ext cx="6263520" cy="3643755"/>
          </a:xfrm>
          <a:prstGeom prst="rect">
            <a:avLst/>
          </a:prstGeom>
        </p:spPr>
      </p:pic>
      <p:cxnSp>
        <p:nvCxnSpPr>
          <p:cNvPr id="21" name="Straight Arrow Connector 20">
            <a:extLst>
              <a:ext uri="{FF2B5EF4-FFF2-40B4-BE49-F238E27FC236}">
                <a16:creationId xmlns:a16="http://schemas.microsoft.com/office/drawing/2014/main" id="{60FA1CEE-991B-41E7-9F86-8C268ABCBEC7}"/>
              </a:ext>
            </a:extLst>
          </p:cNvPr>
          <p:cNvCxnSpPr>
            <a:cxnSpLocks/>
          </p:cNvCxnSpPr>
          <p:nvPr/>
        </p:nvCxnSpPr>
        <p:spPr>
          <a:xfrm flipV="1">
            <a:off x="2667785" y="2790334"/>
            <a:ext cx="4685121" cy="128420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5" name="Double Brace 24">
            <a:extLst>
              <a:ext uri="{FF2B5EF4-FFF2-40B4-BE49-F238E27FC236}">
                <a16:creationId xmlns:a16="http://schemas.microsoft.com/office/drawing/2014/main" id="{B32DC89F-497D-4788-B302-E921977374F5}"/>
              </a:ext>
            </a:extLst>
          </p:cNvPr>
          <p:cNvSpPr/>
          <p:nvPr/>
        </p:nvSpPr>
        <p:spPr>
          <a:xfrm>
            <a:off x="2576344" y="3999891"/>
            <a:ext cx="213361" cy="159896"/>
          </a:xfrm>
          <a:prstGeom prst="bracePair">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2" name="Table 16">
            <a:extLst>
              <a:ext uri="{FF2B5EF4-FFF2-40B4-BE49-F238E27FC236}">
                <a16:creationId xmlns:a16="http://schemas.microsoft.com/office/drawing/2014/main" id="{175AF72C-85CD-4E43-9DA2-E7839387775F}"/>
              </a:ext>
            </a:extLst>
          </p:cNvPr>
          <p:cNvGraphicFramePr>
            <a:graphicFrameLocks noGrp="1"/>
          </p:cNvGraphicFramePr>
          <p:nvPr>
            <p:extLst>
              <p:ext uri="{D42A27DB-BD31-4B8C-83A1-F6EECF244321}">
                <p14:modId xmlns:p14="http://schemas.microsoft.com/office/powerpoint/2010/main" val="1233884440"/>
              </p:ext>
            </p:extLst>
          </p:nvPr>
        </p:nvGraphicFramePr>
        <p:xfrm>
          <a:off x="322964" y="5104439"/>
          <a:ext cx="4933481" cy="1010920"/>
        </p:xfrm>
        <a:graphic>
          <a:graphicData uri="http://schemas.openxmlformats.org/drawingml/2006/table">
            <a:tbl>
              <a:tblPr firstRow="1" bandRow="1">
                <a:tableStyleId>{5C22544A-7EE6-4342-B048-85BDC9FD1C3A}</a:tableStyleId>
              </a:tblPr>
              <a:tblGrid>
                <a:gridCol w="2651919">
                  <a:extLst>
                    <a:ext uri="{9D8B030D-6E8A-4147-A177-3AD203B41FA5}">
                      <a16:colId xmlns:a16="http://schemas.microsoft.com/office/drawing/2014/main" val="511867091"/>
                    </a:ext>
                  </a:extLst>
                </a:gridCol>
                <a:gridCol w="2281562">
                  <a:extLst>
                    <a:ext uri="{9D8B030D-6E8A-4147-A177-3AD203B41FA5}">
                      <a16:colId xmlns:a16="http://schemas.microsoft.com/office/drawing/2014/main" val="4205451281"/>
                    </a:ext>
                  </a:extLst>
                </a:gridCol>
              </a:tblGrid>
              <a:tr h="335230">
                <a:tc>
                  <a:txBody>
                    <a:bodyPr/>
                    <a:lstStyle/>
                    <a:p>
                      <a:pPr algn="ctr"/>
                      <a:r>
                        <a:rPr lang="en-US"/>
                        <a:t>Average Propagation Error [m/day]</a:t>
                      </a:r>
                    </a:p>
                  </a:txBody>
                  <a:tcPr/>
                </a:tc>
                <a:tc>
                  <a:txBody>
                    <a:bodyPr/>
                    <a:lstStyle/>
                    <a:p>
                      <a:pPr algn="ctr"/>
                      <a:r>
                        <a:rPr lang="en-US"/>
                        <a:t>Standard Deviation [m/day]</a:t>
                      </a:r>
                    </a:p>
                  </a:txBody>
                  <a:tcPr/>
                </a:tc>
                <a:extLst>
                  <a:ext uri="{0D108BD9-81ED-4DB2-BD59-A6C34878D82A}">
                    <a16:rowId xmlns:a16="http://schemas.microsoft.com/office/drawing/2014/main" val="2893300796"/>
                  </a:ext>
                </a:extLst>
              </a:tr>
              <a:tr h="370840">
                <a:tc>
                  <a:txBody>
                    <a:bodyPr/>
                    <a:lstStyle/>
                    <a:p>
                      <a:pPr algn="ctr"/>
                      <a:r>
                        <a:rPr lang="en-US" sz="1800" kern="1200">
                          <a:solidFill>
                            <a:schemeClr val="accent2"/>
                          </a:solidFill>
                          <a:latin typeface="+mn-lt"/>
                          <a:ea typeface="+mn-ea"/>
                          <a:cs typeface="+mn-cs"/>
                        </a:rPr>
                        <a:t>302</a:t>
                      </a:r>
                      <a:endParaRPr lang="en-US">
                        <a:solidFill>
                          <a:schemeClr val="accent2"/>
                        </a:solidFill>
                      </a:endParaRPr>
                    </a:p>
                  </a:txBody>
                  <a:tcPr/>
                </a:tc>
                <a:tc>
                  <a:txBody>
                    <a:bodyPr/>
                    <a:lstStyle/>
                    <a:p>
                      <a:pPr algn="ctr"/>
                      <a:r>
                        <a:rPr lang="en-US" sz="1800" kern="1200">
                          <a:solidFill>
                            <a:schemeClr val="accent2"/>
                          </a:solidFill>
                          <a:latin typeface="+mn-lt"/>
                          <a:ea typeface="+mn-ea"/>
                          <a:cs typeface="+mn-cs"/>
                        </a:rPr>
                        <a:t>220</a:t>
                      </a:r>
                      <a:endParaRPr lang="en-US">
                        <a:solidFill>
                          <a:schemeClr val="accent2"/>
                        </a:solidFill>
                      </a:endParaRPr>
                    </a:p>
                  </a:txBody>
                  <a:tcPr/>
                </a:tc>
                <a:extLst>
                  <a:ext uri="{0D108BD9-81ED-4DB2-BD59-A6C34878D82A}">
                    <a16:rowId xmlns:a16="http://schemas.microsoft.com/office/drawing/2014/main" val="29672987"/>
                  </a:ext>
                </a:extLst>
              </a:tr>
            </a:tbl>
          </a:graphicData>
        </a:graphic>
      </p:graphicFrame>
    </p:spTree>
    <p:extLst>
      <p:ext uri="{BB962C8B-B14F-4D97-AF65-F5344CB8AC3E}">
        <p14:creationId xmlns:p14="http://schemas.microsoft.com/office/powerpoint/2010/main" val="114754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54758-F94E-47C6-9D95-7BD5521C087B}"/>
              </a:ext>
            </a:extLst>
          </p:cNvPr>
          <p:cNvSpPr>
            <a:spLocks noGrp="1"/>
          </p:cNvSpPr>
          <p:nvPr>
            <p:ph type="title"/>
          </p:nvPr>
        </p:nvSpPr>
        <p:spPr/>
        <p:txBody>
          <a:bodyPr/>
          <a:lstStyle/>
          <a:p>
            <a:r>
              <a:rPr lang="en-US">
                <a:ea typeface="+mj-lt"/>
                <a:cs typeface="+mj-lt"/>
              </a:rPr>
              <a:t>System Integration Test</a:t>
            </a:r>
          </a:p>
        </p:txBody>
      </p:sp>
      <p:sp>
        <p:nvSpPr>
          <p:cNvPr id="4" name="Slide Number Placeholder 3">
            <a:extLst>
              <a:ext uri="{FF2B5EF4-FFF2-40B4-BE49-F238E27FC236}">
                <a16:creationId xmlns:a16="http://schemas.microsoft.com/office/drawing/2014/main" id="{76F3C8AA-58C3-47F3-A2F2-FE35C1A56EB1}"/>
              </a:ext>
            </a:extLst>
          </p:cNvPr>
          <p:cNvSpPr>
            <a:spLocks noGrp="1"/>
          </p:cNvSpPr>
          <p:nvPr>
            <p:ph type="sldNum" sz="quarter" idx="4"/>
          </p:nvPr>
        </p:nvSpPr>
        <p:spPr/>
        <p:txBody>
          <a:bodyPr/>
          <a:lstStyle/>
          <a:p>
            <a:fld id="{292ABC7F-B9E9-0840-915A-8F394559AFCC}" type="slidenum">
              <a:rPr lang="en-US" smtClean="0"/>
              <a:pPr/>
              <a:t>42</a:t>
            </a:fld>
            <a:endParaRPr lang="en-US"/>
          </a:p>
        </p:txBody>
      </p:sp>
      <p:graphicFrame>
        <p:nvGraphicFramePr>
          <p:cNvPr id="51" name="Table 50">
            <a:extLst>
              <a:ext uri="{FF2B5EF4-FFF2-40B4-BE49-F238E27FC236}">
                <a16:creationId xmlns:a16="http://schemas.microsoft.com/office/drawing/2014/main" id="{C4E49B67-7149-3948-B17E-8700E00D2018}"/>
              </a:ext>
            </a:extLst>
          </p:cNvPr>
          <p:cNvGraphicFramePr>
            <a:graphicFrameLocks noGrp="1"/>
          </p:cNvGraphicFramePr>
          <p:nvPr>
            <p:extLst>
              <p:ext uri="{D42A27DB-BD31-4B8C-83A1-F6EECF244321}">
                <p14:modId xmlns:p14="http://schemas.microsoft.com/office/powerpoint/2010/main" val="3887718515"/>
              </p:ext>
            </p:extLst>
          </p:nvPr>
        </p:nvGraphicFramePr>
        <p:xfrm>
          <a:off x="761999" y="3941589"/>
          <a:ext cx="10155223" cy="2536725"/>
        </p:xfrm>
        <a:graphic>
          <a:graphicData uri="http://schemas.openxmlformats.org/drawingml/2006/table">
            <a:tbl>
              <a:tblPr firstRow="1" bandRow="1">
                <a:tableStyleId>{5C22544A-7EE6-4342-B048-85BDC9FD1C3A}</a:tableStyleId>
              </a:tblPr>
              <a:tblGrid>
                <a:gridCol w="2244748">
                  <a:extLst>
                    <a:ext uri="{9D8B030D-6E8A-4147-A177-3AD203B41FA5}">
                      <a16:colId xmlns:a16="http://schemas.microsoft.com/office/drawing/2014/main" val="4167063959"/>
                    </a:ext>
                  </a:extLst>
                </a:gridCol>
                <a:gridCol w="7910475">
                  <a:extLst>
                    <a:ext uri="{9D8B030D-6E8A-4147-A177-3AD203B41FA5}">
                      <a16:colId xmlns:a16="http://schemas.microsoft.com/office/drawing/2014/main" val="2509949367"/>
                    </a:ext>
                  </a:extLst>
                </a:gridCol>
              </a:tblGrid>
              <a:tr h="447311">
                <a:tc>
                  <a:txBody>
                    <a:bodyPr/>
                    <a:lstStyle/>
                    <a:p>
                      <a:r>
                        <a:rPr lang="en-US"/>
                        <a:t>Req.</a:t>
                      </a:r>
                    </a:p>
                  </a:txBody>
                  <a:tcPr/>
                </a:tc>
                <a:tc>
                  <a:txBody>
                    <a:bodyPr/>
                    <a:lstStyle/>
                    <a:p>
                      <a:r>
                        <a:rPr lang="en-US"/>
                        <a:t>Description</a:t>
                      </a:r>
                    </a:p>
                  </a:txBody>
                  <a:tcPr/>
                </a:tc>
                <a:extLst>
                  <a:ext uri="{0D108BD9-81ED-4DB2-BD59-A6C34878D82A}">
                    <a16:rowId xmlns:a16="http://schemas.microsoft.com/office/drawing/2014/main" val="386722524"/>
                  </a:ext>
                </a:extLst>
              </a:tr>
              <a:tr h="700395">
                <a:tc>
                  <a:txBody>
                    <a:bodyPr/>
                    <a:lstStyle/>
                    <a:p>
                      <a:pPr rtl="0" fontAlgn="t">
                        <a:spcBef>
                          <a:spcPts val="0"/>
                        </a:spcBef>
                        <a:spcAft>
                          <a:spcPts val="0"/>
                        </a:spcAft>
                      </a:pPr>
                      <a:r>
                        <a:rPr lang="en-US" sz="1800" u="none" strike="noStrike">
                          <a:solidFill>
                            <a:srgbClr val="000000"/>
                          </a:solidFill>
                          <a:effectLst/>
                        </a:rPr>
                        <a:t>DR-2.7</a:t>
                      </a:r>
                      <a:endParaRPr lang="en-US" sz="1800">
                        <a:solidFill>
                          <a:srgbClr val="000000"/>
                        </a:solidFill>
                        <a:effectLst/>
                      </a:endParaRPr>
                    </a:p>
                  </a:txBody>
                  <a:tcPr marL="63500" marR="63500" marT="63500" marB="63500"/>
                </a:tc>
                <a:tc>
                  <a:txBody>
                    <a:bodyPr/>
                    <a:lstStyle/>
                    <a:p>
                      <a:pPr marL="0" marR="0" lvl="0" indent="0" algn="l">
                        <a:lnSpc>
                          <a:spcPct val="100000"/>
                        </a:lnSpc>
                        <a:spcBef>
                          <a:spcPts val="0"/>
                        </a:spcBef>
                        <a:spcAft>
                          <a:spcPts val="0"/>
                        </a:spcAft>
                        <a:buNone/>
                      </a:pPr>
                      <a:r>
                        <a:rPr lang="en-US">
                          <a:solidFill>
                            <a:srgbClr val="000000"/>
                          </a:solidFill>
                        </a:rPr>
                        <a:t>VISION shall deliver TLE estimates within </a:t>
                      </a:r>
                      <a:r>
                        <a:rPr lang="en-US" b="1">
                          <a:solidFill>
                            <a:srgbClr val="000000"/>
                          </a:solidFill>
                        </a:rPr>
                        <a:t>fifteen minutes </a:t>
                      </a:r>
                      <a:r>
                        <a:rPr lang="en-US">
                          <a:solidFill>
                            <a:srgbClr val="000000"/>
                          </a:solidFill>
                        </a:rPr>
                        <a:t>after the end of the deployment period.</a:t>
                      </a:r>
                    </a:p>
                  </a:txBody>
                  <a:tcPr marL="63500" marR="63500" marT="63500" marB="63500"/>
                </a:tc>
                <a:extLst>
                  <a:ext uri="{0D108BD9-81ED-4DB2-BD59-A6C34878D82A}">
                    <a16:rowId xmlns:a16="http://schemas.microsoft.com/office/drawing/2014/main" val="1471602281"/>
                  </a:ext>
                </a:extLst>
              </a:tr>
              <a:tr h="541482">
                <a:tc>
                  <a:txBody>
                    <a:bodyPr/>
                    <a:lstStyle/>
                    <a:p>
                      <a:pPr rtl="0" fontAlgn="t">
                        <a:spcBef>
                          <a:spcPts val="0"/>
                        </a:spcBef>
                        <a:spcAft>
                          <a:spcPts val="0"/>
                        </a:spcAft>
                      </a:pPr>
                      <a:r>
                        <a:rPr lang="en-US" sz="1800">
                          <a:solidFill>
                            <a:srgbClr val="000000"/>
                          </a:solidFill>
                          <a:effectLst/>
                        </a:rPr>
                        <a:t>DR-3.1</a:t>
                      </a:r>
                    </a:p>
                  </a:txBody>
                  <a:tcPr marL="63500" marR="63500" marT="63500" marB="63500"/>
                </a:tc>
                <a:tc>
                  <a:txBody>
                    <a:bodyPr/>
                    <a:lstStyle/>
                    <a:p>
                      <a:pPr marL="0" marR="0" lvl="0" indent="0" algn="l">
                        <a:lnSpc>
                          <a:spcPct val="100000"/>
                        </a:lnSpc>
                        <a:spcBef>
                          <a:spcPts val="0"/>
                        </a:spcBef>
                        <a:spcAft>
                          <a:spcPts val="0"/>
                        </a:spcAft>
                        <a:buNone/>
                      </a:pPr>
                      <a:r>
                        <a:rPr lang="en-US" sz="1800" b="0" i="0" u="none" strike="noStrike" kern="1200" noProof="0" dirty="0">
                          <a:solidFill>
                            <a:schemeClr val="bg2">
                              <a:lumMod val="10000"/>
                            </a:schemeClr>
                          </a:solidFill>
                          <a:effectLst/>
                          <a:latin typeface="+mn-lt"/>
                          <a:ea typeface="+mn-ea"/>
                          <a:cs typeface="+mn-cs"/>
                        </a:rPr>
                        <a:t>VISION Shall deliver a still image of each CubeSat in a deployment. </a:t>
                      </a:r>
                      <a:endParaRPr lang="en-US" sz="1800" b="0" i="0" u="none" strike="noStrike" kern="1200" dirty="0">
                        <a:solidFill>
                          <a:schemeClr val="bg2">
                            <a:lumMod val="10000"/>
                          </a:schemeClr>
                        </a:solidFill>
                        <a:effectLst/>
                        <a:latin typeface="+mn-lt"/>
                        <a:ea typeface="+mn-ea"/>
                        <a:cs typeface="+mn-cs"/>
                      </a:endParaRPr>
                    </a:p>
                  </a:txBody>
                  <a:tcPr marL="63500" marR="63500" marT="63500" marB="63500"/>
                </a:tc>
                <a:extLst>
                  <a:ext uri="{0D108BD9-81ED-4DB2-BD59-A6C34878D82A}">
                    <a16:rowId xmlns:a16="http://schemas.microsoft.com/office/drawing/2014/main" val="3356648685"/>
                  </a:ext>
                </a:extLst>
              </a:tr>
              <a:tr h="847537">
                <a:tc>
                  <a:txBody>
                    <a:bodyPr/>
                    <a:lstStyle/>
                    <a:p>
                      <a:pPr rtl="0" fontAlgn="t">
                        <a:spcBef>
                          <a:spcPts val="0"/>
                        </a:spcBef>
                        <a:spcAft>
                          <a:spcPts val="0"/>
                        </a:spcAft>
                      </a:pPr>
                      <a:r>
                        <a:rPr lang="en-US" sz="1800">
                          <a:solidFill>
                            <a:srgbClr val="000000"/>
                          </a:solidFill>
                          <a:effectLst/>
                        </a:rPr>
                        <a:t>DR-4.4</a:t>
                      </a:r>
                    </a:p>
                  </a:txBody>
                  <a:tcPr marL="63500" marR="63500" marT="63500" marB="63500"/>
                </a:tc>
                <a:tc>
                  <a:txBody>
                    <a:bodyPr/>
                    <a:lstStyle/>
                    <a:p>
                      <a:pPr marL="0" marR="0" indent="0" algn="l" rtl="0" eaLnBrk="1" fontAlgn="t" latinLnBrk="0" hangingPunct="1">
                        <a:lnSpc>
                          <a:spcPct val="100000"/>
                        </a:lnSpc>
                        <a:spcBef>
                          <a:spcPts val="0"/>
                        </a:spcBef>
                        <a:spcAft>
                          <a:spcPts val="0"/>
                        </a:spcAft>
                        <a:buFontTx/>
                        <a:buNone/>
                      </a:pPr>
                      <a:r>
                        <a:rPr lang="en-US" sz="1800" b="0" i="0" u="none" strike="noStrike" kern="1200" dirty="0">
                          <a:solidFill>
                            <a:srgbClr val="000000"/>
                          </a:solidFill>
                          <a:effectLst/>
                          <a:latin typeface="+mn-lt"/>
                          <a:ea typeface="+mn-ea"/>
                          <a:cs typeface="+mn-cs"/>
                        </a:rPr>
                        <a:t>VISION Shall store all data gathered for the duration of the deployment period. </a:t>
                      </a:r>
                      <a:endParaRPr lang="en-US" sz="1800" dirty="0">
                        <a:solidFill>
                          <a:srgbClr val="000000"/>
                        </a:solidFill>
                        <a:effectLst/>
                      </a:endParaRPr>
                    </a:p>
                  </a:txBody>
                  <a:tcPr marL="63500" marR="63500" marT="63500" marB="63500"/>
                </a:tc>
                <a:extLst>
                  <a:ext uri="{0D108BD9-81ED-4DB2-BD59-A6C34878D82A}">
                    <a16:rowId xmlns:a16="http://schemas.microsoft.com/office/drawing/2014/main" val="2903054569"/>
                  </a:ext>
                </a:extLst>
              </a:tr>
            </a:tbl>
          </a:graphicData>
        </a:graphic>
      </p:graphicFrame>
      <p:sp>
        <p:nvSpPr>
          <p:cNvPr id="41" name="Rounded Rectangle 80">
            <a:extLst>
              <a:ext uri="{FF2B5EF4-FFF2-40B4-BE49-F238E27FC236}">
                <a16:creationId xmlns:a16="http://schemas.microsoft.com/office/drawing/2014/main" id="{D97E39DD-C8BC-4331-80D3-C4A9F0311136}"/>
              </a:ext>
            </a:extLst>
          </p:cNvPr>
          <p:cNvSpPr/>
          <p:nvPr/>
        </p:nvSpPr>
        <p:spPr>
          <a:xfrm>
            <a:off x="8485202" y="1320454"/>
            <a:ext cx="2278388" cy="54559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TOF Camera Verification</a:t>
            </a:r>
          </a:p>
        </p:txBody>
      </p:sp>
      <p:sp>
        <p:nvSpPr>
          <p:cNvPr id="49" name="Rounded Rectangle 81">
            <a:extLst>
              <a:ext uri="{FF2B5EF4-FFF2-40B4-BE49-F238E27FC236}">
                <a16:creationId xmlns:a16="http://schemas.microsoft.com/office/drawing/2014/main" id="{E057314D-1152-42FB-9588-34543AD5D639}"/>
              </a:ext>
            </a:extLst>
          </p:cNvPr>
          <p:cNvSpPr/>
          <p:nvPr/>
        </p:nvSpPr>
        <p:spPr>
          <a:xfrm>
            <a:off x="6499031" y="1320455"/>
            <a:ext cx="1575707" cy="54559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GPS Verification</a:t>
            </a:r>
          </a:p>
        </p:txBody>
      </p:sp>
      <p:sp>
        <p:nvSpPr>
          <p:cNvPr id="50" name="Rounded Rectangle 82">
            <a:extLst>
              <a:ext uri="{FF2B5EF4-FFF2-40B4-BE49-F238E27FC236}">
                <a16:creationId xmlns:a16="http://schemas.microsoft.com/office/drawing/2014/main" id="{7DCE59D8-DCDD-4399-B3EA-1F172436FC66}"/>
              </a:ext>
            </a:extLst>
          </p:cNvPr>
          <p:cNvSpPr/>
          <p:nvPr/>
        </p:nvSpPr>
        <p:spPr>
          <a:xfrm>
            <a:off x="2817739" y="1338384"/>
            <a:ext cx="1844969" cy="536632"/>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Voltage Breakdown</a:t>
            </a:r>
          </a:p>
        </p:txBody>
      </p:sp>
      <p:sp>
        <p:nvSpPr>
          <p:cNvPr id="52" name="Rounded Rectangle 83">
            <a:extLst>
              <a:ext uri="{FF2B5EF4-FFF2-40B4-BE49-F238E27FC236}">
                <a16:creationId xmlns:a16="http://schemas.microsoft.com/office/drawing/2014/main" id="{0861E4E0-11B3-4750-81B9-3F46F06624A7}"/>
              </a:ext>
            </a:extLst>
          </p:cNvPr>
          <p:cNvSpPr/>
          <p:nvPr/>
        </p:nvSpPr>
        <p:spPr>
          <a:xfrm>
            <a:off x="4833359" y="1320455"/>
            <a:ext cx="1521919" cy="54559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Vibrational Analysis Test</a:t>
            </a:r>
          </a:p>
        </p:txBody>
      </p:sp>
      <p:sp>
        <p:nvSpPr>
          <p:cNvPr id="53" name="Rounded Rectangle 84">
            <a:extLst>
              <a:ext uri="{FF2B5EF4-FFF2-40B4-BE49-F238E27FC236}">
                <a16:creationId xmlns:a16="http://schemas.microsoft.com/office/drawing/2014/main" id="{E68008EC-47CB-4C24-A800-2C1ED6AFC194}"/>
              </a:ext>
            </a:extLst>
          </p:cNvPr>
          <p:cNvSpPr/>
          <p:nvPr/>
        </p:nvSpPr>
        <p:spPr>
          <a:xfrm>
            <a:off x="8485202" y="2211825"/>
            <a:ext cx="2277136" cy="54559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Centroid Determination Test</a:t>
            </a:r>
          </a:p>
        </p:txBody>
      </p:sp>
      <p:sp>
        <p:nvSpPr>
          <p:cNvPr id="54" name="Rounded Rectangle 85">
            <a:extLst>
              <a:ext uri="{FF2B5EF4-FFF2-40B4-BE49-F238E27FC236}">
                <a16:creationId xmlns:a16="http://schemas.microsoft.com/office/drawing/2014/main" id="{4146CDF4-22B7-425E-8001-32E6DD348EC4}"/>
              </a:ext>
            </a:extLst>
          </p:cNvPr>
          <p:cNvSpPr/>
          <p:nvPr/>
        </p:nvSpPr>
        <p:spPr>
          <a:xfrm>
            <a:off x="6490066" y="2220592"/>
            <a:ext cx="1575707" cy="54559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Attitude Test</a:t>
            </a:r>
          </a:p>
        </p:txBody>
      </p:sp>
      <p:sp>
        <p:nvSpPr>
          <p:cNvPr id="55" name="Rounded Rectangle 86">
            <a:extLst>
              <a:ext uri="{FF2B5EF4-FFF2-40B4-BE49-F238E27FC236}">
                <a16:creationId xmlns:a16="http://schemas.microsoft.com/office/drawing/2014/main" id="{2E38F4B6-EA64-4F92-8FF3-C344A18E2C50}"/>
              </a:ext>
            </a:extLst>
          </p:cNvPr>
          <p:cNvSpPr/>
          <p:nvPr/>
        </p:nvSpPr>
        <p:spPr>
          <a:xfrm>
            <a:off x="2817739" y="2220591"/>
            <a:ext cx="1844969" cy="536632"/>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Power System Test</a:t>
            </a:r>
          </a:p>
        </p:txBody>
      </p:sp>
      <p:cxnSp>
        <p:nvCxnSpPr>
          <p:cNvPr id="57" name="Straight Arrow Connector 56">
            <a:extLst>
              <a:ext uri="{FF2B5EF4-FFF2-40B4-BE49-F238E27FC236}">
                <a16:creationId xmlns:a16="http://schemas.microsoft.com/office/drawing/2014/main" id="{84975F49-961C-4BC1-84FD-9248248E1B9B}"/>
              </a:ext>
            </a:extLst>
          </p:cNvPr>
          <p:cNvCxnSpPr>
            <a:cxnSpLocks/>
          </p:cNvCxnSpPr>
          <p:nvPr/>
        </p:nvCxnSpPr>
        <p:spPr>
          <a:xfrm>
            <a:off x="7286885" y="1866051"/>
            <a:ext cx="0" cy="35454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A4DE4EA8-D420-4B25-8F3F-237546BCD05F}"/>
              </a:ext>
            </a:extLst>
          </p:cNvPr>
          <p:cNvCxnSpPr>
            <a:cxnSpLocks/>
          </p:cNvCxnSpPr>
          <p:nvPr/>
        </p:nvCxnSpPr>
        <p:spPr>
          <a:xfrm>
            <a:off x="5585355" y="1866051"/>
            <a:ext cx="0" cy="125467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5B3BE3F7-7C44-43C2-A419-8CA18459FDFA}"/>
              </a:ext>
            </a:extLst>
          </p:cNvPr>
          <p:cNvCxnSpPr>
            <a:cxnSpLocks/>
          </p:cNvCxnSpPr>
          <p:nvPr/>
        </p:nvCxnSpPr>
        <p:spPr>
          <a:xfrm>
            <a:off x="3646094" y="2757222"/>
            <a:ext cx="0" cy="35454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35BF0C9A-2BA5-42C2-9C82-38F83F552942}"/>
              </a:ext>
            </a:extLst>
          </p:cNvPr>
          <p:cNvCxnSpPr>
            <a:cxnSpLocks/>
          </p:cNvCxnSpPr>
          <p:nvPr/>
        </p:nvCxnSpPr>
        <p:spPr>
          <a:xfrm flipH="1">
            <a:off x="7286884" y="2766188"/>
            <a:ext cx="1" cy="35453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61" name="Rounded Rectangle 93">
            <a:extLst>
              <a:ext uri="{FF2B5EF4-FFF2-40B4-BE49-F238E27FC236}">
                <a16:creationId xmlns:a16="http://schemas.microsoft.com/office/drawing/2014/main" id="{993A2EB9-B1C5-4310-9860-7260C25DB153}"/>
              </a:ext>
            </a:extLst>
          </p:cNvPr>
          <p:cNvSpPr/>
          <p:nvPr/>
        </p:nvSpPr>
        <p:spPr>
          <a:xfrm>
            <a:off x="1196550" y="2214810"/>
            <a:ext cx="1459486" cy="53962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Subsystem Level</a:t>
            </a:r>
          </a:p>
        </p:txBody>
      </p:sp>
      <p:sp>
        <p:nvSpPr>
          <p:cNvPr id="62" name="Rounded Rectangle 94">
            <a:extLst>
              <a:ext uri="{FF2B5EF4-FFF2-40B4-BE49-F238E27FC236}">
                <a16:creationId xmlns:a16="http://schemas.microsoft.com/office/drawing/2014/main" id="{88092608-E70B-48F0-9B08-EA2E0A35D3FD}"/>
              </a:ext>
            </a:extLst>
          </p:cNvPr>
          <p:cNvSpPr/>
          <p:nvPr/>
        </p:nvSpPr>
        <p:spPr>
          <a:xfrm>
            <a:off x="1196550" y="1337158"/>
            <a:ext cx="1378804" cy="53199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Component Level</a:t>
            </a:r>
          </a:p>
        </p:txBody>
      </p:sp>
      <p:sp>
        <p:nvSpPr>
          <p:cNvPr id="63" name="Rounded Rectangle 95">
            <a:extLst>
              <a:ext uri="{FF2B5EF4-FFF2-40B4-BE49-F238E27FC236}">
                <a16:creationId xmlns:a16="http://schemas.microsoft.com/office/drawing/2014/main" id="{EADF0B1C-D79E-4E82-88FA-0D754856F619}"/>
              </a:ext>
            </a:extLst>
          </p:cNvPr>
          <p:cNvSpPr/>
          <p:nvPr/>
        </p:nvSpPr>
        <p:spPr>
          <a:xfrm>
            <a:off x="1196550" y="3082168"/>
            <a:ext cx="1459487" cy="54095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System Level</a:t>
            </a:r>
          </a:p>
        </p:txBody>
      </p:sp>
      <p:cxnSp>
        <p:nvCxnSpPr>
          <p:cNvPr id="64" name="Straight Arrow Connector 63">
            <a:extLst>
              <a:ext uri="{FF2B5EF4-FFF2-40B4-BE49-F238E27FC236}">
                <a16:creationId xmlns:a16="http://schemas.microsoft.com/office/drawing/2014/main" id="{053B4568-C467-406E-9B56-982BC989E0F8}"/>
              </a:ext>
            </a:extLst>
          </p:cNvPr>
          <p:cNvCxnSpPr>
            <a:cxnSpLocks/>
          </p:cNvCxnSpPr>
          <p:nvPr/>
        </p:nvCxnSpPr>
        <p:spPr>
          <a:xfrm>
            <a:off x="3637128" y="1869716"/>
            <a:ext cx="1" cy="35454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ECD15909-61E0-411D-9970-D3A391A3C3C3}"/>
              </a:ext>
            </a:extLst>
          </p:cNvPr>
          <p:cNvCxnSpPr>
            <a:cxnSpLocks/>
            <a:stCxn id="41" idx="2"/>
            <a:endCxn id="53" idx="0"/>
          </p:cNvCxnSpPr>
          <p:nvPr/>
        </p:nvCxnSpPr>
        <p:spPr>
          <a:xfrm flipH="1">
            <a:off x="9623770" y="1866051"/>
            <a:ext cx="626" cy="34577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C2B47B8F-36FB-43E8-96EF-7EB39E0FCE59}"/>
              </a:ext>
            </a:extLst>
          </p:cNvPr>
          <p:cNvCxnSpPr>
            <a:cxnSpLocks/>
            <a:stCxn id="53" idx="2"/>
          </p:cNvCxnSpPr>
          <p:nvPr/>
        </p:nvCxnSpPr>
        <p:spPr>
          <a:xfrm>
            <a:off x="9623770" y="2757422"/>
            <a:ext cx="0" cy="20499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84F32BAA-217A-4070-B939-8DC696632224}"/>
              </a:ext>
            </a:extLst>
          </p:cNvPr>
          <p:cNvCxnSpPr>
            <a:cxnSpLocks/>
          </p:cNvCxnSpPr>
          <p:nvPr/>
        </p:nvCxnSpPr>
        <p:spPr>
          <a:xfrm flipH="1">
            <a:off x="7685986" y="2962415"/>
            <a:ext cx="193778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33A170EE-02EC-4C0B-8AD9-5E1C3D04D92D}"/>
              </a:ext>
            </a:extLst>
          </p:cNvPr>
          <p:cNvCxnSpPr>
            <a:cxnSpLocks/>
          </p:cNvCxnSpPr>
          <p:nvPr/>
        </p:nvCxnSpPr>
        <p:spPr>
          <a:xfrm>
            <a:off x="7685986" y="2962415"/>
            <a:ext cx="0" cy="15831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70" name="Rounded Rectangle 87">
            <a:extLst>
              <a:ext uri="{FF2B5EF4-FFF2-40B4-BE49-F238E27FC236}">
                <a16:creationId xmlns:a16="http://schemas.microsoft.com/office/drawing/2014/main" id="{026C39E1-FADB-4671-A926-ADC2FA2A2FAF}"/>
              </a:ext>
            </a:extLst>
          </p:cNvPr>
          <p:cNvSpPr/>
          <p:nvPr/>
        </p:nvSpPr>
        <p:spPr>
          <a:xfrm>
            <a:off x="8506530" y="3097387"/>
            <a:ext cx="2255801" cy="54559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State Estimation Verification</a:t>
            </a:r>
          </a:p>
        </p:txBody>
      </p:sp>
      <p:cxnSp>
        <p:nvCxnSpPr>
          <p:cNvPr id="71" name="Straight Arrow Connector 70">
            <a:extLst>
              <a:ext uri="{FF2B5EF4-FFF2-40B4-BE49-F238E27FC236}">
                <a16:creationId xmlns:a16="http://schemas.microsoft.com/office/drawing/2014/main" id="{C7B7A863-8167-488E-A465-2919FAC166E1}"/>
              </a:ext>
            </a:extLst>
          </p:cNvPr>
          <p:cNvCxnSpPr>
            <a:cxnSpLocks/>
          </p:cNvCxnSpPr>
          <p:nvPr/>
        </p:nvCxnSpPr>
        <p:spPr>
          <a:xfrm>
            <a:off x="8065773" y="3389044"/>
            <a:ext cx="440756" cy="132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72" name="Rectangle 71">
            <a:extLst>
              <a:ext uri="{FF2B5EF4-FFF2-40B4-BE49-F238E27FC236}">
                <a16:creationId xmlns:a16="http://schemas.microsoft.com/office/drawing/2014/main" id="{2E161EF0-A66B-4F14-912D-94470F3C0108}"/>
              </a:ext>
            </a:extLst>
          </p:cNvPr>
          <p:cNvSpPr/>
          <p:nvPr/>
        </p:nvSpPr>
        <p:spPr>
          <a:xfrm>
            <a:off x="733304" y="898914"/>
            <a:ext cx="10155223" cy="2956650"/>
          </a:xfrm>
          <a:prstGeom prst="rect">
            <a:avLst/>
          </a:prstGeom>
          <a:solidFill>
            <a:schemeClr val="tx1">
              <a:lumMod val="20000"/>
              <a:lumOff val="80000"/>
              <a:alpha val="60000"/>
            </a:schemeClr>
          </a:solidFill>
          <a:ln>
            <a:solidFill>
              <a:schemeClr val="tx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CD190AB-0D08-443B-925E-9545B1E5E0C1}"/>
              </a:ext>
            </a:extLst>
          </p:cNvPr>
          <p:cNvSpPr/>
          <p:nvPr/>
        </p:nvSpPr>
        <p:spPr>
          <a:xfrm>
            <a:off x="2724348" y="3006909"/>
            <a:ext cx="5559180" cy="730926"/>
          </a:xfrm>
          <a:prstGeom prst="rect">
            <a:avLst/>
          </a:prstGeom>
          <a:solidFill>
            <a:schemeClr val="bg1"/>
          </a:solidFill>
          <a:ln w="254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56" name="Rounded Rectangle 88">
            <a:extLst>
              <a:ext uri="{FF2B5EF4-FFF2-40B4-BE49-F238E27FC236}">
                <a16:creationId xmlns:a16="http://schemas.microsoft.com/office/drawing/2014/main" id="{950A70D2-1DFE-44C4-9F9D-9B6D1AA9669C}"/>
              </a:ext>
            </a:extLst>
          </p:cNvPr>
          <p:cNvSpPr/>
          <p:nvPr/>
        </p:nvSpPr>
        <p:spPr>
          <a:xfrm>
            <a:off x="2815127" y="3111764"/>
            <a:ext cx="5259609" cy="554561"/>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System Integration Test</a:t>
            </a:r>
          </a:p>
        </p:txBody>
      </p:sp>
    </p:spTree>
    <p:extLst>
      <p:ext uri="{BB962C8B-B14F-4D97-AF65-F5344CB8AC3E}">
        <p14:creationId xmlns:p14="http://schemas.microsoft.com/office/powerpoint/2010/main" val="618830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97F0D7-15E1-4332-83A3-5BF37397A635}"/>
              </a:ext>
            </a:extLst>
          </p:cNvPr>
          <p:cNvSpPr>
            <a:spLocks noGrp="1"/>
          </p:cNvSpPr>
          <p:nvPr>
            <p:ph idx="1"/>
          </p:nvPr>
        </p:nvSpPr>
        <p:spPr/>
        <p:txBody>
          <a:bodyPr vert="horz" lIns="91440" tIns="45720" rIns="91440" bIns="45720" rtlCol="0" anchor="t">
            <a:normAutofit/>
          </a:bodyPr>
          <a:lstStyle/>
          <a:p>
            <a:pPr marL="0" indent="0">
              <a:buNone/>
            </a:pPr>
            <a:endParaRPr lang="en-US">
              <a:ea typeface="+mn-lt"/>
              <a:cs typeface="+mn-lt"/>
            </a:endParaRPr>
          </a:p>
          <a:p>
            <a:endParaRPr lang="en-US">
              <a:ea typeface="+mn-lt"/>
              <a:cs typeface="+mn-lt"/>
            </a:endParaRPr>
          </a:p>
          <a:p>
            <a:endParaRPr lang="en-US">
              <a:ea typeface="+mn-lt"/>
              <a:cs typeface="+mn-lt"/>
            </a:endParaRPr>
          </a:p>
        </p:txBody>
      </p:sp>
      <p:sp>
        <p:nvSpPr>
          <p:cNvPr id="3" name="Title 2">
            <a:extLst>
              <a:ext uri="{FF2B5EF4-FFF2-40B4-BE49-F238E27FC236}">
                <a16:creationId xmlns:a16="http://schemas.microsoft.com/office/drawing/2014/main" id="{8291CAF4-C07C-4A53-B0AA-E9B340AB8C9E}"/>
              </a:ext>
            </a:extLst>
          </p:cNvPr>
          <p:cNvSpPr>
            <a:spLocks noGrp="1"/>
          </p:cNvSpPr>
          <p:nvPr>
            <p:ph type="title"/>
          </p:nvPr>
        </p:nvSpPr>
        <p:spPr/>
        <p:txBody>
          <a:bodyPr/>
          <a:lstStyle/>
          <a:p>
            <a:r>
              <a:rPr lang="en-US"/>
              <a:t>System Integration Test: Expected Results</a:t>
            </a:r>
          </a:p>
        </p:txBody>
      </p:sp>
      <p:sp>
        <p:nvSpPr>
          <p:cNvPr id="4" name="Slide Number Placeholder 3">
            <a:extLst>
              <a:ext uri="{FF2B5EF4-FFF2-40B4-BE49-F238E27FC236}">
                <a16:creationId xmlns:a16="http://schemas.microsoft.com/office/drawing/2014/main" id="{94661AD3-0324-40ED-8322-F514CC28974D}"/>
              </a:ext>
            </a:extLst>
          </p:cNvPr>
          <p:cNvSpPr>
            <a:spLocks noGrp="1"/>
          </p:cNvSpPr>
          <p:nvPr>
            <p:ph type="sldNum" sz="quarter" idx="4"/>
          </p:nvPr>
        </p:nvSpPr>
        <p:spPr/>
        <p:txBody>
          <a:bodyPr/>
          <a:lstStyle/>
          <a:p>
            <a:fld id="{292ABC7F-B9E9-0840-915A-8F394559AFCC}" type="slidenum">
              <a:rPr lang="en-US" smtClean="0"/>
              <a:pPr/>
              <a:t>43</a:t>
            </a:fld>
            <a:endParaRPr lang="en-US"/>
          </a:p>
        </p:txBody>
      </p:sp>
      <p:sp>
        <p:nvSpPr>
          <p:cNvPr id="15" name="Content Placeholder 1">
            <a:extLst>
              <a:ext uri="{FF2B5EF4-FFF2-40B4-BE49-F238E27FC236}">
                <a16:creationId xmlns:a16="http://schemas.microsoft.com/office/drawing/2014/main" id="{F5C32028-925F-42E0-9E66-DFEC6D526C0C}"/>
              </a:ext>
            </a:extLst>
          </p:cNvPr>
          <p:cNvSpPr txBox="1">
            <a:spLocks/>
          </p:cNvSpPr>
          <p:nvPr/>
        </p:nvSpPr>
        <p:spPr>
          <a:xfrm>
            <a:off x="868650" y="914401"/>
            <a:ext cx="10226097" cy="5137928"/>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Wingdings" charset="2"/>
              <a:buChar char="§"/>
              <a:defRPr sz="24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0000"/>
                </a:solidFill>
                <a:latin typeface="+mn-lt"/>
                <a:ea typeface="+mn-ea"/>
                <a:cs typeface="+mn-cs"/>
              </a:defRPr>
            </a:lvl2pPr>
            <a:lvl3pPr marL="1143000" indent="-228600" algn="l" defTabSz="457200" rtl="0" eaLnBrk="1" latinLnBrk="0" hangingPunct="1">
              <a:spcBef>
                <a:spcPct val="20000"/>
              </a:spcBef>
              <a:buFont typeface="Wingdings" charset="2"/>
              <a:buChar char="§"/>
              <a:defRPr sz="1800" b="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endParaRPr lang="en-US" dirty="0"/>
          </a:p>
          <a:p>
            <a:pPr marL="800100" indent="-457200">
              <a:lnSpc>
                <a:spcPct val="200000"/>
              </a:lnSpc>
            </a:pPr>
            <a:r>
              <a:rPr lang="en-US" sz="2800" dirty="0">
                <a:solidFill>
                  <a:schemeClr val="bg2">
                    <a:lumMod val="10000"/>
                  </a:schemeClr>
                </a:solidFill>
              </a:rPr>
              <a:t>Show </a:t>
            </a:r>
            <a:r>
              <a:rPr lang="en-US" sz="2800" b="1" dirty="0">
                <a:solidFill>
                  <a:schemeClr val="bg2">
                    <a:lumMod val="10000"/>
                  </a:schemeClr>
                </a:solidFill>
              </a:rPr>
              <a:t>full integration</a:t>
            </a:r>
            <a:r>
              <a:rPr lang="en-US" sz="2800" dirty="0">
                <a:solidFill>
                  <a:schemeClr val="bg2">
                    <a:lumMod val="10000"/>
                  </a:schemeClr>
                </a:solidFill>
              </a:rPr>
              <a:t> of VISION as a single package</a:t>
            </a:r>
          </a:p>
          <a:p>
            <a:pPr marL="800100" indent="-457200">
              <a:lnSpc>
                <a:spcPct val="200000"/>
              </a:lnSpc>
            </a:pPr>
            <a:r>
              <a:rPr lang="en-US" sz="2800" b="1" dirty="0">
                <a:solidFill>
                  <a:schemeClr val="bg2">
                    <a:lumMod val="10000"/>
                  </a:schemeClr>
                </a:solidFill>
              </a:rPr>
              <a:t>Autonomous functionality</a:t>
            </a:r>
            <a:r>
              <a:rPr lang="en-US" sz="2800" dirty="0">
                <a:solidFill>
                  <a:schemeClr val="bg2">
                    <a:lumMod val="10000"/>
                  </a:schemeClr>
                </a:solidFill>
              </a:rPr>
              <a:t> after initialization</a:t>
            </a:r>
          </a:p>
          <a:p>
            <a:pPr marL="800100" indent="-457200">
              <a:lnSpc>
                <a:spcPct val="200000"/>
              </a:lnSpc>
            </a:pPr>
            <a:r>
              <a:rPr lang="en-US" sz="2800" dirty="0">
                <a:solidFill>
                  <a:schemeClr val="bg2">
                    <a:lumMod val="10000"/>
                  </a:schemeClr>
                </a:solidFill>
              </a:rPr>
              <a:t>Test </a:t>
            </a:r>
            <a:r>
              <a:rPr lang="en-US" sz="2800" b="1" dirty="0">
                <a:solidFill>
                  <a:schemeClr val="bg2">
                    <a:lumMod val="10000"/>
                  </a:schemeClr>
                </a:solidFill>
              </a:rPr>
              <a:t>accuracy</a:t>
            </a:r>
            <a:r>
              <a:rPr lang="en-US" sz="2800" dirty="0">
                <a:solidFill>
                  <a:schemeClr val="bg2">
                    <a:lumMod val="10000"/>
                  </a:schemeClr>
                </a:solidFill>
              </a:rPr>
              <a:t> and </a:t>
            </a:r>
            <a:r>
              <a:rPr lang="en-US" sz="2800" b="1" dirty="0">
                <a:solidFill>
                  <a:schemeClr val="bg2">
                    <a:lumMod val="10000"/>
                  </a:schemeClr>
                </a:solidFill>
              </a:rPr>
              <a:t>uncertainty profiles </a:t>
            </a:r>
            <a:r>
              <a:rPr lang="en-US" sz="2800" dirty="0">
                <a:solidFill>
                  <a:schemeClr val="bg2">
                    <a:lumMod val="10000"/>
                  </a:schemeClr>
                </a:solidFill>
              </a:rPr>
              <a:t>of real sensors and state estimation software integration</a:t>
            </a:r>
          </a:p>
        </p:txBody>
      </p:sp>
    </p:spTree>
    <p:extLst>
      <p:ext uri="{BB962C8B-B14F-4D97-AF65-F5344CB8AC3E}">
        <p14:creationId xmlns:p14="http://schemas.microsoft.com/office/powerpoint/2010/main" val="39263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97F0D7-15E1-4332-83A3-5BF37397A635}"/>
              </a:ext>
            </a:extLst>
          </p:cNvPr>
          <p:cNvSpPr>
            <a:spLocks noGrp="1"/>
          </p:cNvSpPr>
          <p:nvPr>
            <p:ph idx="1"/>
          </p:nvPr>
        </p:nvSpPr>
        <p:spPr/>
        <p:txBody>
          <a:bodyPr vert="horz" lIns="91440" tIns="45720" rIns="91440" bIns="45720" rtlCol="0" anchor="t">
            <a:normAutofit/>
          </a:bodyPr>
          <a:lstStyle/>
          <a:p>
            <a:pPr marL="0" indent="0">
              <a:buNone/>
            </a:pPr>
            <a:endParaRPr lang="en-US">
              <a:ea typeface="+mn-lt"/>
              <a:cs typeface="+mn-lt"/>
            </a:endParaRPr>
          </a:p>
          <a:p>
            <a:endParaRPr lang="en-US">
              <a:ea typeface="+mn-lt"/>
              <a:cs typeface="+mn-lt"/>
            </a:endParaRPr>
          </a:p>
          <a:p>
            <a:endParaRPr lang="en-US">
              <a:ea typeface="+mn-lt"/>
              <a:cs typeface="+mn-lt"/>
            </a:endParaRPr>
          </a:p>
        </p:txBody>
      </p:sp>
      <p:sp>
        <p:nvSpPr>
          <p:cNvPr id="3" name="Title 2">
            <a:extLst>
              <a:ext uri="{FF2B5EF4-FFF2-40B4-BE49-F238E27FC236}">
                <a16:creationId xmlns:a16="http://schemas.microsoft.com/office/drawing/2014/main" id="{8291CAF4-C07C-4A53-B0AA-E9B340AB8C9E}"/>
              </a:ext>
            </a:extLst>
          </p:cNvPr>
          <p:cNvSpPr>
            <a:spLocks noGrp="1"/>
          </p:cNvSpPr>
          <p:nvPr>
            <p:ph type="title"/>
          </p:nvPr>
        </p:nvSpPr>
        <p:spPr/>
        <p:txBody>
          <a:bodyPr/>
          <a:lstStyle/>
          <a:p>
            <a:r>
              <a:rPr lang="en-US"/>
              <a:t>System Integration Test Overview</a:t>
            </a:r>
          </a:p>
        </p:txBody>
      </p:sp>
      <p:sp>
        <p:nvSpPr>
          <p:cNvPr id="4" name="Slide Number Placeholder 3">
            <a:extLst>
              <a:ext uri="{FF2B5EF4-FFF2-40B4-BE49-F238E27FC236}">
                <a16:creationId xmlns:a16="http://schemas.microsoft.com/office/drawing/2014/main" id="{94661AD3-0324-40ED-8322-F514CC28974D}"/>
              </a:ext>
            </a:extLst>
          </p:cNvPr>
          <p:cNvSpPr>
            <a:spLocks noGrp="1"/>
          </p:cNvSpPr>
          <p:nvPr>
            <p:ph type="sldNum" sz="quarter" idx="4"/>
          </p:nvPr>
        </p:nvSpPr>
        <p:spPr/>
        <p:txBody>
          <a:bodyPr/>
          <a:lstStyle/>
          <a:p>
            <a:fld id="{292ABC7F-B9E9-0840-915A-8F394559AFCC}" type="slidenum">
              <a:rPr lang="en-US" smtClean="0"/>
              <a:pPr/>
              <a:t>44</a:t>
            </a:fld>
            <a:endParaRPr lang="en-US"/>
          </a:p>
        </p:txBody>
      </p:sp>
      <p:sp>
        <p:nvSpPr>
          <p:cNvPr id="7" name="Content Placeholder 1">
            <a:extLst>
              <a:ext uri="{FF2B5EF4-FFF2-40B4-BE49-F238E27FC236}">
                <a16:creationId xmlns:a16="http://schemas.microsoft.com/office/drawing/2014/main" id="{38BCD915-4160-4A27-9CC6-5EFC0460ED63}"/>
              </a:ext>
            </a:extLst>
          </p:cNvPr>
          <p:cNvSpPr txBox="1">
            <a:spLocks/>
          </p:cNvSpPr>
          <p:nvPr/>
        </p:nvSpPr>
        <p:spPr>
          <a:xfrm>
            <a:off x="1131161" y="601704"/>
            <a:ext cx="2674592" cy="971272"/>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Wingdings" charset="2"/>
              <a:buChar char="§"/>
              <a:defRPr sz="24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0000"/>
                </a:solidFill>
                <a:latin typeface="+mn-lt"/>
                <a:ea typeface="+mn-ea"/>
                <a:cs typeface="+mn-cs"/>
              </a:defRPr>
            </a:lvl2pPr>
            <a:lvl3pPr marL="1143000" indent="-228600" algn="l" defTabSz="457200" rtl="0" eaLnBrk="1" latinLnBrk="0" hangingPunct="1">
              <a:spcBef>
                <a:spcPct val="20000"/>
              </a:spcBef>
              <a:buFont typeface="Wingdings" charset="2"/>
              <a:buChar char="§"/>
              <a:defRPr sz="1800" b="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200000"/>
              </a:lnSpc>
              <a:buNone/>
            </a:pPr>
            <a:r>
              <a:rPr lang="en-US" b="1">
                <a:solidFill>
                  <a:schemeClr val="accent1">
                    <a:lumMod val="50000"/>
                  </a:schemeClr>
                </a:solidFill>
              </a:rPr>
              <a:t>Overview of Test:</a:t>
            </a:r>
          </a:p>
        </p:txBody>
      </p:sp>
      <p:sp>
        <p:nvSpPr>
          <p:cNvPr id="51" name="Content Placeholder 1">
            <a:extLst>
              <a:ext uri="{FF2B5EF4-FFF2-40B4-BE49-F238E27FC236}">
                <a16:creationId xmlns:a16="http://schemas.microsoft.com/office/drawing/2014/main" id="{287BF927-C54D-4521-9EEC-933928F88461}"/>
              </a:ext>
            </a:extLst>
          </p:cNvPr>
          <p:cNvSpPr txBox="1">
            <a:spLocks/>
          </p:cNvSpPr>
          <p:nvPr/>
        </p:nvSpPr>
        <p:spPr>
          <a:xfrm>
            <a:off x="5506107" y="5837386"/>
            <a:ext cx="603622" cy="815074"/>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Wingdings" charset="2"/>
              <a:buChar char="§"/>
              <a:defRPr sz="24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0000"/>
                </a:solidFill>
                <a:latin typeface="+mn-lt"/>
                <a:ea typeface="+mn-ea"/>
                <a:cs typeface="+mn-cs"/>
              </a:defRPr>
            </a:lvl2pPr>
            <a:lvl3pPr marL="1143000" indent="-228600" algn="l" defTabSz="457200" rtl="0" eaLnBrk="1" latinLnBrk="0" hangingPunct="1">
              <a:spcBef>
                <a:spcPct val="20000"/>
              </a:spcBef>
              <a:buFont typeface="Wingdings" charset="2"/>
              <a:buChar char="§"/>
              <a:defRPr sz="1800" b="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200000"/>
              </a:lnSpc>
              <a:buNone/>
            </a:pPr>
            <a:r>
              <a:rPr lang="en-US" sz="1800" b="1">
                <a:solidFill>
                  <a:schemeClr val="accent1">
                    <a:lumMod val="50000"/>
                  </a:schemeClr>
                </a:solidFill>
              </a:rPr>
              <a:t>8 m</a:t>
            </a:r>
          </a:p>
        </p:txBody>
      </p:sp>
      <p:sp>
        <p:nvSpPr>
          <p:cNvPr id="5" name="Rectangle 4">
            <a:extLst>
              <a:ext uri="{FF2B5EF4-FFF2-40B4-BE49-F238E27FC236}">
                <a16:creationId xmlns:a16="http://schemas.microsoft.com/office/drawing/2014/main" id="{60E8070D-7D54-4442-A82E-914A5497ACC6}"/>
              </a:ext>
            </a:extLst>
          </p:cNvPr>
          <p:cNvSpPr/>
          <p:nvPr/>
        </p:nvSpPr>
        <p:spPr>
          <a:xfrm>
            <a:off x="1308169" y="4578786"/>
            <a:ext cx="8846704" cy="187108"/>
          </a:xfrm>
          <a:prstGeom prst="rect">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FBB0EA-E6C7-4264-BE4E-6912DB05E5DD}"/>
              </a:ext>
            </a:extLst>
          </p:cNvPr>
          <p:cNvSpPr/>
          <p:nvPr/>
        </p:nvSpPr>
        <p:spPr>
          <a:xfrm>
            <a:off x="1569504" y="4190537"/>
            <a:ext cx="8846704" cy="187108"/>
          </a:xfrm>
          <a:prstGeom prst="rect">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0D5281E-09B2-4076-A635-C917D15310AC}"/>
              </a:ext>
            </a:extLst>
          </p:cNvPr>
          <p:cNvSpPr/>
          <p:nvPr/>
        </p:nvSpPr>
        <p:spPr>
          <a:xfrm>
            <a:off x="1880817" y="4795781"/>
            <a:ext cx="332128" cy="863472"/>
          </a:xfrm>
          <a:prstGeom prst="rect">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95B8BEF8-A0F6-474E-9F03-D54971721ED3}"/>
              </a:ext>
            </a:extLst>
          </p:cNvPr>
          <p:cNvSpPr/>
          <p:nvPr/>
        </p:nvSpPr>
        <p:spPr>
          <a:xfrm rot="5400000">
            <a:off x="2114698" y="5224808"/>
            <a:ext cx="528618" cy="332125"/>
          </a:xfrm>
          <a:prstGeom prst="rtTriangle">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2CF82341-63EC-4F16-9E43-06C4ADFD968E}"/>
              </a:ext>
            </a:extLst>
          </p:cNvPr>
          <p:cNvSpPr/>
          <p:nvPr/>
        </p:nvSpPr>
        <p:spPr>
          <a:xfrm>
            <a:off x="1880817" y="4393499"/>
            <a:ext cx="664253" cy="187108"/>
          </a:xfrm>
          <a:prstGeom prst="parallelogram">
            <a:avLst>
              <a:gd name="adj" fmla="val 93552"/>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2CE38EF8-EBF8-4764-8889-2866E4CB8628}"/>
              </a:ext>
            </a:extLst>
          </p:cNvPr>
          <p:cNvSpPr/>
          <p:nvPr/>
        </p:nvSpPr>
        <p:spPr>
          <a:xfrm rot="16200000">
            <a:off x="2344645" y="4380182"/>
            <a:ext cx="209673" cy="191176"/>
          </a:xfrm>
          <a:prstGeom prst="rtTriangle">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24AB4E-9C1F-4630-8F08-68C833C9818F}"/>
              </a:ext>
            </a:extLst>
          </p:cNvPr>
          <p:cNvSpPr/>
          <p:nvPr/>
        </p:nvSpPr>
        <p:spPr>
          <a:xfrm>
            <a:off x="2212944" y="4795780"/>
            <a:ext cx="332126" cy="332791"/>
          </a:xfrm>
          <a:prstGeom prst="rect">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B367D9A-2B74-47D3-8712-A6F05F5D696F}"/>
              </a:ext>
            </a:extLst>
          </p:cNvPr>
          <p:cNvSpPr/>
          <p:nvPr/>
        </p:nvSpPr>
        <p:spPr>
          <a:xfrm>
            <a:off x="9337417" y="4795780"/>
            <a:ext cx="332128" cy="863472"/>
          </a:xfrm>
          <a:prstGeom prst="rect">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ight Triangle 31">
            <a:extLst>
              <a:ext uri="{FF2B5EF4-FFF2-40B4-BE49-F238E27FC236}">
                <a16:creationId xmlns:a16="http://schemas.microsoft.com/office/drawing/2014/main" id="{97648043-6691-4BA0-BBAC-D1DE0FE7F5B8}"/>
              </a:ext>
            </a:extLst>
          </p:cNvPr>
          <p:cNvSpPr/>
          <p:nvPr/>
        </p:nvSpPr>
        <p:spPr>
          <a:xfrm rot="5400000">
            <a:off x="9571298" y="5224807"/>
            <a:ext cx="528618" cy="332125"/>
          </a:xfrm>
          <a:prstGeom prst="rtTriangle">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C169D427-7144-46FF-9C96-D420587021E9}"/>
              </a:ext>
            </a:extLst>
          </p:cNvPr>
          <p:cNvSpPr/>
          <p:nvPr/>
        </p:nvSpPr>
        <p:spPr>
          <a:xfrm>
            <a:off x="9337417" y="4393498"/>
            <a:ext cx="664253" cy="187108"/>
          </a:xfrm>
          <a:prstGeom prst="parallelogram">
            <a:avLst>
              <a:gd name="adj" fmla="val 93552"/>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ight Triangle 33">
            <a:extLst>
              <a:ext uri="{FF2B5EF4-FFF2-40B4-BE49-F238E27FC236}">
                <a16:creationId xmlns:a16="http://schemas.microsoft.com/office/drawing/2014/main" id="{2C84973C-7197-44D4-B263-F69CA7261F01}"/>
              </a:ext>
            </a:extLst>
          </p:cNvPr>
          <p:cNvSpPr/>
          <p:nvPr/>
        </p:nvSpPr>
        <p:spPr>
          <a:xfrm rot="16200000">
            <a:off x="9801245" y="4380181"/>
            <a:ext cx="209673" cy="191176"/>
          </a:xfrm>
          <a:prstGeom prst="rtTriangle">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C005EF2-6510-4197-AAD4-C1EC4217EF76}"/>
              </a:ext>
            </a:extLst>
          </p:cNvPr>
          <p:cNvSpPr/>
          <p:nvPr/>
        </p:nvSpPr>
        <p:spPr>
          <a:xfrm>
            <a:off x="9669544" y="4795779"/>
            <a:ext cx="332126" cy="332791"/>
          </a:xfrm>
          <a:prstGeom prst="rect">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0AE1296-030E-40EA-A7F4-6E74F4031756}"/>
              </a:ext>
            </a:extLst>
          </p:cNvPr>
          <p:cNvSpPr/>
          <p:nvPr/>
        </p:nvSpPr>
        <p:spPr>
          <a:xfrm>
            <a:off x="6855564" y="4795779"/>
            <a:ext cx="332128" cy="863472"/>
          </a:xfrm>
          <a:prstGeom prst="rect">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Triangle 36">
            <a:extLst>
              <a:ext uri="{FF2B5EF4-FFF2-40B4-BE49-F238E27FC236}">
                <a16:creationId xmlns:a16="http://schemas.microsoft.com/office/drawing/2014/main" id="{4D9DE3D3-E60B-4AC1-A93D-BFFBEEBF75C8}"/>
              </a:ext>
            </a:extLst>
          </p:cNvPr>
          <p:cNvSpPr/>
          <p:nvPr/>
        </p:nvSpPr>
        <p:spPr>
          <a:xfrm rot="5400000">
            <a:off x="7089445" y="5224806"/>
            <a:ext cx="528618" cy="332125"/>
          </a:xfrm>
          <a:prstGeom prst="rtTriangle">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6B87DAC5-B335-48BA-854A-6E8C7E4DF4D2}"/>
              </a:ext>
            </a:extLst>
          </p:cNvPr>
          <p:cNvSpPr/>
          <p:nvPr/>
        </p:nvSpPr>
        <p:spPr>
          <a:xfrm>
            <a:off x="6855564" y="4393497"/>
            <a:ext cx="664253" cy="187108"/>
          </a:xfrm>
          <a:prstGeom prst="parallelogram">
            <a:avLst>
              <a:gd name="adj" fmla="val 93552"/>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ight Triangle 38">
            <a:extLst>
              <a:ext uri="{FF2B5EF4-FFF2-40B4-BE49-F238E27FC236}">
                <a16:creationId xmlns:a16="http://schemas.microsoft.com/office/drawing/2014/main" id="{0276A8AA-2938-4737-8059-633BF6651A9A}"/>
              </a:ext>
            </a:extLst>
          </p:cNvPr>
          <p:cNvSpPr/>
          <p:nvPr/>
        </p:nvSpPr>
        <p:spPr>
          <a:xfrm rot="16200000">
            <a:off x="7319392" y="4380180"/>
            <a:ext cx="209673" cy="191176"/>
          </a:xfrm>
          <a:prstGeom prst="rtTriangle">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CF06A5C-31D8-480C-BE5B-F7FB22D4EE31}"/>
              </a:ext>
            </a:extLst>
          </p:cNvPr>
          <p:cNvSpPr/>
          <p:nvPr/>
        </p:nvSpPr>
        <p:spPr>
          <a:xfrm>
            <a:off x="7187691" y="4795779"/>
            <a:ext cx="332126" cy="332791"/>
          </a:xfrm>
          <a:prstGeom prst="rect">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FE2C20E-610D-4B79-A4E2-748BA7BF7A63}"/>
              </a:ext>
            </a:extLst>
          </p:cNvPr>
          <p:cNvSpPr/>
          <p:nvPr/>
        </p:nvSpPr>
        <p:spPr>
          <a:xfrm>
            <a:off x="4337557" y="4795779"/>
            <a:ext cx="332128" cy="863472"/>
          </a:xfrm>
          <a:prstGeom prst="rect">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ight Triangle 41">
            <a:extLst>
              <a:ext uri="{FF2B5EF4-FFF2-40B4-BE49-F238E27FC236}">
                <a16:creationId xmlns:a16="http://schemas.microsoft.com/office/drawing/2014/main" id="{01B480DF-AC3E-46AC-96A4-D4D7FC8394AB}"/>
              </a:ext>
            </a:extLst>
          </p:cNvPr>
          <p:cNvSpPr/>
          <p:nvPr/>
        </p:nvSpPr>
        <p:spPr>
          <a:xfrm rot="5400000">
            <a:off x="4571438" y="5224805"/>
            <a:ext cx="528618" cy="332125"/>
          </a:xfrm>
          <a:prstGeom prst="rtTriangle">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Parallelogram 42">
            <a:extLst>
              <a:ext uri="{FF2B5EF4-FFF2-40B4-BE49-F238E27FC236}">
                <a16:creationId xmlns:a16="http://schemas.microsoft.com/office/drawing/2014/main" id="{EED66276-EBFC-4E9D-861B-02CA1CC362F0}"/>
              </a:ext>
            </a:extLst>
          </p:cNvPr>
          <p:cNvSpPr/>
          <p:nvPr/>
        </p:nvSpPr>
        <p:spPr>
          <a:xfrm>
            <a:off x="4337557" y="4393496"/>
            <a:ext cx="664253" cy="187108"/>
          </a:xfrm>
          <a:prstGeom prst="parallelogram">
            <a:avLst>
              <a:gd name="adj" fmla="val 93552"/>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ight Triangle 43">
            <a:extLst>
              <a:ext uri="{FF2B5EF4-FFF2-40B4-BE49-F238E27FC236}">
                <a16:creationId xmlns:a16="http://schemas.microsoft.com/office/drawing/2014/main" id="{5763C6DD-33F3-4CA9-B00D-1C3F8306EB07}"/>
              </a:ext>
            </a:extLst>
          </p:cNvPr>
          <p:cNvSpPr/>
          <p:nvPr/>
        </p:nvSpPr>
        <p:spPr>
          <a:xfrm rot="16200000">
            <a:off x="4801385" y="4380179"/>
            <a:ext cx="209673" cy="191176"/>
          </a:xfrm>
          <a:prstGeom prst="rtTriangle">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CACBA91-D77E-4112-A775-FDDDCDEBB544}"/>
              </a:ext>
            </a:extLst>
          </p:cNvPr>
          <p:cNvSpPr/>
          <p:nvPr/>
        </p:nvSpPr>
        <p:spPr>
          <a:xfrm>
            <a:off x="4669684" y="4795778"/>
            <a:ext cx="332126" cy="332791"/>
          </a:xfrm>
          <a:prstGeom prst="rect">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EC3F2371-0B8E-469D-BB9D-CBC2B8A5A3B0}"/>
              </a:ext>
            </a:extLst>
          </p:cNvPr>
          <p:cNvCxnSpPr/>
          <p:nvPr/>
        </p:nvCxnSpPr>
        <p:spPr>
          <a:xfrm>
            <a:off x="1308169" y="5931125"/>
            <a:ext cx="89815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6D6F73E0-46BE-44E4-84CE-13B0F23C5E01}"/>
              </a:ext>
            </a:extLst>
          </p:cNvPr>
          <p:cNvCxnSpPr>
            <a:cxnSpLocks/>
          </p:cNvCxnSpPr>
          <p:nvPr/>
        </p:nvCxnSpPr>
        <p:spPr>
          <a:xfrm flipV="1">
            <a:off x="1314297" y="5694121"/>
            <a:ext cx="0" cy="243241"/>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0F9E9B3-BA73-401F-B81F-D10F67834989}"/>
              </a:ext>
            </a:extLst>
          </p:cNvPr>
          <p:cNvCxnSpPr>
            <a:cxnSpLocks/>
          </p:cNvCxnSpPr>
          <p:nvPr/>
        </p:nvCxnSpPr>
        <p:spPr>
          <a:xfrm flipV="1">
            <a:off x="10289688" y="5700358"/>
            <a:ext cx="0" cy="243241"/>
          </a:xfrm>
          <a:prstGeom prst="line">
            <a:avLst/>
          </a:prstGeom>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id="{2AB8A53E-805D-4452-BDDF-DF034953C221}"/>
              </a:ext>
            </a:extLst>
          </p:cNvPr>
          <p:cNvGrpSpPr/>
          <p:nvPr/>
        </p:nvGrpSpPr>
        <p:grpSpPr>
          <a:xfrm>
            <a:off x="4337556" y="2749971"/>
            <a:ext cx="2878012" cy="1899545"/>
            <a:chOff x="4337556" y="2749971"/>
            <a:chExt cx="2878012" cy="1899545"/>
          </a:xfrm>
        </p:grpSpPr>
        <p:sp>
          <p:nvSpPr>
            <p:cNvPr id="52" name="Oval 51">
              <a:extLst>
                <a:ext uri="{FF2B5EF4-FFF2-40B4-BE49-F238E27FC236}">
                  <a16:creationId xmlns:a16="http://schemas.microsoft.com/office/drawing/2014/main" id="{0D6336DC-8F81-449B-87EC-747DA3F0B4C6}"/>
                </a:ext>
              </a:extLst>
            </p:cNvPr>
            <p:cNvSpPr/>
            <p:nvPr/>
          </p:nvSpPr>
          <p:spPr>
            <a:xfrm>
              <a:off x="4337556" y="4269169"/>
              <a:ext cx="387880" cy="380347"/>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8C4124A8-65CA-4392-8CEC-168C3FA5398F}"/>
                </a:ext>
              </a:extLst>
            </p:cNvPr>
            <p:cNvSpPr/>
            <p:nvPr/>
          </p:nvSpPr>
          <p:spPr>
            <a:xfrm>
              <a:off x="6467684" y="4260556"/>
              <a:ext cx="387880" cy="380347"/>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AF88DBD-8260-47B2-B3C5-633076023823}"/>
                </a:ext>
              </a:extLst>
            </p:cNvPr>
            <p:cNvSpPr/>
            <p:nvPr/>
          </p:nvSpPr>
          <p:spPr>
            <a:xfrm>
              <a:off x="6855564" y="3914589"/>
              <a:ext cx="360004" cy="371304"/>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97E2AE2-ACAE-4B67-9DC7-3FECE9A82388}"/>
                </a:ext>
              </a:extLst>
            </p:cNvPr>
            <p:cNvSpPr/>
            <p:nvPr/>
          </p:nvSpPr>
          <p:spPr>
            <a:xfrm>
              <a:off x="4753311" y="3969739"/>
              <a:ext cx="360005" cy="370820"/>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Parallelogram 55">
              <a:extLst>
                <a:ext uri="{FF2B5EF4-FFF2-40B4-BE49-F238E27FC236}">
                  <a16:creationId xmlns:a16="http://schemas.microsoft.com/office/drawing/2014/main" id="{30A2BAAF-8AE8-43D2-AEFE-FDDDC6DC9ADF}"/>
                </a:ext>
              </a:extLst>
            </p:cNvPr>
            <p:cNvSpPr/>
            <p:nvPr/>
          </p:nvSpPr>
          <p:spPr>
            <a:xfrm>
              <a:off x="4443547" y="3902117"/>
              <a:ext cx="2622798" cy="375002"/>
            </a:xfrm>
            <a:prstGeom prst="parallelogram">
              <a:avLst>
                <a:gd name="adj" fmla="val 100676"/>
              </a:avLst>
            </a:prstGeom>
            <a:blipFill>
              <a:blip r:embed="rId3"/>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D9C3BEE-A87B-4381-A926-0D6C9E446559}"/>
                </a:ext>
              </a:extLst>
            </p:cNvPr>
            <p:cNvSpPr/>
            <p:nvPr/>
          </p:nvSpPr>
          <p:spPr>
            <a:xfrm>
              <a:off x="4982814" y="3262309"/>
              <a:ext cx="80275" cy="878815"/>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8FF7F9D-8EEB-4DE8-A349-868597BFC775}"/>
                </a:ext>
              </a:extLst>
            </p:cNvPr>
            <p:cNvSpPr/>
            <p:nvPr/>
          </p:nvSpPr>
          <p:spPr>
            <a:xfrm>
              <a:off x="5792801" y="3239755"/>
              <a:ext cx="80275" cy="878815"/>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7449D20-0AF5-4177-82F9-66300048D447}"/>
                </a:ext>
              </a:extLst>
            </p:cNvPr>
            <p:cNvSpPr/>
            <p:nvPr/>
          </p:nvSpPr>
          <p:spPr>
            <a:xfrm>
              <a:off x="6623272" y="3239755"/>
              <a:ext cx="80275" cy="878815"/>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Parallelogram 59">
              <a:extLst>
                <a:ext uri="{FF2B5EF4-FFF2-40B4-BE49-F238E27FC236}">
                  <a16:creationId xmlns:a16="http://schemas.microsoft.com/office/drawing/2014/main" id="{6EB35075-FA9C-46E7-9D82-B7D59E209CF8}"/>
                </a:ext>
              </a:extLst>
            </p:cNvPr>
            <p:cNvSpPr/>
            <p:nvPr/>
          </p:nvSpPr>
          <p:spPr>
            <a:xfrm rot="18517592">
              <a:off x="4940016" y="2962656"/>
              <a:ext cx="651561" cy="310388"/>
            </a:xfrm>
            <a:prstGeom prst="parallelogram">
              <a:avLst>
                <a:gd name="adj" fmla="val 126308"/>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506988E-3FAF-4159-B345-AEC3BACCE03A}"/>
                </a:ext>
              </a:extLst>
            </p:cNvPr>
            <p:cNvSpPr/>
            <p:nvPr/>
          </p:nvSpPr>
          <p:spPr>
            <a:xfrm>
              <a:off x="4608405" y="2947733"/>
              <a:ext cx="577249" cy="510755"/>
            </a:xfrm>
            <a:prstGeom prst="rect">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Parallelogram 61">
              <a:extLst>
                <a:ext uri="{FF2B5EF4-FFF2-40B4-BE49-F238E27FC236}">
                  <a16:creationId xmlns:a16="http://schemas.microsoft.com/office/drawing/2014/main" id="{667DC65C-DEB1-4BC0-959E-D5884BE74393}"/>
                </a:ext>
              </a:extLst>
            </p:cNvPr>
            <p:cNvSpPr/>
            <p:nvPr/>
          </p:nvSpPr>
          <p:spPr>
            <a:xfrm>
              <a:off x="4614532" y="2768680"/>
              <a:ext cx="723709" cy="176516"/>
            </a:xfrm>
            <a:prstGeom prst="parallelogram">
              <a:avLst>
                <a:gd name="adj" fmla="val 86509"/>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Parallelogram 62">
              <a:extLst>
                <a:ext uri="{FF2B5EF4-FFF2-40B4-BE49-F238E27FC236}">
                  <a16:creationId xmlns:a16="http://schemas.microsoft.com/office/drawing/2014/main" id="{E5A9212A-968D-48B8-A75A-D7F83E3304DE}"/>
                </a:ext>
              </a:extLst>
            </p:cNvPr>
            <p:cNvSpPr/>
            <p:nvPr/>
          </p:nvSpPr>
          <p:spPr>
            <a:xfrm rot="18517592">
              <a:off x="5791808" y="2943947"/>
              <a:ext cx="651561" cy="310388"/>
            </a:xfrm>
            <a:prstGeom prst="parallelogram">
              <a:avLst>
                <a:gd name="adj" fmla="val 126308"/>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2BA3945D-2DC4-4702-A0B3-AFF8596E91DE}"/>
                </a:ext>
              </a:extLst>
            </p:cNvPr>
            <p:cNvSpPr/>
            <p:nvPr/>
          </p:nvSpPr>
          <p:spPr>
            <a:xfrm>
              <a:off x="5460197" y="2929024"/>
              <a:ext cx="577249" cy="510755"/>
            </a:xfrm>
            <a:prstGeom prst="rect">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Parallelogram 64">
              <a:extLst>
                <a:ext uri="{FF2B5EF4-FFF2-40B4-BE49-F238E27FC236}">
                  <a16:creationId xmlns:a16="http://schemas.microsoft.com/office/drawing/2014/main" id="{3A89CFF1-91D2-4FE3-808E-9191DCAC791F}"/>
                </a:ext>
              </a:extLst>
            </p:cNvPr>
            <p:cNvSpPr/>
            <p:nvPr/>
          </p:nvSpPr>
          <p:spPr>
            <a:xfrm>
              <a:off x="5466324" y="2749971"/>
              <a:ext cx="723709" cy="176516"/>
            </a:xfrm>
            <a:prstGeom prst="parallelogram">
              <a:avLst>
                <a:gd name="adj" fmla="val 86509"/>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Parallelogram 65">
              <a:extLst>
                <a:ext uri="{FF2B5EF4-FFF2-40B4-BE49-F238E27FC236}">
                  <a16:creationId xmlns:a16="http://schemas.microsoft.com/office/drawing/2014/main" id="{E034C132-B0C3-4E47-9465-890C11EFEF8B}"/>
                </a:ext>
              </a:extLst>
            </p:cNvPr>
            <p:cNvSpPr/>
            <p:nvPr/>
          </p:nvSpPr>
          <p:spPr>
            <a:xfrm rot="18517592">
              <a:off x="6631345" y="2943949"/>
              <a:ext cx="651561" cy="310388"/>
            </a:xfrm>
            <a:prstGeom prst="parallelogram">
              <a:avLst>
                <a:gd name="adj" fmla="val 126308"/>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F5EEBE9-E6D3-46EC-9991-FEFE72FA9759}"/>
                </a:ext>
              </a:extLst>
            </p:cNvPr>
            <p:cNvSpPr/>
            <p:nvPr/>
          </p:nvSpPr>
          <p:spPr>
            <a:xfrm>
              <a:off x="6299733" y="2929026"/>
              <a:ext cx="577249" cy="510755"/>
            </a:xfrm>
            <a:prstGeom prst="rect">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Parallelogram 67">
              <a:extLst>
                <a:ext uri="{FF2B5EF4-FFF2-40B4-BE49-F238E27FC236}">
                  <a16:creationId xmlns:a16="http://schemas.microsoft.com/office/drawing/2014/main" id="{E73798A7-35D9-4D65-8234-136D6B50E847}"/>
                </a:ext>
              </a:extLst>
            </p:cNvPr>
            <p:cNvSpPr/>
            <p:nvPr/>
          </p:nvSpPr>
          <p:spPr>
            <a:xfrm>
              <a:off x="6305860" y="2749973"/>
              <a:ext cx="723709" cy="176516"/>
            </a:xfrm>
            <a:prstGeom prst="parallelogram">
              <a:avLst>
                <a:gd name="adj" fmla="val 86509"/>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31E1474A-6D45-45CF-AD82-BD0E21FD21DC}"/>
              </a:ext>
            </a:extLst>
          </p:cNvPr>
          <p:cNvGrpSpPr/>
          <p:nvPr/>
        </p:nvGrpSpPr>
        <p:grpSpPr>
          <a:xfrm>
            <a:off x="1492713" y="2680402"/>
            <a:ext cx="1451270" cy="689808"/>
            <a:chOff x="1492713" y="2680402"/>
            <a:chExt cx="1451270" cy="689808"/>
          </a:xfrm>
        </p:grpSpPr>
        <p:sp>
          <p:nvSpPr>
            <p:cNvPr id="70" name="Parallelogram 69">
              <a:extLst>
                <a:ext uri="{FF2B5EF4-FFF2-40B4-BE49-F238E27FC236}">
                  <a16:creationId xmlns:a16="http://schemas.microsoft.com/office/drawing/2014/main" id="{4D55FFDB-AC73-481D-8D6D-ED3D78051FE6}"/>
                </a:ext>
              </a:extLst>
            </p:cNvPr>
            <p:cNvSpPr/>
            <p:nvPr/>
          </p:nvSpPr>
          <p:spPr>
            <a:xfrm rot="18517592">
              <a:off x="2463008" y="2874378"/>
              <a:ext cx="651561" cy="310388"/>
            </a:xfrm>
            <a:prstGeom prst="parallelogram">
              <a:avLst>
                <a:gd name="adj" fmla="val 126308"/>
              </a:avLst>
            </a:prstGeom>
            <a:solidFill>
              <a:schemeClr val="tx1">
                <a:lumMod val="75000"/>
              </a:schemeClr>
            </a:solidFill>
            <a:ln w="31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9323D79-19E7-413D-926F-555BF4675BC5}"/>
                </a:ext>
              </a:extLst>
            </p:cNvPr>
            <p:cNvSpPr/>
            <p:nvPr/>
          </p:nvSpPr>
          <p:spPr>
            <a:xfrm>
              <a:off x="1492713" y="2859455"/>
              <a:ext cx="1215933" cy="510755"/>
            </a:xfrm>
            <a:prstGeom prst="rect">
              <a:avLst/>
            </a:prstGeom>
            <a:solidFill>
              <a:schemeClr val="tx1">
                <a:lumMod val="50000"/>
              </a:schemeClr>
            </a:solidFill>
            <a:ln w="31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Parallelogram 71">
              <a:extLst>
                <a:ext uri="{FF2B5EF4-FFF2-40B4-BE49-F238E27FC236}">
                  <a16:creationId xmlns:a16="http://schemas.microsoft.com/office/drawing/2014/main" id="{F73F36A8-791F-4C13-B991-126BD172B21A}"/>
                </a:ext>
              </a:extLst>
            </p:cNvPr>
            <p:cNvSpPr/>
            <p:nvPr/>
          </p:nvSpPr>
          <p:spPr>
            <a:xfrm>
              <a:off x="1492714" y="2680402"/>
              <a:ext cx="1368520" cy="172817"/>
            </a:xfrm>
            <a:prstGeom prst="parallelogram">
              <a:avLst>
                <a:gd name="adj" fmla="val 86509"/>
              </a:avLst>
            </a:prstGeom>
            <a:solidFill>
              <a:schemeClr val="tx1">
                <a:lumMod val="60000"/>
                <a:lumOff val="40000"/>
              </a:schemeClr>
            </a:solidFill>
            <a:ln w="31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72E2769D-491D-4489-96C5-2B58B7752CA1}"/>
                </a:ext>
              </a:extLst>
            </p:cNvPr>
            <p:cNvSpPr/>
            <p:nvPr/>
          </p:nvSpPr>
          <p:spPr>
            <a:xfrm>
              <a:off x="2727477" y="3084963"/>
              <a:ext cx="45719" cy="172817"/>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1FD40C00-A1E9-46AB-9DCE-7F82F50394E1}"/>
                </a:ext>
              </a:extLst>
            </p:cNvPr>
            <p:cNvGrpSpPr/>
            <p:nvPr/>
          </p:nvGrpSpPr>
          <p:grpSpPr>
            <a:xfrm>
              <a:off x="2619330" y="2795968"/>
              <a:ext cx="252163" cy="303366"/>
              <a:chOff x="2641330" y="2900420"/>
              <a:chExt cx="560556" cy="774285"/>
            </a:xfrm>
          </p:grpSpPr>
          <p:sp>
            <p:nvSpPr>
              <p:cNvPr id="75" name="Parallelogram 74">
                <a:extLst>
                  <a:ext uri="{FF2B5EF4-FFF2-40B4-BE49-F238E27FC236}">
                    <a16:creationId xmlns:a16="http://schemas.microsoft.com/office/drawing/2014/main" id="{8C39830B-08FB-4542-BBBD-28258F49B9AB}"/>
                  </a:ext>
                </a:extLst>
              </p:cNvPr>
              <p:cNvSpPr/>
              <p:nvPr/>
            </p:nvSpPr>
            <p:spPr>
              <a:xfrm rot="18517592">
                <a:off x="2771562" y="3151886"/>
                <a:ext cx="569293" cy="291355"/>
              </a:xfrm>
              <a:prstGeom prst="parallelogram">
                <a:avLst>
                  <a:gd name="adj" fmla="val 126308"/>
                </a:avLst>
              </a:prstGeom>
              <a:solidFill>
                <a:srgbClr val="000000"/>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Chord 75">
                <a:extLst>
                  <a:ext uri="{FF2B5EF4-FFF2-40B4-BE49-F238E27FC236}">
                    <a16:creationId xmlns:a16="http://schemas.microsoft.com/office/drawing/2014/main" id="{CD45792E-AB62-4250-8308-B94F1E934D25}"/>
                  </a:ext>
                </a:extLst>
              </p:cNvPr>
              <p:cNvSpPr/>
              <p:nvPr/>
            </p:nvSpPr>
            <p:spPr>
              <a:xfrm rot="11780863">
                <a:off x="2641330" y="2900420"/>
                <a:ext cx="525860" cy="774285"/>
              </a:xfrm>
              <a:prstGeom prst="chord">
                <a:avLst>
                  <a:gd name="adj1" fmla="val 6465698"/>
                  <a:gd name="adj2" fmla="val 12163125"/>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84" name="Group 83">
            <a:extLst>
              <a:ext uri="{FF2B5EF4-FFF2-40B4-BE49-F238E27FC236}">
                <a16:creationId xmlns:a16="http://schemas.microsoft.com/office/drawing/2014/main" id="{7DDB6837-F66B-45C6-9FDB-DD44EBF0A4D6}"/>
              </a:ext>
            </a:extLst>
          </p:cNvPr>
          <p:cNvGrpSpPr/>
          <p:nvPr/>
        </p:nvGrpSpPr>
        <p:grpSpPr>
          <a:xfrm>
            <a:off x="3463701" y="1557345"/>
            <a:ext cx="910025" cy="1079712"/>
            <a:chOff x="386354" y="1419356"/>
            <a:chExt cx="910025" cy="1079712"/>
          </a:xfrm>
        </p:grpSpPr>
        <p:sp>
          <p:nvSpPr>
            <p:cNvPr id="81" name="Parallelogram 80">
              <a:extLst>
                <a:ext uri="{FF2B5EF4-FFF2-40B4-BE49-F238E27FC236}">
                  <a16:creationId xmlns:a16="http://schemas.microsoft.com/office/drawing/2014/main" id="{9D83C903-8573-4EF9-B3DA-3BC73ECFE3E5}"/>
                </a:ext>
              </a:extLst>
            </p:cNvPr>
            <p:cNvSpPr/>
            <p:nvPr/>
          </p:nvSpPr>
          <p:spPr>
            <a:xfrm rot="3747659">
              <a:off x="518992" y="1721680"/>
              <a:ext cx="781650" cy="773125"/>
            </a:xfrm>
            <a:prstGeom prst="parallelogram">
              <a:avLst>
                <a:gd name="adj" fmla="val 52587"/>
              </a:avLst>
            </a:prstGeom>
            <a:solidFill>
              <a:schemeClr val="tx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ED5716BF-75BF-468A-94DA-3A57FA94559E}"/>
                </a:ext>
              </a:extLst>
            </p:cNvPr>
            <p:cNvSpPr/>
            <p:nvPr/>
          </p:nvSpPr>
          <p:spPr>
            <a:xfrm>
              <a:off x="386354" y="1419356"/>
              <a:ext cx="857768" cy="514561"/>
            </a:xfrm>
            <a:prstGeom prst="rect">
              <a:avLst/>
            </a:prstGeom>
            <a:solidFill>
              <a:schemeClr val="tx1">
                <a:lumMod val="75000"/>
              </a:schemeClr>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C29B27A4-91C2-45B2-9F9B-88E0D122E1D9}"/>
                </a:ext>
              </a:extLst>
            </p:cNvPr>
            <p:cNvSpPr/>
            <p:nvPr/>
          </p:nvSpPr>
          <p:spPr>
            <a:xfrm>
              <a:off x="412858" y="1452488"/>
              <a:ext cx="806342" cy="455900"/>
            </a:xfrm>
            <a:prstGeom prst="rect">
              <a:avLst/>
            </a:prstGeom>
            <a:solidFill>
              <a:srgbClr val="000000"/>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7" name="Parallelogram 86">
            <a:extLst>
              <a:ext uri="{FF2B5EF4-FFF2-40B4-BE49-F238E27FC236}">
                <a16:creationId xmlns:a16="http://schemas.microsoft.com/office/drawing/2014/main" id="{A6968A3B-19F1-4CBA-8D2F-765D8609FC8C}"/>
              </a:ext>
            </a:extLst>
          </p:cNvPr>
          <p:cNvSpPr/>
          <p:nvPr/>
        </p:nvSpPr>
        <p:spPr>
          <a:xfrm rot="12956979">
            <a:off x="437215" y="1470837"/>
            <a:ext cx="1153211" cy="639978"/>
          </a:xfrm>
          <a:prstGeom prst="parallelogram">
            <a:avLst>
              <a:gd name="adj" fmla="val 136681"/>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2" name="Group 121">
            <a:extLst>
              <a:ext uri="{FF2B5EF4-FFF2-40B4-BE49-F238E27FC236}">
                <a16:creationId xmlns:a16="http://schemas.microsoft.com/office/drawing/2014/main" id="{A55BBE96-BC73-44B2-8D38-6B168AE4E14C}"/>
              </a:ext>
            </a:extLst>
          </p:cNvPr>
          <p:cNvGrpSpPr/>
          <p:nvPr/>
        </p:nvGrpSpPr>
        <p:grpSpPr>
          <a:xfrm>
            <a:off x="364437" y="1720960"/>
            <a:ext cx="1304026" cy="451985"/>
            <a:chOff x="364437" y="1720960"/>
            <a:chExt cx="1304026" cy="451985"/>
          </a:xfrm>
        </p:grpSpPr>
        <p:sp>
          <p:nvSpPr>
            <p:cNvPr id="85" name="Rectangle 84">
              <a:extLst>
                <a:ext uri="{FF2B5EF4-FFF2-40B4-BE49-F238E27FC236}">
                  <a16:creationId xmlns:a16="http://schemas.microsoft.com/office/drawing/2014/main" id="{61CB5BAF-1334-474C-9D96-BBAE23F3B483}"/>
                </a:ext>
              </a:extLst>
            </p:cNvPr>
            <p:cNvSpPr/>
            <p:nvPr/>
          </p:nvSpPr>
          <p:spPr>
            <a:xfrm>
              <a:off x="578823" y="1875183"/>
              <a:ext cx="1089640" cy="297762"/>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Parallelogram 85">
              <a:extLst>
                <a:ext uri="{FF2B5EF4-FFF2-40B4-BE49-F238E27FC236}">
                  <a16:creationId xmlns:a16="http://schemas.microsoft.com/office/drawing/2014/main" id="{8A4A1722-B2F4-4E9B-AB22-DA84FB748A48}"/>
                </a:ext>
              </a:extLst>
            </p:cNvPr>
            <p:cNvSpPr/>
            <p:nvPr/>
          </p:nvSpPr>
          <p:spPr>
            <a:xfrm rot="16200000">
              <a:off x="245639" y="1839758"/>
              <a:ext cx="451984" cy="214388"/>
            </a:xfrm>
            <a:prstGeom prst="parallelogram">
              <a:avLst>
                <a:gd name="adj" fmla="val 70249"/>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552E953-8E86-4757-8BFE-C4F7DF2FA0AC}"/>
                </a:ext>
              </a:extLst>
            </p:cNvPr>
            <p:cNvSpPr/>
            <p:nvPr/>
          </p:nvSpPr>
          <p:spPr>
            <a:xfrm>
              <a:off x="1179443" y="1994452"/>
              <a:ext cx="64679" cy="77454"/>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E0E54DC2-0CB0-4DC7-A439-4B668CD7065B}"/>
                </a:ext>
              </a:extLst>
            </p:cNvPr>
            <p:cNvSpPr/>
            <p:nvPr/>
          </p:nvSpPr>
          <p:spPr>
            <a:xfrm>
              <a:off x="1411762" y="1986781"/>
              <a:ext cx="64679" cy="77454"/>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0971463D-425E-4E64-B829-FB905404F039}"/>
                </a:ext>
              </a:extLst>
            </p:cNvPr>
            <p:cNvSpPr/>
            <p:nvPr/>
          </p:nvSpPr>
          <p:spPr>
            <a:xfrm>
              <a:off x="619118" y="1937420"/>
              <a:ext cx="498738" cy="173287"/>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5" name="Oval 94">
            <a:extLst>
              <a:ext uri="{FF2B5EF4-FFF2-40B4-BE49-F238E27FC236}">
                <a16:creationId xmlns:a16="http://schemas.microsoft.com/office/drawing/2014/main" id="{32E15794-F719-423B-930D-EAD95307F1D8}"/>
              </a:ext>
            </a:extLst>
          </p:cNvPr>
          <p:cNvSpPr/>
          <p:nvPr/>
        </p:nvSpPr>
        <p:spPr>
          <a:xfrm rot="5098972">
            <a:off x="1727064" y="2724248"/>
            <a:ext cx="64679" cy="77454"/>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977A4223-C0A6-4E62-B61C-7A9345CD62E5}"/>
              </a:ext>
            </a:extLst>
          </p:cNvPr>
          <p:cNvSpPr/>
          <p:nvPr/>
        </p:nvSpPr>
        <p:spPr>
          <a:xfrm rot="5098972">
            <a:off x="1959383" y="2716577"/>
            <a:ext cx="64679" cy="77454"/>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Freeform: Shape 98">
            <a:extLst>
              <a:ext uri="{FF2B5EF4-FFF2-40B4-BE49-F238E27FC236}">
                <a16:creationId xmlns:a16="http://schemas.microsoft.com/office/drawing/2014/main" id="{2D9CB11D-C969-47B9-92CD-DB02249129E9}"/>
              </a:ext>
            </a:extLst>
          </p:cNvPr>
          <p:cNvSpPr/>
          <p:nvPr/>
        </p:nvSpPr>
        <p:spPr>
          <a:xfrm>
            <a:off x="1225560" y="2047461"/>
            <a:ext cx="530353" cy="696709"/>
          </a:xfrm>
          <a:custGeom>
            <a:avLst/>
            <a:gdLst>
              <a:gd name="connsiteX0" fmla="*/ 266 w 530353"/>
              <a:gd name="connsiteY0" fmla="*/ 0 h 696709"/>
              <a:gd name="connsiteX1" fmla="*/ 73153 w 530353"/>
              <a:gd name="connsiteY1" fmla="*/ 298174 h 696709"/>
              <a:gd name="connsiteX2" fmla="*/ 450840 w 530353"/>
              <a:gd name="connsiteY2" fmla="*/ 417443 h 696709"/>
              <a:gd name="connsiteX3" fmla="*/ 530353 w 530353"/>
              <a:gd name="connsiteY3" fmla="*/ 689113 h 696709"/>
            </a:gdLst>
            <a:ahLst/>
            <a:cxnLst>
              <a:cxn ang="0">
                <a:pos x="connsiteX0" y="connsiteY0"/>
              </a:cxn>
              <a:cxn ang="0">
                <a:pos x="connsiteX1" y="connsiteY1"/>
              </a:cxn>
              <a:cxn ang="0">
                <a:pos x="connsiteX2" y="connsiteY2"/>
              </a:cxn>
              <a:cxn ang="0">
                <a:pos x="connsiteX3" y="connsiteY3"/>
              </a:cxn>
            </a:cxnLst>
            <a:rect l="l" t="t" r="r" b="b"/>
            <a:pathLst>
              <a:path w="530353" h="696709">
                <a:moveTo>
                  <a:pt x="266" y="0"/>
                </a:moveTo>
                <a:cubicBezTo>
                  <a:pt x="-839" y="114300"/>
                  <a:pt x="-1943" y="228600"/>
                  <a:pt x="73153" y="298174"/>
                </a:cubicBezTo>
                <a:cubicBezTo>
                  <a:pt x="148249" y="367748"/>
                  <a:pt x="374640" y="352286"/>
                  <a:pt x="450840" y="417443"/>
                </a:cubicBezTo>
                <a:cubicBezTo>
                  <a:pt x="527040" y="482600"/>
                  <a:pt x="482866" y="744330"/>
                  <a:pt x="530353" y="689113"/>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Freeform: Shape 99">
            <a:extLst>
              <a:ext uri="{FF2B5EF4-FFF2-40B4-BE49-F238E27FC236}">
                <a16:creationId xmlns:a16="http://schemas.microsoft.com/office/drawing/2014/main" id="{945E036F-C9BA-47B1-B4AF-58D6BF6C52E0}"/>
              </a:ext>
            </a:extLst>
          </p:cNvPr>
          <p:cNvSpPr/>
          <p:nvPr/>
        </p:nvSpPr>
        <p:spPr>
          <a:xfrm>
            <a:off x="1457242" y="2022992"/>
            <a:ext cx="530353" cy="696709"/>
          </a:xfrm>
          <a:custGeom>
            <a:avLst/>
            <a:gdLst>
              <a:gd name="connsiteX0" fmla="*/ 266 w 530353"/>
              <a:gd name="connsiteY0" fmla="*/ 0 h 696709"/>
              <a:gd name="connsiteX1" fmla="*/ 73153 w 530353"/>
              <a:gd name="connsiteY1" fmla="*/ 298174 h 696709"/>
              <a:gd name="connsiteX2" fmla="*/ 450840 w 530353"/>
              <a:gd name="connsiteY2" fmla="*/ 417443 h 696709"/>
              <a:gd name="connsiteX3" fmla="*/ 530353 w 530353"/>
              <a:gd name="connsiteY3" fmla="*/ 689113 h 696709"/>
            </a:gdLst>
            <a:ahLst/>
            <a:cxnLst>
              <a:cxn ang="0">
                <a:pos x="connsiteX0" y="connsiteY0"/>
              </a:cxn>
              <a:cxn ang="0">
                <a:pos x="connsiteX1" y="connsiteY1"/>
              </a:cxn>
              <a:cxn ang="0">
                <a:pos x="connsiteX2" y="connsiteY2"/>
              </a:cxn>
              <a:cxn ang="0">
                <a:pos x="connsiteX3" y="connsiteY3"/>
              </a:cxn>
            </a:cxnLst>
            <a:rect l="l" t="t" r="r" b="b"/>
            <a:pathLst>
              <a:path w="530353" h="696709">
                <a:moveTo>
                  <a:pt x="266" y="0"/>
                </a:moveTo>
                <a:cubicBezTo>
                  <a:pt x="-839" y="114300"/>
                  <a:pt x="-1943" y="228600"/>
                  <a:pt x="73153" y="298174"/>
                </a:cubicBezTo>
                <a:cubicBezTo>
                  <a:pt x="148249" y="367748"/>
                  <a:pt x="374640" y="352286"/>
                  <a:pt x="450840" y="417443"/>
                </a:cubicBezTo>
                <a:cubicBezTo>
                  <a:pt x="527040" y="482600"/>
                  <a:pt x="482866" y="744330"/>
                  <a:pt x="530353" y="689113"/>
                </a:cubicBezTo>
              </a:path>
            </a:pathLst>
          </a:custGeom>
          <a:no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Top Corners Snipped 100">
            <a:extLst>
              <a:ext uri="{FF2B5EF4-FFF2-40B4-BE49-F238E27FC236}">
                <a16:creationId xmlns:a16="http://schemas.microsoft.com/office/drawing/2014/main" id="{C79622F3-BE89-4C29-B2AF-0A4780A6FDB3}"/>
              </a:ext>
            </a:extLst>
          </p:cNvPr>
          <p:cNvSpPr/>
          <p:nvPr/>
        </p:nvSpPr>
        <p:spPr>
          <a:xfrm>
            <a:off x="2274133" y="2689359"/>
            <a:ext cx="154111" cy="103188"/>
          </a:xfrm>
          <a:prstGeom prst="snip2Same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451B1424-3530-4005-8190-86D0F11E80AB}"/>
              </a:ext>
            </a:extLst>
          </p:cNvPr>
          <p:cNvSpPr/>
          <p:nvPr/>
        </p:nvSpPr>
        <p:spPr>
          <a:xfrm>
            <a:off x="2337903" y="2232991"/>
            <a:ext cx="1207054" cy="490331"/>
          </a:xfrm>
          <a:custGeom>
            <a:avLst/>
            <a:gdLst>
              <a:gd name="connsiteX0" fmla="*/ 14358 w 1207054"/>
              <a:gd name="connsiteY0" fmla="*/ 490331 h 490331"/>
              <a:gd name="connsiteX1" fmla="*/ 107123 w 1207054"/>
              <a:gd name="connsiteY1" fmla="*/ 92766 h 490331"/>
              <a:gd name="connsiteX2" fmla="*/ 809488 w 1207054"/>
              <a:gd name="connsiteY2" fmla="*/ 119270 h 490331"/>
              <a:gd name="connsiteX3" fmla="*/ 1207054 w 1207054"/>
              <a:gd name="connsiteY3" fmla="*/ 0 h 490331"/>
            </a:gdLst>
            <a:ahLst/>
            <a:cxnLst>
              <a:cxn ang="0">
                <a:pos x="connsiteX0" y="connsiteY0"/>
              </a:cxn>
              <a:cxn ang="0">
                <a:pos x="connsiteX1" y="connsiteY1"/>
              </a:cxn>
              <a:cxn ang="0">
                <a:pos x="connsiteX2" y="connsiteY2"/>
              </a:cxn>
              <a:cxn ang="0">
                <a:pos x="connsiteX3" y="connsiteY3"/>
              </a:cxn>
            </a:cxnLst>
            <a:rect l="l" t="t" r="r" b="b"/>
            <a:pathLst>
              <a:path w="1207054" h="490331">
                <a:moveTo>
                  <a:pt x="14358" y="490331"/>
                </a:moveTo>
                <a:cubicBezTo>
                  <a:pt x="-5521" y="322470"/>
                  <a:pt x="-25399" y="154609"/>
                  <a:pt x="107123" y="92766"/>
                </a:cubicBezTo>
                <a:cubicBezTo>
                  <a:pt x="239645" y="30923"/>
                  <a:pt x="626166" y="134731"/>
                  <a:pt x="809488" y="119270"/>
                </a:cubicBezTo>
                <a:cubicBezTo>
                  <a:pt x="992810" y="103809"/>
                  <a:pt x="1099932" y="51904"/>
                  <a:pt x="1207054" y="0"/>
                </a:cubicBezTo>
              </a:path>
            </a:pathLst>
          </a:custGeom>
          <a:no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0F4FB13F-964A-44EC-8783-A00B4B1A22AF}"/>
              </a:ext>
            </a:extLst>
          </p:cNvPr>
          <p:cNvGrpSpPr/>
          <p:nvPr/>
        </p:nvGrpSpPr>
        <p:grpSpPr>
          <a:xfrm>
            <a:off x="8652476" y="1690219"/>
            <a:ext cx="910025" cy="1079712"/>
            <a:chOff x="386354" y="1419356"/>
            <a:chExt cx="910025" cy="1079712"/>
          </a:xfrm>
        </p:grpSpPr>
        <p:sp>
          <p:nvSpPr>
            <p:cNvPr id="104" name="Parallelogram 103">
              <a:extLst>
                <a:ext uri="{FF2B5EF4-FFF2-40B4-BE49-F238E27FC236}">
                  <a16:creationId xmlns:a16="http://schemas.microsoft.com/office/drawing/2014/main" id="{1834EBC9-9204-4326-BC9C-0B2EEAA9D051}"/>
                </a:ext>
              </a:extLst>
            </p:cNvPr>
            <p:cNvSpPr/>
            <p:nvPr/>
          </p:nvSpPr>
          <p:spPr>
            <a:xfrm rot="3747659">
              <a:off x="518992" y="1721680"/>
              <a:ext cx="781650" cy="773125"/>
            </a:xfrm>
            <a:prstGeom prst="parallelogram">
              <a:avLst>
                <a:gd name="adj" fmla="val 52587"/>
              </a:avLst>
            </a:prstGeom>
            <a:solidFill>
              <a:schemeClr val="tx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7E5BE5F4-9319-45D1-9931-BF28BDE72B5B}"/>
                </a:ext>
              </a:extLst>
            </p:cNvPr>
            <p:cNvSpPr/>
            <p:nvPr/>
          </p:nvSpPr>
          <p:spPr>
            <a:xfrm>
              <a:off x="386354" y="1419356"/>
              <a:ext cx="857768" cy="514561"/>
            </a:xfrm>
            <a:prstGeom prst="rect">
              <a:avLst/>
            </a:prstGeom>
            <a:solidFill>
              <a:schemeClr val="tx1">
                <a:lumMod val="75000"/>
              </a:schemeClr>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6FDC5768-75C6-461E-94C6-A0F02F15CB94}"/>
                </a:ext>
              </a:extLst>
            </p:cNvPr>
            <p:cNvSpPr/>
            <p:nvPr/>
          </p:nvSpPr>
          <p:spPr>
            <a:xfrm>
              <a:off x="412858" y="1452488"/>
              <a:ext cx="806342" cy="455900"/>
            </a:xfrm>
            <a:prstGeom prst="rect">
              <a:avLst/>
            </a:prstGeom>
            <a:solidFill>
              <a:srgbClr val="000000"/>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7" name="Rectangle 106">
            <a:extLst>
              <a:ext uri="{FF2B5EF4-FFF2-40B4-BE49-F238E27FC236}">
                <a16:creationId xmlns:a16="http://schemas.microsoft.com/office/drawing/2014/main" id="{A91C9C05-BFE8-4BEF-9E05-24540C3AC66C}"/>
              </a:ext>
            </a:extLst>
          </p:cNvPr>
          <p:cNvSpPr/>
          <p:nvPr/>
        </p:nvSpPr>
        <p:spPr>
          <a:xfrm>
            <a:off x="10668000" y="4402367"/>
            <a:ext cx="332126" cy="534071"/>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49C0465C-3328-4ABE-94B8-A1DBF0847977}"/>
              </a:ext>
            </a:extLst>
          </p:cNvPr>
          <p:cNvSpPr/>
          <p:nvPr/>
        </p:nvSpPr>
        <p:spPr>
          <a:xfrm>
            <a:off x="10800932" y="4204839"/>
            <a:ext cx="66261" cy="222645"/>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D506880C-8FE6-4C82-AAA5-4CF84F4348C7}"/>
              </a:ext>
            </a:extLst>
          </p:cNvPr>
          <p:cNvSpPr/>
          <p:nvPr/>
        </p:nvSpPr>
        <p:spPr>
          <a:xfrm rot="5400000" flipH="1">
            <a:off x="10807577" y="4045062"/>
            <a:ext cx="45719" cy="375986"/>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991687B1-A670-4015-813E-356BE89AF0F0}"/>
              </a:ext>
            </a:extLst>
          </p:cNvPr>
          <p:cNvSpPr/>
          <p:nvPr/>
        </p:nvSpPr>
        <p:spPr>
          <a:xfrm flipH="1">
            <a:off x="10739224" y="3947609"/>
            <a:ext cx="183806" cy="277836"/>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1144D0D-DB3B-4102-8A5B-6649212C9B3F}"/>
              </a:ext>
            </a:extLst>
          </p:cNvPr>
          <p:cNvSpPr/>
          <p:nvPr/>
        </p:nvSpPr>
        <p:spPr>
          <a:xfrm rot="5400000" flipH="1">
            <a:off x="10814205" y="3786647"/>
            <a:ext cx="45719" cy="375986"/>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3" name="Straight Connector 112">
            <a:extLst>
              <a:ext uri="{FF2B5EF4-FFF2-40B4-BE49-F238E27FC236}">
                <a16:creationId xmlns:a16="http://schemas.microsoft.com/office/drawing/2014/main" id="{426678FC-6626-4E57-9AA1-115E3B457385}"/>
              </a:ext>
            </a:extLst>
          </p:cNvPr>
          <p:cNvCxnSpPr>
            <a:cxnSpLocks/>
            <a:stCxn id="110" idx="3"/>
            <a:endCxn id="56" idx="2"/>
          </p:cNvCxnSpPr>
          <p:nvPr/>
        </p:nvCxnSpPr>
        <p:spPr>
          <a:xfrm flipH="1">
            <a:off x="6877576" y="4086527"/>
            <a:ext cx="3861648" cy="3091"/>
          </a:xfrm>
          <a:prstGeom prst="line">
            <a:avLst/>
          </a:prstGeom>
        </p:spPr>
        <p:style>
          <a:lnRef idx="2">
            <a:schemeClr val="accent1"/>
          </a:lnRef>
          <a:fillRef idx="0">
            <a:schemeClr val="accent1"/>
          </a:fillRef>
          <a:effectRef idx="1">
            <a:schemeClr val="accent1"/>
          </a:effectRef>
          <a:fontRef idx="minor">
            <a:schemeClr val="tx1"/>
          </a:fontRef>
        </p:style>
      </p:cxnSp>
      <p:sp>
        <p:nvSpPr>
          <p:cNvPr id="115" name="Rectangle 114">
            <a:extLst>
              <a:ext uri="{FF2B5EF4-FFF2-40B4-BE49-F238E27FC236}">
                <a16:creationId xmlns:a16="http://schemas.microsoft.com/office/drawing/2014/main" id="{EE343625-D396-4468-9AC0-DA5AF09A8D81}"/>
              </a:ext>
            </a:extLst>
          </p:cNvPr>
          <p:cNvSpPr/>
          <p:nvPr/>
        </p:nvSpPr>
        <p:spPr>
          <a:xfrm rot="5400000" flipH="1">
            <a:off x="10819328" y="4212227"/>
            <a:ext cx="45721" cy="412743"/>
          </a:xfrm>
          <a:prstGeom prst="rect">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Parallelogram 115">
            <a:extLst>
              <a:ext uri="{FF2B5EF4-FFF2-40B4-BE49-F238E27FC236}">
                <a16:creationId xmlns:a16="http://schemas.microsoft.com/office/drawing/2014/main" id="{75B07221-27F4-4924-A4F1-411879E9E96E}"/>
              </a:ext>
            </a:extLst>
          </p:cNvPr>
          <p:cNvSpPr/>
          <p:nvPr/>
        </p:nvSpPr>
        <p:spPr>
          <a:xfrm rot="1693323">
            <a:off x="10890120" y="2661875"/>
            <a:ext cx="643989" cy="711266"/>
          </a:xfrm>
          <a:prstGeom prst="parallelogram">
            <a:avLst>
              <a:gd name="adj" fmla="val 37210"/>
            </a:avLst>
          </a:prstGeom>
          <a:solidFill>
            <a:srgbClr val="43E6F7"/>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Freeform: Shape 116">
            <a:extLst>
              <a:ext uri="{FF2B5EF4-FFF2-40B4-BE49-F238E27FC236}">
                <a16:creationId xmlns:a16="http://schemas.microsoft.com/office/drawing/2014/main" id="{86990C5B-9876-49A6-87EB-BB52452A2EED}"/>
              </a:ext>
            </a:extLst>
          </p:cNvPr>
          <p:cNvSpPr/>
          <p:nvPr/>
        </p:nvSpPr>
        <p:spPr>
          <a:xfrm>
            <a:off x="11032435" y="3193774"/>
            <a:ext cx="716730" cy="1220187"/>
          </a:xfrm>
          <a:custGeom>
            <a:avLst/>
            <a:gdLst>
              <a:gd name="connsiteX0" fmla="*/ 0 w 716730"/>
              <a:gd name="connsiteY0" fmla="*/ 1219200 h 1220187"/>
              <a:gd name="connsiteX1" fmla="*/ 576469 w 716730"/>
              <a:gd name="connsiteY1" fmla="*/ 1080052 h 1220187"/>
              <a:gd name="connsiteX2" fmla="*/ 695739 w 716730"/>
              <a:gd name="connsiteY2" fmla="*/ 344556 h 1220187"/>
              <a:gd name="connsiteX3" fmla="*/ 245165 w 716730"/>
              <a:gd name="connsiteY3" fmla="*/ 0 h 1220187"/>
            </a:gdLst>
            <a:ahLst/>
            <a:cxnLst>
              <a:cxn ang="0">
                <a:pos x="connsiteX0" y="connsiteY0"/>
              </a:cxn>
              <a:cxn ang="0">
                <a:pos x="connsiteX1" y="connsiteY1"/>
              </a:cxn>
              <a:cxn ang="0">
                <a:pos x="connsiteX2" y="connsiteY2"/>
              </a:cxn>
              <a:cxn ang="0">
                <a:pos x="connsiteX3" y="connsiteY3"/>
              </a:cxn>
            </a:cxnLst>
            <a:rect l="l" t="t" r="r" b="b"/>
            <a:pathLst>
              <a:path w="716730" h="1220187">
                <a:moveTo>
                  <a:pt x="0" y="1219200"/>
                </a:moveTo>
                <a:cubicBezTo>
                  <a:pt x="230256" y="1222513"/>
                  <a:pt x="460513" y="1225826"/>
                  <a:pt x="576469" y="1080052"/>
                </a:cubicBezTo>
                <a:cubicBezTo>
                  <a:pt x="692425" y="934278"/>
                  <a:pt x="750956" y="524565"/>
                  <a:pt x="695739" y="344556"/>
                </a:cubicBezTo>
                <a:cubicBezTo>
                  <a:pt x="640522" y="164547"/>
                  <a:pt x="279400" y="68469"/>
                  <a:pt x="245165" y="0"/>
                </a:cubicBezTo>
              </a:path>
            </a:pathLst>
          </a:custGeom>
          <a:no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Freeform: Shape 117">
            <a:extLst>
              <a:ext uri="{FF2B5EF4-FFF2-40B4-BE49-F238E27FC236}">
                <a16:creationId xmlns:a16="http://schemas.microsoft.com/office/drawing/2014/main" id="{F5DD6CEB-275B-48ED-9F66-9EE8BCC32A13}"/>
              </a:ext>
            </a:extLst>
          </p:cNvPr>
          <p:cNvSpPr/>
          <p:nvPr/>
        </p:nvSpPr>
        <p:spPr>
          <a:xfrm>
            <a:off x="9601200" y="2365513"/>
            <a:ext cx="1398926" cy="607740"/>
          </a:xfrm>
          <a:custGeom>
            <a:avLst/>
            <a:gdLst>
              <a:gd name="connsiteX0" fmla="*/ 1404730 w 1404730"/>
              <a:gd name="connsiteY0" fmla="*/ 616226 h 616226"/>
              <a:gd name="connsiteX1" fmla="*/ 954157 w 1404730"/>
              <a:gd name="connsiteY1" fmla="*/ 192157 h 616226"/>
              <a:gd name="connsiteX2" fmla="*/ 0 w 1404730"/>
              <a:gd name="connsiteY2" fmla="*/ 0 h 616226"/>
            </a:gdLst>
            <a:ahLst/>
            <a:cxnLst>
              <a:cxn ang="0">
                <a:pos x="connsiteX0" y="connsiteY0"/>
              </a:cxn>
              <a:cxn ang="0">
                <a:pos x="connsiteX1" y="connsiteY1"/>
              </a:cxn>
              <a:cxn ang="0">
                <a:pos x="connsiteX2" y="connsiteY2"/>
              </a:cxn>
            </a:cxnLst>
            <a:rect l="l" t="t" r="r" b="b"/>
            <a:pathLst>
              <a:path w="1404730" h="616226">
                <a:moveTo>
                  <a:pt x="1404730" y="616226"/>
                </a:moveTo>
                <a:cubicBezTo>
                  <a:pt x="1296504" y="455543"/>
                  <a:pt x="1188279" y="294861"/>
                  <a:pt x="954157" y="192157"/>
                </a:cubicBezTo>
                <a:cubicBezTo>
                  <a:pt x="720035" y="89453"/>
                  <a:pt x="360017" y="44726"/>
                  <a:pt x="0" y="0"/>
                </a:cubicBezTo>
              </a:path>
            </a:pathLst>
          </a:custGeom>
          <a:no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Arrow: Right 118">
            <a:extLst>
              <a:ext uri="{FF2B5EF4-FFF2-40B4-BE49-F238E27FC236}">
                <a16:creationId xmlns:a16="http://schemas.microsoft.com/office/drawing/2014/main" id="{4532F4B8-C6D8-4E80-A3F6-EFC5A83003F1}"/>
              </a:ext>
            </a:extLst>
          </p:cNvPr>
          <p:cNvSpPr/>
          <p:nvPr/>
        </p:nvSpPr>
        <p:spPr>
          <a:xfrm rot="20558151">
            <a:off x="4385826" y="1791007"/>
            <a:ext cx="1667856" cy="145882"/>
          </a:xfrm>
          <a:prstGeom prst="rightArrow">
            <a:avLst>
              <a:gd name="adj1" fmla="val 50000"/>
              <a:gd name="adj2" fmla="val 123127"/>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Arrow: Right 119">
            <a:extLst>
              <a:ext uri="{FF2B5EF4-FFF2-40B4-BE49-F238E27FC236}">
                <a16:creationId xmlns:a16="http://schemas.microsoft.com/office/drawing/2014/main" id="{4FED200A-F4B5-41B5-821B-08E9DC9BE869}"/>
              </a:ext>
            </a:extLst>
          </p:cNvPr>
          <p:cNvSpPr/>
          <p:nvPr/>
        </p:nvSpPr>
        <p:spPr>
          <a:xfrm rot="12022920">
            <a:off x="6946745" y="1802242"/>
            <a:ext cx="1667856" cy="145882"/>
          </a:xfrm>
          <a:prstGeom prst="rightArrow">
            <a:avLst>
              <a:gd name="adj1" fmla="val 50000"/>
              <a:gd name="adj2" fmla="val 123127"/>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Content Placeholder 1">
            <a:extLst>
              <a:ext uri="{FF2B5EF4-FFF2-40B4-BE49-F238E27FC236}">
                <a16:creationId xmlns:a16="http://schemas.microsoft.com/office/drawing/2014/main" id="{942E606C-6598-47EC-A63D-40A1147B39BD}"/>
              </a:ext>
            </a:extLst>
          </p:cNvPr>
          <p:cNvSpPr txBox="1">
            <a:spLocks/>
          </p:cNvSpPr>
          <p:nvPr/>
        </p:nvSpPr>
        <p:spPr>
          <a:xfrm>
            <a:off x="5748821" y="878935"/>
            <a:ext cx="1584542" cy="916763"/>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Wingdings" charset="2"/>
              <a:buChar char="§"/>
              <a:defRPr sz="24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0000"/>
                </a:solidFill>
                <a:latin typeface="+mn-lt"/>
                <a:ea typeface="+mn-ea"/>
                <a:cs typeface="+mn-cs"/>
              </a:defRPr>
            </a:lvl2pPr>
            <a:lvl3pPr marL="1143000" indent="-228600" algn="l" defTabSz="457200" rtl="0" eaLnBrk="1" latinLnBrk="0" hangingPunct="1">
              <a:spcBef>
                <a:spcPct val="20000"/>
              </a:spcBef>
              <a:buFont typeface="Wingdings" charset="2"/>
              <a:buChar char="§"/>
              <a:defRPr sz="1800" b="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200000"/>
              </a:lnSpc>
              <a:buNone/>
            </a:pPr>
            <a:r>
              <a:rPr lang="en-US" b="1">
                <a:solidFill>
                  <a:schemeClr val="accent1">
                    <a:lumMod val="50000"/>
                  </a:schemeClr>
                </a:solidFill>
              </a:rPr>
              <a:t>Compare</a:t>
            </a:r>
          </a:p>
        </p:txBody>
      </p:sp>
      <p:cxnSp>
        <p:nvCxnSpPr>
          <p:cNvPr id="124" name="Straight Connector 123">
            <a:extLst>
              <a:ext uri="{FF2B5EF4-FFF2-40B4-BE49-F238E27FC236}">
                <a16:creationId xmlns:a16="http://schemas.microsoft.com/office/drawing/2014/main" id="{23CAEAA8-A1DB-4652-B6E3-6D0AA705F42C}"/>
              </a:ext>
            </a:extLst>
          </p:cNvPr>
          <p:cNvCxnSpPr>
            <a:cxnSpLocks/>
          </p:cNvCxnSpPr>
          <p:nvPr/>
        </p:nvCxnSpPr>
        <p:spPr>
          <a:xfrm>
            <a:off x="2804552" y="3210926"/>
            <a:ext cx="1003078" cy="32754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678BA596-9D24-4D2F-8403-A967FE5FED93}"/>
              </a:ext>
            </a:extLst>
          </p:cNvPr>
          <p:cNvCxnSpPr>
            <a:cxnSpLocks/>
            <a:stCxn id="70" idx="2"/>
          </p:cNvCxnSpPr>
          <p:nvPr/>
        </p:nvCxnSpPr>
        <p:spPr>
          <a:xfrm flipV="1">
            <a:off x="2869789" y="2689359"/>
            <a:ext cx="935964" cy="23884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65640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177">
            <a:extLst>
              <a:ext uri="{FF2B5EF4-FFF2-40B4-BE49-F238E27FC236}">
                <a16:creationId xmlns:a16="http://schemas.microsoft.com/office/drawing/2014/main" id="{4E905911-C4D5-47B5-87AD-8D47D29196FB}"/>
              </a:ext>
            </a:extLst>
          </p:cNvPr>
          <p:cNvGrpSpPr/>
          <p:nvPr/>
        </p:nvGrpSpPr>
        <p:grpSpPr>
          <a:xfrm>
            <a:off x="10642865" y="3921507"/>
            <a:ext cx="382614" cy="1011954"/>
            <a:chOff x="10642444" y="3924484"/>
            <a:chExt cx="382614" cy="1011954"/>
          </a:xfrm>
          <a:solidFill>
            <a:schemeClr val="bg1">
              <a:lumMod val="95000"/>
            </a:schemeClr>
          </a:solidFill>
        </p:grpSpPr>
        <p:sp>
          <p:nvSpPr>
            <p:cNvPr id="179" name="Rectangle 178">
              <a:extLst>
                <a:ext uri="{FF2B5EF4-FFF2-40B4-BE49-F238E27FC236}">
                  <a16:creationId xmlns:a16="http://schemas.microsoft.com/office/drawing/2014/main" id="{7BEA99DC-ABB6-43DB-98CC-10BEA5D22213}"/>
                </a:ext>
              </a:extLst>
            </p:cNvPr>
            <p:cNvSpPr/>
            <p:nvPr/>
          </p:nvSpPr>
          <p:spPr>
            <a:xfrm>
              <a:off x="10668000" y="4402367"/>
              <a:ext cx="332126" cy="534071"/>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FE9DF79E-C71F-404C-A35C-15043D9FB6A5}"/>
                </a:ext>
              </a:extLst>
            </p:cNvPr>
            <p:cNvSpPr/>
            <p:nvPr/>
          </p:nvSpPr>
          <p:spPr>
            <a:xfrm>
              <a:off x="10800932" y="4204839"/>
              <a:ext cx="66261" cy="222645"/>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6A8E1F2-4870-4B8A-B5D9-D8480C15A150}"/>
                </a:ext>
              </a:extLst>
            </p:cNvPr>
            <p:cNvSpPr/>
            <p:nvPr/>
          </p:nvSpPr>
          <p:spPr>
            <a:xfrm rot="5400000" flipH="1">
              <a:off x="10807577" y="4045062"/>
              <a:ext cx="45719" cy="375986"/>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36A84775-50DA-4DAB-AA02-C3B4D59F4032}"/>
                </a:ext>
              </a:extLst>
            </p:cNvPr>
            <p:cNvSpPr/>
            <p:nvPr/>
          </p:nvSpPr>
          <p:spPr>
            <a:xfrm flipH="1">
              <a:off x="10739224" y="3947609"/>
              <a:ext cx="183806" cy="277836"/>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8AB092B8-5C44-438A-819D-74785670F063}"/>
                </a:ext>
              </a:extLst>
            </p:cNvPr>
            <p:cNvSpPr/>
            <p:nvPr/>
          </p:nvSpPr>
          <p:spPr>
            <a:xfrm rot="5400000" flipH="1">
              <a:off x="10814205" y="3759351"/>
              <a:ext cx="45719" cy="375986"/>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Content Placeholder 1">
            <a:extLst>
              <a:ext uri="{FF2B5EF4-FFF2-40B4-BE49-F238E27FC236}">
                <a16:creationId xmlns:a16="http://schemas.microsoft.com/office/drawing/2014/main" id="{DE97F0D7-15E1-4332-83A3-5BF37397A635}"/>
              </a:ext>
            </a:extLst>
          </p:cNvPr>
          <p:cNvSpPr>
            <a:spLocks noGrp="1"/>
          </p:cNvSpPr>
          <p:nvPr>
            <p:ph idx="1"/>
          </p:nvPr>
        </p:nvSpPr>
        <p:spPr/>
        <p:txBody>
          <a:bodyPr vert="horz" lIns="91440" tIns="45720" rIns="91440" bIns="45720" rtlCol="0" anchor="t">
            <a:normAutofit/>
          </a:bodyPr>
          <a:lstStyle/>
          <a:p>
            <a:pPr marL="0" indent="0">
              <a:buNone/>
            </a:pPr>
            <a:endParaRPr lang="en-US">
              <a:ea typeface="+mn-lt"/>
              <a:cs typeface="+mn-lt"/>
            </a:endParaRPr>
          </a:p>
          <a:p>
            <a:endParaRPr lang="en-US">
              <a:ea typeface="+mn-lt"/>
              <a:cs typeface="+mn-lt"/>
            </a:endParaRPr>
          </a:p>
          <a:p>
            <a:endParaRPr lang="en-US">
              <a:ea typeface="+mn-lt"/>
              <a:cs typeface="+mn-lt"/>
            </a:endParaRPr>
          </a:p>
        </p:txBody>
      </p:sp>
      <p:sp>
        <p:nvSpPr>
          <p:cNvPr id="3" name="Title 2">
            <a:extLst>
              <a:ext uri="{FF2B5EF4-FFF2-40B4-BE49-F238E27FC236}">
                <a16:creationId xmlns:a16="http://schemas.microsoft.com/office/drawing/2014/main" id="{8291CAF4-C07C-4A53-B0AA-E9B340AB8C9E}"/>
              </a:ext>
            </a:extLst>
          </p:cNvPr>
          <p:cNvSpPr>
            <a:spLocks noGrp="1"/>
          </p:cNvSpPr>
          <p:nvPr>
            <p:ph type="title"/>
          </p:nvPr>
        </p:nvSpPr>
        <p:spPr/>
        <p:txBody>
          <a:bodyPr/>
          <a:lstStyle/>
          <a:p>
            <a:r>
              <a:rPr lang="en-US"/>
              <a:t>System Integration Test Overview</a:t>
            </a:r>
          </a:p>
        </p:txBody>
      </p:sp>
      <p:sp>
        <p:nvSpPr>
          <p:cNvPr id="4" name="Slide Number Placeholder 3">
            <a:extLst>
              <a:ext uri="{FF2B5EF4-FFF2-40B4-BE49-F238E27FC236}">
                <a16:creationId xmlns:a16="http://schemas.microsoft.com/office/drawing/2014/main" id="{94661AD3-0324-40ED-8322-F514CC28974D}"/>
              </a:ext>
            </a:extLst>
          </p:cNvPr>
          <p:cNvSpPr>
            <a:spLocks noGrp="1"/>
          </p:cNvSpPr>
          <p:nvPr>
            <p:ph type="sldNum" sz="quarter" idx="4"/>
          </p:nvPr>
        </p:nvSpPr>
        <p:spPr/>
        <p:txBody>
          <a:bodyPr/>
          <a:lstStyle/>
          <a:p>
            <a:fld id="{292ABC7F-B9E9-0840-915A-8F394559AFCC}" type="slidenum">
              <a:rPr lang="en-US" smtClean="0"/>
              <a:pPr/>
              <a:t>45</a:t>
            </a:fld>
            <a:endParaRPr lang="en-US"/>
          </a:p>
        </p:txBody>
      </p:sp>
      <p:sp>
        <p:nvSpPr>
          <p:cNvPr id="7" name="Content Placeholder 1">
            <a:extLst>
              <a:ext uri="{FF2B5EF4-FFF2-40B4-BE49-F238E27FC236}">
                <a16:creationId xmlns:a16="http://schemas.microsoft.com/office/drawing/2014/main" id="{38BCD915-4160-4A27-9CC6-5EFC0460ED63}"/>
              </a:ext>
            </a:extLst>
          </p:cNvPr>
          <p:cNvSpPr txBox="1">
            <a:spLocks/>
          </p:cNvSpPr>
          <p:nvPr/>
        </p:nvSpPr>
        <p:spPr>
          <a:xfrm>
            <a:off x="1131161" y="601704"/>
            <a:ext cx="2674592" cy="971272"/>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Wingdings" charset="2"/>
              <a:buChar char="§"/>
              <a:defRPr sz="24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0000"/>
                </a:solidFill>
                <a:latin typeface="+mn-lt"/>
                <a:ea typeface="+mn-ea"/>
                <a:cs typeface="+mn-cs"/>
              </a:defRPr>
            </a:lvl2pPr>
            <a:lvl3pPr marL="1143000" indent="-228600" algn="l" defTabSz="457200" rtl="0" eaLnBrk="1" latinLnBrk="0" hangingPunct="1">
              <a:spcBef>
                <a:spcPct val="20000"/>
              </a:spcBef>
              <a:buFont typeface="Wingdings" charset="2"/>
              <a:buChar char="§"/>
              <a:defRPr sz="1800" b="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200000"/>
              </a:lnSpc>
              <a:buNone/>
            </a:pPr>
            <a:r>
              <a:rPr lang="en-US" b="1">
                <a:solidFill>
                  <a:schemeClr val="accent1">
                    <a:lumMod val="50000"/>
                  </a:schemeClr>
                </a:solidFill>
              </a:rPr>
              <a:t>Overview of Test:</a:t>
            </a:r>
          </a:p>
        </p:txBody>
      </p:sp>
      <p:sp>
        <p:nvSpPr>
          <p:cNvPr id="51" name="Content Placeholder 1">
            <a:extLst>
              <a:ext uri="{FF2B5EF4-FFF2-40B4-BE49-F238E27FC236}">
                <a16:creationId xmlns:a16="http://schemas.microsoft.com/office/drawing/2014/main" id="{287BF927-C54D-4521-9EEC-933928F88461}"/>
              </a:ext>
            </a:extLst>
          </p:cNvPr>
          <p:cNvSpPr txBox="1">
            <a:spLocks/>
          </p:cNvSpPr>
          <p:nvPr/>
        </p:nvSpPr>
        <p:spPr>
          <a:xfrm>
            <a:off x="5506107" y="5837386"/>
            <a:ext cx="603622" cy="815074"/>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Wingdings" charset="2"/>
              <a:buChar char="§"/>
              <a:defRPr sz="24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0000"/>
                </a:solidFill>
                <a:latin typeface="+mn-lt"/>
                <a:ea typeface="+mn-ea"/>
                <a:cs typeface="+mn-cs"/>
              </a:defRPr>
            </a:lvl2pPr>
            <a:lvl3pPr marL="1143000" indent="-228600" algn="l" defTabSz="457200" rtl="0" eaLnBrk="1" latinLnBrk="0" hangingPunct="1">
              <a:spcBef>
                <a:spcPct val="20000"/>
              </a:spcBef>
              <a:buFont typeface="Wingdings" charset="2"/>
              <a:buChar char="§"/>
              <a:defRPr sz="1800" b="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200000"/>
              </a:lnSpc>
              <a:buNone/>
            </a:pPr>
            <a:r>
              <a:rPr lang="en-US" sz="1800" b="1">
                <a:solidFill>
                  <a:schemeClr val="accent1">
                    <a:lumMod val="50000"/>
                  </a:schemeClr>
                </a:solidFill>
              </a:rPr>
              <a:t>8 m</a:t>
            </a:r>
          </a:p>
        </p:txBody>
      </p:sp>
      <p:sp>
        <p:nvSpPr>
          <p:cNvPr id="5" name="Rectangle 4">
            <a:extLst>
              <a:ext uri="{FF2B5EF4-FFF2-40B4-BE49-F238E27FC236}">
                <a16:creationId xmlns:a16="http://schemas.microsoft.com/office/drawing/2014/main" id="{60E8070D-7D54-4442-A82E-914A5497ACC6}"/>
              </a:ext>
            </a:extLst>
          </p:cNvPr>
          <p:cNvSpPr/>
          <p:nvPr/>
        </p:nvSpPr>
        <p:spPr>
          <a:xfrm>
            <a:off x="1308169" y="4578786"/>
            <a:ext cx="8846704" cy="187108"/>
          </a:xfrm>
          <a:prstGeom prst="rect">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FBB0EA-E6C7-4264-BE4E-6912DB05E5DD}"/>
              </a:ext>
            </a:extLst>
          </p:cNvPr>
          <p:cNvSpPr/>
          <p:nvPr/>
        </p:nvSpPr>
        <p:spPr>
          <a:xfrm>
            <a:off x="1569504" y="4190537"/>
            <a:ext cx="8846704" cy="187108"/>
          </a:xfrm>
          <a:prstGeom prst="rect">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0D5281E-09B2-4076-A635-C917D15310AC}"/>
              </a:ext>
            </a:extLst>
          </p:cNvPr>
          <p:cNvSpPr/>
          <p:nvPr/>
        </p:nvSpPr>
        <p:spPr>
          <a:xfrm>
            <a:off x="1880817" y="4795781"/>
            <a:ext cx="332128" cy="863472"/>
          </a:xfrm>
          <a:prstGeom prst="rect">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95B8BEF8-A0F6-474E-9F03-D54971721ED3}"/>
              </a:ext>
            </a:extLst>
          </p:cNvPr>
          <p:cNvSpPr/>
          <p:nvPr/>
        </p:nvSpPr>
        <p:spPr>
          <a:xfrm rot="5400000">
            <a:off x="2114698" y="5224808"/>
            <a:ext cx="528618" cy="332125"/>
          </a:xfrm>
          <a:prstGeom prst="rtTriangle">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2CF82341-63EC-4F16-9E43-06C4ADFD968E}"/>
              </a:ext>
            </a:extLst>
          </p:cNvPr>
          <p:cNvSpPr/>
          <p:nvPr/>
        </p:nvSpPr>
        <p:spPr>
          <a:xfrm>
            <a:off x="1880817" y="4393499"/>
            <a:ext cx="664253" cy="187108"/>
          </a:xfrm>
          <a:prstGeom prst="parallelogram">
            <a:avLst>
              <a:gd name="adj" fmla="val 93552"/>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2CE38EF8-EBF8-4764-8889-2866E4CB8628}"/>
              </a:ext>
            </a:extLst>
          </p:cNvPr>
          <p:cNvSpPr/>
          <p:nvPr/>
        </p:nvSpPr>
        <p:spPr>
          <a:xfrm rot="16200000">
            <a:off x="2344645" y="4380182"/>
            <a:ext cx="209673" cy="191176"/>
          </a:xfrm>
          <a:prstGeom prst="rtTriangle">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24AB4E-9C1F-4630-8F08-68C833C9818F}"/>
              </a:ext>
            </a:extLst>
          </p:cNvPr>
          <p:cNvSpPr/>
          <p:nvPr/>
        </p:nvSpPr>
        <p:spPr>
          <a:xfrm>
            <a:off x="2212944" y="4795780"/>
            <a:ext cx="332126" cy="332791"/>
          </a:xfrm>
          <a:prstGeom prst="rect">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B367D9A-2B74-47D3-8712-A6F05F5D696F}"/>
              </a:ext>
            </a:extLst>
          </p:cNvPr>
          <p:cNvSpPr/>
          <p:nvPr/>
        </p:nvSpPr>
        <p:spPr>
          <a:xfrm>
            <a:off x="9337417" y="4795780"/>
            <a:ext cx="332128" cy="863472"/>
          </a:xfrm>
          <a:prstGeom prst="rect">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ight Triangle 31">
            <a:extLst>
              <a:ext uri="{FF2B5EF4-FFF2-40B4-BE49-F238E27FC236}">
                <a16:creationId xmlns:a16="http://schemas.microsoft.com/office/drawing/2014/main" id="{97648043-6691-4BA0-BBAC-D1DE0FE7F5B8}"/>
              </a:ext>
            </a:extLst>
          </p:cNvPr>
          <p:cNvSpPr/>
          <p:nvPr/>
        </p:nvSpPr>
        <p:spPr>
          <a:xfrm rot="5400000">
            <a:off x="9571298" y="5224807"/>
            <a:ext cx="528618" cy="332125"/>
          </a:xfrm>
          <a:prstGeom prst="rtTriangle">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C169D427-7144-46FF-9C96-D420587021E9}"/>
              </a:ext>
            </a:extLst>
          </p:cNvPr>
          <p:cNvSpPr/>
          <p:nvPr/>
        </p:nvSpPr>
        <p:spPr>
          <a:xfrm>
            <a:off x="9337417" y="4393498"/>
            <a:ext cx="664253" cy="187108"/>
          </a:xfrm>
          <a:prstGeom prst="parallelogram">
            <a:avLst>
              <a:gd name="adj" fmla="val 93552"/>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ight Triangle 33">
            <a:extLst>
              <a:ext uri="{FF2B5EF4-FFF2-40B4-BE49-F238E27FC236}">
                <a16:creationId xmlns:a16="http://schemas.microsoft.com/office/drawing/2014/main" id="{2C84973C-7197-44D4-B263-F69CA7261F01}"/>
              </a:ext>
            </a:extLst>
          </p:cNvPr>
          <p:cNvSpPr/>
          <p:nvPr/>
        </p:nvSpPr>
        <p:spPr>
          <a:xfrm rot="16200000">
            <a:off x="9801245" y="4380181"/>
            <a:ext cx="209673" cy="191176"/>
          </a:xfrm>
          <a:prstGeom prst="rtTriangle">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C005EF2-6510-4197-AAD4-C1EC4217EF76}"/>
              </a:ext>
            </a:extLst>
          </p:cNvPr>
          <p:cNvSpPr/>
          <p:nvPr/>
        </p:nvSpPr>
        <p:spPr>
          <a:xfrm>
            <a:off x="9669544" y="4795779"/>
            <a:ext cx="332126" cy="332791"/>
          </a:xfrm>
          <a:prstGeom prst="rect">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0AE1296-030E-40EA-A7F4-6E74F4031756}"/>
              </a:ext>
            </a:extLst>
          </p:cNvPr>
          <p:cNvSpPr/>
          <p:nvPr/>
        </p:nvSpPr>
        <p:spPr>
          <a:xfrm>
            <a:off x="6855564" y="4795779"/>
            <a:ext cx="332128" cy="863472"/>
          </a:xfrm>
          <a:prstGeom prst="rect">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Triangle 36">
            <a:extLst>
              <a:ext uri="{FF2B5EF4-FFF2-40B4-BE49-F238E27FC236}">
                <a16:creationId xmlns:a16="http://schemas.microsoft.com/office/drawing/2014/main" id="{4D9DE3D3-E60B-4AC1-A93D-BFFBEEBF75C8}"/>
              </a:ext>
            </a:extLst>
          </p:cNvPr>
          <p:cNvSpPr/>
          <p:nvPr/>
        </p:nvSpPr>
        <p:spPr>
          <a:xfrm rot="5400000">
            <a:off x="7089445" y="5224806"/>
            <a:ext cx="528618" cy="332125"/>
          </a:xfrm>
          <a:prstGeom prst="rtTriangle">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6B87DAC5-B335-48BA-854A-6E8C7E4DF4D2}"/>
              </a:ext>
            </a:extLst>
          </p:cNvPr>
          <p:cNvSpPr/>
          <p:nvPr/>
        </p:nvSpPr>
        <p:spPr>
          <a:xfrm>
            <a:off x="6855564" y="4393497"/>
            <a:ext cx="664253" cy="187108"/>
          </a:xfrm>
          <a:prstGeom prst="parallelogram">
            <a:avLst>
              <a:gd name="adj" fmla="val 93552"/>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ight Triangle 38">
            <a:extLst>
              <a:ext uri="{FF2B5EF4-FFF2-40B4-BE49-F238E27FC236}">
                <a16:creationId xmlns:a16="http://schemas.microsoft.com/office/drawing/2014/main" id="{0276A8AA-2938-4737-8059-633BF6651A9A}"/>
              </a:ext>
            </a:extLst>
          </p:cNvPr>
          <p:cNvSpPr/>
          <p:nvPr/>
        </p:nvSpPr>
        <p:spPr>
          <a:xfrm rot="16200000">
            <a:off x="7319392" y="4380180"/>
            <a:ext cx="209673" cy="191176"/>
          </a:xfrm>
          <a:prstGeom prst="rtTriangle">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CF06A5C-31D8-480C-BE5B-F7FB22D4EE31}"/>
              </a:ext>
            </a:extLst>
          </p:cNvPr>
          <p:cNvSpPr/>
          <p:nvPr/>
        </p:nvSpPr>
        <p:spPr>
          <a:xfrm>
            <a:off x="7187691" y="4795779"/>
            <a:ext cx="332126" cy="332791"/>
          </a:xfrm>
          <a:prstGeom prst="rect">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FE2C20E-610D-4B79-A4E2-748BA7BF7A63}"/>
              </a:ext>
            </a:extLst>
          </p:cNvPr>
          <p:cNvSpPr/>
          <p:nvPr/>
        </p:nvSpPr>
        <p:spPr>
          <a:xfrm>
            <a:off x="4337557" y="4795779"/>
            <a:ext cx="332128" cy="863472"/>
          </a:xfrm>
          <a:prstGeom prst="rect">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ight Triangle 41">
            <a:extLst>
              <a:ext uri="{FF2B5EF4-FFF2-40B4-BE49-F238E27FC236}">
                <a16:creationId xmlns:a16="http://schemas.microsoft.com/office/drawing/2014/main" id="{01B480DF-AC3E-46AC-96A4-D4D7FC8394AB}"/>
              </a:ext>
            </a:extLst>
          </p:cNvPr>
          <p:cNvSpPr/>
          <p:nvPr/>
        </p:nvSpPr>
        <p:spPr>
          <a:xfrm rot="5400000">
            <a:off x="4571438" y="5224805"/>
            <a:ext cx="528618" cy="332125"/>
          </a:xfrm>
          <a:prstGeom prst="rtTriangle">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Parallelogram 42">
            <a:extLst>
              <a:ext uri="{FF2B5EF4-FFF2-40B4-BE49-F238E27FC236}">
                <a16:creationId xmlns:a16="http://schemas.microsoft.com/office/drawing/2014/main" id="{EED66276-EBFC-4E9D-861B-02CA1CC362F0}"/>
              </a:ext>
            </a:extLst>
          </p:cNvPr>
          <p:cNvSpPr/>
          <p:nvPr/>
        </p:nvSpPr>
        <p:spPr>
          <a:xfrm>
            <a:off x="4337557" y="4393496"/>
            <a:ext cx="664253" cy="187108"/>
          </a:xfrm>
          <a:prstGeom prst="parallelogram">
            <a:avLst>
              <a:gd name="adj" fmla="val 93552"/>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ight Triangle 43">
            <a:extLst>
              <a:ext uri="{FF2B5EF4-FFF2-40B4-BE49-F238E27FC236}">
                <a16:creationId xmlns:a16="http://schemas.microsoft.com/office/drawing/2014/main" id="{5763C6DD-33F3-4CA9-B00D-1C3F8306EB07}"/>
              </a:ext>
            </a:extLst>
          </p:cNvPr>
          <p:cNvSpPr/>
          <p:nvPr/>
        </p:nvSpPr>
        <p:spPr>
          <a:xfrm rot="16200000">
            <a:off x="4801385" y="4380179"/>
            <a:ext cx="209673" cy="191176"/>
          </a:xfrm>
          <a:prstGeom prst="rtTriangle">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CACBA91-D77E-4112-A775-FDDDCDEBB544}"/>
              </a:ext>
            </a:extLst>
          </p:cNvPr>
          <p:cNvSpPr/>
          <p:nvPr/>
        </p:nvSpPr>
        <p:spPr>
          <a:xfrm>
            <a:off x="4669684" y="4795778"/>
            <a:ext cx="332126" cy="332791"/>
          </a:xfrm>
          <a:prstGeom prst="rect">
            <a:avLst/>
          </a:prstGeom>
          <a:blipFill>
            <a:blip r:embed="rId2"/>
            <a:tile tx="0" ty="0" sx="100000" sy="100000" flip="none" algn="tl"/>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EC3F2371-0B8E-469D-BB9D-CBC2B8A5A3B0}"/>
              </a:ext>
            </a:extLst>
          </p:cNvPr>
          <p:cNvCxnSpPr/>
          <p:nvPr/>
        </p:nvCxnSpPr>
        <p:spPr>
          <a:xfrm>
            <a:off x="1308169" y="5931125"/>
            <a:ext cx="89815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6D6F73E0-46BE-44E4-84CE-13B0F23C5E01}"/>
              </a:ext>
            </a:extLst>
          </p:cNvPr>
          <p:cNvCxnSpPr>
            <a:cxnSpLocks/>
          </p:cNvCxnSpPr>
          <p:nvPr/>
        </p:nvCxnSpPr>
        <p:spPr>
          <a:xfrm flipV="1">
            <a:off x="1314297" y="5694121"/>
            <a:ext cx="0" cy="243241"/>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0F9E9B3-BA73-401F-B81F-D10F67834989}"/>
              </a:ext>
            </a:extLst>
          </p:cNvPr>
          <p:cNvCxnSpPr>
            <a:cxnSpLocks/>
          </p:cNvCxnSpPr>
          <p:nvPr/>
        </p:nvCxnSpPr>
        <p:spPr>
          <a:xfrm flipV="1">
            <a:off x="10289688" y="5700358"/>
            <a:ext cx="0" cy="243241"/>
          </a:xfrm>
          <a:prstGeom prst="line">
            <a:avLst/>
          </a:prstGeom>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id="{2AB8A53E-805D-4452-BDDF-DF034953C221}"/>
              </a:ext>
            </a:extLst>
          </p:cNvPr>
          <p:cNvGrpSpPr/>
          <p:nvPr/>
        </p:nvGrpSpPr>
        <p:grpSpPr>
          <a:xfrm>
            <a:off x="4376247" y="2099618"/>
            <a:ext cx="2878012" cy="1899545"/>
            <a:chOff x="4337556" y="2749971"/>
            <a:chExt cx="2878012" cy="1899545"/>
          </a:xfrm>
          <a:solidFill>
            <a:schemeClr val="bg1">
              <a:lumMod val="95000"/>
            </a:schemeClr>
          </a:solidFill>
        </p:grpSpPr>
        <p:sp>
          <p:nvSpPr>
            <p:cNvPr id="52" name="Oval 51">
              <a:extLst>
                <a:ext uri="{FF2B5EF4-FFF2-40B4-BE49-F238E27FC236}">
                  <a16:creationId xmlns:a16="http://schemas.microsoft.com/office/drawing/2014/main" id="{0D6336DC-8F81-449B-87EC-747DA3F0B4C6}"/>
                </a:ext>
              </a:extLst>
            </p:cNvPr>
            <p:cNvSpPr/>
            <p:nvPr/>
          </p:nvSpPr>
          <p:spPr>
            <a:xfrm>
              <a:off x="4337556" y="4269169"/>
              <a:ext cx="387880" cy="380347"/>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8C4124A8-65CA-4392-8CEC-168C3FA5398F}"/>
                </a:ext>
              </a:extLst>
            </p:cNvPr>
            <p:cNvSpPr/>
            <p:nvPr/>
          </p:nvSpPr>
          <p:spPr>
            <a:xfrm>
              <a:off x="6467684" y="4260556"/>
              <a:ext cx="387880" cy="380347"/>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AF88DBD-8260-47B2-B3C5-633076023823}"/>
                </a:ext>
              </a:extLst>
            </p:cNvPr>
            <p:cNvSpPr/>
            <p:nvPr/>
          </p:nvSpPr>
          <p:spPr>
            <a:xfrm>
              <a:off x="6855564" y="3914589"/>
              <a:ext cx="360004" cy="371304"/>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97E2AE2-ACAE-4B67-9DC7-3FECE9A82388}"/>
                </a:ext>
              </a:extLst>
            </p:cNvPr>
            <p:cNvSpPr/>
            <p:nvPr/>
          </p:nvSpPr>
          <p:spPr>
            <a:xfrm>
              <a:off x="4753311" y="3969739"/>
              <a:ext cx="360005" cy="370820"/>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Parallelogram 55">
              <a:extLst>
                <a:ext uri="{FF2B5EF4-FFF2-40B4-BE49-F238E27FC236}">
                  <a16:creationId xmlns:a16="http://schemas.microsoft.com/office/drawing/2014/main" id="{30A2BAAF-8AE8-43D2-AEFE-FDDDC6DC9ADF}"/>
                </a:ext>
              </a:extLst>
            </p:cNvPr>
            <p:cNvSpPr/>
            <p:nvPr/>
          </p:nvSpPr>
          <p:spPr>
            <a:xfrm>
              <a:off x="4443547" y="3902117"/>
              <a:ext cx="2622798" cy="375002"/>
            </a:xfrm>
            <a:prstGeom prst="parallelogram">
              <a:avLst>
                <a:gd name="adj" fmla="val 100676"/>
              </a:avLst>
            </a:prstGeom>
            <a:gr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D9C3BEE-A87B-4381-A926-0D6C9E446559}"/>
                </a:ext>
              </a:extLst>
            </p:cNvPr>
            <p:cNvSpPr/>
            <p:nvPr/>
          </p:nvSpPr>
          <p:spPr>
            <a:xfrm>
              <a:off x="4982814" y="3262309"/>
              <a:ext cx="80275" cy="878815"/>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8FF7F9D-8EEB-4DE8-A349-868597BFC775}"/>
                </a:ext>
              </a:extLst>
            </p:cNvPr>
            <p:cNvSpPr/>
            <p:nvPr/>
          </p:nvSpPr>
          <p:spPr>
            <a:xfrm>
              <a:off x="5792801" y="3239755"/>
              <a:ext cx="80275" cy="878815"/>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7449D20-0AF5-4177-82F9-66300048D447}"/>
                </a:ext>
              </a:extLst>
            </p:cNvPr>
            <p:cNvSpPr/>
            <p:nvPr/>
          </p:nvSpPr>
          <p:spPr>
            <a:xfrm>
              <a:off x="6623272" y="3239755"/>
              <a:ext cx="80275" cy="878815"/>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Parallelogram 59">
              <a:extLst>
                <a:ext uri="{FF2B5EF4-FFF2-40B4-BE49-F238E27FC236}">
                  <a16:creationId xmlns:a16="http://schemas.microsoft.com/office/drawing/2014/main" id="{6EB35075-FA9C-46E7-9D82-B7D59E209CF8}"/>
                </a:ext>
              </a:extLst>
            </p:cNvPr>
            <p:cNvSpPr/>
            <p:nvPr/>
          </p:nvSpPr>
          <p:spPr>
            <a:xfrm rot="18517592">
              <a:off x="4940016" y="2962656"/>
              <a:ext cx="651561" cy="310388"/>
            </a:xfrm>
            <a:prstGeom prst="parallelogram">
              <a:avLst>
                <a:gd name="adj" fmla="val 126308"/>
              </a:avLst>
            </a:prstGeom>
            <a:grp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506988E-3FAF-4159-B345-AEC3BACCE03A}"/>
                </a:ext>
              </a:extLst>
            </p:cNvPr>
            <p:cNvSpPr/>
            <p:nvPr/>
          </p:nvSpPr>
          <p:spPr>
            <a:xfrm>
              <a:off x="4608405" y="2947733"/>
              <a:ext cx="577249" cy="510755"/>
            </a:xfrm>
            <a:prstGeom prst="rect">
              <a:avLst/>
            </a:prstGeom>
            <a:grp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Parallelogram 61">
              <a:extLst>
                <a:ext uri="{FF2B5EF4-FFF2-40B4-BE49-F238E27FC236}">
                  <a16:creationId xmlns:a16="http://schemas.microsoft.com/office/drawing/2014/main" id="{667DC65C-DEB1-4BC0-959E-D5884BE74393}"/>
                </a:ext>
              </a:extLst>
            </p:cNvPr>
            <p:cNvSpPr/>
            <p:nvPr/>
          </p:nvSpPr>
          <p:spPr>
            <a:xfrm>
              <a:off x="4614532" y="2768680"/>
              <a:ext cx="723709" cy="176516"/>
            </a:xfrm>
            <a:prstGeom prst="parallelogram">
              <a:avLst>
                <a:gd name="adj" fmla="val 86509"/>
              </a:avLst>
            </a:prstGeom>
            <a:grp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Parallelogram 62">
              <a:extLst>
                <a:ext uri="{FF2B5EF4-FFF2-40B4-BE49-F238E27FC236}">
                  <a16:creationId xmlns:a16="http://schemas.microsoft.com/office/drawing/2014/main" id="{E5A9212A-968D-48B8-A75A-D7F83E3304DE}"/>
                </a:ext>
              </a:extLst>
            </p:cNvPr>
            <p:cNvSpPr/>
            <p:nvPr/>
          </p:nvSpPr>
          <p:spPr>
            <a:xfrm rot="18517592">
              <a:off x="5791808" y="2943947"/>
              <a:ext cx="651561" cy="310388"/>
            </a:xfrm>
            <a:prstGeom prst="parallelogram">
              <a:avLst>
                <a:gd name="adj" fmla="val 126308"/>
              </a:avLst>
            </a:prstGeom>
            <a:grp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2BA3945D-2DC4-4702-A0B3-AFF8596E91DE}"/>
                </a:ext>
              </a:extLst>
            </p:cNvPr>
            <p:cNvSpPr/>
            <p:nvPr/>
          </p:nvSpPr>
          <p:spPr>
            <a:xfrm>
              <a:off x="5460197" y="2929024"/>
              <a:ext cx="577249" cy="510755"/>
            </a:xfrm>
            <a:prstGeom prst="rect">
              <a:avLst/>
            </a:prstGeom>
            <a:grp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Parallelogram 64">
              <a:extLst>
                <a:ext uri="{FF2B5EF4-FFF2-40B4-BE49-F238E27FC236}">
                  <a16:creationId xmlns:a16="http://schemas.microsoft.com/office/drawing/2014/main" id="{3A89CFF1-91D2-4FE3-808E-9191DCAC791F}"/>
                </a:ext>
              </a:extLst>
            </p:cNvPr>
            <p:cNvSpPr/>
            <p:nvPr/>
          </p:nvSpPr>
          <p:spPr>
            <a:xfrm>
              <a:off x="5466324" y="2749971"/>
              <a:ext cx="723709" cy="176516"/>
            </a:xfrm>
            <a:prstGeom prst="parallelogram">
              <a:avLst>
                <a:gd name="adj" fmla="val 86509"/>
              </a:avLst>
            </a:prstGeom>
            <a:grp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Parallelogram 65">
              <a:extLst>
                <a:ext uri="{FF2B5EF4-FFF2-40B4-BE49-F238E27FC236}">
                  <a16:creationId xmlns:a16="http://schemas.microsoft.com/office/drawing/2014/main" id="{E034C132-B0C3-4E47-9465-890C11EFEF8B}"/>
                </a:ext>
              </a:extLst>
            </p:cNvPr>
            <p:cNvSpPr/>
            <p:nvPr/>
          </p:nvSpPr>
          <p:spPr>
            <a:xfrm rot="18517592">
              <a:off x="6631345" y="2943949"/>
              <a:ext cx="651561" cy="310388"/>
            </a:xfrm>
            <a:prstGeom prst="parallelogram">
              <a:avLst>
                <a:gd name="adj" fmla="val 126308"/>
              </a:avLst>
            </a:prstGeom>
            <a:grp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F5EEBE9-E6D3-46EC-9991-FEFE72FA9759}"/>
                </a:ext>
              </a:extLst>
            </p:cNvPr>
            <p:cNvSpPr/>
            <p:nvPr/>
          </p:nvSpPr>
          <p:spPr>
            <a:xfrm>
              <a:off x="6299733" y="2929026"/>
              <a:ext cx="577249" cy="510755"/>
            </a:xfrm>
            <a:prstGeom prst="rect">
              <a:avLst/>
            </a:prstGeom>
            <a:grp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Parallelogram 67">
              <a:extLst>
                <a:ext uri="{FF2B5EF4-FFF2-40B4-BE49-F238E27FC236}">
                  <a16:creationId xmlns:a16="http://schemas.microsoft.com/office/drawing/2014/main" id="{E73798A7-35D9-4D65-8234-136D6B50E847}"/>
                </a:ext>
              </a:extLst>
            </p:cNvPr>
            <p:cNvSpPr/>
            <p:nvPr/>
          </p:nvSpPr>
          <p:spPr>
            <a:xfrm>
              <a:off x="6305860" y="2749973"/>
              <a:ext cx="723709" cy="176516"/>
            </a:xfrm>
            <a:prstGeom prst="parallelogram">
              <a:avLst>
                <a:gd name="adj" fmla="val 86509"/>
              </a:avLst>
            </a:prstGeom>
            <a:grp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0F4FB13F-964A-44EC-8783-A00B4B1A22AF}"/>
              </a:ext>
            </a:extLst>
          </p:cNvPr>
          <p:cNvGrpSpPr/>
          <p:nvPr/>
        </p:nvGrpSpPr>
        <p:grpSpPr>
          <a:xfrm>
            <a:off x="8652476" y="1690219"/>
            <a:ext cx="910025" cy="1079712"/>
            <a:chOff x="386354" y="1419356"/>
            <a:chExt cx="910025" cy="1079712"/>
          </a:xfrm>
          <a:solidFill>
            <a:schemeClr val="bg1">
              <a:lumMod val="95000"/>
            </a:schemeClr>
          </a:solidFill>
        </p:grpSpPr>
        <p:sp>
          <p:nvSpPr>
            <p:cNvPr id="104" name="Parallelogram 103">
              <a:extLst>
                <a:ext uri="{FF2B5EF4-FFF2-40B4-BE49-F238E27FC236}">
                  <a16:creationId xmlns:a16="http://schemas.microsoft.com/office/drawing/2014/main" id="{1834EBC9-9204-4326-BC9C-0B2EEAA9D051}"/>
                </a:ext>
              </a:extLst>
            </p:cNvPr>
            <p:cNvSpPr/>
            <p:nvPr/>
          </p:nvSpPr>
          <p:spPr>
            <a:xfrm rot="3747659">
              <a:off x="518992" y="1721680"/>
              <a:ext cx="781650" cy="773125"/>
            </a:xfrm>
            <a:prstGeom prst="parallelogram">
              <a:avLst>
                <a:gd name="adj" fmla="val 52587"/>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7E5BE5F4-9319-45D1-9931-BF28BDE72B5B}"/>
                </a:ext>
              </a:extLst>
            </p:cNvPr>
            <p:cNvSpPr/>
            <p:nvPr/>
          </p:nvSpPr>
          <p:spPr>
            <a:xfrm>
              <a:off x="386354" y="1419356"/>
              <a:ext cx="857768" cy="514561"/>
            </a:xfrm>
            <a:prstGeom prst="rect">
              <a:avLst/>
            </a:prstGeom>
            <a:grp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6FDC5768-75C6-461E-94C6-A0F02F15CB94}"/>
                </a:ext>
              </a:extLst>
            </p:cNvPr>
            <p:cNvSpPr/>
            <p:nvPr/>
          </p:nvSpPr>
          <p:spPr>
            <a:xfrm>
              <a:off x="412858" y="1452488"/>
              <a:ext cx="806342" cy="455900"/>
            </a:xfrm>
            <a:prstGeom prst="rect">
              <a:avLst/>
            </a:prstGeom>
            <a:grp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195C5891-0457-4688-BE76-8EC3826A52B1}"/>
              </a:ext>
            </a:extLst>
          </p:cNvPr>
          <p:cNvGrpSpPr/>
          <p:nvPr/>
        </p:nvGrpSpPr>
        <p:grpSpPr>
          <a:xfrm>
            <a:off x="10642444" y="3924484"/>
            <a:ext cx="382614" cy="1011954"/>
            <a:chOff x="10642444" y="3924484"/>
            <a:chExt cx="382614" cy="1011954"/>
          </a:xfrm>
        </p:grpSpPr>
        <p:sp>
          <p:nvSpPr>
            <p:cNvPr id="107" name="Rectangle 106">
              <a:extLst>
                <a:ext uri="{FF2B5EF4-FFF2-40B4-BE49-F238E27FC236}">
                  <a16:creationId xmlns:a16="http://schemas.microsoft.com/office/drawing/2014/main" id="{A91C9C05-BFE8-4BEF-9E05-24540C3AC66C}"/>
                </a:ext>
              </a:extLst>
            </p:cNvPr>
            <p:cNvSpPr/>
            <p:nvPr/>
          </p:nvSpPr>
          <p:spPr>
            <a:xfrm>
              <a:off x="10668000" y="4402367"/>
              <a:ext cx="332126" cy="534071"/>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49C0465C-3328-4ABE-94B8-A1DBF0847977}"/>
                </a:ext>
              </a:extLst>
            </p:cNvPr>
            <p:cNvSpPr/>
            <p:nvPr/>
          </p:nvSpPr>
          <p:spPr>
            <a:xfrm>
              <a:off x="10800932" y="4204839"/>
              <a:ext cx="66261" cy="222645"/>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D506880C-8FE6-4C82-AAA5-4CF84F4348C7}"/>
                </a:ext>
              </a:extLst>
            </p:cNvPr>
            <p:cNvSpPr/>
            <p:nvPr/>
          </p:nvSpPr>
          <p:spPr>
            <a:xfrm rot="5400000" flipH="1">
              <a:off x="10807577" y="4045062"/>
              <a:ext cx="45719" cy="375986"/>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991687B1-A670-4015-813E-356BE89AF0F0}"/>
                </a:ext>
              </a:extLst>
            </p:cNvPr>
            <p:cNvSpPr/>
            <p:nvPr/>
          </p:nvSpPr>
          <p:spPr>
            <a:xfrm flipH="1">
              <a:off x="10739224" y="3947609"/>
              <a:ext cx="183806" cy="277836"/>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1144D0D-DB3B-4102-8A5B-6649212C9B3F}"/>
                </a:ext>
              </a:extLst>
            </p:cNvPr>
            <p:cNvSpPr/>
            <p:nvPr/>
          </p:nvSpPr>
          <p:spPr>
            <a:xfrm rot="5400000" flipH="1">
              <a:off x="10814205" y="3759351"/>
              <a:ext cx="45719" cy="375986"/>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7F734098-3037-481C-BFD1-1C16DF9D3FF1}"/>
              </a:ext>
            </a:extLst>
          </p:cNvPr>
          <p:cNvGrpSpPr/>
          <p:nvPr/>
        </p:nvGrpSpPr>
        <p:grpSpPr>
          <a:xfrm>
            <a:off x="4385826" y="878935"/>
            <a:ext cx="4228775" cy="1069189"/>
            <a:chOff x="4385826" y="878935"/>
            <a:chExt cx="4228775" cy="1069189"/>
          </a:xfrm>
        </p:grpSpPr>
        <p:sp>
          <p:nvSpPr>
            <p:cNvPr id="119" name="Arrow: Right 118">
              <a:extLst>
                <a:ext uri="{FF2B5EF4-FFF2-40B4-BE49-F238E27FC236}">
                  <a16:creationId xmlns:a16="http://schemas.microsoft.com/office/drawing/2014/main" id="{4532F4B8-C6D8-4E80-A3F6-EFC5A83003F1}"/>
                </a:ext>
              </a:extLst>
            </p:cNvPr>
            <p:cNvSpPr/>
            <p:nvPr/>
          </p:nvSpPr>
          <p:spPr>
            <a:xfrm rot="20558151">
              <a:off x="4385826" y="1791007"/>
              <a:ext cx="1667856" cy="145882"/>
            </a:xfrm>
            <a:prstGeom prst="rightArrow">
              <a:avLst>
                <a:gd name="adj1" fmla="val 50000"/>
                <a:gd name="adj2" fmla="val 123127"/>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Arrow: Right 119">
              <a:extLst>
                <a:ext uri="{FF2B5EF4-FFF2-40B4-BE49-F238E27FC236}">
                  <a16:creationId xmlns:a16="http://schemas.microsoft.com/office/drawing/2014/main" id="{4FED200A-F4B5-41B5-821B-08E9DC9BE869}"/>
                </a:ext>
              </a:extLst>
            </p:cNvPr>
            <p:cNvSpPr/>
            <p:nvPr/>
          </p:nvSpPr>
          <p:spPr>
            <a:xfrm rot="12022920">
              <a:off x="6946745" y="1802242"/>
              <a:ext cx="1667856" cy="145882"/>
            </a:xfrm>
            <a:prstGeom prst="rightArrow">
              <a:avLst>
                <a:gd name="adj1" fmla="val 50000"/>
                <a:gd name="adj2" fmla="val 123127"/>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Content Placeholder 1">
              <a:extLst>
                <a:ext uri="{FF2B5EF4-FFF2-40B4-BE49-F238E27FC236}">
                  <a16:creationId xmlns:a16="http://schemas.microsoft.com/office/drawing/2014/main" id="{942E606C-6598-47EC-A63D-40A1147B39BD}"/>
                </a:ext>
              </a:extLst>
            </p:cNvPr>
            <p:cNvSpPr txBox="1">
              <a:spLocks/>
            </p:cNvSpPr>
            <p:nvPr/>
          </p:nvSpPr>
          <p:spPr>
            <a:xfrm>
              <a:off x="5748821" y="878935"/>
              <a:ext cx="1584542" cy="916763"/>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Wingdings" charset="2"/>
                <a:buChar char="§"/>
                <a:defRPr sz="24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0000"/>
                  </a:solidFill>
                  <a:latin typeface="+mn-lt"/>
                  <a:ea typeface="+mn-ea"/>
                  <a:cs typeface="+mn-cs"/>
                </a:defRPr>
              </a:lvl2pPr>
              <a:lvl3pPr marL="1143000" indent="-228600" algn="l" defTabSz="457200" rtl="0" eaLnBrk="1" latinLnBrk="0" hangingPunct="1">
                <a:spcBef>
                  <a:spcPct val="20000"/>
                </a:spcBef>
                <a:buFont typeface="Wingdings" charset="2"/>
                <a:buChar char="§"/>
                <a:defRPr sz="1800" b="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200000"/>
                </a:lnSpc>
                <a:buNone/>
              </a:pPr>
              <a:r>
                <a:rPr lang="en-US" b="1">
                  <a:solidFill>
                    <a:schemeClr val="accent1">
                      <a:lumMod val="50000"/>
                    </a:schemeClr>
                  </a:solidFill>
                </a:rPr>
                <a:t>Compare</a:t>
              </a:r>
            </a:p>
          </p:txBody>
        </p:sp>
      </p:grpSp>
      <p:grpSp>
        <p:nvGrpSpPr>
          <p:cNvPr id="27" name="Group 26">
            <a:extLst>
              <a:ext uri="{FF2B5EF4-FFF2-40B4-BE49-F238E27FC236}">
                <a16:creationId xmlns:a16="http://schemas.microsoft.com/office/drawing/2014/main" id="{D0829497-2B7E-45C9-9185-2269A41E7510}"/>
              </a:ext>
            </a:extLst>
          </p:cNvPr>
          <p:cNvGrpSpPr/>
          <p:nvPr/>
        </p:nvGrpSpPr>
        <p:grpSpPr>
          <a:xfrm>
            <a:off x="364437" y="1470837"/>
            <a:ext cx="4009289" cy="1899373"/>
            <a:chOff x="364437" y="1470837"/>
            <a:chExt cx="4009289" cy="1899373"/>
          </a:xfrm>
          <a:solidFill>
            <a:schemeClr val="bg1">
              <a:lumMod val="95000"/>
            </a:schemeClr>
          </a:solidFill>
        </p:grpSpPr>
        <p:sp>
          <p:nvSpPr>
            <p:cNvPr id="87" name="Parallelogram 86">
              <a:extLst>
                <a:ext uri="{FF2B5EF4-FFF2-40B4-BE49-F238E27FC236}">
                  <a16:creationId xmlns:a16="http://schemas.microsoft.com/office/drawing/2014/main" id="{A6968A3B-19F1-4CBA-8D2F-765D8609FC8C}"/>
                </a:ext>
              </a:extLst>
            </p:cNvPr>
            <p:cNvSpPr/>
            <p:nvPr/>
          </p:nvSpPr>
          <p:spPr>
            <a:xfrm rot="12956979">
              <a:off x="437215" y="1470837"/>
              <a:ext cx="1153211" cy="639978"/>
            </a:xfrm>
            <a:prstGeom prst="parallelogram">
              <a:avLst>
                <a:gd name="adj" fmla="val 136681"/>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9E1CFED-06CC-4C04-9F3C-07869BAF0A76}"/>
                </a:ext>
              </a:extLst>
            </p:cNvPr>
            <p:cNvGrpSpPr/>
            <p:nvPr/>
          </p:nvGrpSpPr>
          <p:grpSpPr>
            <a:xfrm>
              <a:off x="364437" y="1557345"/>
              <a:ext cx="4009289" cy="1812865"/>
              <a:chOff x="364437" y="1557345"/>
              <a:chExt cx="4009289" cy="1812865"/>
            </a:xfrm>
            <a:grpFill/>
          </p:grpSpPr>
          <p:grpSp>
            <p:nvGrpSpPr>
              <p:cNvPr id="79" name="Group 78">
                <a:extLst>
                  <a:ext uri="{FF2B5EF4-FFF2-40B4-BE49-F238E27FC236}">
                    <a16:creationId xmlns:a16="http://schemas.microsoft.com/office/drawing/2014/main" id="{31E1474A-6D45-45CF-AD82-BD0E21FD21DC}"/>
                  </a:ext>
                </a:extLst>
              </p:cNvPr>
              <p:cNvGrpSpPr/>
              <p:nvPr/>
            </p:nvGrpSpPr>
            <p:grpSpPr>
              <a:xfrm>
                <a:off x="1492713" y="2680402"/>
                <a:ext cx="1451270" cy="689808"/>
                <a:chOff x="1492713" y="2680402"/>
                <a:chExt cx="1451270" cy="689808"/>
              </a:xfrm>
              <a:grpFill/>
            </p:grpSpPr>
            <p:sp>
              <p:nvSpPr>
                <p:cNvPr id="70" name="Parallelogram 69">
                  <a:extLst>
                    <a:ext uri="{FF2B5EF4-FFF2-40B4-BE49-F238E27FC236}">
                      <a16:creationId xmlns:a16="http://schemas.microsoft.com/office/drawing/2014/main" id="{4D55FFDB-AC73-481D-8D6D-ED3D78051FE6}"/>
                    </a:ext>
                  </a:extLst>
                </p:cNvPr>
                <p:cNvSpPr/>
                <p:nvPr/>
              </p:nvSpPr>
              <p:spPr>
                <a:xfrm rot="18517592">
                  <a:off x="2463008" y="2874378"/>
                  <a:ext cx="651561" cy="310388"/>
                </a:xfrm>
                <a:prstGeom prst="parallelogram">
                  <a:avLst>
                    <a:gd name="adj" fmla="val 126308"/>
                  </a:avLst>
                </a:prstGeom>
                <a:grpFill/>
                <a:ln w="31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9323D79-19E7-413D-926F-555BF4675BC5}"/>
                    </a:ext>
                  </a:extLst>
                </p:cNvPr>
                <p:cNvSpPr/>
                <p:nvPr/>
              </p:nvSpPr>
              <p:spPr>
                <a:xfrm>
                  <a:off x="1492713" y="2859455"/>
                  <a:ext cx="1215933" cy="510755"/>
                </a:xfrm>
                <a:prstGeom prst="rect">
                  <a:avLst/>
                </a:prstGeom>
                <a:grpFill/>
                <a:ln w="31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Parallelogram 71">
                  <a:extLst>
                    <a:ext uri="{FF2B5EF4-FFF2-40B4-BE49-F238E27FC236}">
                      <a16:creationId xmlns:a16="http://schemas.microsoft.com/office/drawing/2014/main" id="{F73F36A8-791F-4C13-B991-126BD172B21A}"/>
                    </a:ext>
                  </a:extLst>
                </p:cNvPr>
                <p:cNvSpPr/>
                <p:nvPr/>
              </p:nvSpPr>
              <p:spPr>
                <a:xfrm>
                  <a:off x="1492714" y="2680402"/>
                  <a:ext cx="1368520" cy="172817"/>
                </a:xfrm>
                <a:prstGeom prst="parallelogram">
                  <a:avLst>
                    <a:gd name="adj" fmla="val 86509"/>
                  </a:avLst>
                </a:prstGeom>
                <a:grpFill/>
                <a:ln w="31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72E2769D-491D-4489-96C5-2B58B7752CA1}"/>
                    </a:ext>
                  </a:extLst>
                </p:cNvPr>
                <p:cNvSpPr/>
                <p:nvPr/>
              </p:nvSpPr>
              <p:spPr>
                <a:xfrm>
                  <a:off x="2727477" y="3084963"/>
                  <a:ext cx="45719" cy="172817"/>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1FD40C00-A1E9-46AB-9DCE-7F82F50394E1}"/>
                    </a:ext>
                  </a:extLst>
                </p:cNvPr>
                <p:cNvGrpSpPr/>
                <p:nvPr/>
              </p:nvGrpSpPr>
              <p:grpSpPr>
                <a:xfrm>
                  <a:off x="2619330" y="2795968"/>
                  <a:ext cx="252163" cy="303366"/>
                  <a:chOff x="2641330" y="2900420"/>
                  <a:chExt cx="560556" cy="774285"/>
                </a:xfrm>
                <a:grpFill/>
              </p:grpSpPr>
              <p:sp>
                <p:nvSpPr>
                  <p:cNvPr id="75" name="Parallelogram 74">
                    <a:extLst>
                      <a:ext uri="{FF2B5EF4-FFF2-40B4-BE49-F238E27FC236}">
                        <a16:creationId xmlns:a16="http://schemas.microsoft.com/office/drawing/2014/main" id="{8C39830B-08FB-4542-BBBD-28258F49B9AB}"/>
                      </a:ext>
                    </a:extLst>
                  </p:cNvPr>
                  <p:cNvSpPr/>
                  <p:nvPr/>
                </p:nvSpPr>
                <p:spPr>
                  <a:xfrm rot="18517592">
                    <a:off x="2771562" y="3151886"/>
                    <a:ext cx="569293" cy="291355"/>
                  </a:xfrm>
                  <a:prstGeom prst="parallelogram">
                    <a:avLst>
                      <a:gd name="adj" fmla="val 126308"/>
                    </a:avLst>
                  </a:prstGeom>
                  <a:grp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Chord 75">
                    <a:extLst>
                      <a:ext uri="{FF2B5EF4-FFF2-40B4-BE49-F238E27FC236}">
                        <a16:creationId xmlns:a16="http://schemas.microsoft.com/office/drawing/2014/main" id="{CD45792E-AB62-4250-8308-B94F1E934D25}"/>
                      </a:ext>
                    </a:extLst>
                  </p:cNvPr>
                  <p:cNvSpPr/>
                  <p:nvPr/>
                </p:nvSpPr>
                <p:spPr>
                  <a:xfrm rot="11780863">
                    <a:off x="2641330" y="2900420"/>
                    <a:ext cx="525860" cy="774285"/>
                  </a:xfrm>
                  <a:prstGeom prst="chord">
                    <a:avLst>
                      <a:gd name="adj1" fmla="val 6465698"/>
                      <a:gd name="adj2" fmla="val 12163125"/>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95" name="Oval 94">
                <a:extLst>
                  <a:ext uri="{FF2B5EF4-FFF2-40B4-BE49-F238E27FC236}">
                    <a16:creationId xmlns:a16="http://schemas.microsoft.com/office/drawing/2014/main" id="{32E15794-F719-423B-930D-EAD95307F1D8}"/>
                  </a:ext>
                </a:extLst>
              </p:cNvPr>
              <p:cNvSpPr/>
              <p:nvPr/>
            </p:nvSpPr>
            <p:spPr>
              <a:xfrm rot="5098972">
                <a:off x="1727064" y="2724248"/>
                <a:ext cx="64679" cy="77454"/>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977A4223-C0A6-4E62-B61C-7A9345CD62E5}"/>
                  </a:ext>
                </a:extLst>
              </p:cNvPr>
              <p:cNvSpPr/>
              <p:nvPr/>
            </p:nvSpPr>
            <p:spPr>
              <a:xfrm rot="5098972">
                <a:off x="1959383" y="2716577"/>
                <a:ext cx="64679" cy="77454"/>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Top Corners Snipped 100">
                <a:extLst>
                  <a:ext uri="{FF2B5EF4-FFF2-40B4-BE49-F238E27FC236}">
                    <a16:creationId xmlns:a16="http://schemas.microsoft.com/office/drawing/2014/main" id="{C79622F3-BE89-4C29-B2AF-0A4780A6FDB3}"/>
                  </a:ext>
                </a:extLst>
              </p:cNvPr>
              <p:cNvSpPr/>
              <p:nvPr/>
            </p:nvSpPr>
            <p:spPr>
              <a:xfrm>
                <a:off x="2274133" y="2689359"/>
                <a:ext cx="154111" cy="103188"/>
              </a:xfrm>
              <a:prstGeom prst="snip2Same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7DDB6837-F66B-45C6-9FDB-DD44EBF0A4D6}"/>
                  </a:ext>
                </a:extLst>
              </p:cNvPr>
              <p:cNvGrpSpPr/>
              <p:nvPr/>
            </p:nvGrpSpPr>
            <p:grpSpPr>
              <a:xfrm>
                <a:off x="3463701" y="1557345"/>
                <a:ext cx="910025" cy="1079712"/>
                <a:chOff x="386354" y="1419356"/>
                <a:chExt cx="910025" cy="1079712"/>
              </a:xfrm>
              <a:grpFill/>
            </p:grpSpPr>
            <p:sp>
              <p:nvSpPr>
                <p:cNvPr id="81" name="Parallelogram 80">
                  <a:extLst>
                    <a:ext uri="{FF2B5EF4-FFF2-40B4-BE49-F238E27FC236}">
                      <a16:creationId xmlns:a16="http://schemas.microsoft.com/office/drawing/2014/main" id="{9D83C903-8573-4EF9-B3DA-3BC73ECFE3E5}"/>
                    </a:ext>
                  </a:extLst>
                </p:cNvPr>
                <p:cNvSpPr/>
                <p:nvPr/>
              </p:nvSpPr>
              <p:spPr>
                <a:xfrm rot="3747659">
                  <a:off x="518992" y="1721680"/>
                  <a:ext cx="781650" cy="773125"/>
                </a:xfrm>
                <a:prstGeom prst="parallelogram">
                  <a:avLst>
                    <a:gd name="adj" fmla="val 52587"/>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ED5716BF-75BF-468A-94DA-3A57FA94559E}"/>
                    </a:ext>
                  </a:extLst>
                </p:cNvPr>
                <p:cNvSpPr/>
                <p:nvPr/>
              </p:nvSpPr>
              <p:spPr>
                <a:xfrm>
                  <a:off x="386354" y="1419356"/>
                  <a:ext cx="857768" cy="514561"/>
                </a:xfrm>
                <a:prstGeom prst="rect">
                  <a:avLst/>
                </a:prstGeom>
                <a:grp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C29B27A4-91C2-45B2-9F9B-88E0D122E1D9}"/>
                    </a:ext>
                  </a:extLst>
                </p:cNvPr>
                <p:cNvSpPr/>
                <p:nvPr/>
              </p:nvSpPr>
              <p:spPr>
                <a:xfrm>
                  <a:off x="412858" y="1452488"/>
                  <a:ext cx="806342" cy="455900"/>
                </a:xfrm>
                <a:prstGeom prst="rect">
                  <a:avLst/>
                </a:prstGeom>
                <a:grp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A55BBE96-BC73-44B2-8D38-6B168AE4E14C}"/>
                  </a:ext>
                </a:extLst>
              </p:cNvPr>
              <p:cNvGrpSpPr/>
              <p:nvPr/>
            </p:nvGrpSpPr>
            <p:grpSpPr>
              <a:xfrm>
                <a:off x="364437" y="1720960"/>
                <a:ext cx="1304026" cy="451985"/>
                <a:chOff x="364437" y="1720960"/>
                <a:chExt cx="1304026" cy="451985"/>
              </a:xfrm>
              <a:grpFill/>
            </p:grpSpPr>
            <p:sp>
              <p:nvSpPr>
                <p:cNvPr id="85" name="Rectangle 84">
                  <a:extLst>
                    <a:ext uri="{FF2B5EF4-FFF2-40B4-BE49-F238E27FC236}">
                      <a16:creationId xmlns:a16="http://schemas.microsoft.com/office/drawing/2014/main" id="{61CB5BAF-1334-474C-9D96-BBAE23F3B483}"/>
                    </a:ext>
                  </a:extLst>
                </p:cNvPr>
                <p:cNvSpPr/>
                <p:nvPr/>
              </p:nvSpPr>
              <p:spPr>
                <a:xfrm>
                  <a:off x="578823" y="1875183"/>
                  <a:ext cx="1089640" cy="297762"/>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Parallelogram 85">
                  <a:extLst>
                    <a:ext uri="{FF2B5EF4-FFF2-40B4-BE49-F238E27FC236}">
                      <a16:creationId xmlns:a16="http://schemas.microsoft.com/office/drawing/2014/main" id="{8A4A1722-B2F4-4E9B-AB22-DA84FB748A48}"/>
                    </a:ext>
                  </a:extLst>
                </p:cNvPr>
                <p:cNvSpPr/>
                <p:nvPr/>
              </p:nvSpPr>
              <p:spPr>
                <a:xfrm rot="16200000">
                  <a:off x="245639" y="1839758"/>
                  <a:ext cx="451984" cy="214388"/>
                </a:xfrm>
                <a:prstGeom prst="parallelogram">
                  <a:avLst>
                    <a:gd name="adj" fmla="val 70249"/>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552E953-8E86-4757-8BFE-C4F7DF2FA0AC}"/>
                    </a:ext>
                  </a:extLst>
                </p:cNvPr>
                <p:cNvSpPr/>
                <p:nvPr/>
              </p:nvSpPr>
              <p:spPr>
                <a:xfrm>
                  <a:off x="1179443" y="1994452"/>
                  <a:ext cx="64679" cy="77454"/>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E0E54DC2-0CB0-4DC7-A439-4B668CD7065B}"/>
                    </a:ext>
                  </a:extLst>
                </p:cNvPr>
                <p:cNvSpPr/>
                <p:nvPr/>
              </p:nvSpPr>
              <p:spPr>
                <a:xfrm>
                  <a:off x="1411762" y="1986781"/>
                  <a:ext cx="64679" cy="77454"/>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0971463D-425E-4E64-B829-FB905404F039}"/>
                    </a:ext>
                  </a:extLst>
                </p:cNvPr>
                <p:cNvSpPr/>
                <p:nvPr/>
              </p:nvSpPr>
              <p:spPr>
                <a:xfrm>
                  <a:off x="619118" y="1937420"/>
                  <a:ext cx="498738" cy="173287"/>
                </a:xfrm>
                <a:prstGeom prst="rect">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154" name="Group 153">
            <a:extLst>
              <a:ext uri="{FF2B5EF4-FFF2-40B4-BE49-F238E27FC236}">
                <a16:creationId xmlns:a16="http://schemas.microsoft.com/office/drawing/2014/main" id="{69287B2F-9956-4F6F-AD2D-AEC58037783C}"/>
              </a:ext>
            </a:extLst>
          </p:cNvPr>
          <p:cNvGrpSpPr/>
          <p:nvPr/>
        </p:nvGrpSpPr>
        <p:grpSpPr>
          <a:xfrm>
            <a:off x="4376247" y="2099836"/>
            <a:ext cx="2878012" cy="1899545"/>
            <a:chOff x="4337556" y="2749971"/>
            <a:chExt cx="2878012" cy="1899545"/>
          </a:xfrm>
        </p:grpSpPr>
        <p:sp>
          <p:nvSpPr>
            <p:cNvPr id="155" name="Oval 154">
              <a:extLst>
                <a:ext uri="{FF2B5EF4-FFF2-40B4-BE49-F238E27FC236}">
                  <a16:creationId xmlns:a16="http://schemas.microsoft.com/office/drawing/2014/main" id="{BC693523-7270-4087-AAC4-61F06DD73A73}"/>
                </a:ext>
              </a:extLst>
            </p:cNvPr>
            <p:cNvSpPr/>
            <p:nvPr/>
          </p:nvSpPr>
          <p:spPr>
            <a:xfrm>
              <a:off x="4337556" y="4269169"/>
              <a:ext cx="387880" cy="380347"/>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F473D447-998F-4233-A9DE-53554B93B888}"/>
                </a:ext>
              </a:extLst>
            </p:cNvPr>
            <p:cNvSpPr/>
            <p:nvPr/>
          </p:nvSpPr>
          <p:spPr>
            <a:xfrm>
              <a:off x="6467684" y="4260556"/>
              <a:ext cx="387880" cy="380347"/>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42AB8097-3D3B-4505-B8FA-0F4A571C8CF9}"/>
                </a:ext>
              </a:extLst>
            </p:cNvPr>
            <p:cNvSpPr/>
            <p:nvPr/>
          </p:nvSpPr>
          <p:spPr>
            <a:xfrm>
              <a:off x="6855564" y="3914589"/>
              <a:ext cx="360004" cy="371304"/>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1F61F12B-DB66-46D6-9320-1252FD47C39E}"/>
                </a:ext>
              </a:extLst>
            </p:cNvPr>
            <p:cNvSpPr/>
            <p:nvPr/>
          </p:nvSpPr>
          <p:spPr>
            <a:xfrm>
              <a:off x="4753311" y="3969739"/>
              <a:ext cx="360005" cy="370820"/>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Parallelogram 158">
              <a:extLst>
                <a:ext uri="{FF2B5EF4-FFF2-40B4-BE49-F238E27FC236}">
                  <a16:creationId xmlns:a16="http://schemas.microsoft.com/office/drawing/2014/main" id="{2A309253-DE64-4727-9BA8-8CC298B27EB3}"/>
                </a:ext>
              </a:extLst>
            </p:cNvPr>
            <p:cNvSpPr/>
            <p:nvPr/>
          </p:nvSpPr>
          <p:spPr>
            <a:xfrm>
              <a:off x="4443547" y="3902117"/>
              <a:ext cx="2622798" cy="375002"/>
            </a:xfrm>
            <a:prstGeom prst="parallelogram">
              <a:avLst>
                <a:gd name="adj" fmla="val 100676"/>
              </a:avLst>
            </a:prstGeom>
            <a:blipFill>
              <a:blip r:embed="rId3">
                <a:alphaModFix/>
              </a:blip>
              <a:tile tx="0" ty="0" sx="100000" sy="100000" flip="none" algn="tl"/>
            </a:bli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2B379506-6811-4E75-9887-E22D2062F9A5}"/>
                </a:ext>
              </a:extLst>
            </p:cNvPr>
            <p:cNvSpPr/>
            <p:nvPr/>
          </p:nvSpPr>
          <p:spPr>
            <a:xfrm>
              <a:off x="4982814" y="3262309"/>
              <a:ext cx="80275" cy="878815"/>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E25AC606-9C95-40E7-952F-263C2C1CBF4D}"/>
                </a:ext>
              </a:extLst>
            </p:cNvPr>
            <p:cNvSpPr/>
            <p:nvPr/>
          </p:nvSpPr>
          <p:spPr>
            <a:xfrm>
              <a:off x="5792801" y="3239755"/>
              <a:ext cx="80275" cy="878815"/>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9F928168-9390-4CC5-89E6-32FD30224097}"/>
                </a:ext>
              </a:extLst>
            </p:cNvPr>
            <p:cNvSpPr/>
            <p:nvPr/>
          </p:nvSpPr>
          <p:spPr>
            <a:xfrm>
              <a:off x="6623272" y="3239755"/>
              <a:ext cx="80275" cy="878815"/>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Parallelogram 162">
              <a:extLst>
                <a:ext uri="{FF2B5EF4-FFF2-40B4-BE49-F238E27FC236}">
                  <a16:creationId xmlns:a16="http://schemas.microsoft.com/office/drawing/2014/main" id="{10894894-CBF1-4415-8F34-2EF629532521}"/>
                </a:ext>
              </a:extLst>
            </p:cNvPr>
            <p:cNvSpPr/>
            <p:nvPr/>
          </p:nvSpPr>
          <p:spPr>
            <a:xfrm rot="18517592">
              <a:off x="4940016" y="2962656"/>
              <a:ext cx="651561" cy="310388"/>
            </a:xfrm>
            <a:prstGeom prst="parallelogram">
              <a:avLst>
                <a:gd name="adj" fmla="val 126308"/>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EC76C199-A78A-4661-9492-5992194B5FC1}"/>
                </a:ext>
              </a:extLst>
            </p:cNvPr>
            <p:cNvSpPr/>
            <p:nvPr/>
          </p:nvSpPr>
          <p:spPr>
            <a:xfrm>
              <a:off x="4608405" y="2947733"/>
              <a:ext cx="577249" cy="510755"/>
            </a:xfrm>
            <a:prstGeom prst="rect">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Parallelogram 164">
              <a:extLst>
                <a:ext uri="{FF2B5EF4-FFF2-40B4-BE49-F238E27FC236}">
                  <a16:creationId xmlns:a16="http://schemas.microsoft.com/office/drawing/2014/main" id="{C5601F2D-1A60-4C58-A66E-C928EEC9E76F}"/>
                </a:ext>
              </a:extLst>
            </p:cNvPr>
            <p:cNvSpPr/>
            <p:nvPr/>
          </p:nvSpPr>
          <p:spPr>
            <a:xfrm>
              <a:off x="4614532" y="2768680"/>
              <a:ext cx="723709" cy="176516"/>
            </a:xfrm>
            <a:prstGeom prst="parallelogram">
              <a:avLst>
                <a:gd name="adj" fmla="val 86509"/>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Parallelogram 165">
              <a:extLst>
                <a:ext uri="{FF2B5EF4-FFF2-40B4-BE49-F238E27FC236}">
                  <a16:creationId xmlns:a16="http://schemas.microsoft.com/office/drawing/2014/main" id="{DFF10A40-70C0-471F-A4F4-B66A558FAFEF}"/>
                </a:ext>
              </a:extLst>
            </p:cNvPr>
            <p:cNvSpPr/>
            <p:nvPr/>
          </p:nvSpPr>
          <p:spPr>
            <a:xfrm rot="18517592">
              <a:off x="5791808" y="2943947"/>
              <a:ext cx="651561" cy="310388"/>
            </a:xfrm>
            <a:prstGeom prst="parallelogram">
              <a:avLst>
                <a:gd name="adj" fmla="val 126308"/>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71E56394-328B-4B8E-AC22-FBF28867F312}"/>
                </a:ext>
              </a:extLst>
            </p:cNvPr>
            <p:cNvSpPr/>
            <p:nvPr/>
          </p:nvSpPr>
          <p:spPr>
            <a:xfrm>
              <a:off x="5460197" y="2929024"/>
              <a:ext cx="577249" cy="510755"/>
            </a:xfrm>
            <a:prstGeom prst="rect">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Parallelogram 167">
              <a:extLst>
                <a:ext uri="{FF2B5EF4-FFF2-40B4-BE49-F238E27FC236}">
                  <a16:creationId xmlns:a16="http://schemas.microsoft.com/office/drawing/2014/main" id="{D731A107-36F9-4F8D-979D-DA4CA2FAE2A1}"/>
                </a:ext>
              </a:extLst>
            </p:cNvPr>
            <p:cNvSpPr/>
            <p:nvPr/>
          </p:nvSpPr>
          <p:spPr>
            <a:xfrm>
              <a:off x="5466324" y="2749971"/>
              <a:ext cx="723709" cy="176516"/>
            </a:xfrm>
            <a:prstGeom prst="parallelogram">
              <a:avLst>
                <a:gd name="adj" fmla="val 86509"/>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Parallelogram 168">
              <a:extLst>
                <a:ext uri="{FF2B5EF4-FFF2-40B4-BE49-F238E27FC236}">
                  <a16:creationId xmlns:a16="http://schemas.microsoft.com/office/drawing/2014/main" id="{17AA5989-F58F-4463-B50E-2053F9E18AAA}"/>
                </a:ext>
              </a:extLst>
            </p:cNvPr>
            <p:cNvSpPr/>
            <p:nvPr/>
          </p:nvSpPr>
          <p:spPr>
            <a:xfrm rot="18517592">
              <a:off x="6631345" y="2943949"/>
              <a:ext cx="651561" cy="310388"/>
            </a:xfrm>
            <a:prstGeom prst="parallelogram">
              <a:avLst>
                <a:gd name="adj" fmla="val 126308"/>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B1C90CE1-F042-4417-AC06-29557921E636}"/>
                </a:ext>
              </a:extLst>
            </p:cNvPr>
            <p:cNvSpPr/>
            <p:nvPr/>
          </p:nvSpPr>
          <p:spPr>
            <a:xfrm>
              <a:off x="6299733" y="2929026"/>
              <a:ext cx="577249" cy="510755"/>
            </a:xfrm>
            <a:prstGeom prst="rect">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Parallelogram 170">
              <a:extLst>
                <a:ext uri="{FF2B5EF4-FFF2-40B4-BE49-F238E27FC236}">
                  <a16:creationId xmlns:a16="http://schemas.microsoft.com/office/drawing/2014/main" id="{4DCDBEFF-3BC5-4597-9390-4E1ABE351321}"/>
                </a:ext>
              </a:extLst>
            </p:cNvPr>
            <p:cNvSpPr/>
            <p:nvPr/>
          </p:nvSpPr>
          <p:spPr>
            <a:xfrm>
              <a:off x="6305860" y="2749973"/>
              <a:ext cx="723709" cy="176516"/>
            </a:xfrm>
            <a:prstGeom prst="parallelogram">
              <a:avLst>
                <a:gd name="adj" fmla="val 86509"/>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F1F83DA-5BDF-44D7-A8CE-1B04B7C45372}"/>
              </a:ext>
            </a:extLst>
          </p:cNvPr>
          <p:cNvGrpSpPr/>
          <p:nvPr/>
        </p:nvGrpSpPr>
        <p:grpSpPr>
          <a:xfrm>
            <a:off x="3369730" y="2001632"/>
            <a:ext cx="5775477" cy="3836107"/>
            <a:chOff x="3369730" y="2001632"/>
            <a:chExt cx="5775477" cy="3836107"/>
          </a:xfrm>
        </p:grpSpPr>
        <p:sp>
          <p:nvSpPr>
            <p:cNvPr id="10" name="Oval 9">
              <a:extLst>
                <a:ext uri="{FF2B5EF4-FFF2-40B4-BE49-F238E27FC236}">
                  <a16:creationId xmlns:a16="http://schemas.microsoft.com/office/drawing/2014/main" id="{8256432E-920B-42C2-A683-4D7070D28919}"/>
                </a:ext>
              </a:extLst>
            </p:cNvPr>
            <p:cNvSpPr/>
            <p:nvPr/>
          </p:nvSpPr>
          <p:spPr>
            <a:xfrm>
              <a:off x="6884622" y="3792452"/>
              <a:ext cx="154131" cy="137476"/>
            </a:xfrm>
            <a:prstGeom prst="ellipse">
              <a:avLst/>
            </a:prstGeom>
            <a:solidFill>
              <a:schemeClr val="bg1">
                <a:lumMod val="8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711D7AA0-7A56-4BE5-A070-0F4B1A321DD2}"/>
                </a:ext>
              </a:extLst>
            </p:cNvPr>
            <p:cNvSpPr/>
            <p:nvPr/>
          </p:nvSpPr>
          <p:spPr>
            <a:xfrm>
              <a:off x="6584558" y="4115563"/>
              <a:ext cx="154131" cy="137476"/>
            </a:xfrm>
            <a:prstGeom prst="ellipse">
              <a:avLst/>
            </a:prstGeom>
            <a:solidFill>
              <a:schemeClr val="bg1">
                <a:lumMod val="8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1BEE991-9AB4-4AE5-BC3B-0AB7280D6E9F}"/>
                </a:ext>
              </a:extLst>
            </p:cNvPr>
            <p:cNvSpPr/>
            <p:nvPr/>
          </p:nvSpPr>
          <p:spPr>
            <a:xfrm>
              <a:off x="4446709" y="4122106"/>
              <a:ext cx="154131" cy="137476"/>
            </a:xfrm>
            <a:prstGeom prst="ellipse">
              <a:avLst/>
            </a:prstGeom>
            <a:solidFill>
              <a:schemeClr val="bg1">
                <a:lumMod val="8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36BAE728-57AB-4501-BF89-EEF0BE6F7E84}"/>
                </a:ext>
              </a:extLst>
            </p:cNvPr>
            <p:cNvSpPr/>
            <p:nvPr/>
          </p:nvSpPr>
          <p:spPr>
            <a:xfrm>
              <a:off x="4776848" y="3820262"/>
              <a:ext cx="154131" cy="137476"/>
            </a:xfrm>
            <a:prstGeom prst="ellipse">
              <a:avLst/>
            </a:prstGeom>
            <a:solidFill>
              <a:schemeClr val="bg1">
                <a:lumMod val="8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85EBF96-8F1D-42C3-9F54-A6C22484E700}"/>
                </a:ext>
              </a:extLst>
            </p:cNvPr>
            <p:cNvGrpSpPr/>
            <p:nvPr/>
          </p:nvGrpSpPr>
          <p:grpSpPr>
            <a:xfrm rot="2168650">
              <a:off x="6843816" y="2001632"/>
              <a:ext cx="292704" cy="483827"/>
              <a:chOff x="7772400" y="2458278"/>
              <a:chExt cx="292704" cy="483827"/>
            </a:xfrm>
          </p:grpSpPr>
          <p:sp>
            <p:nvSpPr>
              <p:cNvPr id="15" name="Isosceles Triangle 14">
                <a:extLst>
                  <a:ext uri="{FF2B5EF4-FFF2-40B4-BE49-F238E27FC236}">
                    <a16:creationId xmlns:a16="http://schemas.microsoft.com/office/drawing/2014/main" id="{8DF32297-A899-4C52-A509-0480C2B9B2B4}"/>
                  </a:ext>
                </a:extLst>
              </p:cNvPr>
              <p:cNvSpPr/>
              <p:nvPr/>
            </p:nvSpPr>
            <p:spPr>
              <a:xfrm>
                <a:off x="7772400" y="2678183"/>
                <a:ext cx="292704" cy="263922"/>
              </a:xfrm>
              <a:prstGeom prst="triangle">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5CBEF1-9D0E-4E1C-BA5F-BC43A0E64983}"/>
                  </a:ext>
                </a:extLst>
              </p:cNvPr>
              <p:cNvSpPr/>
              <p:nvPr/>
            </p:nvSpPr>
            <p:spPr>
              <a:xfrm>
                <a:off x="7772400" y="2458278"/>
                <a:ext cx="285108" cy="3403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6F9B220D-3170-419C-ADBD-B634BB446F61}"/>
                </a:ext>
              </a:extLst>
            </p:cNvPr>
            <p:cNvGrpSpPr/>
            <p:nvPr/>
          </p:nvGrpSpPr>
          <p:grpSpPr>
            <a:xfrm rot="4195402">
              <a:off x="8180077" y="3066702"/>
              <a:ext cx="292704" cy="483827"/>
              <a:chOff x="7772400" y="2458278"/>
              <a:chExt cx="292704" cy="483827"/>
            </a:xfrm>
          </p:grpSpPr>
          <p:sp>
            <p:nvSpPr>
              <p:cNvPr id="123" name="Isosceles Triangle 122">
                <a:extLst>
                  <a:ext uri="{FF2B5EF4-FFF2-40B4-BE49-F238E27FC236}">
                    <a16:creationId xmlns:a16="http://schemas.microsoft.com/office/drawing/2014/main" id="{C253F633-1913-42C0-A1A9-BA8B23C4CE24}"/>
                  </a:ext>
                </a:extLst>
              </p:cNvPr>
              <p:cNvSpPr/>
              <p:nvPr/>
            </p:nvSpPr>
            <p:spPr>
              <a:xfrm>
                <a:off x="7772400" y="2678183"/>
                <a:ext cx="292704" cy="263922"/>
              </a:xfrm>
              <a:prstGeom prst="triangle">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6F2C8A1B-2F4C-46F8-BBDE-F09C1CC7ABCF}"/>
                  </a:ext>
                </a:extLst>
              </p:cNvPr>
              <p:cNvSpPr/>
              <p:nvPr/>
            </p:nvSpPr>
            <p:spPr>
              <a:xfrm>
                <a:off x="7772400" y="2458278"/>
                <a:ext cx="285108" cy="3403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2C148E71-F3DA-4B3C-B5B7-93F7897AB0FB}"/>
                </a:ext>
              </a:extLst>
            </p:cNvPr>
            <p:cNvGrpSpPr/>
            <p:nvPr/>
          </p:nvGrpSpPr>
          <p:grpSpPr>
            <a:xfrm rot="7645137">
              <a:off x="7948371" y="4977044"/>
              <a:ext cx="292704" cy="483827"/>
              <a:chOff x="7772400" y="2458278"/>
              <a:chExt cx="292704" cy="483827"/>
            </a:xfrm>
          </p:grpSpPr>
          <p:sp>
            <p:nvSpPr>
              <p:cNvPr id="127" name="Isosceles Triangle 126">
                <a:extLst>
                  <a:ext uri="{FF2B5EF4-FFF2-40B4-BE49-F238E27FC236}">
                    <a16:creationId xmlns:a16="http://schemas.microsoft.com/office/drawing/2014/main" id="{807C0D41-F90E-43AD-B1B9-C5F3849AF8FC}"/>
                  </a:ext>
                </a:extLst>
              </p:cNvPr>
              <p:cNvSpPr/>
              <p:nvPr/>
            </p:nvSpPr>
            <p:spPr>
              <a:xfrm>
                <a:off x="7772400" y="2678183"/>
                <a:ext cx="292704" cy="263922"/>
              </a:xfrm>
              <a:prstGeom prst="triangle">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C404D6C4-4493-4827-8D84-9A731FFD3C77}"/>
                  </a:ext>
                </a:extLst>
              </p:cNvPr>
              <p:cNvSpPr/>
              <p:nvPr/>
            </p:nvSpPr>
            <p:spPr>
              <a:xfrm>
                <a:off x="7772400" y="2458278"/>
                <a:ext cx="285108" cy="3403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07F3098A-60E9-4702-95AB-2F84B3E85EE6}"/>
                </a:ext>
              </a:extLst>
            </p:cNvPr>
            <p:cNvGrpSpPr/>
            <p:nvPr/>
          </p:nvGrpSpPr>
          <p:grpSpPr>
            <a:xfrm rot="10800000">
              <a:off x="5702599" y="5187652"/>
              <a:ext cx="292704" cy="483827"/>
              <a:chOff x="7772400" y="2458278"/>
              <a:chExt cx="292704" cy="483827"/>
            </a:xfrm>
          </p:grpSpPr>
          <p:sp>
            <p:nvSpPr>
              <p:cNvPr id="131" name="Isosceles Triangle 130">
                <a:extLst>
                  <a:ext uri="{FF2B5EF4-FFF2-40B4-BE49-F238E27FC236}">
                    <a16:creationId xmlns:a16="http://schemas.microsoft.com/office/drawing/2014/main" id="{808CAA2F-A8D1-48EB-B99E-2185CDBE3BB0}"/>
                  </a:ext>
                </a:extLst>
              </p:cNvPr>
              <p:cNvSpPr/>
              <p:nvPr/>
            </p:nvSpPr>
            <p:spPr>
              <a:xfrm>
                <a:off x="7772400" y="2678183"/>
                <a:ext cx="292704" cy="263922"/>
              </a:xfrm>
              <a:prstGeom prst="triangle">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24F84081-8F6F-4947-A63E-179FBB748F2B}"/>
                  </a:ext>
                </a:extLst>
              </p:cNvPr>
              <p:cNvSpPr/>
              <p:nvPr/>
            </p:nvSpPr>
            <p:spPr>
              <a:xfrm>
                <a:off x="7772400" y="2458278"/>
                <a:ext cx="285108" cy="3403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3" name="Group 132">
              <a:extLst>
                <a:ext uri="{FF2B5EF4-FFF2-40B4-BE49-F238E27FC236}">
                  <a16:creationId xmlns:a16="http://schemas.microsoft.com/office/drawing/2014/main" id="{87A7A791-2015-4EE9-A5BF-B4A4797BB5BE}"/>
                </a:ext>
              </a:extLst>
            </p:cNvPr>
            <p:cNvGrpSpPr/>
            <p:nvPr/>
          </p:nvGrpSpPr>
          <p:grpSpPr>
            <a:xfrm rot="13676178">
              <a:off x="3579357" y="4969549"/>
              <a:ext cx="292704" cy="483827"/>
              <a:chOff x="7772400" y="2458278"/>
              <a:chExt cx="292704" cy="483827"/>
            </a:xfrm>
          </p:grpSpPr>
          <p:sp>
            <p:nvSpPr>
              <p:cNvPr id="134" name="Isosceles Triangle 133">
                <a:extLst>
                  <a:ext uri="{FF2B5EF4-FFF2-40B4-BE49-F238E27FC236}">
                    <a16:creationId xmlns:a16="http://schemas.microsoft.com/office/drawing/2014/main" id="{1D23D1C6-4400-4D01-8152-395C6303A886}"/>
                  </a:ext>
                </a:extLst>
              </p:cNvPr>
              <p:cNvSpPr/>
              <p:nvPr/>
            </p:nvSpPr>
            <p:spPr>
              <a:xfrm>
                <a:off x="7772400" y="2678183"/>
                <a:ext cx="292704" cy="263922"/>
              </a:xfrm>
              <a:prstGeom prst="triangle">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5A73476E-B01C-434B-A485-A238058CF0EE}"/>
                  </a:ext>
                </a:extLst>
              </p:cNvPr>
              <p:cNvSpPr/>
              <p:nvPr/>
            </p:nvSpPr>
            <p:spPr>
              <a:xfrm>
                <a:off x="7772400" y="2458278"/>
                <a:ext cx="285108" cy="3403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Freeform: Shape 17">
              <a:extLst>
                <a:ext uri="{FF2B5EF4-FFF2-40B4-BE49-F238E27FC236}">
                  <a16:creationId xmlns:a16="http://schemas.microsoft.com/office/drawing/2014/main" id="{366F5548-B615-45CB-A749-C45AB0C34523}"/>
                </a:ext>
              </a:extLst>
            </p:cNvPr>
            <p:cNvSpPr/>
            <p:nvPr/>
          </p:nvSpPr>
          <p:spPr>
            <a:xfrm>
              <a:off x="3369730" y="2027583"/>
              <a:ext cx="5775477" cy="3810156"/>
            </a:xfrm>
            <a:custGeom>
              <a:avLst/>
              <a:gdLst>
                <a:gd name="connsiteX0" fmla="*/ 3759940 w 5775477"/>
                <a:gd name="connsiteY0" fmla="*/ 0 h 3810156"/>
                <a:gd name="connsiteX1" fmla="*/ 4329783 w 5775477"/>
                <a:gd name="connsiteY1" fmla="*/ 86139 h 3810156"/>
                <a:gd name="connsiteX2" fmla="*/ 4932757 w 5775477"/>
                <a:gd name="connsiteY2" fmla="*/ 324678 h 3810156"/>
                <a:gd name="connsiteX3" fmla="*/ 5343574 w 5775477"/>
                <a:gd name="connsiteY3" fmla="*/ 808382 h 3810156"/>
                <a:gd name="connsiteX4" fmla="*/ 5171296 w 5775477"/>
                <a:gd name="connsiteY4" fmla="*/ 1212574 h 3810156"/>
                <a:gd name="connsiteX5" fmla="*/ 5595366 w 5775477"/>
                <a:gd name="connsiteY5" fmla="*/ 1318591 h 3810156"/>
                <a:gd name="connsiteX6" fmla="*/ 5721261 w 5775477"/>
                <a:gd name="connsiteY6" fmla="*/ 1948069 h 3810156"/>
                <a:gd name="connsiteX7" fmla="*/ 5761018 w 5775477"/>
                <a:gd name="connsiteY7" fmla="*/ 2577547 h 3810156"/>
                <a:gd name="connsiteX8" fmla="*/ 5482722 w 5775477"/>
                <a:gd name="connsiteY8" fmla="*/ 3246782 h 3810156"/>
                <a:gd name="connsiteX9" fmla="*/ 4879748 w 5775477"/>
                <a:gd name="connsiteY9" fmla="*/ 3332921 h 3810156"/>
                <a:gd name="connsiteX10" fmla="*/ 5078531 w 5775477"/>
                <a:gd name="connsiteY10" fmla="*/ 3684104 h 3810156"/>
                <a:gd name="connsiteX11" fmla="*/ 2666635 w 5775477"/>
                <a:gd name="connsiteY11" fmla="*/ 3810000 h 3810156"/>
                <a:gd name="connsiteX12" fmla="*/ 2540740 w 5775477"/>
                <a:gd name="connsiteY12" fmla="*/ 3664226 h 3810156"/>
                <a:gd name="connsiteX13" fmla="*/ 1295035 w 5775477"/>
                <a:gd name="connsiteY13" fmla="*/ 3796747 h 3810156"/>
                <a:gd name="connsiteX14" fmla="*/ 95713 w 5775477"/>
                <a:gd name="connsiteY14" fmla="*/ 3697356 h 3810156"/>
                <a:gd name="connsiteX15" fmla="*/ 161974 w 5775477"/>
                <a:gd name="connsiteY15" fmla="*/ 3346174 h 381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75477" h="3810156">
                  <a:moveTo>
                    <a:pt x="3759940" y="0"/>
                  </a:moveTo>
                  <a:cubicBezTo>
                    <a:pt x="3947127" y="16013"/>
                    <a:pt x="4134314" y="32026"/>
                    <a:pt x="4329783" y="86139"/>
                  </a:cubicBezTo>
                  <a:cubicBezTo>
                    <a:pt x="4525252" y="140252"/>
                    <a:pt x="4763792" y="204304"/>
                    <a:pt x="4932757" y="324678"/>
                  </a:cubicBezTo>
                  <a:cubicBezTo>
                    <a:pt x="5101722" y="445052"/>
                    <a:pt x="5303818" y="660399"/>
                    <a:pt x="5343574" y="808382"/>
                  </a:cubicBezTo>
                  <a:cubicBezTo>
                    <a:pt x="5383331" y="956365"/>
                    <a:pt x="5129331" y="1127539"/>
                    <a:pt x="5171296" y="1212574"/>
                  </a:cubicBezTo>
                  <a:cubicBezTo>
                    <a:pt x="5213261" y="1297609"/>
                    <a:pt x="5503705" y="1196009"/>
                    <a:pt x="5595366" y="1318591"/>
                  </a:cubicBezTo>
                  <a:cubicBezTo>
                    <a:pt x="5687027" y="1441174"/>
                    <a:pt x="5693652" y="1738243"/>
                    <a:pt x="5721261" y="1948069"/>
                  </a:cubicBezTo>
                  <a:cubicBezTo>
                    <a:pt x="5748870" y="2157895"/>
                    <a:pt x="5800774" y="2361095"/>
                    <a:pt x="5761018" y="2577547"/>
                  </a:cubicBezTo>
                  <a:cubicBezTo>
                    <a:pt x="5721262" y="2793999"/>
                    <a:pt x="5629600" y="3120886"/>
                    <a:pt x="5482722" y="3246782"/>
                  </a:cubicBezTo>
                  <a:cubicBezTo>
                    <a:pt x="5335844" y="3372678"/>
                    <a:pt x="4947113" y="3260034"/>
                    <a:pt x="4879748" y="3332921"/>
                  </a:cubicBezTo>
                  <a:cubicBezTo>
                    <a:pt x="4812383" y="3405808"/>
                    <a:pt x="5447383" y="3604591"/>
                    <a:pt x="5078531" y="3684104"/>
                  </a:cubicBezTo>
                  <a:cubicBezTo>
                    <a:pt x="4709679" y="3763617"/>
                    <a:pt x="3089600" y="3813313"/>
                    <a:pt x="2666635" y="3810000"/>
                  </a:cubicBezTo>
                  <a:cubicBezTo>
                    <a:pt x="2243670" y="3806687"/>
                    <a:pt x="2769340" y="3666435"/>
                    <a:pt x="2540740" y="3664226"/>
                  </a:cubicBezTo>
                  <a:cubicBezTo>
                    <a:pt x="2312140" y="3662017"/>
                    <a:pt x="1702539" y="3791225"/>
                    <a:pt x="1295035" y="3796747"/>
                  </a:cubicBezTo>
                  <a:cubicBezTo>
                    <a:pt x="887531" y="3802269"/>
                    <a:pt x="284556" y="3772451"/>
                    <a:pt x="95713" y="3697356"/>
                  </a:cubicBezTo>
                  <a:cubicBezTo>
                    <a:pt x="-93130" y="3622261"/>
                    <a:pt x="34422" y="3484217"/>
                    <a:pt x="161974" y="3346174"/>
                  </a:cubicBezTo>
                </a:path>
              </a:pathLst>
            </a:cu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2E98BF1-E13F-4F4B-8451-3E2BC8A50ECA}"/>
                </a:ext>
              </a:extLst>
            </p:cNvPr>
            <p:cNvSpPr/>
            <p:nvPr/>
          </p:nvSpPr>
          <p:spPr>
            <a:xfrm>
              <a:off x="8553337" y="2358887"/>
              <a:ext cx="206350" cy="291548"/>
            </a:xfrm>
            <a:custGeom>
              <a:avLst/>
              <a:gdLst>
                <a:gd name="connsiteX0" fmla="*/ 60576 w 206350"/>
                <a:gd name="connsiteY0" fmla="*/ 291548 h 291548"/>
                <a:gd name="connsiteX1" fmla="*/ 7567 w 206350"/>
                <a:gd name="connsiteY1" fmla="*/ 99391 h 291548"/>
                <a:gd name="connsiteX2" fmla="*/ 206350 w 206350"/>
                <a:gd name="connsiteY2" fmla="*/ 0 h 291548"/>
              </a:gdLst>
              <a:ahLst/>
              <a:cxnLst>
                <a:cxn ang="0">
                  <a:pos x="connsiteX0" y="connsiteY0"/>
                </a:cxn>
                <a:cxn ang="0">
                  <a:pos x="connsiteX1" y="connsiteY1"/>
                </a:cxn>
                <a:cxn ang="0">
                  <a:pos x="connsiteX2" y="connsiteY2"/>
                </a:cxn>
              </a:cxnLst>
              <a:rect l="l" t="t" r="r" b="b"/>
              <a:pathLst>
                <a:path w="206350" h="291548">
                  <a:moveTo>
                    <a:pt x="60576" y="291548"/>
                  </a:moveTo>
                  <a:cubicBezTo>
                    <a:pt x="21923" y="219765"/>
                    <a:pt x="-16729" y="147982"/>
                    <a:pt x="7567" y="99391"/>
                  </a:cubicBezTo>
                  <a:cubicBezTo>
                    <a:pt x="31863" y="50800"/>
                    <a:pt x="119106" y="25400"/>
                    <a:pt x="206350" y="0"/>
                  </a:cubicBezTo>
                </a:path>
              </a:pathLst>
            </a:cu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3" name="Straight Connector 112">
            <a:extLst>
              <a:ext uri="{FF2B5EF4-FFF2-40B4-BE49-F238E27FC236}">
                <a16:creationId xmlns:a16="http://schemas.microsoft.com/office/drawing/2014/main" id="{426678FC-6626-4E57-9AA1-115E3B457385}"/>
              </a:ext>
            </a:extLst>
          </p:cNvPr>
          <p:cNvCxnSpPr>
            <a:cxnSpLocks/>
          </p:cNvCxnSpPr>
          <p:nvPr/>
        </p:nvCxnSpPr>
        <p:spPr>
          <a:xfrm flipH="1" flipV="1">
            <a:off x="6884622" y="4076380"/>
            <a:ext cx="3854602" cy="10147"/>
          </a:xfrm>
          <a:prstGeom prst="line">
            <a:avLst/>
          </a:prstGeom>
        </p:spPr>
        <p:style>
          <a:lnRef idx="2">
            <a:schemeClr val="accent1"/>
          </a:lnRef>
          <a:fillRef idx="0">
            <a:schemeClr val="accent1"/>
          </a:fillRef>
          <a:effectRef idx="1">
            <a:schemeClr val="accent1"/>
          </a:effectRef>
          <a:fontRef idx="minor">
            <a:schemeClr val="tx1"/>
          </a:fontRef>
        </p:style>
      </p:cxnSp>
      <p:grpSp>
        <p:nvGrpSpPr>
          <p:cNvPr id="184" name="Group 183">
            <a:extLst>
              <a:ext uri="{FF2B5EF4-FFF2-40B4-BE49-F238E27FC236}">
                <a16:creationId xmlns:a16="http://schemas.microsoft.com/office/drawing/2014/main" id="{25D0B4A3-6275-45FD-AD3E-44CC86ABC950}"/>
              </a:ext>
            </a:extLst>
          </p:cNvPr>
          <p:cNvGrpSpPr/>
          <p:nvPr/>
        </p:nvGrpSpPr>
        <p:grpSpPr>
          <a:xfrm>
            <a:off x="358197" y="1470844"/>
            <a:ext cx="4009289" cy="2067634"/>
            <a:chOff x="364437" y="1470837"/>
            <a:chExt cx="4009289" cy="2067634"/>
          </a:xfrm>
        </p:grpSpPr>
        <p:sp>
          <p:nvSpPr>
            <p:cNvPr id="185" name="Parallelogram 184">
              <a:extLst>
                <a:ext uri="{FF2B5EF4-FFF2-40B4-BE49-F238E27FC236}">
                  <a16:creationId xmlns:a16="http://schemas.microsoft.com/office/drawing/2014/main" id="{7F4D4331-671C-4E28-AEDF-D72B3014E6D4}"/>
                </a:ext>
              </a:extLst>
            </p:cNvPr>
            <p:cNvSpPr/>
            <p:nvPr/>
          </p:nvSpPr>
          <p:spPr>
            <a:xfrm rot="12956979">
              <a:off x="437215" y="1470837"/>
              <a:ext cx="1153211" cy="639978"/>
            </a:xfrm>
            <a:prstGeom prst="parallelogram">
              <a:avLst>
                <a:gd name="adj" fmla="val 136681"/>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6" name="Group 185">
              <a:extLst>
                <a:ext uri="{FF2B5EF4-FFF2-40B4-BE49-F238E27FC236}">
                  <a16:creationId xmlns:a16="http://schemas.microsoft.com/office/drawing/2014/main" id="{ED98F8CC-F485-4B5D-B08D-B48BD1D314BE}"/>
                </a:ext>
              </a:extLst>
            </p:cNvPr>
            <p:cNvGrpSpPr/>
            <p:nvPr/>
          </p:nvGrpSpPr>
          <p:grpSpPr>
            <a:xfrm>
              <a:off x="364437" y="1557345"/>
              <a:ext cx="4009289" cy="1981126"/>
              <a:chOff x="364437" y="1557345"/>
              <a:chExt cx="4009289" cy="1981126"/>
            </a:xfrm>
          </p:grpSpPr>
          <p:grpSp>
            <p:nvGrpSpPr>
              <p:cNvPr id="187" name="Group 186">
                <a:extLst>
                  <a:ext uri="{FF2B5EF4-FFF2-40B4-BE49-F238E27FC236}">
                    <a16:creationId xmlns:a16="http://schemas.microsoft.com/office/drawing/2014/main" id="{49B572D7-0D8D-48C7-8685-EB4F4BC00269}"/>
                  </a:ext>
                </a:extLst>
              </p:cNvPr>
              <p:cNvGrpSpPr/>
              <p:nvPr/>
            </p:nvGrpSpPr>
            <p:grpSpPr>
              <a:xfrm>
                <a:off x="1492713" y="2680402"/>
                <a:ext cx="1451270" cy="689808"/>
                <a:chOff x="1492713" y="2680402"/>
                <a:chExt cx="1451270" cy="689808"/>
              </a:xfrm>
            </p:grpSpPr>
            <p:sp>
              <p:nvSpPr>
                <p:cNvPr id="206" name="Parallelogram 205">
                  <a:extLst>
                    <a:ext uri="{FF2B5EF4-FFF2-40B4-BE49-F238E27FC236}">
                      <a16:creationId xmlns:a16="http://schemas.microsoft.com/office/drawing/2014/main" id="{914D3361-F1DB-4EB1-82D9-9183853222FA}"/>
                    </a:ext>
                  </a:extLst>
                </p:cNvPr>
                <p:cNvSpPr/>
                <p:nvPr/>
              </p:nvSpPr>
              <p:spPr>
                <a:xfrm rot="18517592">
                  <a:off x="2463008" y="2874378"/>
                  <a:ext cx="651561" cy="310388"/>
                </a:xfrm>
                <a:prstGeom prst="parallelogram">
                  <a:avLst>
                    <a:gd name="adj" fmla="val 126308"/>
                  </a:avLst>
                </a:prstGeom>
                <a:solidFill>
                  <a:schemeClr val="tx1">
                    <a:lumMod val="75000"/>
                  </a:schemeClr>
                </a:solidFill>
                <a:ln w="31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86F34E5C-941C-494A-AE90-1B9C4034679C}"/>
                    </a:ext>
                  </a:extLst>
                </p:cNvPr>
                <p:cNvSpPr/>
                <p:nvPr/>
              </p:nvSpPr>
              <p:spPr>
                <a:xfrm>
                  <a:off x="1492713" y="2859455"/>
                  <a:ext cx="1215933" cy="510755"/>
                </a:xfrm>
                <a:prstGeom prst="rect">
                  <a:avLst/>
                </a:prstGeom>
                <a:solidFill>
                  <a:schemeClr val="tx1">
                    <a:lumMod val="50000"/>
                  </a:schemeClr>
                </a:solidFill>
                <a:ln w="31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Parallelogram 207">
                  <a:extLst>
                    <a:ext uri="{FF2B5EF4-FFF2-40B4-BE49-F238E27FC236}">
                      <a16:creationId xmlns:a16="http://schemas.microsoft.com/office/drawing/2014/main" id="{141E62A5-31E3-4442-9450-10C7465A7E04}"/>
                    </a:ext>
                  </a:extLst>
                </p:cNvPr>
                <p:cNvSpPr/>
                <p:nvPr/>
              </p:nvSpPr>
              <p:spPr>
                <a:xfrm>
                  <a:off x="1492714" y="2680402"/>
                  <a:ext cx="1368520" cy="172817"/>
                </a:xfrm>
                <a:prstGeom prst="parallelogram">
                  <a:avLst>
                    <a:gd name="adj" fmla="val 86509"/>
                  </a:avLst>
                </a:prstGeom>
                <a:solidFill>
                  <a:schemeClr val="tx1">
                    <a:lumMod val="60000"/>
                    <a:lumOff val="40000"/>
                  </a:schemeClr>
                </a:solidFill>
                <a:ln w="31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62F58AFB-8883-489A-AB46-9EBEDF8E60E1}"/>
                    </a:ext>
                  </a:extLst>
                </p:cNvPr>
                <p:cNvSpPr/>
                <p:nvPr/>
              </p:nvSpPr>
              <p:spPr>
                <a:xfrm>
                  <a:off x="2727477" y="3084963"/>
                  <a:ext cx="45719" cy="172817"/>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0" name="Group 209">
                  <a:extLst>
                    <a:ext uri="{FF2B5EF4-FFF2-40B4-BE49-F238E27FC236}">
                      <a16:creationId xmlns:a16="http://schemas.microsoft.com/office/drawing/2014/main" id="{A3AF5F03-A550-4264-AEF5-FC0894C896C0}"/>
                    </a:ext>
                  </a:extLst>
                </p:cNvPr>
                <p:cNvGrpSpPr/>
                <p:nvPr/>
              </p:nvGrpSpPr>
              <p:grpSpPr>
                <a:xfrm>
                  <a:off x="2619330" y="2795968"/>
                  <a:ext cx="252163" cy="303366"/>
                  <a:chOff x="2641330" y="2900420"/>
                  <a:chExt cx="560556" cy="774285"/>
                </a:xfrm>
              </p:grpSpPr>
              <p:sp>
                <p:nvSpPr>
                  <p:cNvPr id="211" name="Parallelogram 210">
                    <a:extLst>
                      <a:ext uri="{FF2B5EF4-FFF2-40B4-BE49-F238E27FC236}">
                        <a16:creationId xmlns:a16="http://schemas.microsoft.com/office/drawing/2014/main" id="{87219886-D1BD-4445-80F2-CB3C96132E24}"/>
                      </a:ext>
                    </a:extLst>
                  </p:cNvPr>
                  <p:cNvSpPr/>
                  <p:nvPr/>
                </p:nvSpPr>
                <p:spPr>
                  <a:xfrm rot="18517592">
                    <a:off x="2771562" y="3151886"/>
                    <a:ext cx="569293" cy="291355"/>
                  </a:xfrm>
                  <a:prstGeom prst="parallelogram">
                    <a:avLst>
                      <a:gd name="adj" fmla="val 126308"/>
                    </a:avLst>
                  </a:prstGeom>
                  <a:solidFill>
                    <a:srgbClr val="000000"/>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Chord 211">
                    <a:extLst>
                      <a:ext uri="{FF2B5EF4-FFF2-40B4-BE49-F238E27FC236}">
                        <a16:creationId xmlns:a16="http://schemas.microsoft.com/office/drawing/2014/main" id="{0269B373-8F27-4136-BC0B-025FBFCDF70E}"/>
                      </a:ext>
                    </a:extLst>
                  </p:cNvPr>
                  <p:cNvSpPr/>
                  <p:nvPr/>
                </p:nvSpPr>
                <p:spPr>
                  <a:xfrm rot="11780863">
                    <a:off x="2641330" y="2900420"/>
                    <a:ext cx="525860" cy="774285"/>
                  </a:xfrm>
                  <a:prstGeom prst="chord">
                    <a:avLst>
                      <a:gd name="adj1" fmla="val 6465698"/>
                      <a:gd name="adj2" fmla="val 12163125"/>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88" name="Oval 187">
                <a:extLst>
                  <a:ext uri="{FF2B5EF4-FFF2-40B4-BE49-F238E27FC236}">
                    <a16:creationId xmlns:a16="http://schemas.microsoft.com/office/drawing/2014/main" id="{573D2784-BD6C-48C4-87C4-4A29FC753FB8}"/>
                  </a:ext>
                </a:extLst>
              </p:cNvPr>
              <p:cNvSpPr/>
              <p:nvPr/>
            </p:nvSpPr>
            <p:spPr>
              <a:xfrm rot="5098972">
                <a:off x="1727064" y="2724248"/>
                <a:ext cx="64679" cy="77454"/>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A4F9CBAE-1461-4A83-B44D-05FBD07E4E3F}"/>
                  </a:ext>
                </a:extLst>
              </p:cNvPr>
              <p:cNvSpPr/>
              <p:nvPr/>
            </p:nvSpPr>
            <p:spPr>
              <a:xfrm rot="5098972">
                <a:off x="1959383" y="2716577"/>
                <a:ext cx="64679" cy="77454"/>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Top Corners Snipped 189">
                <a:extLst>
                  <a:ext uri="{FF2B5EF4-FFF2-40B4-BE49-F238E27FC236}">
                    <a16:creationId xmlns:a16="http://schemas.microsoft.com/office/drawing/2014/main" id="{9D5D8197-479B-4332-9C73-372EBBB6B0EC}"/>
                  </a:ext>
                </a:extLst>
              </p:cNvPr>
              <p:cNvSpPr/>
              <p:nvPr/>
            </p:nvSpPr>
            <p:spPr>
              <a:xfrm>
                <a:off x="2274133" y="2689359"/>
                <a:ext cx="154111" cy="103188"/>
              </a:xfrm>
              <a:prstGeom prst="snip2Same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1" name="Group 190">
                <a:extLst>
                  <a:ext uri="{FF2B5EF4-FFF2-40B4-BE49-F238E27FC236}">
                    <a16:creationId xmlns:a16="http://schemas.microsoft.com/office/drawing/2014/main" id="{7DC10B97-076E-4C31-ACA2-C293B2C4A9B3}"/>
                  </a:ext>
                </a:extLst>
              </p:cNvPr>
              <p:cNvGrpSpPr/>
              <p:nvPr/>
            </p:nvGrpSpPr>
            <p:grpSpPr>
              <a:xfrm>
                <a:off x="3463701" y="1557345"/>
                <a:ext cx="910025" cy="1079712"/>
                <a:chOff x="386354" y="1419356"/>
                <a:chExt cx="910025" cy="1079712"/>
              </a:xfrm>
            </p:grpSpPr>
            <p:sp>
              <p:nvSpPr>
                <p:cNvPr id="203" name="Parallelogram 202">
                  <a:extLst>
                    <a:ext uri="{FF2B5EF4-FFF2-40B4-BE49-F238E27FC236}">
                      <a16:creationId xmlns:a16="http://schemas.microsoft.com/office/drawing/2014/main" id="{0E0D88E6-8A08-45BB-BF6D-C422D769B0FE}"/>
                    </a:ext>
                  </a:extLst>
                </p:cNvPr>
                <p:cNvSpPr/>
                <p:nvPr/>
              </p:nvSpPr>
              <p:spPr>
                <a:xfrm rot="3747659">
                  <a:off x="518992" y="1721680"/>
                  <a:ext cx="781650" cy="773125"/>
                </a:xfrm>
                <a:prstGeom prst="parallelogram">
                  <a:avLst>
                    <a:gd name="adj" fmla="val 52587"/>
                  </a:avLst>
                </a:prstGeom>
                <a:solidFill>
                  <a:schemeClr val="tx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E31F4E0B-14E9-48F7-8F2F-02B7DBE3C577}"/>
                    </a:ext>
                  </a:extLst>
                </p:cNvPr>
                <p:cNvSpPr/>
                <p:nvPr/>
              </p:nvSpPr>
              <p:spPr>
                <a:xfrm>
                  <a:off x="386354" y="1419356"/>
                  <a:ext cx="857768" cy="514561"/>
                </a:xfrm>
                <a:prstGeom prst="rect">
                  <a:avLst/>
                </a:prstGeom>
                <a:solidFill>
                  <a:schemeClr val="tx1">
                    <a:lumMod val="75000"/>
                  </a:schemeClr>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8F1A0DF2-CF9B-4257-880C-34A74CB14FA4}"/>
                    </a:ext>
                  </a:extLst>
                </p:cNvPr>
                <p:cNvSpPr/>
                <p:nvPr/>
              </p:nvSpPr>
              <p:spPr>
                <a:xfrm>
                  <a:off x="412858" y="1452488"/>
                  <a:ext cx="806342" cy="455900"/>
                </a:xfrm>
                <a:prstGeom prst="rect">
                  <a:avLst/>
                </a:prstGeom>
                <a:solidFill>
                  <a:srgbClr val="000000"/>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CE57EB3F-D3D4-4B34-9B99-B83BCFF79750}"/>
                  </a:ext>
                </a:extLst>
              </p:cNvPr>
              <p:cNvGrpSpPr/>
              <p:nvPr/>
            </p:nvGrpSpPr>
            <p:grpSpPr>
              <a:xfrm>
                <a:off x="364437" y="1720960"/>
                <a:ext cx="1304026" cy="451985"/>
                <a:chOff x="364437" y="1720960"/>
                <a:chExt cx="1304026" cy="451985"/>
              </a:xfrm>
            </p:grpSpPr>
            <p:sp>
              <p:nvSpPr>
                <p:cNvPr id="198" name="Rectangle 197">
                  <a:extLst>
                    <a:ext uri="{FF2B5EF4-FFF2-40B4-BE49-F238E27FC236}">
                      <a16:creationId xmlns:a16="http://schemas.microsoft.com/office/drawing/2014/main" id="{E59A6A7A-56F7-4601-9005-C5A60A387A0A}"/>
                    </a:ext>
                  </a:extLst>
                </p:cNvPr>
                <p:cNvSpPr/>
                <p:nvPr/>
              </p:nvSpPr>
              <p:spPr>
                <a:xfrm>
                  <a:off x="578823" y="1875183"/>
                  <a:ext cx="1089640" cy="297762"/>
                </a:xfrm>
                <a:prstGeom prst="rect">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Parallelogram 198">
                  <a:extLst>
                    <a:ext uri="{FF2B5EF4-FFF2-40B4-BE49-F238E27FC236}">
                      <a16:creationId xmlns:a16="http://schemas.microsoft.com/office/drawing/2014/main" id="{04442ACB-7E1E-45BE-9EEE-93858C7B7648}"/>
                    </a:ext>
                  </a:extLst>
                </p:cNvPr>
                <p:cNvSpPr/>
                <p:nvPr/>
              </p:nvSpPr>
              <p:spPr>
                <a:xfrm rot="16200000">
                  <a:off x="245639" y="1839758"/>
                  <a:ext cx="451984" cy="214388"/>
                </a:xfrm>
                <a:prstGeom prst="parallelogram">
                  <a:avLst>
                    <a:gd name="adj" fmla="val 70249"/>
                  </a:avLst>
                </a:prstGeom>
                <a:solidFill>
                  <a:schemeClr val="accent3">
                    <a:lumMod val="20000"/>
                    <a:lumOff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E7D155FA-5970-4368-A5D6-37ED0FF76C72}"/>
                    </a:ext>
                  </a:extLst>
                </p:cNvPr>
                <p:cNvSpPr/>
                <p:nvPr/>
              </p:nvSpPr>
              <p:spPr>
                <a:xfrm>
                  <a:off x="1179443" y="1994452"/>
                  <a:ext cx="64679" cy="77454"/>
                </a:xfrm>
                <a:prstGeom prst="ellipse">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B6D51688-6C74-4C73-B821-6FA1F1301C92}"/>
                    </a:ext>
                  </a:extLst>
                </p:cNvPr>
                <p:cNvSpPr/>
                <p:nvPr/>
              </p:nvSpPr>
              <p:spPr>
                <a:xfrm>
                  <a:off x="1411762" y="1986781"/>
                  <a:ext cx="64679" cy="77454"/>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5C18494C-C008-4180-91A5-65736C3669E9}"/>
                    </a:ext>
                  </a:extLst>
                </p:cNvPr>
                <p:cNvSpPr/>
                <p:nvPr/>
              </p:nvSpPr>
              <p:spPr>
                <a:xfrm>
                  <a:off x="619118" y="1937420"/>
                  <a:ext cx="498738" cy="173287"/>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3" name="Freeform: Shape 192">
                <a:extLst>
                  <a:ext uri="{FF2B5EF4-FFF2-40B4-BE49-F238E27FC236}">
                    <a16:creationId xmlns:a16="http://schemas.microsoft.com/office/drawing/2014/main" id="{CD9E5CA0-176C-4DFB-A05A-925D5C80B9CB}"/>
                  </a:ext>
                </a:extLst>
              </p:cNvPr>
              <p:cNvSpPr/>
              <p:nvPr/>
            </p:nvSpPr>
            <p:spPr>
              <a:xfrm>
                <a:off x="1225560" y="2047461"/>
                <a:ext cx="530353" cy="696709"/>
              </a:xfrm>
              <a:custGeom>
                <a:avLst/>
                <a:gdLst>
                  <a:gd name="connsiteX0" fmla="*/ 266 w 530353"/>
                  <a:gd name="connsiteY0" fmla="*/ 0 h 696709"/>
                  <a:gd name="connsiteX1" fmla="*/ 73153 w 530353"/>
                  <a:gd name="connsiteY1" fmla="*/ 298174 h 696709"/>
                  <a:gd name="connsiteX2" fmla="*/ 450840 w 530353"/>
                  <a:gd name="connsiteY2" fmla="*/ 417443 h 696709"/>
                  <a:gd name="connsiteX3" fmla="*/ 530353 w 530353"/>
                  <a:gd name="connsiteY3" fmla="*/ 689113 h 696709"/>
                </a:gdLst>
                <a:ahLst/>
                <a:cxnLst>
                  <a:cxn ang="0">
                    <a:pos x="connsiteX0" y="connsiteY0"/>
                  </a:cxn>
                  <a:cxn ang="0">
                    <a:pos x="connsiteX1" y="connsiteY1"/>
                  </a:cxn>
                  <a:cxn ang="0">
                    <a:pos x="connsiteX2" y="connsiteY2"/>
                  </a:cxn>
                  <a:cxn ang="0">
                    <a:pos x="connsiteX3" y="connsiteY3"/>
                  </a:cxn>
                </a:cxnLst>
                <a:rect l="l" t="t" r="r" b="b"/>
                <a:pathLst>
                  <a:path w="530353" h="696709">
                    <a:moveTo>
                      <a:pt x="266" y="0"/>
                    </a:moveTo>
                    <a:cubicBezTo>
                      <a:pt x="-839" y="114300"/>
                      <a:pt x="-1943" y="228600"/>
                      <a:pt x="73153" y="298174"/>
                    </a:cubicBezTo>
                    <a:cubicBezTo>
                      <a:pt x="148249" y="367748"/>
                      <a:pt x="374640" y="352286"/>
                      <a:pt x="450840" y="417443"/>
                    </a:cubicBezTo>
                    <a:cubicBezTo>
                      <a:pt x="527040" y="482600"/>
                      <a:pt x="482866" y="744330"/>
                      <a:pt x="530353" y="689113"/>
                    </a:cubicBez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Freeform: Shape 193">
                <a:extLst>
                  <a:ext uri="{FF2B5EF4-FFF2-40B4-BE49-F238E27FC236}">
                    <a16:creationId xmlns:a16="http://schemas.microsoft.com/office/drawing/2014/main" id="{5902517A-F41B-4A95-BAA5-C9F59696D633}"/>
                  </a:ext>
                </a:extLst>
              </p:cNvPr>
              <p:cNvSpPr/>
              <p:nvPr/>
            </p:nvSpPr>
            <p:spPr>
              <a:xfrm>
                <a:off x="1457242" y="2022992"/>
                <a:ext cx="530353" cy="696709"/>
              </a:xfrm>
              <a:custGeom>
                <a:avLst/>
                <a:gdLst>
                  <a:gd name="connsiteX0" fmla="*/ 266 w 530353"/>
                  <a:gd name="connsiteY0" fmla="*/ 0 h 696709"/>
                  <a:gd name="connsiteX1" fmla="*/ 73153 w 530353"/>
                  <a:gd name="connsiteY1" fmla="*/ 298174 h 696709"/>
                  <a:gd name="connsiteX2" fmla="*/ 450840 w 530353"/>
                  <a:gd name="connsiteY2" fmla="*/ 417443 h 696709"/>
                  <a:gd name="connsiteX3" fmla="*/ 530353 w 530353"/>
                  <a:gd name="connsiteY3" fmla="*/ 689113 h 696709"/>
                </a:gdLst>
                <a:ahLst/>
                <a:cxnLst>
                  <a:cxn ang="0">
                    <a:pos x="connsiteX0" y="connsiteY0"/>
                  </a:cxn>
                  <a:cxn ang="0">
                    <a:pos x="connsiteX1" y="connsiteY1"/>
                  </a:cxn>
                  <a:cxn ang="0">
                    <a:pos x="connsiteX2" y="connsiteY2"/>
                  </a:cxn>
                  <a:cxn ang="0">
                    <a:pos x="connsiteX3" y="connsiteY3"/>
                  </a:cxn>
                </a:cxnLst>
                <a:rect l="l" t="t" r="r" b="b"/>
                <a:pathLst>
                  <a:path w="530353" h="696709">
                    <a:moveTo>
                      <a:pt x="266" y="0"/>
                    </a:moveTo>
                    <a:cubicBezTo>
                      <a:pt x="-839" y="114300"/>
                      <a:pt x="-1943" y="228600"/>
                      <a:pt x="73153" y="298174"/>
                    </a:cubicBezTo>
                    <a:cubicBezTo>
                      <a:pt x="148249" y="367748"/>
                      <a:pt x="374640" y="352286"/>
                      <a:pt x="450840" y="417443"/>
                    </a:cubicBezTo>
                    <a:cubicBezTo>
                      <a:pt x="527040" y="482600"/>
                      <a:pt x="482866" y="744330"/>
                      <a:pt x="530353" y="689113"/>
                    </a:cubicBezTo>
                  </a:path>
                </a:pathLst>
              </a:custGeom>
              <a:no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Freeform: Shape 194">
                <a:extLst>
                  <a:ext uri="{FF2B5EF4-FFF2-40B4-BE49-F238E27FC236}">
                    <a16:creationId xmlns:a16="http://schemas.microsoft.com/office/drawing/2014/main" id="{7C571821-40FD-4054-8B4A-7048AF8DAE60}"/>
                  </a:ext>
                </a:extLst>
              </p:cNvPr>
              <p:cNvSpPr/>
              <p:nvPr/>
            </p:nvSpPr>
            <p:spPr>
              <a:xfrm>
                <a:off x="2337903" y="2232991"/>
                <a:ext cx="1207054" cy="490331"/>
              </a:xfrm>
              <a:custGeom>
                <a:avLst/>
                <a:gdLst>
                  <a:gd name="connsiteX0" fmla="*/ 14358 w 1207054"/>
                  <a:gd name="connsiteY0" fmla="*/ 490331 h 490331"/>
                  <a:gd name="connsiteX1" fmla="*/ 107123 w 1207054"/>
                  <a:gd name="connsiteY1" fmla="*/ 92766 h 490331"/>
                  <a:gd name="connsiteX2" fmla="*/ 809488 w 1207054"/>
                  <a:gd name="connsiteY2" fmla="*/ 119270 h 490331"/>
                  <a:gd name="connsiteX3" fmla="*/ 1207054 w 1207054"/>
                  <a:gd name="connsiteY3" fmla="*/ 0 h 490331"/>
                </a:gdLst>
                <a:ahLst/>
                <a:cxnLst>
                  <a:cxn ang="0">
                    <a:pos x="connsiteX0" y="connsiteY0"/>
                  </a:cxn>
                  <a:cxn ang="0">
                    <a:pos x="connsiteX1" y="connsiteY1"/>
                  </a:cxn>
                  <a:cxn ang="0">
                    <a:pos x="connsiteX2" y="connsiteY2"/>
                  </a:cxn>
                  <a:cxn ang="0">
                    <a:pos x="connsiteX3" y="connsiteY3"/>
                  </a:cxn>
                </a:cxnLst>
                <a:rect l="l" t="t" r="r" b="b"/>
                <a:pathLst>
                  <a:path w="1207054" h="490331">
                    <a:moveTo>
                      <a:pt x="14358" y="490331"/>
                    </a:moveTo>
                    <a:cubicBezTo>
                      <a:pt x="-5521" y="322470"/>
                      <a:pt x="-25399" y="154609"/>
                      <a:pt x="107123" y="92766"/>
                    </a:cubicBezTo>
                    <a:cubicBezTo>
                      <a:pt x="239645" y="30923"/>
                      <a:pt x="626166" y="134731"/>
                      <a:pt x="809488" y="119270"/>
                    </a:cubicBezTo>
                    <a:cubicBezTo>
                      <a:pt x="992810" y="103809"/>
                      <a:pt x="1099932" y="51904"/>
                      <a:pt x="1207054" y="0"/>
                    </a:cubicBezTo>
                  </a:path>
                </a:pathLst>
              </a:custGeom>
              <a:no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6" name="Straight Connector 195">
                <a:extLst>
                  <a:ext uri="{FF2B5EF4-FFF2-40B4-BE49-F238E27FC236}">
                    <a16:creationId xmlns:a16="http://schemas.microsoft.com/office/drawing/2014/main" id="{DCC7743C-3C8A-48E8-8B46-BC3B6E0BA0D2}"/>
                  </a:ext>
                </a:extLst>
              </p:cNvPr>
              <p:cNvCxnSpPr>
                <a:cxnSpLocks/>
              </p:cNvCxnSpPr>
              <p:nvPr/>
            </p:nvCxnSpPr>
            <p:spPr>
              <a:xfrm>
                <a:off x="2804552" y="3210926"/>
                <a:ext cx="1003078" cy="327545"/>
              </a:xfrm>
              <a:prstGeom prst="line">
                <a:avLst/>
              </a:prstGeom>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C3C310E3-FEE4-4557-99A6-CE8E9DFCFDAE}"/>
                  </a:ext>
                </a:extLst>
              </p:cNvPr>
              <p:cNvCxnSpPr>
                <a:cxnSpLocks/>
                <a:stCxn id="206" idx="2"/>
              </p:cNvCxnSpPr>
              <p:nvPr/>
            </p:nvCxnSpPr>
            <p:spPr>
              <a:xfrm flipV="1">
                <a:off x="2869789" y="2689359"/>
                <a:ext cx="935964" cy="238842"/>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213" name="Group 212">
            <a:extLst>
              <a:ext uri="{FF2B5EF4-FFF2-40B4-BE49-F238E27FC236}">
                <a16:creationId xmlns:a16="http://schemas.microsoft.com/office/drawing/2014/main" id="{A42A84DF-58E9-4AC7-BC76-A33E4C1E6785}"/>
              </a:ext>
            </a:extLst>
          </p:cNvPr>
          <p:cNvGrpSpPr/>
          <p:nvPr/>
        </p:nvGrpSpPr>
        <p:grpSpPr>
          <a:xfrm>
            <a:off x="8656822" y="1693142"/>
            <a:ext cx="910025" cy="1079712"/>
            <a:chOff x="386354" y="1419356"/>
            <a:chExt cx="910025" cy="1079712"/>
          </a:xfrm>
        </p:grpSpPr>
        <p:sp>
          <p:nvSpPr>
            <p:cNvPr id="214" name="Parallelogram 213">
              <a:extLst>
                <a:ext uri="{FF2B5EF4-FFF2-40B4-BE49-F238E27FC236}">
                  <a16:creationId xmlns:a16="http://schemas.microsoft.com/office/drawing/2014/main" id="{2D82CDBA-E2C2-404D-A683-3B3B098D8A01}"/>
                </a:ext>
              </a:extLst>
            </p:cNvPr>
            <p:cNvSpPr/>
            <p:nvPr/>
          </p:nvSpPr>
          <p:spPr>
            <a:xfrm rot="3747659">
              <a:off x="518992" y="1721680"/>
              <a:ext cx="781650" cy="773125"/>
            </a:xfrm>
            <a:prstGeom prst="parallelogram">
              <a:avLst>
                <a:gd name="adj" fmla="val 52587"/>
              </a:avLst>
            </a:prstGeom>
            <a:solidFill>
              <a:schemeClr val="tx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B430E98D-E4DF-4073-9184-FFB5580BBC1F}"/>
                </a:ext>
              </a:extLst>
            </p:cNvPr>
            <p:cNvSpPr/>
            <p:nvPr/>
          </p:nvSpPr>
          <p:spPr>
            <a:xfrm>
              <a:off x="386354" y="1419356"/>
              <a:ext cx="857768" cy="514561"/>
            </a:xfrm>
            <a:prstGeom prst="rect">
              <a:avLst/>
            </a:prstGeom>
            <a:solidFill>
              <a:schemeClr val="tx1">
                <a:lumMod val="75000"/>
              </a:schemeClr>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0CEB6C18-C713-4952-98AF-AAE27A1001AE}"/>
                </a:ext>
              </a:extLst>
            </p:cNvPr>
            <p:cNvSpPr/>
            <p:nvPr/>
          </p:nvSpPr>
          <p:spPr>
            <a:xfrm>
              <a:off x="412858" y="1452488"/>
              <a:ext cx="806342" cy="455900"/>
            </a:xfrm>
            <a:prstGeom prst="rect">
              <a:avLst/>
            </a:prstGeom>
            <a:solidFill>
              <a:srgbClr val="000000"/>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0179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0"/>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3.125E-6 4.07407E-6 L -0.00039 0.09351 " pathEditMode="relative" rAng="0" ptsTypes="AA">
                                      <p:cBhvr>
                                        <p:cTn id="10" dur="2000" fill="hold"/>
                                        <p:tgtEl>
                                          <p:spTgt spid="154"/>
                                        </p:tgtEl>
                                        <p:attrNameLst>
                                          <p:attrName>ppt_x</p:attrName>
                                          <p:attrName>ppt_y</p:attrName>
                                        </p:attrNameLst>
                                      </p:cBhvr>
                                      <p:rCtr x="-26" y="4676"/>
                                    </p:animMotion>
                                  </p:childTnLst>
                                </p:cTn>
                              </p:par>
                              <p:par>
                                <p:cTn id="11" presetID="1" presetClass="entr" presetSubtype="0" fill="hold" nodeType="with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73A2FC-8E6F-9D48-9247-A9BE888D5F1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23748"/>
            <a:ext cx="5789054" cy="2892537"/>
          </a:xfrm>
          <a:prstGeom prst="rect">
            <a:avLst/>
          </a:prstGeom>
          <a:ln>
            <a:solidFill>
              <a:srgbClr val="000000"/>
            </a:solidFill>
          </a:ln>
        </p:spPr>
      </p:pic>
      <p:sp>
        <p:nvSpPr>
          <p:cNvPr id="2" name="Content Placeholder 1">
            <a:extLst>
              <a:ext uri="{FF2B5EF4-FFF2-40B4-BE49-F238E27FC236}">
                <a16:creationId xmlns:a16="http://schemas.microsoft.com/office/drawing/2014/main" id="{B5A31269-D4D9-E741-BC46-04CF90A46D27}"/>
              </a:ext>
            </a:extLst>
          </p:cNvPr>
          <p:cNvSpPr>
            <a:spLocks noGrp="1"/>
          </p:cNvSpPr>
          <p:nvPr>
            <p:ph idx="1"/>
          </p:nvPr>
        </p:nvSpPr>
        <p:spPr>
          <a:xfrm>
            <a:off x="610181" y="914401"/>
            <a:ext cx="5371517" cy="5495363"/>
          </a:xfrm>
        </p:spPr>
        <p:txBody>
          <a:bodyPr vert="horz" lIns="91440" tIns="45720" rIns="91440" bIns="45720" rtlCol="0" anchor="t">
            <a:noAutofit/>
          </a:bodyPr>
          <a:lstStyle/>
          <a:p>
            <a:pPr marL="0" indent="0">
              <a:buNone/>
            </a:pPr>
            <a:r>
              <a:rPr lang="en-US"/>
              <a:t>	</a:t>
            </a:r>
            <a:r>
              <a:rPr lang="en-US" b="1"/>
              <a:t>Phase 1: Boot Up and Ready</a:t>
            </a:r>
            <a:endParaRPr lang="en-US"/>
          </a:p>
          <a:p>
            <a:r>
              <a:rPr lang="en-US"/>
              <a:t>Provide power to</a:t>
            </a:r>
            <a:r>
              <a:rPr lang="en-US">
                <a:ea typeface="+mn-lt"/>
                <a:cs typeface="+mn-lt"/>
              </a:rPr>
              <a:t> all components</a:t>
            </a:r>
            <a:endParaRPr lang="en-US"/>
          </a:p>
          <a:p>
            <a:r>
              <a:rPr lang="en-US"/>
              <a:t>Verify avionics are operational</a:t>
            </a:r>
          </a:p>
          <a:p>
            <a:r>
              <a:rPr lang="en-US"/>
              <a:t>System ready to collect data</a:t>
            </a:r>
          </a:p>
          <a:p>
            <a:endParaRPr lang="en-US"/>
          </a:p>
          <a:p>
            <a:endParaRPr lang="en-US"/>
          </a:p>
          <a:p>
            <a:pPr marL="0" indent="0">
              <a:buNone/>
            </a:pPr>
            <a:r>
              <a:rPr lang="en-US"/>
              <a:t>	</a:t>
            </a:r>
            <a:r>
              <a:rPr lang="en-US" b="1"/>
              <a:t>Expected Results:</a:t>
            </a:r>
          </a:p>
          <a:p>
            <a:r>
              <a:rPr lang="en-US"/>
              <a:t>Validate Avionics Power System Test </a:t>
            </a:r>
          </a:p>
          <a:p>
            <a:pPr marL="0" indent="0">
              <a:buNone/>
            </a:pPr>
            <a:r>
              <a:rPr lang="en-US"/>
              <a:t>	results</a:t>
            </a:r>
          </a:p>
          <a:p>
            <a:pPr marL="0" indent="0">
              <a:buNone/>
            </a:pPr>
            <a:endParaRPr lang="en-US"/>
          </a:p>
        </p:txBody>
      </p:sp>
      <p:sp>
        <p:nvSpPr>
          <p:cNvPr id="3" name="Title 2">
            <a:extLst>
              <a:ext uri="{FF2B5EF4-FFF2-40B4-BE49-F238E27FC236}">
                <a16:creationId xmlns:a16="http://schemas.microsoft.com/office/drawing/2014/main" id="{1842AEB7-14D1-1249-A14B-54DF3A6C42E4}"/>
              </a:ext>
            </a:extLst>
          </p:cNvPr>
          <p:cNvSpPr>
            <a:spLocks noGrp="1"/>
          </p:cNvSpPr>
          <p:nvPr>
            <p:ph type="title"/>
          </p:nvPr>
        </p:nvSpPr>
        <p:spPr/>
        <p:txBody>
          <a:bodyPr/>
          <a:lstStyle/>
          <a:p>
            <a:r>
              <a:rPr lang="en-US"/>
              <a:t>System Integration Test</a:t>
            </a:r>
          </a:p>
        </p:txBody>
      </p:sp>
      <p:sp>
        <p:nvSpPr>
          <p:cNvPr id="4" name="Slide Number Placeholder 3">
            <a:extLst>
              <a:ext uri="{FF2B5EF4-FFF2-40B4-BE49-F238E27FC236}">
                <a16:creationId xmlns:a16="http://schemas.microsoft.com/office/drawing/2014/main" id="{0E565547-497C-E442-A49C-9FA0867C3457}"/>
              </a:ext>
            </a:extLst>
          </p:cNvPr>
          <p:cNvSpPr>
            <a:spLocks noGrp="1"/>
          </p:cNvSpPr>
          <p:nvPr>
            <p:ph type="sldNum" sz="quarter" idx="4"/>
          </p:nvPr>
        </p:nvSpPr>
        <p:spPr/>
        <p:txBody>
          <a:bodyPr/>
          <a:lstStyle/>
          <a:p>
            <a:fld id="{292ABC7F-B9E9-0840-915A-8F394559AFCC}" type="slidenum">
              <a:rPr lang="en-US" smtClean="0"/>
              <a:pPr/>
              <a:t>46</a:t>
            </a:fld>
            <a:endParaRPr lang="en-US"/>
          </a:p>
        </p:txBody>
      </p:sp>
      <p:sp>
        <p:nvSpPr>
          <p:cNvPr id="10" name="Oval 9">
            <a:extLst>
              <a:ext uri="{FF2B5EF4-FFF2-40B4-BE49-F238E27FC236}">
                <a16:creationId xmlns:a16="http://schemas.microsoft.com/office/drawing/2014/main" id="{6D315E61-1DE0-4972-B16D-C6D48E0B256B}"/>
              </a:ext>
            </a:extLst>
          </p:cNvPr>
          <p:cNvSpPr/>
          <p:nvPr/>
        </p:nvSpPr>
        <p:spPr>
          <a:xfrm rot="21158473">
            <a:off x="8085741" y="3517479"/>
            <a:ext cx="1336966" cy="48475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EB2B859C-4AB0-4E79-A78A-B84BCEE91FB3}"/>
              </a:ext>
            </a:extLst>
          </p:cNvPr>
          <p:cNvSpPr/>
          <p:nvPr/>
        </p:nvSpPr>
        <p:spPr>
          <a:xfrm rot="21158473">
            <a:off x="7884940" y="2930057"/>
            <a:ext cx="1638840" cy="52106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3A4AEABE-5119-4745-B533-D1EE55DF3700}"/>
              </a:ext>
            </a:extLst>
          </p:cNvPr>
          <p:cNvSpPr/>
          <p:nvPr/>
        </p:nvSpPr>
        <p:spPr>
          <a:xfrm>
            <a:off x="9752285" y="1938161"/>
            <a:ext cx="1692082" cy="204456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0540D1E5-676D-4793-97A9-7A674A1E0EC1}"/>
              </a:ext>
            </a:extLst>
          </p:cNvPr>
          <p:cNvSpPr/>
          <p:nvPr/>
        </p:nvSpPr>
        <p:spPr>
          <a:xfrm rot="21158473">
            <a:off x="6871071" y="3461097"/>
            <a:ext cx="1336966" cy="714144"/>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0D6CC2B3-E1E2-4CD5-B605-DBBF933B07A9}"/>
              </a:ext>
            </a:extLst>
          </p:cNvPr>
          <p:cNvSpPr/>
          <p:nvPr/>
        </p:nvSpPr>
        <p:spPr>
          <a:xfrm rot="21158473">
            <a:off x="6210230" y="2414378"/>
            <a:ext cx="896220" cy="1293407"/>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15" name="Table 14">
            <a:extLst>
              <a:ext uri="{FF2B5EF4-FFF2-40B4-BE49-F238E27FC236}">
                <a16:creationId xmlns:a16="http://schemas.microsoft.com/office/drawing/2014/main" id="{69F8B89E-420C-7243-AE9C-6A49B2EE2695}"/>
              </a:ext>
            </a:extLst>
          </p:cNvPr>
          <p:cNvGraphicFramePr>
            <a:graphicFrameLocks noGrp="1"/>
          </p:cNvGraphicFramePr>
          <p:nvPr>
            <p:extLst>
              <p:ext uri="{D42A27DB-BD31-4B8C-83A1-F6EECF244321}">
                <p14:modId xmlns:p14="http://schemas.microsoft.com/office/powerpoint/2010/main" val="374729385"/>
              </p:ext>
            </p:extLst>
          </p:nvPr>
        </p:nvGraphicFramePr>
        <p:xfrm>
          <a:off x="2926831" y="5081507"/>
          <a:ext cx="6109734" cy="1120170"/>
        </p:xfrm>
        <a:graphic>
          <a:graphicData uri="http://schemas.openxmlformats.org/drawingml/2006/table">
            <a:tbl>
              <a:tblPr firstRow="1" bandRow="1">
                <a:tableStyleId>{5C22544A-7EE6-4342-B048-85BDC9FD1C3A}</a:tableStyleId>
              </a:tblPr>
              <a:tblGrid>
                <a:gridCol w="1784314">
                  <a:extLst>
                    <a:ext uri="{9D8B030D-6E8A-4147-A177-3AD203B41FA5}">
                      <a16:colId xmlns:a16="http://schemas.microsoft.com/office/drawing/2014/main" val="1113898318"/>
                    </a:ext>
                  </a:extLst>
                </a:gridCol>
                <a:gridCol w="1356188">
                  <a:extLst>
                    <a:ext uri="{9D8B030D-6E8A-4147-A177-3AD203B41FA5}">
                      <a16:colId xmlns:a16="http://schemas.microsoft.com/office/drawing/2014/main" val="141843228"/>
                    </a:ext>
                  </a:extLst>
                </a:gridCol>
                <a:gridCol w="1623317">
                  <a:extLst>
                    <a:ext uri="{9D8B030D-6E8A-4147-A177-3AD203B41FA5}">
                      <a16:colId xmlns:a16="http://schemas.microsoft.com/office/drawing/2014/main" val="1466598821"/>
                    </a:ext>
                  </a:extLst>
                </a:gridCol>
                <a:gridCol w="1345915">
                  <a:extLst>
                    <a:ext uri="{9D8B030D-6E8A-4147-A177-3AD203B41FA5}">
                      <a16:colId xmlns:a16="http://schemas.microsoft.com/office/drawing/2014/main" val="3857748640"/>
                    </a:ext>
                  </a:extLst>
                </a:gridCol>
              </a:tblGrid>
              <a:tr h="328983">
                <a:tc>
                  <a:txBody>
                    <a:bodyPr/>
                    <a:lstStyle/>
                    <a:p>
                      <a:pPr fontAlgn="base"/>
                      <a:endParaRPr lang="en-US" b="1">
                        <a:solidFill>
                          <a:schemeClr val="bg1"/>
                        </a:solidFill>
                        <a:effectLst/>
                      </a:endParaRPr>
                    </a:p>
                  </a:txBody>
                  <a:tcPr/>
                </a:tc>
                <a:tc>
                  <a:txBody>
                    <a:bodyPr/>
                    <a:lstStyle/>
                    <a:p>
                      <a:pPr fontAlgn="base"/>
                      <a:r>
                        <a:rPr lang="en-US" b="1">
                          <a:solidFill>
                            <a:schemeClr val="bg1"/>
                          </a:solidFill>
                          <a:effectLst/>
                        </a:rPr>
                        <a:t>NUC</a:t>
                      </a:r>
                    </a:p>
                  </a:txBody>
                  <a:tcPr/>
                </a:tc>
                <a:tc>
                  <a:txBody>
                    <a:bodyPr/>
                    <a:lstStyle/>
                    <a:p>
                      <a:pPr fontAlgn="base"/>
                      <a:r>
                        <a:rPr lang="en-US" b="1">
                          <a:solidFill>
                            <a:schemeClr val="bg1"/>
                          </a:solidFill>
                          <a:effectLst/>
                        </a:rPr>
                        <a:t>Raspberry Pi</a:t>
                      </a:r>
                    </a:p>
                  </a:txBody>
                  <a:tcPr/>
                </a:tc>
                <a:tc>
                  <a:txBody>
                    <a:bodyPr/>
                    <a:lstStyle/>
                    <a:p>
                      <a:pPr fontAlgn="base"/>
                      <a:r>
                        <a:rPr lang="en-US" b="1">
                          <a:solidFill>
                            <a:schemeClr val="bg1"/>
                          </a:solidFill>
                          <a:effectLst/>
                        </a:rPr>
                        <a:t>TOF</a:t>
                      </a:r>
                    </a:p>
                  </a:txBody>
                  <a:tcPr/>
                </a:tc>
                <a:extLst>
                  <a:ext uri="{0D108BD9-81ED-4DB2-BD59-A6C34878D82A}">
                    <a16:rowId xmlns:a16="http://schemas.microsoft.com/office/drawing/2014/main" val="1884588189"/>
                  </a:ext>
                </a:extLst>
              </a:tr>
              <a:tr h="328983">
                <a:tc>
                  <a:txBody>
                    <a:bodyPr/>
                    <a:lstStyle/>
                    <a:p>
                      <a:pPr lvl="0">
                        <a:buNone/>
                      </a:pPr>
                      <a:r>
                        <a:rPr lang="en-US">
                          <a:solidFill>
                            <a:srgbClr val="000000"/>
                          </a:solidFill>
                        </a:rPr>
                        <a:t>Required Range</a:t>
                      </a:r>
                    </a:p>
                  </a:txBody>
                  <a:tcPr/>
                </a:tc>
                <a:tc>
                  <a:txBody>
                    <a:bodyPr/>
                    <a:lstStyle/>
                    <a:p>
                      <a:pPr lvl="0" algn="l">
                        <a:lnSpc>
                          <a:spcPct val="100000"/>
                        </a:lnSpc>
                        <a:spcBef>
                          <a:spcPts val="0"/>
                        </a:spcBef>
                        <a:spcAft>
                          <a:spcPts val="0"/>
                        </a:spcAft>
                        <a:buNone/>
                      </a:pPr>
                      <a:r>
                        <a:rPr lang="en-US" b="0" i="0" u="none" strike="noStrike" noProof="0">
                          <a:solidFill>
                            <a:srgbClr val="000000"/>
                          </a:solidFill>
                          <a:latin typeface="Cambria"/>
                        </a:rPr>
                        <a:t>12-24 V</a:t>
                      </a:r>
                    </a:p>
                  </a:txBody>
                  <a:tcPr/>
                </a:tc>
                <a:tc>
                  <a:txBody>
                    <a:bodyPr/>
                    <a:lstStyle/>
                    <a:p>
                      <a:pPr lvl="0" algn="l">
                        <a:lnSpc>
                          <a:spcPct val="100000"/>
                        </a:lnSpc>
                        <a:spcBef>
                          <a:spcPts val="0"/>
                        </a:spcBef>
                        <a:spcAft>
                          <a:spcPts val="0"/>
                        </a:spcAft>
                        <a:buNone/>
                      </a:pPr>
                      <a:r>
                        <a:rPr lang="en-US" b="0" i="0" u="none" strike="noStrike" noProof="0">
                          <a:solidFill>
                            <a:srgbClr val="000000"/>
                          </a:solidFill>
                          <a:latin typeface="Cambria"/>
                        </a:rPr>
                        <a:t>4.7-5.2 V</a:t>
                      </a:r>
                    </a:p>
                  </a:txBody>
                  <a:tcPr/>
                </a:tc>
                <a:tc>
                  <a:txBody>
                    <a:bodyPr/>
                    <a:lstStyle/>
                    <a:p>
                      <a:pPr lvl="0" algn="l">
                        <a:lnSpc>
                          <a:spcPct val="100000"/>
                        </a:lnSpc>
                        <a:spcBef>
                          <a:spcPts val="0"/>
                        </a:spcBef>
                        <a:spcAft>
                          <a:spcPts val="0"/>
                        </a:spcAft>
                        <a:buNone/>
                      </a:pPr>
                      <a:r>
                        <a:rPr lang="en-US" b="0" i="0" u="none" strike="noStrike" noProof="0">
                          <a:solidFill>
                            <a:srgbClr val="000000"/>
                          </a:solidFill>
                          <a:latin typeface="Cambria"/>
                        </a:rPr>
                        <a:t>20.4-28.4 V</a:t>
                      </a:r>
                    </a:p>
                  </a:txBody>
                  <a:tcPr/>
                </a:tc>
                <a:extLst>
                  <a:ext uri="{0D108BD9-81ED-4DB2-BD59-A6C34878D82A}">
                    <a16:rowId xmlns:a16="http://schemas.microsoft.com/office/drawing/2014/main" val="4293967228"/>
                  </a:ext>
                </a:extLst>
              </a:tr>
              <a:tr h="388650">
                <a:tc>
                  <a:txBody>
                    <a:bodyPr/>
                    <a:lstStyle/>
                    <a:p>
                      <a:pPr fontAlgn="base"/>
                      <a:r>
                        <a:rPr lang="en-US">
                          <a:solidFill>
                            <a:srgbClr val="000000"/>
                          </a:solidFill>
                          <a:effectLst/>
                        </a:rPr>
                        <a:t>Measurement</a:t>
                      </a:r>
                    </a:p>
                  </a:txBody>
                  <a:tcPr/>
                </a:tc>
                <a:tc>
                  <a:txBody>
                    <a:bodyPr/>
                    <a:lstStyle/>
                    <a:p>
                      <a:pPr lvl="0" algn="l">
                        <a:lnSpc>
                          <a:spcPct val="100000"/>
                        </a:lnSpc>
                        <a:spcBef>
                          <a:spcPts val="0"/>
                        </a:spcBef>
                        <a:spcAft>
                          <a:spcPts val="0"/>
                        </a:spcAft>
                        <a:buNone/>
                      </a:pPr>
                      <a:r>
                        <a:rPr lang="en-US" b="0" i="0" u="none" strike="noStrike" noProof="0">
                          <a:solidFill>
                            <a:srgbClr val="000000"/>
                          </a:solidFill>
                          <a:latin typeface="Cambria"/>
                        </a:rPr>
                        <a:t>12.3 V</a:t>
                      </a:r>
                    </a:p>
                  </a:txBody>
                  <a:tcPr/>
                </a:tc>
                <a:tc>
                  <a:txBody>
                    <a:bodyPr/>
                    <a:lstStyle/>
                    <a:p>
                      <a:pPr lvl="0" algn="l">
                        <a:lnSpc>
                          <a:spcPct val="100000"/>
                        </a:lnSpc>
                        <a:spcBef>
                          <a:spcPts val="0"/>
                        </a:spcBef>
                        <a:spcAft>
                          <a:spcPts val="0"/>
                        </a:spcAft>
                        <a:buNone/>
                      </a:pPr>
                      <a:r>
                        <a:rPr lang="en-US" b="0" i="0" u="none" strike="noStrike" noProof="0">
                          <a:solidFill>
                            <a:srgbClr val="000000"/>
                          </a:solidFill>
                          <a:latin typeface="Cambria"/>
                        </a:rPr>
                        <a:t>4.8 V</a:t>
                      </a:r>
                    </a:p>
                  </a:txBody>
                  <a:tcPr/>
                </a:tc>
                <a:tc>
                  <a:txBody>
                    <a:bodyPr/>
                    <a:lstStyle/>
                    <a:p>
                      <a:pPr lvl="0" algn="l">
                        <a:lnSpc>
                          <a:spcPct val="100000"/>
                        </a:lnSpc>
                        <a:spcBef>
                          <a:spcPts val="0"/>
                        </a:spcBef>
                        <a:spcAft>
                          <a:spcPts val="0"/>
                        </a:spcAft>
                        <a:buNone/>
                      </a:pPr>
                      <a:r>
                        <a:rPr lang="en-US" b="0" i="0" u="none" strike="noStrike" noProof="0">
                          <a:solidFill>
                            <a:srgbClr val="000000"/>
                          </a:solidFill>
                          <a:latin typeface="Cambria"/>
                        </a:rPr>
                        <a:t>24.9 V</a:t>
                      </a:r>
                    </a:p>
                  </a:txBody>
                  <a:tcPr/>
                </a:tc>
                <a:extLst>
                  <a:ext uri="{0D108BD9-81ED-4DB2-BD59-A6C34878D82A}">
                    <a16:rowId xmlns:a16="http://schemas.microsoft.com/office/drawing/2014/main" val="2578171653"/>
                  </a:ext>
                </a:extLst>
              </a:tr>
            </a:tbl>
          </a:graphicData>
        </a:graphic>
      </p:graphicFrame>
    </p:spTree>
    <p:extLst>
      <p:ext uri="{BB962C8B-B14F-4D97-AF65-F5344CB8AC3E}">
        <p14:creationId xmlns:p14="http://schemas.microsoft.com/office/powerpoint/2010/main" val="33882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73A2FC-8E6F-9D48-9247-A9BE888D5F1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23748"/>
            <a:ext cx="5789054" cy="2892537"/>
          </a:xfrm>
          <a:prstGeom prst="rect">
            <a:avLst/>
          </a:prstGeom>
          <a:ln>
            <a:solidFill>
              <a:srgbClr val="000000"/>
            </a:solidFill>
          </a:ln>
        </p:spPr>
      </p:pic>
      <p:sp>
        <p:nvSpPr>
          <p:cNvPr id="18" name="Isosceles Triangle 17">
            <a:extLst>
              <a:ext uri="{FF2B5EF4-FFF2-40B4-BE49-F238E27FC236}">
                <a16:creationId xmlns:a16="http://schemas.microsoft.com/office/drawing/2014/main" id="{6DE51DBA-9BE4-4F76-BDA0-80888839321A}"/>
              </a:ext>
            </a:extLst>
          </p:cNvPr>
          <p:cNvSpPr/>
          <p:nvPr/>
        </p:nvSpPr>
        <p:spPr>
          <a:xfrm rot="4391100">
            <a:off x="2255540" y="833408"/>
            <a:ext cx="3034944" cy="6176706"/>
          </a:xfrm>
          <a:prstGeom prst="triangle">
            <a:avLst/>
          </a:prstGeom>
          <a:gradFill>
            <a:gsLst>
              <a:gs pos="0">
                <a:schemeClr val="accent3">
                  <a:tint val="50000"/>
                  <a:satMod val="300000"/>
                </a:schemeClr>
              </a:gs>
              <a:gs pos="0">
                <a:schemeClr val="accent3">
                  <a:tint val="37000"/>
                  <a:satMod val="300000"/>
                </a:schemeClr>
              </a:gs>
              <a:gs pos="16000">
                <a:schemeClr val="accent3">
                  <a:tint val="15000"/>
                  <a:satMod val="350000"/>
                  <a:alpha val="32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7FE68CBC-038B-4874-A360-883781964BA6}"/>
              </a:ext>
            </a:extLst>
          </p:cNvPr>
          <p:cNvSpPr/>
          <p:nvPr/>
        </p:nvSpPr>
        <p:spPr>
          <a:xfrm rot="4373666">
            <a:off x="3169556" y="1598670"/>
            <a:ext cx="1938992" cy="6396375"/>
          </a:xfrm>
          <a:prstGeom prst="triangle">
            <a:avLst/>
          </a:prstGeom>
          <a:gradFill>
            <a:gsLst>
              <a:gs pos="0">
                <a:schemeClr val="accent4">
                  <a:tint val="50000"/>
                  <a:satMod val="300000"/>
                </a:schemeClr>
              </a:gs>
              <a:gs pos="0">
                <a:schemeClr val="accent4">
                  <a:tint val="37000"/>
                  <a:satMod val="300000"/>
                </a:schemeClr>
              </a:gs>
              <a:gs pos="31000">
                <a:schemeClr val="accent4">
                  <a:tint val="15000"/>
                  <a:satMod val="350000"/>
                  <a:alpha val="57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Title 2">
            <a:extLst>
              <a:ext uri="{FF2B5EF4-FFF2-40B4-BE49-F238E27FC236}">
                <a16:creationId xmlns:a16="http://schemas.microsoft.com/office/drawing/2014/main" id="{1842AEB7-14D1-1249-A14B-54DF3A6C42E4}"/>
              </a:ext>
            </a:extLst>
          </p:cNvPr>
          <p:cNvSpPr>
            <a:spLocks noGrp="1"/>
          </p:cNvSpPr>
          <p:nvPr>
            <p:ph type="title"/>
          </p:nvPr>
        </p:nvSpPr>
        <p:spPr/>
        <p:txBody>
          <a:bodyPr/>
          <a:lstStyle/>
          <a:p>
            <a:r>
              <a:rPr lang="en-US"/>
              <a:t>System Integration Test</a:t>
            </a:r>
          </a:p>
        </p:txBody>
      </p:sp>
      <p:sp>
        <p:nvSpPr>
          <p:cNvPr id="4" name="Slide Number Placeholder 3">
            <a:extLst>
              <a:ext uri="{FF2B5EF4-FFF2-40B4-BE49-F238E27FC236}">
                <a16:creationId xmlns:a16="http://schemas.microsoft.com/office/drawing/2014/main" id="{0E565547-497C-E442-A49C-9FA0867C3457}"/>
              </a:ext>
            </a:extLst>
          </p:cNvPr>
          <p:cNvSpPr>
            <a:spLocks noGrp="1"/>
          </p:cNvSpPr>
          <p:nvPr>
            <p:ph type="sldNum" sz="quarter" idx="4"/>
          </p:nvPr>
        </p:nvSpPr>
        <p:spPr/>
        <p:txBody>
          <a:bodyPr/>
          <a:lstStyle/>
          <a:p>
            <a:fld id="{292ABC7F-B9E9-0840-915A-8F394559AFCC}" type="slidenum">
              <a:rPr lang="en-US" smtClean="0"/>
              <a:pPr/>
              <a:t>47</a:t>
            </a:fld>
            <a:endParaRPr lang="en-US"/>
          </a:p>
        </p:txBody>
      </p:sp>
      <p:sp>
        <p:nvSpPr>
          <p:cNvPr id="10" name="Content Placeholder 1">
            <a:extLst>
              <a:ext uri="{FF2B5EF4-FFF2-40B4-BE49-F238E27FC236}">
                <a16:creationId xmlns:a16="http://schemas.microsoft.com/office/drawing/2014/main" id="{5FAAF14C-59C0-4882-B026-A5BB7B84CFEF}"/>
              </a:ext>
            </a:extLst>
          </p:cNvPr>
          <p:cNvSpPr>
            <a:spLocks noGrp="1"/>
          </p:cNvSpPr>
          <p:nvPr>
            <p:ph idx="1"/>
          </p:nvPr>
        </p:nvSpPr>
        <p:spPr>
          <a:xfrm>
            <a:off x="610181" y="914401"/>
            <a:ext cx="7019979" cy="2021839"/>
          </a:xfrm>
        </p:spPr>
        <p:txBody>
          <a:bodyPr vert="horz" lIns="91440" tIns="45720" rIns="91440" bIns="45720" rtlCol="0" anchor="t">
            <a:normAutofit/>
          </a:bodyPr>
          <a:lstStyle/>
          <a:p>
            <a:pPr marL="0" indent="0">
              <a:buNone/>
            </a:pPr>
            <a:r>
              <a:rPr lang="en-US"/>
              <a:t>	</a:t>
            </a:r>
            <a:r>
              <a:rPr lang="en-US" b="1"/>
              <a:t>Phase 2: Data Capture and Centroid Detection</a:t>
            </a:r>
          </a:p>
          <a:p>
            <a:r>
              <a:rPr lang="en-US">
                <a:ea typeface="+mn-lt"/>
                <a:cs typeface="+mn-lt"/>
              </a:rPr>
              <a:t>CubeSats move along track</a:t>
            </a:r>
          </a:p>
          <a:p>
            <a:r>
              <a:rPr lang="en-US"/>
              <a:t>Identify and track CubeSats</a:t>
            </a:r>
          </a:p>
          <a:p>
            <a:r>
              <a:rPr lang="en-US">
                <a:ea typeface="+mn-lt"/>
                <a:cs typeface="+mn-lt"/>
              </a:rPr>
              <a:t>Capture data for 10 meters</a:t>
            </a:r>
          </a:p>
          <a:p>
            <a:pPr marL="0" indent="0">
              <a:buNone/>
            </a:pPr>
            <a:endParaRPr lang="en-US"/>
          </a:p>
        </p:txBody>
      </p:sp>
      <p:sp>
        <p:nvSpPr>
          <p:cNvPr id="17" name="Content Placeholder 1">
            <a:extLst>
              <a:ext uri="{FF2B5EF4-FFF2-40B4-BE49-F238E27FC236}">
                <a16:creationId xmlns:a16="http://schemas.microsoft.com/office/drawing/2014/main" id="{B648E9F0-5B7C-44ED-9486-787DE3356F74}"/>
              </a:ext>
            </a:extLst>
          </p:cNvPr>
          <p:cNvSpPr txBox="1">
            <a:spLocks/>
          </p:cNvSpPr>
          <p:nvPr/>
        </p:nvSpPr>
        <p:spPr>
          <a:xfrm>
            <a:off x="6549738" y="4676753"/>
            <a:ext cx="5432134" cy="2021839"/>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Wingdings" charset="2"/>
              <a:buChar char="§"/>
              <a:defRPr sz="24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0000"/>
                </a:solidFill>
                <a:latin typeface="+mn-lt"/>
                <a:ea typeface="+mn-ea"/>
                <a:cs typeface="+mn-cs"/>
              </a:defRPr>
            </a:lvl2pPr>
            <a:lvl3pPr marL="1143000" indent="-228600" algn="l" defTabSz="457200" rtl="0" eaLnBrk="1" latinLnBrk="0" hangingPunct="1">
              <a:spcBef>
                <a:spcPct val="20000"/>
              </a:spcBef>
              <a:buFont typeface="Wingdings" charset="2"/>
              <a:buChar char="§"/>
              <a:defRPr sz="1800" b="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a:t>	</a:t>
            </a:r>
            <a:r>
              <a:rPr lang="en-US" b="1"/>
              <a:t>Expected Results</a:t>
            </a:r>
          </a:p>
          <a:p>
            <a:r>
              <a:rPr lang="en-US"/>
              <a:t>Validate results from Centroid </a:t>
            </a:r>
            <a:r>
              <a:rPr lang="en-US">
                <a:ea typeface="+mn-lt"/>
                <a:cs typeface="+mn-lt"/>
              </a:rPr>
              <a:t>Determination Test</a:t>
            </a:r>
            <a:endParaRPr lang="en-US"/>
          </a:p>
        </p:txBody>
      </p:sp>
      <p:grpSp>
        <p:nvGrpSpPr>
          <p:cNvPr id="20" name="Group 19">
            <a:extLst>
              <a:ext uri="{FF2B5EF4-FFF2-40B4-BE49-F238E27FC236}">
                <a16:creationId xmlns:a16="http://schemas.microsoft.com/office/drawing/2014/main" id="{49572A67-8BBB-43A9-BE67-19BD237F4489}"/>
              </a:ext>
            </a:extLst>
          </p:cNvPr>
          <p:cNvGrpSpPr/>
          <p:nvPr/>
        </p:nvGrpSpPr>
        <p:grpSpPr>
          <a:xfrm rot="20553005">
            <a:off x="683060" y="3750135"/>
            <a:ext cx="2925100" cy="1853237"/>
            <a:chOff x="4337556" y="2749971"/>
            <a:chExt cx="2878012" cy="1899545"/>
          </a:xfrm>
        </p:grpSpPr>
        <p:sp>
          <p:nvSpPr>
            <p:cNvPr id="21" name="Oval 20">
              <a:extLst>
                <a:ext uri="{FF2B5EF4-FFF2-40B4-BE49-F238E27FC236}">
                  <a16:creationId xmlns:a16="http://schemas.microsoft.com/office/drawing/2014/main" id="{EB8DBFF2-4F38-4F7A-9D22-6680C6999D4E}"/>
                </a:ext>
              </a:extLst>
            </p:cNvPr>
            <p:cNvSpPr/>
            <p:nvPr/>
          </p:nvSpPr>
          <p:spPr>
            <a:xfrm>
              <a:off x="4337556" y="4269169"/>
              <a:ext cx="387880" cy="380347"/>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E9775DD-2783-49AA-AD13-95E91C262B5A}"/>
                </a:ext>
              </a:extLst>
            </p:cNvPr>
            <p:cNvSpPr/>
            <p:nvPr/>
          </p:nvSpPr>
          <p:spPr>
            <a:xfrm>
              <a:off x="6467684" y="4260556"/>
              <a:ext cx="387880" cy="380347"/>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F1F6ED3-F722-46E2-8727-02BB53F6AEA1}"/>
                </a:ext>
              </a:extLst>
            </p:cNvPr>
            <p:cNvSpPr/>
            <p:nvPr/>
          </p:nvSpPr>
          <p:spPr>
            <a:xfrm>
              <a:off x="6855564" y="3914589"/>
              <a:ext cx="360004" cy="371304"/>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29234DA-1A91-4D98-8D72-CDE938D5328D}"/>
                </a:ext>
              </a:extLst>
            </p:cNvPr>
            <p:cNvSpPr/>
            <p:nvPr/>
          </p:nvSpPr>
          <p:spPr>
            <a:xfrm>
              <a:off x="4753311" y="3969739"/>
              <a:ext cx="360005" cy="370820"/>
            </a:xfrm>
            <a:prstGeom prst="ellipse">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Parallelogram 24">
              <a:extLst>
                <a:ext uri="{FF2B5EF4-FFF2-40B4-BE49-F238E27FC236}">
                  <a16:creationId xmlns:a16="http://schemas.microsoft.com/office/drawing/2014/main" id="{113316EE-0B3A-42CF-A3AB-12329C376347}"/>
                </a:ext>
              </a:extLst>
            </p:cNvPr>
            <p:cNvSpPr/>
            <p:nvPr/>
          </p:nvSpPr>
          <p:spPr>
            <a:xfrm>
              <a:off x="4443547" y="3902117"/>
              <a:ext cx="2622798" cy="375002"/>
            </a:xfrm>
            <a:prstGeom prst="parallelogram">
              <a:avLst>
                <a:gd name="adj" fmla="val 100676"/>
              </a:avLst>
            </a:prstGeom>
            <a:blipFill>
              <a:blip r:embed="rId4">
                <a:alphaModFix/>
              </a:blip>
              <a:tile tx="0" ty="0" sx="100000" sy="100000" flip="none" algn="tl"/>
            </a:bli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F536695-6197-47DF-80B4-FC7201E0217E}"/>
                </a:ext>
              </a:extLst>
            </p:cNvPr>
            <p:cNvSpPr/>
            <p:nvPr/>
          </p:nvSpPr>
          <p:spPr>
            <a:xfrm>
              <a:off x="4982814" y="3262309"/>
              <a:ext cx="80275" cy="878815"/>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36B2C70-F567-44F4-B151-8074D6CDC405}"/>
                </a:ext>
              </a:extLst>
            </p:cNvPr>
            <p:cNvSpPr/>
            <p:nvPr/>
          </p:nvSpPr>
          <p:spPr>
            <a:xfrm>
              <a:off x="5792801" y="3239755"/>
              <a:ext cx="80275" cy="878815"/>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E85B7E2-5D78-445F-8379-E45D6D0BA18C}"/>
                </a:ext>
              </a:extLst>
            </p:cNvPr>
            <p:cNvSpPr/>
            <p:nvPr/>
          </p:nvSpPr>
          <p:spPr>
            <a:xfrm>
              <a:off x="6623272" y="3239755"/>
              <a:ext cx="80275" cy="878815"/>
            </a:xfrm>
            <a:prstGeom prst="rect">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Parallelogram 28">
              <a:extLst>
                <a:ext uri="{FF2B5EF4-FFF2-40B4-BE49-F238E27FC236}">
                  <a16:creationId xmlns:a16="http://schemas.microsoft.com/office/drawing/2014/main" id="{C38FB7D8-E14C-496C-B401-80AF6262190D}"/>
                </a:ext>
              </a:extLst>
            </p:cNvPr>
            <p:cNvSpPr/>
            <p:nvPr/>
          </p:nvSpPr>
          <p:spPr>
            <a:xfrm rot="18517592">
              <a:off x="4940016" y="2962656"/>
              <a:ext cx="651561" cy="310388"/>
            </a:xfrm>
            <a:prstGeom prst="parallelogram">
              <a:avLst>
                <a:gd name="adj" fmla="val 126308"/>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445E5CE-59A4-4D5E-8BD0-3D2C6E0B3A2C}"/>
                </a:ext>
              </a:extLst>
            </p:cNvPr>
            <p:cNvSpPr/>
            <p:nvPr/>
          </p:nvSpPr>
          <p:spPr>
            <a:xfrm>
              <a:off x="4608405" y="2947733"/>
              <a:ext cx="577249" cy="510755"/>
            </a:xfrm>
            <a:prstGeom prst="rect">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arallelogram 30">
              <a:extLst>
                <a:ext uri="{FF2B5EF4-FFF2-40B4-BE49-F238E27FC236}">
                  <a16:creationId xmlns:a16="http://schemas.microsoft.com/office/drawing/2014/main" id="{38D7AA7E-41F1-46F7-B0AD-E4A2E63C4EA2}"/>
                </a:ext>
              </a:extLst>
            </p:cNvPr>
            <p:cNvSpPr/>
            <p:nvPr/>
          </p:nvSpPr>
          <p:spPr>
            <a:xfrm>
              <a:off x="4614532" y="2768680"/>
              <a:ext cx="723709" cy="176516"/>
            </a:xfrm>
            <a:prstGeom prst="parallelogram">
              <a:avLst>
                <a:gd name="adj" fmla="val 86509"/>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arallelogram 31">
              <a:extLst>
                <a:ext uri="{FF2B5EF4-FFF2-40B4-BE49-F238E27FC236}">
                  <a16:creationId xmlns:a16="http://schemas.microsoft.com/office/drawing/2014/main" id="{8EA1AA98-F401-4E1E-BBBB-09DAA26A87A1}"/>
                </a:ext>
              </a:extLst>
            </p:cNvPr>
            <p:cNvSpPr/>
            <p:nvPr/>
          </p:nvSpPr>
          <p:spPr>
            <a:xfrm rot="18517592">
              <a:off x="5791808" y="2943947"/>
              <a:ext cx="651561" cy="310388"/>
            </a:xfrm>
            <a:prstGeom prst="parallelogram">
              <a:avLst>
                <a:gd name="adj" fmla="val 126308"/>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D4D1741-DCDC-47C3-B6F3-883CFB52C441}"/>
                </a:ext>
              </a:extLst>
            </p:cNvPr>
            <p:cNvSpPr/>
            <p:nvPr/>
          </p:nvSpPr>
          <p:spPr>
            <a:xfrm>
              <a:off x="5460197" y="2929024"/>
              <a:ext cx="577249" cy="510755"/>
            </a:xfrm>
            <a:prstGeom prst="rect">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Parallelogram 33">
              <a:extLst>
                <a:ext uri="{FF2B5EF4-FFF2-40B4-BE49-F238E27FC236}">
                  <a16:creationId xmlns:a16="http://schemas.microsoft.com/office/drawing/2014/main" id="{B91654F9-CBD6-4BA9-88F5-D1F4C8144FF8}"/>
                </a:ext>
              </a:extLst>
            </p:cNvPr>
            <p:cNvSpPr/>
            <p:nvPr/>
          </p:nvSpPr>
          <p:spPr>
            <a:xfrm>
              <a:off x="5466324" y="2749971"/>
              <a:ext cx="723709" cy="176516"/>
            </a:xfrm>
            <a:prstGeom prst="parallelogram">
              <a:avLst>
                <a:gd name="adj" fmla="val 86509"/>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Parallelogram 34">
              <a:extLst>
                <a:ext uri="{FF2B5EF4-FFF2-40B4-BE49-F238E27FC236}">
                  <a16:creationId xmlns:a16="http://schemas.microsoft.com/office/drawing/2014/main" id="{3C516E5C-2577-490D-B21A-5A2047E4F1D1}"/>
                </a:ext>
              </a:extLst>
            </p:cNvPr>
            <p:cNvSpPr/>
            <p:nvPr/>
          </p:nvSpPr>
          <p:spPr>
            <a:xfrm rot="18517592">
              <a:off x="6631345" y="2943949"/>
              <a:ext cx="651561" cy="310388"/>
            </a:xfrm>
            <a:prstGeom prst="parallelogram">
              <a:avLst>
                <a:gd name="adj" fmla="val 126308"/>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E9903F0-6142-461D-931A-61AD27248182}"/>
                </a:ext>
              </a:extLst>
            </p:cNvPr>
            <p:cNvSpPr/>
            <p:nvPr/>
          </p:nvSpPr>
          <p:spPr>
            <a:xfrm>
              <a:off x="6299733" y="2929026"/>
              <a:ext cx="577249" cy="510755"/>
            </a:xfrm>
            <a:prstGeom prst="rect">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Parallelogram 36">
              <a:extLst>
                <a:ext uri="{FF2B5EF4-FFF2-40B4-BE49-F238E27FC236}">
                  <a16:creationId xmlns:a16="http://schemas.microsoft.com/office/drawing/2014/main" id="{1330C7ED-6EFD-4D1B-A0BE-AED58A3E1556}"/>
                </a:ext>
              </a:extLst>
            </p:cNvPr>
            <p:cNvSpPr/>
            <p:nvPr/>
          </p:nvSpPr>
          <p:spPr>
            <a:xfrm>
              <a:off x="6305860" y="2749973"/>
              <a:ext cx="723709" cy="176516"/>
            </a:xfrm>
            <a:prstGeom prst="parallelogram">
              <a:avLst>
                <a:gd name="adj" fmla="val 86509"/>
              </a:avLst>
            </a:prstGeom>
            <a:solidFill>
              <a:srgbClr val="FFFFFF"/>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5609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42AEB7-14D1-1249-A14B-54DF3A6C42E4}"/>
              </a:ext>
            </a:extLst>
          </p:cNvPr>
          <p:cNvSpPr>
            <a:spLocks noGrp="1"/>
          </p:cNvSpPr>
          <p:nvPr>
            <p:ph type="title"/>
          </p:nvPr>
        </p:nvSpPr>
        <p:spPr/>
        <p:txBody>
          <a:bodyPr/>
          <a:lstStyle/>
          <a:p>
            <a:r>
              <a:rPr lang="en-US"/>
              <a:t>System Integration Test</a:t>
            </a:r>
          </a:p>
        </p:txBody>
      </p:sp>
      <p:sp>
        <p:nvSpPr>
          <p:cNvPr id="4" name="Slide Number Placeholder 3">
            <a:extLst>
              <a:ext uri="{FF2B5EF4-FFF2-40B4-BE49-F238E27FC236}">
                <a16:creationId xmlns:a16="http://schemas.microsoft.com/office/drawing/2014/main" id="{0E565547-497C-E442-A49C-9FA0867C3457}"/>
              </a:ext>
            </a:extLst>
          </p:cNvPr>
          <p:cNvSpPr>
            <a:spLocks noGrp="1"/>
          </p:cNvSpPr>
          <p:nvPr>
            <p:ph type="sldNum" sz="quarter" idx="4"/>
          </p:nvPr>
        </p:nvSpPr>
        <p:spPr/>
        <p:txBody>
          <a:bodyPr/>
          <a:lstStyle/>
          <a:p>
            <a:fld id="{292ABC7F-B9E9-0840-915A-8F394559AFCC}" type="slidenum">
              <a:rPr lang="en-US" smtClean="0"/>
              <a:pPr/>
              <a:t>48</a:t>
            </a:fld>
            <a:endParaRPr lang="en-US"/>
          </a:p>
        </p:txBody>
      </p:sp>
      <p:pic>
        <p:nvPicPr>
          <p:cNvPr id="38" name="Picture 4" descr="A close up of a map&#10;&#10;Description generated with very high confidence">
            <a:extLst>
              <a:ext uri="{FF2B5EF4-FFF2-40B4-BE49-F238E27FC236}">
                <a16:creationId xmlns:a16="http://schemas.microsoft.com/office/drawing/2014/main" id="{63F3FEE4-B51C-CF4C-B90A-81C5246708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6767" y="1058058"/>
            <a:ext cx="9009864" cy="4741884"/>
          </a:xfrm>
          <a:prstGeom prst="rect">
            <a:avLst/>
          </a:prstGeom>
          <a:ln w="12700">
            <a:solidFill>
              <a:srgbClr val="000000"/>
            </a:solidFill>
          </a:ln>
        </p:spPr>
      </p:pic>
    </p:spTree>
    <p:extLst>
      <p:ext uri="{BB962C8B-B14F-4D97-AF65-F5344CB8AC3E}">
        <p14:creationId xmlns:p14="http://schemas.microsoft.com/office/powerpoint/2010/main" val="309028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42AEB7-14D1-1249-A14B-54DF3A6C42E4}"/>
              </a:ext>
            </a:extLst>
          </p:cNvPr>
          <p:cNvSpPr>
            <a:spLocks noGrp="1"/>
          </p:cNvSpPr>
          <p:nvPr>
            <p:ph type="title"/>
          </p:nvPr>
        </p:nvSpPr>
        <p:spPr/>
        <p:txBody>
          <a:bodyPr/>
          <a:lstStyle/>
          <a:p>
            <a:r>
              <a:rPr lang="en-US"/>
              <a:t>System Integration Test</a:t>
            </a:r>
          </a:p>
        </p:txBody>
      </p:sp>
      <p:sp>
        <p:nvSpPr>
          <p:cNvPr id="4" name="Slide Number Placeholder 3">
            <a:extLst>
              <a:ext uri="{FF2B5EF4-FFF2-40B4-BE49-F238E27FC236}">
                <a16:creationId xmlns:a16="http://schemas.microsoft.com/office/drawing/2014/main" id="{0E565547-497C-E442-A49C-9FA0867C3457}"/>
              </a:ext>
            </a:extLst>
          </p:cNvPr>
          <p:cNvSpPr>
            <a:spLocks noGrp="1"/>
          </p:cNvSpPr>
          <p:nvPr>
            <p:ph type="sldNum" sz="quarter" idx="4"/>
          </p:nvPr>
        </p:nvSpPr>
        <p:spPr/>
        <p:txBody>
          <a:bodyPr/>
          <a:lstStyle/>
          <a:p>
            <a:fld id="{292ABC7F-B9E9-0840-915A-8F394559AFCC}" type="slidenum">
              <a:rPr lang="en-US" smtClean="0"/>
              <a:pPr/>
              <a:t>49</a:t>
            </a:fld>
            <a:endParaRPr lang="en-US"/>
          </a:p>
        </p:txBody>
      </p:sp>
      <p:pic>
        <p:nvPicPr>
          <p:cNvPr id="6" name="Picture 5">
            <a:extLst>
              <a:ext uri="{FF2B5EF4-FFF2-40B4-BE49-F238E27FC236}">
                <a16:creationId xmlns:a16="http://schemas.microsoft.com/office/drawing/2014/main" id="{1E73A2FC-8E6F-9D48-9247-A9BE888D5F1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23748"/>
            <a:ext cx="5789054" cy="2892537"/>
          </a:xfrm>
          <a:prstGeom prst="rect">
            <a:avLst/>
          </a:prstGeom>
          <a:ln>
            <a:solidFill>
              <a:srgbClr val="000000"/>
            </a:solidFill>
          </a:ln>
        </p:spPr>
      </p:pic>
      <p:sp>
        <p:nvSpPr>
          <p:cNvPr id="9" name="Content Placeholder 1">
            <a:extLst>
              <a:ext uri="{FF2B5EF4-FFF2-40B4-BE49-F238E27FC236}">
                <a16:creationId xmlns:a16="http://schemas.microsoft.com/office/drawing/2014/main" id="{C0E8148C-AB88-454D-991C-BE9E4B4C666B}"/>
              </a:ext>
            </a:extLst>
          </p:cNvPr>
          <p:cNvSpPr>
            <a:spLocks noGrp="1"/>
          </p:cNvSpPr>
          <p:nvPr>
            <p:ph idx="1"/>
          </p:nvPr>
        </p:nvSpPr>
        <p:spPr>
          <a:xfrm>
            <a:off x="610181" y="914401"/>
            <a:ext cx="10971641" cy="5480829"/>
          </a:xfrm>
        </p:spPr>
        <p:txBody>
          <a:bodyPr/>
          <a:lstStyle/>
          <a:p>
            <a:pPr marL="0" indent="0">
              <a:buNone/>
            </a:pPr>
            <a:r>
              <a:rPr lang="en-US"/>
              <a:t>	</a:t>
            </a:r>
            <a:r>
              <a:rPr lang="en-US" b="1"/>
              <a:t>Phase 3: State Estimation</a:t>
            </a:r>
          </a:p>
          <a:p>
            <a:r>
              <a:rPr lang="en-US"/>
              <a:t>Quantify Noise Profile of sensor input</a:t>
            </a:r>
          </a:p>
          <a:p>
            <a:r>
              <a:rPr lang="en-US"/>
              <a:t>Assess automation/integration</a:t>
            </a:r>
          </a:p>
          <a:p>
            <a:pPr marL="0" indent="0">
              <a:buNone/>
            </a:pPr>
            <a:r>
              <a:rPr lang="en-US"/>
              <a:t>	of state estimation</a:t>
            </a:r>
          </a:p>
          <a:p>
            <a:endParaRPr lang="en-US"/>
          </a:p>
          <a:p>
            <a:pPr marL="0" indent="0">
              <a:buNone/>
            </a:pPr>
            <a:r>
              <a:rPr lang="en-US"/>
              <a:t>	</a:t>
            </a:r>
            <a:r>
              <a:rPr lang="en-US" b="1"/>
              <a:t>Expected Results </a:t>
            </a:r>
            <a:endParaRPr lang="en-US"/>
          </a:p>
          <a:p>
            <a:r>
              <a:rPr lang="en-US"/>
              <a:t>Demonstrate filter improves relative</a:t>
            </a:r>
          </a:p>
          <a:p>
            <a:pPr marL="0" indent="0">
              <a:buNone/>
            </a:pPr>
            <a:r>
              <a:rPr lang="en-US"/>
              <a:t> 	velocity estimates</a:t>
            </a:r>
          </a:p>
          <a:p>
            <a:r>
              <a:rPr lang="en-US"/>
              <a:t>Tune Filter</a:t>
            </a:r>
          </a:p>
        </p:txBody>
      </p:sp>
      <p:sp>
        <p:nvSpPr>
          <p:cNvPr id="10" name="Rectangle: Rounded Corners 9">
            <a:extLst>
              <a:ext uri="{FF2B5EF4-FFF2-40B4-BE49-F238E27FC236}">
                <a16:creationId xmlns:a16="http://schemas.microsoft.com/office/drawing/2014/main" id="{1F9D0526-E9DD-449B-8A84-4CFC9F402412}"/>
              </a:ext>
            </a:extLst>
          </p:cNvPr>
          <p:cNvSpPr/>
          <p:nvPr/>
        </p:nvSpPr>
        <p:spPr>
          <a:xfrm rot="21446951">
            <a:off x="9833835" y="2158641"/>
            <a:ext cx="1368783" cy="1538792"/>
          </a:xfrm>
          <a:prstGeom prst="roundRect">
            <a:avLst/>
          </a:prstGeom>
          <a:solidFill>
            <a:schemeClr val="accent6">
              <a:alpha val="51000"/>
            </a:scheme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1815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D13A9B-372E-5D4B-AB4A-8E878124EBCD}"/>
              </a:ext>
            </a:extLst>
          </p:cNvPr>
          <p:cNvSpPr>
            <a:spLocks noGrp="1"/>
          </p:cNvSpPr>
          <p:nvPr>
            <p:ph idx="1"/>
          </p:nvPr>
        </p:nvSpPr>
        <p:spPr>
          <a:xfrm>
            <a:off x="377727" y="914401"/>
            <a:ext cx="5371518" cy="5480829"/>
          </a:xfrm>
        </p:spPr>
        <p:txBody>
          <a:bodyPr vert="horz" lIns="91440" tIns="45720" rIns="91440" bIns="45720" rtlCol="0" anchor="t">
            <a:normAutofit/>
          </a:bodyPr>
          <a:lstStyle/>
          <a:p>
            <a:r>
              <a:rPr lang="en-US"/>
              <a:t>Integration of Subsystems</a:t>
            </a:r>
          </a:p>
          <a:p>
            <a:pPr lvl="1">
              <a:buFont typeface="Courier New" panose="02070309020205020404" pitchFamily="49" charset="0"/>
              <a:buChar char="o"/>
            </a:pPr>
            <a:r>
              <a:rPr lang="en-US" b="1"/>
              <a:t>Single</a:t>
            </a:r>
            <a:r>
              <a:rPr lang="en-US"/>
              <a:t> power source</a:t>
            </a:r>
          </a:p>
          <a:p>
            <a:pPr lvl="1">
              <a:buFont typeface="Courier New" panose="02070309020205020404" pitchFamily="49" charset="0"/>
              <a:buChar char="o"/>
            </a:pPr>
            <a:r>
              <a:rPr lang="en-US" b="1"/>
              <a:t>PCB: </a:t>
            </a:r>
            <a:r>
              <a:rPr lang="en-US"/>
              <a:t>Soldered-in components</a:t>
            </a:r>
          </a:p>
          <a:p>
            <a:pPr lvl="1">
              <a:buFont typeface="Courier New" panose="02070309020205020404" pitchFamily="49" charset="0"/>
              <a:buChar char="o"/>
            </a:pPr>
            <a:r>
              <a:rPr lang="en-US"/>
              <a:t>Raspberry Pi used to </a:t>
            </a:r>
            <a:r>
              <a:rPr lang="en-US" b="1"/>
              <a:t>power/control</a:t>
            </a:r>
            <a:endParaRPr lang="en-US"/>
          </a:p>
          <a:p>
            <a:pPr lvl="1">
              <a:buFont typeface="Courier New" panose="02070309020205020404" pitchFamily="49" charset="0"/>
              <a:buChar char="o"/>
            </a:pPr>
            <a:r>
              <a:rPr lang="en-US"/>
              <a:t>Fully </a:t>
            </a:r>
            <a:r>
              <a:rPr lang="en-US" b="1"/>
              <a:t>autonomous</a:t>
            </a:r>
            <a:r>
              <a:rPr lang="en-US"/>
              <a:t> system</a:t>
            </a:r>
          </a:p>
          <a:p>
            <a:r>
              <a:rPr lang="en-US"/>
              <a:t>State Estimation Software </a:t>
            </a:r>
            <a:r>
              <a:rPr lang="en-US">
                <a:sym typeface="Wingdings" pitchFamily="2" charset="2"/>
              </a:rPr>
              <a:t> TLEs</a:t>
            </a:r>
            <a:endParaRPr lang="en-US"/>
          </a:p>
          <a:p>
            <a:pPr lvl="1">
              <a:buFont typeface="Courier New" panose="02070309020205020404" pitchFamily="49" charset="0"/>
              <a:buChar char="o"/>
            </a:pPr>
            <a:r>
              <a:rPr lang="en-US" b="1">
                <a:sym typeface="Wingdings" pitchFamily="2" charset="2"/>
              </a:rPr>
              <a:t>Implemented nonlinear batch filter</a:t>
            </a:r>
          </a:p>
          <a:p>
            <a:r>
              <a:rPr lang="en-US">
                <a:sym typeface="Wingdings" pitchFamily="2" charset="2"/>
              </a:rPr>
              <a:t>New Structure/Chassis</a:t>
            </a:r>
            <a:endParaRPr lang="en-US"/>
          </a:p>
          <a:p>
            <a:pPr lvl="1">
              <a:buFont typeface="Courier New" panose="02070309020205020404" pitchFamily="49" charset="0"/>
              <a:buChar char="o"/>
            </a:pPr>
            <a:r>
              <a:rPr lang="en-US" b="1">
                <a:sym typeface="Wingdings" pitchFamily="2" charset="2"/>
              </a:rPr>
              <a:t>Reduced </a:t>
            </a:r>
            <a:r>
              <a:rPr lang="en-US">
                <a:sym typeface="Wingdings" pitchFamily="2" charset="2"/>
              </a:rPr>
              <a:t>size by </a:t>
            </a:r>
            <a:r>
              <a:rPr lang="en-US" b="1">
                <a:sym typeface="Wingdings" pitchFamily="2" charset="2"/>
              </a:rPr>
              <a:t>45%</a:t>
            </a:r>
            <a:endParaRPr lang="en-US" b="1"/>
          </a:p>
          <a:p>
            <a:pPr lvl="1">
              <a:buFont typeface="Courier New" panose="02070309020205020404" pitchFamily="49" charset="0"/>
              <a:buChar char="o"/>
            </a:pPr>
            <a:r>
              <a:rPr lang="en-US" b="1">
                <a:sym typeface="Wingdings" pitchFamily="2" charset="2"/>
              </a:rPr>
              <a:t>Complete</a:t>
            </a:r>
            <a:r>
              <a:rPr lang="en-US">
                <a:sym typeface="Wingdings" pitchFamily="2" charset="2"/>
              </a:rPr>
              <a:t> design rework</a:t>
            </a:r>
            <a:endParaRPr lang="en-US"/>
          </a:p>
          <a:p>
            <a:pPr lvl="1">
              <a:buFont typeface="Courier New" panose="02070309020205020404" pitchFamily="49" charset="0"/>
              <a:buChar char="o"/>
            </a:pPr>
            <a:r>
              <a:rPr lang="en-US">
                <a:sym typeface="Wingdings" pitchFamily="2" charset="2"/>
              </a:rPr>
              <a:t>New </a:t>
            </a:r>
            <a:r>
              <a:rPr lang="en-US" b="1">
                <a:sym typeface="Wingdings" pitchFamily="2" charset="2"/>
              </a:rPr>
              <a:t>external</a:t>
            </a:r>
            <a:r>
              <a:rPr lang="en-US">
                <a:sym typeface="Wingdings" pitchFamily="2" charset="2"/>
              </a:rPr>
              <a:t> mounting mechanism</a:t>
            </a:r>
          </a:p>
        </p:txBody>
      </p:sp>
      <p:sp>
        <p:nvSpPr>
          <p:cNvPr id="3" name="Title 2">
            <a:extLst>
              <a:ext uri="{FF2B5EF4-FFF2-40B4-BE49-F238E27FC236}">
                <a16:creationId xmlns:a16="http://schemas.microsoft.com/office/drawing/2014/main" id="{C6C54985-8F7E-CA47-A926-006864A05A00}"/>
              </a:ext>
            </a:extLst>
          </p:cNvPr>
          <p:cNvSpPr>
            <a:spLocks noGrp="1"/>
          </p:cNvSpPr>
          <p:nvPr>
            <p:ph type="title"/>
          </p:nvPr>
        </p:nvSpPr>
        <p:spPr/>
        <p:txBody>
          <a:bodyPr/>
          <a:lstStyle/>
          <a:p>
            <a:r>
              <a:rPr lang="en-US"/>
              <a:t>Changes from VANTAGE (2018/19 Senior Project)</a:t>
            </a:r>
          </a:p>
        </p:txBody>
      </p:sp>
      <p:sp>
        <p:nvSpPr>
          <p:cNvPr id="4" name="Slide Number Placeholder 3">
            <a:extLst>
              <a:ext uri="{FF2B5EF4-FFF2-40B4-BE49-F238E27FC236}">
                <a16:creationId xmlns:a16="http://schemas.microsoft.com/office/drawing/2014/main" id="{0C84EEB5-4267-984D-AC1F-B5DE165E0488}"/>
              </a:ext>
            </a:extLst>
          </p:cNvPr>
          <p:cNvSpPr>
            <a:spLocks noGrp="1"/>
          </p:cNvSpPr>
          <p:nvPr>
            <p:ph type="sldNum" sz="quarter" idx="4"/>
          </p:nvPr>
        </p:nvSpPr>
        <p:spPr/>
        <p:txBody>
          <a:bodyPr/>
          <a:lstStyle/>
          <a:p>
            <a:fld id="{292ABC7F-B9E9-0840-915A-8F394559AFCC}" type="slidenum">
              <a:rPr lang="en-US" smtClean="0"/>
              <a:pPr/>
              <a:t>5</a:t>
            </a:fld>
            <a:endParaRPr lang="en-US"/>
          </a:p>
        </p:txBody>
      </p:sp>
      <p:sp>
        <p:nvSpPr>
          <p:cNvPr id="6" name="Rectangle 5">
            <a:extLst>
              <a:ext uri="{FF2B5EF4-FFF2-40B4-BE49-F238E27FC236}">
                <a16:creationId xmlns:a16="http://schemas.microsoft.com/office/drawing/2014/main" id="{F65D5242-D0D4-46D2-BBE9-35C242CB96B5}"/>
              </a:ext>
            </a:extLst>
          </p:cNvPr>
          <p:cNvSpPr/>
          <p:nvPr/>
        </p:nvSpPr>
        <p:spPr>
          <a:xfrm>
            <a:off x="5749245" y="914401"/>
            <a:ext cx="6065028" cy="2739211"/>
          </a:xfrm>
          <a:prstGeom prst="rect">
            <a:avLst/>
          </a:prstGeom>
        </p:spPr>
        <p:txBody>
          <a:bodyPr wrap="square" anchor="t">
            <a:spAutoFit/>
          </a:bodyPr>
          <a:lstStyle/>
          <a:p>
            <a:pPr marL="342900" indent="-342900">
              <a:buFont typeface="Wingdings" panose="05000000000000000000" pitchFamily="2" charset="2"/>
              <a:buChar char="§"/>
            </a:pPr>
            <a:r>
              <a:rPr lang="en-US" sz="2400">
                <a:solidFill>
                  <a:srgbClr val="000000"/>
                </a:solidFill>
              </a:rPr>
              <a:t>Simulation</a:t>
            </a:r>
          </a:p>
          <a:p>
            <a:pPr marL="927735" lvl="1" indent="-342900">
              <a:buFont typeface="Courier New" panose="02070309020205020404" pitchFamily="49" charset="0"/>
              <a:buChar char="o"/>
            </a:pPr>
            <a:r>
              <a:rPr lang="en-US" sz="2000" b="1">
                <a:solidFill>
                  <a:srgbClr val="000000"/>
                </a:solidFill>
              </a:rPr>
              <a:t>Non-linear</a:t>
            </a:r>
            <a:r>
              <a:rPr lang="en-US" sz="2000">
                <a:solidFill>
                  <a:srgbClr val="000000"/>
                </a:solidFill>
              </a:rPr>
              <a:t> CubeSat trajectories</a:t>
            </a:r>
            <a:endParaRPr lang="en-US" sz="2000">
              <a:solidFill>
                <a:srgbClr val="000000"/>
              </a:solidFill>
              <a:ea typeface="Cambria"/>
            </a:endParaRPr>
          </a:p>
          <a:p>
            <a:pPr marL="342900" indent="-342900">
              <a:buFont typeface="Wingdings" panose="05000000000000000000" pitchFamily="2" charset="2"/>
              <a:buChar char="§"/>
            </a:pPr>
            <a:r>
              <a:rPr lang="en-US" sz="2400">
                <a:solidFill>
                  <a:srgbClr val="000000"/>
                </a:solidFill>
              </a:rPr>
              <a:t>Integrated GPS</a:t>
            </a:r>
            <a:endParaRPr lang="en-US" sz="2400">
              <a:solidFill>
                <a:srgbClr val="000000"/>
              </a:solidFill>
              <a:ea typeface="Cambria"/>
            </a:endParaRPr>
          </a:p>
          <a:p>
            <a:pPr marL="927735" lvl="1" indent="-342900">
              <a:buFont typeface="Courier New" panose="02070309020205020404" pitchFamily="49" charset="0"/>
              <a:buChar char="o"/>
            </a:pPr>
            <a:r>
              <a:rPr lang="en-US" sz="2000" b="1">
                <a:solidFill>
                  <a:srgbClr val="000000"/>
                </a:solidFill>
              </a:rPr>
              <a:t>Attitude/Position </a:t>
            </a:r>
            <a:r>
              <a:rPr lang="en-US" sz="2000">
                <a:solidFill>
                  <a:srgbClr val="000000"/>
                </a:solidFill>
              </a:rPr>
              <a:t>determination</a:t>
            </a:r>
            <a:endParaRPr lang="en-US" sz="2000">
              <a:solidFill>
                <a:srgbClr val="000000"/>
              </a:solidFill>
              <a:ea typeface="Cambria"/>
            </a:endParaRPr>
          </a:p>
          <a:p>
            <a:pPr marL="342900" indent="-342900">
              <a:buFont typeface="Wingdings" panose="05000000000000000000" pitchFamily="2" charset="2"/>
              <a:buChar char="§"/>
            </a:pPr>
            <a:r>
              <a:rPr lang="en-US" sz="2400">
                <a:solidFill>
                  <a:srgbClr val="000000"/>
                </a:solidFill>
                <a:sym typeface="Wingdings" pitchFamily="2" charset="2"/>
              </a:rPr>
              <a:t>Testing</a:t>
            </a:r>
            <a:endParaRPr lang="en-US" sz="2400">
              <a:solidFill>
                <a:srgbClr val="000000"/>
              </a:solidFill>
              <a:ea typeface="Cambria"/>
            </a:endParaRPr>
          </a:p>
          <a:p>
            <a:pPr marL="927735" lvl="1" indent="-342900">
              <a:buFont typeface="Courier New" panose="02070309020205020404" pitchFamily="49" charset="0"/>
              <a:buChar char="o"/>
            </a:pPr>
            <a:r>
              <a:rPr lang="en-US" sz="2000">
                <a:solidFill>
                  <a:srgbClr val="000000"/>
                </a:solidFill>
                <a:sym typeface="Wingdings" pitchFamily="2" charset="2"/>
              </a:rPr>
              <a:t>Centroid detection</a:t>
            </a:r>
            <a:endParaRPr lang="en-US" sz="2000">
              <a:solidFill>
                <a:srgbClr val="000000"/>
              </a:solidFill>
              <a:ea typeface="Cambria" panose="02040503050406030204"/>
            </a:endParaRPr>
          </a:p>
          <a:p>
            <a:pPr marL="927735" lvl="1" indent="-342900">
              <a:buFont typeface="Courier New" panose="02070309020205020404" pitchFamily="49" charset="0"/>
              <a:buChar char="o"/>
            </a:pPr>
            <a:r>
              <a:rPr lang="en-US" sz="2000">
                <a:solidFill>
                  <a:srgbClr val="000000"/>
                </a:solidFill>
                <a:sym typeface="Wingdings" pitchFamily="2" charset="2"/>
              </a:rPr>
              <a:t>Vibrational/Shock </a:t>
            </a:r>
            <a:r>
              <a:rPr lang="en-US" sz="2000" b="1">
                <a:solidFill>
                  <a:srgbClr val="000000"/>
                </a:solidFill>
                <a:sym typeface="Wingdings" pitchFamily="2" charset="2"/>
              </a:rPr>
              <a:t>testing of chassis</a:t>
            </a:r>
            <a:endParaRPr lang="en-US" sz="2000" b="1">
              <a:solidFill>
                <a:srgbClr val="000000"/>
              </a:solidFill>
              <a:ea typeface="Cambria"/>
            </a:endParaRPr>
          </a:p>
          <a:p>
            <a:pPr marL="1513205" lvl="2" indent="-342900">
              <a:buFont typeface="Cambria" panose="02040503050406030204" pitchFamily="18" charset="0"/>
              <a:buChar char="·"/>
            </a:pPr>
            <a:r>
              <a:rPr lang="en-US" sz="2000">
                <a:solidFill>
                  <a:srgbClr val="000000"/>
                </a:solidFill>
                <a:sym typeface="Wingdings" pitchFamily="2" charset="2"/>
              </a:rPr>
              <a:t>Advanced NASA TRL</a:t>
            </a:r>
            <a:endParaRPr lang="en-US" sz="2000">
              <a:solidFill>
                <a:srgbClr val="000000"/>
              </a:solidFill>
              <a:ea typeface="Cambria" panose="02040503050406030204"/>
            </a:endParaRPr>
          </a:p>
        </p:txBody>
      </p:sp>
      <p:pic>
        <p:nvPicPr>
          <p:cNvPr id="14" name="Picture 13" descr="A picture containing stove, computer&#10;&#10;Description automatically generated">
            <a:extLst>
              <a:ext uri="{FF2B5EF4-FFF2-40B4-BE49-F238E27FC236}">
                <a16:creationId xmlns:a16="http://schemas.microsoft.com/office/drawing/2014/main" id="{09287388-5B76-48F7-AB74-A86B235659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81698" y="3757461"/>
            <a:ext cx="5371517" cy="2863961"/>
          </a:xfrm>
          <a:prstGeom prst="rect">
            <a:avLst/>
          </a:prstGeom>
          <a:ln>
            <a:solidFill>
              <a:srgbClr val="000000"/>
            </a:solidFill>
          </a:ln>
        </p:spPr>
      </p:pic>
    </p:spTree>
    <p:extLst>
      <p:ext uri="{BB962C8B-B14F-4D97-AF65-F5344CB8AC3E}">
        <p14:creationId xmlns:p14="http://schemas.microsoft.com/office/powerpoint/2010/main" val="265818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42AEB7-14D1-1249-A14B-54DF3A6C42E4}"/>
              </a:ext>
            </a:extLst>
          </p:cNvPr>
          <p:cNvSpPr>
            <a:spLocks noGrp="1"/>
          </p:cNvSpPr>
          <p:nvPr>
            <p:ph type="title"/>
          </p:nvPr>
        </p:nvSpPr>
        <p:spPr/>
        <p:txBody>
          <a:bodyPr/>
          <a:lstStyle/>
          <a:p>
            <a:r>
              <a:rPr lang="en-US"/>
              <a:t>System Integration Test</a:t>
            </a:r>
          </a:p>
        </p:txBody>
      </p:sp>
      <p:sp>
        <p:nvSpPr>
          <p:cNvPr id="4" name="Slide Number Placeholder 3">
            <a:extLst>
              <a:ext uri="{FF2B5EF4-FFF2-40B4-BE49-F238E27FC236}">
                <a16:creationId xmlns:a16="http://schemas.microsoft.com/office/drawing/2014/main" id="{0E565547-497C-E442-A49C-9FA0867C3457}"/>
              </a:ext>
            </a:extLst>
          </p:cNvPr>
          <p:cNvSpPr>
            <a:spLocks noGrp="1"/>
          </p:cNvSpPr>
          <p:nvPr>
            <p:ph type="sldNum" sz="quarter" idx="4"/>
          </p:nvPr>
        </p:nvSpPr>
        <p:spPr/>
        <p:txBody>
          <a:bodyPr/>
          <a:lstStyle/>
          <a:p>
            <a:fld id="{292ABC7F-B9E9-0840-915A-8F394559AFCC}" type="slidenum">
              <a:rPr lang="en-US" smtClean="0"/>
              <a:pPr/>
              <a:t>50</a:t>
            </a:fld>
            <a:endParaRPr lang="en-US"/>
          </a:p>
        </p:txBody>
      </p:sp>
      <p:pic>
        <p:nvPicPr>
          <p:cNvPr id="8" name="Picture 7" descr="A close up of a map&#10;&#10;Description automatically generated">
            <a:extLst>
              <a:ext uri="{FF2B5EF4-FFF2-40B4-BE49-F238E27FC236}">
                <a16:creationId xmlns:a16="http://schemas.microsoft.com/office/drawing/2014/main" id="{832AF00C-56AF-4F68-BA86-06E0CE7EE6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3225" t="7768" r="9711" b="7998"/>
          <a:stretch/>
        </p:blipFill>
        <p:spPr>
          <a:xfrm>
            <a:off x="1878524" y="1153674"/>
            <a:ext cx="8206349" cy="5146912"/>
          </a:xfrm>
          <a:prstGeom prst="rect">
            <a:avLst/>
          </a:prstGeom>
          <a:ln w="12700">
            <a:solidFill>
              <a:srgbClr val="000000"/>
            </a:solidFill>
          </a:ln>
        </p:spPr>
      </p:pic>
    </p:spTree>
    <p:extLst>
      <p:ext uri="{BB962C8B-B14F-4D97-AF65-F5344CB8AC3E}">
        <p14:creationId xmlns:p14="http://schemas.microsoft.com/office/powerpoint/2010/main" val="186209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42AEB7-14D1-1249-A14B-54DF3A6C42E4}"/>
              </a:ext>
            </a:extLst>
          </p:cNvPr>
          <p:cNvSpPr>
            <a:spLocks noGrp="1"/>
          </p:cNvSpPr>
          <p:nvPr>
            <p:ph type="title"/>
          </p:nvPr>
        </p:nvSpPr>
        <p:spPr/>
        <p:txBody>
          <a:bodyPr/>
          <a:lstStyle/>
          <a:p>
            <a:r>
              <a:rPr lang="en-US"/>
              <a:t>System Integration Test</a:t>
            </a:r>
          </a:p>
        </p:txBody>
      </p:sp>
      <p:sp>
        <p:nvSpPr>
          <p:cNvPr id="4" name="Slide Number Placeholder 3">
            <a:extLst>
              <a:ext uri="{FF2B5EF4-FFF2-40B4-BE49-F238E27FC236}">
                <a16:creationId xmlns:a16="http://schemas.microsoft.com/office/drawing/2014/main" id="{0E565547-497C-E442-A49C-9FA0867C3457}"/>
              </a:ext>
            </a:extLst>
          </p:cNvPr>
          <p:cNvSpPr>
            <a:spLocks noGrp="1"/>
          </p:cNvSpPr>
          <p:nvPr>
            <p:ph type="sldNum" sz="quarter" idx="4"/>
          </p:nvPr>
        </p:nvSpPr>
        <p:spPr/>
        <p:txBody>
          <a:bodyPr/>
          <a:lstStyle/>
          <a:p>
            <a:fld id="{292ABC7F-B9E9-0840-915A-8F394559AFCC}" type="slidenum">
              <a:rPr lang="en-US" smtClean="0"/>
              <a:pPr/>
              <a:t>51</a:t>
            </a:fld>
            <a:endParaRPr lang="en-US"/>
          </a:p>
        </p:txBody>
      </p:sp>
      <p:pic>
        <p:nvPicPr>
          <p:cNvPr id="6" name="Picture 5">
            <a:extLst>
              <a:ext uri="{FF2B5EF4-FFF2-40B4-BE49-F238E27FC236}">
                <a16:creationId xmlns:a16="http://schemas.microsoft.com/office/drawing/2014/main" id="{1E73A2FC-8E6F-9D48-9247-A9BE888D5F1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23748"/>
            <a:ext cx="5789054" cy="2892537"/>
          </a:xfrm>
          <a:prstGeom prst="rect">
            <a:avLst/>
          </a:prstGeom>
          <a:ln>
            <a:solidFill>
              <a:srgbClr val="000000"/>
            </a:solidFill>
          </a:ln>
        </p:spPr>
      </p:pic>
      <p:sp>
        <p:nvSpPr>
          <p:cNvPr id="9" name="Content Placeholder 1">
            <a:extLst>
              <a:ext uri="{FF2B5EF4-FFF2-40B4-BE49-F238E27FC236}">
                <a16:creationId xmlns:a16="http://schemas.microsoft.com/office/drawing/2014/main" id="{A2180EDF-2318-4125-9222-7026580797B2}"/>
              </a:ext>
            </a:extLst>
          </p:cNvPr>
          <p:cNvSpPr>
            <a:spLocks noGrp="1"/>
          </p:cNvSpPr>
          <p:nvPr>
            <p:ph idx="1"/>
          </p:nvPr>
        </p:nvSpPr>
        <p:spPr>
          <a:xfrm>
            <a:off x="610181" y="970961"/>
            <a:ext cx="6610751" cy="5424269"/>
          </a:xfrm>
        </p:spPr>
        <p:txBody>
          <a:bodyPr>
            <a:normAutofit/>
          </a:bodyPr>
          <a:lstStyle/>
          <a:p>
            <a:pPr marL="0" indent="0">
              <a:buNone/>
            </a:pPr>
            <a:r>
              <a:rPr lang="en-US" dirty="0"/>
              <a:t>	</a:t>
            </a:r>
            <a:r>
              <a:rPr lang="en-US" b="1" dirty="0"/>
              <a:t>Phase 4: Communication and Final Results</a:t>
            </a:r>
          </a:p>
          <a:p>
            <a:r>
              <a:rPr lang="en-US" dirty="0"/>
              <a:t>Deliver Still Images</a:t>
            </a:r>
          </a:p>
          <a:p>
            <a:r>
              <a:rPr lang="en-US" dirty="0"/>
              <a:t>Verify TLEs were delivered in under </a:t>
            </a:r>
          </a:p>
          <a:p>
            <a:pPr marL="0" indent="0">
              <a:buNone/>
            </a:pPr>
            <a:r>
              <a:rPr lang="en-US" dirty="0"/>
              <a:t>	15 minutes</a:t>
            </a:r>
          </a:p>
          <a:p>
            <a:endParaRPr lang="en-US" dirty="0"/>
          </a:p>
          <a:p>
            <a:endParaRPr lang="en-US" dirty="0"/>
          </a:p>
          <a:p>
            <a:pPr marL="0" indent="0">
              <a:buNone/>
            </a:pPr>
            <a:r>
              <a:rPr lang="en-US" dirty="0"/>
              <a:t>	</a:t>
            </a:r>
            <a:r>
              <a:rPr lang="en-US" b="1" dirty="0"/>
              <a:t>Expected Results:</a:t>
            </a:r>
          </a:p>
          <a:p>
            <a:r>
              <a:rPr lang="en-US" dirty="0"/>
              <a:t>Pictures of deployed CubeSats and</a:t>
            </a:r>
          </a:p>
          <a:p>
            <a:pPr marL="0" indent="0">
              <a:buNone/>
            </a:pPr>
            <a:r>
              <a:rPr lang="en-US" dirty="0"/>
              <a:t>	estimates delivered in under 15 minutes</a:t>
            </a:r>
          </a:p>
          <a:p>
            <a:pPr marL="0" indent="0">
              <a:buNone/>
            </a:pPr>
            <a:endParaRPr lang="en-US" dirty="0"/>
          </a:p>
          <a:p>
            <a:endParaRPr lang="en-US" dirty="0"/>
          </a:p>
        </p:txBody>
      </p:sp>
      <p:sp>
        <p:nvSpPr>
          <p:cNvPr id="10" name="Rectangle: Rounded Corners 9">
            <a:extLst>
              <a:ext uri="{FF2B5EF4-FFF2-40B4-BE49-F238E27FC236}">
                <a16:creationId xmlns:a16="http://schemas.microsoft.com/office/drawing/2014/main" id="{65E61D35-BFF2-4035-878D-DC4CC0FFB548}"/>
              </a:ext>
            </a:extLst>
          </p:cNvPr>
          <p:cNvSpPr/>
          <p:nvPr/>
        </p:nvSpPr>
        <p:spPr>
          <a:xfrm rot="15622417">
            <a:off x="8417746" y="2505543"/>
            <a:ext cx="461361" cy="1384073"/>
          </a:xfrm>
          <a:prstGeom prst="roundRect">
            <a:avLst/>
          </a:prstGeom>
          <a:solidFill>
            <a:schemeClr val="accent6">
              <a:alpha val="51000"/>
            </a:scheme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3408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37F985-9CAF-4262-90D7-8619BD7BFE3E}"/>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1279" y="1538032"/>
            <a:ext cx="6780799" cy="4739522"/>
          </a:xfrm>
          <a:prstGeom prst="rect">
            <a:avLst/>
          </a:prstGeom>
          <a:ln w="38100">
            <a:solidFill>
              <a:schemeClr val="tx1"/>
            </a:solidFill>
          </a:ln>
        </p:spPr>
      </p:pic>
      <p:pic>
        <p:nvPicPr>
          <p:cNvPr id="20" name="Picture 19" descr="A close up of a map&#10;&#10;Description automatically generated">
            <a:extLst>
              <a:ext uri="{FF2B5EF4-FFF2-40B4-BE49-F238E27FC236}">
                <a16:creationId xmlns:a16="http://schemas.microsoft.com/office/drawing/2014/main" id="{88CD58A0-250B-403F-845E-B7DF37CE73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280" y="1518866"/>
            <a:ext cx="6780798" cy="4758688"/>
          </a:xfrm>
          <a:prstGeom prst="rect">
            <a:avLst/>
          </a:prstGeom>
          <a:ln w="38100">
            <a:solidFill>
              <a:schemeClr val="tx1"/>
            </a:solidFill>
          </a:ln>
        </p:spPr>
      </p:pic>
      <p:sp>
        <p:nvSpPr>
          <p:cNvPr id="3" name="Title 2">
            <a:extLst>
              <a:ext uri="{FF2B5EF4-FFF2-40B4-BE49-F238E27FC236}">
                <a16:creationId xmlns:a16="http://schemas.microsoft.com/office/drawing/2014/main" id="{8291CAF4-C07C-4A53-B0AA-E9B340AB8C9E}"/>
              </a:ext>
            </a:extLst>
          </p:cNvPr>
          <p:cNvSpPr>
            <a:spLocks noGrp="1"/>
          </p:cNvSpPr>
          <p:nvPr>
            <p:ph type="title"/>
          </p:nvPr>
        </p:nvSpPr>
        <p:spPr/>
        <p:txBody>
          <a:bodyPr/>
          <a:lstStyle/>
          <a:p>
            <a:r>
              <a:rPr lang="en-US"/>
              <a:t>System Integration Test Overview</a:t>
            </a:r>
          </a:p>
        </p:txBody>
      </p:sp>
      <p:sp>
        <p:nvSpPr>
          <p:cNvPr id="4" name="Slide Number Placeholder 3">
            <a:extLst>
              <a:ext uri="{FF2B5EF4-FFF2-40B4-BE49-F238E27FC236}">
                <a16:creationId xmlns:a16="http://schemas.microsoft.com/office/drawing/2014/main" id="{94661AD3-0324-40ED-8322-F514CC28974D}"/>
              </a:ext>
            </a:extLst>
          </p:cNvPr>
          <p:cNvSpPr>
            <a:spLocks noGrp="1"/>
          </p:cNvSpPr>
          <p:nvPr>
            <p:ph type="sldNum" sz="quarter" idx="4"/>
          </p:nvPr>
        </p:nvSpPr>
        <p:spPr/>
        <p:txBody>
          <a:bodyPr/>
          <a:lstStyle/>
          <a:p>
            <a:fld id="{292ABC7F-B9E9-0840-915A-8F394559AFCC}" type="slidenum">
              <a:rPr lang="en-US" smtClean="0"/>
              <a:pPr/>
              <a:t>52</a:t>
            </a:fld>
            <a:endParaRPr lang="en-US"/>
          </a:p>
        </p:txBody>
      </p:sp>
      <p:pic>
        <p:nvPicPr>
          <p:cNvPr id="29" name="Picture 28" descr="A picture containing road, outdoor, sitting, man&#10;&#10;Description automatically generated">
            <a:extLst>
              <a:ext uri="{FF2B5EF4-FFF2-40B4-BE49-F238E27FC236}">
                <a16:creationId xmlns:a16="http://schemas.microsoft.com/office/drawing/2014/main" id="{3E988308-B346-4CF8-8DEE-726E610B50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10399" y="4320973"/>
            <a:ext cx="5181601" cy="2537026"/>
          </a:xfrm>
          <a:prstGeom prst="rect">
            <a:avLst/>
          </a:prstGeom>
          <a:ln>
            <a:solidFill>
              <a:srgbClr val="00B050"/>
            </a:solidFill>
          </a:ln>
        </p:spPr>
      </p:pic>
      <p:pic>
        <p:nvPicPr>
          <p:cNvPr id="11" name="Picture 10">
            <a:extLst>
              <a:ext uri="{FF2B5EF4-FFF2-40B4-BE49-F238E27FC236}">
                <a16:creationId xmlns:a16="http://schemas.microsoft.com/office/drawing/2014/main" id="{187DF8CE-75E5-42F6-9230-115300CC18CC}"/>
              </a:ext>
            </a:extLst>
          </p:cNvPr>
          <p:cNvPicPr>
            <a:picLocks noChangeAspect="1"/>
          </p:cNvPicPr>
          <p:nvPr/>
        </p:nvPicPr>
        <p:blipFill>
          <a:blip r:embed="rId5"/>
          <a:stretch>
            <a:fillRect/>
          </a:stretch>
        </p:blipFill>
        <p:spPr>
          <a:xfrm>
            <a:off x="7010400" y="854122"/>
            <a:ext cx="5181600" cy="3466851"/>
          </a:xfrm>
          <a:prstGeom prst="rect">
            <a:avLst/>
          </a:prstGeom>
          <a:ln>
            <a:solidFill>
              <a:srgbClr val="00CC00"/>
            </a:solidFill>
          </a:ln>
        </p:spPr>
      </p:pic>
      <p:sp>
        <p:nvSpPr>
          <p:cNvPr id="16" name="Oval 15">
            <a:extLst>
              <a:ext uri="{FF2B5EF4-FFF2-40B4-BE49-F238E27FC236}">
                <a16:creationId xmlns:a16="http://schemas.microsoft.com/office/drawing/2014/main" id="{771F662D-66C0-486E-B39F-62F492DE13BE}"/>
              </a:ext>
            </a:extLst>
          </p:cNvPr>
          <p:cNvSpPr/>
          <p:nvPr/>
        </p:nvSpPr>
        <p:spPr>
          <a:xfrm>
            <a:off x="1828502" y="1838960"/>
            <a:ext cx="1971337" cy="84328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6A319B69-1208-411A-AD11-3ADB7AD494CC}"/>
              </a:ext>
            </a:extLst>
          </p:cNvPr>
          <p:cNvSpPr txBox="1"/>
          <p:nvPr/>
        </p:nvSpPr>
        <p:spPr>
          <a:xfrm>
            <a:off x="2289411" y="1937434"/>
            <a:ext cx="1118576" cy="646331"/>
          </a:xfrm>
          <a:prstGeom prst="rect">
            <a:avLst/>
          </a:prstGeom>
          <a:noFill/>
        </p:spPr>
        <p:txBody>
          <a:bodyPr wrap="none" rtlCol="0">
            <a:spAutoFit/>
          </a:bodyPr>
          <a:lstStyle/>
          <a:p>
            <a:r>
              <a:rPr lang="en-US" b="1">
                <a:solidFill>
                  <a:srgbClr val="FF0000"/>
                </a:solidFill>
              </a:rPr>
              <a:t>&lt; [mm]</a:t>
            </a:r>
          </a:p>
          <a:p>
            <a:r>
              <a:rPr lang="en-US" b="1">
                <a:solidFill>
                  <a:srgbClr val="FF0000"/>
                </a:solidFill>
              </a:rPr>
              <a:t>accuracy</a:t>
            </a:r>
          </a:p>
        </p:txBody>
      </p:sp>
      <p:pic>
        <p:nvPicPr>
          <p:cNvPr id="5" name="Picture 4" descr="A picture containing bench, street&#10;&#10;Description automatically generated">
            <a:extLst>
              <a:ext uri="{FF2B5EF4-FFF2-40B4-BE49-F238E27FC236}">
                <a16:creationId xmlns:a16="http://schemas.microsoft.com/office/drawing/2014/main" id="{0621BE38-64EA-4180-8212-A95E0C51040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10399" y="4305113"/>
            <a:ext cx="5181602" cy="2552887"/>
          </a:xfrm>
          <a:prstGeom prst="rect">
            <a:avLst/>
          </a:prstGeom>
        </p:spPr>
      </p:pic>
    </p:spTree>
    <p:extLst>
      <p:ext uri="{BB962C8B-B14F-4D97-AF65-F5344CB8AC3E}">
        <p14:creationId xmlns:p14="http://schemas.microsoft.com/office/powerpoint/2010/main" val="305924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47E36985-E09C-4ADE-85C6-29859259F9B3}"/>
              </a:ext>
            </a:extLst>
          </p:cNvPr>
          <p:cNvSpPr/>
          <p:nvPr/>
        </p:nvSpPr>
        <p:spPr>
          <a:xfrm>
            <a:off x="6665418" y="5117541"/>
            <a:ext cx="4704156" cy="160794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ED3CCF2B-3506-4EBA-81D2-226A1D2A04CE}"/>
              </a:ext>
            </a:extLst>
          </p:cNvPr>
          <p:cNvSpPr/>
          <p:nvPr/>
        </p:nvSpPr>
        <p:spPr>
          <a:xfrm>
            <a:off x="6274340" y="4417679"/>
            <a:ext cx="5195028" cy="3693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AD78F738-33D1-41B5-8345-B66B9645BF89}"/>
              </a:ext>
            </a:extLst>
          </p:cNvPr>
          <p:cNvSpPr/>
          <p:nvPr/>
        </p:nvSpPr>
        <p:spPr>
          <a:xfrm>
            <a:off x="6361202" y="842630"/>
            <a:ext cx="5032674" cy="28623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FC0C0685-8186-4E67-8E7B-C44BEB7D6B43}"/>
              </a:ext>
            </a:extLst>
          </p:cNvPr>
          <p:cNvSpPr/>
          <p:nvPr/>
        </p:nvSpPr>
        <p:spPr>
          <a:xfrm>
            <a:off x="126568" y="3997974"/>
            <a:ext cx="5032674" cy="28623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E1BAB4EE-ED21-4555-A768-55F5BD90090A}"/>
              </a:ext>
            </a:extLst>
          </p:cNvPr>
          <p:cNvSpPr/>
          <p:nvPr/>
        </p:nvSpPr>
        <p:spPr>
          <a:xfrm>
            <a:off x="271931" y="759856"/>
            <a:ext cx="4737812" cy="27323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a:extLst>
              <a:ext uri="{FF2B5EF4-FFF2-40B4-BE49-F238E27FC236}">
                <a16:creationId xmlns:a16="http://schemas.microsoft.com/office/drawing/2014/main" id="{E4413A05-595E-4EA9-A7E2-8B94B9770CF2}"/>
              </a:ext>
            </a:extLst>
          </p:cNvPr>
          <p:cNvSpPr>
            <a:spLocks noGrp="1"/>
          </p:cNvSpPr>
          <p:nvPr>
            <p:ph type="title"/>
          </p:nvPr>
        </p:nvSpPr>
        <p:spPr/>
        <p:txBody>
          <a:bodyPr/>
          <a:lstStyle/>
          <a:p>
            <a:r>
              <a:rPr lang="en-US">
                <a:ea typeface="+mj-lt"/>
                <a:cs typeface="+mj-lt"/>
              </a:rPr>
              <a:t>System Integration Test Results: Uncertainty Profile</a:t>
            </a:r>
          </a:p>
        </p:txBody>
      </p:sp>
      <p:sp>
        <p:nvSpPr>
          <p:cNvPr id="4" name="Slide Number Placeholder 3">
            <a:extLst>
              <a:ext uri="{FF2B5EF4-FFF2-40B4-BE49-F238E27FC236}">
                <a16:creationId xmlns:a16="http://schemas.microsoft.com/office/drawing/2014/main" id="{3CE6F507-3CFE-4C04-BB34-C64C6E67518A}"/>
              </a:ext>
            </a:extLst>
          </p:cNvPr>
          <p:cNvSpPr>
            <a:spLocks noGrp="1"/>
          </p:cNvSpPr>
          <p:nvPr>
            <p:ph type="sldNum" sz="quarter" idx="4"/>
          </p:nvPr>
        </p:nvSpPr>
        <p:spPr/>
        <p:txBody>
          <a:bodyPr/>
          <a:lstStyle/>
          <a:p>
            <a:fld id="{292ABC7F-B9E9-0840-915A-8F394559AFCC}" type="slidenum">
              <a:rPr lang="en-US" smtClean="0"/>
              <a:pPr/>
              <a:t>53</a:t>
            </a:fld>
            <a:endParaRPr lang="en-US"/>
          </a:p>
        </p:txBody>
      </p:sp>
      <p:pic>
        <p:nvPicPr>
          <p:cNvPr id="5" name="Picture 4" descr="A close up of a map&#10;&#10;Description automatically generated">
            <a:extLst>
              <a:ext uri="{FF2B5EF4-FFF2-40B4-BE49-F238E27FC236}">
                <a16:creationId xmlns:a16="http://schemas.microsoft.com/office/drawing/2014/main" id="{9EE9015E-8F0A-4241-9DE6-3F17E4B4DC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05744" y="1198471"/>
            <a:ext cx="4366329" cy="2441969"/>
          </a:xfrm>
          <a:prstGeom prst="rect">
            <a:avLst/>
          </a:prstGeom>
        </p:spPr>
      </p:pic>
      <p:pic>
        <p:nvPicPr>
          <p:cNvPr id="6" name="Picture 5" descr="A picture containing table&#10;&#10;Description automatically generated">
            <a:extLst>
              <a:ext uri="{FF2B5EF4-FFF2-40B4-BE49-F238E27FC236}">
                <a16:creationId xmlns:a16="http://schemas.microsoft.com/office/drawing/2014/main" id="{AAABC238-89B6-407A-A814-18C6C44606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415" y="4317790"/>
            <a:ext cx="5009168" cy="2441969"/>
          </a:xfrm>
          <a:prstGeom prst="rect">
            <a:avLst/>
          </a:prstGeom>
        </p:spPr>
      </p:pic>
      <p:pic>
        <p:nvPicPr>
          <p:cNvPr id="10" name="Picture 9" descr="A close up of a map&#10;&#10;Description automatically generated">
            <a:extLst>
              <a:ext uri="{FF2B5EF4-FFF2-40B4-BE49-F238E27FC236}">
                <a16:creationId xmlns:a16="http://schemas.microsoft.com/office/drawing/2014/main" id="{F7FE024B-1D01-453F-92C4-254F033D39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8596" y="1108963"/>
            <a:ext cx="4366328" cy="2323451"/>
          </a:xfrm>
          <a:prstGeom prst="rect">
            <a:avLst/>
          </a:prstGeom>
        </p:spPr>
      </p:pic>
      <p:sp>
        <p:nvSpPr>
          <p:cNvPr id="13" name="TextBox 12">
            <a:extLst>
              <a:ext uri="{FF2B5EF4-FFF2-40B4-BE49-F238E27FC236}">
                <a16:creationId xmlns:a16="http://schemas.microsoft.com/office/drawing/2014/main" id="{81B80F57-EF91-4869-A3EF-A9274E80F7F3}"/>
              </a:ext>
            </a:extLst>
          </p:cNvPr>
          <p:cNvSpPr txBox="1"/>
          <p:nvPr/>
        </p:nvSpPr>
        <p:spPr>
          <a:xfrm>
            <a:off x="7517734" y="829139"/>
            <a:ext cx="4078018" cy="369332"/>
          </a:xfrm>
          <a:prstGeom prst="rect">
            <a:avLst/>
          </a:prstGeom>
          <a:noFill/>
        </p:spPr>
        <p:txBody>
          <a:bodyPr wrap="square" rtlCol="0">
            <a:spAutoFit/>
          </a:bodyPr>
          <a:lstStyle/>
          <a:p>
            <a:r>
              <a:rPr lang="en-US" b="1">
                <a:solidFill>
                  <a:srgbClr val="000000"/>
                </a:solidFill>
              </a:rPr>
              <a:t>3. Anderson-Darling Test</a:t>
            </a:r>
          </a:p>
        </p:txBody>
      </p:sp>
      <p:sp>
        <p:nvSpPr>
          <p:cNvPr id="18" name="Rectangle 17">
            <a:extLst>
              <a:ext uri="{FF2B5EF4-FFF2-40B4-BE49-F238E27FC236}">
                <a16:creationId xmlns:a16="http://schemas.microsoft.com/office/drawing/2014/main" id="{2F99AB8D-741D-4531-88EA-409B7F067509}"/>
              </a:ext>
            </a:extLst>
          </p:cNvPr>
          <p:cNvSpPr/>
          <p:nvPr/>
        </p:nvSpPr>
        <p:spPr>
          <a:xfrm>
            <a:off x="1108554" y="3975733"/>
            <a:ext cx="3351880" cy="369332"/>
          </a:xfrm>
          <a:prstGeom prst="rect">
            <a:avLst/>
          </a:prstGeom>
        </p:spPr>
        <p:txBody>
          <a:bodyPr wrap="none">
            <a:spAutoFit/>
          </a:bodyPr>
          <a:lstStyle/>
          <a:p>
            <a:r>
              <a:rPr lang="en-US" b="1">
                <a:solidFill>
                  <a:srgbClr val="000000"/>
                </a:solidFill>
              </a:rPr>
              <a:t>2. Compute Error In Centroids</a:t>
            </a:r>
          </a:p>
        </p:txBody>
      </p:sp>
      <p:sp>
        <p:nvSpPr>
          <p:cNvPr id="19" name="Rectangle 18">
            <a:extLst>
              <a:ext uri="{FF2B5EF4-FFF2-40B4-BE49-F238E27FC236}">
                <a16:creationId xmlns:a16="http://schemas.microsoft.com/office/drawing/2014/main" id="{FF4E4479-42A3-45FD-81E8-8F82A6F0A15F}"/>
              </a:ext>
            </a:extLst>
          </p:cNvPr>
          <p:cNvSpPr/>
          <p:nvPr/>
        </p:nvSpPr>
        <p:spPr>
          <a:xfrm>
            <a:off x="860217" y="749744"/>
            <a:ext cx="3848554" cy="369332"/>
          </a:xfrm>
          <a:prstGeom prst="rect">
            <a:avLst/>
          </a:prstGeom>
        </p:spPr>
        <p:txBody>
          <a:bodyPr wrap="none">
            <a:spAutoFit/>
          </a:bodyPr>
          <a:lstStyle/>
          <a:p>
            <a:r>
              <a:rPr lang="en-US" b="1">
                <a:solidFill>
                  <a:srgbClr val="000000"/>
                </a:solidFill>
              </a:rPr>
              <a:t>1. Collect Centroids For Many Tests</a:t>
            </a:r>
          </a:p>
        </p:txBody>
      </p:sp>
      <p:sp>
        <p:nvSpPr>
          <p:cNvPr id="20" name="Rectangle 19">
            <a:extLst>
              <a:ext uri="{FF2B5EF4-FFF2-40B4-BE49-F238E27FC236}">
                <a16:creationId xmlns:a16="http://schemas.microsoft.com/office/drawing/2014/main" id="{F6E1D32D-278E-4BA0-BB5F-2C59DF8A8CF2}"/>
              </a:ext>
            </a:extLst>
          </p:cNvPr>
          <p:cNvSpPr/>
          <p:nvPr/>
        </p:nvSpPr>
        <p:spPr>
          <a:xfrm>
            <a:off x="6311266" y="4404814"/>
            <a:ext cx="5058308" cy="369332"/>
          </a:xfrm>
          <a:prstGeom prst="rect">
            <a:avLst/>
          </a:prstGeom>
        </p:spPr>
        <p:txBody>
          <a:bodyPr wrap="none">
            <a:spAutoFit/>
          </a:bodyPr>
          <a:lstStyle/>
          <a:p>
            <a:pPr algn="ctr"/>
            <a:r>
              <a:rPr lang="en-US" b="1">
                <a:solidFill>
                  <a:srgbClr val="000000"/>
                </a:solidFill>
              </a:rPr>
              <a:t>4. Compute Standard Deviation Using all Error</a:t>
            </a:r>
          </a:p>
        </p:txBody>
      </p:sp>
      <p:cxnSp>
        <p:nvCxnSpPr>
          <p:cNvPr id="26" name="Straight Arrow Connector 25">
            <a:extLst>
              <a:ext uri="{FF2B5EF4-FFF2-40B4-BE49-F238E27FC236}">
                <a16:creationId xmlns:a16="http://schemas.microsoft.com/office/drawing/2014/main" id="{E5D62C3C-6BC9-4D0A-9836-12973BC3101E}"/>
              </a:ext>
            </a:extLst>
          </p:cNvPr>
          <p:cNvCxnSpPr>
            <a:cxnSpLocks/>
            <a:stCxn id="21" idx="2"/>
            <a:endCxn id="22" idx="0"/>
          </p:cNvCxnSpPr>
          <p:nvPr/>
        </p:nvCxnSpPr>
        <p:spPr>
          <a:xfrm>
            <a:off x="2640837" y="3492231"/>
            <a:ext cx="2068" cy="505743"/>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53D83C4-E01B-4ACE-B5EF-AA1C73DD791C}"/>
              </a:ext>
            </a:extLst>
          </p:cNvPr>
          <p:cNvCxnSpPr>
            <a:cxnSpLocks/>
            <a:stCxn id="23" idx="2"/>
            <a:endCxn id="24" idx="0"/>
          </p:cNvCxnSpPr>
          <p:nvPr/>
        </p:nvCxnSpPr>
        <p:spPr>
          <a:xfrm flipH="1">
            <a:off x="8871854" y="3704952"/>
            <a:ext cx="5685" cy="71272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3" name="Connector: Elbow 32">
            <a:extLst>
              <a:ext uri="{FF2B5EF4-FFF2-40B4-BE49-F238E27FC236}">
                <a16:creationId xmlns:a16="http://schemas.microsoft.com/office/drawing/2014/main" id="{1230D07E-C51F-4F48-9F34-0E52A50589EA}"/>
              </a:ext>
            </a:extLst>
          </p:cNvPr>
          <p:cNvCxnSpPr>
            <a:stCxn id="6" idx="3"/>
            <a:endCxn id="23" idx="1"/>
          </p:cNvCxnSpPr>
          <p:nvPr/>
        </p:nvCxnSpPr>
        <p:spPr>
          <a:xfrm flipV="1">
            <a:off x="5150583" y="2273791"/>
            <a:ext cx="1210619" cy="3264984"/>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4D182A70-55FE-4665-866A-37A8ABCD46A4}"/>
                  </a:ext>
                </a:extLst>
              </p:cNvPr>
              <p:cNvSpPr/>
              <p:nvPr/>
            </p:nvSpPr>
            <p:spPr>
              <a:xfrm>
                <a:off x="6684439" y="5116037"/>
                <a:ext cx="4676482" cy="1516575"/>
              </a:xfrm>
              <a:prstGeom prst="rect">
                <a:avLst/>
              </a:prstGeom>
            </p:spPr>
            <p:txBody>
              <a:bodyPr wrap="square">
                <a:spAutoFit/>
              </a:bodyPr>
              <a:lstStyle/>
              <a:p>
                <a:r>
                  <a:rPr lang="en-US" b="1">
                    <a:solidFill>
                      <a:srgbClr val="000000"/>
                    </a:solidFill>
                  </a:rPr>
                  <a:t>Expected Results (from VANTAGE data)</a:t>
                </a:r>
              </a:p>
              <a:p>
                <a:pPr marL="742950" lvl="1" indent="-285750">
                  <a:buFont typeface="Wingdings" panose="05000000000000000000" pitchFamily="2" charset="2"/>
                  <a:buChar char="§"/>
                </a:pPr>
                <a:r>
                  <a:rPr lang="en-US">
                    <a:solidFill>
                      <a:srgbClr val="000000"/>
                    </a:solidFill>
                  </a:rPr>
                  <a:t>~80% gaussian with 95% significance</a:t>
                </a:r>
              </a:p>
              <a:p>
                <a:pPr marL="742950" lvl="1" indent="-285750">
                  <a:buFont typeface="Wingdings" panose="05000000000000000000" pitchFamily="2" charset="2"/>
                  <a:buChar char="§"/>
                </a:pPr>
                <a14:m>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𝜎</m:t>
                        </m:r>
                      </m:e>
                      <m:sub>
                        <m:r>
                          <a:rPr lang="en-US" i="1">
                            <a:solidFill>
                              <a:srgbClr val="000000"/>
                            </a:solidFill>
                            <a:latin typeface="Cambria Math" panose="02040503050406030204" pitchFamily="18" charset="0"/>
                          </a:rPr>
                          <m:t>𝑥</m:t>
                        </m:r>
                      </m:sub>
                    </m:sSub>
                    <m:r>
                      <a:rPr lang="en-US">
                        <a:solidFill>
                          <a:srgbClr val="000000"/>
                        </a:solidFill>
                        <a:latin typeface="Cambria Math" panose="02040503050406030204" pitchFamily="18" charset="0"/>
                      </a:rPr>
                      <m:t>=</m:t>
                    </m:r>
                  </m:oMath>
                </a14:m>
                <a:r>
                  <a:rPr lang="en-US">
                    <a:solidFill>
                      <a:srgbClr val="000000"/>
                    </a:solidFill>
                  </a:rPr>
                  <a:t> 0.03 [m]</a:t>
                </a:r>
              </a:p>
              <a:p>
                <a:pPr marL="742950" lvl="1" indent="-285750">
                  <a:buFont typeface="Wingdings" panose="05000000000000000000" pitchFamily="2" charset="2"/>
                  <a:buChar char="§"/>
                </a:pPr>
                <a14:m>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𝜎</m:t>
                        </m:r>
                      </m:e>
                      <m:sub>
                        <m:r>
                          <a:rPr lang="en-US" i="1">
                            <a:solidFill>
                              <a:srgbClr val="000000"/>
                            </a:solidFill>
                            <a:latin typeface="Cambria Math" panose="02040503050406030204" pitchFamily="18" charset="0"/>
                            <a:ea typeface="Cambria Math" panose="02040503050406030204" pitchFamily="18" charset="0"/>
                          </a:rPr>
                          <m:t>𝑦</m:t>
                        </m:r>
                      </m:sub>
                    </m:sSub>
                    <m:r>
                      <a:rPr lang="en-US" i="1">
                        <a:solidFill>
                          <a:srgbClr val="000000"/>
                        </a:solidFill>
                        <a:latin typeface="Cambria Math" panose="02040503050406030204" pitchFamily="18" charset="0"/>
                      </a:rPr>
                      <m:t>=0.</m:t>
                    </m:r>
                    <m:r>
                      <a:rPr lang="en-US" b="0" i="1" smtClean="0">
                        <a:solidFill>
                          <a:srgbClr val="000000"/>
                        </a:solidFill>
                        <a:latin typeface="Cambria Math" panose="02040503050406030204" pitchFamily="18" charset="0"/>
                      </a:rPr>
                      <m:t>008</m:t>
                    </m:r>
                  </m:oMath>
                </a14:m>
                <a:r>
                  <a:rPr lang="en-US">
                    <a:solidFill>
                      <a:srgbClr val="000000"/>
                    </a:solidFill>
                  </a:rPr>
                  <a:t> [m]</a:t>
                </a:r>
              </a:p>
              <a:p>
                <a:pPr marL="742950" lvl="1" indent="-285750">
                  <a:buFont typeface="Wingdings" panose="05000000000000000000" pitchFamily="2" charset="2"/>
                  <a:buChar char="§"/>
                </a:pPr>
                <a14:m>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𝜎</m:t>
                        </m:r>
                      </m:e>
                      <m:sub>
                        <m:r>
                          <a:rPr lang="en-US" i="1">
                            <a:solidFill>
                              <a:srgbClr val="000000"/>
                            </a:solidFill>
                            <a:latin typeface="Cambria Math" panose="02040503050406030204" pitchFamily="18" charset="0"/>
                            <a:ea typeface="Cambria Math" panose="02040503050406030204" pitchFamily="18" charset="0"/>
                          </a:rPr>
                          <m:t>𝑧</m:t>
                        </m:r>
                      </m:sub>
                    </m:sSub>
                    <m:r>
                      <a:rPr lang="en-US" i="1">
                        <a:solidFill>
                          <a:srgbClr val="000000"/>
                        </a:solidFill>
                        <a:latin typeface="Cambria Math" panose="02040503050406030204" pitchFamily="18" charset="0"/>
                      </a:rPr>
                      <m:t>=0.</m:t>
                    </m:r>
                    <m:r>
                      <a:rPr lang="en-US" b="0" i="1" smtClean="0">
                        <a:solidFill>
                          <a:srgbClr val="000000"/>
                        </a:solidFill>
                        <a:latin typeface="Cambria Math" panose="02040503050406030204" pitchFamily="18" charset="0"/>
                      </a:rPr>
                      <m:t>001</m:t>
                    </m:r>
                  </m:oMath>
                </a14:m>
                <a:r>
                  <a:rPr lang="en-US">
                    <a:solidFill>
                      <a:srgbClr val="000000"/>
                    </a:solidFill>
                  </a:rPr>
                  <a:t> [m]</a:t>
                </a:r>
              </a:p>
            </p:txBody>
          </p:sp>
        </mc:Choice>
        <mc:Fallback xmlns="">
          <p:sp>
            <p:nvSpPr>
              <p:cNvPr id="42" name="Rectangle 41">
                <a:extLst>
                  <a:ext uri="{FF2B5EF4-FFF2-40B4-BE49-F238E27FC236}">
                    <a16:creationId xmlns:a16="http://schemas.microsoft.com/office/drawing/2014/main" id="{4D182A70-55FE-4665-866A-37A8ABCD46A4}"/>
                  </a:ext>
                </a:extLst>
              </p:cNvPr>
              <p:cNvSpPr>
                <a:spLocks noRot="1" noChangeAspect="1" noMove="1" noResize="1" noEditPoints="1" noAdjustHandles="1" noChangeArrowheads="1" noChangeShapeType="1" noTextEdit="1"/>
              </p:cNvSpPr>
              <p:nvPr/>
            </p:nvSpPr>
            <p:spPr>
              <a:xfrm>
                <a:off x="6684439" y="5116037"/>
                <a:ext cx="4676482" cy="1516575"/>
              </a:xfrm>
              <a:prstGeom prst="rect">
                <a:avLst/>
              </a:prstGeom>
              <a:blipFill>
                <a:blip r:embed="rId5"/>
                <a:stretch>
                  <a:fillRect l="-1173" t="-2410" r="-782" b="-4016"/>
                </a:stretch>
              </a:blipFill>
            </p:spPr>
            <p:txBody>
              <a:bodyPr/>
              <a:lstStyle/>
              <a:p>
                <a:r>
                  <a:rPr lang="en-US">
                    <a:noFill/>
                  </a:rPr>
                  <a:t> </a:t>
                </a:r>
              </a:p>
            </p:txBody>
          </p:sp>
        </mc:Fallback>
      </mc:AlternateContent>
    </p:spTree>
    <p:extLst>
      <p:ext uri="{BB962C8B-B14F-4D97-AF65-F5344CB8AC3E}">
        <p14:creationId xmlns:p14="http://schemas.microsoft.com/office/powerpoint/2010/main" val="3685734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AE29-C47D-490C-A6F3-2D0E691DBFAE}"/>
              </a:ext>
            </a:extLst>
          </p:cNvPr>
          <p:cNvSpPr>
            <a:spLocks noGrp="1"/>
          </p:cNvSpPr>
          <p:nvPr>
            <p:ph type="title"/>
          </p:nvPr>
        </p:nvSpPr>
        <p:spPr/>
        <p:txBody>
          <a:bodyPr/>
          <a:lstStyle/>
          <a:p>
            <a:r>
              <a:rPr lang="en-US"/>
              <a:t>Systems Engineering</a:t>
            </a:r>
          </a:p>
        </p:txBody>
      </p:sp>
      <p:sp>
        <p:nvSpPr>
          <p:cNvPr id="3" name="Text Placeholder 2">
            <a:extLst>
              <a:ext uri="{FF2B5EF4-FFF2-40B4-BE49-F238E27FC236}">
                <a16:creationId xmlns:a16="http://schemas.microsoft.com/office/drawing/2014/main" id="{1F9BB1C3-08C4-424B-8FC7-9DFCB5100E6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D3D2FA-89BF-4524-A4C5-85CD28163E3D}"/>
              </a:ext>
            </a:extLst>
          </p:cNvPr>
          <p:cNvSpPr>
            <a:spLocks noGrp="1"/>
          </p:cNvSpPr>
          <p:nvPr>
            <p:ph type="sldNum" sz="quarter" idx="4"/>
          </p:nvPr>
        </p:nvSpPr>
        <p:spPr/>
        <p:txBody>
          <a:bodyPr/>
          <a:lstStyle/>
          <a:p>
            <a:fld id="{292ABC7F-B9E9-0840-915A-8F394559AFCC}" type="slidenum">
              <a:rPr lang="en-US" smtClean="0"/>
              <a:pPr/>
              <a:t>54</a:t>
            </a:fld>
            <a:endParaRPr lang="en-US"/>
          </a:p>
        </p:txBody>
      </p:sp>
    </p:spTree>
    <p:extLst>
      <p:ext uri="{BB962C8B-B14F-4D97-AF65-F5344CB8AC3E}">
        <p14:creationId xmlns:p14="http://schemas.microsoft.com/office/powerpoint/2010/main" val="33277623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53D1BB-E1BB-954E-8A71-35EC0CF30F9A}"/>
              </a:ext>
            </a:extLst>
          </p:cNvPr>
          <p:cNvSpPr>
            <a:spLocks noGrp="1"/>
          </p:cNvSpPr>
          <p:nvPr>
            <p:ph idx="1"/>
          </p:nvPr>
        </p:nvSpPr>
        <p:spPr/>
        <p:txBody>
          <a:bodyPr/>
          <a:lstStyle/>
          <a:p>
            <a:r>
              <a:rPr lang="en-US"/>
              <a:t>Requirements Traceability Matrix</a:t>
            </a:r>
          </a:p>
          <a:p>
            <a:pPr lvl="1"/>
            <a:r>
              <a:rPr lang="en-US"/>
              <a:t>Compliance, Req. </a:t>
            </a:r>
            <a:r>
              <a:rPr lang="en-US" err="1"/>
              <a:t>Flowdown</a:t>
            </a:r>
            <a:r>
              <a:rPr lang="en-US"/>
              <a:t>, Testing Methods, Validation Tracking, Version Control</a:t>
            </a:r>
          </a:p>
          <a:p>
            <a:r>
              <a:rPr lang="en-US"/>
              <a:t>Master Equipment List</a:t>
            </a:r>
          </a:p>
          <a:p>
            <a:pPr lvl="1"/>
            <a:r>
              <a:rPr lang="en-US"/>
              <a:t>Subsystem Components, System Mass Tracking, Mass Contingency Value, Power Consumption</a:t>
            </a:r>
          </a:p>
          <a:p>
            <a:r>
              <a:rPr lang="en-US"/>
              <a:t>Risk Mitigation Matrix</a:t>
            </a:r>
          </a:p>
          <a:p>
            <a:pPr lvl="1"/>
            <a:r>
              <a:rPr lang="en-US"/>
              <a:t>Major Risk, Severity &amp; Probability, Mitigation Paths</a:t>
            </a:r>
          </a:p>
          <a:p>
            <a:r>
              <a:rPr lang="en-US"/>
              <a:t>Testing Req’s Allocation List</a:t>
            </a:r>
          </a:p>
          <a:p>
            <a:pPr lvl="1"/>
            <a:r>
              <a:rPr lang="en-US"/>
              <a:t>Component Level Validation, Design Req. Allocation, Level of Success Tracing</a:t>
            </a:r>
          </a:p>
          <a:p>
            <a:r>
              <a:rPr lang="en-US"/>
              <a:t>Trade Study Tables</a:t>
            </a:r>
          </a:p>
          <a:p>
            <a:pPr lvl="1"/>
            <a:r>
              <a:rPr lang="en-US"/>
              <a:t>Weighted Design Decisions, Sensitivity Analysis, Quantitative Design Analysis</a:t>
            </a:r>
          </a:p>
          <a:p>
            <a:pPr lvl="1"/>
            <a:endParaRPr lang="en-US"/>
          </a:p>
        </p:txBody>
      </p:sp>
      <p:sp>
        <p:nvSpPr>
          <p:cNvPr id="3" name="Title 2">
            <a:extLst>
              <a:ext uri="{FF2B5EF4-FFF2-40B4-BE49-F238E27FC236}">
                <a16:creationId xmlns:a16="http://schemas.microsoft.com/office/drawing/2014/main" id="{129A4BF9-4F9E-5649-9ED3-8C5F7899296F}"/>
              </a:ext>
            </a:extLst>
          </p:cNvPr>
          <p:cNvSpPr>
            <a:spLocks noGrp="1"/>
          </p:cNvSpPr>
          <p:nvPr>
            <p:ph type="title"/>
          </p:nvPr>
        </p:nvSpPr>
        <p:spPr/>
        <p:txBody>
          <a:bodyPr/>
          <a:lstStyle/>
          <a:p>
            <a:r>
              <a:rPr lang="en-US"/>
              <a:t>Systems Engineering Tools</a:t>
            </a:r>
          </a:p>
        </p:txBody>
      </p:sp>
      <p:sp>
        <p:nvSpPr>
          <p:cNvPr id="4" name="Slide Number Placeholder 3">
            <a:extLst>
              <a:ext uri="{FF2B5EF4-FFF2-40B4-BE49-F238E27FC236}">
                <a16:creationId xmlns:a16="http://schemas.microsoft.com/office/drawing/2014/main" id="{08CE2A5A-43A3-8E4F-B912-7095C6A1A0FB}"/>
              </a:ext>
            </a:extLst>
          </p:cNvPr>
          <p:cNvSpPr>
            <a:spLocks noGrp="1"/>
          </p:cNvSpPr>
          <p:nvPr>
            <p:ph type="sldNum" sz="quarter" idx="4"/>
          </p:nvPr>
        </p:nvSpPr>
        <p:spPr/>
        <p:txBody>
          <a:bodyPr/>
          <a:lstStyle/>
          <a:p>
            <a:fld id="{292ABC7F-B9E9-0840-915A-8F394559AFCC}" type="slidenum">
              <a:rPr lang="en-US" smtClean="0"/>
              <a:pPr/>
              <a:t>55</a:t>
            </a:fld>
            <a:endParaRPr lang="en-US"/>
          </a:p>
        </p:txBody>
      </p:sp>
      <p:pic>
        <p:nvPicPr>
          <p:cNvPr id="6" name="Picture 5">
            <a:extLst>
              <a:ext uri="{FF2B5EF4-FFF2-40B4-BE49-F238E27FC236}">
                <a16:creationId xmlns:a16="http://schemas.microsoft.com/office/drawing/2014/main" id="{76C11145-D9D8-9544-B937-57520BE67835}"/>
              </a:ext>
            </a:extLst>
          </p:cNvPr>
          <p:cNvPicPr>
            <a:picLocks noChangeAspect="1"/>
          </p:cNvPicPr>
          <p:nvPr/>
        </p:nvPicPr>
        <p:blipFill>
          <a:blip r:embed="rId2"/>
          <a:stretch>
            <a:fillRect/>
          </a:stretch>
        </p:blipFill>
        <p:spPr>
          <a:xfrm>
            <a:off x="230291" y="2271713"/>
            <a:ext cx="11483987" cy="1989352"/>
          </a:xfrm>
          <a:prstGeom prst="rect">
            <a:avLst/>
          </a:prstGeom>
        </p:spPr>
      </p:pic>
      <p:pic>
        <p:nvPicPr>
          <p:cNvPr id="10" name="Picture 9">
            <a:extLst>
              <a:ext uri="{FF2B5EF4-FFF2-40B4-BE49-F238E27FC236}">
                <a16:creationId xmlns:a16="http://schemas.microsoft.com/office/drawing/2014/main" id="{4C9B500B-A7BF-1D46-A5B6-2865DD9B192C}"/>
              </a:ext>
            </a:extLst>
          </p:cNvPr>
          <p:cNvPicPr>
            <a:picLocks noChangeAspect="1"/>
          </p:cNvPicPr>
          <p:nvPr/>
        </p:nvPicPr>
        <p:blipFill>
          <a:blip r:embed="rId3"/>
          <a:stretch>
            <a:fillRect/>
          </a:stretch>
        </p:blipFill>
        <p:spPr>
          <a:xfrm>
            <a:off x="1757363" y="2880484"/>
            <a:ext cx="9211088" cy="3977515"/>
          </a:xfrm>
          <a:prstGeom prst="rect">
            <a:avLst/>
          </a:prstGeom>
        </p:spPr>
      </p:pic>
      <p:pic>
        <p:nvPicPr>
          <p:cNvPr id="22" name="Picture 21">
            <a:extLst>
              <a:ext uri="{FF2B5EF4-FFF2-40B4-BE49-F238E27FC236}">
                <a16:creationId xmlns:a16="http://schemas.microsoft.com/office/drawing/2014/main" id="{BAB712B4-F806-8A41-828D-493C2D07504E}"/>
              </a:ext>
            </a:extLst>
          </p:cNvPr>
          <p:cNvPicPr>
            <a:picLocks noChangeAspect="1"/>
          </p:cNvPicPr>
          <p:nvPr/>
        </p:nvPicPr>
        <p:blipFill>
          <a:blip r:embed="rId4"/>
          <a:stretch>
            <a:fillRect/>
          </a:stretch>
        </p:blipFill>
        <p:spPr>
          <a:xfrm>
            <a:off x="3243262" y="3942667"/>
            <a:ext cx="4624387" cy="2770962"/>
          </a:xfrm>
          <a:prstGeom prst="rect">
            <a:avLst/>
          </a:prstGeom>
        </p:spPr>
      </p:pic>
    </p:spTree>
    <p:extLst>
      <p:ext uri="{BB962C8B-B14F-4D97-AF65-F5344CB8AC3E}">
        <p14:creationId xmlns:p14="http://schemas.microsoft.com/office/powerpoint/2010/main" val="202860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ACA19E-F1FE-BE4A-B1F2-588F535979AA}"/>
              </a:ext>
            </a:extLst>
          </p:cNvPr>
          <p:cNvSpPr>
            <a:spLocks noGrp="1"/>
          </p:cNvSpPr>
          <p:nvPr>
            <p:ph type="title"/>
          </p:nvPr>
        </p:nvSpPr>
        <p:spPr/>
        <p:txBody>
          <a:bodyPr/>
          <a:lstStyle/>
          <a:p>
            <a:r>
              <a:rPr lang="en-US"/>
              <a:t>Verification &amp; Validation Process</a:t>
            </a:r>
          </a:p>
        </p:txBody>
      </p:sp>
      <p:sp>
        <p:nvSpPr>
          <p:cNvPr id="4" name="Slide Number Placeholder 3">
            <a:extLst>
              <a:ext uri="{FF2B5EF4-FFF2-40B4-BE49-F238E27FC236}">
                <a16:creationId xmlns:a16="http://schemas.microsoft.com/office/drawing/2014/main" id="{B73DBDA8-0049-A142-9189-BDD12CF5769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2ABC7F-B9E9-0840-915A-8F394559AFCC}" type="slidenum">
              <a:rPr kumimoji="0" lang="en-US" sz="900" b="0" i="0" u="none" strike="noStrike" kern="1200" cap="none" spc="0" normalizeH="0" baseline="0" noProof="0" smtClean="0">
                <a:ln>
                  <a:noFill/>
                </a:ln>
                <a:solidFill>
                  <a:srgbClr val="000000"/>
                </a:solidFill>
                <a:effectLst/>
                <a:uLnTx/>
                <a:uFillTx/>
                <a:latin typeface="Cambria" panose="02040503050406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a:ln>
                <a:noFill/>
              </a:ln>
              <a:solidFill>
                <a:srgbClr val="000000"/>
              </a:solidFill>
              <a:effectLst/>
              <a:uLnTx/>
              <a:uFillTx/>
              <a:latin typeface="Cambria" panose="02040503050406030204"/>
              <a:ea typeface="+mn-ea"/>
              <a:cs typeface="+mn-cs"/>
            </a:endParaRPr>
          </a:p>
        </p:txBody>
      </p:sp>
      <p:sp>
        <p:nvSpPr>
          <p:cNvPr id="5" name="Rectangle 4">
            <a:extLst>
              <a:ext uri="{FF2B5EF4-FFF2-40B4-BE49-F238E27FC236}">
                <a16:creationId xmlns:a16="http://schemas.microsoft.com/office/drawing/2014/main" id="{1873561C-E7FA-214E-B825-C70C9693F847}"/>
              </a:ext>
            </a:extLst>
          </p:cNvPr>
          <p:cNvSpPr/>
          <p:nvPr/>
        </p:nvSpPr>
        <p:spPr>
          <a:xfrm>
            <a:off x="762000" y="956562"/>
            <a:ext cx="2547258" cy="566065"/>
          </a:xfrm>
          <a:prstGeom prst="rect">
            <a:avLst/>
          </a:prstGeom>
          <a:solidFill>
            <a:schemeClr val="accent5">
              <a:lumMod val="60000"/>
              <a:lumOff val="40000"/>
            </a:schemeClr>
          </a:solidFill>
          <a:ln w="57150">
            <a:solidFill>
              <a:srgbClr val="00B0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mbria" panose="02040503050406030204"/>
                <a:ea typeface="+mn-ea"/>
                <a:cs typeface="+mn-cs"/>
              </a:rPr>
              <a:t>Dr. </a:t>
            </a:r>
            <a:r>
              <a:rPr kumimoji="0" lang="en-US" sz="1800" b="1" i="0" u="none" strike="noStrike" kern="1200" cap="none" spc="0" normalizeH="0" baseline="0" noProof="0" err="1">
                <a:ln>
                  <a:noFill/>
                </a:ln>
                <a:solidFill>
                  <a:srgbClr val="FFFFFF"/>
                </a:solidFill>
                <a:effectLst/>
                <a:uLnTx/>
                <a:uFillTx/>
                <a:latin typeface="Cambria" panose="02040503050406030204"/>
                <a:ea typeface="+mn-ea"/>
                <a:cs typeface="+mn-cs"/>
              </a:rPr>
              <a:t>Axelrad</a:t>
            </a:r>
            <a:r>
              <a:rPr kumimoji="0" lang="en-US" sz="1800" b="1" i="0" u="none" strike="noStrike" kern="1200" cap="none" spc="0" normalizeH="0" baseline="0" noProof="0">
                <a:ln>
                  <a:noFill/>
                </a:ln>
                <a:solidFill>
                  <a:srgbClr val="FFFFFF"/>
                </a:solidFill>
                <a:effectLst/>
                <a:uLnTx/>
                <a:uFillTx/>
                <a:latin typeface="Cambria" panose="02040503050406030204"/>
                <a:ea typeface="+mn-ea"/>
                <a:cs typeface="+mn-cs"/>
              </a:rPr>
              <a:t> Requirements</a:t>
            </a:r>
          </a:p>
        </p:txBody>
      </p:sp>
      <p:sp>
        <p:nvSpPr>
          <p:cNvPr id="8" name="Rectangle 7">
            <a:extLst>
              <a:ext uri="{FF2B5EF4-FFF2-40B4-BE49-F238E27FC236}">
                <a16:creationId xmlns:a16="http://schemas.microsoft.com/office/drawing/2014/main" id="{8E7EF639-F261-9244-A471-7BCB1B7FD024}"/>
              </a:ext>
            </a:extLst>
          </p:cNvPr>
          <p:cNvSpPr/>
          <p:nvPr/>
        </p:nvSpPr>
        <p:spPr>
          <a:xfrm>
            <a:off x="762000" y="3521517"/>
            <a:ext cx="2547258" cy="849102"/>
          </a:xfrm>
          <a:prstGeom prst="rect">
            <a:avLst/>
          </a:prstGeom>
          <a:solidFill>
            <a:schemeClr val="accent5">
              <a:lumMod val="60000"/>
              <a:lumOff val="40000"/>
            </a:schemeClr>
          </a:solidFill>
          <a:ln w="57150">
            <a:solidFill>
              <a:srgbClr val="00B0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mbria" panose="02040503050406030204"/>
                <a:ea typeface="+mn-ea"/>
                <a:cs typeface="+mn-cs"/>
              </a:rPr>
              <a:t>Centroid Detection &amp; State Estimation Algorithm Design</a:t>
            </a:r>
          </a:p>
        </p:txBody>
      </p:sp>
      <p:sp>
        <p:nvSpPr>
          <p:cNvPr id="9" name="Rectangle 8">
            <a:extLst>
              <a:ext uri="{FF2B5EF4-FFF2-40B4-BE49-F238E27FC236}">
                <a16:creationId xmlns:a16="http://schemas.microsoft.com/office/drawing/2014/main" id="{4BD9EC71-FB25-2A49-B460-79729A4172B1}"/>
              </a:ext>
            </a:extLst>
          </p:cNvPr>
          <p:cNvSpPr/>
          <p:nvPr/>
        </p:nvSpPr>
        <p:spPr>
          <a:xfrm>
            <a:off x="762000" y="4645473"/>
            <a:ext cx="2547258" cy="836823"/>
          </a:xfrm>
          <a:prstGeom prst="rect">
            <a:avLst/>
          </a:prstGeom>
          <a:solidFill>
            <a:schemeClr val="accent5">
              <a:lumMod val="60000"/>
              <a:lumOff val="40000"/>
            </a:schemeClr>
          </a:solidFill>
          <a:ln w="57150">
            <a:solidFill>
              <a:srgbClr val="00B0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mbria" panose="02040503050406030204"/>
                <a:ea typeface="+mn-ea"/>
                <a:cs typeface="+mn-cs"/>
              </a:rPr>
              <a:t>Sensor Suite &amp; Avionics Design</a:t>
            </a:r>
          </a:p>
        </p:txBody>
      </p:sp>
      <p:sp>
        <p:nvSpPr>
          <p:cNvPr id="15" name="Rectangle 14">
            <a:extLst>
              <a:ext uri="{FF2B5EF4-FFF2-40B4-BE49-F238E27FC236}">
                <a16:creationId xmlns:a16="http://schemas.microsoft.com/office/drawing/2014/main" id="{7B42E34A-943A-1540-9855-57FD988180A5}"/>
              </a:ext>
            </a:extLst>
          </p:cNvPr>
          <p:cNvSpPr/>
          <p:nvPr/>
        </p:nvSpPr>
        <p:spPr>
          <a:xfrm>
            <a:off x="762000" y="1797482"/>
            <a:ext cx="2547258" cy="566065"/>
          </a:xfrm>
          <a:prstGeom prst="rect">
            <a:avLst/>
          </a:prstGeom>
          <a:solidFill>
            <a:schemeClr val="accent5">
              <a:lumMod val="60000"/>
              <a:lumOff val="40000"/>
            </a:schemeClr>
          </a:solidFill>
          <a:ln w="57150">
            <a:solidFill>
              <a:srgbClr val="00B0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mbria" panose="02040503050406030204"/>
                <a:ea typeface="+mn-ea"/>
                <a:cs typeface="+mn-cs"/>
              </a:rPr>
              <a:t>System Specification</a:t>
            </a:r>
          </a:p>
        </p:txBody>
      </p:sp>
      <p:sp>
        <p:nvSpPr>
          <p:cNvPr id="16" name="Rectangle 15">
            <a:extLst>
              <a:ext uri="{FF2B5EF4-FFF2-40B4-BE49-F238E27FC236}">
                <a16:creationId xmlns:a16="http://schemas.microsoft.com/office/drawing/2014/main" id="{20B9F676-6C98-B54E-BA6F-74DB59671C7B}"/>
              </a:ext>
            </a:extLst>
          </p:cNvPr>
          <p:cNvSpPr/>
          <p:nvPr/>
        </p:nvSpPr>
        <p:spPr>
          <a:xfrm>
            <a:off x="762000" y="2638402"/>
            <a:ext cx="2547258" cy="566065"/>
          </a:xfrm>
          <a:prstGeom prst="rect">
            <a:avLst/>
          </a:prstGeom>
          <a:solidFill>
            <a:schemeClr val="accent5">
              <a:lumMod val="60000"/>
              <a:lumOff val="40000"/>
            </a:schemeClr>
          </a:solidFill>
          <a:ln w="57150">
            <a:solidFill>
              <a:srgbClr val="00B0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mbria" panose="02040503050406030204"/>
                <a:ea typeface="+mn-ea"/>
                <a:cs typeface="+mn-cs"/>
              </a:rPr>
              <a:t>State Estimation Requirements</a:t>
            </a:r>
          </a:p>
        </p:txBody>
      </p:sp>
      <p:sp>
        <p:nvSpPr>
          <p:cNvPr id="17" name="Rectangle 16">
            <a:extLst>
              <a:ext uri="{FF2B5EF4-FFF2-40B4-BE49-F238E27FC236}">
                <a16:creationId xmlns:a16="http://schemas.microsoft.com/office/drawing/2014/main" id="{FCAADBDE-EA11-4E40-9582-F74D7EF7AE20}"/>
              </a:ext>
            </a:extLst>
          </p:cNvPr>
          <p:cNvSpPr/>
          <p:nvPr/>
        </p:nvSpPr>
        <p:spPr>
          <a:xfrm>
            <a:off x="4822371" y="5856509"/>
            <a:ext cx="2547258" cy="566065"/>
          </a:xfrm>
          <a:prstGeom prst="rect">
            <a:avLst/>
          </a:prstGeom>
          <a:solidFill>
            <a:schemeClr val="accent1">
              <a:lumMod val="60000"/>
              <a:lumOff val="40000"/>
            </a:schemeClr>
          </a:solidFill>
          <a:ln w="57150">
            <a:solidFill>
              <a:srgbClr val="00B0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mbria" panose="02040503050406030204"/>
                <a:ea typeface="+mn-ea"/>
                <a:cs typeface="+mn-cs"/>
              </a:rPr>
              <a:t>Build</a:t>
            </a:r>
            <a:r>
              <a:rPr kumimoji="0" lang="en-US" sz="1800" b="0" i="0" u="none" strike="noStrike" kern="1200" cap="none" spc="0" normalizeH="0" baseline="0" noProof="0">
                <a:ln>
                  <a:noFill/>
                </a:ln>
                <a:solidFill>
                  <a:srgbClr val="FFFFFF"/>
                </a:solidFill>
                <a:effectLst/>
                <a:uLnTx/>
                <a:uFillTx/>
                <a:latin typeface="Cambria" panose="02040503050406030204"/>
                <a:ea typeface="+mn-ea"/>
                <a:cs typeface="+mn-cs"/>
              </a:rPr>
              <a:t> </a:t>
            </a:r>
            <a:r>
              <a:rPr kumimoji="0" lang="en-US" sz="1800" b="1" i="0" u="none" strike="noStrike" kern="1200" cap="none" spc="0" normalizeH="0" baseline="0" noProof="0">
                <a:ln>
                  <a:noFill/>
                </a:ln>
                <a:solidFill>
                  <a:srgbClr val="FFFFFF"/>
                </a:solidFill>
                <a:effectLst/>
                <a:uLnTx/>
                <a:uFillTx/>
                <a:latin typeface="Cambria" panose="02040503050406030204"/>
                <a:ea typeface="+mn-ea"/>
                <a:cs typeface="+mn-cs"/>
              </a:rPr>
              <a:t>Components &amp; Software</a:t>
            </a:r>
          </a:p>
        </p:txBody>
      </p:sp>
      <p:sp>
        <p:nvSpPr>
          <p:cNvPr id="18" name="Rectangle 17">
            <a:extLst>
              <a:ext uri="{FF2B5EF4-FFF2-40B4-BE49-F238E27FC236}">
                <a16:creationId xmlns:a16="http://schemas.microsoft.com/office/drawing/2014/main" id="{8ECB840B-8EAD-0642-A1FA-DD9C3A40047A}"/>
              </a:ext>
            </a:extLst>
          </p:cNvPr>
          <p:cNvSpPr/>
          <p:nvPr/>
        </p:nvSpPr>
        <p:spPr>
          <a:xfrm>
            <a:off x="8654141" y="956562"/>
            <a:ext cx="2547258" cy="566065"/>
          </a:xfrm>
          <a:prstGeom prst="rect">
            <a:avLst/>
          </a:prstGeom>
          <a:solidFill>
            <a:schemeClr val="accent6">
              <a:lumMod val="60000"/>
              <a:lumOff val="40000"/>
            </a:schemeClr>
          </a:solidFill>
          <a:ln w="571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mbria" panose="02040503050406030204"/>
                <a:ea typeface="+mn-ea"/>
                <a:cs typeface="+mn-cs"/>
              </a:rPr>
              <a:t>System Integration Test</a:t>
            </a:r>
          </a:p>
        </p:txBody>
      </p:sp>
      <p:sp>
        <p:nvSpPr>
          <p:cNvPr id="19" name="Rectangle 18">
            <a:extLst>
              <a:ext uri="{FF2B5EF4-FFF2-40B4-BE49-F238E27FC236}">
                <a16:creationId xmlns:a16="http://schemas.microsoft.com/office/drawing/2014/main" id="{19C6612C-D708-A649-B01D-988607B63D6F}"/>
              </a:ext>
            </a:extLst>
          </p:cNvPr>
          <p:cNvSpPr/>
          <p:nvPr/>
        </p:nvSpPr>
        <p:spPr>
          <a:xfrm>
            <a:off x="8654141" y="3521517"/>
            <a:ext cx="2547258" cy="849102"/>
          </a:xfrm>
          <a:prstGeom prst="rect">
            <a:avLst/>
          </a:prstGeom>
          <a:solidFill>
            <a:schemeClr val="accent6">
              <a:lumMod val="60000"/>
              <a:lumOff val="40000"/>
            </a:schemeClr>
          </a:solidFill>
          <a:ln w="571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mbria" panose="02040503050406030204"/>
                <a:ea typeface="+mn-ea"/>
                <a:cs typeface="+mn-cs"/>
              </a:rPr>
              <a:t>Test Centroid Detection &amp; State Estimation</a:t>
            </a:r>
          </a:p>
        </p:txBody>
      </p:sp>
      <p:sp>
        <p:nvSpPr>
          <p:cNvPr id="20" name="Rectangle 19">
            <a:extLst>
              <a:ext uri="{FF2B5EF4-FFF2-40B4-BE49-F238E27FC236}">
                <a16:creationId xmlns:a16="http://schemas.microsoft.com/office/drawing/2014/main" id="{BCB9B316-AD81-FF4D-950B-44398E8FD116}"/>
              </a:ext>
            </a:extLst>
          </p:cNvPr>
          <p:cNvSpPr/>
          <p:nvPr/>
        </p:nvSpPr>
        <p:spPr>
          <a:xfrm>
            <a:off x="8654141" y="4645473"/>
            <a:ext cx="2547258" cy="874931"/>
          </a:xfrm>
          <a:prstGeom prst="rect">
            <a:avLst/>
          </a:prstGeom>
          <a:solidFill>
            <a:schemeClr val="accent6">
              <a:lumMod val="60000"/>
              <a:lumOff val="40000"/>
            </a:schemeClr>
          </a:solidFill>
          <a:ln w="57150">
            <a:solidFill>
              <a:srgbClr val="00B0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mbria" panose="02040503050406030204"/>
                <a:ea typeface="+mn-ea"/>
                <a:cs typeface="+mn-cs"/>
              </a:rPr>
              <a:t>Test Components</a:t>
            </a:r>
          </a:p>
        </p:txBody>
      </p:sp>
      <p:sp>
        <p:nvSpPr>
          <p:cNvPr id="21" name="Rectangle 20">
            <a:extLst>
              <a:ext uri="{FF2B5EF4-FFF2-40B4-BE49-F238E27FC236}">
                <a16:creationId xmlns:a16="http://schemas.microsoft.com/office/drawing/2014/main" id="{698AE506-E2F9-3544-80E3-11E9A45B12F3}"/>
              </a:ext>
            </a:extLst>
          </p:cNvPr>
          <p:cNvSpPr/>
          <p:nvPr/>
        </p:nvSpPr>
        <p:spPr>
          <a:xfrm>
            <a:off x="8654141" y="1797482"/>
            <a:ext cx="2547258" cy="566065"/>
          </a:xfrm>
          <a:prstGeom prst="rect">
            <a:avLst/>
          </a:prstGeom>
          <a:solidFill>
            <a:schemeClr val="accent6">
              <a:lumMod val="60000"/>
              <a:lumOff val="40000"/>
            </a:schemeClr>
          </a:solidFill>
          <a:ln w="571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mbria" panose="02040503050406030204"/>
                <a:ea typeface="+mn-ea"/>
                <a:cs typeface="+mn-cs"/>
              </a:rPr>
              <a:t>System Integration</a:t>
            </a:r>
          </a:p>
        </p:txBody>
      </p:sp>
      <p:sp>
        <p:nvSpPr>
          <p:cNvPr id="22" name="Rectangle 21">
            <a:extLst>
              <a:ext uri="{FF2B5EF4-FFF2-40B4-BE49-F238E27FC236}">
                <a16:creationId xmlns:a16="http://schemas.microsoft.com/office/drawing/2014/main" id="{73E77E61-18D8-664B-A1C3-E8E76D744078}"/>
              </a:ext>
            </a:extLst>
          </p:cNvPr>
          <p:cNvSpPr/>
          <p:nvPr/>
        </p:nvSpPr>
        <p:spPr>
          <a:xfrm>
            <a:off x="8654141" y="2638402"/>
            <a:ext cx="2547258" cy="566065"/>
          </a:xfrm>
          <a:prstGeom prst="rect">
            <a:avLst/>
          </a:prstGeom>
          <a:solidFill>
            <a:schemeClr val="accent6">
              <a:lumMod val="60000"/>
              <a:lumOff val="40000"/>
            </a:schemeClr>
          </a:solidFill>
          <a:ln w="571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mbria" panose="02040503050406030204"/>
                <a:ea typeface="+mn-ea"/>
                <a:cs typeface="+mn-cs"/>
              </a:rPr>
              <a:t>Compiling Software on NUC</a:t>
            </a:r>
          </a:p>
        </p:txBody>
      </p:sp>
      <p:cxnSp>
        <p:nvCxnSpPr>
          <p:cNvPr id="26" name="Straight Arrow Connector 25">
            <a:extLst>
              <a:ext uri="{FF2B5EF4-FFF2-40B4-BE49-F238E27FC236}">
                <a16:creationId xmlns:a16="http://schemas.microsoft.com/office/drawing/2014/main" id="{B157C422-E071-814E-96F2-F2277AF01AC5}"/>
              </a:ext>
            </a:extLst>
          </p:cNvPr>
          <p:cNvCxnSpPr>
            <a:stCxn id="5" idx="2"/>
            <a:endCxn id="15" idx="0"/>
          </p:cNvCxnSpPr>
          <p:nvPr/>
        </p:nvCxnSpPr>
        <p:spPr>
          <a:xfrm>
            <a:off x="2035629" y="1522627"/>
            <a:ext cx="0" cy="274855"/>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59585706-644F-F946-A8CF-312E19F3FBFF}"/>
              </a:ext>
            </a:extLst>
          </p:cNvPr>
          <p:cNvCxnSpPr>
            <a:cxnSpLocks/>
            <a:stCxn id="15" idx="2"/>
            <a:endCxn id="16" idx="0"/>
          </p:cNvCxnSpPr>
          <p:nvPr/>
        </p:nvCxnSpPr>
        <p:spPr>
          <a:xfrm>
            <a:off x="2035629" y="2363547"/>
            <a:ext cx="0" cy="274855"/>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987E9E3-D351-E944-A7CA-A7B8F34828ED}"/>
              </a:ext>
            </a:extLst>
          </p:cNvPr>
          <p:cNvCxnSpPr>
            <a:cxnSpLocks/>
            <a:stCxn id="8" idx="2"/>
            <a:endCxn id="9" idx="0"/>
          </p:cNvCxnSpPr>
          <p:nvPr/>
        </p:nvCxnSpPr>
        <p:spPr>
          <a:xfrm>
            <a:off x="2035629" y="4370619"/>
            <a:ext cx="0" cy="274854"/>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2B97EC48-8A07-7844-96B2-8D233AE3B3B1}"/>
              </a:ext>
            </a:extLst>
          </p:cNvPr>
          <p:cNvCxnSpPr>
            <a:cxnSpLocks/>
            <a:stCxn id="20" idx="0"/>
            <a:endCxn id="19" idx="2"/>
          </p:cNvCxnSpPr>
          <p:nvPr/>
        </p:nvCxnSpPr>
        <p:spPr>
          <a:xfrm flipV="1">
            <a:off x="9927770" y="4370619"/>
            <a:ext cx="0" cy="274854"/>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B815A987-164C-104A-BAD7-D464D5C19437}"/>
              </a:ext>
            </a:extLst>
          </p:cNvPr>
          <p:cNvCxnSpPr>
            <a:cxnSpLocks/>
            <a:stCxn id="16" idx="2"/>
            <a:endCxn id="8" idx="0"/>
          </p:cNvCxnSpPr>
          <p:nvPr/>
        </p:nvCxnSpPr>
        <p:spPr>
          <a:xfrm>
            <a:off x="2035629" y="3204467"/>
            <a:ext cx="0" cy="31705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E4E54711-05A3-2C47-950F-5DC1DCB2E0EB}"/>
              </a:ext>
            </a:extLst>
          </p:cNvPr>
          <p:cNvCxnSpPr>
            <a:cxnSpLocks/>
            <a:stCxn id="19" idx="0"/>
            <a:endCxn id="22" idx="2"/>
          </p:cNvCxnSpPr>
          <p:nvPr/>
        </p:nvCxnSpPr>
        <p:spPr>
          <a:xfrm flipV="1">
            <a:off x="9927770" y="3204467"/>
            <a:ext cx="0" cy="31705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51138C6F-DBDB-0F4F-96B9-6ABC435C13EB}"/>
              </a:ext>
            </a:extLst>
          </p:cNvPr>
          <p:cNvCxnSpPr>
            <a:cxnSpLocks/>
            <a:stCxn id="22" idx="0"/>
            <a:endCxn id="21" idx="2"/>
          </p:cNvCxnSpPr>
          <p:nvPr/>
        </p:nvCxnSpPr>
        <p:spPr>
          <a:xfrm flipV="1">
            <a:off x="9927770" y="2363547"/>
            <a:ext cx="0" cy="274855"/>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F0990910-4EFA-374E-ACD4-B7D65F72BC49}"/>
              </a:ext>
            </a:extLst>
          </p:cNvPr>
          <p:cNvCxnSpPr>
            <a:cxnSpLocks/>
            <a:stCxn id="21" idx="0"/>
            <a:endCxn id="18" idx="2"/>
          </p:cNvCxnSpPr>
          <p:nvPr/>
        </p:nvCxnSpPr>
        <p:spPr>
          <a:xfrm flipV="1">
            <a:off x="9927770" y="1522627"/>
            <a:ext cx="0" cy="274855"/>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E5F3C2D-8EBC-6143-9DDD-E4A846ADD853}"/>
              </a:ext>
            </a:extLst>
          </p:cNvPr>
          <p:cNvCxnSpPr>
            <a:cxnSpLocks/>
            <a:stCxn id="17" idx="3"/>
            <a:endCxn id="20" idx="2"/>
          </p:cNvCxnSpPr>
          <p:nvPr/>
        </p:nvCxnSpPr>
        <p:spPr>
          <a:xfrm flipV="1">
            <a:off x="7369629" y="5520404"/>
            <a:ext cx="2558141" cy="619138"/>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1942A306-AE77-434B-A8E3-86E2A7021F7E}"/>
              </a:ext>
            </a:extLst>
          </p:cNvPr>
          <p:cNvCxnSpPr>
            <a:cxnSpLocks/>
            <a:stCxn id="9" idx="2"/>
            <a:endCxn id="17" idx="1"/>
          </p:cNvCxnSpPr>
          <p:nvPr/>
        </p:nvCxnSpPr>
        <p:spPr>
          <a:xfrm>
            <a:off x="2035629" y="5482296"/>
            <a:ext cx="2786742" cy="657246"/>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49D527DD-1021-124E-929D-1CE150B219D5}"/>
              </a:ext>
            </a:extLst>
          </p:cNvPr>
          <p:cNvCxnSpPr>
            <a:stCxn id="5" idx="3"/>
          </p:cNvCxnSpPr>
          <p:nvPr/>
        </p:nvCxnSpPr>
        <p:spPr>
          <a:xfrm flipV="1">
            <a:off x="3309258" y="1239594"/>
            <a:ext cx="5339441" cy="1"/>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55DFA231-5136-5343-8397-4B0D586590E3}"/>
              </a:ext>
            </a:extLst>
          </p:cNvPr>
          <p:cNvCxnSpPr/>
          <p:nvPr/>
        </p:nvCxnSpPr>
        <p:spPr>
          <a:xfrm flipV="1">
            <a:off x="3309256" y="2919827"/>
            <a:ext cx="5339441" cy="1"/>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55F91C43-F978-2540-9413-9837AA7615C3}"/>
              </a:ext>
            </a:extLst>
          </p:cNvPr>
          <p:cNvCxnSpPr/>
          <p:nvPr/>
        </p:nvCxnSpPr>
        <p:spPr>
          <a:xfrm flipV="1">
            <a:off x="3309255" y="3944595"/>
            <a:ext cx="5339441" cy="1"/>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1EE710F0-25DD-4243-84E4-5F8EE8749452}"/>
              </a:ext>
            </a:extLst>
          </p:cNvPr>
          <p:cNvCxnSpPr/>
          <p:nvPr/>
        </p:nvCxnSpPr>
        <p:spPr>
          <a:xfrm flipV="1">
            <a:off x="3309256" y="5063883"/>
            <a:ext cx="5339441" cy="1"/>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B4E3F782-D652-D04A-8C0D-E805DF1A0DBD}"/>
              </a:ext>
            </a:extLst>
          </p:cNvPr>
          <p:cNvCxnSpPr/>
          <p:nvPr/>
        </p:nvCxnSpPr>
        <p:spPr>
          <a:xfrm flipV="1">
            <a:off x="3309256" y="2084280"/>
            <a:ext cx="5339441" cy="1"/>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444E6585-2A9E-A543-A823-ECF828D9F76B}"/>
              </a:ext>
            </a:extLst>
          </p:cNvPr>
          <p:cNvSpPr txBox="1"/>
          <p:nvPr/>
        </p:nvSpPr>
        <p:spPr>
          <a:xfrm>
            <a:off x="5094510" y="1054286"/>
            <a:ext cx="1992085" cy="369332"/>
          </a:xfrm>
          <a:prstGeom prst="rect">
            <a:avLst/>
          </a:prstGeom>
          <a:solidFill>
            <a:schemeClr val="bg1"/>
          </a:solidFill>
          <a:ln w="57150">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mbria" panose="02040503050406030204"/>
                <a:ea typeface="+mn-ea"/>
                <a:cs typeface="+mn-cs"/>
              </a:rPr>
              <a:t>Validation</a:t>
            </a:r>
          </a:p>
        </p:txBody>
      </p:sp>
      <p:sp>
        <p:nvSpPr>
          <p:cNvPr id="64" name="TextBox 63">
            <a:extLst>
              <a:ext uri="{FF2B5EF4-FFF2-40B4-BE49-F238E27FC236}">
                <a16:creationId xmlns:a16="http://schemas.microsoft.com/office/drawing/2014/main" id="{B95D70B3-5382-8A4D-9E18-A85067DFEB94}"/>
              </a:ext>
            </a:extLst>
          </p:cNvPr>
          <p:cNvSpPr txBox="1"/>
          <p:nvPr/>
        </p:nvSpPr>
        <p:spPr>
          <a:xfrm>
            <a:off x="4321630" y="1895046"/>
            <a:ext cx="3537847" cy="369332"/>
          </a:xfrm>
          <a:prstGeom prst="rect">
            <a:avLst/>
          </a:prstGeom>
          <a:solidFill>
            <a:schemeClr val="bg1"/>
          </a:solidFill>
          <a:ln w="57150">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mbria" panose="02040503050406030204"/>
                <a:ea typeface="+mn-ea"/>
                <a:cs typeface="+mn-cs"/>
              </a:rPr>
              <a:t>System Integration Verification</a:t>
            </a:r>
          </a:p>
        </p:txBody>
      </p:sp>
      <p:sp>
        <p:nvSpPr>
          <p:cNvPr id="65" name="TextBox 64">
            <a:extLst>
              <a:ext uri="{FF2B5EF4-FFF2-40B4-BE49-F238E27FC236}">
                <a16:creationId xmlns:a16="http://schemas.microsoft.com/office/drawing/2014/main" id="{0D3B0245-ADC9-5C47-9069-C99989796C22}"/>
              </a:ext>
            </a:extLst>
          </p:cNvPr>
          <p:cNvSpPr txBox="1"/>
          <p:nvPr/>
        </p:nvSpPr>
        <p:spPr>
          <a:xfrm>
            <a:off x="4234544" y="2732676"/>
            <a:ext cx="3712021" cy="369332"/>
          </a:xfrm>
          <a:prstGeom prst="rect">
            <a:avLst/>
          </a:prstGeom>
          <a:solidFill>
            <a:schemeClr val="bg1"/>
          </a:solidFill>
          <a:ln w="57150">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mbria" panose="02040503050406030204"/>
                <a:ea typeface="+mn-ea"/>
                <a:cs typeface="+mn-cs"/>
              </a:rPr>
              <a:t>Verification thru Simulation</a:t>
            </a:r>
          </a:p>
        </p:txBody>
      </p:sp>
      <p:sp>
        <p:nvSpPr>
          <p:cNvPr id="66" name="TextBox 65">
            <a:extLst>
              <a:ext uri="{FF2B5EF4-FFF2-40B4-BE49-F238E27FC236}">
                <a16:creationId xmlns:a16="http://schemas.microsoft.com/office/drawing/2014/main" id="{D1A335D8-87EE-AE45-9577-71A008E4BBC0}"/>
              </a:ext>
            </a:extLst>
          </p:cNvPr>
          <p:cNvSpPr txBox="1"/>
          <p:nvPr/>
        </p:nvSpPr>
        <p:spPr>
          <a:xfrm>
            <a:off x="4514855" y="4874344"/>
            <a:ext cx="2928245" cy="369332"/>
          </a:xfrm>
          <a:prstGeom prst="rect">
            <a:avLst/>
          </a:prstGeom>
          <a:solidFill>
            <a:schemeClr val="bg1"/>
          </a:solidFill>
          <a:ln w="57150">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mbria" panose="02040503050406030204"/>
                <a:ea typeface="+mn-ea"/>
                <a:cs typeface="+mn-cs"/>
              </a:rPr>
              <a:t>Detail Design Verification</a:t>
            </a:r>
          </a:p>
        </p:txBody>
      </p:sp>
      <p:sp>
        <p:nvSpPr>
          <p:cNvPr id="67" name="TextBox 66">
            <a:extLst>
              <a:ext uri="{FF2B5EF4-FFF2-40B4-BE49-F238E27FC236}">
                <a16:creationId xmlns:a16="http://schemas.microsoft.com/office/drawing/2014/main" id="{D2D59785-FB7F-6944-8A11-03F4164C91F6}"/>
              </a:ext>
            </a:extLst>
          </p:cNvPr>
          <p:cNvSpPr txBox="1"/>
          <p:nvPr/>
        </p:nvSpPr>
        <p:spPr>
          <a:xfrm>
            <a:off x="4166510" y="3760789"/>
            <a:ext cx="3624934" cy="369332"/>
          </a:xfrm>
          <a:prstGeom prst="rect">
            <a:avLst/>
          </a:prstGeom>
          <a:solidFill>
            <a:schemeClr val="bg1"/>
          </a:solidFill>
          <a:ln w="57150">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mbria" panose="02040503050406030204"/>
                <a:ea typeface="+mn-ea"/>
                <a:cs typeface="+mn-cs"/>
              </a:rPr>
              <a:t>Unit Code Testing &amp; Verification</a:t>
            </a:r>
          </a:p>
        </p:txBody>
      </p:sp>
    </p:spTree>
    <p:extLst>
      <p:ext uri="{BB962C8B-B14F-4D97-AF65-F5344CB8AC3E}">
        <p14:creationId xmlns:p14="http://schemas.microsoft.com/office/powerpoint/2010/main" val="15772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chemeClr val="accent2"/>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grpId="0" nodeType="clickEffect">
                                  <p:stCondLst>
                                    <p:cond delay="0"/>
                                  </p:stCondLst>
                                  <p:childTnLst>
                                    <p:animClr clrSpc="rgb" dir="cw">
                                      <p:cBhvr>
                                        <p:cTn id="12" dur="2000" fill="hold"/>
                                        <p:tgtEl>
                                          <p:spTgt spid="15"/>
                                        </p:tgtEl>
                                        <p:attrNameLst>
                                          <p:attrName>fillcolor</p:attrName>
                                        </p:attrNameLst>
                                      </p:cBhvr>
                                      <p:to>
                                        <a:schemeClr val="accent2"/>
                                      </p:to>
                                    </p:animClr>
                                    <p:set>
                                      <p:cBhvr>
                                        <p:cTn id="13" dur="2000" fill="hold"/>
                                        <p:tgtEl>
                                          <p:spTgt spid="15"/>
                                        </p:tgtEl>
                                        <p:attrNameLst>
                                          <p:attrName>fill.type</p:attrName>
                                        </p:attrNameLst>
                                      </p:cBhvr>
                                      <p:to>
                                        <p:strVal val="solid"/>
                                      </p:to>
                                    </p:set>
                                    <p:set>
                                      <p:cBhvr>
                                        <p:cTn id="14" dur="2000" fill="hold"/>
                                        <p:tgtEl>
                                          <p:spTgt spid="15"/>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grpId="0" nodeType="clickEffect">
                                  <p:stCondLst>
                                    <p:cond delay="0"/>
                                  </p:stCondLst>
                                  <p:childTnLst>
                                    <p:animClr clrSpc="rgb" dir="cw">
                                      <p:cBhvr>
                                        <p:cTn id="18" dur="2000" fill="hold"/>
                                        <p:tgtEl>
                                          <p:spTgt spid="16"/>
                                        </p:tgtEl>
                                        <p:attrNameLst>
                                          <p:attrName>fillcolor</p:attrName>
                                        </p:attrNameLst>
                                      </p:cBhvr>
                                      <p:to>
                                        <a:schemeClr val="accent2"/>
                                      </p:to>
                                    </p:animClr>
                                    <p:set>
                                      <p:cBhvr>
                                        <p:cTn id="19" dur="2000" fill="hold"/>
                                        <p:tgtEl>
                                          <p:spTgt spid="16"/>
                                        </p:tgtEl>
                                        <p:attrNameLst>
                                          <p:attrName>fill.type</p:attrName>
                                        </p:attrNameLst>
                                      </p:cBhvr>
                                      <p:to>
                                        <p:strVal val="solid"/>
                                      </p:to>
                                    </p:set>
                                    <p:set>
                                      <p:cBhvr>
                                        <p:cTn id="20" dur="2000" fill="hold"/>
                                        <p:tgtEl>
                                          <p:spTgt spid="16"/>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000" fill="hold"/>
                                        <p:tgtEl>
                                          <p:spTgt spid="8"/>
                                        </p:tgtEl>
                                        <p:attrNameLst>
                                          <p:attrName>fillcolor</p:attrName>
                                        </p:attrNameLst>
                                      </p:cBhvr>
                                      <p:to>
                                        <a:schemeClr val="accent2"/>
                                      </p:to>
                                    </p:animClr>
                                    <p:set>
                                      <p:cBhvr>
                                        <p:cTn id="25" dur="2000" fill="hold"/>
                                        <p:tgtEl>
                                          <p:spTgt spid="8"/>
                                        </p:tgtEl>
                                        <p:attrNameLst>
                                          <p:attrName>fill.type</p:attrName>
                                        </p:attrNameLst>
                                      </p:cBhvr>
                                      <p:to>
                                        <p:strVal val="solid"/>
                                      </p:to>
                                    </p:set>
                                    <p:set>
                                      <p:cBhvr>
                                        <p:cTn id="26" dur="2000" fill="hold"/>
                                        <p:tgtEl>
                                          <p:spTgt spid="8"/>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grpId="0" nodeType="clickEffect">
                                  <p:stCondLst>
                                    <p:cond delay="0"/>
                                  </p:stCondLst>
                                  <p:childTnLst>
                                    <p:animClr clrSpc="rgb" dir="cw">
                                      <p:cBhvr>
                                        <p:cTn id="30" dur="2000" fill="hold"/>
                                        <p:tgtEl>
                                          <p:spTgt spid="9"/>
                                        </p:tgtEl>
                                        <p:attrNameLst>
                                          <p:attrName>fillcolor</p:attrName>
                                        </p:attrNameLst>
                                      </p:cBhvr>
                                      <p:to>
                                        <a:schemeClr val="accent2"/>
                                      </p:to>
                                    </p:animClr>
                                    <p:set>
                                      <p:cBhvr>
                                        <p:cTn id="31" dur="2000" fill="hold"/>
                                        <p:tgtEl>
                                          <p:spTgt spid="9"/>
                                        </p:tgtEl>
                                        <p:attrNameLst>
                                          <p:attrName>fill.type</p:attrName>
                                        </p:attrNameLst>
                                      </p:cBhvr>
                                      <p:to>
                                        <p:strVal val="solid"/>
                                      </p:to>
                                    </p:set>
                                    <p:set>
                                      <p:cBhvr>
                                        <p:cTn id="32" dur="2000" fill="hold"/>
                                        <p:tgtEl>
                                          <p:spTgt spid="9"/>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grpId="0" nodeType="clickEffect">
                                  <p:stCondLst>
                                    <p:cond delay="0"/>
                                  </p:stCondLst>
                                  <p:childTnLst>
                                    <p:animClr clrSpc="rgb" dir="cw">
                                      <p:cBhvr>
                                        <p:cTn id="36" dur="2000" fill="hold"/>
                                        <p:tgtEl>
                                          <p:spTgt spid="17"/>
                                        </p:tgtEl>
                                        <p:attrNameLst>
                                          <p:attrName>fillcolor</p:attrName>
                                        </p:attrNameLst>
                                      </p:cBhvr>
                                      <p:to>
                                        <a:schemeClr val="accent2"/>
                                      </p:to>
                                    </p:animClr>
                                    <p:set>
                                      <p:cBhvr>
                                        <p:cTn id="37" dur="2000" fill="hold"/>
                                        <p:tgtEl>
                                          <p:spTgt spid="17"/>
                                        </p:tgtEl>
                                        <p:attrNameLst>
                                          <p:attrName>fill.type</p:attrName>
                                        </p:attrNameLst>
                                      </p:cBhvr>
                                      <p:to>
                                        <p:strVal val="solid"/>
                                      </p:to>
                                    </p:set>
                                    <p:set>
                                      <p:cBhvr>
                                        <p:cTn id="38" dur="2000" fill="hold"/>
                                        <p:tgtEl>
                                          <p:spTgt spid="17"/>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grpId="0" nodeType="clickEffect">
                                  <p:stCondLst>
                                    <p:cond delay="0"/>
                                  </p:stCondLst>
                                  <p:childTnLst>
                                    <p:animClr clrSpc="rgb" dir="cw">
                                      <p:cBhvr>
                                        <p:cTn id="42" dur="2000" fill="hold"/>
                                        <p:tgtEl>
                                          <p:spTgt spid="20"/>
                                        </p:tgtEl>
                                        <p:attrNameLst>
                                          <p:attrName>fillcolor</p:attrName>
                                        </p:attrNameLst>
                                      </p:cBhvr>
                                      <p:to>
                                        <a:schemeClr val="accent2"/>
                                      </p:to>
                                    </p:animClr>
                                    <p:set>
                                      <p:cBhvr>
                                        <p:cTn id="43" dur="2000" fill="hold"/>
                                        <p:tgtEl>
                                          <p:spTgt spid="20"/>
                                        </p:tgtEl>
                                        <p:attrNameLst>
                                          <p:attrName>fill.type</p:attrName>
                                        </p:attrNameLst>
                                      </p:cBhvr>
                                      <p:to>
                                        <p:strVal val="solid"/>
                                      </p:to>
                                    </p:set>
                                    <p:set>
                                      <p:cBhvr>
                                        <p:cTn id="44" dur="2000" fill="hold"/>
                                        <p:tgtEl>
                                          <p:spTgt spid="20"/>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8" presetClass="emph" presetSubtype="0" fill="hold" grpId="0" nodeType="clickEffect">
                                  <p:stCondLst>
                                    <p:cond delay="0"/>
                                  </p:stCondLst>
                                  <p:iterate type="lt">
                                    <p:tmPct val="4000"/>
                                  </p:iterate>
                                  <p:childTnLst>
                                    <p:set>
                                      <p:cBhvr override="childStyle">
                                        <p:cTn id="48" dur="500" fill="hold"/>
                                        <p:tgtEl>
                                          <p:spTgt spid="66"/>
                                        </p:tgtEl>
                                        <p:attrNameLst>
                                          <p:attrName>style.textDecorationUnderline</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mph" presetSubtype="2" fill="hold" grpId="0" nodeType="clickEffect">
                                  <p:stCondLst>
                                    <p:cond delay="0"/>
                                  </p:stCondLst>
                                  <p:childTnLst>
                                    <p:animClr clrSpc="rgb" dir="cw">
                                      <p:cBhvr>
                                        <p:cTn id="52" dur="2000" fill="hold"/>
                                        <p:tgtEl>
                                          <p:spTgt spid="19"/>
                                        </p:tgtEl>
                                        <p:attrNameLst>
                                          <p:attrName>fillcolor</p:attrName>
                                        </p:attrNameLst>
                                      </p:cBhvr>
                                      <p:to>
                                        <a:schemeClr val="accent2"/>
                                      </p:to>
                                    </p:animClr>
                                    <p:set>
                                      <p:cBhvr>
                                        <p:cTn id="53" dur="2000" fill="hold"/>
                                        <p:tgtEl>
                                          <p:spTgt spid="19"/>
                                        </p:tgtEl>
                                        <p:attrNameLst>
                                          <p:attrName>fill.type</p:attrName>
                                        </p:attrNameLst>
                                      </p:cBhvr>
                                      <p:to>
                                        <p:strVal val="solid"/>
                                      </p:to>
                                    </p:set>
                                    <p:set>
                                      <p:cBhvr>
                                        <p:cTn id="54" dur="2000" fill="hold"/>
                                        <p:tgtEl>
                                          <p:spTgt spid="19"/>
                                        </p:tgtEl>
                                        <p:attrNameLst>
                                          <p:attrName>fill.on</p:attrName>
                                        </p:attrNameLst>
                                      </p:cBhvr>
                                      <p:to>
                                        <p:strVal val="true"/>
                                      </p:to>
                                    </p:set>
                                  </p:childTnLst>
                                </p:cTn>
                              </p:par>
                            </p:childTnLst>
                          </p:cTn>
                        </p:par>
                      </p:childTnLst>
                    </p:cTn>
                  </p:par>
                  <p:par>
                    <p:cTn id="55" fill="hold">
                      <p:stCondLst>
                        <p:cond delay="indefinite"/>
                      </p:stCondLst>
                      <p:childTnLst>
                        <p:par>
                          <p:cTn id="56" fill="hold">
                            <p:stCondLst>
                              <p:cond delay="0"/>
                            </p:stCondLst>
                            <p:childTnLst>
                              <p:par>
                                <p:cTn id="57" presetID="18" presetClass="emph" presetSubtype="0" fill="hold" grpId="0" nodeType="clickEffect">
                                  <p:stCondLst>
                                    <p:cond delay="0"/>
                                  </p:stCondLst>
                                  <p:iterate type="lt">
                                    <p:tmPct val="4000"/>
                                  </p:iterate>
                                  <p:childTnLst>
                                    <p:set>
                                      <p:cBhvr override="childStyle">
                                        <p:cTn id="58" dur="500" fill="hold"/>
                                        <p:tgtEl>
                                          <p:spTgt spid="67"/>
                                        </p:tgtEl>
                                        <p:attrNameLst>
                                          <p:attrName>style.textDecorationUnderline</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000" fill="hold"/>
                                        <p:tgtEl>
                                          <p:spTgt spid="22"/>
                                        </p:tgtEl>
                                        <p:attrNameLst>
                                          <p:attrName>fillcolor</p:attrName>
                                        </p:attrNameLst>
                                      </p:cBhvr>
                                      <p:to>
                                        <a:schemeClr val="accent2"/>
                                      </p:to>
                                    </p:animClr>
                                    <p:set>
                                      <p:cBhvr>
                                        <p:cTn id="63" dur="2000" fill="hold"/>
                                        <p:tgtEl>
                                          <p:spTgt spid="22"/>
                                        </p:tgtEl>
                                        <p:attrNameLst>
                                          <p:attrName>fill.type</p:attrName>
                                        </p:attrNameLst>
                                      </p:cBhvr>
                                      <p:to>
                                        <p:strVal val="solid"/>
                                      </p:to>
                                    </p:set>
                                    <p:set>
                                      <p:cBhvr>
                                        <p:cTn id="64" dur="2000" fill="hold"/>
                                        <p:tgtEl>
                                          <p:spTgt spid="22"/>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18" presetClass="emph" presetSubtype="0" fill="hold" grpId="0" nodeType="clickEffect">
                                  <p:stCondLst>
                                    <p:cond delay="0"/>
                                  </p:stCondLst>
                                  <p:iterate type="lt">
                                    <p:tmPct val="4000"/>
                                  </p:iterate>
                                  <p:childTnLst>
                                    <p:set>
                                      <p:cBhvr override="childStyle">
                                        <p:cTn id="68" dur="500" fill="hold"/>
                                        <p:tgtEl>
                                          <p:spTgt spid="65"/>
                                        </p:tgtEl>
                                        <p:attrNameLst>
                                          <p:attrName>style.textDecorationUnderline</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 presetClass="emph" presetSubtype="2" fill="hold" grpId="0" nodeType="clickEffect">
                                  <p:stCondLst>
                                    <p:cond delay="0"/>
                                  </p:stCondLst>
                                  <p:childTnLst>
                                    <p:animClr clrSpc="rgb" dir="cw">
                                      <p:cBhvr>
                                        <p:cTn id="72" dur="2000" fill="hold"/>
                                        <p:tgtEl>
                                          <p:spTgt spid="21"/>
                                        </p:tgtEl>
                                        <p:attrNameLst>
                                          <p:attrName>fillcolor</p:attrName>
                                        </p:attrNameLst>
                                      </p:cBhvr>
                                      <p:to>
                                        <a:schemeClr val="accent2"/>
                                      </p:to>
                                    </p:animClr>
                                    <p:set>
                                      <p:cBhvr>
                                        <p:cTn id="73" dur="2000" fill="hold"/>
                                        <p:tgtEl>
                                          <p:spTgt spid="21"/>
                                        </p:tgtEl>
                                        <p:attrNameLst>
                                          <p:attrName>fill.type</p:attrName>
                                        </p:attrNameLst>
                                      </p:cBhvr>
                                      <p:to>
                                        <p:strVal val="solid"/>
                                      </p:to>
                                    </p:set>
                                    <p:set>
                                      <p:cBhvr>
                                        <p:cTn id="74" dur="2000" fill="hold"/>
                                        <p:tgtEl>
                                          <p:spTgt spid="21"/>
                                        </p:tgtEl>
                                        <p:attrNameLst>
                                          <p:attrName>fill.on</p:attrName>
                                        </p:attrNameLst>
                                      </p:cBhvr>
                                      <p:to>
                                        <p:strVal val="true"/>
                                      </p:to>
                                    </p:set>
                                  </p:childTnLst>
                                </p:cTn>
                              </p:par>
                            </p:childTnLst>
                          </p:cTn>
                        </p:par>
                      </p:childTnLst>
                    </p:cTn>
                  </p:par>
                  <p:par>
                    <p:cTn id="75" fill="hold">
                      <p:stCondLst>
                        <p:cond delay="indefinite"/>
                      </p:stCondLst>
                      <p:childTnLst>
                        <p:par>
                          <p:cTn id="76" fill="hold">
                            <p:stCondLst>
                              <p:cond delay="0"/>
                            </p:stCondLst>
                            <p:childTnLst>
                              <p:par>
                                <p:cTn id="77" presetID="18" presetClass="emph" presetSubtype="0" fill="hold" grpId="0" nodeType="clickEffect">
                                  <p:stCondLst>
                                    <p:cond delay="0"/>
                                  </p:stCondLst>
                                  <p:iterate type="lt">
                                    <p:tmPct val="4000"/>
                                  </p:iterate>
                                  <p:childTnLst>
                                    <p:set>
                                      <p:cBhvr override="childStyle">
                                        <p:cTn id="78" dur="500" fill="hold"/>
                                        <p:tgtEl>
                                          <p:spTgt spid="64"/>
                                        </p:tgtEl>
                                        <p:attrNameLst>
                                          <p:attrName>style.textDecorationUnderline</p:attrName>
                                        </p:attrNameLst>
                                      </p:cBhvr>
                                      <p:to>
                                        <p:strVal val="true"/>
                                      </p:to>
                                    </p:set>
                                  </p:childTnLst>
                                </p:cTn>
                              </p:par>
                            </p:childTnLst>
                          </p:cTn>
                        </p:par>
                      </p:childTnLst>
                    </p:cTn>
                  </p:par>
                  <p:par>
                    <p:cTn id="79" fill="hold">
                      <p:stCondLst>
                        <p:cond delay="indefinite"/>
                      </p:stCondLst>
                      <p:childTnLst>
                        <p:par>
                          <p:cTn id="80" fill="hold">
                            <p:stCondLst>
                              <p:cond delay="0"/>
                            </p:stCondLst>
                            <p:childTnLst>
                              <p:par>
                                <p:cTn id="81" presetID="1" presetClass="emph" presetSubtype="2" fill="hold" grpId="0" nodeType="clickEffect">
                                  <p:stCondLst>
                                    <p:cond delay="0"/>
                                  </p:stCondLst>
                                  <p:childTnLst>
                                    <p:animClr clrSpc="rgb" dir="cw">
                                      <p:cBhvr>
                                        <p:cTn id="82" dur="2000" fill="hold"/>
                                        <p:tgtEl>
                                          <p:spTgt spid="18"/>
                                        </p:tgtEl>
                                        <p:attrNameLst>
                                          <p:attrName>fillcolor</p:attrName>
                                        </p:attrNameLst>
                                      </p:cBhvr>
                                      <p:to>
                                        <a:schemeClr val="accent2"/>
                                      </p:to>
                                    </p:animClr>
                                    <p:set>
                                      <p:cBhvr>
                                        <p:cTn id="83" dur="2000" fill="hold"/>
                                        <p:tgtEl>
                                          <p:spTgt spid="18"/>
                                        </p:tgtEl>
                                        <p:attrNameLst>
                                          <p:attrName>fill.type</p:attrName>
                                        </p:attrNameLst>
                                      </p:cBhvr>
                                      <p:to>
                                        <p:strVal val="solid"/>
                                      </p:to>
                                    </p:set>
                                    <p:set>
                                      <p:cBhvr>
                                        <p:cTn id="84" dur="2000" fill="hold"/>
                                        <p:tgtEl>
                                          <p:spTgt spid="18"/>
                                        </p:tgtEl>
                                        <p:attrNameLst>
                                          <p:attrName>fill.on</p:attrName>
                                        </p:attrNameLst>
                                      </p:cBhvr>
                                      <p:to>
                                        <p:strVal val="true"/>
                                      </p:to>
                                    </p:set>
                                  </p:childTnLst>
                                </p:cTn>
                              </p:par>
                            </p:childTnLst>
                          </p:cTn>
                        </p:par>
                      </p:childTnLst>
                    </p:cTn>
                  </p:par>
                  <p:par>
                    <p:cTn id="85" fill="hold">
                      <p:stCondLst>
                        <p:cond delay="indefinite"/>
                      </p:stCondLst>
                      <p:childTnLst>
                        <p:par>
                          <p:cTn id="86" fill="hold">
                            <p:stCondLst>
                              <p:cond delay="0"/>
                            </p:stCondLst>
                            <p:childTnLst>
                              <p:par>
                                <p:cTn id="87" presetID="18" presetClass="emph" presetSubtype="0" fill="hold" grpId="0" nodeType="clickEffect">
                                  <p:stCondLst>
                                    <p:cond delay="0"/>
                                  </p:stCondLst>
                                  <p:iterate type="lt">
                                    <p:tmPct val="4000"/>
                                  </p:iterate>
                                  <p:childTnLst>
                                    <p:set>
                                      <p:cBhvr override="childStyle">
                                        <p:cTn id="88" dur="500" fill="hold"/>
                                        <p:tgtEl>
                                          <p:spTgt spid="6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16" grpId="0" animBg="1"/>
      <p:bldP spid="17" grpId="0" animBg="1"/>
      <p:bldP spid="18" grpId="0" animBg="1"/>
      <p:bldP spid="19" grpId="0" animBg="1"/>
      <p:bldP spid="20" grpId="0" animBg="1"/>
      <p:bldP spid="21" grpId="0" animBg="1"/>
      <p:bldP spid="22" grpId="0" animBg="1"/>
      <p:bldP spid="63" grpId="0" animBg="1"/>
      <p:bldP spid="64" grpId="0" animBg="1"/>
      <p:bldP spid="65" grpId="0" animBg="1"/>
      <p:bldP spid="66" grpId="0" animBg="1"/>
      <p:bldP spid="6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DA7612-EEAE-0249-BAD5-70468EEB91AF}"/>
              </a:ext>
            </a:extLst>
          </p:cNvPr>
          <p:cNvSpPr>
            <a:spLocks noGrp="1"/>
          </p:cNvSpPr>
          <p:nvPr>
            <p:ph idx="1"/>
          </p:nvPr>
        </p:nvSpPr>
        <p:spPr>
          <a:xfrm>
            <a:off x="578823" y="947855"/>
            <a:ext cx="10971641" cy="5480829"/>
          </a:xfrm>
        </p:spPr>
        <p:txBody>
          <a:bodyPr vert="horz" lIns="91440" tIns="45720" rIns="91440" bIns="45720" rtlCol="0" anchor="t">
            <a:normAutofit fontScale="92500" lnSpcReduction="20000"/>
          </a:bodyPr>
          <a:lstStyle/>
          <a:p>
            <a:r>
              <a:rPr lang="en-US" b="1"/>
              <a:t>Risk:</a:t>
            </a:r>
            <a:r>
              <a:rPr lang="en-US"/>
              <a:t> Hardware Failure</a:t>
            </a:r>
          </a:p>
          <a:p>
            <a:pPr lvl="1"/>
            <a:r>
              <a:rPr lang="en-US"/>
              <a:t>Critical Components = $$$</a:t>
            </a:r>
          </a:p>
          <a:p>
            <a:pPr lvl="1"/>
            <a:r>
              <a:rPr lang="en-US"/>
              <a:t>Made design decisions to allow for budget allocation</a:t>
            </a:r>
          </a:p>
          <a:p>
            <a:pPr lvl="1"/>
            <a:r>
              <a:rPr lang="en-US"/>
              <a:t>Instances with high probability of component failure </a:t>
            </a:r>
            <a:r>
              <a:rPr lang="en-US" b="1"/>
              <a:t>(PCB &amp; TOF Camera)</a:t>
            </a:r>
          </a:p>
          <a:p>
            <a:r>
              <a:rPr lang="en-US" b="1"/>
              <a:t>Risk:</a:t>
            </a:r>
            <a:r>
              <a:rPr lang="en-US"/>
              <a:t> Estimate Error</a:t>
            </a:r>
          </a:p>
          <a:p>
            <a:pPr lvl="1"/>
            <a:r>
              <a:rPr lang="en-US">
                <a:ea typeface="Cambria"/>
              </a:rPr>
              <a:t>Confidence in Measurements that don't match Estimate Error</a:t>
            </a:r>
          </a:p>
          <a:p>
            <a:pPr lvl="1"/>
            <a:r>
              <a:rPr lang="en-US" u="sng"/>
              <a:t>Expected Mitigation</a:t>
            </a:r>
            <a:r>
              <a:rPr lang="en-US"/>
              <a:t>: Normalized Estimate Error Squared (NEES) </a:t>
            </a:r>
            <a:r>
              <a:rPr lang="en-US">
                <a:sym typeface="Wingdings" pitchFamily="2" charset="2"/>
              </a:rPr>
              <a:t> Uncertainty matches Error (Tuning the Filter)</a:t>
            </a:r>
            <a:endParaRPr lang="en-US"/>
          </a:p>
          <a:p>
            <a:pPr lvl="1"/>
            <a:r>
              <a:rPr lang="en-US">
                <a:latin typeface="Cambria" panose="02040503050406030204"/>
              </a:rPr>
              <a:t>Results: COVID-19, confidence in uncertainty results not achieved</a:t>
            </a:r>
            <a:endParaRPr lang="en-US">
              <a:latin typeface="Cambria" panose="02040503050406030204" pitchFamily="18" charset="0"/>
            </a:endParaRPr>
          </a:p>
          <a:p>
            <a:pPr marL="0" indent="0">
              <a:buNone/>
            </a:pPr>
            <a:endParaRPr lang="en-US"/>
          </a:p>
          <a:p>
            <a:r>
              <a:rPr lang="en-US" b="1"/>
              <a:t>Key Lessons: Continuing Heritage Project</a:t>
            </a:r>
            <a:endParaRPr lang="en-US"/>
          </a:p>
          <a:p>
            <a:pPr lvl="1"/>
            <a:r>
              <a:rPr lang="en-US"/>
              <a:t>Replicating results took more time than expected</a:t>
            </a:r>
          </a:p>
          <a:p>
            <a:pPr lvl="1"/>
            <a:r>
              <a:rPr lang="en-US"/>
              <a:t>Offset between code</a:t>
            </a:r>
          </a:p>
          <a:p>
            <a:pPr lvl="1"/>
            <a:r>
              <a:rPr lang="en-US"/>
              <a:t>Communication with heritage team members was difficult:</a:t>
            </a:r>
          </a:p>
          <a:p>
            <a:pPr lvl="2"/>
            <a:r>
              <a:rPr lang="en-US"/>
              <a:t>TOF Code </a:t>
            </a:r>
          </a:p>
          <a:p>
            <a:pPr lvl="2"/>
            <a:r>
              <a:rPr lang="en-US"/>
              <a:t>Simulation Code/Software Parameters</a:t>
            </a:r>
          </a:p>
          <a:p>
            <a:pPr lvl="1"/>
            <a:r>
              <a:rPr lang="en-US" sz="2200" b="1"/>
              <a:t>Actions moving forward: </a:t>
            </a:r>
            <a:r>
              <a:rPr lang="en-US" sz="2200"/>
              <a:t>Creating documentation of code parameters, functions, results, potential error, ICDs, system needs</a:t>
            </a:r>
            <a:endParaRPr lang="en-US" sz="2200" b="1"/>
          </a:p>
        </p:txBody>
      </p:sp>
      <p:sp>
        <p:nvSpPr>
          <p:cNvPr id="3" name="Title 2">
            <a:extLst>
              <a:ext uri="{FF2B5EF4-FFF2-40B4-BE49-F238E27FC236}">
                <a16:creationId xmlns:a16="http://schemas.microsoft.com/office/drawing/2014/main" id="{394BC9FF-4923-FC4B-87AE-31CD2F6C18AB}"/>
              </a:ext>
            </a:extLst>
          </p:cNvPr>
          <p:cNvSpPr>
            <a:spLocks noGrp="1"/>
          </p:cNvSpPr>
          <p:nvPr>
            <p:ph type="title"/>
          </p:nvPr>
        </p:nvSpPr>
        <p:spPr/>
        <p:txBody>
          <a:bodyPr/>
          <a:lstStyle/>
          <a:p>
            <a:r>
              <a:rPr lang="en-US"/>
              <a:t>System Engineering Challenges &amp; Issues</a:t>
            </a:r>
          </a:p>
        </p:txBody>
      </p:sp>
      <p:sp>
        <p:nvSpPr>
          <p:cNvPr id="4" name="Slide Number Placeholder 3">
            <a:extLst>
              <a:ext uri="{FF2B5EF4-FFF2-40B4-BE49-F238E27FC236}">
                <a16:creationId xmlns:a16="http://schemas.microsoft.com/office/drawing/2014/main" id="{7F1310BC-D725-354C-9D00-4D1D687B7344}"/>
              </a:ext>
            </a:extLst>
          </p:cNvPr>
          <p:cNvSpPr>
            <a:spLocks noGrp="1"/>
          </p:cNvSpPr>
          <p:nvPr>
            <p:ph type="sldNum" sz="quarter" idx="4"/>
          </p:nvPr>
        </p:nvSpPr>
        <p:spPr/>
        <p:txBody>
          <a:bodyPr/>
          <a:lstStyle/>
          <a:p>
            <a:fld id="{292ABC7F-B9E9-0840-915A-8F394559AFCC}" type="slidenum">
              <a:rPr lang="en-US" smtClean="0"/>
              <a:pPr/>
              <a:t>57</a:t>
            </a:fld>
            <a:endParaRPr lang="en-US"/>
          </a:p>
        </p:txBody>
      </p:sp>
    </p:spTree>
    <p:extLst>
      <p:ext uri="{BB962C8B-B14F-4D97-AF65-F5344CB8AC3E}">
        <p14:creationId xmlns:p14="http://schemas.microsoft.com/office/powerpoint/2010/main" val="78668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9C4E62-9A82-C245-BE5F-A589D9E67BDF}"/>
              </a:ext>
            </a:extLst>
          </p:cNvPr>
          <p:cNvSpPr>
            <a:spLocks noGrp="1"/>
          </p:cNvSpPr>
          <p:nvPr>
            <p:ph type="title"/>
          </p:nvPr>
        </p:nvSpPr>
        <p:spPr/>
        <p:txBody>
          <a:bodyPr/>
          <a:lstStyle/>
          <a:p>
            <a:r>
              <a:rPr lang="en-US"/>
              <a:t>Trade Studies</a:t>
            </a:r>
          </a:p>
        </p:txBody>
      </p:sp>
      <p:sp>
        <p:nvSpPr>
          <p:cNvPr id="4" name="Slide Number Placeholder 3">
            <a:extLst>
              <a:ext uri="{FF2B5EF4-FFF2-40B4-BE49-F238E27FC236}">
                <a16:creationId xmlns:a16="http://schemas.microsoft.com/office/drawing/2014/main" id="{18D87D6E-D254-C743-8779-E5F013014FCD}"/>
              </a:ext>
            </a:extLst>
          </p:cNvPr>
          <p:cNvSpPr>
            <a:spLocks noGrp="1"/>
          </p:cNvSpPr>
          <p:nvPr>
            <p:ph type="sldNum" sz="quarter" idx="4"/>
          </p:nvPr>
        </p:nvSpPr>
        <p:spPr/>
        <p:txBody>
          <a:bodyPr/>
          <a:lstStyle/>
          <a:p>
            <a:fld id="{292ABC7F-B9E9-0840-915A-8F394559AFCC}" type="slidenum">
              <a:rPr lang="en-US" smtClean="0"/>
              <a:pPr/>
              <a:t>58</a:t>
            </a:fld>
            <a:endParaRPr lang="en-US"/>
          </a:p>
        </p:txBody>
      </p:sp>
      <p:graphicFrame>
        <p:nvGraphicFramePr>
          <p:cNvPr id="10" name="Content Placeholder 9">
            <a:extLst>
              <a:ext uri="{FF2B5EF4-FFF2-40B4-BE49-F238E27FC236}">
                <a16:creationId xmlns:a16="http://schemas.microsoft.com/office/drawing/2014/main" id="{9F1734C7-6458-CF4C-A9D3-8123A432FEAF}"/>
              </a:ext>
            </a:extLst>
          </p:cNvPr>
          <p:cNvGraphicFramePr>
            <a:graphicFrameLocks noGrp="1"/>
          </p:cNvGraphicFramePr>
          <p:nvPr>
            <p:ph idx="1"/>
          </p:nvPr>
        </p:nvGraphicFramePr>
        <p:xfrm>
          <a:off x="307730" y="4385866"/>
          <a:ext cx="11347937" cy="1944598"/>
        </p:xfrm>
        <a:graphic>
          <a:graphicData uri="http://schemas.openxmlformats.org/drawingml/2006/table">
            <a:tbl>
              <a:tblPr/>
              <a:tblGrid>
                <a:gridCol w="1026482">
                  <a:extLst>
                    <a:ext uri="{9D8B030D-6E8A-4147-A177-3AD203B41FA5}">
                      <a16:colId xmlns:a16="http://schemas.microsoft.com/office/drawing/2014/main" val="3477329880"/>
                    </a:ext>
                  </a:extLst>
                </a:gridCol>
                <a:gridCol w="714998">
                  <a:extLst>
                    <a:ext uri="{9D8B030D-6E8A-4147-A177-3AD203B41FA5}">
                      <a16:colId xmlns:a16="http://schemas.microsoft.com/office/drawing/2014/main" val="1714648946"/>
                    </a:ext>
                  </a:extLst>
                </a:gridCol>
                <a:gridCol w="764552">
                  <a:extLst>
                    <a:ext uri="{9D8B030D-6E8A-4147-A177-3AD203B41FA5}">
                      <a16:colId xmlns:a16="http://schemas.microsoft.com/office/drawing/2014/main" val="2561211160"/>
                    </a:ext>
                  </a:extLst>
                </a:gridCol>
                <a:gridCol w="714998">
                  <a:extLst>
                    <a:ext uri="{9D8B030D-6E8A-4147-A177-3AD203B41FA5}">
                      <a16:colId xmlns:a16="http://schemas.microsoft.com/office/drawing/2014/main" val="4140875867"/>
                    </a:ext>
                  </a:extLst>
                </a:gridCol>
                <a:gridCol w="714998">
                  <a:extLst>
                    <a:ext uri="{9D8B030D-6E8A-4147-A177-3AD203B41FA5}">
                      <a16:colId xmlns:a16="http://schemas.microsoft.com/office/drawing/2014/main" val="492977344"/>
                    </a:ext>
                  </a:extLst>
                </a:gridCol>
                <a:gridCol w="828265">
                  <a:extLst>
                    <a:ext uri="{9D8B030D-6E8A-4147-A177-3AD203B41FA5}">
                      <a16:colId xmlns:a16="http://schemas.microsoft.com/office/drawing/2014/main" val="2674151086"/>
                    </a:ext>
                  </a:extLst>
                </a:gridCol>
                <a:gridCol w="714998">
                  <a:extLst>
                    <a:ext uri="{9D8B030D-6E8A-4147-A177-3AD203B41FA5}">
                      <a16:colId xmlns:a16="http://schemas.microsoft.com/office/drawing/2014/main" val="3288084613"/>
                    </a:ext>
                  </a:extLst>
                </a:gridCol>
                <a:gridCol w="714998">
                  <a:extLst>
                    <a:ext uri="{9D8B030D-6E8A-4147-A177-3AD203B41FA5}">
                      <a16:colId xmlns:a16="http://schemas.microsoft.com/office/drawing/2014/main" val="3145388339"/>
                    </a:ext>
                  </a:extLst>
                </a:gridCol>
                <a:gridCol w="913215">
                  <a:extLst>
                    <a:ext uri="{9D8B030D-6E8A-4147-A177-3AD203B41FA5}">
                      <a16:colId xmlns:a16="http://schemas.microsoft.com/office/drawing/2014/main" val="1900353058"/>
                    </a:ext>
                  </a:extLst>
                </a:gridCol>
                <a:gridCol w="714998">
                  <a:extLst>
                    <a:ext uri="{9D8B030D-6E8A-4147-A177-3AD203B41FA5}">
                      <a16:colId xmlns:a16="http://schemas.microsoft.com/office/drawing/2014/main" val="117191652"/>
                    </a:ext>
                  </a:extLst>
                </a:gridCol>
                <a:gridCol w="714998">
                  <a:extLst>
                    <a:ext uri="{9D8B030D-6E8A-4147-A177-3AD203B41FA5}">
                      <a16:colId xmlns:a16="http://schemas.microsoft.com/office/drawing/2014/main" val="1069943700"/>
                    </a:ext>
                  </a:extLst>
                </a:gridCol>
                <a:gridCol w="1026482">
                  <a:extLst>
                    <a:ext uri="{9D8B030D-6E8A-4147-A177-3AD203B41FA5}">
                      <a16:colId xmlns:a16="http://schemas.microsoft.com/office/drawing/2014/main" val="4054924307"/>
                    </a:ext>
                  </a:extLst>
                </a:gridCol>
                <a:gridCol w="1068957">
                  <a:extLst>
                    <a:ext uri="{9D8B030D-6E8A-4147-A177-3AD203B41FA5}">
                      <a16:colId xmlns:a16="http://schemas.microsoft.com/office/drawing/2014/main" val="3109273944"/>
                    </a:ext>
                  </a:extLst>
                </a:gridCol>
                <a:gridCol w="714998">
                  <a:extLst>
                    <a:ext uri="{9D8B030D-6E8A-4147-A177-3AD203B41FA5}">
                      <a16:colId xmlns:a16="http://schemas.microsoft.com/office/drawing/2014/main" val="4156390284"/>
                    </a:ext>
                  </a:extLst>
                </a:gridCol>
              </a:tblGrid>
              <a:tr h="167994">
                <a:tc gridSpan="14">
                  <a:txBody>
                    <a:bodyPr/>
                    <a:lstStyle/>
                    <a:p>
                      <a:pPr algn="ctr" fontAlgn="b"/>
                      <a:r>
                        <a:rPr lang="en-US" sz="800" b="0" i="1" u="none" strike="noStrike">
                          <a:solidFill>
                            <a:srgbClr val="000000"/>
                          </a:solidFill>
                          <a:effectLst/>
                          <a:latin typeface="Arial" panose="020B0604020202020204" pitchFamily="34" charset="0"/>
                        </a:rPr>
                        <a:t>Subystem/Component Quantitative Trade Study Table</a:t>
                      </a:r>
                    </a:p>
                  </a:txBody>
                  <a:tcPr marL="6830" marR="6830" marT="683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59169487"/>
                  </a:ext>
                </a:extLst>
              </a:tr>
              <a:tr h="167994">
                <a:tc>
                  <a:txBody>
                    <a:bodyPr/>
                    <a:lstStyle/>
                    <a:p>
                      <a:pPr algn="l" fontAlgn="b"/>
                      <a:r>
                        <a:rPr lang="en-US" sz="700" b="0" i="0" u="none" strike="noStrike">
                          <a:solidFill>
                            <a:srgbClr val="000000"/>
                          </a:solidFill>
                          <a:effectLst/>
                          <a:latin typeface="Arial" panose="020B0604020202020204" pitchFamily="34" charset="0"/>
                        </a:rPr>
                        <a:t> </a:t>
                      </a:r>
                    </a:p>
                  </a:txBody>
                  <a:tcPr marL="6830" marR="6830" marT="683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panose="020B0604020202020204" pitchFamily="34" charset="0"/>
                        </a:rPr>
                        <a:t> </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700" b="1" i="0" u="none" strike="noStrike">
                          <a:solidFill>
                            <a:srgbClr val="000000"/>
                          </a:solidFill>
                          <a:effectLst/>
                          <a:latin typeface="Arial" panose="020B0604020202020204" pitchFamily="34" charset="0"/>
                        </a:rPr>
                        <a:t>Internal</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b"/>
                      <a:r>
                        <a:rPr lang="en-US" sz="700" b="1" i="0" u="none" strike="noStrike">
                          <a:solidFill>
                            <a:srgbClr val="000000"/>
                          </a:solidFill>
                          <a:effectLst/>
                          <a:latin typeface="Arial" panose="020B0604020202020204" pitchFamily="34" charset="0"/>
                        </a:rPr>
                        <a:t>External</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b"/>
                      <a:r>
                        <a:rPr lang="en-US" sz="700" b="1" i="0" u="none" strike="noStrike">
                          <a:solidFill>
                            <a:srgbClr val="000000"/>
                          </a:solidFill>
                          <a:effectLst/>
                          <a:latin typeface="Arial" panose="020B0604020202020204" pitchFamily="34" charset="0"/>
                        </a:rPr>
                        <a:t>Tube Replacement</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b"/>
                      <a:r>
                        <a:rPr lang="en-US" sz="700" b="1" i="0" u="none" strike="noStrike">
                          <a:solidFill>
                            <a:srgbClr val="000000"/>
                          </a:solidFill>
                          <a:effectLst/>
                          <a:latin typeface="Arial" panose="020B0604020202020204" pitchFamily="34" charset="0"/>
                        </a:rPr>
                        <a:t>Modular</a:t>
                      </a:r>
                    </a:p>
                  </a:txBody>
                  <a:tcPr marL="6830" marR="6830" marT="683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66558751"/>
                  </a:ext>
                </a:extLst>
              </a:tr>
              <a:tr h="168661">
                <a:tc>
                  <a:txBody>
                    <a:bodyPr/>
                    <a:lstStyle/>
                    <a:p>
                      <a:pPr algn="l" fontAlgn="b"/>
                      <a:r>
                        <a:rPr lang="en-US" sz="700" b="0" i="0" u="none" strike="noStrike">
                          <a:solidFill>
                            <a:srgbClr val="000000"/>
                          </a:solidFill>
                          <a:effectLst/>
                          <a:latin typeface="Arial" panose="020B0604020202020204" pitchFamily="34" charset="0"/>
                        </a:rPr>
                        <a:t>Metric</a:t>
                      </a:r>
                    </a:p>
                  </a:txBody>
                  <a:tcPr marL="6830" marR="6830" marT="683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Weight</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Performance</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Score</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Points</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Performance </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Score </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Points </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Performance  </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Score  </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Points  </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Performance   </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Score   </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Points   </a:t>
                      </a:r>
                    </a:p>
                  </a:txBody>
                  <a:tcPr marL="6830" marR="6830" marT="683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9141021"/>
                  </a:ext>
                </a:extLst>
              </a:tr>
              <a:tr h="167994">
                <a:tc>
                  <a:txBody>
                    <a:bodyPr/>
                    <a:lstStyle/>
                    <a:p>
                      <a:pPr algn="l" fontAlgn="b"/>
                      <a:r>
                        <a:rPr lang="en-US" sz="700" b="0" i="1" u="none" strike="noStrike">
                          <a:solidFill>
                            <a:srgbClr val="000000"/>
                          </a:solidFill>
                          <a:effectLst/>
                          <a:latin typeface="Arial" panose="020B0604020202020204" pitchFamily="34" charset="0"/>
                        </a:rPr>
                        <a:t>Required Volume</a:t>
                      </a:r>
                    </a:p>
                  </a:txBody>
                  <a:tcPr marL="6830" marR="6830" marT="683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5</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US" sz="700" b="0" i="0" u="none" strike="noStrike">
                          <a:solidFill>
                            <a:srgbClr val="000000"/>
                          </a:solidFill>
                          <a:effectLst/>
                          <a:latin typeface="Arial" panose="020B0604020202020204" pitchFamily="34" charset="0"/>
                        </a:rPr>
                        <a:t>1</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US" sz="700" b="0" i="0" u="none" strike="noStrike">
                          <a:solidFill>
                            <a:srgbClr val="000000"/>
                          </a:solidFill>
                          <a:effectLst/>
                          <a:latin typeface="Arial" panose="020B0604020202020204" pitchFamily="34" charset="0"/>
                        </a:rPr>
                        <a:t>1</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5</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6830" marR="6830" marT="683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3450925166"/>
                  </a:ext>
                </a:extLst>
              </a:tr>
              <a:tr h="263991">
                <a:tc>
                  <a:txBody>
                    <a:bodyPr/>
                    <a:lstStyle/>
                    <a:p>
                      <a:pPr algn="l" fontAlgn="b"/>
                      <a:r>
                        <a:rPr lang="en-US" sz="700" b="0" i="1" u="none" strike="noStrike">
                          <a:solidFill>
                            <a:srgbClr val="000000"/>
                          </a:solidFill>
                          <a:effectLst/>
                          <a:latin typeface="Arial" panose="020B0604020202020204" pitchFamily="34" charset="0"/>
                        </a:rPr>
                        <a:t>Tolerancing/Manufacturability</a:t>
                      </a:r>
                    </a:p>
                  </a:txBody>
                  <a:tcPr marL="6830" marR="6830" marT="683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5%</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3</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5</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US" sz="700" b="0" i="0" u="none" strike="noStrike">
                          <a:solidFill>
                            <a:srgbClr val="000000"/>
                          </a:solidFill>
                          <a:effectLst/>
                          <a:latin typeface="Arial" panose="020B0604020202020204" pitchFamily="34" charset="0"/>
                        </a:rPr>
                        <a:t>0.5</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5</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US" sz="700" b="0" i="0" u="none" strike="noStrike">
                          <a:solidFill>
                            <a:srgbClr val="000000"/>
                          </a:solidFill>
                          <a:effectLst/>
                          <a:latin typeface="Arial" panose="020B0604020202020204" pitchFamily="34" charset="0"/>
                        </a:rPr>
                        <a:t>0.5</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4</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5</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700" b="0" i="0" u="none" strike="noStrike">
                          <a:solidFill>
                            <a:srgbClr val="000000"/>
                          </a:solidFill>
                          <a:effectLst/>
                          <a:latin typeface="Arial" panose="020B0604020202020204" pitchFamily="34" charset="0"/>
                        </a:rPr>
                        <a:t>0.25</a:t>
                      </a:r>
                    </a:p>
                  </a:txBody>
                  <a:tcPr marL="6830" marR="6830" marT="683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86169793"/>
                  </a:ext>
                </a:extLst>
              </a:tr>
              <a:tr h="167994">
                <a:tc>
                  <a:txBody>
                    <a:bodyPr/>
                    <a:lstStyle/>
                    <a:p>
                      <a:pPr algn="l" fontAlgn="b"/>
                      <a:r>
                        <a:rPr lang="en-US" sz="700" b="0" i="1" u="none" strike="noStrike">
                          <a:solidFill>
                            <a:srgbClr val="000000"/>
                          </a:solidFill>
                          <a:effectLst/>
                          <a:latin typeface="Arial" panose="020B0604020202020204" pitchFamily="34" charset="0"/>
                        </a:rPr>
                        <a:t>Development Time</a:t>
                      </a:r>
                    </a:p>
                  </a:txBody>
                  <a:tcPr marL="6830" marR="6830" marT="683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20%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8</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US" sz="700" b="0" i="0" u="none" strike="noStrike">
                          <a:solidFill>
                            <a:srgbClr val="000000"/>
                          </a:solidFill>
                          <a:effectLst/>
                          <a:latin typeface="Arial" panose="020B0604020202020204" pitchFamily="34" charset="0"/>
                        </a:rPr>
                        <a:t>2</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3</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2.86</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473"/>
                    </a:solidFill>
                  </a:tcPr>
                </a:tc>
                <a:tc>
                  <a:txBody>
                    <a:bodyPr/>
                    <a:lstStyle/>
                    <a:p>
                      <a:pPr algn="r" fontAlgn="b"/>
                      <a:r>
                        <a:rPr lang="en-US" sz="700" b="0" i="0" u="none" strike="noStrike">
                          <a:solidFill>
                            <a:srgbClr val="000000"/>
                          </a:solidFill>
                          <a:effectLst/>
                          <a:latin typeface="Arial" panose="020B0604020202020204" pitchFamily="34" charset="0"/>
                        </a:rPr>
                        <a:t>0.57</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4</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4.29</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A77"/>
                    </a:solidFill>
                  </a:tcPr>
                </a:tc>
                <a:tc>
                  <a:txBody>
                    <a:bodyPr/>
                    <a:lstStyle/>
                    <a:p>
                      <a:pPr algn="r" fontAlgn="b"/>
                      <a:r>
                        <a:rPr lang="en-US" sz="700" b="0" i="0" u="none" strike="noStrike">
                          <a:solidFill>
                            <a:srgbClr val="000000"/>
                          </a:solidFill>
                          <a:effectLst/>
                          <a:latin typeface="Arial" panose="020B0604020202020204" pitchFamily="34" charset="0"/>
                        </a:rPr>
                        <a:t>0.86</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6830" marR="6830" marT="683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2028926176"/>
                  </a:ext>
                </a:extLst>
              </a:tr>
              <a:tr h="167994">
                <a:tc>
                  <a:txBody>
                    <a:bodyPr/>
                    <a:lstStyle/>
                    <a:p>
                      <a:pPr algn="l" fontAlgn="b"/>
                      <a:r>
                        <a:rPr lang="en-US" sz="700" b="0" i="1" u="none" strike="noStrike">
                          <a:solidFill>
                            <a:srgbClr val="000000"/>
                          </a:solidFill>
                          <a:effectLst/>
                          <a:latin typeface="Arial" panose="020B0604020202020204" pitchFamily="34" charset="0"/>
                        </a:rPr>
                        <a:t>Universality</a:t>
                      </a:r>
                    </a:p>
                  </a:txBody>
                  <a:tcPr marL="6830" marR="6830" marT="683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20%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9</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8.57</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700" b="0" i="0" u="none" strike="noStrike">
                          <a:solidFill>
                            <a:srgbClr val="000000"/>
                          </a:solidFill>
                          <a:effectLst/>
                          <a:latin typeface="Arial" panose="020B0604020202020204" pitchFamily="34" charset="0"/>
                        </a:rPr>
                        <a:t>1.71</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4</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1.42</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E6F"/>
                    </a:solidFill>
                  </a:tcPr>
                </a:tc>
                <a:tc>
                  <a:txBody>
                    <a:bodyPr/>
                    <a:lstStyle/>
                    <a:p>
                      <a:pPr algn="r" fontAlgn="b"/>
                      <a:r>
                        <a:rPr lang="en-US" sz="700" b="0" i="0" u="none" strike="noStrike">
                          <a:solidFill>
                            <a:srgbClr val="000000"/>
                          </a:solidFill>
                          <a:effectLst/>
                          <a:latin typeface="Arial" panose="020B0604020202020204" pitchFamily="34" charset="0"/>
                        </a:rPr>
                        <a:t>0.28</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3</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US" sz="700" b="0" i="0" u="none" strike="noStrike">
                          <a:solidFill>
                            <a:srgbClr val="000000"/>
                          </a:solidFill>
                          <a:effectLst/>
                          <a:latin typeface="Arial" panose="020B0604020202020204" pitchFamily="34" charset="0"/>
                        </a:rPr>
                        <a:t>2</a:t>
                      </a:r>
                    </a:p>
                  </a:txBody>
                  <a:tcPr marL="6830" marR="6830" marT="683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464158089"/>
                  </a:ext>
                </a:extLst>
              </a:tr>
              <a:tr h="167994">
                <a:tc>
                  <a:txBody>
                    <a:bodyPr/>
                    <a:lstStyle/>
                    <a:p>
                      <a:pPr algn="l" fontAlgn="b"/>
                      <a:r>
                        <a:rPr lang="en-US" sz="700" b="0" i="1" u="none" strike="noStrike">
                          <a:solidFill>
                            <a:srgbClr val="000000"/>
                          </a:solidFill>
                          <a:effectLst/>
                          <a:latin typeface="Arial" panose="020B0604020202020204" pitchFamily="34" charset="0"/>
                        </a:rPr>
                        <a:t>Structural Integrity</a:t>
                      </a:r>
                    </a:p>
                  </a:txBody>
                  <a:tcPr marL="6830" marR="6830" marT="683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15%</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8</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6.67</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E7E"/>
                    </a:solidFill>
                  </a:tcPr>
                </a:tc>
                <a:tc>
                  <a:txBody>
                    <a:bodyPr/>
                    <a:lstStyle/>
                    <a:p>
                      <a:pPr algn="r" fontAlgn="b"/>
                      <a:r>
                        <a:rPr lang="en-US" sz="700" b="0" i="0" u="none" strike="noStrike">
                          <a:solidFill>
                            <a:srgbClr val="000000"/>
                          </a:solidFill>
                          <a:effectLst/>
                          <a:latin typeface="Arial" panose="020B0604020202020204" pitchFamily="34" charset="0"/>
                        </a:rPr>
                        <a:t>1.00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8</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US" sz="700" b="0" i="0" u="none" strike="noStrike">
                          <a:solidFill>
                            <a:srgbClr val="000000"/>
                          </a:solidFill>
                          <a:effectLst/>
                          <a:latin typeface="Arial" panose="020B0604020202020204" pitchFamily="34" charset="0"/>
                        </a:rPr>
                        <a:t>1.5</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8</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US" sz="700" b="0" i="0" u="none" strike="noStrike">
                          <a:solidFill>
                            <a:srgbClr val="000000"/>
                          </a:solidFill>
                          <a:effectLst/>
                          <a:latin typeface="Arial" panose="020B0604020202020204" pitchFamily="34" charset="0"/>
                        </a:rPr>
                        <a:t>1.5</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6</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6830" marR="6830" marT="683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00635154"/>
                  </a:ext>
                </a:extLst>
              </a:tr>
              <a:tr h="167994">
                <a:tc>
                  <a:txBody>
                    <a:bodyPr/>
                    <a:lstStyle/>
                    <a:p>
                      <a:pPr algn="l" fontAlgn="b"/>
                      <a:r>
                        <a:rPr lang="en-US" sz="700" b="0" i="1" u="none" strike="noStrike">
                          <a:solidFill>
                            <a:srgbClr val="000000"/>
                          </a:solidFill>
                          <a:effectLst/>
                          <a:latin typeface="Arial" panose="020B0604020202020204" pitchFamily="34" charset="0"/>
                        </a:rPr>
                        <a:t>Opportunity Cost</a:t>
                      </a:r>
                    </a:p>
                  </a:txBody>
                  <a:tcPr marL="6830" marR="6830" marT="683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15%</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2</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1.11</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96E"/>
                    </a:solidFill>
                  </a:tcPr>
                </a:tc>
                <a:tc>
                  <a:txBody>
                    <a:bodyPr/>
                    <a:lstStyle/>
                    <a:p>
                      <a:pPr algn="r" fontAlgn="b"/>
                      <a:r>
                        <a:rPr lang="en-US" sz="700" b="0" i="0" u="none" strike="noStrike">
                          <a:solidFill>
                            <a:srgbClr val="000000"/>
                          </a:solidFill>
                          <a:effectLst/>
                          <a:latin typeface="Arial" panose="020B0604020202020204" pitchFamily="34" charset="0"/>
                        </a:rPr>
                        <a:t>0.17</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US" sz="700" b="0" i="0" u="none" strike="noStrike">
                          <a:solidFill>
                            <a:srgbClr val="000000"/>
                          </a:solidFill>
                          <a:effectLst/>
                          <a:latin typeface="Arial" panose="020B0604020202020204" pitchFamily="34" charset="0"/>
                        </a:rPr>
                        <a:t>1.5</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6</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5.56</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683"/>
                    </a:solidFill>
                  </a:tcPr>
                </a:tc>
                <a:tc>
                  <a:txBody>
                    <a:bodyPr/>
                    <a:lstStyle/>
                    <a:p>
                      <a:pPr algn="r" fontAlgn="b"/>
                      <a:r>
                        <a:rPr lang="en-US" sz="700" b="0" i="0" u="none" strike="noStrike">
                          <a:solidFill>
                            <a:srgbClr val="000000"/>
                          </a:solidFill>
                          <a:effectLst/>
                          <a:latin typeface="Arial" panose="020B0604020202020204" pitchFamily="34" charset="0"/>
                        </a:rPr>
                        <a:t>0.83</a:t>
                      </a:r>
                    </a:p>
                  </a:txBody>
                  <a:tcPr marL="6830" marR="6830" marT="683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156201768"/>
                  </a:ext>
                </a:extLst>
              </a:tr>
              <a:tr h="167994">
                <a:tc>
                  <a:txBody>
                    <a:bodyPr/>
                    <a:lstStyle/>
                    <a:p>
                      <a:pPr algn="l" fontAlgn="b"/>
                      <a:r>
                        <a:rPr lang="en-US" sz="700" b="0" i="1" u="none" strike="noStrike">
                          <a:solidFill>
                            <a:srgbClr val="000000"/>
                          </a:solidFill>
                          <a:effectLst/>
                          <a:latin typeface="Arial" panose="020B0604020202020204" pitchFamily="34" charset="0"/>
                        </a:rPr>
                        <a:t>Thermal Management</a:t>
                      </a:r>
                    </a:p>
                  </a:txBody>
                  <a:tcPr marL="6830" marR="6830" marT="683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15%</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2</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US" sz="700" b="0" i="0" u="none" strike="noStrike">
                          <a:solidFill>
                            <a:srgbClr val="000000"/>
                          </a:solidFill>
                          <a:effectLst/>
                          <a:latin typeface="Arial" panose="020B0604020202020204" pitchFamily="34" charset="0"/>
                        </a:rPr>
                        <a:t>1.5</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US" sz="700" b="0" i="0" u="none" strike="noStrike">
                          <a:solidFill>
                            <a:srgbClr val="000000"/>
                          </a:solidFill>
                          <a:effectLst/>
                          <a:latin typeface="Arial" panose="020B0604020202020204" pitchFamily="34" charset="0"/>
                        </a:rPr>
                        <a:t>1.5</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7</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6.25</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82"/>
                    </a:solidFill>
                  </a:tcPr>
                </a:tc>
                <a:tc>
                  <a:txBody>
                    <a:bodyPr/>
                    <a:lstStyle/>
                    <a:p>
                      <a:pPr algn="r" fontAlgn="b"/>
                      <a:r>
                        <a:rPr lang="en-US" sz="700" b="0" i="0" u="none" strike="noStrike">
                          <a:solidFill>
                            <a:srgbClr val="000000"/>
                          </a:solidFill>
                          <a:effectLst/>
                          <a:latin typeface="Arial" panose="020B0604020202020204" pitchFamily="34" charset="0"/>
                        </a:rPr>
                        <a:t>0.94</a:t>
                      </a:r>
                    </a:p>
                  </a:txBody>
                  <a:tcPr marL="6830" marR="6830" marT="683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436251306"/>
                  </a:ext>
                </a:extLst>
              </a:tr>
              <a:tr h="167994">
                <a:tc>
                  <a:txBody>
                    <a:bodyPr/>
                    <a:lstStyle/>
                    <a:p>
                      <a:pPr algn="l" fontAlgn="b"/>
                      <a:r>
                        <a:rPr lang="en-US" sz="700" b="1" i="0" u="none" strike="noStrike">
                          <a:solidFill>
                            <a:srgbClr val="000000"/>
                          </a:solidFill>
                          <a:effectLst/>
                          <a:latin typeface="Arial" panose="020B0604020202020204" pitchFamily="34" charset="0"/>
                        </a:rPr>
                        <a:t>Wt. Total</a:t>
                      </a:r>
                    </a:p>
                  </a:txBody>
                  <a:tcPr marL="6830" marR="6830" marT="683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100.00%</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4.88</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CE7E"/>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6.86</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5.36</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583"/>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6830" marR="6830" marT="68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4.02</a:t>
                      </a:r>
                    </a:p>
                  </a:txBody>
                  <a:tcPr marL="6830" marR="6830" marT="683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777755947"/>
                  </a:ext>
                </a:extLst>
              </a:tr>
            </a:tbl>
          </a:graphicData>
        </a:graphic>
      </p:graphicFrame>
      <p:sp>
        <p:nvSpPr>
          <p:cNvPr id="12" name="Rectangle 11">
            <a:extLst>
              <a:ext uri="{FF2B5EF4-FFF2-40B4-BE49-F238E27FC236}">
                <a16:creationId xmlns:a16="http://schemas.microsoft.com/office/drawing/2014/main" id="{EFF82C91-7BFF-D243-9EB1-6CC9DCFC81E4}"/>
              </a:ext>
            </a:extLst>
          </p:cNvPr>
          <p:cNvSpPr/>
          <p:nvPr/>
        </p:nvSpPr>
        <p:spPr>
          <a:xfrm>
            <a:off x="578823" y="821518"/>
            <a:ext cx="11430001" cy="3428631"/>
          </a:xfrm>
          <a:prstGeom prst="rect">
            <a:avLst/>
          </a:prstGeom>
        </p:spPr>
        <p:txBody>
          <a:bodyPr wrap="square" numCol="2">
            <a:spAutoFit/>
          </a:bodyPr>
          <a:lstStyle/>
          <a:p>
            <a:pPr marL="342900" lvl="0" indent="-342900" defTabSz="457200">
              <a:spcBef>
                <a:spcPct val="20000"/>
              </a:spcBef>
              <a:buFont typeface="Wingdings" charset="2"/>
              <a:buChar char="§"/>
            </a:pPr>
            <a:r>
              <a:rPr lang="en-US" sz="2400" b="1">
                <a:solidFill>
                  <a:srgbClr val="000000"/>
                </a:solidFill>
              </a:rPr>
              <a:t>External Mounting/Interface</a:t>
            </a:r>
            <a:endParaRPr lang="en-US" sz="2400">
              <a:solidFill>
                <a:srgbClr val="000000"/>
              </a:solidFill>
            </a:endParaRPr>
          </a:p>
          <a:p>
            <a:pPr marL="742950" lvl="1" indent="-285750" defTabSz="457200">
              <a:spcBef>
                <a:spcPct val="20000"/>
              </a:spcBef>
              <a:buFont typeface="Arial"/>
              <a:buChar char="–"/>
            </a:pPr>
            <a:r>
              <a:rPr lang="en-US" sz="2000">
                <a:solidFill>
                  <a:srgbClr val="000000"/>
                </a:solidFill>
              </a:rPr>
              <a:t>Drove structure design</a:t>
            </a:r>
          </a:p>
          <a:p>
            <a:pPr marL="742950" lvl="1" indent="-285750" defTabSz="457200">
              <a:spcBef>
                <a:spcPct val="20000"/>
              </a:spcBef>
              <a:buFont typeface="Arial"/>
              <a:buChar char="–"/>
            </a:pPr>
            <a:r>
              <a:rPr lang="en-US" sz="2000">
                <a:solidFill>
                  <a:srgbClr val="000000"/>
                </a:solidFill>
              </a:rPr>
              <a:t>Produced cheaper cost to deployer (</a:t>
            </a:r>
            <a:r>
              <a:rPr lang="en-US" sz="2000" err="1">
                <a:solidFill>
                  <a:srgbClr val="000000"/>
                </a:solidFill>
              </a:rPr>
              <a:t>Cubesat</a:t>
            </a:r>
            <a:r>
              <a:rPr lang="en-US" sz="2000">
                <a:solidFill>
                  <a:srgbClr val="000000"/>
                </a:solidFill>
              </a:rPr>
              <a:t> = $20k)</a:t>
            </a:r>
          </a:p>
          <a:p>
            <a:pPr marL="742950" lvl="1" indent="-285750" defTabSz="457200">
              <a:spcBef>
                <a:spcPct val="20000"/>
              </a:spcBef>
              <a:buFont typeface="Arial"/>
              <a:buChar char="–"/>
            </a:pPr>
            <a:r>
              <a:rPr lang="en-US" sz="2000">
                <a:solidFill>
                  <a:srgbClr val="000000"/>
                </a:solidFill>
              </a:rPr>
              <a:t>More freedom to dictate volume</a:t>
            </a:r>
            <a:endParaRPr lang="en-US" sz="2000" b="1">
              <a:solidFill>
                <a:srgbClr val="000000"/>
              </a:solidFill>
            </a:endParaRPr>
          </a:p>
          <a:p>
            <a:pPr marL="342900" lvl="0" indent="-342900" defTabSz="457200">
              <a:spcBef>
                <a:spcPct val="20000"/>
              </a:spcBef>
              <a:buFont typeface="Wingdings" charset="2"/>
              <a:buChar char="§"/>
            </a:pPr>
            <a:r>
              <a:rPr lang="en-US" sz="2400" b="1">
                <a:solidFill>
                  <a:srgbClr val="000000"/>
                </a:solidFill>
              </a:rPr>
              <a:t>Onboard Processing Board</a:t>
            </a:r>
          </a:p>
          <a:p>
            <a:pPr marL="742950" lvl="1" indent="-285750" defTabSz="457200">
              <a:spcBef>
                <a:spcPct val="20000"/>
              </a:spcBef>
              <a:buFont typeface="Arial"/>
              <a:buChar char="–"/>
            </a:pPr>
            <a:r>
              <a:rPr lang="en-US" sz="2000">
                <a:solidFill>
                  <a:srgbClr val="000000"/>
                </a:solidFill>
              </a:rPr>
              <a:t>Have experience with NUC model</a:t>
            </a:r>
          </a:p>
          <a:p>
            <a:pPr marL="742950" lvl="1" indent="-285750" defTabSz="457200">
              <a:spcBef>
                <a:spcPct val="20000"/>
              </a:spcBef>
              <a:buFont typeface="Arial"/>
              <a:buChar char="–"/>
            </a:pPr>
            <a:r>
              <a:rPr lang="en-US" sz="2000">
                <a:solidFill>
                  <a:srgbClr val="000000"/>
                </a:solidFill>
              </a:rPr>
              <a:t>Provided storage space with margin</a:t>
            </a:r>
          </a:p>
          <a:p>
            <a:pPr marL="742950" lvl="1" indent="-285750" defTabSz="457200">
              <a:spcBef>
                <a:spcPct val="20000"/>
              </a:spcBef>
              <a:buFont typeface="Arial"/>
              <a:buChar char="–"/>
            </a:pPr>
            <a:r>
              <a:rPr lang="en-US" sz="2000">
                <a:solidFill>
                  <a:srgbClr val="000000"/>
                </a:solidFill>
              </a:rPr>
              <a:t>Handles processing of Python/</a:t>
            </a:r>
            <a:r>
              <a:rPr lang="en-US" sz="2000" err="1">
                <a:solidFill>
                  <a:srgbClr val="000000"/>
                </a:solidFill>
              </a:rPr>
              <a:t>Matlab</a:t>
            </a:r>
            <a:r>
              <a:rPr lang="en-US" sz="2000">
                <a:solidFill>
                  <a:srgbClr val="000000"/>
                </a:solidFill>
              </a:rPr>
              <a:t> code</a:t>
            </a:r>
            <a:endParaRPr lang="en-US" sz="2400">
              <a:solidFill>
                <a:srgbClr val="000000"/>
              </a:solidFill>
            </a:endParaRPr>
          </a:p>
          <a:p>
            <a:pPr marL="342900" lvl="0" indent="-342900" defTabSz="457200">
              <a:spcBef>
                <a:spcPct val="20000"/>
              </a:spcBef>
              <a:buFont typeface="Wingdings" charset="2"/>
              <a:buChar char="§"/>
            </a:pPr>
            <a:r>
              <a:rPr lang="en-US" sz="2400" b="1">
                <a:solidFill>
                  <a:srgbClr val="000000"/>
                </a:solidFill>
              </a:rPr>
              <a:t>State Estimation Software</a:t>
            </a:r>
          </a:p>
          <a:p>
            <a:pPr marL="742950" lvl="1" indent="-285750" defTabSz="457200">
              <a:spcBef>
                <a:spcPct val="20000"/>
              </a:spcBef>
              <a:buFont typeface="Arial"/>
              <a:buChar char="–"/>
            </a:pPr>
            <a:r>
              <a:rPr lang="en-US" sz="2000" err="1">
                <a:solidFill>
                  <a:srgbClr val="000000"/>
                </a:solidFill>
              </a:rPr>
              <a:t>Kalmann</a:t>
            </a:r>
            <a:r>
              <a:rPr lang="en-US" sz="2000">
                <a:solidFill>
                  <a:srgbClr val="000000"/>
                </a:solidFill>
              </a:rPr>
              <a:t> Filter initially selected</a:t>
            </a:r>
          </a:p>
          <a:p>
            <a:pPr marL="742950" lvl="1" indent="-285750" defTabSz="457200">
              <a:spcBef>
                <a:spcPct val="20000"/>
              </a:spcBef>
              <a:buFont typeface="Arial"/>
              <a:buChar char="–"/>
            </a:pPr>
            <a:r>
              <a:rPr lang="en-US" sz="2000">
                <a:solidFill>
                  <a:srgbClr val="000000"/>
                </a:solidFill>
              </a:rPr>
              <a:t>Switched to Non-Linear Batch Filter</a:t>
            </a:r>
          </a:p>
          <a:p>
            <a:pPr marL="742950" lvl="1" indent="-285750" defTabSz="457200">
              <a:spcBef>
                <a:spcPct val="20000"/>
              </a:spcBef>
              <a:buFont typeface="Arial"/>
              <a:buChar char="–"/>
            </a:pPr>
            <a:r>
              <a:rPr lang="en-US" sz="2000">
                <a:solidFill>
                  <a:srgbClr val="000000"/>
                </a:solidFill>
              </a:rPr>
              <a:t>Trade studies are performed with best of knowledge, but not concrete</a:t>
            </a:r>
          </a:p>
          <a:p>
            <a:pPr marL="342900" lvl="0" indent="-342900" defTabSz="457200">
              <a:spcBef>
                <a:spcPct val="20000"/>
              </a:spcBef>
              <a:buFont typeface="Wingdings" charset="2"/>
              <a:buChar char="§"/>
            </a:pPr>
            <a:endParaRPr lang="en-US" sz="2400">
              <a:solidFill>
                <a:srgbClr val="000000"/>
              </a:solidFill>
            </a:endParaRPr>
          </a:p>
          <a:p>
            <a:pPr lvl="1" defTabSz="457200">
              <a:spcBef>
                <a:spcPct val="20000"/>
              </a:spcBef>
            </a:pPr>
            <a:endParaRPr lang="en-US" sz="2000">
              <a:solidFill>
                <a:srgbClr val="000000"/>
              </a:solidFill>
            </a:endParaRPr>
          </a:p>
        </p:txBody>
      </p:sp>
      <p:graphicFrame>
        <p:nvGraphicFramePr>
          <p:cNvPr id="14" name="Table 13">
            <a:extLst>
              <a:ext uri="{FF2B5EF4-FFF2-40B4-BE49-F238E27FC236}">
                <a16:creationId xmlns:a16="http://schemas.microsoft.com/office/drawing/2014/main" id="{E63A2B15-CBF0-F442-9934-6C4F48E16F96}"/>
              </a:ext>
            </a:extLst>
          </p:cNvPr>
          <p:cNvGraphicFramePr>
            <a:graphicFrameLocks noGrp="1"/>
          </p:cNvGraphicFramePr>
          <p:nvPr/>
        </p:nvGraphicFramePr>
        <p:xfrm>
          <a:off x="307730" y="4411859"/>
          <a:ext cx="11175433" cy="1918605"/>
        </p:xfrm>
        <a:graphic>
          <a:graphicData uri="http://schemas.openxmlformats.org/drawingml/2006/table">
            <a:tbl>
              <a:tblPr/>
              <a:tblGrid>
                <a:gridCol w="1021873">
                  <a:extLst>
                    <a:ext uri="{9D8B030D-6E8A-4147-A177-3AD203B41FA5}">
                      <a16:colId xmlns:a16="http://schemas.microsoft.com/office/drawing/2014/main" val="169988094"/>
                    </a:ext>
                  </a:extLst>
                </a:gridCol>
                <a:gridCol w="711787">
                  <a:extLst>
                    <a:ext uri="{9D8B030D-6E8A-4147-A177-3AD203B41FA5}">
                      <a16:colId xmlns:a16="http://schemas.microsoft.com/office/drawing/2014/main" val="2008555814"/>
                    </a:ext>
                  </a:extLst>
                </a:gridCol>
                <a:gridCol w="761119">
                  <a:extLst>
                    <a:ext uri="{9D8B030D-6E8A-4147-A177-3AD203B41FA5}">
                      <a16:colId xmlns:a16="http://schemas.microsoft.com/office/drawing/2014/main" val="3520491542"/>
                    </a:ext>
                  </a:extLst>
                </a:gridCol>
                <a:gridCol w="711787">
                  <a:extLst>
                    <a:ext uri="{9D8B030D-6E8A-4147-A177-3AD203B41FA5}">
                      <a16:colId xmlns:a16="http://schemas.microsoft.com/office/drawing/2014/main" val="3783021398"/>
                    </a:ext>
                  </a:extLst>
                </a:gridCol>
                <a:gridCol w="711787">
                  <a:extLst>
                    <a:ext uri="{9D8B030D-6E8A-4147-A177-3AD203B41FA5}">
                      <a16:colId xmlns:a16="http://schemas.microsoft.com/office/drawing/2014/main" val="4150162994"/>
                    </a:ext>
                  </a:extLst>
                </a:gridCol>
                <a:gridCol w="824546">
                  <a:extLst>
                    <a:ext uri="{9D8B030D-6E8A-4147-A177-3AD203B41FA5}">
                      <a16:colId xmlns:a16="http://schemas.microsoft.com/office/drawing/2014/main" val="561441812"/>
                    </a:ext>
                  </a:extLst>
                </a:gridCol>
                <a:gridCol w="711787">
                  <a:extLst>
                    <a:ext uri="{9D8B030D-6E8A-4147-A177-3AD203B41FA5}">
                      <a16:colId xmlns:a16="http://schemas.microsoft.com/office/drawing/2014/main" val="1897197400"/>
                    </a:ext>
                  </a:extLst>
                </a:gridCol>
                <a:gridCol w="711787">
                  <a:extLst>
                    <a:ext uri="{9D8B030D-6E8A-4147-A177-3AD203B41FA5}">
                      <a16:colId xmlns:a16="http://schemas.microsoft.com/office/drawing/2014/main" val="3045427741"/>
                    </a:ext>
                  </a:extLst>
                </a:gridCol>
                <a:gridCol w="909115">
                  <a:extLst>
                    <a:ext uri="{9D8B030D-6E8A-4147-A177-3AD203B41FA5}">
                      <a16:colId xmlns:a16="http://schemas.microsoft.com/office/drawing/2014/main" val="811066771"/>
                    </a:ext>
                  </a:extLst>
                </a:gridCol>
                <a:gridCol w="711787">
                  <a:extLst>
                    <a:ext uri="{9D8B030D-6E8A-4147-A177-3AD203B41FA5}">
                      <a16:colId xmlns:a16="http://schemas.microsoft.com/office/drawing/2014/main" val="3224303318"/>
                    </a:ext>
                  </a:extLst>
                </a:gridCol>
                <a:gridCol w="711787">
                  <a:extLst>
                    <a:ext uri="{9D8B030D-6E8A-4147-A177-3AD203B41FA5}">
                      <a16:colId xmlns:a16="http://schemas.microsoft.com/office/drawing/2014/main" val="3939997651"/>
                    </a:ext>
                  </a:extLst>
                </a:gridCol>
                <a:gridCol w="880925">
                  <a:extLst>
                    <a:ext uri="{9D8B030D-6E8A-4147-A177-3AD203B41FA5}">
                      <a16:colId xmlns:a16="http://schemas.microsoft.com/office/drawing/2014/main" val="1395803964"/>
                    </a:ext>
                  </a:extLst>
                </a:gridCol>
                <a:gridCol w="880925">
                  <a:extLst>
                    <a:ext uri="{9D8B030D-6E8A-4147-A177-3AD203B41FA5}">
                      <a16:colId xmlns:a16="http://schemas.microsoft.com/office/drawing/2014/main" val="3310001677"/>
                    </a:ext>
                  </a:extLst>
                </a:gridCol>
                <a:gridCol w="914421">
                  <a:extLst>
                    <a:ext uri="{9D8B030D-6E8A-4147-A177-3AD203B41FA5}">
                      <a16:colId xmlns:a16="http://schemas.microsoft.com/office/drawing/2014/main" val="1230652411"/>
                    </a:ext>
                  </a:extLst>
                </a:gridCol>
              </a:tblGrid>
              <a:tr h="147585">
                <a:tc gridSpan="14">
                  <a:txBody>
                    <a:bodyPr/>
                    <a:lstStyle/>
                    <a:p>
                      <a:pPr algn="ctr" fontAlgn="b"/>
                      <a:r>
                        <a:rPr lang="en-US" sz="800" b="0" i="1" u="none" strike="noStrike">
                          <a:solidFill>
                            <a:srgbClr val="000000"/>
                          </a:solidFill>
                          <a:effectLst/>
                          <a:latin typeface="Arial" panose="020B0604020202020204" pitchFamily="34" charset="0"/>
                        </a:rPr>
                        <a:t>Embedded System Trade Table</a:t>
                      </a:r>
                    </a:p>
                  </a:txBody>
                  <a:tcPr marL="7028" marR="7028" marT="702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02722078"/>
                  </a:ext>
                </a:extLst>
              </a:tr>
              <a:tr h="147585">
                <a:tc>
                  <a:txBody>
                    <a:bodyPr/>
                    <a:lstStyle/>
                    <a:p>
                      <a:pPr algn="l" fontAlgn="b"/>
                      <a:r>
                        <a:rPr lang="en-US" sz="700" b="0" i="0" u="none" strike="noStrike">
                          <a:solidFill>
                            <a:srgbClr val="000000"/>
                          </a:solidFill>
                          <a:effectLst/>
                          <a:latin typeface="Arial" panose="020B0604020202020204" pitchFamily="34" charset="0"/>
                        </a:rPr>
                        <a:t> </a:t>
                      </a:r>
                    </a:p>
                  </a:txBody>
                  <a:tcPr marL="7028" marR="7028" marT="702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700" b="1" i="0" u="none" strike="noStrike">
                          <a:solidFill>
                            <a:srgbClr val="000000"/>
                          </a:solidFill>
                          <a:effectLst/>
                          <a:latin typeface="Arial" panose="020B0604020202020204" pitchFamily="34" charset="0"/>
                        </a:rPr>
                        <a:t>Nividia Jetson Nano</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b"/>
                      <a:r>
                        <a:rPr lang="en-US" sz="700" b="1" i="0" u="none" strike="noStrike">
                          <a:solidFill>
                            <a:srgbClr val="000000"/>
                          </a:solidFill>
                          <a:effectLst/>
                          <a:latin typeface="Arial" panose="020B0604020202020204" pitchFamily="34" charset="0"/>
                        </a:rPr>
                        <a:t>Intel NUC8I7BEH</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b"/>
                      <a:r>
                        <a:rPr lang="en-US" sz="700" b="1" i="0" u="none" strike="noStrike">
                          <a:solidFill>
                            <a:srgbClr val="000000"/>
                          </a:solidFill>
                          <a:effectLst/>
                          <a:latin typeface="Arial" panose="020B0604020202020204" pitchFamily="34" charset="0"/>
                        </a:rPr>
                        <a:t>Intel NUC8I7HNK</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b"/>
                      <a:r>
                        <a:rPr lang="en-US" sz="700" b="1" i="0" u="none" strike="noStrike">
                          <a:solidFill>
                            <a:srgbClr val="000000"/>
                          </a:solidFill>
                          <a:effectLst/>
                          <a:latin typeface="Arial" panose="020B0604020202020204" pitchFamily="34" charset="0"/>
                        </a:rPr>
                        <a:t>Intel NUC8I7HVK</a:t>
                      </a:r>
                    </a:p>
                  </a:txBody>
                  <a:tcPr marL="7028" marR="7028" marT="70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9199925"/>
                  </a:ext>
                </a:extLst>
              </a:tr>
              <a:tr h="147585">
                <a:tc>
                  <a:txBody>
                    <a:bodyPr/>
                    <a:lstStyle/>
                    <a:p>
                      <a:pPr algn="l" fontAlgn="b"/>
                      <a:r>
                        <a:rPr lang="en-US" sz="700" b="0" i="0" u="none" strike="noStrike">
                          <a:solidFill>
                            <a:srgbClr val="000000"/>
                          </a:solidFill>
                          <a:effectLst/>
                          <a:latin typeface="Arial" panose="020B0604020202020204" pitchFamily="34" charset="0"/>
                        </a:rPr>
                        <a:t>Metric</a:t>
                      </a:r>
                    </a:p>
                  </a:txBody>
                  <a:tcPr marL="7028" marR="7028" marT="702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Weight</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Performance</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Score</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Points</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Performance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Score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Points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Performance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Score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Points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Performance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Score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Arial" panose="020B0604020202020204" pitchFamily="34" charset="0"/>
                        </a:rPr>
                        <a:t>Points   </a:t>
                      </a:r>
                    </a:p>
                  </a:txBody>
                  <a:tcPr marL="7028" marR="7028" marT="70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29262343"/>
                  </a:ext>
                </a:extLst>
              </a:tr>
              <a:tr h="147585">
                <a:tc>
                  <a:txBody>
                    <a:bodyPr/>
                    <a:lstStyle/>
                    <a:p>
                      <a:pPr algn="l" fontAlgn="b"/>
                      <a:r>
                        <a:rPr lang="en-US" sz="700" b="0" i="1" u="none" strike="noStrike">
                          <a:solidFill>
                            <a:srgbClr val="000000"/>
                          </a:solidFill>
                          <a:effectLst/>
                          <a:latin typeface="Arial" panose="020B0604020202020204" pitchFamily="34" charset="0"/>
                        </a:rPr>
                        <a:t>Integration</a:t>
                      </a:r>
                    </a:p>
                  </a:txBody>
                  <a:tcPr marL="7028" marR="7028" marT="702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15%</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700" b="0" i="0" u="none" strike="noStrike">
                          <a:solidFill>
                            <a:srgbClr val="000000"/>
                          </a:solidFill>
                          <a:effectLst/>
                          <a:latin typeface="Arial" panose="020B0604020202020204" pitchFamily="34" charset="0"/>
                        </a:rPr>
                        <a:t>~ 4 [Weeks]</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5</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57F"/>
                    </a:solidFill>
                  </a:tcPr>
                </a:tc>
                <a:tc>
                  <a:txBody>
                    <a:bodyPr/>
                    <a:lstStyle/>
                    <a:p>
                      <a:pPr algn="r" fontAlgn="b"/>
                      <a:r>
                        <a:rPr lang="en-US" sz="700" b="0" i="0" u="none" strike="noStrike">
                          <a:solidFill>
                            <a:srgbClr val="000000"/>
                          </a:solidFill>
                          <a:effectLst/>
                          <a:latin typeface="Arial" panose="020B0604020202020204" pitchFamily="34" charset="0"/>
                        </a:rPr>
                        <a:t>0.75</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700" b="0" i="0" u="none" strike="noStrike">
                          <a:solidFill>
                            <a:srgbClr val="000000"/>
                          </a:solidFill>
                          <a:effectLst/>
                          <a:latin typeface="Arial" panose="020B0604020202020204" pitchFamily="34" charset="0"/>
                        </a:rPr>
                        <a:t>~ 2 [Weeks]</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7.5</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B81"/>
                    </a:solidFill>
                  </a:tcPr>
                </a:tc>
                <a:tc>
                  <a:txBody>
                    <a:bodyPr/>
                    <a:lstStyle/>
                    <a:p>
                      <a:pPr algn="r" fontAlgn="b"/>
                      <a:r>
                        <a:rPr lang="en-US" sz="700" b="0" i="0" u="none" strike="noStrike">
                          <a:solidFill>
                            <a:srgbClr val="000000"/>
                          </a:solidFill>
                          <a:effectLst/>
                          <a:latin typeface="Arial" panose="020B0604020202020204" pitchFamily="34" charset="0"/>
                        </a:rPr>
                        <a:t>1.125</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700" b="0" i="0" u="none" strike="noStrike">
                          <a:solidFill>
                            <a:srgbClr val="000000"/>
                          </a:solidFill>
                          <a:effectLst/>
                          <a:latin typeface="Arial" panose="020B0604020202020204" pitchFamily="34" charset="0"/>
                        </a:rPr>
                        <a:t>~ 2 [Weeks]</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7.5</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B81"/>
                    </a:solidFill>
                  </a:tcPr>
                </a:tc>
                <a:tc>
                  <a:txBody>
                    <a:bodyPr/>
                    <a:lstStyle/>
                    <a:p>
                      <a:pPr algn="r" fontAlgn="b"/>
                      <a:r>
                        <a:rPr lang="en-US" sz="700" b="0" i="0" u="none" strike="noStrike">
                          <a:solidFill>
                            <a:srgbClr val="000000"/>
                          </a:solidFill>
                          <a:effectLst/>
                          <a:latin typeface="Arial" panose="020B0604020202020204" pitchFamily="34" charset="0"/>
                        </a:rPr>
                        <a:t>1.125</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700" b="0" i="0" u="none" strike="noStrike">
                          <a:solidFill>
                            <a:srgbClr val="000000"/>
                          </a:solidFill>
                          <a:effectLst/>
                          <a:latin typeface="Arial" panose="020B0604020202020204" pitchFamily="34" charset="0"/>
                        </a:rPr>
                        <a:t>~ 2 [Weeks]</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7.5</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283"/>
                    </a:solidFill>
                  </a:tcPr>
                </a:tc>
                <a:tc>
                  <a:txBody>
                    <a:bodyPr/>
                    <a:lstStyle/>
                    <a:p>
                      <a:pPr algn="r" fontAlgn="b"/>
                      <a:r>
                        <a:rPr lang="en-US" sz="700" b="0" i="0" u="none" strike="noStrike">
                          <a:solidFill>
                            <a:srgbClr val="000000"/>
                          </a:solidFill>
                          <a:effectLst/>
                          <a:latin typeface="Arial" panose="020B0604020202020204" pitchFamily="34" charset="0"/>
                        </a:rPr>
                        <a:t>1.125</a:t>
                      </a:r>
                    </a:p>
                  </a:txBody>
                  <a:tcPr marL="7028" marR="7028" marT="70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1516551495"/>
                  </a:ext>
                </a:extLst>
              </a:tr>
              <a:tr h="147585">
                <a:tc>
                  <a:txBody>
                    <a:bodyPr/>
                    <a:lstStyle/>
                    <a:p>
                      <a:pPr algn="l" fontAlgn="b"/>
                      <a:r>
                        <a:rPr lang="en-US" sz="700" b="0" i="1" u="none" strike="noStrike">
                          <a:solidFill>
                            <a:srgbClr val="000000"/>
                          </a:solidFill>
                          <a:effectLst/>
                          <a:latin typeface="Arial" panose="020B0604020202020204" pitchFamily="34" charset="0"/>
                        </a:rPr>
                        <a:t>Performance</a:t>
                      </a:r>
                    </a:p>
                  </a:txBody>
                  <a:tcPr marL="7028" marR="7028" marT="702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30%</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5.4</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r" fontAlgn="b"/>
                      <a:r>
                        <a:rPr lang="en-US" sz="900" b="0" i="0" u="none" strike="noStrike">
                          <a:solidFill>
                            <a:srgbClr val="000000"/>
                          </a:solidFill>
                          <a:effectLst/>
                          <a:latin typeface="Arial" panose="020B0604020202020204" pitchFamily="34" charset="0"/>
                        </a:rPr>
                        <a:t>1.62</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4.566666667</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B7E"/>
                    </a:solidFill>
                  </a:tcPr>
                </a:tc>
                <a:tc>
                  <a:txBody>
                    <a:bodyPr/>
                    <a:lstStyle/>
                    <a:p>
                      <a:pPr algn="r" fontAlgn="b"/>
                      <a:r>
                        <a:rPr lang="en-US" sz="700" b="0" i="0" u="none" strike="noStrike">
                          <a:solidFill>
                            <a:srgbClr val="000000"/>
                          </a:solidFill>
                          <a:effectLst/>
                          <a:latin typeface="Arial" panose="020B0604020202020204" pitchFamily="34" charset="0"/>
                        </a:rPr>
                        <a:t>1.37</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6.8</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383"/>
                    </a:solidFill>
                  </a:tcPr>
                </a:tc>
                <a:tc>
                  <a:txBody>
                    <a:bodyPr/>
                    <a:lstStyle/>
                    <a:p>
                      <a:pPr algn="r" fontAlgn="b"/>
                      <a:r>
                        <a:rPr lang="en-US" sz="700" b="0" i="0" u="none" strike="noStrike">
                          <a:solidFill>
                            <a:srgbClr val="000000"/>
                          </a:solidFill>
                          <a:effectLst/>
                          <a:latin typeface="Arial" panose="020B0604020202020204" pitchFamily="34" charset="0"/>
                        </a:rPr>
                        <a:t>2.04</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6.8</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700" b="0" i="0" u="none" strike="noStrike">
                          <a:solidFill>
                            <a:srgbClr val="000000"/>
                          </a:solidFill>
                          <a:effectLst/>
                          <a:latin typeface="Arial" panose="020B0604020202020204" pitchFamily="34" charset="0"/>
                        </a:rPr>
                        <a:t>2.04</a:t>
                      </a:r>
                    </a:p>
                  </a:txBody>
                  <a:tcPr marL="7028" marR="7028" marT="70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913988529"/>
                  </a:ext>
                </a:extLst>
              </a:tr>
              <a:tr h="147585">
                <a:tc>
                  <a:txBody>
                    <a:bodyPr/>
                    <a:lstStyle/>
                    <a:p>
                      <a:pPr algn="l" fontAlgn="b"/>
                      <a:r>
                        <a:rPr lang="en-US" sz="700" b="0" i="1" u="none" strike="noStrike">
                          <a:solidFill>
                            <a:srgbClr val="000000"/>
                          </a:solidFill>
                          <a:effectLst/>
                          <a:latin typeface="Arial" panose="020B0604020202020204" pitchFamily="34" charset="0"/>
                        </a:rPr>
                        <a:t>RAM</a:t>
                      </a:r>
                    </a:p>
                  </a:txBody>
                  <a:tcPr marL="7028" marR="7028" marT="7028"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700" b="0" i="1" u="none" strike="noStrike">
                          <a:solidFill>
                            <a:srgbClr val="000000"/>
                          </a:solidFill>
                          <a:effectLst/>
                          <a:latin typeface="Arial" panose="020B0604020202020204" pitchFamily="34" charset="0"/>
                        </a:rPr>
                        <a:t>10%</a:t>
                      </a:r>
                    </a:p>
                  </a:txBody>
                  <a:tcPr marL="7028" marR="7028" marT="7028"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700" b="0" i="1" u="none" strike="noStrike">
                          <a:solidFill>
                            <a:srgbClr val="000000"/>
                          </a:solidFill>
                          <a:effectLst/>
                          <a:latin typeface="Arial" panose="020B0604020202020204" pitchFamily="34" charset="0"/>
                        </a:rPr>
                        <a:t>4 GB</a:t>
                      </a:r>
                    </a:p>
                  </a:txBody>
                  <a:tcPr marL="7028" marR="7028" marT="7028"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1.3</a:t>
                      </a:r>
                    </a:p>
                  </a:txBody>
                  <a:tcPr marL="7028" marR="7028" marT="7028" marB="0" anchor="b">
                    <a:lnL>
                      <a:noFill/>
                    </a:lnL>
                    <a:lnR>
                      <a:noFill/>
                    </a:lnR>
                    <a:lnT w="6350" cap="flat" cmpd="sng" algn="ctr">
                      <a:solidFill>
                        <a:srgbClr val="000000"/>
                      </a:solidFill>
                      <a:prstDash val="solid"/>
                      <a:round/>
                      <a:headEnd type="none" w="med" len="med"/>
                      <a:tailEnd type="none" w="med" len="med"/>
                    </a:lnT>
                    <a:lnB>
                      <a:noFill/>
                    </a:lnB>
                    <a:solidFill>
                      <a:srgbClr val="F98570"/>
                    </a:solidFill>
                  </a:tcPr>
                </a:tc>
                <a:tc>
                  <a:txBody>
                    <a:bodyPr/>
                    <a:lstStyle/>
                    <a:p>
                      <a:pPr algn="r" fontAlgn="b"/>
                      <a:r>
                        <a:rPr lang="en-US" sz="700" b="0" i="1" u="none" strike="noStrike">
                          <a:solidFill>
                            <a:srgbClr val="000000"/>
                          </a:solidFill>
                          <a:effectLst/>
                          <a:latin typeface="Arial" panose="020B0604020202020204" pitchFamily="34" charset="0"/>
                        </a:rPr>
                        <a:t>0.13</a:t>
                      </a:r>
                    </a:p>
                  </a:txBody>
                  <a:tcPr marL="7028" marR="7028" marT="7028"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700" b="0" i="1" u="none" strike="noStrike">
                          <a:solidFill>
                            <a:srgbClr val="000000"/>
                          </a:solidFill>
                          <a:effectLst/>
                          <a:latin typeface="Arial" panose="020B0604020202020204" pitchFamily="34" charset="0"/>
                        </a:rPr>
                        <a:t>32 GB</a:t>
                      </a:r>
                    </a:p>
                  </a:txBody>
                  <a:tcPr marL="7028" marR="7028" marT="7028"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7028" marR="7028" marT="7028" marB="0" anchor="b">
                    <a:lnL>
                      <a:noFill/>
                    </a:lnL>
                    <a:lnR>
                      <a:noFill/>
                    </a:lnR>
                    <a:lnT w="6350" cap="flat" cmpd="sng" algn="ctr">
                      <a:solidFill>
                        <a:srgbClr val="000000"/>
                      </a:solidFill>
                      <a:prstDash val="solid"/>
                      <a:round/>
                      <a:headEnd type="none" w="med" len="med"/>
                      <a:tailEnd type="none" w="med" len="med"/>
                    </a:lnT>
                    <a:lnB>
                      <a:noFill/>
                    </a:lnB>
                    <a:solidFill>
                      <a:srgbClr val="63BE7B"/>
                    </a:solidFill>
                  </a:tcPr>
                </a:tc>
                <a:tc>
                  <a:txBody>
                    <a:bodyPr/>
                    <a:lstStyle/>
                    <a:p>
                      <a:pPr algn="r" fontAlgn="b"/>
                      <a:r>
                        <a:rPr lang="en-US" sz="700" b="0" i="1" u="none" strike="noStrike">
                          <a:solidFill>
                            <a:srgbClr val="000000"/>
                          </a:solidFill>
                          <a:effectLst/>
                          <a:latin typeface="Arial" panose="020B0604020202020204" pitchFamily="34" charset="0"/>
                        </a:rPr>
                        <a:t>1</a:t>
                      </a:r>
                    </a:p>
                  </a:txBody>
                  <a:tcPr marL="7028" marR="7028" marT="7028"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700" b="0" i="1" u="none" strike="noStrike">
                          <a:solidFill>
                            <a:srgbClr val="000000"/>
                          </a:solidFill>
                          <a:effectLst/>
                          <a:latin typeface="Arial" panose="020B0604020202020204" pitchFamily="34" charset="0"/>
                        </a:rPr>
                        <a:t>32 GB</a:t>
                      </a:r>
                    </a:p>
                  </a:txBody>
                  <a:tcPr marL="7028" marR="7028" marT="7028"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7028" marR="7028" marT="7028" marB="0" anchor="b">
                    <a:lnL>
                      <a:noFill/>
                    </a:lnL>
                    <a:lnR>
                      <a:noFill/>
                    </a:lnR>
                    <a:lnT w="6350" cap="flat" cmpd="sng" algn="ctr">
                      <a:solidFill>
                        <a:srgbClr val="000000"/>
                      </a:solidFill>
                      <a:prstDash val="solid"/>
                      <a:round/>
                      <a:headEnd type="none" w="med" len="med"/>
                      <a:tailEnd type="none" w="med" len="med"/>
                    </a:lnT>
                    <a:lnB>
                      <a:noFill/>
                    </a:lnB>
                    <a:solidFill>
                      <a:srgbClr val="63BE7B"/>
                    </a:solidFill>
                  </a:tcPr>
                </a:tc>
                <a:tc>
                  <a:txBody>
                    <a:bodyPr/>
                    <a:lstStyle/>
                    <a:p>
                      <a:pPr algn="r" fontAlgn="b"/>
                      <a:r>
                        <a:rPr lang="en-US" sz="700" b="0" i="1" u="none" strike="noStrike">
                          <a:solidFill>
                            <a:srgbClr val="000000"/>
                          </a:solidFill>
                          <a:effectLst/>
                          <a:latin typeface="Arial" panose="020B0604020202020204" pitchFamily="34" charset="0"/>
                        </a:rPr>
                        <a:t>1</a:t>
                      </a:r>
                    </a:p>
                  </a:txBody>
                  <a:tcPr marL="7028" marR="7028" marT="7028"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700" b="0" i="1" u="none" strike="noStrike">
                          <a:solidFill>
                            <a:srgbClr val="000000"/>
                          </a:solidFill>
                          <a:effectLst/>
                          <a:latin typeface="Arial" panose="020B0604020202020204" pitchFamily="34" charset="0"/>
                        </a:rPr>
                        <a:t>32 GB</a:t>
                      </a:r>
                    </a:p>
                  </a:txBody>
                  <a:tcPr marL="7028" marR="7028" marT="7028"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7028" marR="7028" marT="7028" marB="0" anchor="b">
                    <a:lnL>
                      <a:noFill/>
                    </a:lnL>
                    <a:lnR>
                      <a:noFill/>
                    </a:lnR>
                    <a:lnT w="6350" cap="flat" cmpd="sng" algn="ctr">
                      <a:solidFill>
                        <a:srgbClr val="000000"/>
                      </a:solidFill>
                      <a:prstDash val="solid"/>
                      <a:round/>
                      <a:headEnd type="none" w="med" len="med"/>
                      <a:tailEnd type="none" w="med" len="med"/>
                    </a:lnT>
                    <a:lnB>
                      <a:noFill/>
                    </a:lnB>
                    <a:solidFill>
                      <a:srgbClr val="63BE7B"/>
                    </a:solidFill>
                  </a:tcPr>
                </a:tc>
                <a:tc>
                  <a:txBody>
                    <a:bodyPr/>
                    <a:lstStyle/>
                    <a:p>
                      <a:pPr algn="r" fontAlgn="b"/>
                      <a:r>
                        <a:rPr lang="en-US" sz="700" b="0" i="1" u="none" strike="noStrike">
                          <a:solidFill>
                            <a:srgbClr val="000000"/>
                          </a:solidFill>
                          <a:effectLst/>
                          <a:latin typeface="Arial" panose="020B0604020202020204" pitchFamily="34" charset="0"/>
                        </a:rPr>
                        <a:t>1</a:t>
                      </a:r>
                    </a:p>
                  </a:txBody>
                  <a:tcPr marL="7028" marR="7028" marT="7028"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685757044"/>
                  </a:ext>
                </a:extLst>
              </a:tr>
              <a:tr h="147585">
                <a:tc>
                  <a:txBody>
                    <a:bodyPr/>
                    <a:lstStyle/>
                    <a:p>
                      <a:pPr algn="l" fontAlgn="b"/>
                      <a:r>
                        <a:rPr lang="en-US" sz="700" b="0" i="1" u="none" strike="noStrike">
                          <a:solidFill>
                            <a:srgbClr val="000000"/>
                          </a:solidFill>
                          <a:effectLst/>
                          <a:latin typeface="Arial" panose="020B0604020202020204" pitchFamily="34" charset="0"/>
                        </a:rPr>
                        <a:t>GPU Rank</a:t>
                      </a:r>
                    </a:p>
                  </a:txBody>
                  <a:tcPr marL="7028" marR="7028" marT="7028"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r" fontAlgn="b"/>
                      <a:r>
                        <a:rPr lang="en-US" sz="700" b="0" i="1" u="none" strike="noStrike">
                          <a:solidFill>
                            <a:srgbClr val="000000"/>
                          </a:solidFill>
                          <a:effectLst/>
                          <a:latin typeface="Arial" panose="020B0604020202020204" pitchFamily="34" charset="0"/>
                        </a:rPr>
                        <a:t>10%</a:t>
                      </a:r>
                    </a:p>
                  </a:txBody>
                  <a:tcPr marL="7028" marR="7028" marT="7028" marB="0" anchor="b">
                    <a:lnL>
                      <a:noFill/>
                    </a:lnL>
                    <a:lnR>
                      <a:noFill/>
                    </a:lnR>
                    <a:lnT>
                      <a:noFill/>
                    </a:lnT>
                    <a:lnB>
                      <a:noFill/>
                    </a:lnB>
                    <a:solidFill>
                      <a:srgbClr val="D9D9D9"/>
                    </a:solidFill>
                  </a:tcPr>
                </a:tc>
                <a:tc>
                  <a:txBody>
                    <a:bodyPr/>
                    <a:lstStyle/>
                    <a:p>
                      <a:pPr algn="ctr" fontAlgn="b"/>
                      <a:r>
                        <a:rPr lang="en-US" sz="700" b="0" i="1" u="none" strike="noStrike">
                          <a:solidFill>
                            <a:srgbClr val="000000"/>
                          </a:solidFill>
                          <a:effectLst/>
                          <a:latin typeface="Arial" panose="020B0604020202020204" pitchFamily="34" charset="0"/>
                        </a:rPr>
                        <a:t>240</a:t>
                      </a:r>
                    </a:p>
                  </a:txBody>
                  <a:tcPr marL="7028" marR="7028" marT="7028"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4.9</a:t>
                      </a:r>
                    </a:p>
                  </a:txBody>
                  <a:tcPr marL="7028" marR="7028" marT="7028" marB="0" anchor="b">
                    <a:lnL>
                      <a:noFill/>
                    </a:lnL>
                    <a:lnR>
                      <a:noFill/>
                    </a:lnR>
                    <a:lnT>
                      <a:noFill/>
                    </a:lnT>
                    <a:lnB>
                      <a:noFill/>
                    </a:lnB>
                    <a:solidFill>
                      <a:srgbClr val="FDD37F"/>
                    </a:solidFill>
                  </a:tcPr>
                </a:tc>
                <a:tc>
                  <a:txBody>
                    <a:bodyPr/>
                    <a:lstStyle/>
                    <a:p>
                      <a:pPr algn="r" fontAlgn="b"/>
                      <a:r>
                        <a:rPr lang="en-US" sz="700" b="0" i="1" u="none" strike="noStrike">
                          <a:solidFill>
                            <a:srgbClr val="000000"/>
                          </a:solidFill>
                          <a:effectLst/>
                          <a:latin typeface="Arial" panose="020B0604020202020204" pitchFamily="34" charset="0"/>
                        </a:rPr>
                        <a:t>0.49</a:t>
                      </a:r>
                    </a:p>
                  </a:txBody>
                  <a:tcPr marL="7028" marR="7028" marT="7028" marB="0" anchor="b">
                    <a:lnL>
                      <a:noFill/>
                    </a:lnL>
                    <a:lnR>
                      <a:noFill/>
                    </a:lnR>
                    <a:lnT>
                      <a:noFill/>
                    </a:lnT>
                    <a:lnB>
                      <a:noFill/>
                    </a:lnB>
                    <a:solidFill>
                      <a:srgbClr val="D9D9D9"/>
                    </a:solidFill>
                  </a:tcPr>
                </a:tc>
                <a:tc>
                  <a:txBody>
                    <a:bodyPr/>
                    <a:lstStyle/>
                    <a:p>
                      <a:pPr algn="ctr" fontAlgn="b"/>
                      <a:r>
                        <a:rPr lang="en-US" sz="700" b="0" i="1" u="none" strike="noStrike">
                          <a:solidFill>
                            <a:srgbClr val="000000"/>
                          </a:solidFill>
                          <a:effectLst/>
                          <a:latin typeface="Arial" panose="020B0604020202020204" pitchFamily="34" charset="0"/>
                        </a:rPr>
                        <a:t>293</a:t>
                      </a:r>
                    </a:p>
                  </a:txBody>
                  <a:tcPr marL="7028" marR="7028" marT="7028"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3.7</a:t>
                      </a:r>
                    </a:p>
                  </a:txBody>
                  <a:tcPr marL="7028" marR="7028" marT="7028" marB="0" anchor="b">
                    <a:lnL>
                      <a:noFill/>
                    </a:lnL>
                    <a:lnR>
                      <a:noFill/>
                    </a:lnR>
                    <a:lnT>
                      <a:noFill/>
                    </a:lnT>
                    <a:lnB>
                      <a:noFill/>
                    </a:lnB>
                    <a:solidFill>
                      <a:srgbClr val="FCB97A"/>
                    </a:solidFill>
                  </a:tcPr>
                </a:tc>
                <a:tc>
                  <a:txBody>
                    <a:bodyPr/>
                    <a:lstStyle/>
                    <a:p>
                      <a:pPr algn="r" fontAlgn="b"/>
                      <a:r>
                        <a:rPr lang="en-US" sz="700" b="0" i="1" u="none" strike="noStrike">
                          <a:solidFill>
                            <a:srgbClr val="000000"/>
                          </a:solidFill>
                          <a:effectLst/>
                          <a:latin typeface="Arial" panose="020B0604020202020204" pitchFamily="34" charset="0"/>
                        </a:rPr>
                        <a:t>0.37</a:t>
                      </a:r>
                    </a:p>
                  </a:txBody>
                  <a:tcPr marL="7028" marR="7028" marT="7028" marB="0" anchor="b">
                    <a:lnL>
                      <a:noFill/>
                    </a:lnL>
                    <a:lnR>
                      <a:noFill/>
                    </a:lnR>
                    <a:lnT>
                      <a:noFill/>
                    </a:lnT>
                    <a:lnB>
                      <a:noFill/>
                    </a:lnB>
                    <a:solidFill>
                      <a:srgbClr val="D9D9D9"/>
                    </a:solidFill>
                  </a:tcPr>
                </a:tc>
                <a:tc>
                  <a:txBody>
                    <a:bodyPr/>
                    <a:lstStyle/>
                    <a:p>
                      <a:pPr algn="ctr" fontAlgn="b"/>
                      <a:r>
                        <a:rPr lang="en-US" sz="700" b="0" i="1" u="none" strike="noStrike">
                          <a:solidFill>
                            <a:srgbClr val="000000"/>
                          </a:solidFill>
                          <a:effectLst/>
                          <a:latin typeface="Arial" panose="020B0604020202020204" pitchFamily="34" charset="0"/>
                        </a:rPr>
                        <a:t>116</a:t>
                      </a:r>
                    </a:p>
                  </a:txBody>
                  <a:tcPr marL="7028" marR="7028" marT="7028"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7.5</a:t>
                      </a:r>
                    </a:p>
                  </a:txBody>
                  <a:tcPr marL="7028" marR="7028" marT="7028" marB="0" anchor="b">
                    <a:lnL>
                      <a:noFill/>
                    </a:lnL>
                    <a:lnR>
                      <a:noFill/>
                    </a:lnR>
                    <a:lnT>
                      <a:noFill/>
                    </a:lnT>
                    <a:lnB>
                      <a:noFill/>
                    </a:lnB>
                    <a:solidFill>
                      <a:srgbClr val="C5DB81"/>
                    </a:solidFill>
                  </a:tcPr>
                </a:tc>
                <a:tc>
                  <a:txBody>
                    <a:bodyPr/>
                    <a:lstStyle/>
                    <a:p>
                      <a:pPr algn="r" fontAlgn="b"/>
                      <a:r>
                        <a:rPr lang="en-US" sz="700" b="0" i="1" u="none" strike="noStrike">
                          <a:solidFill>
                            <a:srgbClr val="000000"/>
                          </a:solidFill>
                          <a:effectLst/>
                          <a:latin typeface="Arial" panose="020B0604020202020204" pitchFamily="34" charset="0"/>
                        </a:rPr>
                        <a:t>0.75</a:t>
                      </a:r>
                    </a:p>
                  </a:txBody>
                  <a:tcPr marL="7028" marR="7028" marT="7028" marB="0" anchor="b">
                    <a:lnL>
                      <a:noFill/>
                    </a:lnL>
                    <a:lnR>
                      <a:noFill/>
                    </a:lnR>
                    <a:lnT>
                      <a:noFill/>
                    </a:lnT>
                    <a:lnB>
                      <a:noFill/>
                    </a:lnB>
                    <a:solidFill>
                      <a:srgbClr val="D9D9D9"/>
                    </a:solidFill>
                  </a:tcPr>
                </a:tc>
                <a:tc>
                  <a:txBody>
                    <a:bodyPr/>
                    <a:lstStyle/>
                    <a:p>
                      <a:pPr algn="ctr" fontAlgn="b"/>
                      <a:r>
                        <a:rPr lang="en-US" sz="700" b="0" i="1" u="none" strike="noStrike">
                          <a:solidFill>
                            <a:srgbClr val="000000"/>
                          </a:solidFill>
                          <a:effectLst/>
                          <a:latin typeface="Arial" panose="020B0604020202020204" pitchFamily="34" charset="0"/>
                        </a:rPr>
                        <a:t>98</a:t>
                      </a:r>
                    </a:p>
                  </a:txBody>
                  <a:tcPr marL="7028" marR="7028" marT="7028" marB="0" anchor="b">
                    <a:lnL>
                      <a:noFill/>
                    </a:lnL>
                    <a:lnR>
                      <a:noFill/>
                    </a:lnR>
                    <a:lnT>
                      <a:noFill/>
                    </a:lnT>
                    <a:lnB>
                      <a:noFill/>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7.9</a:t>
                      </a:r>
                    </a:p>
                  </a:txBody>
                  <a:tcPr marL="7028" marR="7028" marT="7028" marB="0" anchor="b">
                    <a:lnL>
                      <a:noFill/>
                    </a:lnL>
                    <a:lnR>
                      <a:noFill/>
                    </a:lnR>
                    <a:lnT>
                      <a:noFill/>
                    </a:lnT>
                    <a:lnB>
                      <a:noFill/>
                    </a:lnB>
                    <a:solidFill>
                      <a:srgbClr val="CADC81"/>
                    </a:solidFill>
                  </a:tcPr>
                </a:tc>
                <a:tc>
                  <a:txBody>
                    <a:bodyPr/>
                    <a:lstStyle/>
                    <a:p>
                      <a:pPr algn="r" fontAlgn="b"/>
                      <a:r>
                        <a:rPr lang="en-US" sz="700" b="0" i="1" u="none" strike="noStrike">
                          <a:solidFill>
                            <a:srgbClr val="000000"/>
                          </a:solidFill>
                          <a:effectLst/>
                          <a:latin typeface="Arial" panose="020B0604020202020204" pitchFamily="34" charset="0"/>
                        </a:rPr>
                        <a:t>0.79</a:t>
                      </a:r>
                    </a:p>
                  </a:txBody>
                  <a:tcPr marL="7028" marR="7028" marT="7028" marB="0" anchor="b">
                    <a:lnL>
                      <a:noFill/>
                    </a:lnL>
                    <a:lnR w="12700" cap="flat" cmpd="sng" algn="ctr">
                      <a:solidFill>
                        <a:srgbClr val="000000"/>
                      </a:solidFill>
                      <a:prstDash val="solid"/>
                      <a:round/>
                      <a:headEnd type="none" w="med" len="med"/>
                      <a:tailEnd type="none" w="med" len="med"/>
                    </a:lnR>
                    <a:lnT>
                      <a:noFill/>
                    </a:lnT>
                    <a:lnB>
                      <a:noFill/>
                    </a:lnB>
                    <a:solidFill>
                      <a:srgbClr val="D9D9D9"/>
                    </a:solidFill>
                  </a:tcPr>
                </a:tc>
                <a:extLst>
                  <a:ext uri="{0D108BD9-81ED-4DB2-BD59-A6C34878D82A}">
                    <a16:rowId xmlns:a16="http://schemas.microsoft.com/office/drawing/2014/main" val="3812601072"/>
                  </a:ext>
                </a:extLst>
              </a:tr>
              <a:tr h="147585">
                <a:tc>
                  <a:txBody>
                    <a:bodyPr/>
                    <a:lstStyle/>
                    <a:p>
                      <a:pPr algn="l" fontAlgn="b"/>
                      <a:r>
                        <a:rPr lang="en-US" sz="700" b="0" i="1" u="none" strike="noStrike">
                          <a:solidFill>
                            <a:srgbClr val="000000"/>
                          </a:solidFill>
                          <a:effectLst/>
                          <a:latin typeface="Arial" panose="020B0604020202020204" pitchFamily="34" charset="0"/>
                        </a:rPr>
                        <a:t>Benchmark CPU </a:t>
                      </a:r>
                    </a:p>
                  </a:txBody>
                  <a:tcPr marL="7028" marR="7028" marT="7028"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700" b="0" i="1" u="none" strike="noStrike">
                          <a:solidFill>
                            <a:srgbClr val="000000"/>
                          </a:solidFill>
                          <a:effectLst/>
                          <a:latin typeface="Arial" panose="020B0604020202020204" pitchFamily="34" charset="0"/>
                        </a:rPr>
                        <a:t>10%</a:t>
                      </a:r>
                    </a:p>
                  </a:txBody>
                  <a:tcPr marL="7028" marR="7028" marT="7028"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700" b="0" i="1" u="none" strike="noStrike">
                          <a:solidFill>
                            <a:srgbClr val="000000"/>
                          </a:solidFill>
                          <a:effectLst/>
                          <a:latin typeface="Arial" panose="020B0604020202020204" pitchFamily="34" charset="0"/>
                        </a:rPr>
                        <a:t>5732</a:t>
                      </a:r>
                    </a:p>
                  </a:txBody>
                  <a:tcPr marL="7028" marR="7028" marT="7028"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7028" marR="7028" marT="7028" marB="0" anchor="b">
                    <a:lnL>
                      <a:noFill/>
                    </a:lnL>
                    <a:lnR>
                      <a:noFill/>
                    </a:lnR>
                    <a:lnT>
                      <a:noFill/>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US" sz="700" b="0" i="1" u="none" strike="noStrike">
                          <a:solidFill>
                            <a:srgbClr val="000000"/>
                          </a:solidFill>
                          <a:effectLst/>
                          <a:latin typeface="Arial" panose="020B0604020202020204" pitchFamily="34" charset="0"/>
                        </a:rPr>
                        <a:t>1</a:t>
                      </a:r>
                    </a:p>
                  </a:txBody>
                  <a:tcPr marL="7028" marR="7028" marT="7028"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700" b="0" i="1" u="none" strike="noStrike">
                          <a:solidFill>
                            <a:srgbClr val="000000"/>
                          </a:solidFill>
                          <a:effectLst/>
                          <a:latin typeface="Arial" panose="020B0604020202020204" pitchFamily="34" charset="0"/>
                        </a:rPr>
                        <a:t>3661</a:t>
                      </a:r>
                    </a:p>
                  </a:txBody>
                  <a:tcPr marL="7028" marR="7028" marT="7028"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7028" marR="7028" marT="7028" marB="0" anchor="b">
                    <a:lnL>
                      <a:noFill/>
                    </a:lnL>
                    <a:lnR>
                      <a:noFill/>
                    </a:lnR>
                    <a:lnT>
                      <a:noFill/>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US" sz="700" b="0" i="1" u="none" strike="noStrike">
                          <a:solidFill>
                            <a:srgbClr val="000000"/>
                          </a:solidFill>
                          <a:effectLst/>
                          <a:latin typeface="Arial" panose="020B0604020202020204" pitchFamily="34" charset="0"/>
                        </a:rPr>
                        <a:t>0</a:t>
                      </a:r>
                    </a:p>
                  </a:txBody>
                  <a:tcPr marL="7028" marR="7028" marT="7028"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700" b="0" i="1" u="none" strike="noStrike">
                          <a:solidFill>
                            <a:srgbClr val="000000"/>
                          </a:solidFill>
                          <a:effectLst/>
                          <a:latin typeface="Arial" panose="020B0604020202020204" pitchFamily="34" charset="0"/>
                        </a:rPr>
                        <a:t>4271</a:t>
                      </a:r>
                    </a:p>
                  </a:txBody>
                  <a:tcPr marL="7028" marR="7028" marT="7028"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2.9</a:t>
                      </a:r>
                    </a:p>
                  </a:txBody>
                  <a:tcPr marL="7028" marR="7028" marT="7028" marB="0" anchor="b">
                    <a:lnL>
                      <a:noFill/>
                    </a:lnL>
                    <a:lnR>
                      <a:noFill/>
                    </a:lnR>
                    <a:lnT>
                      <a:noFill/>
                    </a:lnT>
                    <a:lnB w="6350" cap="flat" cmpd="sng" algn="ctr">
                      <a:solidFill>
                        <a:srgbClr val="000000"/>
                      </a:solidFill>
                      <a:prstDash val="solid"/>
                      <a:round/>
                      <a:headEnd type="none" w="med" len="med"/>
                      <a:tailEnd type="none" w="med" len="med"/>
                    </a:lnB>
                    <a:solidFill>
                      <a:srgbClr val="FBA777"/>
                    </a:solidFill>
                  </a:tcPr>
                </a:tc>
                <a:tc>
                  <a:txBody>
                    <a:bodyPr/>
                    <a:lstStyle/>
                    <a:p>
                      <a:pPr algn="r" fontAlgn="b"/>
                      <a:r>
                        <a:rPr lang="en-US" sz="700" b="0" i="1" u="none" strike="noStrike">
                          <a:solidFill>
                            <a:srgbClr val="000000"/>
                          </a:solidFill>
                          <a:effectLst/>
                          <a:latin typeface="Arial" panose="020B0604020202020204" pitchFamily="34" charset="0"/>
                        </a:rPr>
                        <a:t>0.29</a:t>
                      </a:r>
                    </a:p>
                  </a:txBody>
                  <a:tcPr marL="7028" marR="7028" marT="7028"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700" b="0" i="1" u="none" strike="noStrike">
                          <a:solidFill>
                            <a:srgbClr val="000000"/>
                          </a:solidFill>
                          <a:effectLst/>
                          <a:latin typeface="Arial" panose="020B0604020202020204" pitchFamily="34" charset="0"/>
                        </a:rPr>
                        <a:t>4181</a:t>
                      </a:r>
                    </a:p>
                  </a:txBody>
                  <a:tcPr marL="7028" marR="7028" marT="7028" marB="0" anchor="b">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700" b="0" i="0" u="none" strike="noStrike">
                          <a:solidFill>
                            <a:srgbClr val="000000"/>
                          </a:solidFill>
                          <a:effectLst/>
                          <a:latin typeface="Arial" panose="020B0604020202020204" pitchFamily="34" charset="0"/>
                        </a:rPr>
                        <a:t>2.5</a:t>
                      </a:r>
                    </a:p>
                  </a:txBody>
                  <a:tcPr marL="7028" marR="7028" marT="7028" marB="0" anchor="b">
                    <a:lnL>
                      <a:noFill/>
                    </a:lnL>
                    <a:lnR>
                      <a:noFill/>
                    </a:lnR>
                    <a:lnT>
                      <a:noFill/>
                    </a:lnT>
                    <a:lnB w="6350" cap="flat" cmpd="sng" algn="ctr">
                      <a:solidFill>
                        <a:srgbClr val="000000"/>
                      </a:solidFill>
                      <a:prstDash val="solid"/>
                      <a:round/>
                      <a:headEnd type="none" w="med" len="med"/>
                      <a:tailEnd type="none" w="med" len="med"/>
                    </a:lnB>
                    <a:solidFill>
                      <a:srgbClr val="FA9874"/>
                    </a:solidFill>
                  </a:tcPr>
                </a:tc>
                <a:tc>
                  <a:txBody>
                    <a:bodyPr/>
                    <a:lstStyle/>
                    <a:p>
                      <a:pPr algn="r" fontAlgn="b"/>
                      <a:r>
                        <a:rPr lang="en-US" sz="700" b="0" i="1" u="none" strike="noStrike">
                          <a:solidFill>
                            <a:srgbClr val="000000"/>
                          </a:solidFill>
                          <a:effectLst/>
                          <a:latin typeface="Arial" panose="020B0604020202020204" pitchFamily="34" charset="0"/>
                        </a:rPr>
                        <a:t>0.25</a:t>
                      </a:r>
                    </a:p>
                  </a:txBody>
                  <a:tcPr marL="7028" marR="7028" marT="7028"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53405674"/>
                  </a:ext>
                </a:extLst>
              </a:tr>
              <a:tr h="147585">
                <a:tc>
                  <a:txBody>
                    <a:bodyPr/>
                    <a:lstStyle/>
                    <a:p>
                      <a:pPr algn="l" fontAlgn="b"/>
                      <a:r>
                        <a:rPr lang="en-US" sz="700" b="0" i="1" u="none" strike="noStrike">
                          <a:solidFill>
                            <a:srgbClr val="000000"/>
                          </a:solidFill>
                          <a:effectLst/>
                          <a:latin typeface="Arial" panose="020B0604020202020204" pitchFamily="34" charset="0"/>
                        </a:rPr>
                        <a:t>Storage Capabilities</a:t>
                      </a:r>
                    </a:p>
                  </a:txBody>
                  <a:tcPr marL="7028" marR="7028" marT="702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ctr" fontAlgn="b"/>
                      <a:r>
                        <a:rPr lang="en-US" sz="700" b="0" i="0" u="none" strike="noStrike">
                          <a:solidFill>
                            <a:srgbClr val="000000"/>
                          </a:solidFill>
                          <a:effectLst/>
                          <a:latin typeface="Arial" panose="020B0604020202020204" pitchFamily="34" charset="0"/>
                        </a:rPr>
                        <a:t>16 GB</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1.3</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570"/>
                    </a:solidFill>
                  </a:tcPr>
                </a:tc>
                <a:tc>
                  <a:txBody>
                    <a:bodyPr/>
                    <a:lstStyle/>
                    <a:p>
                      <a:pPr algn="r" fontAlgn="b"/>
                      <a:r>
                        <a:rPr lang="en-US" sz="700" b="0" i="0" u="none" strike="noStrike">
                          <a:solidFill>
                            <a:srgbClr val="000000"/>
                          </a:solidFill>
                          <a:effectLst/>
                          <a:latin typeface="Arial" panose="020B0604020202020204" pitchFamily="34" charset="0"/>
                        </a:rPr>
                        <a:t>0.13</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ctr" fontAlgn="b"/>
                      <a:r>
                        <a:rPr lang="en-US" sz="700" b="0" i="0" u="none" strike="noStrike">
                          <a:solidFill>
                            <a:srgbClr val="000000"/>
                          </a:solidFill>
                          <a:effectLst/>
                          <a:latin typeface="Arial" panose="020B0604020202020204" pitchFamily="34" charset="0"/>
                        </a:rPr>
                        <a:t>&gt;128 GB</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US" sz="700" b="0" i="0" u="none" strike="noStrike">
                          <a:solidFill>
                            <a:srgbClr val="000000"/>
                          </a:solidFill>
                          <a:effectLst/>
                          <a:latin typeface="Arial" panose="020B0604020202020204" pitchFamily="34" charset="0"/>
                        </a:rPr>
                        <a:t>1</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ctr" fontAlgn="b"/>
                      <a:r>
                        <a:rPr lang="en-US" sz="700" b="0" i="0" u="none" strike="noStrike">
                          <a:solidFill>
                            <a:srgbClr val="000000"/>
                          </a:solidFill>
                          <a:effectLst/>
                          <a:latin typeface="Arial" panose="020B0604020202020204" pitchFamily="34" charset="0"/>
                        </a:rPr>
                        <a:t>&gt;128 GB</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US" sz="700" b="0" i="0" u="none" strike="noStrike">
                          <a:solidFill>
                            <a:srgbClr val="000000"/>
                          </a:solidFill>
                          <a:effectLst/>
                          <a:latin typeface="Arial" panose="020B0604020202020204" pitchFamily="34" charset="0"/>
                        </a:rPr>
                        <a:t>1</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ctr" fontAlgn="b"/>
                      <a:r>
                        <a:rPr lang="en-US" sz="700" b="0" i="0" u="none" strike="noStrike">
                          <a:solidFill>
                            <a:srgbClr val="000000"/>
                          </a:solidFill>
                          <a:effectLst/>
                          <a:latin typeface="Arial" panose="020B0604020202020204" pitchFamily="34" charset="0"/>
                        </a:rPr>
                        <a:t>&gt;128 GB</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US" sz="700" b="0" i="0" u="none" strike="noStrike">
                          <a:solidFill>
                            <a:srgbClr val="000000"/>
                          </a:solidFill>
                          <a:effectLst/>
                          <a:latin typeface="Arial" panose="020B0604020202020204" pitchFamily="34" charset="0"/>
                        </a:rPr>
                        <a:t>1</a:t>
                      </a:r>
                    </a:p>
                  </a:txBody>
                  <a:tcPr marL="7028" marR="7028" marT="70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264293625"/>
                  </a:ext>
                </a:extLst>
              </a:tr>
              <a:tr h="147585">
                <a:tc>
                  <a:txBody>
                    <a:bodyPr/>
                    <a:lstStyle/>
                    <a:p>
                      <a:pPr algn="l" fontAlgn="b"/>
                      <a:r>
                        <a:rPr lang="en-US" sz="700" b="0" i="1" u="none" strike="noStrike">
                          <a:solidFill>
                            <a:srgbClr val="000000"/>
                          </a:solidFill>
                          <a:effectLst/>
                          <a:latin typeface="Arial" panose="020B0604020202020204" pitchFamily="34" charset="0"/>
                        </a:rPr>
                        <a:t>Heat Generation</a:t>
                      </a:r>
                    </a:p>
                  </a:txBody>
                  <a:tcPr marL="7028" marR="7028" marT="702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15%</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700" b="0" i="0" u="none" strike="noStrike">
                          <a:solidFill>
                            <a:srgbClr val="000000"/>
                          </a:solidFill>
                          <a:effectLst/>
                          <a:latin typeface="Arial" panose="020B0604020202020204" pitchFamily="34" charset="0"/>
                        </a:rPr>
                        <a:t>10  W</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en-US" sz="700" b="0" i="0" u="none" strike="noStrike">
                          <a:solidFill>
                            <a:srgbClr val="000000"/>
                          </a:solidFill>
                          <a:effectLst/>
                          <a:latin typeface="Arial" panose="020B0604020202020204" pitchFamily="34" charset="0"/>
                        </a:rPr>
                        <a:t>1.5</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700" b="0" i="0" u="none" strike="noStrike">
                          <a:solidFill>
                            <a:srgbClr val="000000"/>
                          </a:solidFill>
                          <a:effectLst/>
                          <a:latin typeface="Arial" panose="020B0604020202020204" pitchFamily="34" charset="0"/>
                        </a:rPr>
                        <a:t>28 W</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8</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D580"/>
                    </a:solidFill>
                  </a:tcPr>
                </a:tc>
                <a:tc>
                  <a:txBody>
                    <a:bodyPr/>
                    <a:lstStyle/>
                    <a:p>
                      <a:pPr algn="r" fontAlgn="b"/>
                      <a:r>
                        <a:rPr lang="en-US" sz="700" b="0" i="0" u="none" strike="noStrike">
                          <a:solidFill>
                            <a:srgbClr val="000000"/>
                          </a:solidFill>
                          <a:effectLst/>
                          <a:latin typeface="Arial" panose="020B0604020202020204" pitchFamily="34" charset="0"/>
                        </a:rPr>
                        <a:t>1.2</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700" b="0" i="0" u="none" strike="noStrike">
                          <a:solidFill>
                            <a:srgbClr val="000000"/>
                          </a:solidFill>
                          <a:effectLst/>
                          <a:latin typeface="Arial" panose="020B0604020202020204" pitchFamily="34" charset="0"/>
                        </a:rPr>
                        <a:t>65 W</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3.9</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D7B"/>
                    </a:solidFill>
                  </a:tcPr>
                </a:tc>
                <a:tc>
                  <a:txBody>
                    <a:bodyPr/>
                    <a:lstStyle/>
                    <a:p>
                      <a:pPr algn="r" fontAlgn="b"/>
                      <a:r>
                        <a:rPr lang="en-US" sz="700" b="0" i="0" u="none" strike="noStrike">
                          <a:solidFill>
                            <a:srgbClr val="000000"/>
                          </a:solidFill>
                          <a:effectLst/>
                          <a:latin typeface="Arial" panose="020B0604020202020204" pitchFamily="34" charset="0"/>
                        </a:rPr>
                        <a:t>0.585</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700" b="0" i="0" u="none" strike="noStrike">
                          <a:solidFill>
                            <a:srgbClr val="000000"/>
                          </a:solidFill>
                          <a:effectLst/>
                          <a:latin typeface="Arial" panose="020B0604020202020204" pitchFamily="34" charset="0"/>
                        </a:rPr>
                        <a:t>100 W</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r" fontAlgn="b"/>
                      <a:r>
                        <a:rPr lang="en-US" sz="700" b="0" i="0" u="none" strike="noStrike">
                          <a:solidFill>
                            <a:srgbClr val="000000"/>
                          </a:solidFill>
                          <a:effectLst/>
                          <a:latin typeface="Arial" panose="020B0604020202020204" pitchFamily="34" charset="0"/>
                        </a:rPr>
                        <a:t>0</a:t>
                      </a:r>
                    </a:p>
                  </a:txBody>
                  <a:tcPr marL="7028" marR="7028" marT="70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3758582416"/>
                  </a:ext>
                </a:extLst>
              </a:tr>
              <a:tr h="147585">
                <a:tc>
                  <a:txBody>
                    <a:bodyPr/>
                    <a:lstStyle/>
                    <a:p>
                      <a:pPr algn="l" fontAlgn="b"/>
                      <a:r>
                        <a:rPr lang="en-US" sz="700" b="0" i="1" u="none" strike="noStrike">
                          <a:solidFill>
                            <a:srgbClr val="000000"/>
                          </a:solidFill>
                          <a:effectLst/>
                          <a:latin typeface="Arial" panose="020B0604020202020204" pitchFamily="34" charset="0"/>
                        </a:rPr>
                        <a:t>Power Consumption</a:t>
                      </a:r>
                    </a:p>
                  </a:txBody>
                  <a:tcPr marL="7028" marR="7028" marT="702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10%</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ctr" fontAlgn="b"/>
                      <a:r>
                        <a:rPr lang="en-US" sz="700" b="0" i="0" u="none" strike="noStrike">
                          <a:solidFill>
                            <a:srgbClr val="000000"/>
                          </a:solidFill>
                          <a:effectLst/>
                          <a:latin typeface="Arial" panose="020B0604020202020204" pitchFamily="34" charset="0"/>
                        </a:rPr>
                        <a:t>20 W</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9.2</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3C87D"/>
                    </a:solidFill>
                  </a:tcPr>
                </a:tc>
                <a:tc>
                  <a:txBody>
                    <a:bodyPr/>
                    <a:lstStyle/>
                    <a:p>
                      <a:pPr algn="r" fontAlgn="b"/>
                      <a:r>
                        <a:rPr lang="en-US" sz="700" b="0" i="0" u="none" strike="noStrike">
                          <a:solidFill>
                            <a:srgbClr val="000000"/>
                          </a:solidFill>
                          <a:effectLst/>
                          <a:latin typeface="Arial" panose="020B0604020202020204" pitchFamily="34" charset="0"/>
                        </a:rPr>
                        <a:t>0.92</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ctr" fontAlgn="b"/>
                      <a:r>
                        <a:rPr lang="en-US" sz="700" b="0" i="0" u="none" strike="noStrike">
                          <a:solidFill>
                            <a:srgbClr val="000000"/>
                          </a:solidFill>
                          <a:effectLst/>
                          <a:latin typeface="Arial" panose="020B0604020202020204" pitchFamily="34" charset="0"/>
                        </a:rPr>
                        <a:t>78 W</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7</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82"/>
                    </a:solidFill>
                  </a:tcPr>
                </a:tc>
                <a:tc>
                  <a:txBody>
                    <a:bodyPr/>
                    <a:lstStyle/>
                    <a:p>
                      <a:pPr algn="r" fontAlgn="b"/>
                      <a:r>
                        <a:rPr lang="en-US" sz="700" b="0" i="0" u="none" strike="noStrike">
                          <a:solidFill>
                            <a:srgbClr val="000000"/>
                          </a:solidFill>
                          <a:effectLst/>
                          <a:latin typeface="Arial" panose="020B0604020202020204" pitchFamily="34" charset="0"/>
                        </a:rPr>
                        <a:t>0.7</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ctr" fontAlgn="b"/>
                      <a:r>
                        <a:rPr lang="en-US" sz="700" b="0" i="0" u="none" strike="noStrike">
                          <a:solidFill>
                            <a:srgbClr val="000000"/>
                          </a:solidFill>
                          <a:effectLst/>
                          <a:latin typeface="Arial" panose="020B0604020202020204" pitchFamily="34" charset="0"/>
                        </a:rPr>
                        <a:t>230 W</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1.2</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270"/>
                    </a:solidFill>
                  </a:tcPr>
                </a:tc>
                <a:tc>
                  <a:txBody>
                    <a:bodyPr/>
                    <a:lstStyle/>
                    <a:p>
                      <a:pPr algn="r" fontAlgn="b"/>
                      <a:r>
                        <a:rPr lang="en-US" sz="700" b="0" i="0" u="none" strike="noStrike">
                          <a:solidFill>
                            <a:srgbClr val="000000"/>
                          </a:solidFill>
                          <a:effectLst/>
                          <a:latin typeface="Arial" panose="020B0604020202020204" pitchFamily="34" charset="0"/>
                        </a:rPr>
                        <a:t>0.12</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ctr" fontAlgn="b"/>
                      <a:r>
                        <a:rPr lang="en-US" sz="700" b="0" i="0" u="none" strike="noStrike">
                          <a:solidFill>
                            <a:srgbClr val="000000"/>
                          </a:solidFill>
                          <a:effectLst/>
                          <a:latin typeface="Arial" panose="020B0604020202020204" pitchFamily="34" charset="0"/>
                        </a:rPr>
                        <a:t>212 W</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1.8</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B71"/>
                    </a:solidFill>
                  </a:tcPr>
                </a:tc>
                <a:tc>
                  <a:txBody>
                    <a:bodyPr/>
                    <a:lstStyle/>
                    <a:p>
                      <a:pPr algn="r" fontAlgn="b"/>
                      <a:r>
                        <a:rPr lang="en-US" sz="700" b="0" i="0" u="none" strike="noStrike">
                          <a:solidFill>
                            <a:srgbClr val="000000"/>
                          </a:solidFill>
                          <a:effectLst/>
                          <a:latin typeface="Arial" panose="020B0604020202020204" pitchFamily="34" charset="0"/>
                        </a:rPr>
                        <a:t>0.18</a:t>
                      </a:r>
                    </a:p>
                  </a:txBody>
                  <a:tcPr marL="7028" marR="7028" marT="70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90331404"/>
                  </a:ext>
                </a:extLst>
              </a:tr>
              <a:tr h="147585">
                <a:tc>
                  <a:txBody>
                    <a:bodyPr/>
                    <a:lstStyle/>
                    <a:p>
                      <a:pPr algn="l" fontAlgn="b"/>
                      <a:r>
                        <a:rPr lang="en-US" sz="700" b="0" i="1" u="none" strike="noStrike">
                          <a:solidFill>
                            <a:srgbClr val="000000"/>
                          </a:solidFill>
                          <a:effectLst/>
                          <a:latin typeface="Arial" panose="020B0604020202020204" pitchFamily="34" charset="0"/>
                        </a:rPr>
                        <a:t>Interchangeability</a:t>
                      </a:r>
                    </a:p>
                  </a:txBody>
                  <a:tcPr marL="7028" marR="7028" marT="702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20%</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700" b="0" i="0" u="none" strike="noStrike">
                          <a:solidFill>
                            <a:srgbClr val="000000"/>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2</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473"/>
                    </a:solidFill>
                  </a:tcPr>
                </a:tc>
                <a:tc>
                  <a:txBody>
                    <a:bodyPr/>
                    <a:lstStyle/>
                    <a:p>
                      <a:pPr algn="r" fontAlgn="b"/>
                      <a:r>
                        <a:rPr lang="en-US" sz="700" b="0" i="0" u="none" strike="noStrike">
                          <a:solidFill>
                            <a:srgbClr val="000000"/>
                          </a:solidFill>
                          <a:effectLst/>
                          <a:latin typeface="Arial" panose="020B0604020202020204" pitchFamily="34" charset="0"/>
                        </a:rPr>
                        <a:t>0.4</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700" b="0" i="0" u="none" strike="noStrike">
                          <a:solidFill>
                            <a:srgbClr val="000000"/>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6</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700" b="0" i="0" u="none" strike="noStrike">
                          <a:solidFill>
                            <a:srgbClr val="000000"/>
                          </a:solidFill>
                          <a:effectLst/>
                          <a:latin typeface="Arial" panose="020B0604020202020204" pitchFamily="34" charset="0"/>
                        </a:rPr>
                        <a:t>1.2</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700" b="0" i="0" u="none" strike="noStrike">
                          <a:solidFill>
                            <a:srgbClr val="000000"/>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6</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r" fontAlgn="b"/>
                      <a:r>
                        <a:rPr lang="en-US" sz="700" b="0" i="0" u="none" strike="noStrike">
                          <a:solidFill>
                            <a:srgbClr val="000000"/>
                          </a:solidFill>
                          <a:effectLst/>
                          <a:latin typeface="Arial" panose="020B0604020202020204" pitchFamily="34" charset="0"/>
                        </a:rPr>
                        <a:t>1.2</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r" fontAlgn="b"/>
                      <a:r>
                        <a:rPr lang="en-US" sz="700" b="0" i="0" u="none" strike="noStrike">
                          <a:solidFill>
                            <a:srgbClr val="000000"/>
                          </a:solidFill>
                          <a:effectLst/>
                          <a:latin typeface="Arial" panose="020B0604020202020204" pitchFamily="34" charset="0"/>
                        </a:rPr>
                        <a:t>6</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B81"/>
                    </a:solidFill>
                  </a:tcPr>
                </a:tc>
                <a:tc>
                  <a:txBody>
                    <a:bodyPr/>
                    <a:lstStyle/>
                    <a:p>
                      <a:pPr algn="r" fontAlgn="b"/>
                      <a:r>
                        <a:rPr lang="en-US" sz="700" b="0" i="0" u="none" strike="noStrike">
                          <a:solidFill>
                            <a:srgbClr val="000000"/>
                          </a:solidFill>
                          <a:effectLst/>
                          <a:latin typeface="Arial" panose="020B0604020202020204" pitchFamily="34" charset="0"/>
                        </a:rPr>
                        <a:t>1.2</a:t>
                      </a:r>
                    </a:p>
                  </a:txBody>
                  <a:tcPr marL="7028" marR="7028" marT="70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502638546"/>
                  </a:ext>
                </a:extLst>
              </a:tr>
              <a:tr h="147585">
                <a:tc>
                  <a:txBody>
                    <a:bodyPr/>
                    <a:lstStyle/>
                    <a:p>
                      <a:pPr algn="l" fontAlgn="b"/>
                      <a:r>
                        <a:rPr lang="en-US" sz="700" b="1" i="0" u="none" strike="noStrike">
                          <a:solidFill>
                            <a:srgbClr val="000000"/>
                          </a:solidFill>
                          <a:effectLst/>
                          <a:latin typeface="Arial" panose="020B0604020202020204" pitchFamily="34" charset="0"/>
                        </a:rPr>
                        <a:t>Wt. Total</a:t>
                      </a:r>
                    </a:p>
                  </a:txBody>
                  <a:tcPr marL="7028" marR="7028" marT="702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100.00%</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5.32</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6.595</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6.07</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900" b="0" i="0" u="none" strike="noStrike">
                          <a:solidFill>
                            <a:srgbClr val="000000"/>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l" fontAlgn="b"/>
                      <a:r>
                        <a:rPr lang="en-US" sz="700" b="0" i="0" u="none" strike="noStrike">
                          <a:solidFill>
                            <a:srgbClr val="000000"/>
                          </a:solidFill>
                          <a:effectLst/>
                          <a:latin typeface="Arial" panose="020B0604020202020204" pitchFamily="34" charset="0"/>
                        </a:rPr>
                        <a:t> </a:t>
                      </a:r>
                    </a:p>
                  </a:txBody>
                  <a:tcPr marL="7028" marR="7028" marT="70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r" fontAlgn="b"/>
                      <a:r>
                        <a:rPr lang="en-US" sz="700" b="0" i="0" u="none" strike="noStrike">
                          <a:solidFill>
                            <a:srgbClr val="000000"/>
                          </a:solidFill>
                          <a:effectLst/>
                          <a:latin typeface="Arial" panose="020B0604020202020204" pitchFamily="34" charset="0"/>
                        </a:rPr>
                        <a:t>5.545</a:t>
                      </a:r>
                    </a:p>
                  </a:txBody>
                  <a:tcPr marL="7028" marR="7028" marT="7028"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362257710"/>
                  </a:ext>
                </a:extLst>
              </a:tr>
            </a:tbl>
          </a:graphicData>
        </a:graphic>
      </p:graphicFrame>
      <p:graphicFrame>
        <p:nvGraphicFramePr>
          <p:cNvPr id="16" name="Table 15">
            <a:extLst>
              <a:ext uri="{FF2B5EF4-FFF2-40B4-BE49-F238E27FC236}">
                <a16:creationId xmlns:a16="http://schemas.microsoft.com/office/drawing/2014/main" id="{5697CBE5-3C02-DD42-9830-D737D58D4A53}"/>
              </a:ext>
            </a:extLst>
          </p:cNvPr>
          <p:cNvGraphicFramePr>
            <a:graphicFrameLocks noGrp="1"/>
          </p:cNvGraphicFramePr>
          <p:nvPr/>
        </p:nvGraphicFramePr>
        <p:xfrm>
          <a:off x="1266825" y="4551194"/>
          <a:ext cx="9658350" cy="1779270"/>
        </p:xfrm>
        <a:graphic>
          <a:graphicData uri="http://schemas.openxmlformats.org/drawingml/2006/table">
            <a:tbl>
              <a:tblPr/>
              <a:tblGrid>
                <a:gridCol w="1400175">
                  <a:extLst>
                    <a:ext uri="{9D8B030D-6E8A-4147-A177-3AD203B41FA5}">
                      <a16:colId xmlns:a16="http://schemas.microsoft.com/office/drawing/2014/main" val="3334280318"/>
                    </a:ext>
                  </a:extLst>
                </a:gridCol>
                <a:gridCol w="638175">
                  <a:extLst>
                    <a:ext uri="{9D8B030D-6E8A-4147-A177-3AD203B41FA5}">
                      <a16:colId xmlns:a16="http://schemas.microsoft.com/office/drawing/2014/main" val="2898860649"/>
                    </a:ext>
                  </a:extLst>
                </a:gridCol>
                <a:gridCol w="762000">
                  <a:extLst>
                    <a:ext uri="{9D8B030D-6E8A-4147-A177-3AD203B41FA5}">
                      <a16:colId xmlns:a16="http://schemas.microsoft.com/office/drawing/2014/main" val="2268746948"/>
                    </a:ext>
                  </a:extLst>
                </a:gridCol>
                <a:gridCol w="762000">
                  <a:extLst>
                    <a:ext uri="{9D8B030D-6E8A-4147-A177-3AD203B41FA5}">
                      <a16:colId xmlns:a16="http://schemas.microsoft.com/office/drawing/2014/main" val="1501814841"/>
                    </a:ext>
                  </a:extLst>
                </a:gridCol>
                <a:gridCol w="762000">
                  <a:extLst>
                    <a:ext uri="{9D8B030D-6E8A-4147-A177-3AD203B41FA5}">
                      <a16:colId xmlns:a16="http://schemas.microsoft.com/office/drawing/2014/main" val="1756246544"/>
                    </a:ext>
                  </a:extLst>
                </a:gridCol>
                <a:gridCol w="762000">
                  <a:extLst>
                    <a:ext uri="{9D8B030D-6E8A-4147-A177-3AD203B41FA5}">
                      <a16:colId xmlns:a16="http://schemas.microsoft.com/office/drawing/2014/main" val="3164669212"/>
                    </a:ext>
                  </a:extLst>
                </a:gridCol>
                <a:gridCol w="762000">
                  <a:extLst>
                    <a:ext uri="{9D8B030D-6E8A-4147-A177-3AD203B41FA5}">
                      <a16:colId xmlns:a16="http://schemas.microsoft.com/office/drawing/2014/main" val="3519458828"/>
                    </a:ext>
                  </a:extLst>
                </a:gridCol>
                <a:gridCol w="762000">
                  <a:extLst>
                    <a:ext uri="{9D8B030D-6E8A-4147-A177-3AD203B41FA5}">
                      <a16:colId xmlns:a16="http://schemas.microsoft.com/office/drawing/2014/main" val="417891703"/>
                    </a:ext>
                  </a:extLst>
                </a:gridCol>
                <a:gridCol w="762000">
                  <a:extLst>
                    <a:ext uri="{9D8B030D-6E8A-4147-A177-3AD203B41FA5}">
                      <a16:colId xmlns:a16="http://schemas.microsoft.com/office/drawing/2014/main" val="2185713886"/>
                    </a:ext>
                  </a:extLst>
                </a:gridCol>
                <a:gridCol w="762000">
                  <a:extLst>
                    <a:ext uri="{9D8B030D-6E8A-4147-A177-3AD203B41FA5}">
                      <a16:colId xmlns:a16="http://schemas.microsoft.com/office/drawing/2014/main" val="410799163"/>
                    </a:ext>
                  </a:extLst>
                </a:gridCol>
                <a:gridCol w="762000">
                  <a:extLst>
                    <a:ext uri="{9D8B030D-6E8A-4147-A177-3AD203B41FA5}">
                      <a16:colId xmlns:a16="http://schemas.microsoft.com/office/drawing/2014/main" val="888520901"/>
                    </a:ext>
                  </a:extLst>
                </a:gridCol>
                <a:gridCol w="762000">
                  <a:extLst>
                    <a:ext uri="{9D8B030D-6E8A-4147-A177-3AD203B41FA5}">
                      <a16:colId xmlns:a16="http://schemas.microsoft.com/office/drawing/2014/main" val="476665905"/>
                    </a:ext>
                  </a:extLst>
                </a:gridCol>
              </a:tblGrid>
              <a:tr h="200025">
                <a:tc gridSpan="12">
                  <a:txBody>
                    <a:bodyPr/>
                    <a:lstStyle/>
                    <a:p>
                      <a:pPr algn="ctr" rtl="0" fontAlgn="b"/>
                      <a:r>
                        <a:rPr lang="en-US" sz="1100" b="0" i="1">
                          <a:solidFill>
                            <a:srgbClr val="000000"/>
                          </a:solidFill>
                          <a:effectLst/>
                          <a:latin typeface="Arial" panose="020B0604020202020204" pitchFamily="34" charset="0"/>
                        </a:rPr>
                        <a:t>State Estimation Method Quantitative Trade Study Table</a:t>
                      </a:r>
                    </a:p>
                  </a:txBody>
                  <a:tcPr marL="28575" marR="2857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27494415"/>
                  </a:ext>
                </a:extLst>
              </a:tr>
              <a:tr h="200025">
                <a:tc>
                  <a:txBody>
                    <a:bodyPr/>
                    <a:lstStyle/>
                    <a:p>
                      <a:pPr rtl="0" fontAlgn="b"/>
                      <a:endParaRPr lang="en-US">
                        <a:effectLst/>
                      </a:endParaRPr>
                    </a:p>
                  </a:txBody>
                  <a:tcPr marL="28575" marR="28575" marT="0" marB="0" anchor="b">
                    <a:lnL w="19050"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2">
                  <a:txBody>
                    <a:bodyPr/>
                    <a:lstStyle/>
                    <a:p>
                      <a:pPr algn="ctr" rtl="0" fontAlgn="b"/>
                      <a:r>
                        <a:rPr lang="en-US" sz="1000" b="1">
                          <a:solidFill>
                            <a:srgbClr val="000000"/>
                          </a:solidFill>
                          <a:effectLst/>
                          <a:latin typeface="Arial" panose="020B0604020202020204" pitchFamily="34" charset="0"/>
                        </a:rPr>
                        <a:t>Weighted Least Squares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tc gridSpan="2">
                  <a:txBody>
                    <a:bodyPr/>
                    <a:lstStyle/>
                    <a:p>
                      <a:pPr algn="ctr" rtl="0" fontAlgn="b"/>
                      <a:r>
                        <a:rPr lang="en-US" sz="1000" b="1">
                          <a:solidFill>
                            <a:srgbClr val="000000"/>
                          </a:solidFill>
                          <a:effectLst/>
                          <a:latin typeface="Arial" panose="020B0604020202020204" pitchFamily="34" charset="0"/>
                        </a:rPr>
                        <a:t>Recursive Least Squares</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tc gridSpan="2">
                  <a:txBody>
                    <a:bodyPr/>
                    <a:lstStyle/>
                    <a:p>
                      <a:pPr algn="ctr" rtl="0" fontAlgn="b"/>
                      <a:r>
                        <a:rPr lang="en-US" sz="1000" b="1">
                          <a:solidFill>
                            <a:srgbClr val="000000"/>
                          </a:solidFill>
                          <a:effectLst/>
                          <a:latin typeface="Arial" panose="020B0604020202020204" pitchFamily="34" charset="0"/>
                        </a:rPr>
                        <a:t>Classical Kalman Filter</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tc gridSpan="2">
                  <a:txBody>
                    <a:bodyPr/>
                    <a:lstStyle/>
                    <a:p>
                      <a:pPr algn="ctr" rtl="0" fontAlgn="b"/>
                      <a:r>
                        <a:rPr lang="en-US" sz="1000" b="1">
                          <a:solidFill>
                            <a:srgbClr val="000000"/>
                          </a:solidFill>
                          <a:effectLst/>
                          <a:latin typeface="Arial" panose="020B0604020202020204" pitchFamily="34" charset="0"/>
                        </a:rPr>
                        <a:t>Extended Kalman Filter</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tc gridSpan="2">
                  <a:txBody>
                    <a:bodyPr/>
                    <a:lstStyle/>
                    <a:p>
                      <a:pPr algn="ctr" rtl="0" fontAlgn="b"/>
                      <a:r>
                        <a:rPr lang="en-US" sz="1000" b="1">
                          <a:solidFill>
                            <a:srgbClr val="000000"/>
                          </a:solidFill>
                          <a:effectLst/>
                          <a:latin typeface="Arial" panose="020B0604020202020204" pitchFamily="34" charset="0"/>
                        </a:rPr>
                        <a:t>H_infinity Filter</a:t>
                      </a:r>
                    </a:p>
                  </a:txBody>
                  <a:tcPr marL="28575" marR="28575" marT="0" marB="0"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80747532"/>
                  </a:ext>
                </a:extLst>
              </a:tr>
              <a:tr h="200025">
                <a:tc>
                  <a:txBody>
                    <a:bodyPr/>
                    <a:lstStyle/>
                    <a:p>
                      <a:pPr rtl="0" fontAlgn="b"/>
                      <a:r>
                        <a:rPr lang="en-US" sz="1000" b="0">
                          <a:effectLst/>
                          <a:latin typeface="Arial" panose="020B0604020202020204" pitchFamily="34" charset="0"/>
                        </a:rPr>
                        <a:t>Metric</a:t>
                      </a:r>
                    </a:p>
                  </a:txBody>
                  <a:tcPr marL="28575" marR="28575" marT="0" marB="0" anchor="b">
                    <a:lnL w="19050"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r>
                        <a:rPr lang="en-US" sz="1000" b="0">
                          <a:effectLst/>
                          <a:latin typeface="Arial" panose="020B0604020202020204" pitchFamily="34" charset="0"/>
                        </a:rPr>
                        <a:t>Weight</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r>
                        <a:rPr lang="en-US" sz="1000" b="0">
                          <a:effectLst/>
                          <a:latin typeface="Arial" panose="020B0604020202020204" pitchFamily="34" charset="0"/>
                        </a:rPr>
                        <a:t>Score</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r>
                        <a:rPr lang="en-US" sz="1000" b="0">
                          <a:effectLst/>
                          <a:latin typeface="Arial" panose="020B0604020202020204" pitchFamily="34" charset="0"/>
                        </a:rPr>
                        <a:t>Points </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r>
                        <a:rPr lang="en-US" sz="1000" b="0">
                          <a:effectLst/>
                          <a:latin typeface="Arial" panose="020B0604020202020204" pitchFamily="34" charset="0"/>
                        </a:rPr>
                        <a:t>Score </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r>
                        <a:rPr lang="en-US" sz="1000" b="0">
                          <a:effectLst/>
                          <a:latin typeface="Arial" panose="020B0604020202020204" pitchFamily="34" charset="0"/>
                        </a:rPr>
                        <a:t>Points </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r>
                        <a:rPr lang="en-US" sz="1000" b="0">
                          <a:effectLst/>
                          <a:latin typeface="Arial" panose="020B0604020202020204" pitchFamily="34" charset="0"/>
                        </a:rPr>
                        <a:t>Score </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r>
                        <a:rPr lang="en-US" sz="1000" b="0">
                          <a:effectLst/>
                          <a:latin typeface="Arial" panose="020B0604020202020204" pitchFamily="34" charset="0"/>
                        </a:rPr>
                        <a:t>Points </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r>
                        <a:rPr lang="en-US" sz="1000" b="0">
                          <a:effectLst/>
                          <a:latin typeface="Arial" panose="020B0604020202020204" pitchFamily="34" charset="0"/>
                        </a:rPr>
                        <a:t>Score </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r>
                        <a:rPr lang="en-US" sz="1000" b="0">
                          <a:effectLst/>
                          <a:latin typeface="Arial" panose="020B0604020202020204" pitchFamily="34" charset="0"/>
                        </a:rPr>
                        <a:t>Points </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r>
                        <a:rPr lang="en-US" sz="1000" b="0">
                          <a:effectLst/>
                          <a:latin typeface="Arial" panose="020B0604020202020204" pitchFamily="34" charset="0"/>
                        </a:rPr>
                        <a:t>Score </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rtl="0" fontAlgn="b"/>
                      <a:r>
                        <a:rPr lang="en-US" sz="1000" b="0">
                          <a:effectLst/>
                          <a:latin typeface="Arial" panose="020B0604020202020204" pitchFamily="34" charset="0"/>
                        </a:rPr>
                        <a:t>Points </a:t>
                      </a:r>
                    </a:p>
                  </a:txBody>
                  <a:tcPr marL="28575" marR="28575" marT="0" marB="0"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581060996"/>
                  </a:ext>
                </a:extLst>
              </a:tr>
              <a:tr h="200025">
                <a:tc>
                  <a:txBody>
                    <a:bodyPr/>
                    <a:lstStyle/>
                    <a:p>
                      <a:pPr rtl="0" fontAlgn="b"/>
                      <a:r>
                        <a:rPr lang="en-US" sz="1000" b="0" i="1">
                          <a:solidFill>
                            <a:srgbClr val="000000"/>
                          </a:solidFill>
                          <a:effectLst/>
                          <a:latin typeface="Arial" panose="020B0604020202020204" pitchFamily="34" charset="0"/>
                        </a:rPr>
                        <a:t>Robustness</a:t>
                      </a:r>
                    </a:p>
                  </a:txBody>
                  <a:tcPr marL="28575" marR="28575" marT="0" marB="0" anchor="b">
                    <a:lnL w="19050"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8D8D8"/>
                    </a:solidFill>
                  </a:tcPr>
                </a:tc>
                <a:tc>
                  <a:txBody>
                    <a:bodyPr/>
                    <a:lstStyle/>
                    <a:p>
                      <a:pPr algn="r" rtl="0" fontAlgn="b"/>
                      <a:r>
                        <a:rPr lang="en-US" sz="1000" b="0">
                          <a:solidFill>
                            <a:srgbClr val="000000"/>
                          </a:solidFill>
                          <a:effectLst/>
                          <a:latin typeface="Arial" panose="020B0604020202020204" pitchFamily="34" charset="0"/>
                        </a:rPr>
                        <a:t>30%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8D8D8"/>
                    </a:solidFill>
                  </a:tcPr>
                </a:tc>
                <a:tc>
                  <a:txBody>
                    <a:bodyPr/>
                    <a:lstStyle/>
                    <a:p>
                      <a:pPr algn="r" rtl="0" fontAlgn="b"/>
                      <a:r>
                        <a:rPr lang="en-US" sz="1000" b="0">
                          <a:solidFill>
                            <a:srgbClr val="000000"/>
                          </a:solidFill>
                          <a:effectLst/>
                          <a:latin typeface="Arial" panose="020B0604020202020204" pitchFamily="34" charset="0"/>
                        </a:rPr>
                        <a:t>1</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9473"/>
                    </a:solidFill>
                  </a:tcPr>
                </a:tc>
                <a:tc>
                  <a:txBody>
                    <a:bodyPr/>
                    <a:lstStyle/>
                    <a:p>
                      <a:pPr algn="r" rtl="0" fontAlgn="b"/>
                      <a:r>
                        <a:rPr lang="en-US" sz="1000" b="0">
                          <a:effectLst/>
                          <a:latin typeface="Arial" panose="020B0604020202020204" pitchFamily="34" charset="0"/>
                        </a:rPr>
                        <a:t>0.3</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8D8D8"/>
                    </a:solidFill>
                  </a:tcPr>
                </a:tc>
                <a:tc>
                  <a:txBody>
                    <a:bodyPr/>
                    <a:lstStyle/>
                    <a:p>
                      <a:pPr algn="r" rtl="0" fontAlgn="b"/>
                      <a:r>
                        <a:rPr lang="en-US" sz="1000" b="0">
                          <a:solidFill>
                            <a:srgbClr val="000000"/>
                          </a:solidFill>
                          <a:effectLst/>
                          <a:latin typeface="Arial" panose="020B0604020202020204" pitchFamily="34" charset="0"/>
                        </a:rPr>
                        <a:t>1</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9473"/>
                    </a:solidFill>
                  </a:tcPr>
                </a:tc>
                <a:tc>
                  <a:txBody>
                    <a:bodyPr/>
                    <a:lstStyle/>
                    <a:p>
                      <a:pPr algn="r" rtl="0" fontAlgn="b"/>
                      <a:r>
                        <a:rPr lang="en-US" sz="1000" b="0">
                          <a:effectLst/>
                          <a:latin typeface="Arial" panose="020B0604020202020204" pitchFamily="34" charset="0"/>
                        </a:rPr>
                        <a:t>0.3</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8D8D8"/>
                    </a:solidFill>
                  </a:tcPr>
                </a:tc>
                <a:tc>
                  <a:txBody>
                    <a:bodyPr/>
                    <a:lstStyle/>
                    <a:p>
                      <a:pPr algn="r" rtl="0" fontAlgn="b"/>
                      <a:r>
                        <a:rPr lang="en-US" sz="1000" b="0">
                          <a:solidFill>
                            <a:srgbClr val="000000"/>
                          </a:solidFill>
                          <a:effectLst/>
                          <a:latin typeface="Arial" panose="020B0604020202020204" pitchFamily="34" charset="0"/>
                        </a:rPr>
                        <a:t>3</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ED880"/>
                    </a:solidFill>
                  </a:tcPr>
                </a:tc>
                <a:tc>
                  <a:txBody>
                    <a:bodyPr/>
                    <a:lstStyle/>
                    <a:p>
                      <a:pPr algn="r" rtl="0" fontAlgn="b"/>
                      <a:r>
                        <a:rPr lang="en-US" sz="1000" b="0">
                          <a:effectLst/>
                          <a:latin typeface="Arial" panose="020B0604020202020204" pitchFamily="34" charset="0"/>
                        </a:rPr>
                        <a:t>0.9</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8D8D8"/>
                    </a:solidFill>
                  </a:tcPr>
                </a:tc>
                <a:tc>
                  <a:txBody>
                    <a:bodyPr/>
                    <a:lstStyle/>
                    <a:p>
                      <a:pPr algn="r" rtl="0" fontAlgn="b"/>
                      <a:r>
                        <a:rPr lang="en-US" sz="1000" b="0">
                          <a:solidFill>
                            <a:srgbClr val="000000"/>
                          </a:solidFill>
                          <a:effectLst/>
                          <a:latin typeface="Arial" panose="020B0604020202020204" pitchFamily="34" charset="0"/>
                        </a:rPr>
                        <a:t>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1D580"/>
                    </a:solidFill>
                  </a:tcPr>
                </a:tc>
                <a:tc>
                  <a:txBody>
                    <a:bodyPr/>
                    <a:lstStyle/>
                    <a:p>
                      <a:pPr algn="r" rtl="0" fontAlgn="b"/>
                      <a:r>
                        <a:rPr lang="en-US" sz="1000" b="0">
                          <a:effectLst/>
                          <a:latin typeface="Arial" panose="020B0604020202020204" pitchFamily="34" charset="0"/>
                        </a:rPr>
                        <a:t>1.2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8D8D8"/>
                    </a:solidFill>
                  </a:tcPr>
                </a:tc>
                <a:tc>
                  <a:txBody>
                    <a:bodyPr/>
                    <a:lstStyle/>
                    <a:p>
                      <a:pPr algn="r" rtl="0" fontAlgn="b"/>
                      <a:r>
                        <a:rPr lang="en-US" sz="1000" b="0">
                          <a:solidFill>
                            <a:srgbClr val="000000"/>
                          </a:solidFill>
                          <a:effectLst/>
                          <a:latin typeface="Arial" panose="020B0604020202020204" pitchFamily="34" charset="0"/>
                        </a:rPr>
                        <a:t>5</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3BE7B"/>
                    </a:solidFill>
                  </a:tcPr>
                </a:tc>
                <a:tc>
                  <a:txBody>
                    <a:bodyPr/>
                    <a:lstStyle/>
                    <a:p>
                      <a:pPr algn="r" rtl="0" fontAlgn="b"/>
                      <a:r>
                        <a:rPr lang="en-US" sz="1000" b="0">
                          <a:effectLst/>
                          <a:latin typeface="Arial" panose="020B0604020202020204" pitchFamily="34" charset="0"/>
                        </a:rPr>
                        <a:t>1.5</a:t>
                      </a:r>
                    </a:p>
                  </a:txBody>
                  <a:tcPr marL="28575" marR="28575" marT="0" marB="0"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8D8D8"/>
                    </a:solidFill>
                  </a:tcPr>
                </a:tc>
                <a:extLst>
                  <a:ext uri="{0D108BD9-81ED-4DB2-BD59-A6C34878D82A}">
                    <a16:rowId xmlns:a16="http://schemas.microsoft.com/office/drawing/2014/main" val="2946749833"/>
                  </a:ext>
                </a:extLst>
              </a:tr>
              <a:tr h="200025">
                <a:tc>
                  <a:txBody>
                    <a:bodyPr/>
                    <a:lstStyle/>
                    <a:p>
                      <a:pPr rtl="0" fontAlgn="b"/>
                      <a:r>
                        <a:rPr lang="en-US" sz="1000" b="0" i="1">
                          <a:solidFill>
                            <a:srgbClr val="000000"/>
                          </a:solidFill>
                          <a:effectLst/>
                          <a:latin typeface="Arial" panose="020B0604020202020204" pitchFamily="34" charset="0"/>
                        </a:rPr>
                        <a:t>Optimizability</a:t>
                      </a:r>
                    </a:p>
                  </a:txBody>
                  <a:tcPr marL="28575" marR="28575" marT="0" marB="0" anchor="b">
                    <a:lnL w="19050"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2F3"/>
                    </a:solidFill>
                  </a:tcPr>
                </a:tc>
                <a:tc>
                  <a:txBody>
                    <a:bodyPr/>
                    <a:lstStyle/>
                    <a:p>
                      <a:pPr algn="r" rtl="0" fontAlgn="b"/>
                      <a:r>
                        <a:rPr lang="en-US" sz="1000" b="0">
                          <a:effectLst/>
                          <a:latin typeface="Arial" panose="020B0604020202020204" pitchFamily="34" charset="0"/>
                        </a:rPr>
                        <a:t>20%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2F3"/>
                    </a:solidFill>
                  </a:tcPr>
                </a:tc>
                <a:tc>
                  <a:txBody>
                    <a:bodyPr/>
                    <a:lstStyle/>
                    <a:p>
                      <a:pPr algn="r" rtl="0" fontAlgn="b"/>
                      <a:r>
                        <a:rPr lang="en-US" sz="1000" b="0">
                          <a:solidFill>
                            <a:srgbClr val="000000"/>
                          </a:solidFill>
                          <a:effectLst/>
                          <a:latin typeface="Arial" panose="020B0604020202020204" pitchFamily="34" charset="0"/>
                        </a:rPr>
                        <a:t>3</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B84"/>
                    </a:solidFill>
                  </a:tcPr>
                </a:tc>
                <a:tc>
                  <a:txBody>
                    <a:bodyPr/>
                    <a:lstStyle/>
                    <a:p>
                      <a:pPr algn="r" rtl="0" fontAlgn="b"/>
                      <a:r>
                        <a:rPr lang="en-US" sz="1000" b="0">
                          <a:effectLst/>
                          <a:latin typeface="Arial" panose="020B0604020202020204" pitchFamily="34" charset="0"/>
                        </a:rPr>
                        <a:t>0.6</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2F3"/>
                    </a:solidFill>
                  </a:tcPr>
                </a:tc>
                <a:tc>
                  <a:txBody>
                    <a:bodyPr/>
                    <a:lstStyle/>
                    <a:p>
                      <a:pPr algn="r" rtl="0" fontAlgn="b"/>
                      <a:r>
                        <a:rPr lang="en-US" sz="1000" b="0">
                          <a:solidFill>
                            <a:srgbClr val="000000"/>
                          </a:solidFill>
                          <a:effectLst/>
                          <a:latin typeface="Arial" panose="020B0604020202020204" pitchFamily="34" charset="0"/>
                        </a:rPr>
                        <a:t>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BF7B"/>
                    </a:solidFill>
                  </a:tcPr>
                </a:tc>
                <a:tc>
                  <a:txBody>
                    <a:bodyPr/>
                    <a:lstStyle/>
                    <a:p>
                      <a:pPr algn="r" rtl="0" fontAlgn="b"/>
                      <a:r>
                        <a:rPr lang="en-US" sz="1000" b="0">
                          <a:effectLst/>
                          <a:latin typeface="Arial" panose="020B0604020202020204" pitchFamily="34" charset="0"/>
                        </a:rPr>
                        <a:t>0.4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2F3"/>
                    </a:solidFill>
                  </a:tcPr>
                </a:tc>
                <a:tc>
                  <a:txBody>
                    <a:bodyPr/>
                    <a:lstStyle/>
                    <a:p>
                      <a:pPr algn="r" rtl="0" fontAlgn="b"/>
                      <a:r>
                        <a:rPr lang="en-US" sz="1000" b="0">
                          <a:solidFill>
                            <a:srgbClr val="000000"/>
                          </a:solidFill>
                          <a:effectLst/>
                          <a:latin typeface="Arial" panose="020B0604020202020204" pitchFamily="34" charset="0"/>
                        </a:rPr>
                        <a:t>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DD82"/>
                    </a:solidFill>
                  </a:tcPr>
                </a:tc>
                <a:tc>
                  <a:txBody>
                    <a:bodyPr/>
                    <a:lstStyle/>
                    <a:p>
                      <a:pPr algn="r" rtl="0" fontAlgn="b"/>
                      <a:r>
                        <a:rPr lang="en-US" sz="1000" b="0">
                          <a:effectLst/>
                          <a:latin typeface="Arial" panose="020B0604020202020204" pitchFamily="34" charset="0"/>
                        </a:rPr>
                        <a:t>0.8</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2F3"/>
                    </a:solidFill>
                  </a:tcPr>
                </a:tc>
                <a:tc>
                  <a:txBody>
                    <a:bodyPr/>
                    <a:lstStyle/>
                    <a:p>
                      <a:pPr algn="r" rtl="0" fontAlgn="b"/>
                      <a:r>
                        <a:rPr lang="en-US" sz="1000" b="0">
                          <a:solidFill>
                            <a:srgbClr val="000000"/>
                          </a:solidFill>
                          <a:effectLst/>
                          <a:latin typeface="Arial" panose="020B0604020202020204" pitchFamily="34" charset="0"/>
                        </a:rPr>
                        <a:t>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1D580"/>
                    </a:solidFill>
                  </a:tcPr>
                </a:tc>
                <a:tc>
                  <a:txBody>
                    <a:bodyPr/>
                    <a:lstStyle/>
                    <a:p>
                      <a:pPr algn="r" rtl="0" fontAlgn="b"/>
                      <a:r>
                        <a:rPr lang="en-US" sz="1000" b="0">
                          <a:effectLst/>
                          <a:latin typeface="Arial" panose="020B0604020202020204" pitchFamily="34" charset="0"/>
                        </a:rPr>
                        <a:t>0.8</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2F3"/>
                    </a:solidFill>
                  </a:tcPr>
                </a:tc>
                <a:tc>
                  <a:txBody>
                    <a:bodyPr/>
                    <a:lstStyle/>
                    <a:p>
                      <a:pPr algn="r" rtl="0" fontAlgn="b"/>
                      <a:r>
                        <a:rPr lang="en-US" sz="1000" b="0">
                          <a:solidFill>
                            <a:srgbClr val="000000"/>
                          </a:solidFill>
                          <a:effectLst/>
                          <a:latin typeface="Arial" panose="020B0604020202020204" pitchFamily="34" charset="0"/>
                        </a:rPr>
                        <a:t>5</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3BE7B"/>
                    </a:solidFill>
                  </a:tcPr>
                </a:tc>
                <a:tc>
                  <a:txBody>
                    <a:bodyPr/>
                    <a:lstStyle/>
                    <a:p>
                      <a:pPr algn="r" rtl="0" fontAlgn="b"/>
                      <a:r>
                        <a:rPr lang="en-US" sz="1000" b="0">
                          <a:effectLst/>
                          <a:latin typeface="Arial" panose="020B0604020202020204" pitchFamily="34" charset="0"/>
                        </a:rPr>
                        <a:t>1</a:t>
                      </a:r>
                    </a:p>
                  </a:txBody>
                  <a:tcPr marL="28575" marR="28575" marT="0" marB="0"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2F3"/>
                    </a:solidFill>
                  </a:tcPr>
                </a:tc>
                <a:extLst>
                  <a:ext uri="{0D108BD9-81ED-4DB2-BD59-A6C34878D82A}">
                    <a16:rowId xmlns:a16="http://schemas.microsoft.com/office/drawing/2014/main" val="8508562"/>
                  </a:ext>
                </a:extLst>
              </a:tr>
              <a:tr h="200025">
                <a:tc>
                  <a:txBody>
                    <a:bodyPr/>
                    <a:lstStyle/>
                    <a:p>
                      <a:pPr rtl="0" fontAlgn="b"/>
                      <a:r>
                        <a:rPr lang="en-US" sz="1000" b="0" i="1">
                          <a:solidFill>
                            <a:srgbClr val="000000"/>
                          </a:solidFill>
                          <a:effectLst/>
                          <a:latin typeface="Arial" panose="020B0604020202020204" pitchFamily="34" charset="0"/>
                        </a:rPr>
                        <a:t>Learnability</a:t>
                      </a:r>
                    </a:p>
                  </a:txBody>
                  <a:tcPr marL="28575" marR="28575" marT="0" marB="0" anchor="b">
                    <a:lnL w="19050"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8D8D8"/>
                    </a:solidFill>
                  </a:tcPr>
                </a:tc>
                <a:tc>
                  <a:txBody>
                    <a:bodyPr/>
                    <a:lstStyle/>
                    <a:p>
                      <a:pPr algn="r" rtl="0" fontAlgn="b"/>
                      <a:r>
                        <a:rPr lang="en-US" sz="1000" b="0">
                          <a:solidFill>
                            <a:srgbClr val="000000"/>
                          </a:solidFill>
                          <a:effectLst/>
                          <a:latin typeface="Arial" panose="020B0604020202020204" pitchFamily="34" charset="0"/>
                        </a:rPr>
                        <a:t>30%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8D8D8"/>
                    </a:solidFill>
                  </a:tcPr>
                </a:tc>
                <a:tc>
                  <a:txBody>
                    <a:bodyPr/>
                    <a:lstStyle/>
                    <a:p>
                      <a:pPr algn="r" rtl="0" fontAlgn="b"/>
                      <a:r>
                        <a:rPr lang="en-US" sz="1000" b="0">
                          <a:solidFill>
                            <a:srgbClr val="000000"/>
                          </a:solidFill>
                          <a:effectLst/>
                          <a:latin typeface="Arial" panose="020B0604020202020204" pitchFamily="34" charset="0"/>
                        </a:rPr>
                        <a:t>5</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3BE7B"/>
                    </a:solidFill>
                  </a:tcPr>
                </a:tc>
                <a:tc>
                  <a:txBody>
                    <a:bodyPr/>
                    <a:lstStyle/>
                    <a:p>
                      <a:pPr algn="r" rtl="0" fontAlgn="b"/>
                      <a:r>
                        <a:rPr lang="en-US" sz="1000" b="0">
                          <a:effectLst/>
                          <a:latin typeface="Arial" panose="020B0604020202020204" pitchFamily="34" charset="0"/>
                        </a:rPr>
                        <a:t>1.5</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8D8D8"/>
                    </a:solidFill>
                  </a:tcPr>
                </a:tc>
                <a:tc>
                  <a:txBody>
                    <a:bodyPr/>
                    <a:lstStyle/>
                    <a:p>
                      <a:pPr algn="r" rtl="0" fontAlgn="b"/>
                      <a:r>
                        <a:rPr lang="en-US" sz="1000" b="0">
                          <a:solidFill>
                            <a:srgbClr val="000000"/>
                          </a:solidFill>
                          <a:effectLst/>
                          <a:latin typeface="Arial" panose="020B0604020202020204" pitchFamily="34" charset="0"/>
                        </a:rPr>
                        <a:t>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1D580"/>
                    </a:solidFill>
                  </a:tcPr>
                </a:tc>
                <a:tc>
                  <a:txBody>
                    <a:bodyPr/>
                    <a:lstStyle/>
                    <a:p>
                      <a:pPr algn="r" rtl="0" fontAlgn="b"/>
                      <a:r>
                        <a:rPr lang="en-US" sz="1000" b="0">
                          <a:effectLst/>
                          <a:latin typeface="Arial" panose="020B0604020202020204" pitchFamily="34" charset="0"/>
                        </a:rPr>
                        <a:t>1.2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8D8D8"/>
                    </a:solidFill>
                  </a:tcPr>
                </a:tc>
                <a:tc>
                  <a:txBody>
                    <a:bodyPr/>
                    <a:lstStyle/>
                    <a:p>
                      <a:pPr algn="r" rtl="0" fontAlgn="b"/>
                      <a:r>
                        <a:rPr lang="en-US" sz="1000" b="0">
                          <a:solidFill>
                            <a:srgbClr val="000000"/>
                          </a:solidFill>
                          <a:effectLst/>
                          <a:latin typeface="Arial" panose="020B0604020202020204" pitchFamily="34" charset="0"/>
                        </a:rPr>
                        <a:t>3</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ED880"/>
                    </a:solidFill>
                  </a:tcPr>
                </a:tc>
                <a:tc>
                  <a:txBody>
                    <a:bodyPr/>
                    <a:lstStyle/>
                    <a:p>
                      <a:pPr algn="r" rtl="0" fontAlgn="b"/>
                      <a:r>
                        <a:rPr lang="en-US" sz="1000" b="0">
                          <a:effectLst/>
                          <a:latin typeface="Arial" panose="020B0604020202020204" pitchFamily="34" charset="0"/>
                        </a:rPr>
                        <a:t>0.9</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8D8D8"/>
                    </a:solidFill>
                  </a:tcPr>
                </a:tc>
                <a:tc>
                  <a:txBody>
                    <a:bodyPr/>
                    <a:lstStyle/>
                    <a:p>
                      <a:pPr algn="r" rtl="0" fontAlgn="b"/>
                      <a:r>
                        <a:rPr lang="en-US" sz="1000" b="0">
                          <a:solidFill>
                            <a:srgbClr val="000000"/>
                          </a:solidFill>
                          <a:effectLst/>
                          <a:latin typeface="Arial" panose="020B0604020202020204" pitchFamily="34" charset="0"/>
                        </a:rPr>
                        <a:t>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BF7B"/>
                    </a:solidFill>
                  </a:tcPr>
                </a:tc>
                <a:tc>
                  <a:txBody>
                    <a:bodyPr/>
                    <a:lstStyle/>
                    <a:p>
                      <a:pPr algn="r" rtl="0" fontAlgn="b"/>
                      <a:r>
                        <a:rPr lang="en-US" sz="1000" b="0">
                          <a:effectLst/>
                          <a:latin typeface="Arial" panose="020B0604020202020204" pitchFamily="34" charset="0"/>
                        </a:rPr>
                        <a:t>0.6</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8D8D8"/>
                    </a:solidFill>
                  </a:tcPr>
                </a:tc>
                <a:tc>
                  <a:txBody>
                    <a:bodyPr/>
                    <a:lstStyle/>
                    <a:p>
                      <a:pPr algn="r" rtl="0" fontAlgn="b"/>
                      <a:r>
                        <a:rPr lang="en-US" sz="1000" b="0">
                          <a:solidFill>
                            <a:srgbClr val="000000"/>
                          </a:solidFill>
                          <a:effectLst/>
                          <a:latin typeface="Arial" panose="020B0604020202020204" pitchFamily="34" charset="0"/>
                        </a:rPr>
                        <a:t>1</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8E72"/>
                    </a:solidFill>
                  </a:tcPr>
                </a:tc>
                <a:tc>
                  <a:txBody>
                    <a:bodyPr/>
                    <a:lstStyle/>
                    <a:p>
                      <a:pPr algn="r" rtl="0" fontAlgn="b"/>
                      <a:r>
                        <a:rPr lang="en-US" sz="1000" b="0">
                          <a:effectLst/>
                          <a:latin typeface="Arial" panose="020B0604020202020204" pitchFamily="34" charset="0"/>
                        </a:rPr>
                        <a:t>0.3</a:t>
                      </a:r>
                    </a:p>
                  </a:txBody>
                  <a:tcPr marL="28575" marR="28575" marT="0" marB="0"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8D8D8"/>
                    </a:solidFill>
                  </a:tcPr>
                </a:tc>
                <a:extLst>
                  <a:ext uri="{0D108BD9-81ED-4DB2-BD59-A6C34878D82A}">
                    <a16:rowId xmlns:a16="http://schemas.microsoft.com/office/drawing/2014/main" val="3816620054"/>
                  </a:ext>
                </a:extLst>
              </a:tr>
              <a:tr h="200025">
                <a:tc>
                  <a:txBody>
                    <a:bodyPr/>
                    <a:lstStyle/>
                    <a:p>
                      <a:pPr rtl="0" fontAlgn="b"/>
                      <a:r>
                        <a:rPr lang="en-US" sz="1000" b="0" i="1">
                          <a:solidFill>
                            <a:srgbClr val="000000"/>
                          </a:solidFill>
                          <a:effectLst/>
                          <a:latin typeface="Arial" panose="020B0604020202020204" pitchFamily="34" charset="0"/>
                        </a:rPr>
                        <a:t>Computational Expense</a:t>
                      </a:r>
                    </a:p>
                  </a:txBody>
                  <a:tcPr marL="28575" marR="28575" marT="0" marB="0" anchor="b">
                    <a:lnL w="19050"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2F3"/>
                    </a:solidFill>
                  </a:tcPr>
                </a:tc>
                <a:tc>
                  <a:txBody>
                    <a:bodyPr/>
                    <a:lstStyle/>
                    <a:p>
                      <a:pPr algn="r" rtl="0" fontAlgn="b"/>
                      <a:r>
                        <a:rPr lang="en-US" sz="1000" b="0">
                          <a:effectLst/>
                          <a:latin typeface="Arial" panose="020B0604020202020204" pitchFamily="34" charset="0"/>
                        </a:rPr>
                        <a:t>20%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2F3"/>
                    </a:solidFill>
                  </a:tcPr>
                </a:tc>
                <a:tc>
                  <a:txBody>
                    <a:bodyPr/>
                    <a:lstStyle/>
                    <a:p>
                      <a:pPr algn="r" rtl="0" fontAlgn="b"/>
                      <a:r>
                        <a:rPr lang="en-US" sz="1000" b="0">
                          <a:solidFill>
                            <a:srgbClr val="000000"/>
                          </a:solidFill>
                          <a:effectLst/>
                          <a:latin typeface="Arial" panose="020B0604020202020204" pitchFamily="34" charset="0"/>
                        </a:rPr>
                        <a:t>3</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B84"/>
                    </a:solidFill>
                  </a:tcPr>
                </a:tc>
                <a:tc>
                  <a:txBody>
                    <a:bodyPr/>
                    <a:lstStyle/>
                    <a:p>
                      <a:pPr algn="r" rtl="0" fontAlgn="b"/>
                      <a:r>
                        <a:rPr lang="en-US" sz="1000" b="0">
                          <a:effectLst/>
                          <a:latin typeface="Arial" panose="020B0604020202020204" pitchFamily="34" charset="0"/>
                        </a:rPr>
                        <a:t>0.6</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2F3"/>
                    </a:solidFill>
                  </a:tcPr>
                </a:tc>
                <a:tc>
                  <a:txBody>
                    <a:bodyPr/>
                    <a:lstStyle/>
                    <a:p>
                      <a:pPr algn="r" rtl="0" fontAlgn="b"/>
                      <a:r>
                        <a:rPr lang="en-US" sz="1000" b="0">
                          <a:solidFill>
                            <a:srgbClr val="000000"/>
                          </a:solidFill>
                          <a:effectLst/>
                          <a:latin typeface="Arial" panose="020B0604020202020204" pitchFamily="34" charset="0"/>
                        </a:rPr>
                        <a:t>5</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3BE7B"/>
                    </a:solidFill>
                  </a:tcPr>
                </a:tc>
                <a:tc>
                  <a:txBody>
                    <a:bodyPr/>
                    <a:lstStyle/>
                    <a:p>
                      <a:pPr algn="r" rtl="0" fontAlgn="b"/>
                      <a:r>
                        <a:rPr lang="en-US" sz="1000" b="0">
                          <a:effectLst/>
                          <a:latin typeface="Arial" panose="020B0604020202020204" pitchFamily="34" charset="0"/>
                        </a:rPr>
                        <a:t>1</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2F3"/>
                    </a:solidFill>
                  </a:tcPr>
                </a:tc>
                <a:tc>
                  <a:txBody>
                    <a:bodyPr/>
                    <a:lstStyle/>
                    <a:p>
                      <a:pPr algn="r" rtl="0" fontAlgn="b"/>
                      <a:r>
                        <a:rPr lang="en-US" sz="1000" b="0">
                          <a:solidFill>
                            <a:srgbClr val="000000"/>
                          </a:solidFill>
                          <a:effectLst/>
                          <a:latin typeface="Arial" panose="020B0604020202020204" pitchFamily="34" charset="0"/>
                        </a:rPr>
                        <a:t>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DD82"/>
                    </a:solidFill>
                  </a:tcPr>
                </a:tc>
                <a:tc>
                  <a:txBody>
                    <a:bodyPr/>
                    <a:lstStyle/>
                    <a:p>
                      <a:pPr algn="r" rtl="0" fontAlgn="b"/>
                      <a:r>
                        <a:rPr lang="en-US" sz="1000" b="0">
                          <a:effectLst/>
                          <a:latin typeface="Arial" panose="020B0604020202020204" pitchFamily="34" charset="0"/>
                        </a:rPr>
                        <a:t>0.8</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2F3"/>
                    </a:solidFill>
                  </a:tcPr>
                </a:tc>
                <a:tc>
                  <a:txBody>
                    <a:bodyPr/>
                    <a:lstStyle/>
                    <a:p>
                      <a:pPr algn="r" rtl="0" fontAlgn="b"/>
                      <a:r>
                        <a:rPr lang="en-US" sz="1000" b="0">
                          <a:solidFill>
                            <a:srgbClr val="000000"/>
                          </a:solidFill>
                          <a:effectLst/>
                          <a:latin typeface="Arial" panose="020B0604020202020204" pitchFamily="34" charset="0"/>
                        </a:rPr>
                        <a:t>3</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B84"/>
                    </a:solidFill>
                  </a:tcPr>
                </a:tc>
                <a:tc>
                  <a:txBody>
                    <a:bodyPr/>
                    <a:lstStyle/>
                    <a:p>
                      <a:pPr algn="r" rtl="0" fontAlgn="b"/>
                      <a:r>
                        <a:rPr lang="en-US" sz="1000" b="0">
                          <a:effectLst/>
                          <a:latin typeface="Arial" panose="020B0604020202020204" pitchFamily="34" charset="0"/>
                        </a:rPr>
                        <a:t>0.6</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2F3"/>
                    </a:solidFill>
                  </a:tcPr>
                </a:tc>
                <a:tc>
                  <a:txBody>
                    <a:bodyPr/>
                    <a:lstStyle/>
                    <a:p>
                      <a:pPr algn="r" rtl="0" fontAlgn="b"/>
                      <a:r>
                        <a:rPr lang="en-US" sz="1000" b="0">
                          <a:solidFill>
                            <a:srgbClr val="000000"/>
                          </a:solidFill>
                          <a:effectLst/>
                          <a:latin typeface="Arial" panose="020B0604020202020204" pitchFamily="34" charset="0"/>
                        </a:rPr>
                        <a:t>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CB379"/>
                    </a:solidFill>
                  </a:tcPr>
                </a:tc>
                <a:tc>
                  <a:txBody>
                    <a:bodyPr/>
                    <a:lstStyle/>
                    <a:p>
                      <a:pPr algn="r" rtl="0" fontAlgn="b"/>
                      <a:r>
                        <a:rPr lang="en-US" sz="1000" b="0">
                          <a:effectLst/>
                          <a:latin typeface="Arial" panose="020B0604020202020204" pitchFamily="34" charset="0"/>
                        </a:rPr>
                        <a:t>0.4</a:t>
                      </a:r>
                    </a:p>
                  </a:txBody>
                  <a:tcPr marL="28575" marR="28575" marT="0" marB="0"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2F3"/>
                    </a:solidFill>
                  </a:tcPr>
                </a:tc>
                <a:extLst>
                  <a:ext uri="{0D108BD9-81ED-4DB2-BD59-A6C34878D82A}">
                    <a16:rowId xmlns:a16="http://schemas.microsoft.com/office/drawing/2014/main" val="3160022828"/>
                  </a:ext>
                </a:extLst>
              </a:tr>
              <a:tr h="200025">
                <a:tc>
                  <a:txBody>
                    <a:bodyPr/>
                    <a:lstStyle/>
                    <a:p>
                      <a:pPr rtl="0" fontAlgn="b"/>
                      <a:r>
                        <a:rPr lang="en-US" sz="1000" b="1">
                          <a:effectLst/>
                          <a:latin typeface="Arial" panose="020B0604020202020204" pitchFamily="34" charset="0"/>
                        </a:rPr>
                        <a:t>Wt. Total</a:t>
                      </a:r>
                    </a:p>
                  </a:txBody>
                  <a:tcPr marL="28575" marR="28575" marT="0" marB="0" anchor="b">
                    <a:lnL w="19050"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8D8D8"/>
                    </a:solidFill>
                  </a:tcPr>
                </a:tc>
                <a:tc>
                  <a:txBody>
                    <a:bodyPr/>
                    <a:lstStyle/>
                    <a:p>
                      <a:pPr algn="r" rtl="0" fontAlgn="b"/>
                      <a:r>
                        <a:rPr lang="en-US" sz="1000" b="1">
                          <a:effectLst/>
                          <a:latin typeface="Arial" panose="020B0604020202020204" pitchFamily="34" charset="0"/>
                        </a:rPr>
                        <a:t>100.00%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8D8D8"/>
                    </a:solidFill>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8D8D8"/>
                    </a:solidFill>
                  </a:tcPr>
                </a:tc>
                <a:tc>
                  <a:txBody>
                    <a:bodyPr/>
                    <a:lstStyle/>
                    <a:p>
                      <a:pPr algn="r" rtl="0" fontAlgn="b"/>
                      <a:r>
                        <a:rPr lang="en-US" sz="1000" b="1">
                          <a:effectLst/>
                          <a:latin typeface="Arial" panose="020B0604020202020204" pitchFamily="34" charset="0"/>
                        </a:rPr>
                        <a:t>3</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8D8D8"/>
                    </a:solidFill>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8D8D8"/>
                    </a:solidFill>
                  </a:tcPr>
                </a:tc>
                <a:tc>
                  <a:txBody>
                    <a:bodyPr/>
                    <a:lstStyle/>
                    <a:p>
                      <a:pPr algn="r" rtl="0" fontAlgn="b"/>
                      <a:r>
                        <a:rPr lang="en-US" sz="1000" b="1">
                          <a:effectLst/>
                          <a:latin typeface="Arial" panose="020B0604020202020204" pitchFamily="34" charset="0"/>
                        </a:rPr>
                        <a:t>2.9</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8D8D8"/>
                    </a:solidFill>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8D8D8"/>
                    </a:solidFill>
                  </a:tcPr>
                </a:tc>
                <a:tc>
                  <a:txBody>
                    <a:bodyPr/>
                    <a:lstStyle/>
                    <a:p>
                      <a:pPr algn="r" rtl="0" fontAlgn="b"/>
                      <a:r>
                        <a:rPr lang="en-US" sz="1000" b="1">
                          <a:effectLst/>
                          <a:latin typeface="Arial" panose="020B0604020202020204" pitchFamily="34" charset="0"/>
                        </a:rPr>
                        <a:t>3.4</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8D8D8"/>
                    </a:solidFill>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8D8D8"/>
                    </a:solidFill>
                  </a:tcPr>
                </a:tc>
                <a:tc>
                  <a:txBody>
                    <a:bodyPr/>
                    <a:lstStyle/>
                    <a:p>
                      <a:pPr algn="r" rtl="0" fontAlgn="b"/>
                      <a:r>
                        <a:rPr lang="en-US" sz="1000" b="1">
                          <a:effectLst/>
                          <a:latin typeface="Arial" panose="020B0604020202020204" pitchFamily="34" charset="0"/>
                        </a:rPr>
                        <a:t>3.2</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8D8D8"/>
                    </a:solidFill>
                  </a:tcPr>
                </a:tc>
                <a:tc>
                  <a:txBody>
                    <a:bodyPr/>
                    <a:lstStyle/>
                    <a:p>
                      <a:pPr rtl="0" fontAlgn="b"/>
                      <a:endParaRPr lang="en-US">
                        <a:effectLst/>
                      </a:endParaRP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8D8D8"/>
                    </a:solidFill>
                  </a:tcPr>
                </a:tc>
                <a:tc>
                  <a:txBody>
                    <a:bodyPr/>
                    <a:lstStyle/>
                    <a:p>
                      <a:pPr algn="r" rtl="0" fontAlgn="b"/>
                      <a:r>
                        <a:rPr lang="en-US" sz="1000" b="1">
                          <a:effectLst/>
                          <a:latin typeface="Arial" panose="020B0604020202020204" pitchFamily="34" charset="0"/>
                        </a:rPr>
                        <a:t>3.2</a:t>
                      </a:r>
                    </a:p>
                  </a:txBody>
                  <a:tcPr marL="28575" marR="28575" marT="0" marB="0" anchor="b">
                    <a:lnL w="9525" cap="flat" cmpd="sng" algn="ctr">
                      <a:solidFill>
                        <a:srgbClr val="CCCCCC"/>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3736324775"/>
                  </a:ext>
                </a:extLst>
              </a:tr>
            </a:tbl>
          </a:graphicData>
        </a:graphic>
      </p:graphicFrame>
      <p:pic>
        <p:nvPicPr>
          <p:cNvPr id="1026" name="Picture 2">
            <a:extLst>
              <a:ext uri="{FF2B5EF4-FFF2-40B4-BE49-F238E27FC236}">
                <a16:creationId xmlns:a16="http://schemas.microsoft.com/office/drawing/2014/main" id="{974030CB-3625-A541-9FDB-A79D0EED0AE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93823" y="973918"/>
            <a:ext cx="2739018" cy="174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5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xEl>
                                              <p:pRg st="8" end="8"/>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xEl>
                                              <p:pRg st="9" end="9"/>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
                                            <p:txEl>
                                              <p:pRg st="10" end="1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2201-44E5-46E0-A3F2-54641DD37612}"/>
              </a:ext>
            </a:extLst>
          </p:cNvPr>
          <p:cNvSpPr>
            <a:spLocks noGrp="1"/>
          </p:cNvSpPr>
          <p:nvPr>
            <p:ph type="title"/>
          </p:nvPr>
        </p:nvSpPr>
        <p:spPr/>
        <p:txBody>
          <a:bodyPr/>
          <a:lstStyle/>
          <a:p>
            <a:r>
              <a:rPr lang="en-US"/>
              <a:t>Project Management</a:t>
            </a:r>
          </a:p>
        </p:txBody>
      </p:sp>
      <p:sp>
        <p:nvSpPr>
          <p:cNvPr id="3" name="Text Placeholder 2">
            <a:extLst>
              <a:ext uri="{FF2B5EF4-FFF2-40B4-BE49-F238E27FC236}">
                <a16:creationId xmlns:a16="http://schemas.microsoft.com/office/drawing/2014/main" id="{FF0A502A-4B6B-4DD0-8593-1321D01077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C8E1C7F-9DDA-45A3-B81F-59C1C5DC8518}"/>
              </a:ext>
            </a:extLst>
          </p:cNvPr>
          <p:cNvSpPr>
            <a:spLocks noGrp="1"/>
          </p:cNvSpPr>
          <p:nvPr>
            <p:ph type="sldNum" sz="quarter" idx="4"/>
          </p:nvPr>
        </p:nvSpPr>
        <p:spPr/>
        <p:txBody>
          <a:bodyPr/>
          <a:lstStyle/>
          <a:p>
            <a:fld id="{292ABC7F-B9E9-0840-915A-8F394559AFCC}" type="slidenum">
              <a:rPr lang="en-US" smtClean="0"/>
              <a:pPr/>
              <a:t>59</a:t>
            </a:fld>
            <a:endParaRPr lang="en-US"/>
          </a:p>
        </p:txBody>
      </p:sp>
    </p:spTree>
    <p:extLst>
      <p:ext uri="{BB962C8B-B14F-4D97-AF65-F5344CB8AC3E}">
        <p14:creationId xmlns:p14="http://schemas.microsoft.com/office/powerpoint/2010/main" val="3439858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B08B8A-2433-A74A-BB15-61F460468C0F}"/>
              </a:ext>
            </a:extLst>
          </p:cNvPr>
          <p:cNvSpPr>
            <a:spLocks noGrp="1"/>
          </p:cNvSpPr>
          <p:nvPr>
            <p:ph type="title"/>
          </p:nvPr>
        </p:nvSpPr>
        <p:spPr/>
        <p:txBody>
          <a:bodyPr/>
          <a:lstStyle/>
          <a:p>
            <a:r>
              <a:rPr lang="en-US"/>
              <a:t>Levels of Success</a:t>
            </a:r>
          </a:p>
        </p:txBody>
      </p:sp>
      <p:sp>
        <p:nvSpPr>
          <p:cNvPr id="4" name="Slide Number Placeholder 3">
            <a:extLst>
              <a:ext uri="{FF2B5EF4-FFF2-40B4-BE49-F238E27FC236}">
                <a16:creationId xmlns:a16="http://schemas.microsoft.com/office/drawing/2014/main" id="{557DB8C5-1F09-FF4F-9B06-BC895BEE877D}"/>
              </a:ext>
            </a:extLst>
          </p:cNvPr>
          <p:cNvSpPr>
            <a:spLocks noGrp="1"/>
          </p:cNvSpPr>
          <p:nvPr>
            <p:ph type="sldNum" sz="quarter" idx="4"/>
          </p:nvPr>
        </p:nvSpPr>
        <p:spPr/>
        <p:txBody>
          <a:bodyPr/>
          <a:lstStyle/>
          <a:p>
            <a:fld id="{292ABC7F-B9E9-0840-915A-8F394559AFCC}" type="slidenum">
              <a:rPr lang="en-US" smtClean="0"/>
              <a:pPr/>
              <a:t>6</a:t>
            </a:fld>
            <a:endParaRPr lang="en-US"/>
          </a:p>
        </p:txBody>
      </p:sp>
      <p:graphicFrame>
        <p:nvGraphicFramePr>
          <p:cNvPr id="5" name="Table 4">
            <a:extLst>
              <a:ext uri="{FF2B5EF4-FFF2-40B4-BE49-F238E27FC236}">
                <a16:creationId xmlns:a16="http://schemas.microsoft.com/office/drawing/2014/main" id="{2B3AAE8E-8DF8-9E41-B04B-6FEBDDED4122}"/>
              </a:ext>
            </a:extLst>
          </p:cNvPr>
          <p:cNvGraphicFramePr>
            <a:graphicFrameLocks noGrp="1"/>
          </p:cNvGraphicFramePr>
          <p:nvPr/>
        </p:nvGraphicFramePr>
        <p:xfrm>
          <a:off x="762000" y="909238"/>
          <a:ext cx="10439399" cy="5229096"/>
        </p:xfrm>
        <a:graphic>
          <a:graphicData uri="http://schemas.openxmlformats.org/drawingml/2006/table">
            <a:tbl>
              <a:tblPr firstRow="1" bandRow="1">
                <a:tableStyleId>{5C22544A-7EE6-4342-B048-85BDC9FD1C3A}</a:tableStyleId>
              </a:tblPr>
              <a:tblGrid>
                <a:gridCol w="3327031">
                  <a:extLst>
                    <a:ext uri="{9D8B030D-6E8A-4147-A177-3AD203B41FA5}">
                      <a16:colId xmlns:a16="http://schemas.microsoft.com/office/drawing/2014/main" val="3278659675"/>
                    </a:ext>
                  </a:extLst>
                </a:gridCol>
                <a:gridCol w="3556184">
                  <a:extLst>
                    <a:ext uri="{9D8B030D-6E8A-4147-A177-3AD203B41FA5}">
                      <a16:colId xmlns:a16="http://schemas.microsoft.com/office/drawing/2014/main" val="3627067285"/>
                    </a:ext>
                  </a:extLst>
                </a:gridCol>
                <a:gridCol w="3556184">
                  <a:extLst>
                    <a:ext uri="{9D8B030D-6E8A-4147-A177-3AD203B41FA5}">
                      <a16:colId xmlns:a16="http://schemas.microsoft.com/office/drawing/2014/main" val="1510756667"/>
                    </a:ext>
                  </a:extLst>
                </a:gridCol>
              </a:tblGrid>
              <a:tr h="352737">
                <a:tc>
                  <a:txBody>
                    <a:bodyPr/>
                    <a:lstStyle/>
                    <a:p>
                      <a:pPr algn="ctr"/>
                      <a:r>
                        <a:rPr lang="en-US"/>
                        <a:t>Level 1</a:t>
                      </a:r>
                    </a:p>
                  </a:txBody>
                  <a:tcPr/>
                </a:tc>
                <a:tc>
                  <a:txBody>
                    <a:bodyPr/>
                    <a:lstStyle/>
                    <a:p>
                      <a:pPr algn="ctr"/>
                      <a:r>
                        <a:rPr lang="en-US"/>
                        <a:t>Level 2</a:t>
                      </a:r>
                    </a:p>
                  </a:txBody>
                  <a:tcPr/>
                </a:tc>
                <a:tc>
                  <a:txBody>
                    <a:bodyPr/>
                    <a:lstStyle/>
                    <a:p>
                      <a:pPr algn="ctr"/>
                      <a:r>
                        <a:rPr lang="en-US"/>
                        <a:t>Level 3</a:t>
                      </a:r>
                    </a:p>
                  </a:txBody>
                  <a:tcPr/>
                </a:tc>
                <a:extLst>
                  <a:ext uri="{0D108BD9-81ED-4DB2-BD59-A6C34878D82A}">
                    <a16:rowId xmlns:a16="http://schemas.microsoft.com/office/drawing/2014/main" val="1694975183"/>
                  </a:ext>
                </a:extLst>
              </a:tr>
              <a:tr h="2204608">
                <a:tc>
                  <a:txBody>
                    <a:bodyPr/>
                    <a:lstStyle/>
                    <a:p>
                      <a:pPr marL="285750" indent="-285750">
                        <a:lnSpc>
                          <a:spcPct val="100000"/>
                        </a:lnSpc>
                        <a:buFont typeface="Arial" panose="020B0604020202020204" pitchFamily="34" charset="0"/>
                        <a:buChar char="•"/>
                      </a:pPr>
                      <a:r>
                        <a:rPr lang="en-US" b="1">
                          <a:solidFill>
                            <a:srgbClr val="000000"/>
                          </a:solidFill>
                        </a:rPr>
                        <a:t>All components fit</a:t>
                      </a:r>
                      <a:r>
                        <a:rPr lang="en-US">
                          <a:solidFill>
                            <a:srgbClr val="000000"/>
                          </a:solidFill>
                        </a:rPr>
                        <a:t> within volumetric constraints of a </a:t>
                      </a:r>
                      <a:r>
                        <a:rPr lang="en-US" b="1">
                          <a:solidFill>
                            <a:srgbClr val="000000"/>
                          </a:solidFill>
                        </a:rPr>
                        <a:t>chassis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olidFill>
                            <a:srgbClr val="000000"/>
                          </a:solidFill>
                        </a:rPr>
                        <a:t>Mechanical Interface </a:t>
                      </a:r>
                      <a:r>
                        <a:rPr lang="en-US" b="0">
                          <a:solidFill>
                            <a:srgbClr val="000000"/>
                          </a:solidFill>
                        </a:rPr>
                        <a:t>with </a:t>
                      </a:r>
                      <a:r>
                        <a:rPr lang="en-US" b="0" err="1">
                          <a:solidFill>
                            <a:srgbClr val="000000"/>
                          </a:solidFill>
                        </a:rPr>
                        <a:t>NanoRacks</a:t>
                      </a:r>
                      <a:r>
                        <a:rPr lang="en-US" b="0">
                          <a:solidFill>
                            <a:srgbClr val="000000"/>
                          </a:solidFill>
                        </a:rPr>
                        <a:t> Deployer</a:t>
                      </a:r>
                      <a:endParaRPr lang="en-US">
                        <a:solidFill>
                          <a:srgbClr val="000000"/>
                        </a:solidFill>
                      </a:endParaRPr>
                    </a:p>
                    <a:p>
                      <a:pPr marL="285750" indent="-285750">
                        <a:lnSpc>
                          <a:spcPct val="100000"/>
                        </a:lnSpc>
                        <a:buFont typeface="Arial" panose="020B0604020202020204" pitchFamily="34" charset="0"/>
                        <a:buChar char="•"/>
                      </a:pPr>
                      <a:endParaRPr lang="en-US">
                        <a:solidFill>
                          <a:srgbClr val="000000"/>
                        </a:solidFill>
                      </a:endParaRPr>
                    </a:p>
                  </a:txBody>
                  <a:tcPr>
                    <a:solidFill>
                      <a:schemeClr val="accent5">
                        <a:lumMod val="60000"/>
                        <a:lumOff val="40000"/>
                      </a:schemeClr>
                    </a:solidFill>
                  </a:tcPr>
                </a:tc>
                <a:tc>
                  <a:txBody>
                    <a:bodyPr/>
                    <a:lstStyle/>
                    <a:p>
                      <a:pPr marL="285750" indent="-285750">
                        <a:buFont typeface="Arial" panose="020B0604020202020204" pitchFamily="34" charset="0"/>
                        <a:buChar char="•"/>
                      </a:pPr>
                      <a:r>
                        <a:rPr lang="en-US">
                          <a:solidFill>
                            <a:srgbClr val="000000"/>
                          </a:solidFill>
                        </a:rPr>
                        <a:t>Chassis certified </a:t>
                      </a:r>
                      <a:r>
                        <a:rPr lang="en-US" b="1">
                          <a:solidFill>
                            <a:srgbClr val="000000"/>
                          </a:solidFill>
                        </a:rPr>
                        <a:t>TRL-4</a:t>
                      </a:r>
                    </a:p>
                  </a:txBody>
                  <a:tcPr>
                    <a:solidFill>
                      <a:schemeClr val="accent3">
                        <a:lumMod val="40000"/>
                        <a:lumOff val="60000"/>
                      </a:schemeClr>
                    </a:solidFill>
                  </a:tcPr>
                </a:tc>
                <a:tc>
                  <a:txBody>
                    <a:bodyPr/>
                    <a:lstStyle/>
                    <a:p>
                      <a:pPr marL="285750" indent="-285750">
                        <a:buFont typeface="Arial" panose="020B0604020202020204" pitchFamily="34" charset="0"/>
                        <a:buChar char="•"/>
                      </a:pPr>
                      <a:r>
                        <a:rPr lang="en-US">
                          <a:solidFill>
                            <a:srgbClr val="000000"/>
                          </a:solidFill>
                        </a:rPr>
                        <a:t>Chassis certified </a:t>
                      </a:r>
                      <a:r>
                        <a:rPr lang="en-US" b="1">
                          <a:solidFill>
                            <a:srgbClr val="000000"/>
                          </a:solidFill>
                        </a:rPr>
                        <a:t>TRL-5</a:t>
                      </a:r>
                    </a:p>
                    <a:p>
                      <a:pPr marL="285750" indent="-285750">
                        <a:buFont typeface="Arial" panose="020B0604020202020204" pitchFamily="34" charset="0"/>
                        <a:buChar char="•"/>
                      </a:pPr>
                      <a:r>
                        <a:rPr lang="en-US" b="1">
                          <a:solidFill>
                            <a:srgbClr val="000000"/>
                          </a:solidFill>
                        </a:rPr>
                        <a:t>Interfaces </a:t>
                      </a:r>
                      <a:r>
                        <a:rPr lang="en-US" b="0">
                          <a:solidFill>
                            <a:srgbClr val="000000"/>
                          </a:solidFill>
                        </a:rPr>
                        <a:t>with multiple deployers</a:t>
                      </a:r>
                      <a:endParaRPr lang="en-US" b="1">
                        <a:solidFill>
                          <a:srgbClr val="000000"/>
                        </a:solidFill>
                      </a:endParaRPr>
                    </a:p>
                  </a:txBody>
                  <a:tcPr>
                    <a:solidFill>
                      <a:srgbClr val="DE584D"/>
                    </a:solidFill>
                  </a:tcPr>
                </a:tc>
                <a:extLst>
                  <a:ext uri="{0D108BD9-81ED-4DB2-BD59-A6C34878D82A}">
                    <a16:rowId xmlns:a16="http://schemas.microsoft.com/office/drawing/2014/main" val="982307513"/>
                  </a:ext>
                </a:extLst>
              </a:tr>
              <a:tr h="833050">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0000"/>
                          </a:solidFill>
                        </a:rPr>
                        <a:t>TLEs using </a:t>
                      </a:r>
                      <a:r>
                        <a:rPr lang="en-US" b="1">
                          <a:solidFill>
                            <a:srgbClr val="000000"/>
                          </a:solidFill>
                        </a:rPr>
                        <a:t>known state data</a:t>
                      </a:r>
                    </a:p>
                    <a:p>
                      <a:pPr marL="285750" indent="-285750">
                        <a:buFont typeface="Arial" panose="020B0604020202020204" pitchFamily="34" charset="0"/>
                        <a:buChar char="•"/>
                      </a:pPr>
                      <a:endParaRPr lang="en-US"/>
                    </a:p>
                  </a:txBody>
                  <a:tcPr>
                    <a:solidFill>
                      <a:schemeClr val="accent5">
                        <a:lumMod val="60000"/>
                        <a:lumOff val="40000"/>
                      </a:schemeClr>
                    </a:solidFill>
                  </a:tcPr>
                </a:tc>
                <a:tc>
                  <a:txBody>
                    <a:bodyPr/>
                    <a:lstStyle/>
                    <a:p>
                      <a:pPr marL="285750" indent="-285750">
                        <a:buFont typeface="Arial" panose="020B0604020202020204" pitchFamily="34" charset="0"/>
                        <a:buChar char="•"/>
                      </a:pPr>
                      <a:r>
                        <a:rPr lang="en-US">
                          <a:solidFill>
                            <a:srgbClr val="000000"/>
                          </a:solidFill>
                        </a:rPr>
                        <a:t>TLEs using </a:t>
                      </a:r>
                      <a:r>
                        <a:rPr lang="en-US" b="1">
                          <a:solidFill>
                            <a:srgbClr val="000000"/>
                          </a:solidFill>
                        </a:rPr>
                        <a:t>simulated optical data &amp; attitude data</a:t>
                      </a:r>
                    </a:p>
                  </a:txBody>
                  <a:tcPr>
                    <a:solidFill>
                      <a:schemeClr val="accent5">
                        <a:lumMod val="60000"/>
                        <a:lumOff val="40000"/>
                      </a:schemeClr>
                    </a:solidFill>
                  </a:tcPr>
                </a:tc>
                <a:tc>
                  <a:txBody>
                    <a:bodyPr/>
                    <a:lstStyle/>
                    <a:p>
                      <a:pPr marL="285750" indent="-285750">
                        <a:buFont typeface="Arial" panose="020B0604020202020204" pitchFamily="34" charset="0"/>
                        <a:buChar char="•"/>
                      </a:pPr>
                      <a:r>
                        <a:rPr lang="en-US">
                          <a:solidFill>
                            <a:srgbClr val="000000"/>
                          </a:solidFill>
                        </a:rPr>
                        <a:t>TLEs using </a:t>
                      </a:r>
                      <a:r>
                        <a:rPr lang="en-US" b="1">
                          <a:solidFill>
                            <a:srgbClr val="000000"/>
                          </a:solidFill>
                        </a:rPr>
                        <a:t>experimental</a:t>
                      </a:r>
                      <a:r>
                        <a:rPr lang="en-US">
                          <a:solidFill>
                            <a:srgbClr val="000000"/>
                          </a:solidFill>
                        </a:rPr>
                        <a:t> optical and deployer inertial state data</a:t>
                      </a:r>
                    </a:p>
                  </a:txBody>
                  <a:tcPr>
                    <a:solidFill>
                      <a:schemeClr val="accent3">
                        <a:lumMod val="40000"/>
                        <a:lumOff val="60000"/>
                      </a:schemeClr>
                    </a:solidFill>
                  </a:tcPr>
                </a:tc>
                <a:extLst>
                  <a:ext uri="{0D108BD9-81ED-4DB2-BD59-A6C34878D82A}">
                    <a16:rowId xmlns:a16="http://schemas.microsoft.com/office/drawing/2014/main" val="2368640480"/>
                  </a:ext>
                </a:extLst>
              </a:tr>
              <a:tr h="817318">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0000"/>
                          </a:solidFill>
                        </a:rPr>
                        <a:t>Stores </a:t>
                      </a:r>
                      <a:r>
                        <a:rPr lang="en-US" b="1">
                          <a:solidFill>
                            <a:srgbClr val="000000"/>
                          </a:solidFill>
                        </a:rPr>
                        <a:t>raw sensor data</a:t>
                      </a:r>
                    </a:p>
                  </a:txBody>
                  <a:tcPr>
                    <a:solidFill>
                      <a:schemeClr val="accent3">
                        <a:lumMod val="40000"/>
                        <a:lumOff val="60000"/>
                      </a:schemeClr>
                    </a:solid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0000"/>
                          </a:solidFill>
                        </a:rPr>
                        <a:t>Store </a:t>
                      </a:r>
                      <a:r>
                        <a:rPr lang="en-US" b="1">
                          <a:solidFill>
                            <a:srgbClr val="000000"/>
                          </a:solidFill>
                        </a:rPr>
                        <a:t>raw &amp; processed data </a:t>
                      </a:r>
                      <a:r>
                        <a:rPr lang="en-US">
                          <a:solidFill>
                            <a:srgbClr val="000000"/>
                          </a:solidFill>
                        </a:rPr>
                        <a:t>for 1 deployment</a:t>
                      </a:r>
                    </a:p>
                  </a:txBody>
                  <a:tcPr>
                    <a:solidFill>
                      <a:schemeClr val="accent3">
                        <a:lumMod val="40000"/>
                        <a:lumOff val="60000"/>
                      </a:schemeClr>
                    </a:solidFill>
                  </a:tcPr>
                </a:tc>
                <a:tc>
                  <a:txBody>
                    <a:bodyPr/>
                    <a:lstStyle/>
                    <a:p>
                      <a:pPr marL="285750" indent="-285750">
                        <a:buFont typeface="Arial" panose="020B0604020202020204" pitchFamily="34" charset="0"/>
                        <a:buChar char="•"/>
                      </a:pPr>
                      <a:r>
                        <a:rPr lang="en-US">
                          <a:solidFill>
                            <a:srgbClr val="000000"/>
                          </a:solidFill>
                        </a:rPr>
                        <a:t>Electronics have a </a:t>
                      </a:r>
                      <a:r>
                        <a:rPr lang="en-US" b="1">
                          <a:solidFill>
                            <a:srgbClr val="000000"/>
                          </a:solidFill>
                        </a:rPr>
                        <a:t>space-grade counterpart</a:t>
                      </a:r>
                    </a:p>
                  </a:txBody>
                  <a:tcPr>
                    <a:solidFill>
                      <a:schemeClr val="accent5">
                        <a:lumMod val="60000"/>
                        <a:lumOff val="40000"/>
                      </a:schemeClr>
                    </a:solidFill>
                  </a:tcPr>
                </a:tc>
                <a:extLst>
                  <a:ext uri="{0D108BD9-81ED-4DB2-BD59-A6C34878D82A}">
                    <a16:rowId xmlns:a16="http://schemas.microsoft.com/office/drawing/2014/main" val="41680199"/>
                  </a:ext>
                </a:extLst>
              </a:tr>
              <a:tr h="927010">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0000"/>
                          </a:solidFill>
                        </a:rPr>
                        <a:t>Communicates data over interface</a:t>
                      </a:r>
                    </a:p>
                  </a:txBody>
                  <a:tcPr>
                    <a:solidFill>
                      <a:schemeClr val="accent3">
                        <a:lumMod val="40000"/>
                        <a:lumOff val="60000"/>
                      </a:schemeClr>
                    </a:solid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0000"/>
                          </a:solidFill>
                        </a:rPr>
                        <a:t>Flight software assigns </a:t>
                      </a:r>
                      <a:r>
                        <a:rPr lang="en-US" b="1">
                          <a:solidFill>
                            <a:srgbClr val="000000"/>
                          </a:solidFill>
                        </a:rPr>
                        <a:t>markers &amp; coordinate system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solidFill>
                          <a:srgbClr val="000000"/>
                        </a:solidFill>
                      </a:endParaRPr>
                    </a:p>
                  </a:txBody>
                  <a:tcPr>
                    <a:solidFill>
                      <a:schemeClr val="accent3">
                        <a:lumMod val="40000"/>
                        <a:lumOff val="60000"/>
                      </a:schemeClr>
                    </a:solidFill>
                  </a:tcPr>
                </a:tc>
                <a:tc>
                  <a:txBody>
                    <a:bodyPr/>
                    <a:lstStyle/>
                    <a:p>
                      <a:pPr marL="285750" indent="-285750">
                        <a:buFont typeface="Arial" panose="020B0604020202020204" pitchFamily="34" charset="0"/>
                        <a:buChar char="•"/>
                      </a:pPr>
                      <a:r>
                        <a:rPr lang="en-US" b="1">
                          <a:solidFill>
                            <a:srgbClr val="000000"/>
                          </a:solidFill>
                        </a:rPr>
                        <a:t>Integrated</a:t>
                      </a:r>
                      <a:r>
                        <a:rPr lang="en-US">
                          <a:solidFill>
                            <a:srgbClr val="000000"/>
                          </a:solidFill>
                        </a:rPr>
                        <a:t> simulation and physical tests</a:t>
                      </a:r>
                    </a:p>
                  </a:txBody>
                  <a:tcPr>
                    <a:solidFill>
                      <a:schemeClr val="accent3">
                        <a:lumMod val="40000"/>
                        <a:lumOff val="60000"/>
                      </a:schemeClr>
                    </a:solidFill>
                  </a:tcPr>
                </a:tc>
                <a:extLst>
                  <a:ext uri="{0D108BD9-81ED-4DB2-BD59-A6C34878D82A}">
                    <a16:rowId xmlns:a16="http://schemas.microsoft.com/office/drawing/2014/main" val="3206017850"/>
                  </a:ext>
                </a:extLst>
              </a:tr>
            </a:tbl>
          </a:graphicData>
        </a:graphic>
      </p:graphicFrame>
    </p:spTree>
    <p:extLst>
      <p:ext uri="{BB962C8B-B14F-4D97-AF65-F5344CB8AC3E}">
        <p14:creationId xmlns:p14="http://schemas.microsoft.com/office/powerpoint/2010/main" val="357204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1A1A9B-BEE6-49BE-92B6-E90BAD0F161F}"/>
              </a:ext>
            </a:extLst>
          </p:cNvPr>
          <p:cNvPicPr>
            <a:picLocks noChangeAspect="1"/>
          </p:cNvPicPr>
          <p:nvPr/>
        </p:nvPicPr>
        <p:blipFill>
          <a:blip r:embed="rId2">
            <a:alphaModFix amt="20000"/>
          </a:blip>
          <a:stretch>
            <a:fillRect/>
          </a:stretch>
        </p:blipFill>
        <p:spPr>
          <a:xfrm>
            <a:off x="1" y="0"/>
            <a:ext cx="12192000" cy="6858000"/>
          </a:xfrm>
          <a:prstGeom prst="rect">
            <a:avLst/>
          </a:prstGeom>
        </p:spPr>
      </p:pic>
      <p:sp>
        <p:nvSpPr>
          <p:cNvPr id="3" name="Title 2">
            <a:extLst>
              <a:ext uri="{FF2B5EF4-FFF2-40B4-BE49-F238E27FC236}">
                <a16:creationId xmlns:a16="http://schemas.microsoft.com/office/drawing/2014/main" id="{24FE71E5-2DF8-4585-9937-B02FFCA92173}"/>
              </a:ext>
            </a:extLst>
          </p:cNvPr>
          <p:cNvSpPr>
            <a:spLocks noGrp="1"/>
          </p:cNvSpPr>
          <p:nvPr>
            <p:ph type="title"/>
          </p:nvPr>
        </p:nvSpPr>
        <p:spPr/>
        <p:txBody>
          <a:bodyPr/>
          <a:lstStyle/>
          <a:p>
            <a:r>
              <a:rPr lang="en-US"/>
              <a:t>Project Management</a:t>
            </a:r>
          </a:p>
        </p:txBody>
      </p:sp>
      <p:sp>
        <p:nvSpPr>
          <p:cNvPr id="4" name="Slide Number Placeholder 3">
            <a:extLst>
              <a:ext uri="{FF2B5EF4-FFF2-40B4-BE49-F238E27FC236}">
                <a16:creationId xmlns:a16="http://schemas.microsoft.com/office/drawing/2014/main" id="{341DE3C4-4AC0-4797-8697-585E2A3DF8A3}"/>
              </a:ext>
            </a:extLst>
          </p:cNvPr>
          <p:cNvSpPr>
            <a:spLocks noGrp="1"/>
          </p:cNvSpPr>
          <p:nvPr>
            <p:ph type="sldNum" sz="quarter" idx="4"/>
          </p:nvPr>
        </p:nvSpPr>
        <p:spPr/>
        <p:txBody>
          <a:bodyPr/>
          <a:lstStyle/>
          <a:p>
            <a:fld id="{292ABC7F-B9E9-0840-915A-8F394559AFCC}" type="slidenum">
              <a:rPr lang="en-US" smtClean="0"/>
              <a:pPr/>
              <a:t>60</a:t>
            </a:fld>
            <a:endParaRPr lang="en-US"/>
          </a:p>
        </p:txBody>
      </p:sp>
      <p:sp>
        <p:nvSpPr>
          <p:cNvPr id="10" name="Content Placeholder 9">
            <a:extLst>
              <a:ext uri="{FF2B5EF4-FFF2-40B4-BE49-F238E27FC236}">
                <a16:creationId xmlns:a16="http://schemas.microsoft.com/office/drawing/2014/main" id="{8CA5D627-2537-4456-A631-94E2E38C29F3}"/>
              </a:ext>
            </a:extLst>
          </p:cNvPr>
          <p:cNvSpPr>
            <a:spLocks noGrp="1"/>
          </p:cNvSpPr>
          <p:nvPr>
            <p:ph idx="1"/>
          </p:nvPr>
        </p:nvSpPr>
        <p:spPr>
          <a:xfrm>
            <a:off x="377071" y="914401"/>
            <a:ext cx="8455843" cy="5863496"/>
          </a:xfrm>
        </p:spPr>
        <p:txBody>
          <a:bodyPr>
            <a:normAutofit lnSpcReduction="10000"/>
          </a:bodyPr>
          <a:lstStyle/>
          <a:p>
            <a:r>
              <a:rPr lang="en-US" b="1"/>
              <a:t>Traditional/Waterfall approach</a:t>
            </a:r>
          </a:p>
          <a:p>
            <a:pPr lvl="1"/>
            <a:r>
              <a:rPr lang="en-US" b="1"/>
              <a:t>Initiation</a:t>
            </a:r>
          </a:p>
          <a:p>
            <a:pPr lvl="2"/>
            <a:r>
              <a:rPr lang="en-US" b="1"/>
              <a:t>Systems Engineering</a:t>
            </a:r>
          </a:p>
          <a:p>
            <a:pPr lvl="3"/>
            <a:r>
              <a:rPr lang="en-US" b="1"/>
              <a:t> </a:t>
            </a:r>
            <a:r>
              <a:rPr lang="en-US" b="1">
                <a:solidFill>
                  <a:schemeClr val="accent1">
                    <a:lumMod val="75000"/>
                  </a:schemeClr>
                </a:solidFill>
              </a:rPr>
              <a:t>Requirement development </a:t>
            </a:r>
            <a:r>
              <a:rPr lang="en-US" b="1"/>
              <a:t>from customer wants/needs</a:t>
            </a:r>
          </a:p>
          <a:p>
            <a:pPr lvl="2"/>
            <a:r>
              <a:rPr lang="en-US" b="1"/>
              <a:t>Team Development</a:t>
            </a:r>
          </a:p>
          <a:p>
            <a:pPr lvl="3"/>
            <a:r>
              <a:rPr lang="en-US" b="1">
                <a:solidFill>
                  <a:schemeClr val="accent1">
                    <a:lumMod val="75000"/>
                  </a:schemeClr>
                </a:solidFill>
              </a:rPr>
              <a:t>Subgroup teams </a:t>
            </a:r>
            <a:r>
              <a:rPr lang="en-US" b="1"/>
              <a:t>built based on technical skill set</a:t>
            </a:r>
          </a:p>
          <a:p>
            <a:pPr lvl="1"/>
            <a:r>
              <a:rPr lang="en-US" b="1"/>
              <a:t>Planning</a:t>
            </a:r>
          </a:p>
          <a:p>
            <a:pPr lvl="2"/>
            <a:r>
              <a:rPr lang="en-US" b="1">
                <a:solidFill>
                  <a:schemeClr val="accent1">
                    <a:lumMod val="75000"/>
                  </a:schemeClr>
                </a:solidFill>
              </a:rPr>
              <a:t>Design</a:t>
            </a:r>
            <a:r>
              <a:rPr lang="en-US" b="1"/>
              <a:t> based on Requirements</a:t>
            </a:r>
          </a:p>
          <a:p>
            <a:pPr lvl="3"/>
            <a:r>
              <a:rPr lang="en-US" b="1"/>
              <a:t>Heritage project completion with added features</a:t>
            </a:r>
          </a:p>
          <a:p>
            <a:pPr lvl="1"/>
            <a:r>
              <a:rPr lang="en-US" b="1"/>
              <a:t>Executing</a:t>
            </a:r>
          </a:p>
          <a:p>
            <a:pPr lvl="2"/>
            <a:r>
              <a:rPr lang="en-US" b="1"/>
              <a:t>Manufacturing </a:t>
            </a:r>
          </a:p>
          <a:p>
            <a:pPr lvl="2"/>
            <a:r>
              <a:rPr lang="en-US" b="1"/>
              <a:t>Software automation/development</a:t>
            </a:r>
          </a:p>
          <a:p>
            <a:pPr lvl="1"/>
            <a:r>
              <a:rPr lang="en-US" b="1"/>
              <a:t>Controlling</a:t>
            </a:r>
          </a:p>
          <a:p>
            <a:pPr lvl="2"/>
            <a:r>
              <a:rPr lang="en-US" b="1"/>
              <a:t>Monitoring and Scheduling </a:t>
            </a:r>
          </a:p>
          <a:p>
            <a:pPr lvl="2"/>
            <a:r>
              <a:rPr lang="en-US" b="1"/>
              <a:t>Testing and Integrating</a:t>
            </a:r>
          </a:p>
          <a:p>
            <a:pPr lvl="1"/>
            <a:r>
              <a:rPr lang="en-US" b="1"/>
              <a:t>Closing </a:t>
            </a:r>
          </a:p>
          <a:p>
            <a:pPr lvl="2"/>
            <a:r>
              <a:rPr lang="en-US" b="1"/>
              <a:t>V &amp; V</a:t>
            </a:r>
          </a:p>
          <a:p>
            <a:pPr lvl="3"/>
            <a:r>
              <a:rPr lang="en-US" b="1"/>
              <a:t>Closing the project with successful demonstration and reporting</a:t>
            </a:r>
          </a:p>
        </p:txBody>
      </p:sp>
      <p:graphicFrame>
        <p:nvGraphicFramePr>
          <p:cNvPr id="13" name="Content Placeholder 4">
            <a:extLst>
              <a:ext uri="{FF2B5EF4-FFF2-40B4-BE49-F238E27FC236}">
                <a16:creationId xmlns:a16="http://schemas.microsoft.com/office/drawing/2014/main" id="{009F44E2-B798-4B56-AEBA-4965A103EE9E}"/>
              </a:ext>
            </a:extLst>
          </p:cNvPr>
          <p:cNvGraphicFramePr>
            <a:graphicFrameLocks/>
          </p:cNvGraphicFramePr>
          <p:nvPr>
            <p:extLst>
              <p:ext uri="{D42A27DB-BD31-4B8C-83A1-F6EECF244321}">
                <p14:modId xmlns:p14="http://schemas.microsoft.com/office/powerpoint/2010/main" val="2364489341"/>
              </p:ext>
            </p:extLst>
          </p:nvPr>
        </p:nvGraphicFramePr>
        <p:xfrm>
          <a:off x="8276734" y="914401"/>
          <a:ext cx="3915265" cy="5727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754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15" end="1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xEl>
                                              <p:pRg st="16" end="1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016A51-9A00-477A-A7F8-C9BB78219A7D}"/>
              </a:ext>
            </a:extLst>
          </p:cNvPr>
          <p:cNvSpPr>
            <a:spLocks noGrp="1"/>
          </p:cNvSpPr>
          <p:nvPr>
            <p:ph type="title"/>
          </p:nvPr>
        </p:nvSpPr>
        <p:spPr/>
        <p:txBody>
          <a:bodyPr/>
          <a:lstStyle/>
          <a:p>
            <a:r>
              <a:rPr lang="en-US"/>
              <a:t>Management Takeaways</a:t>
            </a:r>
          </a:p>
        </p:txBody>
      </p:sp>
      <p:sp>
        <p:nvSpPr>
          <p:cNvPr id="4" name="Slide Number Placeholder 3">
            <a:extLst>
              <a:ext uri="{FF2B5EF4-FFF2-40B4-BE49-F238E27FC236}">
                <a16:creationId xmlns:a16="http://schemas.microsoft.com/office/drawing/2014/main" id="{697D59B7-E11B-4B4A-8D29-1A13A8F7DBD2}"/>
              </a:ext>
            </a:extLst>
          </p:cNvPr>
          <p:cNvSpPr>
            <a:spLocks noGrp="1"/>
          </p:cNvSpPr>
          <p:nvPr>
            <p:ph type="sldNum" sz="quarter" idx="4"/>
          </p:nvPr>
        </p:nvSpPr>
        <p:spPr/>
        <p:txBody>
          <a:bodyPr/>
          <a:lstStyle/>
          <a:p>
            <a:fld id="{292ABC7F-B9E9-0840-915A-8F394559AFCC}" type="slidenum">
              <a:rPr lang="en-US" smtClean="0"/>
              <a:pPr/>
              <a:t>61</a:t>
            </a:fld>
            <a:endParaRPr lang="en-US"/>
          </a:p>
        </p:txBody>
      </p:sp>
      <p:graphicFrame>
        <p:nvGraphicFramePr>
          <p:cNvPr id="13" name="Content Placeholder 12">
            <a:extLst>
              <a:ext uri="{FF2B5EF4-FFF2-40B4-BE49-F238E27FC236}">
                <a16:creationId xmlns:a16="http://schemas.microsoft.com/office/drawing/2014/main" id="{93E93114-DE07-4BB3-A77A-5ABB5010D6D9}"/>
              </a:ext>
            </a:extLst>
          </p:cNvPr>
          <p:cNvGraphicFramePr>
            <a:graphicFrameLocks noGrp="1"/>
          </p:cNvGraphicFramePr>
          <p:nvPr>
            <p:ph idx="1"/>
            <p:extLst>
              <p:ext uri="{D42A27DB-BD31-4B8C-83A1-F6EECF244321}">
                <p14:modId xmlns:p14="http://schemas.microsoft.com/office/powerpoint/2010/main" val="1434701501"/>
              </p:ext>
            </p:extLst>
          </p:nvPr>
        </p:nvGraphicFramePr>
        <p:xfrm>
          <a:off x="0" y="848412"/>
          <a:ext cx="12192000" cy="5571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18A8E638-7EC7-4DBA-A162-A8FCA7A768E5}"/>
              </a:ext>
            </a:extLst>
          </p:cNvPr>
          <p:cNvGrpSpPr/>
          <p:nvPr/>
        </p:nvGrpSpPr>
        <p:grpSpPr>
          <a:xfrm>
            <a:off x="4161233" y="848412"/>
            <a:ext cx="3869531" cy="5571241"/>
            <a:chOff x="8320980" y="0"/>
            <a:chExt cx="3869531" cy="5571241"/>
          </a:xfrm>
        </p:grpSpPr>
        <p:sp>
          <p:nvSpPr>
            <p:cNvPr id="9" name="Rectangle: Rounded Corners 8">
              <a:extLst>
                <a:ext uri="{FF2B5EF4-FFF2-40B4-BE49-F238E27FC236}">
                  <a16:creationId xmlns:a16="http://schemas.microsoft.com/office/drawing/2014/main" id="{1E7F5206-9913-4DA7-9FD6-480AEC131CDC}"/>
                </a:ext>
              </a:extLst>
            </p:cNvPr>
            <p:cNvSpPr/>
            <p:nvPr/>
          </p:nvSpPr>
          <p:spPr>
            <a:xfrm>
              <a:off x="8320980" y="0"/>
              <a:ext cx="3869531" cy="5571241"/>
            </a:xfrm>
            <a:prstGeom prst="roundRect">
              <a:avLst>
                <a:gd name="adj" fmla="val 10000"/>
              </a:avLst>
            </a:prstGeom>
            <a:solidFill>
              <a:schemeClr val="accent2">
                <a:lumMod val="40000"/>
                <a:lumOff val="6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Rectangle: Rounded Corners 4">
              <a:extLst>
                <a:ext uri="{FF2B5EF4-FFF2-40B4-BE49-F238E27FC236}">
                  <a16:creationId xmlns:a16="http://schemas.microsoft.com/office/drawing/2014/main" id="{366A77AE-1AF4-49B9-B06A-EB682DD93FBE}"/>
                </a:ext>
              </a:extLst>
            </p:cNvPr>
            <p:cNvSpPr txBox="1"/>
            <p:nvPr/>
          </p:nvSpPr>
          <p:spPr>
            <a:xfrm>
              <a:off x="8320980" y="0"/>
              <a:ext cx="3869531" cy="16713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b="1" i="0" kern="1200">
                  <a:ln>
                    <a:solidFill>
                      <a:srgbClr val="FF0000"/>
                    </a:solidFill>
                  </a:ln>
                  <a:solidFill>
                    <a:schemeClr val="accent6"/>
                  </a:solidFill>
                </a:rPr>
                <a:t>Difficulties</a:t>
              </a:r>
            </a:p>
          </p:txBody>
        </p:sp>
      </p:grpSp>
      <p:grpSp>
        <p:nvGrpSpPr>
          <p:cNvPr id="11" name="Group 10">
            <a:extLst>
              <a:ext uri="{FF2B5EF4-FFF2-40B4-BE49-F238E27FC236}">
                <a16:creationId xmlns:a16="http://schemas.microsoft.com/office/drawing/2014/main" id="{DA58E933-5868-4944-9ACA-6D3BB51DED2E}"/>
              </a:ext>
            </a:extLst>
          </p:cNvPr>
          <p:cNvGrpSpPr/>
          <p:nvPr/>
        </p:nvGrpSpPr>
        <p:grpSpPr>
          <a:xfrm>
            <a:off x="4362078" y="2251272"/>
            <a:ext cx="3467842" cy="1803580"/>
            <a:chOff x="8521824" y="1339154"/>
            <a:chExt cx="3467842" cy="1803580"/>
          </a:xfrm>
          <a:solidFill>
            <a:schemeClr val="accent1">
              <a:lumMod val="50000"/>
            </a:schemeClr>
          </a:solidFill>
        </p:grpSpPr>
        <p:sp>
          <p:nvSpPr>
            <p:cNvPr id="12" name="Rectangle: Rounded Corners 11">
              <a:extLst>
                <a:ext uri="{FF2B5EF4-FFF2-40B4-BE49-F238E27FC236}">
                  <a16:creationId xmlns:a16="http://schemas.microsoft.com/office/drawing/2014/main" id="{E2B84A56-4D27-408F-AE09-9DBC0F508441}"/>
                </a:ext>
              </a:extLst>
            </p:cNvPr>
            <p:cNvSpPr/>
            <p:nvPr/>
          </p:nvSpPr>
          <p:spPr>
            <a:xfrm>
              <a:off x="8521824" y="1339154"/>
              <a:ext cx="3467842" cy="180358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6">
              <a:extLst>
                <a:ext uri="{FF2B5EF4-FFF2-40B4-BE49-F238E27FC236}">
                  <a16:creationId xmlns:a16="http://schemas.microsoft.com/office/drawing/2014/main" id="{A3172C92-BF01-49AE-BF8E-858BEEAD69F4}"/>
                </a:ext>
              </a:extLst>
            </p:cNvPr>
            <p:cNvSpPr txBox="1"/>
            <p:nvPr/>
          </p:nvSpPr>
          <p:spPr>
            <a:xfrm>
              <a:off x="8574649" y="1391979"/>
              <a:ext cx="3362192" cy="169793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53340" tIns="40005" rIns="53340" bIns="40005" numCol="1" spcCol="1270" anchor="t" anchorCtr="0">
              <a:noAutofit/>
            </a:bodyPr>
            <a:lstStyle/>
            <a:p>
              <a:pPr marL="0" lvl="0" indent="0" algn="l" defTabSz="933450">
                <a:lnSpc>
                  <a:spcPct val="90000"/>
                </a:lnSpc>
                <a:spcBef>
                  <a:spcPct val="0"/>
                </a:spcBef>
                <a:spcAft>
                  <a:spcPct val="35000"/>
                </a:spcAft>
                <a:buNone/>
              </a:pPr>
              <a:r>
                <a:rPr lang="en-US" sz="2100" b="1" kern="1200">
                  <a:solidFill>
                    <a:schemeClr val="accent6"/>
                  </a:solidFill>
                </a:rPr>
                <a:t>Chaotic Meetings</a:t>
              </a:r>
            </a:p>
            <a:p>
              <a:pPr marL="171450" lvl="1" indent="-171450" algn="l" defTabSz="711200">
                <a:lnSpc>
                  <a:spcPct val="90000"/>
                </a:lnSpc>
                <a:spcBef>
                  <a:spcPct val="0"/>
                </a:spcBef>
                <a:spcAft>
                  <a:spcPct val="15000"/>
                </a:spcAft>
                <a:buChar char="•"/>
              </a:pPr>
              <a:r>
                <a:rPr lang="en-US" sz="1600" kern="1200">
                  <a:solidFill>
                    <a:schemeClr val="accent5">
                      <a:lumMod val="40000"/>
                      <a:lumOff val="60000"/>
                    </a:schemeClr>
                  </a:solidFill>
                </a:rPr>
                <a:t>Established an agenda</a:t>
              </a:r>
            </a:p>
            <a:p>
              <a:pPr marL="171450" lvl="1" indent="-171450" algn="l" defTabSz="711200">
                <a:lnSpc>
                  <a:spcPct val="90000"/>
                </a:lnSpc>
                <a:spcBef>
                  <a:spcPct val="0"/>
                </a:spcBef>
                <a:spcAft>
                  <a:spcPct val="15000"/>
                </a:spcAft>
                <a:buChar char="•"/>
              </a:pPr>
              <a:r>
                <a:rPr lang="en-US" sz="1600" kern="1200">
                  <a:solidFill>
                    <a:schemeClr val="accent5">
                      <a:lumMod val="40000"/>
                      <a:lumOff val="60000"/>
                    </a:schemeClr>
                  </a:solidFill>
                </a:rPr>
                <a:t>Subgroup development</a:t>
              </a:r>
            </a:p>
            <a:p>
              <a:pPr marL="171450" lvl="1" indent="-171450" algn="l" defTabSz="711200">
                <a:lnSpc>
                  <a:spcPct val="90000"/>
                </a:lnSpc>
                <a:spcBef>
                  <a:spcPct val="0"/>
                </a:spcBef>
                <a:spcAft>
                  <a:spcPct val="15000"/>
                </a:spcAft>
                <a:buChar char="•"/>
              </a:pPr>
              <a:r>
                <a:rPr lang="en-US" sz="1600" kern="1200">
                  <a:solidFill>
                    <a:schemeClr val="accent5">
                      <a:lumMod val="40000"/>
                      <a:lumOff val="60000"/>
                    </a:schemeClr>
                  </a:solidFill>
                </a:rPr>
                <a:t>Calm and positive atmosphere</a:t>
              </a:r>
            </a:p>
          </p:txBody>
        </p:sp>
      </p:grpSp>
      <p:grpSp>
        <p:nvGrpSpPr>
          <p:cNvPr id="15" name="Group 14">
            <a:extLst>
              <a:ext uri="{FF2B5EF4-FFF2-40B4-BE49-F238E27FC236}">
                <a16:creationId xmlns:a16="http://schemas.microsoft.com/office/drawing/2014/main" id="{0EEF6A01-20D0-46B4-BC99-554A38EF2CF2}"/>
              </a:ext>
            </a:extLst>
          </p:cNvPr>
          <p:cNvGrpSpPr/>
          <p:nvPr/>
        </p:nvGrpSpPr>
        <p:grpSpPr>
          <a:xfrm>
            <a:off x="4362078" y="4401080"/>
            <a:ext cx="3467842" cy="1803580"/>
            <a:chOff x="8521824" y="3488962"/>
            <a:chExt cx="3467842" cy="1803580"/>
          </a:xfrm>
          <a:solidFill>
            <a:schemeClr val="accent1">
              <a:lumMod val="50000"/>
            </a:schemeClr>
          </a:solidFill>
        </p:grpSpPr>
        <p:sp>
          <p:nvSpPr>
            <p:cNvPr id="16" name="Rectangle: Rounded Corners 15">
              <a:extLst>
                <a:ext uri="{FF2B5EF4-FFF2-40B4-BE49-F238E27FC236}">
                  <a16:creationId xmlns:a16="http://schemas.microsoft.com/office/drawing/2014/main" id="{C93F2844-3725-4485-BAEF-14071CEBB3A8}"/>
                </a:ext>
              </a:extLst>
            </p:cNvPr>
            <p:cNvSpPr/>
            <p:nvPr/>
          </p:nvSpPr>
          <p:spPr>
            <a:xfrm>
              <a:off x="8521824" y="3488962"/>
              <a:ext cx="3467842" cy="180358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Rounded Corners 8">
              <a:extLst>
                <a:ext uri="{FF2B5EF4-FFF2-40B4-BE49-F238E27FC236}">
                  <a16:creationId xmlns:a16="http://schemas.microsoft.com/office/drawing/2014/main" id="{F152F89C-F862-44BB-91B5-665774A3CFAC}"/>
                </a:ext>
              </a:extLst>
            </p:cNvPr>
            <p:cNvSpPr txBox="1"/>
            <p:nvPr/>
          </p:nvSpPr>
          <p:spPr>
            <a:xfrm>
              <a:off x="8574649" y="3541787"/>
              <a:ext cx="3362192" cy="169793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53340" tIns="40005" rIns="53340" bIns="40005" numCol="1" spcCol="1270" anchor="t" anchorCtr="0">
              <a:noAutofit/>
            </a:bodyPr>
            <a:lstStyle/>
            <a:p>
              <a:pPr marL="0" lvl="0" indent="0" algn="l" defTabSz="933450">
                <a:lnSpc>
                  <a:spcPct val="90000"/>
                </a:lnSpc>
                <a:spcBef>
                  <a:spcPct val="0"/>
                </a:spcBef>
                <a:spcAft>
                  <a:spcPct val="35000"/>
                </a:spcAft>
                <a:buNone/>
              </a:pPr>
              <a:r>
                <a:rPr lang="en-US" sz="2100" b="1" kern="1200">
                  <a:solidFill>
                    <a:schemeClr val="accent6"/>
                  </a:solidFill>
                </a:rPr>
                <a:t>Communication</a:t>
              </a:r>
            </a:p>
            <a:p>
              <a:pPr marL="171450" lvl="1" indent="-171450" algn="l" defTabSz="711200">
                <a:lnSpc>
                  <a:spcPct val="90000"/>
                </a:lnSpc>
                <a:spcBef>
                  <a:spcPct val="0"/>
                </a:spcBef>
                <a:spcAft>
                  <a:spcPct val="15000"/>
                </a:spcAft>
                <a:buChar char="•"/>
              </a:pPr>
              <a:r>
                <a:rPr lang="en-US" sz="1600" b="1" kern="1200">
                  <a:solidFill>
                    <a:schemeClr val="accent6"/>
                  </a:solidFill>
                </a:rPr>
                <a:t>Subgroups status between groups</a:t>
              </a:r>
            </a:p>
            <a:p>
              <a:pPr marL="342900" lvl="2" indent="-171450" algn="l" defTabSz="711200">
                <a:lnSpc>
                  <a:spcPct val="90000"/>
                </a:lnSpc>
                <a:spcBef>
                  <a:spcPct val="0"/>
                </a:spcBef>
                <a:spcAft>
                  <a:spcPct val="15000"/>
                </a:spcAft>
                <a:buChar char="•"/>
              </a:pPr>
              <a:r>
                <a:rPr lang="en-US" sz="1600" kern="1200">
                  <a:solidFill>
                    <a:schemeClr val="accent5">
                      <a:lumMod val="40000"/>
                      <a:lumOff val="60000"/>
                    </a:schemeClr>
                  </a:solidFill>
                </a:rPr>
                <a:t>Increased status updates in meetings and action items</a:t>
              </a:r>
            </a:p>
            <a:p>
              <a:pPr marL="171450" lvl="1" indent="-171450" algn="l" defTabSz="711200">
                <a:lnSpc>
                  <a:spcPct val="90000"/>
                </a:lnSpc>
                <a:spcBef>
                  <a:spcPct val="0"/>
                </a:spcBef>
                <a:spcAft>
                  <a:spcPct val="15000"/>
                </a:spcAft>
                <a:buChar char="•"/>
              </a:pPr>
              <a:endParaRPr lang="en-US" sz="1600" kern="1200"/>
            </a:p>
          </p:txBody>
        </p:sp>
      </p:grpSp>
    </p:spTree>
    <p:extLst>
      <p:ext uri="{BB962C8B-B14F-4D97-AF65-F5344CB8AC3E}">
        <p14:creationId xmlns:p14="http://schemas.microsoft.com/office/powerpoint/2010/main" val="147805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9" presetClass="emph" presetSubtype="0" grpId="0" nodeType="withEffect">
                                  <p:stCondLst>
                                    <p:cond delay="0"/>
                                  </p:stCondLst>
                                  <p:childTnLst>
                                    <p:set>
                                      <p:cBhvr>
                                        <p:cTn id="12" dur="indefinite"/>
                                        <p:tgtEl>
                                          <p:spTgt spid="13"/>
                                        </p:tgtEl>
                                        <p:attrNameLst>
                                          <p:attrName>style.opacity</p:attrName>
                                        </p:attrNameLst>
                                      </p:cBhvr>
                                      <p:to>
                                        <p:strVal val="0.5"/>
                                      </p:to>
                                    </p:set>
                                    <p:animEffect filter="image" prLst="opacity: 0.5">
                                      <p:cBhvr rctx="IE">
                                        <p:cTn id="13"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C180AD-7442-403B-88DD-E735BC635316}"/>
              </a:ext>
            </a:extLst>
          </p:cNvPr>
          <p:cNvGraphicFramePr>
            <a:graphicFrameLocks noGrp="1"/>
          </p:cNvGraphicFramePr>
          <p:nvPr>
            <p:ph idx="1"/>
            <p:extLst>
              <p:ext uri="{D42A27DB-BD31-4B8C-83A1-F6EECF244321}">
                <p14:modId xmlns:p14="http://schemas.microsoft.com/office/powerpoint/2010/main" val="4216026442"/>
              </p:ext>
            </p:extLst>
          </p:nvPr>
        </p:nvGraphicFramePr>
        <p:xfrm>
          <a:off x="1196975" y="2033588"/>
          <a:ext cx="9579364" cy="4034508"/>
        </p:xfrm>
        <a:graphic>
          <a:graphicData uri="http://schemas.openxmlformats.org/drawingml/2006/table">
            <a:tbl>
              <a:tblPr firstRow="1" bandRow="1">
                <a:tableStyleId>{5C22544A-7EE6-4342-B048-85BDC9FD1C3A}</a:tableStyleId>
              </a:tblPr>
              <a:tblGrid>
                <a:gridCol w="4789682">
                  <a:extLst>
                    <a:ext uri="{9D8B030D-6E8A-4147-A177-3AD203B41FA5}">
                      <a16:colId xmlns:a16="http://schemas.microsoft.com/office/drawing/2014/main" val="1388992824"/>
                    </a:ext>
                  </a:extLst>
                </a:gridCol>
                <a:gridCol w="4789682">
                  <a:extLst>
                    <a:ext uri="{9D8B030D-6E8A-4147-A177-3AD203B41FA5}">
                      <a16:colId xmlns:a16="http://schemas.microsoft.com/office/drawing/2014/main" val="1848585144"/>
                    </a:ext>
                  </a:extLst>
                </a:gridCol>
              </a:tblGrid>
              <a:tr h="672418">
                <a:tc>
                  <a:txBody>
                    <a:bodyPr/>
                    <a:lstStyle/>
                    <a:p>
                      <a:pPr lvl="0">
                        <a:buNone/>
                      </a:pPr>
                      <a:r>
                        <a:rPr lang="en-US" sz="2400"/>
                        <a:t>Item</a:t>
                      </a:r>
                    </a:p>
                  </a:txBody>
                  <a:tcPr/>
                </a:tc>
                <a:tc>
                  <a:txBody>
                    <a:bodyPr/>
                    <a:lstStyle/>
                    <a:p>
                      <a:r>
                        <a:rPr lang="en-US" sz="2400"/>
                        <a:t>Price</a:t>
                      </a:r>
                    </a:p>
                  </a:txBody>
                  <a:tcPr/>
                </a:tc>
                <a:extLst>
                  <a:ext uri="{0D108BD9-81ED-4DB2-BD59-A6C34878D82A}">
                    <a16:rowId xmlns:a16="http://schemas.microsoft.com/office/drawing/2014/main" val="1260321666"/>
                  </a:ext>
                </a:extLst>
              </a:tr>
              <a:tr h="672418">
                <a:tc>
                  <a:txBody>
                    <a:bodyPr/>
                    <a:lstStyle/>
                    <a:p>
                      <a:pPr lvl="0">
                        <a:buNone/>
                      </a:pPr>
                      <a:r>
                        <a:rPr lang="en-US" sz="2400" b="0" i="0" u="none" strike="noStrike" noProof="0">
                          <a:solidFill>
                            <a:srgbClr val="000000"/>
                          </a:solidFill>
                          <a:latin typeface="Cambria"/>
                        </a:rPr>
                        <a:t>Intel NUC8i7BEH</a:t>
                      </a:r>
                      <a:endParaRPr lang="en-US" sz="2400">
                        <a:solidFill>
                          <a:srgbClr val="000000"/>
                        </a:solidFill>
                      </a:endParaRPr>
                    </a:p>
                  </a:txBody>
                  <a:tcPr/>
                </a:tc>
                <a:tc>
                  <a:txBody>
                    <a:bodyPr/>
                    <a:lstStyle/>
                    <a:p>
                      <a:pPr lvl="0">
                        <a:buNone/>
                      </a:pPr>
                      <a:r>
                        <a:rPr lang="en-US" sz="2400" b="0" i="0" u="none" strike="noStrike" noProof="0">
                          <a:solidFill>
                            <a:srgbClr val="000000"/>
                          </a:solidFill>
                          <a:latin typeface="Cambria"/>
                        </a:rPr>
                        <a:t>$641.84</a:t>
                      </a:r>
                      <a:endParaRPr lang="en-US" sz="2400">
                        <a:solidFill>
                          <a:srgbClr val="000000"/>
                        </a:solidFill>
                      </a:endParaRPr>
                    </a:p>
                  </a:txBody>
                  <a:tcPr/>
                </a:tc>
                <a:extLst>
                  <a:ext uri="{0D108BD9-81ED-4DB2-BD59-A6C34878D82A}">
                    <a16:rowId xmlns:a16="http://schemas.microsoft.com/office/drawing/2014/main" val="230446610"/>
                  </a:ext>
                </a:extLst>
              </a:tr>
              <a:tr h="672418">
                <a:tc>
                  <a:txBody>
                    <a:bodyPr/>
                    <a:lstStyle/>
                    <a:p>
                      <a:r>
                        <a:rPr lang="en-US" sz="2400">
                          <a:solidFill>
                            <a:srgbClr val="000000"/>
                          </a:solidFill>
                        </a:rPr>
                        <a:t>Aluminum Stock</a:t>
                      </a:r>
                    </a:p>
                  </a:txBody>
                  <a:tcPr/>
                </a:tc>
                <a:tc>
                  <a:txBody>
                    <a:bodyPr/>
                    <a:lstStyle/>
                    <a:p>
                      <a:r>
                        <a:rPr lang="en-US" sz="2400">
                          <a:solidFill>
                            <a:srgbClr val="000000"/>
                          </a:solidFill>
                        </a:rPr>
                        <a:t>$388.42</a:t>
                      </a:r>
                    </a:p>
                  </a:txBody>
                  <a:tcPr/>
                </a:tc>
                <a:extLst>
                  <a:ext uri="{0D108BD9-81ED-4DB2-BD59-A6C34878D82A}">
                    <a16:rowId xmlns:a16="http://schemas.microsoft.com/office/drawing/2014/main" val="2819136793"/>
                  </a:ext>
                </a:extLst>
              </a:tr>
              <a:tr h="672418">
                <a:tc>
                  <a:txBody>
                    <a:bodyPr/>
                    <a:lstStyle/>
                    <a:p>
                      <a:r>
                        <a:rPr lang="en-US" sz="2400">
                          <a:solidFill>
                            <a:srgbClr val="000000"/>
                          </a:solidFill>
                        </a:rPr>
                        <a:t>GPS Reciever and Antenna</a:t>
                      </a:r>
                    </a:p>
                  </a:txBody>
                  <a:tcPr/>
                </a:tc>
                <a:tc>
                  <a:txBody>
                    <a:bodyPr/>
                    <a:lstStyle/>
                    <a:p>
                      <a:r>
                        <a:rPr lang="en-US" sz="2400">
                          <a:solidFill>
                            <a:srgbClr val="000000"/>
                          </a:solidFill>
                        </a:rPr>
                        <a:t>$272.32</a:t>
                      </a:r>
                    </a:p>
                  </a:txBody>
                  <a:tcPr/>
                </a:tc>
                <a:extLst>
                  <a:ext uri="{0D108BD9-81ED-4DB2-BD59-A6C34878D82A}">
                    <a16:rowId xmlns:a16="http://schemas.microsoft.com/office/drawing/2014/main" val="2377053570"/>
                  </a:ext>
                </a:extLst>
              </a:tr>
              <a:tr h="672418">
                <a:tc>
                  <a:txBody>
                    <a:bodyPr/>
                    <a:lstStyle/>
                    <a:p>
                      <a:pPr lvl="0">
                        <a:buNone/>
                      </a:pPr>
                      <a:r>
                        <a:rPr lang="en-US" sz="2400">
                          <a:solidFill>
                            <a:srgbClr val="000000"/>
                          </a:solidFill>
                        </a:rPr>
                        <a:t>Cart Wheels</a:t>
                      </a:r>
                    </a:p>
                  </a:txBody>
                  <a:tcPr/>
                </a:tc>
                <a:tc>
                  <a:txBody>
                    <a:bodyPr/>
                    <a:lstStyle/>
                    <a:p>
                      <a:pPr lvl="0">
                        <a:buNone/>
                      </a:pPr>
                      <a:r>
                        <a:rPr lang="en-US" sz="2400">
                          <a:solidFill>
                            <a:srgbClr val="000000"/>
                          </a:solidFill>
                        </a:rPr>
                        <a:t>$156.00</a:t>
                      </a:r>
                    </a:p>
                  </a:txBody>
                  <a:tcPr/>
                </a:tc>
                <a:extLst>
                  <a:ext uri="{0D108BD9-81ED-4DB2-BD59-A6C34878D82A}">
                    <a16:rowId xmlns:a16="http://schemas.microsoft.com/office/drawing/2014/main" val="2079195334"/>
                  </a:ext>
                </a:extLst>
              </a:tr>
              <a:tr h="672418">
                <a:tc>
                  <a:txBody>
                    <a:bodyPr/>
                    <a:lstStyle/>
                    <a:p>
                      <a:pPr lvl="0">
                        <a:buNone/>
                      </a:pPr>
                      <a:r>
                        <a:rPr lang="en-US" sz="2400">
                          <a:solidFill>
                            <a:srgbClr val="000000"/>
                          </a:solidFill>
                        </a:rPr>
                        <a:t>PCB</a:t>
                      </a:r>
                    </a:p>
                  </a:txBody>
                  <a:tcPr/>
                </a:tc>
                <a:tc>
                  <a:txBody>
                    <a:bodyPr/>
                    <a:lstStyle/>
                    <a:p>
                      <a:pPr lvl="0">
                        <a:buNone/>
                      </a:pPr>
                      <a:r>
                        <a:rPr lang="en-US" sz="2400">
                          <a:solidFill>
                            <a:srgbClr val="000000"/>
                          </a:solidFill>
                        </a:rPr>
                        <a:t>$109.00</a:t>
                      </a:r>
                    </a:p>
                  </a:txBody>
                  <a:tcPr/>
                </a:tc>
                <a:extLst>
                  <a:ext uri="{0D108BD9-81ED-4DB2-BD59-A6C34878D82A}">
                    <a16:rowId xmlns:a16="http://schemas.microsoft.com/office/drawing/2014/main" val="3212139824"/>
                  </a:ext>
                </a:extLst>
              </a:tr>
            </a:tbl>
          </a:graphicData>
        </a:graphic>
      </p:graphicFrame>
      <p:sp>
        <p:nvSpPr>
          <p:cNvPr id="3" name="Title 2">
            <a:extLst>
              <a:ext uri="{FF2B5EF4-FFF2-40B4-BE49-F238E27FC236}">
                <a16:creationId xmlns:a16="http://schemas.microsoft.com/office/drawing/2014/main" id="{CC03D74F-E5BF-43C1-99EE-B8672752B596}"/>
              </a:ext>
            </a:extLst>
          </p:cNvPr>
          <p:cNvSpPr>
            <a:spLocks noGrp="1"/>
          </p:cNvSpPr>
          <p:nvPr>
            <p:ph type="title"/>
          </p:nvPr>
        </p:nvSpPr>
        <p:spPr/>
        <p:txBody>
          <a:bodyPr/>
          <a:lstStyle/>
          <a:p>
            <a:r>
              <a:rPr lang="en-US"/>
              <a:t>Budget analysis</a:t>
            </a:r>
          </a:p>
        </p:txBody>
      </p:sp>
      <p:sp>
        <p:nvSpPr>
          <p:cNvPr id="4" name="Slide Number Placeholder 3">
            <a:extLst>
              <a:ext uri="{FF2B5EF4-FFF2-40B4-BE49-F238E27FC236}">
                <a16:creationId xmlns:a16="http://schemas.microsoft.com/office/drawing/2014/main" id="{5F3C94A5-B1E4-4089-9A6A-6F5CE7ECB465}"/>
              </a:ext>
            </a:extLst>
          </p:cNvPr>
          <p:cNvSpPr>
            <a:spLocks noGrp="1"/>
          </p:cNvSpPr>
          <p:nvPr>
            <p:ph type="sldNum" sz="quarter" idx="4"/>
          </p:nvPr>
        </p:nvSpPr>
        <p:spPr/>
        <p:txBody>
          <a:bodyPr/>
          <a:lstStyle/>
          <a:p>
            <a:fld id="{292ABC7F-B9E9-0840-915A-8F394559AFCC}" type="slidenum">
              <a:rPr lang="en-US" smtClean="0"/>
              <a:pPr/>
              <a:t>62</a:t>
            </a:fld>
            <a:endParaRPr lang="en-US"/>
          </a:p>
        </p:txBody>
      </p:sp>
      <p:sp>
        <p:nvSpPr>
          <p:cNvPr id="7" name="TextBox 6">
            <a:extLst>
              <a:ext uri="{FF2B5EF4-FFF2-40B4-BE49-F238E27FC236}">
                <a16:creationId xmlns:a16="http://schemas.microsoft.com/office/drawing/2014/main" id="{3F10447E-198E-455E-967F-335E1EC75E62}"/>
              </a:ext>
            </a:extLst>
          </p:cNvPr>
          <p:cNvSpPr txBox="1"/>
          <p:nvPr/>
        </p:nvSpPr>
        <p:spPr>
          <a:xfrm>
            <a:off x="652462" y="1295400"/>
            <a:ext cx="7696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0000"/>
                </a:solidFill>
              </a:rPr>
              <a:t>Most expensive Components Purchased:</a:t>
            </a:r>
          </a:p>
        </p:txBody>
      </p:sp>
    </p:spTree>
    <p:extLst>
      <p:ext uri="{BB962C8B-B14F-4D97-AF65-F5344CB8AC3E}">
        <p14:creationId xmlns:p14="http://schemas.microsoft.com/office/powerpoint/2010/main" val="11286261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D90DFF-391B-46AD-BE82-B9B16696C1FD}"/>
              </a:ext>
            </a:extLst>
          </p:cNvPr>
          <p:cNvSpPr>
            <a:spLocks noGrp="1"/>
          </p:cNvSpPr>
          <p:nvPr>
            <p:ph type="title"/>
          </p:nvPr>
        </p:nvSpPr>
        <p:spPr/>
        <p:txBody>
          <a:bodyPr/>
          <a:lstStyle/>
          <a:p>
            <a:r>
              <a:rPr lang="en-US" dirty="0"/>
              <a:t>Compared Budget</a:t>
            </a:r>
          </a:p>
        </p:txBody>
      </p:sp>
      <p:sp>
        <p:nvSpPr>
          <p:cNvPr id="4" name="Slide Number Placeholder 3">
            <a:extLst>
              <a:ext uri="{FF2B5EF4-FFF2-40B4-BE49-F238E27FC236}">
                <a16:creationId xmlns:a16="http://schemas.microsoft.com/office/drawing/2014/main" id="{A28FE6ED-2AF1-4F3F-A8C3-5E4910AB95A5}"/>
              </a:ext>
            </a:extLst>
          </p:cNvPr>
          <p:cNvSpPr>
            <a:spLocks noGrp="1"/>
          </p:cNvSpPr>
          <p:nvPr>
            <p:ph type="sldNum" sz="quarter" idx="4"/>
          </p:nvPr>
        </p:nvSpPr>
        <p:spPr/>
        <p:txBody>
          <a:bodyPr/>
          <a:lstStyle/>
          <a:p>
            <a:fld id="{292ABC7F-B9E9-0840-915A-8F394559AFCC}" type="slidenum">
              <a:rPr lang="en-US" smtClean="0"/>
              <a:pPr/>
              <a:t>63</a:t>
            </a:fld>
            <a:endParaRPr lang="en-US"/>
          </a:p>
        </p:txBody>
      </p:sp>
      <p:sp>
        <p:nvSpPr>
          <p:cNvPr id="5" name="Rectangle 4">
            <a:extLst>
              <a:ext uri="{FF2B5EF4-FFF2-40B4-BE49-F238E27FC236}">
                <a16:creationId xmlns:a16="http://schemas.microsoft.com/office/drawing/2014/main" id="{E5D0DFB6-F0D7-4A70-8A95-2044FBA66E33}"/>
              </a:ext>
            </a:extLst>
          </p:cNvPr>
          <p:cNvSpPr/>
          <p:nvPr/>
        </p:nvSpPr>
        <p:spPr>
          <a:xfrm>
            <a:off x="6371097" y="3082291"/>
            <a:ext cx="985837" cy="246284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AC7F53-6601-4695-92A9-2DF5B07E7EDB}"/>
              </a:ext>
            </a:extLst>
          </p:cNvPr>
          <p:cNvSpPr/>
          <p:nvPr/>
        </p:nvSpPr>
        <p:spPr>
          <a:xfrm>
            <a:off x="3290493" y="3186113"/>
            <a:ext cx="985837" cy="235902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C023EEB-5D4C-4F34-AC20-7B8D455B25C9}"/>
              </a:ext>
            </a:extLst>
          </p:cNvPr>
          <p:cNvSpPr/>
          <p:nvPr/>
        </p:nvSpPr>
        <p:spPr>
          <a:xfrm>
            <a:off x="3290493" y="1320800"/>
            <a:ext cx="985837" cy="1858963"/>
          </a:xfrm>
          <a:prstGeom prst="rect">
            <a:avLst/>
          </a:prstGeom>
          <a:solidFill>
            <a:schemeClr val="accent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48451B7-C7A0-4615-891D-67AD2EFDE113}"/>
              </a:ext>
            </a:extLst>
          </p:cNvPr>
          <p:cNvSpPr txBox="1"/>
          <p:nvPr/>
        </p:nvSpPr>
        <p:spPr>
          <a:xfrm>
            <a:off x="8374457" y="4152898"/>
            <a:ext cx="11715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000000"/>
                </a:solidFill>
                <a:ea typeface="+mn-lt"/>
                <a:cs typeface="+mn-lt"/>
              </a:rPr>
              <a:t>$2,349.95</a:t>
            </a:r>
            <a:endParaRPr lang="en-US" dirty="0">
              <a:solidFill>
                <a:srgbClr val="000000"/>
              </a:solidFill>
            </a:endParaRPr>
          </a:p>
        </p:txBody>
      </p:sp>
      <p:sp>
        <p:nvSpPr>
          <p:cNvPr id="11" name="TextBox 10">
            <a:extLst>
              <a:ext uri="{FF2B5EF4-FFF2-40B4-BE49-F238E27FC236}">
                <a16:creationId xmlns:a16="http://schemas.microsoft.com/office/drawing/2014/main" id="{BF4925D5-667D-4025-96CA-0872487E2D55}"/>
              </a:ext>
            </a:extLst>
          </p:cNvPr>
          <p:cNvSpPr txBox="1"/>
          <p:nvPr/>
        </p:nvSpPr>
        <p:spPr>
          <a:xfrm>
            <a:off x="3201593" y="946150"/>
            <a:ext cx="13541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0000"/>
                </a:solidFill>
                <a:ea typeface="+mn-lt"/>
                <a:cs typeface="+mn-lt"/>
              </a:rPr>
              <a:t>$4,313.66</a:t>
            </a:r>
            <a:endParaRPr lang="en-US">
              <a:solidFill>
                <a:srgbClr val="000000"/>
              </a:solidFill>
            </a:endParaRPr>
          </a:p>
        </p:txBody>
      </p:sp>
      <p:sp>
        <p:nvSpPr>
          <p:cNvPr id="12" name="TextBox 11">
            <a:extLst>
              <a:ext uri="{FF2B5EF4-FFF2-40B4-BE49-F238E27FC236}">
                <a16:creationId xmlns:a16="http://schemas.microsoft.com/office/drawing/2014/main" id="{A93E60F1-ACFE-4B43-BF74-D941819CF1AF}"/>
              </a:ext>
            </a:extLst>
          </p:cNvPr>
          <p:cNvSpPr txBox="1"/>
          <p:nvPr/>
        </p:nvSpPr>
        <p:spPr>
          <a:xfrm>
            <a:off x="1093392" y="2050017"/>
            <a:ext cx="13541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000000"/>
                </a:solidFill>
                <a:ea typeface="+mn-lt"/>
                <a:cs typeface="+mn-lt"/>
              </a:rPr>
              <a:t>$2,009.58</a:t>
            </a:r>
            <a:endParaRPr lang="en-US" dirty="0">
              <a:solidFill>
                <a:srgbClr val="000000"/>
              </a:solidFill>
            </a:endParaRPr>
          </a:p>
        </p:txBody>
      </p:sp>
      <p:sp>
        <p:nvSpPr>
          <p:cNvPr id="13" name="TextBox 12">
            <a:extLst>
              <a:ext uri="{FF2B5EF4-FFF2-40B4-BE49-F238E27FC236}">
                <a16:creationId xmlns:a16="http://schemas.microsoft.com/office/drawing/2014/main" id="{D11C4D2B-EF44-4487-BF5E-2392AD5EA458}"/>
              </a:ext>
            </a:extLst>
          </p:cNvPr>
          <p:cNvSpPr txBox="1"/>
          <p:nvPr/>
        </p:nvSpPr>
        <p:spPr>
          <a:xfrm>
            <a:off x="1050531" y="4152898"/>
            <a:ext cx="13541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0000"/>
                </a:solidFill>
                <a:ea typeface="+mn-lt"/>
                <a:cs typeface="+mn-lt"/>
              </a:rPr>
              <a:t>$2,304.08</a:t>
            </a:r>
            <a:endParaRPr lang="en-US">
              <a:solidFill>
                <a:srgbClr val="000000"/>
              </a:solidFill>
            </a:endParaRPr>
          </a:p>
        </p:txBody>
      </p:sp>
      <p:sp>
        <p:nvSpPr>
          <p:cNvPr id="14" name="Left Brace 13">
            <a:extLst>
              <a:ext uri="{FF2B5EF4-FFF2-40B4-BE49-F238E27FC236}">
                <a16:creationId xmlns:a16="http://schemas.microsoft.com/office/drawing/2014/main" id="{40C52673-8FB7-4195-AB8D-F8CB8A4F4C4D}"/>
              </a:ext>
            </a:extLst>
          </p:cNvPr>
          <p:cNvSpPr/>
          <p:nvPr/>
        </p:nvSpPr>
        <p:spPr>
          <a:xfrm>
            <a:off x="2272969" y="1328739"/>
            <a:ext cx="742822" cy="179546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Left Brace 14">
            <a:extLst>
              <a:ext uri="{FF2B5EF4-FFF2-40B4-BE49-F238E27FC236}">
                <a16:creationId xmlns:a16="http://schemas.microsoft.com/office/drawing/2014/main" id="{575C9D88-F3B0-436D-AC54-058FF2B3AEA2}"/>
              </a:ext>
            </a:extLst>
          </p:cNvPr>
          <p:cNvSpPr/>
          <p:nvPr/>
        </p:nvSpPr>
        <p:spPr>
          <a:xfrm>
            <a:off x="2272969" y="3186114"/>
            <a:ext cx="742822" cy="229552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08B9DD87-146F-4CE1-97E8-DDBFB3A45F0C}"/>
              </a:ext>
            </a:extLst>
          </p:cNvPr>
          <p:cNvSpPr txBox="1"/>
          <p:nvPr/>
        </p:nvSpPr>
        <p:spPr>
          <a:xfrm>
            <a:off x="2645968" y="5899149"/>
            <a:ext cx="23225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ea typeface="+mn-lt"/>
                <a:cs typeface="+mn-lt"/>
              </a:rPr>
              <a:t>Predicted Spending as of CDR</a:t>
            </a:r>
            <a:endParaRPr lang="en-US">
              <a:solidFill>
                <a:srgbClr val="000000"/>
              </a:solidFill>
            </a:endParaRPr>
          </a:p>
        </p:txBody>
      </p:sp>
      <p:sp>
        <p:nvSpPr>
          <p:cNvPr id="17" name="TextBox 16">
            <a:extLst>
              <a:ext uri="{FF2B5EF4-FFF2-40B4-BE49-F238E27FC236}">
                <a16:creationId xmlns:a16="http://schemas.microsoft.com/office/drawing/2014/main" id="{9C9E3C5B-0B89-4D70-BEA2-AC110A527EBD}"/>
              </a:ext>
            </a:extLst>
          </p:cNvPr>
          <p:cNvSpPr txBox="1"/>
          <p:nvPr/>
        </p:nvSpPr>
        <p:spPr>
          <a:xfrm>
            <a:off x="5639787" y="5899149"/>
            <a:ext cx="23225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0000"/>
                </a:solidFill>
                <a:ea typeface="+mn-lt"/>
                <a:cs typeface="+mn-lt"/>
              </a:rPr>
              <a:t>Actual Spending</a:t>
            </a:r>
            <a:endParaRPr lang="en-US">
              <a:solidFill>
                <a:srgbClr val="000000"/>
              </a:solidFill>
            </a:endParaRPr>
          </a:p>
        </p:txBody>
      </p:sp>
      <p:sp>
        <p:nvSpPr>
          <p:cNvPr id="18" name="TextBox 17">
            <a:extLst>
              <a:ext uri="{FF2B5EF4-FFF2-40B4-BE49-F238E27FC236}">
                <a16:creationId xmlns:a16="http://schemas.microsoft.com/office/drawing/2014/main" id="{7A0C743D-A3DF-4973-8BD7-3C57BAC3BD60}"/>
              </a:ext>
            </a:extLst>
          </p:cNvPr>
          <p:cNvSpPr txBox="1"/>
          <p:nvPr/>
        </p:nvSpPr>
        <p:spPr>
          <a:xfrm>
            <a:off x="4830432" y="1306829"/>
            <a:ext cx="2566993" cy="1477328"/>
          </a:xfrm>
          <a:prstGeom prst="rect">
            <a:avLst/>
          </a:prstGeom>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0000"/>
                </a:solidFill>
                <a:ea typeface="+mn-lt"/>
                <a:cs typeface="+mn-lt"/>
              </a:rPr>
              <a:t>Redundancy</a:t>
            </a:r>
            <a:endParaRPr lang="en-US" b="1" dirty="0"/>
          </a:p>
          <a:p>
            <a:pPr marL="285750" indent="-285750">
              <a:buFont typeface="Arial"/>
              <a:buChar char="•"/>
            </a:pPr>
            <a:r>
              <a:rPr lang="en-US" dirty="0">
                <a:solidFill>
                  <a:srgbClr val="000000"/>
                </a:solidFill>
                <a:ea typeface="Cambria"/>
              </a:rPr>
              <a:t>Processor</a:t>
            </a:r>
          </a:p>
          <a:p>
            <a:pPr marL="285750" indent="-285750">
              <a:buFont typeface="Arial"/>
              <a:buChar char="•"/>
            </a:pPr>
            <a:r>
              <a:rPr lang="en-US" dirty="0">
                <a:solidFill>
                  <a:srgbClr val="000000"/>
                </a:solidFill>
                <a:ea typeface="Cambria"/>
              </a:rPr>
              <a:t>Time of flight camera</a:t>
            </a:r>
          </a:p>
          <a:p>
            <a:pPr marL="285750" indent="-285750">
              <a:buFont typeface="Arial"/>
              <a:buChar char="•"/>
            </a:pPr>
            <a:r>
              <a:rPr lang="en-US" dirty="0">
                <a:solidFill>
                  <a:srgbClr val="000000"/>
                </a:solidFill>
                <a:ea typeface="Cambria"/>
              </a:rPr>
              <a:t>Aluminum</a:t>
            </a:r>
          </a:p>
          <a:p>
            <a:pPr marL="285750" indent="-285750">
              <a:buFont typeface="Arial"/>
              <a:buChar char="•"/>
            </a:pPr>
            <a:r>
              <a:rPr lang="en-US" dirty="0">
                <a:solidFill>
                  <a:srgbClr val="000000"/>
                </a:solidFill>
                <a:ea typeface="Cambria"/>
              </a:rPr>
              <a:t>Etc.</a:t>
            </a:r>
          </a:p>
        </p:txBody>
      </p:sp>
      <p:sp>
        <p:nvSpPr>
          <p:cNvPr id="19" name="Left Brace 18">
            <a:extLst>
              <a:ext uri="{FF2B5EF4-FFF2-40B4-BE49-F238E27FC236}">
                <a16:creationId xmlns:a16="http://schemas.microsoft.com/office/drawing/2014/main" id="{7B225490-5931-4E7E-82B3-6AF30EDE9B14}"/>
              </a:ext>
            </a:extLst>
          </p:cNvPr>
          <p:cNvSpPr/>
          <p:nvPr/>
        </p:nvSpPr>
        <p:spPr>
          <a:xfrm rot="10800000">
            <a:off x="7631637" y="3082290"/>
            <a:ext cx="742822" cy="243109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7E9BA32-A3A9-42DE-9FC0-ACC3999CF759}"/>
              </a:ext>
            </a:extLst>
          </p:cNvPr>
          <p:cNvCxnSpPr>
            <a:cxnSpLocks/>
          </p:cNvCxnSpPr>
          <p:nvPr/>
        </p:nvCxnSpPr>
        <p:spPr>
          <a:xfrm>
            <a:off x="3290493" y="3179763"/>
            <a:ext cx="4066441" cy="0"/>
          </a:xfrm>
          <a:prstGeom prst="line">
            <a:avLst/>
          </a:prstGeom>
          <a:ln w="2857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E6A36201-A84C-4302-A841-07EFA74DE76D}"/>
              </a:ext>
            </a:extLst>
          </p:cNvPr>
          <p:cNvCxnSpPr>
            <a:cxnSpLocks/>
            <a:stCxn id="18" idx="1"/>
            <a:endCxn id="9" idx="3"/>
          </p:cNvCxnSpPr>
          <p:nvPr/>
        </p:nvCxnSpPr>
        <p:spPr>
          <a:xfrm flipH="1">
            <a:off x="4276330" y="2045493"/>
            <a:ext cx="554102" cy="204789"/>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9750551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764DF4-A869-4065-ABC7-9FA16358B2ED}"/>
              </a:ext>
            </a:extLst>
          </p:cNvPr>
          <p:cNvSpPr>
            <a:spLocks noGrp="1"/>
          </p:cNvSpPr>
          <p:nvPr>
            <p:ph type="title"/>
          </p:nvPr>
        </p:nvSpPr>
        <p:spPr/>
        <p:txBody>
          <a:bodyPr/>
          <a:lstStyle/>
          <a:p>
            <a:r>
              <a:rPr lang="en-US"/>
              <a:t>“Industry” Cost</a:t>
            </a:r>
          </a:p>
        </p:txBody>
      </p:sp>
      <p:sp>
        <p:nvSpPr>
          <p:cNvPr id="4" name="Slide Number Placeholder 3">
            <a:extLst>
              <a:ext uri="{FF2B5EF4-FFF2-40B4-BE49-F238E27FC236}">
                <a16:creationId xmlns:a16="http://schemas.microsoft.com/office/drawing/2014/main" id="{35A5EB7E-A3B5-46DB-B136-C7C260929A24}"/>
              </a:ext>
            </a:extLst>
          </p:cNvPr>
          <p:cNvSpPr>
            <a:spLocks noGrp="1"/>
          </p:cNvSpPr>
          <p:nvPr>
            <p:ph type="sldNum" sz="quarter" idx="4"/>
          </p:nvPr>
        </p:nvSpPr>
        <p:spPr/>
        <p:txBody>
          <a:bodyPr/>
          <a:lstStyle/>
          <a:p>
            <a:fld id="{292ABC7F-B9E9-0840-915A-8F394559AFCC}" type="slidenum">
              <a:rPr lang="en-US" smtClean="0"/>
              <a:pPr/>
              <a:t>64</a:t>
            </a:fld>
            <a:endParaRPr lang="en-US"/>
          </a:p>
        </p:txBody>
      </p:sp>
      <p:sp>
        <p:nvSpPr>
          <p:cNvPr id="8" name="Content Placeholder 7">
            <a:extLst>
              <a:ext uri="{FF2B5EF4-FFF2-40B4-BE49-F238E27FC236}">
                <a16:creationId xmlns:a16="http://schemas.microsoft.com/office/drawing/2014/main" id="{CC372995-FD0B-4FB7-854F-277D44917308}"/>
              </a:ext>
            </a:extLst>
          </p:cNvPr>
          <p:cNvSpPr>
            <a:spLocks noGrp="1"/>
          </p:cNvSpPr>
          <p:nvPr>
            <p:ph idx="1"/>
          </p:nvPr>
        </p:nvSpPr>
        <p:spPr>
          <a:xfrm>
            <a:off x="610181" y="914401"/>
            <a:ext cx="5485819" cy="5480829"/>
          </a:xfrm>
        </p:spPr>
        <p:txBody>
          <a:bodyPr>
            <a:normAutofit/>
          </a:bodyPr>
          <a:lstStyle/>
          <a:p>
            <a:r>
              <a:rPr lang="en-US" sz="2800" b="1"/>
              <a:t>Project Hours:</a:t>
            </a:r>
          </a:p>
          <a:p>
            <a:pPr lvl="1"/>
            <a:r>
              <a:rPr lang="en-US" sz="2400"/>
              <a:t>Recorded over </a:t>
            </a:r>
            <a:r>
              <a:rPr lang="en-US" sz="2400" b="1"/>
              <a:t>23 weeks</a:t>
            </a:r>
          </a:p>
          <a:p>
            <a:pPr lvl="2"/>
            <a:r>
              <a:rPr lang="en-US" sz="2000"/>
              <a:t>Stopped the week of Mar 16</a:t>
            </a:r>
          </a:p>
          <a:p>
            <a:pPr lvl="1"/>
            <a:r>
              <a:rPr lang="en-US" sz="2400"/>
              <a:t>Total Hours:</a:t>
            </a:r>
          </a:p>
          <a:p>
            <a:pPr lvl="2"/>
            <a:r>
              <a:rPr lang="en-US" sz="2000" b="1"/>
              <a:t>3743 </a:t>
            </a:r>
            <a:r>
              <a:rPr lang="en-US" sz="2000" b="1" err="1"/>
              <a:t>hrs</a:t>
            </a:r>
            <a:endParaRPr lang="en-US" sz="2000" b="1"/>
          </a:p>
          <a:p>
            <a:r>
              <a:rPr lang="en-US" sz="2800" b="1"/>
              <a:t>Entry Level Engineers</a:t>
            </a:r>
          </a:p>
          <a:p>
            <a:pPr lvl="1"/>
            <a:r>
              <a:rPr lang="en-US" sz="2400"/>
              <a:t>Assumed Salary of $65k &amp; 40hrs/week</a:t>
            </a:r>
          </a:p>
          <a:p>
            <a:pPr lvl="1"/>
            <a:r>
              <a:rPr lang="en-US" sz="2400"/>
              <a:t>$31.25/</a:t>
            </a:r>
            <a:r>
              <a:rPr lang="en-US" sz="2400" err="1"/>
              <a:t>hr</a:t>
            </a:r>
            <a:endParaRPr lang="en-US" sz="2400"/>
          </a:p>
          <a:p>
            <a:r>
              <a:rPr lang="en-US" sz="2800" b="1"/>
              <a:t>Cost of Manhours</a:t>
            </a:r>
          </a:p>
          <a:p>
            <a:pPr lvl="1"/>
            <a:r>
              <a:rPr lang="en-US" sz="2400" b="1">
                <a:solidFill>
                  <a:srgbClr val="00CC00"/>
                </a:solidFill>
              </a:rPr>
              <a:t>$116,968.75</a:t>
            </a:r>
          </a:p>
        </p:txBody>
      </p:sp>
      <p:sp>
        <p:nvSpPr>
          <p:cNvPr id="9" name="Content Placeholder 7">
            <a:extLst>
              <a:ext uri="{FF2B5EF4-FFF2-40B4-BE49-F238E27FC236}">
                <a16:creationId xmlns:a16="http://schemas.microsoft.com/office/drawing/2014/main" id="{9854F715-9B82-4423-8680-58C7E8309E9E}"/>
              </a:ext>
            </a:extLst>
          </p:cNvPr>
          <p:cNvSpPr txBox="1">
            <a:spLocks/>
          </p:cNvSpPr>
          <p:nvPr/>
        </p:nvSpPr>
        <p:spPr>
          <a:xfrm>
            <a:off x="6096000" y="915973"/>
            <a:ext cx="5485819" cy="2513027"/>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Wingdings" charset="2"/>
              <a:buChar char="§"/>
              <a:defRPr sz="24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0000"/>
                </a:solidFill>
                <a:latin typeface="+mn-lt"/>
                <a:ea typeface="+mn-ea"/>
                <a:cs typeface="+mn-cs"/>
              </a:defRPr>
            </a:lvl2pPr>
            <a:lvl3pPr marL="1143000" indent="-228600" algn="l" defTabSz="457200" rtl="0" eaLnBrk="1" latinLnBrk="0" hangingPunct="1">
              <a:spcBef>
                <a:spcPct val="20000"/>
              </a:spcBef>
              <a:buFont typeface="Wingdings" charset="2"/>
              <a:buChar char="§"/>
              <a:defRPr sz="1800" b="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a:t>Total of Materials</a:t>
            </a:r>
          </a:p>
          <a:p>
            <a:pPr lvl="1"/>
            <a:r>
              <a:rPr lang="en-US" sz="2400" dirty="0"/>
              <a:t>Heritage Costs</a:t>
            </a:r>
            <a:endParaRPr lang="en-US" sz="2400" dirty="0">
              <a:ea typeface="Cambria"/>
            </a:endParaRPr>
          </a:p>
          <a:p>
            <a:pPr lvl="2"/>
            <a:r>
              <a:rPr lang="en-US" sz="2000" dirty="0">
                <a:solidFill>
                  <a:schemeClr val="accent6"/>
                </a:solidFill>
                <a:ea typeface="+mn-lt"/>
                <a:cs typeface="+mn-lt"/>
              </a:rPr>
              <a:t>$2,772.00</a:t>
            </a:r>
          </a:p>
          <a:p>
            <a:pPr lvl="1"/>
            <a:r>
              <a:rPr lang="en-US" sz="2400" dirty="0"/>
              <a:t>Material Costs</a:t>
            </a:r>
            <a:endParaRPr lang="en-US" sz="2400" dirty="0">
              <a:ea typeface="Cambria"/>
            </a:endParaRPr>
          </a:p>
          <a:p>
            <a:pPr lvl="2"/>
            <a:r>
              <a:rPr lang="en-US" sz="2000" dirty="0">
                <a:solidFill>
                  <a:schemeClr val="accent6"/>
                </a:solidFill>
                <a:ea typeface="+mn-lt"/>
                <a:cs typeface="+mn-lt"/>
              </a:rPr>
              <a:t>$2,349.95</a:t>
            </a:r>
          </a:p>
          <a:p>
            <a:pPr lvl="1"/>
            <a:r>
              <a:rPr lang="en-US" sz="2400" dirty="0"/>
              <a:t>Assume 200% Overhead</a:t>
            </a:r>
            <a:endParaRPr lang="en-US" sz="2400" dirty="0">
              <a:ea typeface="Cambria"/>
            </a:endParaRPr>
          </a:p>
        </p:txBody>
      </p:sp>
      <p:sp>
        <p:nvSpPr>
          <p:cNvPr id="10" name="Content Placeholder 7">
            <a:extLst>
              <a:ext uri="{FF2B5EF4-FFF2-40B4-BE49-F238E27FC236}">
                <a16:creationId xmlns:a16="http://schemas.microsoft.com/office/drawing/2014/main" id="{6ADF79D6-FF15-410F-A963-297BE2DD17B2}"/>
              </a:ext>
            </a:extLst>
          </p:cNvPr>
          <p:cNvSpPr txBox="1">
            <a:spLocks/>
          </p:cNvSpPr>
          <p:nvPr/>
        </p:nvSpPr>
        <p:spPr>
          <a:xfrm>
            <a:off x="6238875" y="3934955"/>
            <a:ext cx="5485819" cy="2388838"/>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Wingdings" charset="2"/>
              <a:buChar char="§"/>
              <a:defRPr sz="24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0000"/>
                </a:solidFill>
                <a:latin typeface="+mn-lt"/>
                <a:ea typeface="+mn-ea"/>
                <a:cs typeface="+mn-cs"/>
              </a:defRPr>
            </a:lvl2pPr>
            <a:lvl3pPr marL="1143000" indent="-228600" algn="l" defTabSz="457200" rtl="0" eaLnBrk="1" latinLnBrk="0" hangingPunct="1">
              <a:spcBef>
                <a:spcPct val="20000"/>
              </a:spcBef>
              <a:buFont typeface="Wingdings" charset="2"/>
              <a:buChar char="§"/>
              <a:defRPr sz="1800" b="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b="1" dirty="0">
                <a:solidFill>
                  <a:srgbClr val="C00000"/>
                </a:solidFill>
              </a:rPr>
              <a:t>Total Industry Cost:</a:t>
            </a:r>
          </a:p>
          <a:p>
            <a:pPr marL="0" indent="0">
              <a:buNone/>
            </a:pPr>
            <a:r>
              <a:rPr lang="en-US" dirty="0">
                <a:ea typeface="+mn-lt"/>
                <a:cs typeface="+mn-lt"/>
              </a:rPr>
              <a:t>	$116,968.75	(Manhours)</a:t>
            </a:r>
          </a:p>
          <a:p>
            <a:pPr marL="0" indent="0">
              <a:buNone/>
            </a:pPr>
            <a:r>
              <a:rPr lang="en-US" dirty="0">
                <a:ea typeface="+mn-lt"/>
                <a:cs typeface="+mn-lt"/>
              </a:rPr>
              <a:t>	</a:t>
            </a:r>
            <a:r>
              <a:rPr lang="en-US" u="sng" dirty="0">
                <a:ea typeface="+mn-lt"/>
                <a:cs typeface="+mn-lt"/>
              </a:rPr>
              <a:t>+$15,578.85</a:t>
            </a:r>
            <a:r>
              <a:rPr lang="en-US" dirty="0">
                <a:ea typeface="+mn-lt"/>
                <a:cs typeface="+mn-lt"/>
              </a:rPr>
              <a:t>	(Materials)</a:t>
            </a:r>
            <a:endParaRPr lang="en-US" u="sng" dirty="0">
              <a:ea typeface="+mn-lt"/>
              <a:cs typeface="+mn-lt"/>
            </a:endParaRPr>
          </a:p>
          <a:p>
            <a:pPr marL="0" indent="0">
              <a:buNone/>
            </a:pPr>
            <a:r>
              <a:rPr lang="en-US" sz="3500" b="1" dirty="0">
                <a:solidFill>
                  <a:schemeClr val="accent1">
                    <a:lumMod val="75000"/>
                  </a:schemeClr>
                </a:solidFill>
                <a:ea typeface="+mn-lt"/>
                <a:cs typeface="+mn-lt"/>
              </a:rPr>
              <a:t>   $132,547.60</a:t>
            </a:r>
          </a:p>
          <a:p>
            <a:pPr marL="0" indent="0">
              <a:buNone/>
            </a:pPr>
            <a:r>
              <a:rPr lang="en-US" sz="1400" dirty="0">
                <a:solidFill>
                  <a:srgbClr val="00CC00"/>
                </a:solidFill>
                <a:ea typeface="+mn-lt"/>
                <a:cs typeface="+mn-lt"/>
              </a:rPr>
              <a:t>	</a:t>
            </a:r>
            <a:endParaRPr lang="en-US" sz="1400" dirty="0">
              <a:solidFill>
                <a:srgbClr val="00CC00"/>
              </a:solidFill>
            </a:endParaRPr>
          </a:p>
        </p:txBody>
      </p:sp>
      <p:pic>
        <p:nvPicPr>
          <p:cNvPr id="20" name="Picture 19" descr="A picture containing table, sitting, holding, covered&#10;&#10;Description automatically generated">
            <a:extLst>
              <a:ext uri="{FF2B5EF4-FFF2-40B4-BE49-F238E27FC236}">
                <a16:creationId xmlns:a16="http://schemas.microsoft.com/office/drawing/2014/main" id="{BBB84C4E-F3FE-487F-8B57-904647A25A77}"/>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flipH="1">
            <a:off x="2972089" y="1133020"/>
            <a:ext cx="4752685" cy="5043590"/>
          </a:xfrm>
          <a:prstGeom prst="rect">
            <a:avLst/>
          </a:prstGeom>
        </p:spPr>
      </p:pic>
      <p:sp>
        <p:nvSpPr>
          <p:cNvPr id="2" name="Oval 1">
            <a:extLst>
              <a:ext uri="{FF2B5EF4-FFF2-40B4-BE49-F238E27FC236}">
                <a16:creationId xmlns:a16="http://schemas.microsoft.com/office/drawing/2014/main" id="{52A475FD-EEF2-4B0F-AD80-A6567D675176}"/>
              </a:ext>
            </a:extLst>
          </p:cNvPr>
          <p:cNvSpPr/>
          <p:nvPr/>
        </p:nvSpPr>
        <p:spPr>
          <a:xfrm>
            <a:off x="6238876" y="5288437"/>
            <a:ext cx="3404746" cy="810705"/>
          </a:xfrm>
          <a:prstGeom prst="ellipse">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1661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F90E9-F937-4632-83E0-8B5FA9A13E70}"/>
              </a:ext>
            </a:extLst>
          </p:cNvPr>
          <p:cNvSpPr>
            <a:spLocks noGrp="1"/>
          </p:cNvSpPr>
          <p:nvPr>
            <p:ph type="title"/>
          </p:nvPr>
        </p:nvSpPr>
        <p:spPr>
          <a:xfrm>
            <a:off x="3965658" y="2304585"/>
            <a:ext cx="4491304" cy="1553118"/>
          </a:xfrm>
        </p:spPr>
        <p:txBody>
          <a:bodyPr>
            <a:normAutofit/>
          </a:bodyPr>
          <a:lstStyle/>
          <a:p>
            <a:r>
              <a:rPr lang="en-US" sz="4400"/>
              <a:t>Backup Slides</a:t>
            </a:r>
          </a:p>
        </p:txBody>
      </p:sp>
      <p:sp>
        <p:nvSpPr>
          <p:cNvPr id="3" name="Slide Number Placeholder 2">
            <a:extLst>
              <a:ext uri="{FF2B5EF4-FFF2-40B4-BE49-F238E27FC236}">
                <a16:creationId xmlns:a16="http://schemas.microsoft.com/office/drawing/2014/main" id="{13B3CAF9-9B02-4C0D-AEFE-547EB8F273D1}"/>
              </a:ext>
            </a:extLst>
          </p:cNvPr>
          <p:cNvSpPr>
            <a:spLocks noGrp="1"/>
          </p:cNvSpPr>
          <p:nvPr>
            <p:ph type="sldNum" sz="quarter" idx="4"/>
          </p:nvPr>
        </p:nvSpPr>
        <p:spPr/>
        <p:txBody>
          <a:bodyPr/>
          <a:lstStyle/>
          <a:p>
            <a:fld id="{292ABC7F-B9E9-0840-915A-8F394559AFCC}" type="slidenum">
              <a:rPr lang="en-US" smtClean="0"/>
              <a:pPr/>
              <a:t>65</a:t>
            </a:fld>
            <a:endParaRPr lang="en-US"/>
          </a:p>
        </p:txBody>
      </p:sp>
    </p:spTree>
    <p:extLst>
      <p:ext uri="{BB962C8B-B14F-4D97-AF65-F5344CB8AC3E}">
        <p14:creationId xmlns:p14="http://schemas.microsoft.com/office/powerpoint/2010/main" val="31235927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D8F536-E499-4C20-A5AF-3C23CF2DE570}"/>
              </a:ext>
            </a:extLst>
          </p:cNvPr>
          <p:cNvSpPr/>
          <p:nvPr/>
        </p:nvSpPr>
        <p:spPr>
          <a:xfrm>
            <a:off x="5717529" y="3163449"/>
            <a:ext cx="6155357" cy="3464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0041E526-D874-4E83-9A2B-11C6B215378F}"/>
                  </a:ext>
                </a:extLst>
              </p:cNvPr>
              <p:cNvSpPr>
                <a:spLocks noGrp="1"/>
              </p:cNvSpPr>
              <p:nvPr>
                <p:ph idx="1"/>
              </p:nvPr>
            </p:nvSpPr>
            <p:spPr>
              <a:xfrm>
                <a:off x="0" y="914402"/>
                <a:ext cx="12191999" cy="2941162"/>
              </a:xfrm>
            </p:spPr>
            <p:txBody>
              <a:bodyPr vert="horz" lIns="91440" tIns="45720" rIns="91440" bIns="45720" rtlCol="0" anchor="t">
                <a:normAutofit/>
              </a:bodyPr>
              <a:lstStyle/>
              <a:p>
                <a:r>
                  <a:rPr lang="en-US"/>
                  <a:t>Monte-Carlo Truth Model Testing </a:t>
                </a:r>
              </a:p>
              <a:p>
                <a:pPr lvl="1"/>
                <a:r>
                  <a:rPr lang="en-US"/>
                  <a:t>Chi-Squared Analysis of NEES:</a:t>
                </a:r>
                <a14:m>
                  <m:oMath xmlns:m="http://schemas.openxmlformats.org/officeDocument/2006/math">
                    <m:r>
                      <a:rPr lang="en-US" i="1" dirty="0">
                        <a:latin typeface="Cambria Math" panose="02040503050406030204" pitchFamily="18" charset="0"/>
                      </a:rPr>
                      <m:t> </m:t>
                    </m:r>
                    <m:r>
                      <a:rPr lang="en-US" i="1">
                        <a:latin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𝜀</m:t>
                        </m:r>
                      </m:e>
                      <m:sub>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 </m:t>
                    </m:r>
                    <m:sSup>
                      <m:sSupPr>
                        <m:ctrlPr>
                          <a:rPr lang="en-US" i="1" smtClean="0">
                            <a:latin typeface="Cambria Math" panose="02040503050406030204" pitchFamily="18" charset="0"/>
                          </a:rPr>
                        </m:ctrlPr>
                      </m:sSupPr>
                      <m:e>
                        <m:sSubSup>
                          <m:sSubSupPr>
                            <m:ctrlPr>
                              <a:rPr lang="en-US" i="1" smtClean="0">
                                <a:latin typeface="Cambria Math" panose="02040503050406030204" pitchFamily="18" charset="0"/>
                              </a:rPr>
                            </m:ctrlPr>
                          </m:sSubSupPr>
                          <m:e>
                            <m:r>
                              <a:rPr lang="en-US"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rPr>
                              <m:t>𝑥</m:t>
                            </m:r>
                            <m:r>
                              <a:rPr lang="en-US" b="0" i="1" smtClean="0">
                                <a:latin typeface="Cambria Math" panose="02040503050406030204" pitchFamily="18" charset="0"/>
                              </a:rPr>
                              <m:t>,0</m:t>
                            </m:r>
                          </m:sub>
                          <m:sup>
                            <m:r>
                              <a:rPr lang="en-US" b="0" i="1" smtClean="0">
                                <a:latin typeface="Cambria Math" panose="02040503050406030204" pitchFamily="18" charset="0"/>
                              </a:rPr>
                              <m:t>𝑇</m:t>
                            </m:r>
                          </m:sup>
                        </m:sSubSup>
                        <m:r>
                          <a:rPr lang="en-US" i="1">
                            <a:latin typeface="Cambria Math" panose="02040503050406030204" pitchFamily="18" charset="0"/>
                          </a:rPr>
                          <m:t>(</m:t>
                        </m:r>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0</m:t>
                            </m:r>
                          </m:sub>
                          <m:sup>
                            <m:r>
                              <a:rPr lang="en-US" b="0" i="1" smtClean="0">
                                <a:latin typeface="Cambria Math" panose="02040503050406030204" pitchFamily="18" charset="0"/>
                              </a:rPr>
                              <m:t>+</m:t>
                            </m:r>
                          </m:sup>
                        </m:sSubSup>
                        <m:r>
                          <a:rPr lang="en-US" i="1">
                            <a:latin typeface="Cambria Math" panose="02040503050406030204" pitchFamily="18" charset="0"/>
                          </a:rPr>
                          <m:t>)</m:t>
                        </m:r>
                      </m:e>
                      <m:sup>
                        <m:r>
                          <a:rPr lang="en-US" b="0" i="1" smtClean="0">
                            <a:latin typeface="Cambria Math" panose="02040503050406030204" pitchFamily="18" charset="0"/>
                          </a:rPr>
                          <m:t>−1</m:t>
                        </m:r>
                      </m:sup>
                    </m:sSup>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rPr>
                          <m:t>𝑥</m:t>
                        </m:r>
                        <m:r>
                          <a:rPr lang="en-US" b="0" i="1" smtClean="0">
                            <a:latin typeface="Cambria Math" panose="02040503050406030204" pitchFamily="18" charset="0"/>
                          </a:rPr>
                          <m:t>,0</m:t>
                        </m:r>
                      </m:sub>
                    </m:sSub>
                  </m:oMath>
                </a14:m>
                <a:r>
                  <a:rPr lang="en-US"/>
                  <a:t> (normalized estimation error squared)</a:t>
                </a:r>
              </a:p>
              <a:p>
                <a:pPr lvl="1"/>
                <a:r>
                  <a:rPr lang="en-US"/>
                  <a:t>Control Variable: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m>
                          <m:mPr>
                            <m:mcs>
                              <m:mc>
                                <m:mcPr>
                                  <m:count m:val="3"/>
                                  <m:mcJc m:val="center"/>
                                </m:mcPr>
                              </m:mc>
                            </m:mcs>
                            <m:ctrlPr>
                              <a:rPr lang="en-US" b="0" i="1" smtClean="0">
                                <a:latin typeface="Cambria Math" panose="02040503050406030204" pitchFamily="18" charset="0"/>
                              </a:rPr>
                            </m:ctrlPr>
                          </m:mPr>
                          <m:mr>
                            <m:e>
                              <m:sSup>
                                <m:sSupPr>
                                  <m:ctrlPr>
                                    <a:rPr lang="en-US" b="0" i="1" smtClean="0">
                                      <a:latin typeface="Cambria Math" panose="02040503050406030204" pitchFamily="18" charset="0"/>
                                    </a:rPr>
                                  </m:ctrlPr>
                                </m:sSupPr>
                                <m:e>
                                  <m:r>
                                    <m:rPr>
                                      <m:brk m:alnAt="7"/>
                                    </m:rPr>
                                    <a:rPr lang="en-US" i="1">
                                      <a:latin typeface="Cambria Math" panose="02040503050406030204" pitchFamily="18" charset="0"/>
                                    </a:rPr>
                                    <m:t>(</m:t>
                                  </m:r>
                                  <m:r>
                                    <a:rPr lang="en-US" i="1">
                                      <a:latin typeface="Cambria Math" panose="02040503050406030204" pitchFamily="18" charset="0"/>
                                    </a:rPr>
                                    <m:t>0.</m:t>
                                  </m:r>
                                  <m:r>
                                    <a:rPr lang="en-US" b="0" i="1" smtClean="0">
                                      <a:latin typeface="Cambria Math" panose="02040503050406030204" pitchFamily="18" charset="0"/>
                                    </a:rPr>
                                    <m:t>2</m:t>
                                  </m:r>
                                  <m:r>
                                    <a:rPr lang="en-US" i="1">
                                      <a:latin typeface="Cambria Math" panose="02040503050406030204" pitchFamily="18" charset="0"/>
                                    </a:rPr>
                                    <m:t>)</m:t>
                                  </m:r>
                                </m:e>
                                <m:sup>
                                  <m:r>
                                    <a:rPr lang="en-US" b="0" i="1" smtClean="0">
                                      <a:latin typeface="Cambria Math" panose="02040503050406030204" pitchFamily="18" charset="0"/>
                                    </a:rPr>
                                    <m:t>2</m:t>
                                  </m:r>
                                </m:sup>
                              </m:sSup>
                            </m:e>
                            <m:e>
                              <m:r>
                                <a:rPr lang="en-US" b="0" i="1" smtClean="0">
                                  <a:latin typeface="Cambria Math" panose="02040503050406030204" pitchFamily="18" charset="0"/>
                                </a:rPr>
                                <m:t>0</m:t>
                              </m:r>
                            </m:e>
                            <m:e>
                              <m:r>
                                <a:rPr lang="en-US" b="0" i="1" smtClean="0">
                                  <a:latin typeface="Cambria Math" panose="02040503050406030204" pitchFamily="18" charset="0"/>
                                </a:rPr>
                                <m:t>0</m:t>
                              </m:r>
                            </m:e>
                          </m:mr>
                          <m:mr>
                            <m:e>
                              <m:r>
                                <a:rPr lang="en-US" b="0" i="1" smtClean="0">
                                  <a:latin typeface="Cambria Math" panose="02040503050406030204" pitchFamily="18" charset="0"/>
                                </a:rPr>
                                <m:t>0</m:t>
                              </m:r>
                            </m:e>
                            <m:e>
                              <m:sSup>
                                <m:sSupPr>
                                  <m:ctrlPr>
                                    <a:rPr lang="en-US" i="1">
                                      <a:latin typeface="Cambria Math" panose="02040503050406030204" pitchFamily="18" charset="0"/>
                                    </a:rPr>
                                  </m:ctrlPr>
                                </m:sSupPr>
                                <m:e>
                                  <m:r>
                                    <m:rPr>
                                      <m:brk m:alnAt="7"/>
                                    </m:rPr>
                                    <a:rPr lang="en-US" i="1">
                                      <a:latin typeface="Cambria Math" panose="02040503050406030204" pitchFamily="18" charset="0"/>
                                    </a:rPr>
                                    <m:t>(</m:t>
                                  </m:r>
                                  <m:r>
                                    <a:rPr lang="en-US" i="1">
                                      <a:latin typeface="Cambria Math" panose="02040503050406030204" pitchFamily="18" charset="0"/>
                                    </a:rPr>
                                    <m:t>0.</m:t>
                                  </m:r>
                                  <m:r>
                                    <a:rPr lang="en-US" b="0" i="1" smtClean="0">
                                      <a:latin typeface="Cambria Math" panose="02040503050406030204" pitchFamily="18" charset="0"/>
                                    </a:rPr>
                                    <m:t>3</m:t>
                                  </m:r>
                                  <m:r>
                                    <a:rPr lang="en-US" i="1">
                                      <a:latin typeface="Cambria Math" panose="02040503050406030204" pitchFamily="18" charset="0"/>
                                    </a:rPr>
                                    <m:t>)</m:t>
                                  </m:r>
                                </m:e>
                                <m:sup>
                                  <m:r>
                                    <a:rPr lang="en-US" i="1">
                                      <a:latin typeface="Cambria Math" panose="02040503050406030204" pitchFamily="18" charset="0"/>
                                    </a:rPr>
                                    <m:t>2</m:t>
                                  </m:r>
                                </m:sup>
                              </m:sSup>
                            </m:e>
                            <m:e>
                              <m:r>
                                <a:rPr lang="en-US" b="0" i="1" smtClean="0">
                                  <a:latin typeface="Cambria Math" panose="02040503050406030204" pitchFamily="18" charset="0"/>
                                </a:rPr>
                                <m:t>0</m:t>
                              </m:r>
                            </m:e>
                          </m:mr>
                          <m:mr>
                            <m:e>
                              <m:r>
                                <a:rPr lang="en-US" b="0" i="1" smtClean="0">
                                  <a:latin typeface="Cambria Math" panose="02040503050406030204" pitchFamily="18" charset="0"/>
                                </a:rPr>
                                <m:t>0</m:t>
                              </m:r>
                            </m:e>
                            <m:e>
                              <m:r>
                                <a:rPr lang="en-US" b="0" i="1" smtClean="0">
                                  <a:latin typeface="Cambria Math" panose="02040503050406030204" pitchFamily="18" charset="0"/>
                                </a:rPr>
                                <m:t>0</m:t>
                              </m:r>
                            </m:e>
                            <m:e>
                              <m:sSup>
                                <m:sSupPr>
                                  <m:ctrlPr>
                                    <a:rPr lang="en-US" i="1">
                                      <a:latin typeface="Cambria Math" panose="02040503050406030204" pitchFamily="18" charset="0"/>
                                    </a:rPr>
                                  </m:ctrlPr>
                                </m:sSupPr>
                                <m:e>
                                  <m:r>
                                    <m:rPr>
                                      <m:brk m:alnAt="7"/>
                                    </m:rPr>
                                    <a:rPr lang="en-US" i="1">
                                      <a:latin typeface="Cambria Math" panose="02040503050406030204" pitchFamily="18" charset="0"/>
                                    </a:rPr>
                                    <m:t>(</m:t>
                                  </m:r>
                                  <m:r>
                                    <a:rPr lang="en-US" i="1">
                                      <a:latin typeface="Cambria Math" panose="02040503050406030204" pitchFamily="18" charset="0"/>
                                    </a:rPr>
                                    <m:t>0.</m:t>
                                  </m:r>
                                  <m:r>
                                    <a:rPr lang="en-US" b="0" i="1" smtClean="0">
                                      <a:latin typeface="Cambria Math" panose="02040503050406030204" pitchFamily="18" charset="0"/>
                                    </a:rPr>
                                    <m:t>4)</m:t>
                                  </m:r>
                                </m:e>
                                <m:sup>
                                  <m:r>
                                    <a:rPr lang="en-US" i="1">
                                      <a:latin typeface="Cambria Math" panose="02040503050406030204" pitchFamily="18" charset="0"/>
                                    </a:rPr>
                                    <m:t>2</m:t>
                                  </m:r>
                                </m:sup>
                              </m:sSup>
                            </m:e>
                          </m:mr>
                        </m:m>
                      </m:e>
                    </m:d>
                  </m:oMath>
                </a14:m>
                <a:r>
                  <a:rPr lang="en-US"/>
                  <a:t> [</a:t>
                </a:r>
                <a14:m>
                  <m:oMath xmlns:m="http://schemas.openxmlformats.org/officeDocument/2006/math">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𝑚</m:t>
                        </m:r>
                      </m:e>
                      <m:sup>
                        <m:r>
                          <a:rPr lang="en-US" b="0" i="1" dirty="0" smtClean="0">
                            <a:latin typeface="Cambria Math" panose="02040503050406030204" pitchFamily="18" charset="0"/>
                          </a:rPr>
                          <m:t>2</m:t>
                        </m:r>
                      </m:sup>
                    </m:sSup>
                  </m:oMath>
                </a14:m>
                <a:r>
                  <a:rPr lang="en-US"/>
                  <a:t>] -&gt; dependent on initial guess error</a:t>
                </a:r>
              </a:p>
              <a:p>
                <a:pPr lvl="1"/>
                <a14:m>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 → ∞, </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𝜀</m:t>
                            </m:r>
                          </m:e>
                        </m:acc>
                      </m:e>
                      <m:sub>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→6</m:t>
                    </m:r>
                  </m:oMath>
                </a14:m>
                <a:endParaRPr lang="en-US"/>
              </a:p>
              <a:p>
                <a:pPr lvl="1"/>
                <a14:m>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 →25, </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𝜀</m:t>
                            </m:r>
                          </m:e>
                        </m:acc>
                      </m:e>
                      <m:sub>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5.9389</m:t>
                    </m:r>
                    <m:r>
                      <a:rPr lang="en-US" b="0" i="0" smtClean="0">
                        <a:latin typeface="Cambria Math" panose="02040503050406030204" pitchFamily="18" charset="0"/>
                        <a:ea typeface="Cambria Math" panose="02040503050406030204" pitchFamily="18" charset="0"/>
                      </a:rPr>
                      <m:t> </m:t>
                    </m:r>
                  </m:oMath>
                </a14:m>
                <a:endParaRPr lang="en-US"/>
              </a:p>
              <a:p>
                <a:pPr marL="0" indent="0">
                  <a:buNone/>
                </a:pPr>
                <a:endParaRPr lang="en-US"/>
              </a:p>
            </p:txBody>
          </p:sp>
        </mc:Choice>
        <mc:Fallback xmlns="">
          <p:sp>
            <p:nvSpPr>
              <p:cNvPr id="2" name="Content Placeholder 1">
                <a:extLst>
                  <a:ext uri="{FF2B5EF4-FFF2-40B4-BE49-F238E27FC236}">
                    <a16:creationId xmlns:a16="http://schemas.microsoft.com/office/drawing/2014/main" id="{0041E526-D874-4E83-9A2B-11C6B215378F}"/>
                  </a:ext>
                </a:extLst>
              </p:cNvPr>
              <p:cNvSpPr>
                <a:spLocks noGrp="1" noRot="1" noChangeAspect="1" noMove="1" noResize="1" noEditPoints="1" noAdjustHandles="1" noChangeArrowheads="1" noChangeShapeType="1" noTextEdit="1"/>
              </p:cNvSpPr>
              <p:nvPr>
                <p:ph idx="1"/>
              </p:nvPr>
            </p:nvSpPr>
            <p:spPr>
              <a:xfrm>
                <a:off x="0" y="914402"/>
                <a:ext cx="12191999" cy="2941162"/>
              </a:xfrm>
              <a:blipFill>
                <a:blip r:embed="rId3"/>
                <a:stretch>
                  <a:fillRect l="-650" t="-1660"/>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F3854758-F94E-47C6-9D95-7BD5521C087B}"/>
              </a:ext>
            </a:extLst>
          </p:cNvPr>
          <p:cNvSpPr>
            <a:spLocks noGrp="1"/>
          </p:cNvSpPr>
          <p:nvPr>
            <p:ph type="title"/>
          </p:nvPr>
        </p:nvSpPr>
        <p:spPr/>
        <p:txBody>
          <a:bodyPr/>
          <a:lstStyle/>
          <a:p>
            <a:r>
              <a:rPr lang="en-US"/>
              <a:t>State Estimation: Filter Consistency Results</a:t>
            </a:r>
          </a:p>
        </p:txBody>
      </p:sp>
      <p:sp>
        <p:nvSpPr>
          <p:cNvPr id="4" name="Slide Number Placeholder 3">
            <a:extLst>
              <a:ext uri="{FF2B5EF4-FFF2-40B4-BE49-F238E27FC236}">
                <a16:creationId xmlns:a16="http://schemas.microsoft.com/office/drawing/2014/main" id="{76F3C8AA-58C3-47F3-A2F2-FE35C1A56EB1}"/>
              </a:ext>
            </a:extLst>
          </p:cNvPr>
          <p:cNvSpPr>
            <a:spLocks noGrp="1"/>
          </p:cNvSpPr>
          <p:nvPr>
            <p:ph type="sldNum" sz="quarter" idx="4"/>
          </p:nvPr>
        </p:nvSpPr>
        <p:spPr/>
        <p:txBody>
          <a:bodyPr/>
          <a:lstStyle/>
          <a:p>
            <a:fld id="{292ABC7F-B9E9-0840-915A-8F394559AFCC}" type="slidenum">
              <a:rPr lang="en-US" smtClean="0"/>
              <a:pPr/>
              <a:t>66</a:t>
            </a:fld>
            <a:endParaRPr lang="en-US"/>
          </a:p>
        </p:txBody>
      </p:sp>
      <p:pic>
        <p:nvPicPr>
          <p:cNvPr id="9" name="Picture 8" descr="A close up of a map&#10;&#10;Description automatically generated">
            <a:extLst>
              <a:ext uri="{FF2B5EF4-FFF2-40B4-BE49-F238E27FC236}">
                <a16:creationId xmlns:a16="http://schemas.microsoft.com/office/drawing/2014/main" id="{5AD88673-E8C5-472E-8A6B-EA2542ADDB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22068" y="3509885"/>
            <a:ext cx="6160245" cy="3152596"/>
          </a:xfrm>
          <a:prstGeom prst="rect">
            <a:avLst/>
          </a:prstGeom>
        </p:spPr>
      </p:pic>
      <p:sp>
        <p:nvSpPr>
          <p:cNvPr id="8" name="TextBox 7">
            <a:extLst>
              <a:ext uri="{FF2B5EF4-FFF2-40B4-BE49-F238E27FC236}">
                <a16:creationId xmlns:a16="http://schemas.microsoft.com/office/drawing/2014/main" id="{6AAEE56E-3879-495F-8E3F-DD6F981F860F}"/>
              </a:ext>
            </a:extLst>
          </p:cNvPr>
          <p:cNvSpPr txBox="1"/>
          <p:nvPr/>
        </p:nvSpPr>
        <p:spPr>
          <a:xfrm>
            <a:off x="6400801" y="3163449"/>
            <a:ext cx="5099900" cy="369332"/>
          </a:xfrm>
          <a:prstGeom prst="rect">
            <a:avLst/>
          </a:prstGeom>
          <a:noFill/>
        </p:spPr>
        <p:txBody>
          <a:bodyPr wrap="square" rtlCol="0">
            <a:spAutoFit/>
          </a:bodyPr>
          <a:lstStyle/>
          <a:p>
            <a:r>
              <a:rPr lang="en-US" b="1">
                <a:solidFill>
                  <a:srgbClr val="000000"/>
                </a:solidFill>
              </a:rPr>
              <a:t>Initial Position Estimate Error and Covariance</a:t>
            </a:r>
          </a:p>
        </p:txBody>
      </p:sp>
      <p:sp>
        <p:nvSpPr>
          <p:cNvPr id="7" name="Rectangle 6">
            <a:extLst>
              <a:ext uri="{FF2B5EF4-FFF2-40B4-BE49-F238E27FC236}">
                <a16:creationId xmlns:a16="http://schemas.microsoft.com/office/drawing/2014/main" id="{906901FB-CBAB-4F8E-B660-4D5939B431D8}"/>
              </a:ext>
            </a:extLst>
          </p:cNvPr>
          <p:cNvSpPr/>
          <p:nvPr/>
        </p:nvSpPr>
        <p:spPr>
          <a:xfrm>
            <a:off x="377727" y="4159963"/>
            <a:ext cx="4734733" cy="185244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a:solidFill>
                  <a:srgbClr val="000000"/>
                </a:solidFill>
              </a:rPr>
              <a:t>Take Away:</a:t>
            </a:r>
          </a:p>
          <a:p>
            <a:pPr marL="742950" lvl="1" indent="-285750">
              <a:buFont typeface="Wingdings" panose="05000000000000000000" pitchFamily="2" charset="2"/>
              <a:buChar char="§"/>
            </a:pPr>
            <a:r>
              <a:rPr lang="en-US">
                <a:solidFill>
                  <a:srgbClr val="000000"/>
                </a:solidFill>
              </a:rPr>
              <a:t>Filter is tunable to produce statically significant results.</a:t>
            </a:r>
          </a:p>
          <a:p>
            <a:pPr marL="742950" lvl="1" indent="-285750">
              <a:buFont typeface="Wingdings" panose="05000000000000000000" pitchFamily="2" charset="2"/>
              <a:buChar char="§"/>
            </a:pPr>
            <a:r>
              <a:rPr lang="en-US">
                <a:solidFill>
                  <a:srgbClr val="000000"/>
                </a:solidFill>
              </a:rPr>
              <a:t>Further refine based on knowledge of initial state.</a:t>
            </a:r>
          </a:p>
          <a:p>
            <a:pPr marL="742950" lvl="1" indent="-285750">
              <a:buFont typeface="Wingdings" panose="05000000000000000000" pitchFamily="2" charset="2"/>
              <a:buChar char="§"/>
            </a:pPr>
            <a:r>
              <a:rPr lang="en-US">
                <a:solidFill>
                  <a:srgbClr val="000000"/>
                </a:solidFill>
              </a:rPr>
              <a:t>More Monte-Carlo data sets.</a:t>
            </a:r>
          </a:p>
        </p:txBody>
      </p:sp>
    </p:spTree>
    <p:extLst>
      <p:ext uri="{BB962C8B-B14F-4D97-AF65-F5344CB8AC3E}">
        <p14:creationId xmlns:p14="http://schemas.microsoft.com/office/powerpoint/2010/main" val="9442719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2C169-6798-4AA2-B2A4-F90EA5A84FB8}"/>
              </a:ext>
            </a:extLst>
          </p:cNvPr>
          <p:cNvSpPr>
            <a:spLocks noGrp="1"/>
          </p:cNvSpPr>
          <p:nvPr>
            <p:ph type="title"/>
          </p:nvPr>
        </p:nvSpPr>
        <p:spPr/>
        <p:txBody>
          <a:bodyPr/>
          <a:lstStyle/>
          <a:p>
            <a:r>
              <a:rPr lang="en-US"/>
              <a:t>Avionics Power Test - Still</a:t>
            </a:r>
          </a:p>
        </p:txBody>
      </p:sp>
      <p:sp>
        <p:nvSpPr>
          <p:cNvPr id="4" name="Slide Number Placeholder 3">
            <a:extLst>
              <a:ext uri="{FF2B5EF4-FFF2-40B4-BE49-F238E27FC236}">
                <a16:creationId xmlns:a16="http://schemas.microsoft.com/office/drawing/2014/main" id="{F48C7292-157E-4C88-8388-16AE16FDB6FE}"/>
              </a:ext>
            </a:extLst>
          </p:cNvPr>
          <p:cNvSpPr>
            <a:spLocks noGrp="1"/>
          </p:cNvSpPr>
          <p:nvPr>
            <p:ph type="sldNum" sz="quarter" idx="4"/>
          </p:nvPr>
        </p:nvSpPr>
        <p:spPr/>
        <p:txBody>
          <a:bodyPr/>
          <a:lstStyle/>
          <a:p>
            <a:fld id="{292ABC7F-B9E9-0840-915A-8F394559AFCC}" type="slidenum">
              <a:rPr lang="en-US" smtClean="0"/>
              <a:pPr/>
              <a:t>67</a:t>
            </a:fld>
            <a:endParaRPr lang="en-US"/>
          </a:p>
        </p:txBody>
      </p:sp>
      <p:pic>
        <p:nvPicPr>
          <p:cNvPr id="2" name="Picture 4" descr="A desk with a computer sitting on top of a table&#10;&#10;Description generated with very high confidence">
            <a:extLst>
              <a:ext uri="{FF2B5EF4-FFF2-40B4-BE49-F238E27FC236}">
                <a16:creationId xmlns:a16="http://schemas.microsoft.com/office/drawing/2014/main" id="{0A5DE184-29E3-4841-9FCA-DECA035334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3588" y="1137226"/>
            <a:ext cx="10641012" cy="4861360"/>
          </a:xfrm>
          <a:prstGeom prst="rect">
            <a:avLst/>
          </a:prstGeom>
        </p:spPr>
      </p:pic>
    </p:spTree>
    <p:extLst>
      <p:ext uri="{BB962C8B-B14F-4D97-AF65-F5344CB8AC3E}">
        <p14:creationId xmlns:p14="http://schemas.microsoft.com/office/powerpoint/2010/main" val="36933361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93">
            <a:extLst>
              <a:ext uri="{FF2B5EF4-FFF2-40B4-BE49-F238E27FC236}">
                <a16:creationId xmlns:a16="http://schemas.microsoft.com/office/drawing/2014/main" id="{252C7BAB-DA26-5A42-9754-38B2DE8B2E7B}"/>
              </a:ext>
            </a:extLst>
          </p:cNvPr>
          <p:cNvSpPr>
            <a:spLocks noGrp="1"/>
          </p:cNvSpPr>
          <p:nvPr>
            <p:ph type="title"/>
          </p:nvPr>
        </p:nvSpPr>
        <p:spPr/>
        <p:txBody>
          <a:bodyPr>
            <a:normAutofit/>
          </a:bodyPr>
          <a:lstStyle/>
          <a:p>
            <a:r>
              <a:rPr lang="en-US"/>
              <a:t>Electronics</a:t>
            </a:r>
            <a:r>
              <a:rPr lang="zh-CN" altLang="en-US"/>
              <a:t> </a:t>
            </a:r>
            <a:r>
              <a:rPr lang="en-US"/>
              <a:t>– Power Distribution Board</a:t>
            </a:r>
          </a:p>
        </p:txBody>
      </p:sp>
      <p:sp>
        <p:nvSpPr>
          <p:cNvPr id="95" name="Title 2">
            <a:extLst>
              <a:ext uri="{FF2B5EF4-FFF2-40B4-BE49-F238E27FC236}">
                <a16:creationId xmlns:a16="http://schemas.microsoft.com/office/drawing/2014/main" id="{DA38BFFB-C577-0540-B679-B8E97097211C}"/>
              </a:ext>
            </a:extLst>
          </p:cNvPr>
          <p:cNvSpPr txBox="1">
            <a:spLocks/>
          </p:cNvSpPr>
          <p:nvPr/>
        </p:nvSpPr>
        <p:spPr>
          <a:xfrm>
            <a:off x="762000" y="12127"/>
            <a:ext cx="10439399" cy="685801"/>
          </a:xfrm>
          <a:prstGeom prst="rect">
            <a:avLst/>
          </a:prstGeom>
        </p:spPr>
        <p:txBody>
          <a:bodyPr vert="horz" lIns="91440" tIns="0" rIns="91440" bIns="0" rtlCol="0" anchor="b" anchorCtr="0">
            <a:norm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endParaRPr lang="en-US"/>
          </a:p>
        </p:txBody>
      </p:sp>
      <p:pic>
        <p:nvPicPr>
          <p:cNvPr id="46" name="VID_20200129_132216.mp4" descr="VID_20200129_132216.mp4">
            <a:hlinkClick r:id="" action="ppaction://media"/>
            <a:extLst>
              <a:ext uri="{FF2B5EF4-FFF2-40B4-BE49-F238E27FC236}">
                <a16:creationId xmlns:a16="http://schemas.microsoft.com/office/drawing/2014/main" id="{1C18C360-DA4E-054D-B6CF-74528FC607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41260" y="924024"/>
            <a:ext cx="9709479" cy="5461581"/>
          </a:xfrm>
          <a:prstGeom prst="rect">
            <a:avLst/>
          </a:prstGeom>
        </p:spPr>
      </p:pic>
    </p:spTree>
    <p:extLst>
      <p:ext uri="{BB962C8B-B14F-4D97-AF65-F5344CB8AC3E}">
        <p14:creationId xmlns:p14="http://schemas.microsoft.com/office/powerpoint/2010/main" val="25756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16"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6"/>
                                        </p:tgtEl>
                                      </p:cBhvr>
                                    </p:cmd>
                                  </p:childTnLst>
                                </p:cTn>
                              </p:par>
                            </p:childTnLst>
                          </p:cTn>
                        </p:par>
                      </p:childTnLst>
                    </p:cTn>
                  </p:par>
                </p:childTnLst>
              </p:cTn>
              <p:nextCondLst>
                <p:cond evt="onClick" delay="0">
                  <p:tgtEl>
                    <p:spTgt spid="46"/>
                  </p:tgtEl>
                </p:cond>
              </p:nextCondLst>
            </p:seq>
            <p:video>
              <p:cMediaNode vol="80000">
                <p:cTn id="12" fill="hold" display="0">
                  <p:stCondLst>
                    <p:cond delay="indefinite"/>
                  </p:stCondLst>
                </p:cTn>
                <p:tgtEl>
                  <p:spTgt spid="46"/>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FB8090-28C9-4AED-8030-022D66DECCBD}"/>
              </a:ext>
            </a:extLst>
          </p:cNvPr>
          <p:cNvSpPr>
            <a:spLocks noGrp="1"/>
          </p:cNvSpPr>
          <p:nvPr>
            <p:ph type="sldNum" sz="quarter" idx="4"/>
          </p:nvPr>
        </p:nvSpPr>
        <p:spPr/>
        <p:txBody>
          <a:bodyPr/>
          <a:lstStyle/>
          <a:p>
            <a:fld id="{292ABC7F-B9E9-0840-915A-8F394559AFCC}" type="slidenum">
              <a:rPr lang="en-US" smtClean="0"/>
              <a:pPr/>
              <a:t>69</a:t>
            </a:fld>
            <a:endParaRPr lang="en-US"/>
          </a:p>
        </p:txBody>
      </p:sp>
      <p:sp>
        <p:nvSpPr>
          <p:cNvPr id="75" name="Title 2">
            <a:extLst>
              <a:ext uri="{FF2B5EF4-FFF2-40B4-BE49-F238E27FC236}">
                <a16:creationId xmlns:a16="http://schemas.microsoft.com/office/drawing/2014/main" id="{79FCBD47-A311-E844-9F67-060AE23B3FB0}"/>
              </a:ext>
            </a:extLst>
          </p:cNvPr>
          <p:cNvSpPr>
            <a:spLocks noGrp="1"/>
          </p:cNvSpPr>
          <p:nvPr>
            <p:ph type="title" idx="4294967295"/>
          </p:nvPr>
        </p:nvSpPr>
        <p:spPr>
          <a:xfrm>
            <a:off x="876300" y="-30366"/>
            <a:ext cx="10439400" cy="685800"/>
          </a:xfrm>
        </p:spPr>
        <p:txBody>
          <a:bodyPr anchor="b">
            <a:normAutofit/>
          </a:bodyPr>
          <a:lstStyle/>
          <a:p>
            <a:r>
              <a:rPr lang="en-US" sz="2800">
                <a:ea typeface="+mj-lt"/>
                <a:cs typeface="+mj-lt"/>
              </a:rPr>
              <a:t>GPS Verification and Attitude Determination Test</a:t>
            </a:r>
          </a:p>
        </p:txBody>
      </p:sp>
      <p:sp>
        <p:nvSpPr>
          <p:cNvPr id="19" name="Rectangle 18">
            <a:extLst>
              <a:ext uri="{FF2B5EF4-FFF2-40B4-BE49-F238E27FC236}">
                <a16:creationId xmlns:a16="http://schemas.microsoft.com/office/drawing/2014/main" id="{B259B1D2-95DE-4C40-8782-CFEA5679F08A}"/>
              </a:ext>
            </a:extLst>
          </p:cNvPr>
          <p:cNvSpPr/>
          <p:nvPr/>
        </p:nvSpPr>
        <p:spPr>
          <a:xfrm>
            <a:off x="578823" y="4461161"/>
            <a:ext cx="4324196" cy="1477328"/>
          </a:xfrm>
          <a:prstGeom prst="rect">
            <a:avLst/>
          </a:prstGeom>
        </p:spPr>
        <p:txBody>
          <a:bodyPr wrap="square">
            <a:spAutoFit/>
          </a:bodyPr>
          <a:lstStyle/>
          <a:p>
            <a:pPr marL="285750" indent="-285750">
              <a:buFont typeface="Arial" panose="020B0604020202020204" pitchFamily="34" charset="0"/>
              <a:buChar char="•"/>
            </a:pPr>
            <a:r>
              <a:rPr lang="en-US">
                <a:solidFill>
                  <a:srgbClr val="000000"/>
                </a:solidFill>
              </a:rPr>
              <a:t>Purpose</a:t>
            </a:r>
          </a:p>
          <a:p>
            <a:pPr marL="742950" lvl="1" indent="-285750">
              <a:buFont typeface="Arial" panose="020B0604020202020204" pitchFamily="34" charset="0"/>
              <a:buChar char="•"/>
            </a:pPr>
            <a:r>
              <a:rPr lang="en-US">
                <a:solidFill>
                  <a:srgbClr val="000000"/>
                </a:solidFill>
              </a:rPr>
              <a:t>GPS Verification: Verifies the GPS can provide an inertial position</a:t>
            </a:r>
          </a:p>
          <a:p>
            <a:pPr marL="742950" lvl="1" indent="-285750">
              <a:buFont typeface="Arial" panose="020B0604020202020204" pitchFamily="34" charset="0"/>
              <a:buChar char="•"/>
            </a:pPr>
            <a:r>
              <a:rPr lang="en-US">
                <a:solidFill>
                  <a:srgbClr val="000000"/>
                </a:solidFill>
              </a:rPr>
              <a:t>Attitude Test:  Verifies the method used to estimate VISION’s attitude</a:t>
            </a:r>
          </a:p>
        </p:txBody>
      </p:sp>
      <p:graphicFrame>
        <p:nvGraphicFramePr>
          <p:cNvPr id="2" name="Table 1">
            <a:extLst>
              <a:ext uri="{FF2B5EF4-FFF2-40B4-BE49-F238E27FC236}">
                <a16:creationId xmlns:a16="http://schemas.microsoft.com/office/drawing/2014/main" id="{6CCC982B-C015-42E9-87D7-D0BCCEB92D80}"/>
              </a:ext>
            </a:extLst>
          </p:cNvPr>
          <p:cNvGraphicFramePr>
            <a:graphicFrameLocks noGrp="1"/>
          </p:cNvGraphicFramePr>
          <p:nvPr>
            <p:extLst>
              <p:ext uri="{D42A27DB-BD31-4B8C-83A1-F6EECF244321}">
                <p14:modId xmlns:p14="http://schemas.microsoft.com/office/powerpoint/2010/main" val="2466303682"/>
              </p:ext>
            </p:extLst>
          </p:nvPr>
        </p:nvGraphicFramePr>
        <p:xfrm>
          <a:off x="5581804" y="4175511"/>
          <a:ext cx="6100583" cy="2219606"/>
        </p:xfrm>
        <a:graphic>
          <a:graphicData uri="http://schemas.openxmlformats.org/drawingml/2006/table">
            <a:tbl>
              <a:tblPr firstRow="1" bandRow="1">
                <a:tableStyleId>{5C22544A-7EE6-4342-B048-85BDC9FD1C3A}</a:tableStyleId>
              </a:tblPr>
              <a:tblGrid>
                <a:gridCol w="1171071">
                  <a:extLst>
                    <a:ext uri="{9D8B030D-6E8A-4147-A177-3AD203B41FA5}">
                      <a16:colId xmlns:a16="http://schemas.microsoft.com/office/drawing/2014/main" val="4167063959"/>
                    </a:ext>
                  </a:extLst>
                </a:gridCol>
                <a:gridCol w="4929512">
                  <a:extLst>
                    <a:ext uri="{9D8B030D-6E8A-4147-A177-3AD203B41FA5}">
                      <a16:colId xmlns:a16="http://schemas.microsoft.com/office/drawing/2014/main" val="2509949367"/>
                    </a:ext>
                  </a:extLst>
                </a:gridCol>
              </a:tblGrid>
              <a:tr h="384097">
                <a:tc>
                  <a:txBody>
                    <a:bodyPr/>
                    <a:lstStyle/>
                    <a:p>
                      <a:r>
                        <a:rPr lang="en-US" sz="1600"/>
                        <a:t>Req.</a:t>
                      </a:r>
                    </a:p>
                  </a:txBody>
                  <a:tcPr/>
                </a:tc>
                <a:tc>
                  <a:txBody>
                    <a:bodyPr/>
                    <a:lstStyle/>
                    <a:p>
                      <a:r>
                        <a:rPr lang="en-US" sz="1600"/>
                        <a:t>Description</a:t>
                      </a:r>
                    </a:p>
                  </a:txBody>
                  <a:tcPr/>
                </a:tc>
                <a:extLst>
                  <a:ext uri="{0D108BD9-81ED-4DB2-BD59-A6C34878D82A}">
                    <a16:rowId xmlns:a16="http://schemas.microsoft.com/office/drawing/2014/main" val="386722524"/>
                  </a:ext>
                </a:extLst>
              </a:tr>
              <a:tr h="976989">
                <a:tc>
                  <a:txBody>
                    <a:bodyPr/>
                    <a:lstStyle/>
                    <a:p>
                      <a:pPr rtl="0" fontAlgn="t">
                        <a:spcBef>
                          <a:spcPts val="0"/>
                        </a:spcBef>
                        <a:spcAft>
                          <a:spcPts val="0"/>
                        </a:spcAft>
                      </a:pPr>
                      <a:r>
                        <a:rPr lang="en-US" sz="1400" u="none" strike="noStrike">
                          <a:solidFill>
                            <a:srgbClr val="000000"/>
                          </a:solidFill>
                          <a:effectLst/>
                        </a:rPr>
                        <a:t>DR-2.3</a:t>
                      </a:r>
                      <a:endParaRPr lang="en-US" sz="1400">
                        <a:solidFill>
                          <a:srgbClr val="000000"/>
                        </a:solidFill>
                        <a:effectLst/>
                      </a:endParaRPr>
                    </a:p>
                  </a:txBody>
                  <a:tcPr marL="63500" marR="63500" marT="63500" marB="63500"/>
                </a:tc>
                <a:tc>
                  <a:txBody>
                    <a:bodyPr/>
                    <a:lstStyle/>
                    <a:p>
                      <a:pPr marL="0" marR="0" indent="0" algn="l" rtl="0" eaLnBrk="1" fontAlgn="t" latinLnBrk="0" hangingPunct="1">
                        <a:lnSpc>
                          <a:spcPct val="100000"/>
                        </a:lnSpc>
                        <a:spcBef>
                          <a:spcPts val="0"/>
                        </a:spcBef>
                        <a:spcAft>
                          <a:spcPts val="0"/>
                        </a:spcAft>
                        <a:buFontTx/>
                        <a:buNone/>
                      </a:pPr>
                      <a:r>
                        <a:rPr lang="en-US" sz="1600" u="none" strike="noStrike">
                          <a:solidFill>
                            <a:srgbClr val="000000"/>
                          </a:solidFill>
                          <a:effectLst/>
                        </a:rPr>
                        <a:t>The VISION system shall measure its own single axis inertial attitude using a civilian grade Global Positioning System. </a:t>
                      </a:r>
                      <a:endParaRPr lang="en-US" sz="1600">
                        <a:solidFill>
                          <a:srgbClr val="000000"/>
                        </a:solidFill>
                        <a:effectLst/>
                      </a:endParaRPr>
                    </a:p>
                  </a:txBody>
                  <a:tcPr marL="63500" marR="63500" marT="63500" marB="63500"/>
                </a:tc>
                <a:extLst>
                  <a:ext uri="{0D108BD9-81ED-4DB2-BD59-A6C34878D82A}">
                    <a16:rowId xmlns:a16="http://schemas.microsoft.com/office/drawing/2014/main" val="1471602281"/>
                  </a:ext>
                </a:extLst>
              </a:tr>
              <a:tr h="777150">
                <a:tc>
                  <a:txBody>
                    <a:bodyPr/>
                    <a:lstStyle/>
                    <a:p>
                      <a:pPr rtl="0" fontAlgn="t">
                        <a:spcBef>
                          <a:spcPts val="0"/>
                        </a:spcBef>
                        <a:spcAft>
                          <a:spcPts val="0"/>
                        </a:spcAft>
                      </a:pPr>
                      <a:r>
                        <a:rPr lang="en-US" sz="1400" u="none" strike="noStrike">
                          <a:solidFill>
                            <a:srgbClr val="000000"/>
                          </a:solidFill>
                          <a:effectLst/>
                        </a:rPr>
                        <a:t>DR-2.4</a:t>
                      </a:r>
                      <a:endParaRPr lang="en-US" sz="1400">
                        <a:solidFill>
                          <a:srgbClr val="000000"/>
                        </a:solidFill>
                        <a:effectLst/>
                      </a:endParaRPr>
                    </a:p>
                  </a:txBody>
                  <a:tcPr marL="63500" marR="63500" marT="63500" marB="63500"/>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sz="1600" u="none" strike="noStrike">
                          <a:solidFill>
                            <a:srgbClr val="000000"/>
                          </a:solidFill>
                          <a:effectLst/>
                        </a:rPr>
                        <a:t>The VISION system shall measure its own inertial position using a civilian grade Global Positioning System.</a:t>
                      </a:r>
                      <a:endParaRPr lang="en-US" sz="1600">
                        <a:solidFill>
                          <a:srgbClr val="000000"/>
                        </a:solidFill>
                        <a:effectLst/>
                      </a:endParaRPr>
                    </a:p>
                  </a:txBody>
                  <a:tcPr marL="63500" marR="63500" marT="63500" marB="63500"/>
                </a:tc>
                <a:extLst>
                  <a:ext uri="{0D108BD9-81ED-4DB2-BD59-A6C34878D82A}">
                    <a16:rowId xmlns:a16="http://schemas.microsoft.com/office/drawing/2014/main" val="3356648685"/>
                  </a:ext>
                </a:extLst>
              </a:tr>
            </a:tbl>
          </a:graphicData>
        </a:graphic>
      </p:graphicFrame>
      <p:sp>
        <p:nvSpPr>
          <p:cNvPr id="81" name="Rectangle 80">
            <a:extLst>
              <a:ext uri="{FF2B5EF4-FFF2-40B4-BE49-F238E27FC236}">
                <a16:creationId xmlns:a16="http://schemas.microsoft.com/office/drawing/2014/main" id="{3D6E3B57-149C-9647-8090-E4810345F2B3}"/>
              </a:ext>
            </a:extLst>
          </p:cNvPr>
          <p:cNvSpPr/>
          <p:nvPr/>
        </p:nvSpPr>
        <p:spPr>
          <a:xfrm>
            <a:off x="8218020" y="1095705"/>
            <a:ext cx="2781411" cy="2133600"/>
          </a:xfrm>
          <a:prstGeom prst="rect">
            <a:avLst/>
          </a:prstGeom>
          <a:solidFill>
            <a:schemeClr val="accent1">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F9100865-64B1-5645-857D-0F3038D7B9AF}"/>
              </a:ext>
            </a:extLst>
          </p:cNvPr>
          <p:cNvSpPr/>
          <p:nvPr/>
        </p:nvSpPr>
        <p:spPr>
          <a:xfrm>
            <a:off x="6434045" y="1095706"/>
            <a:ext cx="1685366" cy="2142564"/>
          </a:xfrm>
          <a:prstGeom prst="rect">
            <a:avLst/>
          </a:prstGeom>
          <a:solidFill>
            <a:schemeClr val="accent1">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3F019D5-9EAA-E743-A6AD-A0A4EC1A7199}"/>
              </a:ext>
            </a:extLst>
          </p:cNvPr>
          <p:cNvSpPr/>
          <p:nvPr/>
        </p:nvSpPr>
        <p:spPr>
          <a:xfrm>
            <a:off x="4775575" y="1095706"/>
            <a:ext cx="1595719" cy="2142564"/>
          </a:xfrm>
          <a:prstGeom prst="rect">
            <a:avLst/>
          </a:prstGeom>
          <a:solidFill>
            <a:schemeClr val="accent1">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A6C6F04D-E68C-8044-AEE7-9FB1EEBAF0FA}"/>
              </a:ext>
            </a:extLst>
          </p:cNvPr>
          <p:cNvSpPr/>
          <p:nvPr/>
        </p:nvSpPr>
        <p:spPr>
          <a:xfrm>
            <a:off x="2758516" y="1095705"/>
            <a:ext cx="1927413" cy="2133600"/>
          </a:xfrm>
          <a:prstGeom prst="rect">
            <a:avLst/>
          </a:prstGeom>
          <a:solidFill>
            <a:schemeClr val="accent1">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ounded Rectangle 84">
            <a:extLst>
              <a:ext uri="{FF2B5EF4-FFF2-40B4-BE49-F238E27FC236}">
                <a16:creationId xmlns:a16="http://schemas.microsoft.com/office/drawing/2014/main" id="{71E2502D-3F1C-E14E-9084-038EDCD4CC99}"/>
              </a:ext>
            </a:extLst>
          </p:cNvPr>
          <p:cNvSpPr/>
          <p:nvPr/>
        </p:nvSpPr>
        <p:spPr>
          <a:xfrm>
            <a:off x="8469531" y="1678673"/>
            <a:ext cx="2278388" cy="54559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TOF Camera Verification</a:t>
            </a:r>
          </a:p>
        </p:txBody>
      </p:sp>
      <p:sp>
        <p:nvSpPr>
          <p:cNvPr id="86" name="Rounded Rectangle 85">
            <a:extLst>
              <a:ext uri="{FF2B5EF4-FFF2-40B4-BE49-F238E27FC236}">
                <a16:creationId xmlns:a16="http://schemas.microsoft.com/office/drawing/2014/main" id="{A90153E2-D673-654A-B106-F45C5A4E41B1}"/>
              </a:ext>
            </a:extLst>
          </p:cNvPr>
          <p:cNvSpPr/>
          <p:nvPr/>
        </p:nvSpPr>
        <p:spPr>
          <a:xfrm>
            <a:off x="6483360" y="1678674"/>
            <a:ext cx="1575707" cy="54559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GPS Verification</a:t>
            </a:r>
          </a:p>
        </p:txBody>
      </p:sp>
      <p:sp>
        <p:nvSpPr>
          <p:cNvPr id="87" name="Rounded Rectangle 86">
            <a:extLst>
              <a:ext uri="{FF2B5EF4-FFF2-40B4-BE49-F238E27FC236}">
                <a16:creationId xmlns:a16="http://schemas.microsoft.com/office/drawing/2014/main" id="{B9216E4E-11AA-5E48-BA62-43B8CEB71E29}"/>
              </a:ext>
            </a:extLst>
          </p:cNvPr>
          <p:cNvSpPr/>
          <p:nvPr/>
        </p:nvSpPr>
        <p:spPr>
          <a:xfrm>
            <a:off x="2802068" y="1696603"/>
            <a:ext cx="1844969" cy="536632"/>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Voltage Breakdown</a:t>
            </a:r>
          </a:p>
        </p:txBody>
      </p:sp>
      <p:sp>
        <p:nvSpPr>
          <p:cNvPr id="88" name="Rounded Rectangle 87">
            <a:extLst>
              <a:ext uri="{FF2B5EF4-FFF2-40B4-BE49-F238E27FC236}">
                <a16:creationId xmlns:a16="http://schemas.microsoft.com/office/drawing/2014/main" id="{A12EEED7-069E-4E4E-A407-926586C26952}"/>
              </a:ext>
            </a:extLst>
          </p:cNvPr>
          <p:cNvSpPr/>
          <p:nvPr/>
        </p:nvSpPr>
        <p:spPr>
          <a:xfrm>
            <a:off x="4817688" y="1678674"/>
            <a:ext cx="1521919" cy="54559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Vibrational Analysis Test</a:t>
            </a:r>
          </a:p>
        </p:txBody>
      </p:sp>
      <p:sp>
        <p:nvSpPr>
          <p:cNvPr id="89" name="Rounded Rectangle 88">
            <a:extLst>
              <a:ext uri="{FF2B5EF4-FFF2-40B4-BE49-F238E27FC236}">
                <a16:creationId xmlns:a16="http://schemas.microsoft.com/office/drawing/2014/main" id="{6EDB79A4-8D8B-E744-85AA-55A8F819C9A8}"/>
              </a:ext>
            </a:extLst>
          </p:cNvPr>
          <p:cNvSpPr/>
          <p:nvPr/>
        </p:nvSpPr>
        <p:spPr>
          <a:xfrm>
            <a:off x="8469531" y="2570044"/>
            <a:ext cx="2277136" cy="54559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Centroid Determination Test</a:t>
            </a:r>
          </a:p>
        </p:txBody>
      </p:sp>
      <p:sp>
        <p:nvSpPr>
          <p:cNvPr id="90" name="Rounded Rectangle 89">
            <a:extLst>
              <a:ext uri="{FF2B5EF4-FFF2-40B4-BE49-F238E27FC236}">
                <a16:creationId xmlns:a16="http://schemas.microsoft.com/office/drawing/2014/main" id="{6DE42AA2-86FA-7543-8E3F-BD3E5012EA0A}"/>
              </a:ext>
            </a:extLst>
          </p:cNvPr>
          <p:cNvSpPr/>
          <p:nvPr/>
        </p:nvSpPr>
        <p:spPr>
          <a:xfrm>
            <a:off x="6474395" y="2578811"/>
            <a:ext cx="1575707" cy="545596"/>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Attitude Test</a:t>
            </a:r>
          </a:p>
        </p:txBody>
      </p:sp>
      <p:sp>
        <p:nvSpPr>
          <p:cNvPr id="91" name="Rounded Rectangle 90">
            <a:extLst>
              <a:ext uri="{FF2B5EF4-FFF2-40B4-BE49-F238E27FC236}">
                <a16:creationId xmlns:a16="http://schemas.microsoft.com/office/drawing/2014/main" id="{D0A8262C-551B-034F-9B2A-385228D0AD81}"/>
              </a:ext>
            </a:extLst>
          </p:cNvPr>
          <p:cNvSpPr/>
          <p:nvPr/>
        </p:nvSpPr>
        <p:spPr>
          <a:xfrm>
            <a:off x="2802068" y="2578810"/>
            <a:ext cx="1844969" cy="536632"/>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Avionics Power System Test</a:t>
            </a:r>
          </a:p>
        </p:txBody>
      </p:sp>
      <p:sp>
        <p:nvSpPr>
          <p:cNvPr id="92" name="Rounded Rectangle 91">
            <a:extLst>
              <a:ext uri="{FF2B5EF4-FFF2-40B4-BE49-F238E27FC236}">
                <a16:creationId xmlns:a16="http://schemas.microsoft.com/office/drawing/2014/main" id="{C18B5D60-A88F-3246-A218-8F80CF463BD7}"/>
              </a:ext>
            </a:extLst>
          </p:cNvPr>
          <p:cNvSpPr/>
          <p:nvPr/>
        </p:nvSpPr>
        <p:spPr>
          <a:xfrm>
            <a:off x="8490859" y="3455606"/>
            <a:ext cx="2255801" cy="54559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State Estimation Verification</a:t>
            </a:r>
          </a:p>
        </p:txBody>
      </p:sp>
      <p:sp>
        <p:nvSpPr>
          <p:cNvPr id="93" name="Rounded Rectangle 92">
            <a:extLst>
              <a:ext uri="{FF2B5EF4-FFF2-40B4-BE49-F238E27FC236}">
                <a16:creationId xmlns:a16="http://schemas.microsoft.com/office/drawing/2014/main" id="{9C844BCD-9CCB-1B4E-AE5D-1F3AEB6D5E3E}"/>
              </a:ext>
            </a:extLst>
          </p:cNvPr>
          <p:cNvSpPr/>
          <p:nvPr/>
        </p:nvSpPr>
        <p:spPr>
          <a:xfrm>
            <a:off x="2799456" y="3469983"/>
            <a:ext cx="5259609" cy="55456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System Integration Test</a:t>
            </a:r>
          </a:p>
        </p:txBody>
      </p:sp>
      <p:cxnSp>
        <p:nvCxnSpPr>
          <p:cNvPr id="94" name="Straight Arrow Connector 93">
            <a:extLst>
              <a:ext uri="{FF2B5EF4-FFF2-40B4-BE49-F238E27FC236}">
                <a16:creationId xmlns:a16="http://schemas.microsoft.com/office/drawing/2014/main" id="{9F13F1A5-4B81-B64A-BC7D-1A5255F42516}"/>
              </a:ext>
            </a:extLst>
          </p:cNvPr>
          <p:cNvCxnSpPr>
            <a:cxnSpLocks/>
          </p:cNvCxnSpPr>
          <p:nvPr/>
        </p:nvCxnSpPr>
        <p:spPr>
          <a:xfrm>
            <a:off x="7271214" y="2224270"/>
            <a:ext cx="0" cy="35454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F0AD0B5E-2974-F247-A051-8E5D71A4C4CB}"/>
              </a:ext>
            </a:extLst>
          </p:cNvPr>
          <p:cNvCxnSpPr>
            <a:cxnSpLocks/>
          </p:cNvCxnSpPr>
          <p:nvPr/>
        </p:nvCxnSpPr>
        <p:spPr>
          <a:xfrm>
            <a:off x="5569684" y="2224270"/>
            <a:ext cx="0" cy="1254676"/>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a:extLst>
              <a:ext uri="{FF2B5EF4-FFF2-40B4-BE49-F238E27FC236}">
                <a16:creationId xmlns:a16="http://schemas.microsoft.com/office/drawing/2014/main" id="{0380A5C9-1DC7-4541-A7B1-2D9CB6EC19A2}"/>
              </a:ext>
            </a:extLst>
          </p:cNvPr>
          <p:cNvCxnSpPr>
            <a:cxnSpLocks/>
          </p:cNvCxnSpPr>
          <p:nvPr/>
        </p:nvCxnSpPr>
        <p:spPr>
          <a:xfrm>
            <a:off x="3630423" y="3115441"/>
            <a:ext cx="0" cy="35454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Straight Arrow Connector 96">
            <a:extLst>
              <a:ext uri="{FF2B5EF4-FFF2-40B4-BE49-F238E27FC236}">
                <a16:creationId xmlns:a16="http://schemas.microsoft.com/office/drawing/2014/main" id="{0E182008-3D4E-FF4C-9ED2-6174F4008636}"/>
              </a:ext>
            </a:extLst>
          </p:cNvPr>
          <p:cNvCxnSpPr>
            <a:cxnSpLocks/>
          </p:cNvCxnSpPr>
          <p:nvPr/>
        </p:nvCxnSpPr>
        <p:spPr>
          <a:xfrm flipH="1">
            <a:off x="7271213" y="3124407"/>
            <a:ext cx="1" cy="35453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98" name="Rounded Rectangle 97">
            <a:extLst>
              <a:ext uri="{FF2B5EF4-FFF2-40B4-BE49-F238E27FC236}">
                <a16:creationId xmlns:a16="http://schemas.microsoft.com/office/drawing/2014/main" id="{88633E2A-4EA0-3648-8A12-02B1EDEBDBCB}"/>
              </a:ext>
            </a:extLst>
          </p:cNvPr>
          <p:cNvSpPr/>
          <p:nvPr/>
        </p:nvSpPr>
        <p:spPr>
          <a:xfrm>
            <a:off x="1180879" y="2573029"/>
            <a:ext cx="1459486" cy="539628"/>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Subsystem Level</a:t>
            </a:r>
          </a:p>
        </p:txBody>
      </p:sp>
      <p:sp>
        <p:nvSpPr>
          <p:cNvPr id="99" name="Rounded Rectangle 98">
            <a:extLst>
              <a:ext uri="{FF2B5EF4-FFF2-40B4-BE49-F238E27FC236}">
                <a16:creationId xmlns:a16="http://schemas.microsoft.com/office/drawing/2014/main" id="{7FBB19D7-3CFF-604D-93DF-E210B5FABAA0}"/>
              </a:ext>
            </a:extLst>
          </p:cNvPr>
          <p:cNvSpPr/>
          <p:nvPr/>
        </p:nvSpPr>
        <p:spPr>
          <a:xfrm>
            <a:off x="1180879" y="1695377"/>
            <a:ext cx="1378804" cy="53199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Component Level</a:t>
            </a:r>
          </a:p>
        </p:txBody>
      </p:sp>
      <p:sp>
        <p:nvSpPr>
          <p:cNvPr id="100" name="Rounded Rectangle 99">
            <a:extLst>
              <a:ext uri="{FF2B5EF4-FFF2-40B4-BE49-F238E27FC236}">
                <a16:creationId xmlns:a16="http://schemas.microsoft.com/office/drawing/2014/main" id="{152A2B73-24CA-6A4C-9785-CB7580ECCC2A}"/>
              </a:ext>
            </a:extLst>
          </p:cNvPr>
          <p:cNvSpPr/>
          <p:nvPr/>
        </p:nvSpPr>
        <p:spPr>
          <a:xfrm>
            <a:off x="1180879" y="3440387"/>
            <a:ext cx="1459487" cy="54095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System Level</a:t>
            </a:r>
          </a:p>
        </p:txBody>
      </p:sp>
      <p:cxnSp>
        <p:nvCxnSpPr>
          <p:cNvPr id="101" name="Straight Arrow Connector 100">
            <a:extLst>
              <a:ext uri="{FF2B5EF4-FFF2-40B4-BE49-F238E27FC236}">
                <a16:creationId xmlns:a16="http://schemas.microsoft.com/office/drawing/2014/main" id="{6AEC1D79-D9E8-D84F-B711-5E892C368390}"/>
              </a:ext>
            </a:extLst>
          </p:cNvPr>
          <p:cNvCxnSpPr>
            <a:cxnSpLocks/>
          </p:cNvCxnSpPr>
          <p:nvPr/>
        </p:nvCxnSpPr>
        <p:spPr>
          <a:xfrm>
            <a:off x="8050102" y="3747263"/>
            <a:ext cx="440756" cy="132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id="{F2F112E9-20B5-7C40-8B15-C824F3EC7AA9}"/>
              </a:ext>
            </a:extLst>
          </p:cNvPr>
          <p:cNvCxnSpPr>
            <a:cxnSpLocks/>
          </p:cNvCxnSpPr>
          <p:nvPr/>
        </p:nvCxnSpPr>
        <p:spPr>
          <a:xfrm>
            <a:off x="3621457" y="2227935"/>
            <a:ext cx="1" cy="35454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2C14C836-C016-0847-AEE7-4B992F2CBFEC}"/>
              </a:ext>
            </a:extLst>
          </p:cNvPr>
          <p:cNvSpPr txBox="1"/>
          <p:nvPr/>
        </p:nvSpPr>
        <p:spPr>
          <a:xfrm>
            <a:off x="3304804" y="1189274"/>
            <a:ext cx="8426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Power</a:t>
            </a:r>
          </a:p>
        </p:txBody>
      </p:sp>
      <p:sp>
        <p:nvSpPr>
          <p:cNvPr id="104" name="TextBox 103">
            <a:extLst>
              <a:ext uri="{FF2B5EF4-FFF2-40B4-BE49-F238E27FC236}">
                <a16:creationId xmlns:a16="http://schemas.microsoft.com/office/drawing/2014/main" id="{C86FE4DB-DC51-7343-9900-4A7EB362A1F3}"/>
              </a:ext>
            </a:extLst>
          </p:cNvPr>
          <p:cNvSpPr txBox="1"/>
          <p:nvPr/>
        </p:nvSpPr>
        <p:spPr>
          <a:xfrm>
            <a:off x="5087100" y="1187594"/>
            <a:ext cx="10578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Chassis</a:t>
            </a:r>
          </a:p>
        </p:txBody>
      </p:sp>
      <p:sp>
        <p:nvSpPr>
          <p:cNvPr id="105" name="TextBox 104">
            <a:extLst>
              <a:ext uri="{FF2B5EF4-FFF2-40B4-BE49-F238E27FC236}">
                <a16:creationId xmlns:a16="http://schemas.microsoft.com/office/drawing/2014/main" id="{414BA25E-1FFC-E941-AB9E-254FB4094772}"/>
              </a:ext>
            </a:extLst>
          </p:cNvPr>
          <p:cNvSpPr txBox="1"/>
          <p:nvPr/>
        </p:nvSpPr>
        <p:spPr>
          <a:xfrm>
            <a:off x="6365778" y="1187034"/>
            <a:ext cx="18108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Inertial State</a:t>
            </a:r>
          </a:p>
        </p:txBody>
      </p:sp>
      <p:sp>
        <p:nvSpPr>
          <p:cNvPr id="106" name="TextBox 105">
            <a:extLst>
              <a:ext uri="{FF2B5EF4-FFF2-40B4-BE49-F238E27FC236}">
                <a16:creationId xmlns:a16="http://schemas.microsoft.com/office/drawing/2014/main" id="{58582DA9-B6AD-A041-BFA3-A5D8B1C40641}"/>
              </a:ext>
            </a:extLst>
          </p:cNvPr>
          <p:cNvSpPr txBox="1"/>
          <p:nvPr/>
        </p:nvSpPr>
        <p:spPr>
          <a:xfrm>
            <a:off x="8681963" y="1187034"/>
            <a:ext cx="18108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State Estimation</a:t>
            </a:r>
          </a:p>
        </p:txBody>
      </p:sp>
      <p:cxnSp>
        <p:nvCxnSpPr>
          <p:cNvPr id="107" name="Straight Arrow Connector 106">
            <a:extLst>
              <a:ext uri="{FF2B5EF4-FFF2-40B4-BE49-F238E27FC236}">
                <a16:creationId xmlns:a16="http://schemas.microsoft.com/office/drawing/2014/main" id="{A054EFFA-120A-AB41-A954-2A9E9696587B}"/>
              </a:ext>
            </a:extLst>
          </p:cNvPr>
          <p:cNvCxnSpPr>
            <a:cxnSpLocks/>
            <a:stCxn id="85" idx="2"/>
            <a:endCxn id="89" idx="0"/>
          </p:cNvCxnSpPr>
          <p:nvPr/>
        </p:nvCxnSpPr>
        <p:spPr>
          <a:xfrm flipH="1">
            <a:off x="9608099" y="2224270"/>
            <a:ext cx="626" cy="34577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25788415-F562-1844-A8B6-9D12AFD0B99D}"/>
              </a:ext>
            </a:extLst>
          </p:cNvPr>
          <p:cNvCxnSpPr>
            <a:cxnSpLocks/>
            <a:stCxn id="89" idx="2"/>
          </p:cNvCxnSpPr>
          <p:nvPr/>
        </p:nvCxnSpPr>
        <p:spPr>
          <a:xfrm>
            <a:off x="9608099" y="3115641"/>
            <a:ext cx="0" cy="20499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4875B89E-36F6-5A4B-BA8D-EC310B32D68F}"/>
              </a:ext>
            </a:extLst>
          </p:cNvPr>
          <p:cNvCxnSpPr>
            <a:cxnSpLocks/>
          </p:cNvCxnSpPr>
          <p:nvPr/>
        </p:nvCxnSpPr>
        <p:spPr>
          <a:xfrm flipH="1">
            <a:off x="7670315" y="3320634"/>
            <a:ext cx="193778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9126AD89-E7A7-4041-94CA-4485E65017B8}"/>
              </a:ext>
            </a:extLst>
          </p:cNvPr>
          <p:cNvCxnSpPr>
            <a:cxnSpLocks/>
          </p:cNvCxnSpPr>
          <p:nvPr/>
        </p:nvCxnSpPr>
        <p:spPr>
          <a:xfrm>
            <a:off x="7670315" y="3320634"/>
            <a:ext cx="0" cy="15831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0122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CD708-120D-AB46-9229-738E81E50760}"/>
              </a:ext>
            </a:extLst>
          </p:cNvPr>
          <p:cNvSpPr>
            <a:spLocks noGrp="1"/>
          </p:cNvSpPr>
          <p:nvPr>
            <p:ph type="title"/>
          </p:nvPr>
        </p:nvSpPr>
        <p:spPr>
          <a:xfrm>
            <a:off x="914441" y="2523067"/>
            <a:ext cx="10363117" cy="677108"/>
          </a:xfrm>
        </p:spPr>
        <p:txBody>
          <a:bodyPr/>
          <a:lstStyle/>
          <a:p>
            <a:pPr algn="ctr"/>
            <a:r>
              <a:rPr lang="en-US" sz="4400"/>
              <a:t>Critical Project Elements</a:t>
            </a:r>
          </a:p>
        </p:txBody>
      </p:sp>
      <p:sp>
        <p:nvSpPr>
          <p:cNvPr id="4" name="Slide Number Placeholder 3">
            <a:extLst>
              <a:ext uri="{FF2B5EF4-FFF2-40B4-BE49-F238E27FC236}">
                <a16:creationId xmlns:a16="http://schemas.microsoft.com/office/drawing/2014/main" id="{163F5F4D-8BD5-C04B-91D6-30CBEE061936}"/>
              </a:ext>
            </a:extLst>
          </p:cNvPr>
          <p:cNvSpPr>
            <a:spLocks noGrp="1"/>
          </p:cNvSpPr>
          <p:nvPr>
            <p:ph type="sldNum" sz="quarter" idx="4"/>
          </p:nvPr>
        </p:nvSpPr>
        <p:spPr/>
        <p:txBody>
          <a:bodyPr/>
          <a:lstStyle/>
          <a:p>
            <a:fld id="{292ABC7F-B9E9-0840-915A-8F394559AFCC}" type="slidenum">
              <a:rPr lang="en-US" smtClean="0"/>
              <a:pPr/>
              <a:t>7</a:t>
            </a:fld>
            <a:endParaRPr lang="en-US"/>
          </a:p>
        </p:txBody>
      </p:sp>
    </p:spTree>
    <p:extLst>
      <p:ext uri="{BB962C8B-B14F-4D97-AF65-F5344CB8AC3E}">
        <p14:creationId xmlns:p14="http://schemas.microsoft.com/office/powerpoint/2010/main" val="31061703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54758-F94E-47C6-9D95-7BD5521C087B}"/>
              </a:ext>
            </a:extLst>
          </p:cNvPr>
          <p:cNvSpPr>
            <a:spLocks noGrp="1"/>
          </p:cNvSpPr>
          <p:nvPr>
            <p:ph type="title"/>
          </p:nvPr>
        </p:nvSpPr>
        <p:spPr/>
        <p:txBody>
          <a:bodyPr>
            <a:normAutofit/>
          </a:bodyPr>
          <a:lstStyle/>
          <a:p>
            <a:r>
              <a:rPr lang="en-US">
                <a:ea typeface="+mj-lt"/>
                <a:cs typeface="+mj-lt"/>
              </a:rPr>
              <a:t>GPS Verification and Attitude Determination Test</a:t>
            </a:r>
          </a:p>
        </p:txBody>
      </p:sp>
      <p:sp>
        <p:nvSpPr>
          <p:cNvPr id="4" name="Slide Number Placeholder 3">
            <a:extLst>
              <a:ext uri="{FF2B5EF4-FFF2-40B4-BE49-F238E27FC236}">
                <a16:creationId xmlns:a16="http://schemas.microsoft.com/office/drawing/2014/main" id="{76F3C8AA-58C3-47F3-A2F2-FE35C1A56EB1}"/>
              </a:ext>
            </a:extLst>
          </p:cNvPr>
          <p:cNvSpPr>
            <a:spLocks noGrp="1"/>
          </p:cNvSpPr>
          <p:nvPr>
            <p:ph type="sldNum" sz="quarter" idx="4"/>
          </p:nvPr>
        </p:nvSpPr>
        <p:spPr/>
        <p:txBody>
          <a:bodyPr/>
          <a:lstStyle/>
          <a:p>
            <a:fld id="{292ABC7F-B9E9-0840-915A-8F394559AFCC}" type="slidenum">
              <a:rPr lang="en-US" smtClean="0"/>
              <a:pPr/>
              <a:t>70</a:t>
            </a:fld>
            <a:endParaRPr lang="en-US"/>
          </a:p>
        </p:txBody>
      </p:sp>
      <p:sp>
        <p:nvSpPr>
          <p:cNvPr id="5" name="Content Placeholder 1">
            <a:extLst>
              <a:ext uri="{FF2B5EF4-FFF2-40B4-BE49-F238E27FC236}">
                <a16:creationId xmlns:a16="http://schemas.microsoft.com/office/drawing/2014/main" id="{AA129D27-AF34-3E47-9A28-FBC0A8B5237F}"/>
              </a:ext>
            </a:extLst>
          </p:cNvPr>
          <p:cNvSpPr>
            <a:spLocks noGrp="1"/>
          </p:cNvSpPr>
          <p:nvPr>
            <p:ph idx="1"/>
          </p:nvPr>
        </p:nvSpPr>
        <p:spPr>
          <a:xfrm>
            <a:off x="6093970" y="794806"/>
            <a:ext cx="5485822" cy="2663300"/>
          </a:xfrm>
        </p:spPr>
        <p:txBody>
          <a:bodyPr vert="horz" lIns="91440" tIns="45720" rIns="91440" bIns="45720" rtlCol="0" anchor="t">
            <a:normAutofit/>
          </a:bodyPr>
          <a:lstStyle/>
          <a:p>
            <a:pPr marL="0" indent="0">
              <a:buNone/>
            </a:pPr>
            <a:r>
              <a:rPr lang="en-US" u="sng"/>
              <a:t>Justification:</a:t>
            </a:r>
          </a:p>
          <a:p>
            <a:r>
              <a:rPr lang="en-US"/>
              <a:t>Must know pointing of cameras</a:t>
            </a:r>
          </a:p>
          <a:p>
            <a:r>
              <a:rPr lang="en-US"/>
              <a:t>Testing </a:t>
            </a:r>
            <a:r>
              <a:rPr lang="en-US" b="1"/>
              <a:t>capability</a:t>
            </a:r>
            <a:r>
              <a:rPr lang="en-US"/>
              <a:t> to provide attitude and position</a:t>
            </a:r>
          </a:p>
          <a:p>
            <a:endParaRPr lang="en-US"/>
          </a:p>
          <a:p>
            <a:endParaRPr lang="en-US"/>
          </a:p>
        </p:txBody>
      </p:sp>
      <p:graphicFrame>
        <p:nvGraphicFramePr>
          <p:cNvPr id="6" name="Table 5">
            <a:extLst>
              <a:ext uri="{FF2B5EF4-FFF2-40B4-BE49-F238E27FC236}">
                <a16:creationId xmlns:a16="http://schemas.microsoft.com/office/drawing/2014/main" id="{B5AE727E-6CA4-0242-BA0B-0FB06D052601}"/>
              </a:ext>
            </a:extLst>
          </p:cNvPr>
          <p:cNvGraphicFramePr>
            <a:graphicFrameLocks noGrp="1"/>
          </p:cNvGraphicFramePr>
          <p:nvPr>
            <p:extLst>
              <p:ext uri="{D42A27DB-BD31-4B8C-83A1-F6EECF244321}">
                <p14:modId xmlns:p14="http://schemas.microsoft.com/office/powerpoint/2010/main" val="811969327"/>
              </p:ext>
            </p:extLst>
          </p:nvPr>
        </p:nvGraphicFramePr>
        <p:xfrm>
          <a:off x="870857" y="914401"/>
          <a:ext cx="4833257" cy="2794714"/>
        </p:xfrm>
        <a:graphic>
          <a:graphicData uri="http://schemas.openxmlformats.org/drawingml/2006/table">
            <a:tbl>
              <a:tblPr firstRow="1" bandRow="1">
                <a:tableStyleId>{5C22544A-7EE6-4342-B048-85BDC9FD1C3A}</a:tableStyleId>
              </a:tblPr>
              <a:tblGrid>
                <a:gridCol w="927796">
                  <a:extLst>
                    <a:ext uri="{9D8B030D-6E8A-4147-A177-3AD203B41FA5}">
                      <a16:colId xmlns:a16="http://schemas.microsoft.com/office/drawing/2014/main" val="4167063959"/>
                    </a:ext>
                  </a:extLst>
                </a:gridCol>
                <a:gridCol w="3905461">
                  <a:extLst>
                    <a:ext uri="{9D8B030D-6E8A-4147-A177-3AD203B41FA5}">
                      <a16:colId xmlns:a16="http://schemas.microsoft.com/office/drawing/2014/main" val="2509949367"/>
                    </a:ext>
                  </a:extLst>
                </a:gridCol>
              </a:tblGrid>
              <a:tr h="606993">
                <a:tc>
                  <a:txBody>
                    <a:bodyPr/>
                    <a:lstStyle/>
                    <a:p>
                      <a:r>
                        <a:rPr lang="en-US"/>
                        <a:t>Req.</a:t>
                      </a:r>
                    </a:p>
                  </a:txBody>
                  <a:tcPr/>
                </a:tc>
                <a:tc>
                  <a:txBody>
                    <a:bodyPr/>
                    <a:lstStyle/>
                    <a:p>
                      <a:r>
                        <a:rPr lang="en-US"/>
                        <a:t>Description</a:t>
                      </a:r>
                    </a:p>
                  </a:txBody>
                  <a:tcPr/>
                </a:tc>
                <a:extLst>
                  <a:ext uri="{0D108BD9-81ED-4DB2-BD59-A6C34878D82A}">
                    <a16:rowId xmlns:a16="http://schemas.microsoft.com/office/drawing/2014/main" val="386722524"/>
                  </a:ext>
                </a:extLst>
              </a:tr>
              <a:tr h="1136161">
                <a:tc>
                  <a:txBody>
                    <a:bodyPr/>
                    <a:lstStyle/>
                    <a:p>
                      <a:pPr rtl="0" fontAlgn="t">
                        <a:spcBef>
                          <a:spcPts val="0"/>
                        </a:spcBef>
                        <a:spcAft>
                          <a:spcPts val="0"/>
                        </a:spcAft>
                      </a:pPr>
                      <a:r>
                        <a:rPr lang="en-US" sz="1600" u="none" strike="noStrike">
                          <a:solidFill>
                            <a:srgbClr val="000000"/>
                          </a:solidFill>
                          <a:effectLst/>
                        </a:rPr>
                        <a:t>DR-2.3</a:t>
                      </a:r>
                      <a:endParaRPr lang="en-US" sz="2800">
                        <a:solidFill>
                          <a:srgbClr val="000000"/>
                        </a:solidFill>
                        <a:effectLst/>
                      </a:endParaRPr>
                    </a:p>
                  </a:txBody>
                  <a:tcPr marL="63500" marR="63500" marT="63500" marB="63500"/>
                </a:tc>
                <a:tc>
                  <a:txBody>
                    <a:bodyPr/>
                    <a:lstStyle/>
                    <a:p>
                      <a:pPr marL="0" marR="0" indent="0" algn="l" rtl="0" eaLnBrk="1" fontAlgn="t" latinLnBrk="0" hangingPunct="1">
                        <a:lnSpc>
                          <a:spcPct val="100000"/>
                        </a:lnSpc>
                        <a:spcBef>
                          <a:spcPts val="0"/>
                        </a:spcBef>
                        <a:spcAft>
                          <a:spcPts val="0"/>
                        </a:spcAft>
                        <a:buFontTx/>
                        <a:buNone/>
                      </a:pPr>
                      <a:r>
                        <a:rPr lang="en-US" sz="1800" u="none" strike="noStrike">
                          <a:solidFill>
                            <a:srgbClr val="000000"/>
                          </a:solidFill>
                          <a:effectLst/>
                        </a:rPr>
                        <a:t>The VISION system shall measure its own single axis inertial attitude using a civilian grade Global Positioning System. </a:t>
                      </a:r>
                      <a:endParaRPr lang="en-US" sz="1800">
                        <a:solidFill>
                          <a:srgbClr val="000000"/>
                        </a:solidFill>
                        <a:effectLst/>
                      </a:endParaRPr>
                    </a:p>
                  </a:txBody>
                  <a:tcPr marL="63500" marR="63500" marT="63500" marB="63500"/>
                </a:tc>
                <a:extLst>
                  <a:ext uri="{0D108BD9-81ED-4DB2-BD59-A6C34878D82A}">
                    <a16:rowId xmlns:a16="http://schemas.microsoft.com/office/drawing/2014/main" val="1471602281"/>
                  </a:ext>
                </a:extLst>
              </a:tr>
              <a:tr h="963441">
                <a:tc>
                  <a:txBody>
                    <a:bodyPr/>
                    <a:lstStyle/>
                    <a:p>
                      <a:pPr rtl="0" fontAlgn="t">
                        <a:spcBef>
                          <a:spcPts val="0"/>
                        </a:spcBef>
                        <a:spcAft>
                          <a:spcPts val="0"/>
                        </a:spcAft>
                      </a:pPr>
                      <a:r>
                        <a:rPr lang="en-US" sz="1600" u="none" strike="noStrike">
                          <a:solidFill>
                            <a:srgbClr val="000000"/>
                          </a:solidFill>
                          <a:effectLst/>
                        </a:rPr>
                        <a:t>DR-2.4</a:t>
                      </a:r>
                      <a:endParaRPr lang="en-US" sz="2800">
                        <a:solidFill>
                          <a:srgbClr val="000000"/>
                        </a:solidFill>
                        <a:effectLst/>
                      </a:endParaRPr>
                    </a:p>
                  </a:txBody>
                  <a:tcPr marL="63500" marR="63500" marT="63500" marB="63500"/>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sz="1800" u="none" strike="noStrike">
                          <a:solidFill>
                            <a:srgbClr val="000000"/>
                          </a:solidFill>
                          <a:effectLst/>
                        </a:rPr>
                        <a:t>The VISION system shall measure its own inertial position using a civilian grade Global Positioning System.</a:t>
                      </a:r>
                      <a:endParaRPr lang="en-US" sz="1800">
                        <a:solidFill>
                          <a:srgbClr val="000000"/>
                        </a:solidFill>
                        <a:effectLst/>
                      </a:endParaRPr>
                    </a:p>
                  </a:txBody>
                  <a:tcPr marL="63500" marR="63500" marT="63500" marB="63500"/>
                </a:tc>
                <a:extLst>
                  <a:ext uri="{0D108BD9-81ED-4DB2-BD59-A6C34878D82A}">
                    <a16:rowId xmlns:a16="http://schemas.microsoft.com/office/drawing/2014/main" val="3356648685"/>
                  </a:ext>
                </a:extLst>
              </a:tr>
            </a:tbl>
          </a:graphicData>
        </a:graphic>
      </p:graphicFrame>
      <p:pic>
        <p:nvPicPr>
          <p:cNvPr id="7" name="Graphic 6" descr="Satellite">
            <a:extLst>
              <a:ext uri="{FF2B5EF4-FFF2-40B4-BE49-F238E27FC236}">
                <a16:creationId xmlns:a16="http://schemas.microsoft.com/office/drawing/2014/main" id="{08D4BFBD-77EB-AC43-8E6C-BCB56358D3F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rot="20735181">
            <a:off x="10167281" y="3672927"/>
            <a:ext cx="626165" cy="626165"/>
          </a:xfrm>
          <a:prstGeom prst="rect">
            <a:avLst/>
          </a:prstGeom>
        </p:spPr>
      </p:pic>
      <p:pic>
        <p:nvPicPr>
          <p:cNvPr id="8" name="Graphic 7" descr="Satellite">
            <a:extLst>
              <a:ext uri="{FF2B5EF4-FFF2-40B4-BE49-F238E27FC236}">
                <a16:creationId xmlns:a16="http://schemas.microsoft.com/office/drawing/2014/main" id="{E7237EF5-CD3B-394B-8F3C-1F4FEF1AB30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rot="17143142">
            <a:off x="6745016" y="3977316"/>
            <a:ext cx="626165" cy="626165"/>
          </a:xfrm>
          <a:prstGeom prst="rect">
            <a:avLst/>
          </a:prstGeom>
        </p:spPr>
      </p:pic>
      <p:cxnSp>
        <p:nvCxnSpPr>
          <p:cNvPr id="9" name="Straight Arrow Connector 8">
            <a:extLst>
              <a:ext uri="{FF2B5EF4-FFF2-40B4-BE49-F238E27FC236}">
                <a16:creationId xmlns:a16="http://schemas.microsoft.com/office/drawing/2014/main" id="{FD97BEE3-D165-2643-8007-4A9DCDD344D0}"/>
              </a:ext>
            </a:extLst>
          </p:cNvPr>
          <p:cNvCxnSpPr>
            <a:cxnSpLocks/>
          </p:cNvCxnSpPr>
          <p:nvPr/>
        </p:nvCxnSpPr>
        <p:spPr>
          <a:xfrm flipV="1">
            <a:off x="9052845" y="3929645"/>
            <a:ext cx="7116" cy="1876953"/>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789F1B8F-94EC-BC4C-AD6D-4FC1EBA4DD58}"/>
              </a:ext>
            </a:extLst>
          </p:cNvPr>
          <p:cNvCxnSpPr>
            <a:cxnSpLocks/>
          </p:cNvCxnSpPr>
          <p:nvPr/>
        </p:nvCxnSpPr>
        <p:spPr>
          <a:xfrm flipH="1">
            <a:off x="9190312" y="4307749"/>
            <a:ext cx="1106035" cy="149884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0F4D9BC-E5B4-EF4C-ADEE-D3C7C17D1690}"/>
              </a:ext>
            </a:extLst>
          </p:cNvPr>
          <p:cNvCxnSpPr>
            <a:cxnSpLocks/>
          </p:cNvCxnSpPr>
          <p:nvPr/>
        </p:nvCxnSpPr>
        <p:spPr>
          <a:xfrm>
            <a:off x="7375714" y="4520436"/>
            <a:ext cx="1546780" cy="125844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2" name="Arc 11">
            <a:extLst>
              <a:ext uri="{FF2B5EF4-FFF2-40B4-BE49-F238E27FC236}">
                <a16:creationId xmlns:a16="http://schemas.microsoft.com/office/drawing/2014/main" id="{2D84357C-CE7F-6841-9244-674EF3146D44}"/>
              </a:ext>
            </a:extLst>
          </p:cNvPr>
          <p:cNvSpPr/>
          <p:nvPr/>
        </p:nvSpPr>
        <p:spPr>
          <a:xfrm>
            <a:off x="8806010" y="5405758"/>
            <a:ext cx="608866" cy="523926"/>
          </a:xfrm>
          <a:prstGeom prst="arc">
            <a:avLst>
              <a:gd name="adj1" fmla="val 15585505"/>
              <a:gd name="adj2" fmla="val 19939888"/>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9BA2A793-D8E6-D24A-85F6-C3C258D9203A}"/>
              </a:ext>
            </a:extLst>
          </p:cNvPr>
          <p:cNvSpPr/>
          <p:nvPr/>
        </p:nvSpPr>
        <p:spPr>
          <a:xfrm>
            <a:off x="8651201" y="5405758"/>
            <a:ext cx="608866" cy="523926"/>
          </a:xfrm>
          <a:prstGeom prst="arc">
            <a:avLst>
              <a:gd name="adj1" fmla="val 11763277"/>
              <a:gd name="adj2" fmla="val 17604383"/>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8D80D831-9209-6249-9B37-49F71D343472}"/>
              </a:ext>
            </a:extLst>
          </p:cNvPr>
          <p:cNvSpPr txBox="1"/>
          <p:nvPr/>
        </p:nvSpPr>
        <p:spPr>
          <a:xfrm>
            <a:off x="9089823" y="4959482"/>
            <a:ext cx="340489" cy="446276"/>
          </a:xfrm>
          <a:prstGeom prst="rect">
            <a:avLst/>
          </a:prstGeom>
          <a:noFill/>
          <a:ln>
            <a:noFill/>
          </a:ln>
        </p:spPr>
        <p:txBody>
          <a:bodyPr wrap="square" rtlCol="0">
            <a:spAutoFit/>
          </a:bodyPr>
          <a:lstStyle/>
          <a:p>
            <a:r>
              <a:rPr lang="el-GR">
                <a:solidFill>
                  <a:schemeClr val="accent6"/>
                </a:solidFill>
              </a:rPr>
              <a:t>α</a:t>
            </a:r>
            <a:endParaRPr lang="en-US">
              <a:solidFill>
                <a:schemeClr val="accent6"/>
              </a:solidFill>
            </a:endParaRPr>
          </a:p>
        </p:txBody>
      </p:sp>
      <p:sp>
        <p:nvSpPr>
          <p:cNvPr id="15" name="TextBox 14">
            <a:extLst>
              <a:ext uri="{FF2B5EF4-FFF2-40B4-BE49-F238E27FC236}">
                <a16:creationId xmlns:a16="http://schemas.microsoft.com/office/drawing/2014/main" id="{8AB75878-75DE-8448-BC6B-F1AEAEBCA720}"/>
              </a:ext>
            </a:extLst>
          </p:cNvPr>
          <p:cNvSpPr txBox="1"/>
          <p:nvPr/>
        </p:nvSpPr>
        <p:spPr>
          <a:xfrm>
            <a:off x="8496392" y="4990251"/>
            <a:ext cx="340489" cy="446276"/>
          </a:xfrm>
          <a:prstGeom prst="rect">
            <a:avLst/>
          </a:prstGeom>
          <a:noFill/>
          <a:ln>
            <a:noFill/>
          </a:ln>
        </p:spPr>
        <p:txBody>
          <a:bodyPr wrap="square" rtlCol="0">
            <a:spAutoFit/>
          </a:bodyPr>
          <a:lstStyle/>
          <a:p>
            <a:r>
              <a:rPr lang="el-GR">
                <a:solidFill>
                  <a:schemeClr val="accent6"/>
                </a:solidFill>
              </a:rPr>
              <a:t>α</a:t>
            </a:r>
            <a:endParaRPr lang="en-US">
              <a:solidFill>
                <a:schemeClr val="accent6"/>
              </a:solidFill>
            </a:endParaRPr>
          </a:p>
        </p:txBody>
      </p:sp>
      <p:sp>
        <p:nvSpPr>
          <p:cNvPr id="16" name="TextBox 15">
            <a:extLst>
              <a:ext uri="{FF2B5EF4-FFF2-40B4-BE49-F238E27FC236}">
                <a16:creationId xmlns:a16="http://schemas.microsoft.com/office/drawing/2014/main" id="{BAEAAEDE-9378-9E4C-9EE9-5B527ED822B6}"/>
              </a:ext>
            </a:extLst>
          </p:cNvPr>
          <p:cNvSpPr txBox="1"/>
          <p:nvPr/>
        </p:nvSpPr>
        <p:spPr>
          <a:xfrm>
            <a:off x="9275562" y="5179589"/>
            <a:ext cx="340489" cy="261610"/>
          </a:xfrm>
          <a:prstGeom prst="rect">
            <a:avLst/>
          </a:prstGeom>
          <a:noFill/>
          <a:ln>
            <a:noFill/>
          </a:ln>
        </p:spPr>
        <p:txBody>
          <a:bodyPr wrap="square" rtlCol="0">
            <a:spAutoFit/>
          </a:bodyPr>
          <a:lstStyle/>
          <a:p>
            <a:r>
              <a:rPr lang="en-US" sz="1100" b="1">
                <a:solidFill>
                  <a:schemeClr val="accent6"/>
                </a:solidFill>
              </a:rPr>
              <a:t>1</a:t>
            </a:r>
          </a:p>
        </p:txBody>
      </p:sp>
      <p:sp>
        <p:nvSpPr>
          <p:cNvPr id="17" name="TextBox 16">
            <a:extLst>
              <a:ext uri="{FF2B5EF4-FFF2-40B4-BE49-F238E27FC236}">
                <a16:creationId xmlns:a16="http://schemas.microsoft.com/office/drawing/2014/main" id="{BA5158D5-29C8-854D-B0E7-387E8768B613}"/>
              </a:ext>
            </a:extLst>
          </p:cNvPr>
          <p:cNvSpPr txBox="1"/>
          <p:nvPr/>
        </p:nvSpPr>
        <p:spPr>
          <a:xfrm>
            <a:off x="8688578" y="5180375"/>
            <a:ext cx="340489" cy="261610"/>
          </a:xfrm>
          <a:prstGeom prst="rect">
            <a:avLst/>
          </a:prstGeom>
          <a:noFill/>
          <a:ln>
            <a:noFill/>
          </a:ln>
        </p:spPr>
        <p:txBody>
          <a:bodyPr wrap="square" rtlCol="0">
            <a:spAutoFit/>
          </a:bodyPr>
          <a:lstStyle/>
          <a:p>
            <a:r>
              <a:rPr lang="en-US" sz="1100" b="1">
                <a:solidFill>
                  <a:schemeClr val="accent6"/>
                </a:solidFill>
              </a:rPr>
              <a:t>2</a:t>
            </a:r>
          </a:p>
        </p:txBody>
      </p:sp>
      <p:pic>
        <p:nvPicPr>
          <p:cNvPr id="18" name="Picture 17" descr="A close up of a device&#10;&#10;Description automatically generated">
            <a:extLst>
              <a:ext uri="{FF2B5EF4-FFF2-40B4-BE49-F238E27FC236}">
                <a16:creationId xmlns:a16="http://schemas.microsoft.com/office/drawing/2014/main" id="{D8300038-1592-AF4F-ACE6-457BFE07A7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83361">
            <a:off x="8604826" y="5173294"/>
            <a:ext cx="1310482" cy="1310482"/>
          </a:xfrm>
          <a:prstGeom prst="rect">
            <a:avLst/>
          </a:prstGeom>
        </p:spPr>
      </p:pic>
      <p:sp>
        <p:nvSpPr>
          <p:cNvPr id="19" name="TextBox 18">
            <a:extLst>
              <a:ext uri="{FF2B5EF4-FFF2-40B4-BE49-F238E27FC236}">
                <a16:creationId xmlns:a16="http://schemas.microsoft.com/office/drawing/2014/main" id="{13AB91FC-D65C-504F-AF47-E520009BA7C9}"/>
              </a:ext>
            </a:extLst>
          </p:cNvPr>
          <p:cNvSpPr txBox="1"/>
          <p:nvPr/>
        </p:nvSpPr>
        <p:spPr>
          <a:xfrm>
            <a:off x="8350106" y="3641036"/>
            <a:ext cx="1674070" cy="661720"/>
          </a:xfrm>
          <a:prstGeom prst="rect">
            <a:avLst/>
          </a:prstGeom>
          <a:noFill/>
        </p:spPr>
        <p:txBody>
          <a:bodyPr wrap="square" rtlCol="0">
            <a:spAutoFit/>
          </a:bodyPr>
          <a:lstStyle/>
          <a:p>
            <a:r>
              <a:rPr lang="en-US" sz="1400">
                <a:solidFill>
                  <a:srgbClr val="000000"/>
                </a:solidFill>
              </a:rPr>
              <a:t>Boresight Vector</a:t>
            </a:r>
          </a:p>
          <a:p>
            <a:pPr marL="342900" indent="-342900">
              <a:buFontTx/>
              <a:buChar char="-"/>
            </a:pPr>
            <a:endParaRPr lang="en-US">
              <a:solidFill>
                <a:srgbClr val="000000"/>
              </a:solidFill>
            </a:endParaRPr>
          </a:p>
        </p:txBody>
      </p:sp>
      <p:cxnSp>
        <p:nvCxnSpPr>
          <p:cNvPr id="20" name="Straight Connector 19">
            <a:extLst>
              <a:ext uri="{FF2B5EF4-FFF2-40B4-BE49-F238E27FC236}">
                <a16:creationId xmlns:a16="http://schemas.microsoft.com/office/drawing/2014/main" id="{9526218D-898A-1B4C-A836-90719C1E05C7}"/>
              </a:ext>
            </a:extLst>
          </p:cNvPr>
          <p:cNvCxnSpPr>
            <a:cxnSpLocks/>
          </p:cNvCxnSpPr>
          <p:nvPr/>
        </p:nvCxnSpPr>
        <p:spPr>
          <a:xfrm>
            <a:off x="1355463" y="6186571"/>
            <a:ext cx="3033657" cy="0"/>
          </a:xfrm>
          <a:prstGeom prst="line">
            <a:avLst/>
          </a:prstGeom>
          <a:ln w="381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2854BCB-A55C-624F-BF1D-8CBBC237AC04}"/>
              </a:ext>
            </a:extLst>
          </p:cNvPr>
          <p:cNvCxnSpPr>
            <a:cxnSpLocks/>
          </p:cNvCxnSpPr>
          <p:nvPr/>
        </p:nvCxnSpPr>
        <p:spPr>
          <a:xfrm>
            <a:off x="1775012" y="4676593"/>
            <a:ext cx="2614108" cy="1509978"/>
          </a:xfrm>
          <a:prstGeom prst="line">
            <a:avLst/>
          </a:prstGeom>
          <a:ln w="38100">
            <a:solidFill>
              <a:srgbClr val="000000"/>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1043F392-1AC2-EB42-8758-3B8920E78791}"/>
              </a:ext>
            </a:extLst>
          </p:cNvPr>
          <p:cNvSpPr txBox="1"/>
          <p:nvPr/>
        </p:nvSpPr>
        <p:spPr>
          <a:xfrm rot="1809319">
            <a:off x="1447012" y="5119020"/>
            <a:ext cx="2137673" cy="446276"/>
          </a:xfrm>
          <a:prstGeom prst="rect">
            <a:avLst/>
          </a:prstGeom>
          <a:noFill/>
        </p:spPr>
        <p:txBody>
          <a:bodyPr wrap="square" rtlCol="0">
            <a:spAutoFit/>
          </a:bodyPr>
          <a:lstStyle/>
          <a:p>
            <a:r>
              <a:rPr lang="en-US"/>
              <a:t>“Ground” Plane</a:t>
            </a:r>
          </a:p>
        </p:txBody>
      </p:sp>
      <p:pic>
        <p:nvPicPr>
          <p:cNvPr id="23" name="Picture 22">
            <a:extLst>
              <a:ext uri="{FF2B5EF4-FFF2-40B4-BE49-F238E27FC236}">
                <a16:creationId xmlns:a16="http://schemas.microsoft.com/office/drawing/2014/main" id="{18000EBA-BCFE-EF4C-A8F9-B86BC7F85040}"/>
              </a:ext>
            </a:extLst>
          </p:cNvPr>
          <p:cNvPicPr>
            <a:picLocks noChangeAspect="1"/>
          </p:cNvPicPr>
          <p:nvPr/>
        </p:nvPicPr>
        <p:blipFill rotWithShape="1">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1278056" y="5698882"/>
            <a:ext cx="1777116" cy="487690"/>
          </a:xfrm>
          <a:prstGeom prst="rect">
            <a:avLst/>
          </a:prstGeom>
        </p:spPr>
      </p:pic>
      <p:pic>
        <p:nvPicPr>
          <p:cNvPr id="24" name="Picture 23">
            <a:extLst>
              <a:ext uri="{FF2B5EF4-FFF2-40B4-BE49-F238E27FC236}">
                <a16:creationId xmlns:a16="http://schemas.microsoft.com/office/drawing/2014/main" id="{9BEED4DE-16C5-D94D-9187-2B020B6ED3C9}"/>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05077" y="5360870"/>
            <a:ext cx="1674070" cy="891455"/>
          </a:xfrm>
          <a:prstGeom prst="rect">
            <a:avLst/>
          </a:prstGeom>
        </p:spPr>
      </p:pic>
      <p:sp>
        <p:nvSpPr>
          <p:cNvPr id="25" name="Rectangle 24">
            <a:extLst>
              <a:ext uri="{FF2B5EF4-FFF2-40B4-BE49-F238E27FC236}">
                <a16:creationId xmlns:a16="http://schemas.microsoft.com/office/drawing/2014/main" id="{3B174DC9-E154-CB49-8A48-D82766FBE391}"/>
              </a:ext>
            </a:extLst>
          </p:cNvPr>
          <p:cNvSpPr/>
          <p:nvPr/>
        </p:nvSpPr>
        <p:spPr>
          <a:xfrm rot="1807481">
            <a:off x="2245556" y="5027230"/>
            <a:ext cx="1395076" cy="17443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430CE53-688C-6D49-9025-ADA2F17BAF5F}"/>
              </a:ext>
            </a:extLst>
          </p:cNvPr>
          <p:cNvSpPr/>
          <p:nvPr/>
        </p:nvSpPr>
        <p:spPr>
          <a:xfrm rot="1807481">
            <a:off x="1609138" y="5320801"/>
            <a:ext cx="2991392" cy="111511"/>
          </a:xfrm>
          <a:prstGeom prst="rect">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DB0A9F3-C9F2-004D-B53A-326E031CC9E9}"/>
              </a:ext>
            </a:extLst>
          </p:cNvPr>
          <p:cNvSpPr txBox="1"/>
          <p:nvPr/>
        </p:nvSpPr>
        <p:spPr>
          <a:xfrm>
            <a:off x="1927926" y="4084611"/>
            <a:ext cx="1559859" cy="446276"/>
          </a:xfrm>
          <a:prstGeom prst="rect">
            <a:avLst/>
          </a:prstGeom>
          <a:noFill/>
        </p:spPr>
        <p:txBody>
          <a:bodyPr wrap="square" rtlCol="0">
            <a:spAutoFit/>
          </a:bodyPr>
          <a:lstStyle/>
          <a:p>
            <a:r>
              <a:rPr lang="en-US"/>
              <a:t>Antenna</a:t>
            </a:r>
          </a:p>
        </p:txBody>
      </p:sp>
      <p:cxnSp>
        <p:nvCxnSpPr>
          <p:cNvPr id="28" name="Curved Connector 27">
            <a:extLst>
              <a:ext uri="{FF2B5EF4-FFF2-40B4-BE49-F238E27FC236}">
                <a16:creationId xmlns:a16="http://schemas.microsoft.com/office/drawing/2014/main" id="{4B31A557-5F29-D54E-8A4D-864A8216D152}"/>
              </a:ext>
            </a:extLst>
          </p:cNvPr>
          <p:cNvCxnSpPr>
            <a:cxnSpLocks/>
          </p:cNvCxnSpPr>
          <p:nvPr/>
        </p:nvCxnSpPr>
        <p:spPr>
          <a:xfrm rot="16200000" flipH="1">
            <a:off x="2423877" y="4595862"/>
            <a:ext cx="478993" cy="196635"/>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C73C5DA1-CA30-384F-A98F-E834B6F78E1D}"/>
              </a:ext>
            </a:extLst>
          </p:cNvPr>
          <p:cNvCxnSpPr>
            <a:cxnSpLocks/>
            <a:stCxn id="25" idx="0"/>
          </p:cNvCxnSpPr>
          <p:nvPr/>
        </p:nvCxnSpPr>
        <p:spPr>
          <a:xfrm flipV="1">
            <a:off x="2986868" y="3819391"/>
            <a:ext cx="723300" cy="121961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30" name="Frame 29">
            <a:extLst>
              <a:ext uri="{FF2B5EF4-FFF2-40B4-BE49-F238E27FC236}">
                <a16:creationId xmlns:a16="http://schemas.microsoft.com/office/drawing/2014/main" id="{E6969BA7-2E70-AF4C-AE07-54B3ECDBD24D}"/>
              </a:ext>
            </a:extLst>
          </p:cNvPr>
          <p:cNvSpPr/>
          <p:nvPr/>
        </p:nvSpPr>
        <p:spPr>
          <a:xfrm rot="1812138">
            <a:off x="2987470" y="4937964"/>
            <a:ext cx="155793" cy="193032"/>
          </a:xfrm>
          <a:prstGeom prst="fram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686DDD85-7301-A544-9A6B-2E7040F0EC39}"/>
              </a:ext>
            </a:extLst>
          </p:cNvPr>
          <p:cNvSpPr txBox="1"/>
          <p:nvPr/>
        </p:nvSpPr>
        <p:spPr>
          <a:xfrm>
            <a:off x="3616369" y="3944085"/>
            <a:ext cx="1674070" cy="661720"/>
          </a:xfrm>
          <a:prstGeom prst="rect">
            <a:avLst/>
          </a:prstGeom>
          <a:noFill/>
        </p:spPr>
        <p:txBody>
          <a:bodyPr wrap="square" rtlCol="0">
            <a:spAutoFit/>
          </a:bodyPr>
          <a:lstStyle/>
          <a:p>
            <a:r>
              <a:rPr lang="en-US" sz="1400">
                <a:solidFill>
                  <a:srgbClr val="000000"/>
                </a:solidFill>
              </a:rPr>
              <a:t>Boresight Vector</a:t>
            </a:r>
          </a:p>
          <a:p>
            <a:pPr marL="342900" indent="-342900">
              <a:buFontTx/>
              <a:buChar char="-"/>
            </a:pPr>
            <a:endParaRPr lang="en-US">
              <a:solidFill>
                <a:srgbClr val="000000"/>
              </a:solidFill>
            </a:endParaRPr>
          </a:p>
        </p:txBody>
      </p:sp>
      <p:sp>
        <p:nvSpPr>
          <p:cNvPr id="32" name="Donut 31">
            <a:extLst>
              <a:ext uri="{FF2B5EF4-FFF2-40B4-BE49-F238E27FC236}">
                <a16:creationId xmlns:a16="http://schemas.microsoft.com/office/drawing/2014/main" id="{F1BE6967-0467-1449-B510-19E014512D06}"/>
              </a:ext>
            </a:extLst>
          </p:cNvPr>
          <p:cNvSpPr/>
          <p:nvPr/>
        </p:nvSpPr>
        <p:spPr>
          <a:xfrm>
            <a:off x="6333615" y="3329777"/>
            <a:ext cx="5312091" cy="3076688"/>
          </a:xfrm>
          <a:prstGeom prst="donut">
            <a:avLst>
              <a:gd name="adj" fmla="val 646"/>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3" name="Straight Connector 32">
            <a:extLst>
              <a:ext uri="{FF2B5EF4-FFF2-40B4-BE49-F238E27FC236}">
                <a16:creationId xmlns:a16="http://schemas.microsoft.com/office/drawing/2014/main" id="{965A3856-DF39-DC4D-885A-9A8036CC5B27}"/>
              </a:ext>
            </a:extLst>
          </p:cNvPr>
          <p:cNvCxnSpPr>
            <a:cxnSpLocks/>
          </p:cNvCxnSpPr>
          <p:nvPr/>
        </p:nvCxnSpPr>
        <p:spPr>
          <a:xfrm flipH="1" flipV="1">
            <a:off x="3690682" y="5189981"/>
            <a:ext cx="4093976" cy="1051022"/>
          </a:xfrm>
          <a:prstGeom prst="line">
            <a:avLst/>
          </a:prstGeom>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830081D-4D70-D24C-BA2E-DF0102D3A942}"/>
              </a:ext>
            </a:extLst>
          </p:cNvPr>
          <p:cNvCxnSpPr>
            <a:cxnSpLocks/>
          </p:cNvCxnSpPr>
          <p:nvPr/>
        </p:nvCxnSpPr>
        <p:spPr>
          <a:xfrm flipH="1">
            <a:off x="3665219" y="3567111"/>
            <a:ext cx="3946013" cy="1392371"/>
          </a:xfrm>
          <a:prstGeom prst="line">
            <a:avLst/>
          </a:prstGeom>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8387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649909d663_0_28"/>
          <p:cNvSpPr txBox="1">
            <a:spLocks noGrp="1"/>
          </p:cNvSpPr>
          <p:nvPr>
            <p:ph type="title"/>
          </p:nvPr>
        </p:nvSpPr>
        <p:spPr>
          <a:xfrm>
            <a:off x="775096" y="161333"/>
            <a:ext cx="7895567" cy="5541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US"/>
              <a:t>Critical Project Elements</a:t>
            </a:r>
            <a:endParaRPr/>
          </a:p>
        </p:txBody>
      </p:sp>
      <p:sp>
        <p:nvSpPr>
          <p:cNvPr id="184" name="Google Shape;184;g649909d663_0_28"/>
          <p:cNvSpPr txBox="1">
            <a:spLocks noGrp="1"/>
          </p:cNvSpPr>
          <p:nvPr>
            <p:ph type="sldNum" idx="12"/>
          </p:nvPr>
        </p:nvSpPr>
        <p:spPr>
          <a:xfrm>
            <a:off x="176632" y="6547065"/>
            <a:ext cx="402191" cy="230832"/>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000000"/>
                </a:solidFill>
                <a:latin typeface="Cambria"/>
                <a:ea typeface="Cambria"/>
                <a:cs typeface="Cambria"/>
                <a:sym typeface="Cambria"/>
              </a:defRPr>
            </a:lvl9pPr>
          </a:lstStyle>
          <a:p>
            <a:pPr marL="0" lvl="0" indent="0" algn="r" rtl="0">
              <a:spcBef>
                <a:spcPts val="0"/>
              </a:spcBef>
              <a:spcAft>
                <a:spcPts val="0"/>
              </a:spcAft>
              <a:buClr>
                <a:srgbClr val="000000"/>
              </a:buClr>
              <a:buFont typeface="Arial"/>
              <a:buNone/>
            </a:pPr>
            <a:fld id="{00000000-1234-1234-1234-123412341234}" type="slidenum">
              <a:rPr lang="en-US" smtClean="0"/>
              <a:pPr marL="0" lvl="0" indent="0" algn="r" rtl="0">
                <a:spcBef>
                  <a:spcPts val="0"/>
                </a:spcBef>
                <a:spcAft>
                  <a:spcPts val="0"/>
                </a:spcAft>
                <a:buClr>
                  <a:srgbClr val="000000"/>
                </a:buClr>
                <a:buFont typeface="Arial"/>
                <a:buNone/>
              </a:pPr>
              <a:t>8</a:t>
            </a:fld>
            <a:endParaRPr/>
          </a:p>
        </p:txBody>
      </p:sp>
      <p:sp>
        <p:nvSpPr>
          <p:cNvPr id="18" name="Google Shape;239;p6">
            <a:extLst>
              <a:ext uri="{FF2B5EF4-FFF2-40B4-BE49-F238E27FC236}">
                <a16:creationId xmlns:a16="http://schemas.microsoft.com/office/drawing/2014/main" id="{CB375694-551B-2B47-BEAB-F347D0F95649}"/>
              </a:ext>
            </a:extLst>
          </p:cNvPr>
          <p:cNvSpPr txBox="1"/>
          <p:nvPr/>
        </p:nvSpPr>
        <p:spPr>
          <a:xfrm>
            <a:off x="774677" y="858434"/>
            <a:ext cx="10443059" cy="5724231"/>
          </a:xfrm>
          <a:prstGeom prst="rect">
            <a:avLst/>
          </a:prstGeom>
          <a:noFill/>
          <a:ln>
            <a:noFill/>
          </a:ln>
        </p:spPr>
        <p:txBody>
          <a:bodyPr spcFirstLastPara="1" wrap="square" lIns="91425" tIns="45700" rIns="91425" bIns="45700" anchor="ctr" anchorCtr="0">
            <a:noAutofit/>
          </a:bodyPr>
          <a:lstStyle/>
          <a:p>
            <a:pPr marL="584835" lvl="1">
              <a:lnSpc>
                <a:spcPct val="150000"/>
              </a:lnSpc>
              <a:buFont typeface="Wingdings" panose="05000000000000000000" pitchFamily="2" charset="2"/>
              <a:buChar char="§"/>
            </a:pPr>
            <a:r>
              <a:rPr lang="en-US" sz="2800" b="1" dirty="0">
                <a:solidFill>
                  <a:srgbClr val="000000"/>
                </a:solidFill>
                <a:ea typeface="Cambria"/>
              </a:rPr>
              <a:t>Software Simulation</a:t>
            </a:r>
          </a:p>
          <a:p>
            <a:pPr marL="1741805" lvl="2" indent="-571500">
              <a:lnSpc>
                <a:spcPct val="150000"/>
              </a:lnSpc>
              <a:buFont typeface="Arial"/>
              <a:buChar char="•"/>
            </a:pPr>
            <a:r>
              <a:rPr lang="en-US" sz="2400" b="1" dirty="0">
                <a:ea typeface="Cambria"/>
              </a:rPr>
              <a:t>Simulate sensor data inputs in relevant environment</a:t>
            </a:r>
          </a:p>
          <a:p>
            <a:pPr marL="584835" lvl="1">
              <a:lnSpc>
                <a:spcPct val="150000"/>
              </a:lnSpc>
              <a:buFont typeface="Wingdings" panose="05000000000000000000" pitchFamily="2" charset="2"/>
              <a:buChar char="§"/>
            </a:pPr>
            <a:r>
              <a:rPr lang="en-US" sz="2800" b="1" dirty="0">
                <a:solidFill>
                  <a:srgbClr val="000000"/>
                </a:solidFill>
              </a:rPr>
              <a:t>Sensor Data Collection</a:t>
            </a:r>
            <a:endParaRPr lang="en-US" sz="2800" dirty="0">
              <a:ea typeface="Cambria" panose="02040503050406030204"/>
            </a:endParaRPr>
          </a:p>
          <a:p>
            <a:pPr marL="1741805" lvl="2" indent="-571500">
              <a:lnSpc>
                <a:spcPct val="150000"/>
              </a:lnSpc>
              <a:buFont typeface="Arial" panose="05000000000000000000" pitchFamily="2" charset="2"/>
              <a:buChar char="•"/>
            </a:pPr>
            <a:r>
              <a:rPr lang="en-US" sz="2400" b="1" dirty="0">
                <a:ea typeface="Cambria"/>
              </a:rPr>
              <a:t>Automated data collection of sensors: TOF, Monochrome, GPS</a:t>
            </a:r>
          </a:p>
          <a:p>
            <a:pPr marL="584835" lvl="1">
              <a:lnSpc>
                <a:spcPct val="150000"/>
              </a:lnSpc>
              <a:buFont typeface="Wingdings" panose="05000000000000000000" pitchFamily="2" charset="2"/>
              <a:buChar char="§"/>
            </a:pPr>
            <a:r>
              <a:rPr lang="en-US" sz="2800" b="1" dirty="0">
                <a:solidFill>
                  <a:srgbClr val="000000"/>
                </a:solidFill>
                <a:ea typeface="Cambria"/>
              </a:rPr>
              <a:t>Data Processing</a:t>
            </a:r>
          </a:p>
          <a:p>
            <a:pPr marL="1741805" lvl="2" indent="-571500">
              <a:lnSpc>
                <a:spcPct val="150000"/>
              </a:lnSpc>
              <a:buFont typeface="Arial"/>
              <a:buChar char="•"/>
            </a:pPr>
            <a:r>
              <a:rPr lang="en-US" sz="2400" b="1" dirty="0">
                <a:ea typeface="Cambria"/>
              </a:rPr>
              <a:t>Determine centroid positions and filter relative states</a:t>
            </a:r>
          </a:p>
          <a:p>
            <a:pPr marL="584835" lvl="1">
              <a:lnSpc>
                <a:spcPct val="150000"/>
              </a:lnSpc>
              <a:buFont typeface="Wingdings" panose="05000000000000000000" pitchFamily="2" charset="2"/>
              <a:buChar char="§"/>
            </a:pPr>
            <a:r>
              <a:rPr lang="en-US" sz="2800" b="1" dirty="0">
                <a:solidFill>
                  <a:srgbClr val="000000"/>
                </a:solidFill>
                <a:ea typeface="Cambria"/>
              </a:rPr>
              <a:t>TLE Estimation</a:t>
            </a:r>
          </a:p>
          <a:p>
            <a:pPr marL="1741805" lvl="2" indent="-571500">
              <a:lnSpc>
                <a:spcPct val="150000"/>
              </a:lnSpc>
              <a:buFont typeface="Arial"/>
              <a:buChar char="•"/>
            </a:pPr>
            <a:r>
              <a:rPr lang="en-US" sz="2400" b="1" dirty="0">
                <a:ea typeface="Cambria"/>
              </a:rPr>
              <a:t>Deliverable to enable integration with existing SSA solutions</a:t>
            </a:r>
          </a:p>
        </p:txBody>
      </p:sp>
    </p:spTree>
    <p:extLst>
      <p:ext uri="{BB962C8B-B14F-4D97-AF65-F5344CB8AC3E}">
        <p14:creationId xmlns:p14="http://schemas.microsoft.com/office/powerpoint/2010/main" val="1823097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ell phone&#10;&#10;Description automatically generated">
            <a:extLst>
              <a:ext uri="{FF2B5EF4-FFF2-40B4-BE49-F238E27FC236}">
                <a16:creationId xmlns:a16="http://schemas.microsoft.com/office/drawing/2014/main" id="{F7F12A4A-43BE-494A-B2BB-CA67FBE946D2}"/>
              </a:ext>
            </a:extLst>
          </p:cNvPr>
          <p:cNvPicPr>
            <a:picLocks noGrp="1" noChangeAspect="1"/>
          </p:cNvPicPr>
          <p:nvPr>
            <p:ph idx="1"/>
          </p:nvPr>
        </p:nvPicPr>
        <p:blipFill>
          <a:blip r:embed="rId3"/>
          <a:stretch>
            <a:fillRect/>
          </a:stretch>
        </p:blipFill>
        <p:spPr>
          <a:xfrm>
            <a:off x="0" y="891071"/>
            <a:ext cx="12197582" cy="5655993"/>
          </a:xfrm>
        </p:spPr>
      </p:pic>
      <p:sp>
        <p:nvSpPr>
          <p:cNvPr id="3" name="Title 2">
            <a:extLst>
              <a:ext uri="{FF2B5EF4-FFF2-40B4-BE49-F238E27FC236}">
                <a16:creationId xmlns:a16="http://schemas.microsoft.com/office/drawing/2014/main" id="{07211ABB-2BA8-40E3-B48D-4D8CC21079E2}"/>
              </a:ext>
            </a:extLst>
          </p:cNvPr>
          <p:cNvSpPr>
            <a:spLocks noGrp="1"/>
          </p:cNvSpPr>
          <p:nvPr>
            <p:ph type="title"/>
          </p:nvPr>
        </p:nvSpPr>
        <p:spPr/>
        <p:txBody>
          <a:bodyPr/>
          <a:lstStyle/>
          <a:p>
            <a:r>
              <a:rPr lang="en-US"/>
              <a:t>Functional Block Diagram</a:t>
            </a:r>
          </a:p>
        </p:txBody>
      </p:sp>
      <p:sp>
        <p:nvSpPr>
          <p:cNvPr id="4" name="Slide Number Placeholder 3">
            <a:extLst>
              <a:ext uri="{FF2B5EF4-FFF2-40B4-BE49-F238E27FC236}">
                <a16:creationId xmlns:a16="http://schemas.microsoft.com/office/drawing/2014/main" id="{ED21B732-AE89-4C03-B62E-4B9AD52D251B}"/>
              </a:ext>
            </a:extLst>
          </p:cNvPr>
          <p:cNvSpPr>
            <a:spLocks noGrp="1"/>
          </p:cNvSpPr>
          <p:nvPr>
            <p:ph type="sldNum" sz="quarter" idx="4"/>
          </p:nvPr>
        </p:nvSpPr>
        <p:spPr/>
        <p:txBody>
          <a:bodyPr/>
          <a:lstStyle/>
          <a:p>
            <a:fld id="{292ABC7F-B9E9-0840-915A-8F394559AFCC}" type="slidenum">
              <a:rPr lang="en-US" smtClean="0"/>
              <a:pPr/>
              <a:t>9</a:t>
            </a:fld>
            <a:endParaRPr lang="en-US"/>
          </a:p>
        </p:txBody>
      </p:sp>
      <p:sp>
        <p:nvSpPr>
          <p:cNvPr id="33" name="Rectangle 32">
            <a:extLst>
              <a:ext uri="{FF2B5EF4-FFF2-40B4-BE49-F238E27FC236}">
                <a16:creationId xmlns:a16="http://schemas.microsoft.com/office/drawing/2014/main" id="{98F42BF6-5372-7B4B-970B-3D439B1FB28D}"/>
              </a:ext>
            </a:extLst>
          </p:cNvPr>
          <p:cNvSpPr/>
          <p:nvPr/>
        </p:nvSpPr>
        <p:spPr>
          <a:xfrm>
            <a:off x="3159760" y="1405198"/>
            <a:ext cx="6874082" cy="1801921"/>
          </a:xfrm>
          <a:prstGeom prst="rect">
            <a:avLst/>
          </a:prstGeom>
          <a:noFill/>
          <a:ln w="571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EF6867A-02CA-4B63-BF1D-C22775D7B80A}"/>
              </a:ext>
            </a:extLst>
          </p:cNvPr>
          <p:cNvSpPr/>
          <p:nvPr/>
        </p:nvSpPr>
        <p:spPr>
          <a:xfrm>
            <a:off x="2365766" y="3650883"/>
            <a:ext cx="2003034" cy="1083678"/>
          </a:xfrm>
          <a:prstGeom prst="rect">
            <a:avLst/>
          </a:prstGeom>
          <a:noFill/>
          <a:ln w="571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9376599-EF26-4A57-9D1A-EA85C1C6273E}"/>
              </a:ext>
            </a:extLst>
          </p:cNvPr>
          <p:cNvSpPr/>
          <p:nvPr/>
        </p:nvSpPr>
        <p:spPr>
          <a:xfrm>
            <a:off x="5330511" y="3650883"/>
            <a:ext cx="4616129" cy="1297038"/>
          </a:xfrm>
          <a:prstGeom prst="rect">
            <a:avLst/>
          </a:prstGeom>
          <a:noFill/>
          <a:ln w="571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BFD6DC9B-69FA-49B4-8291-7AEF6E401EE1}"/>
              </a:ext>
            </a:extLst>
          </p:cNvPr>
          <p:cNvSpPr/>
          <p:nvPr/>
        </p:nvSpPr>
        <p:spPr>
          <a:xfrm>
            <a:off x="2458720" y="3843922"/>
            <a:ext cx="1838960" cy="717918"/>
          </a:xfrm>
          <a:prstGeom prst="round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0E3E9D4-1B7A-4546-959F-9E42C8A2FE74}"/>
              </a:ext>
            </a:extLst>
          </p:cNvPr>
          <p:cNvSpPr/>
          <p:nvPr/>
        </p:nvSpPr>
        <p:spPr>
          <a:xfrm>
            <a:off x="0" y="891072"/>
            <a:ext cx="12192000" cy="514125"/>
          </a:xfrm>
          <a:prstGeom prst="rect">
            <a:avLst/>
          </a:prstGeom>
          <a:solidFill>
            <a:schemeClr val="tx1">
              <a:lumMod val="75000"/>
              <a:alpha val="5529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5FBAC45-D58B-4F33-A574-188AC3A82C87}"/>
              </a:ext>
            </a:extLst>
          </p:cNvPr>
          <p:cNvSpPr/>
          <p:nvPr/>
        </p:nvSpPr>
        <p:spPr>
          <a:xfrm>
            <a:off x="-2791" y="3207117"/>
            <a:ext cx="12192000" cy="443765"/>
          </a:xfrm>
          <a:prstGeom prst="rect">
            <a:avLst/>
          </a:prstGeom>
          <a:solidFill>
            <a:schemeClr val="tx1">
              <a:lumMod val="75000"/>
              <a:alpha val="5529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3208552-D43A-43A5-8BF7-4A714822DE1F}"/>
              </a:ext>
            </a:extLst>
          </p:cNvPr>
          <p:cNvSpPr/>
          <p:nvPr/>
        </p:nvSpPr>
        <p:spPr>
          <a:xfrm>
            <a:off x="0" y="4976305"/>
            <a:ext cx="12192000" cy="1570759"/>
          </a:xfrm>
          <a:prstGeom prst="rect">
            <a:avLst/>
          </a:prstGeom>
          <a:solidFill>
            <a:schemeClr val="tx1">
              <a:lumMod val="75000"/>
              <a:alpha val="5529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62C41C8-D60D-4E8F-B17F-8F622AA8EA82}"/>
              </a:ext>
            </a:extLst>
          </p:cNvPr>
          <p:cNvSpPr/>
          <p:nvPr/>
        </p:nvSpPr>
        <p:spPr>
          <a:xfrm>
            <a:off x="-2791" y="3644016"/>
            <a:ext cx="2365770" cy="1332289"/>
          </a:xfrm>
          <a:prstGeom prst="rect">
            <a:avLst/>
          </a:prstGeom>
          <a:solidFill>
            <a:schemeClr val="tx1">
              <a:lumMod val="75000"/>
              <a:alpha val="5529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A6E1FC8-D47B-4236-8CD7-A5E757DC778C}"/>
              </a:ext>
            </a:extLst>
          </p:cNvPr>
          <p:cNvSpPr/>
          <p:nvPr/>
        </p:nvSpPr>
        <p:spPr>
          <a:xfrm>
            <a:off x="-2791" y="1398331"/>
            <a:ext cx="3159764" cy="1808785"/>
          </a:xfrm>
          <a:prstGeom prst="rect">
            <a:avLst/>
          </a:prstGeom>
          <a:solidFill>
            <a:schemeClr val="tx1">
              <a:lumMod val="75000"/>
              <a:alpha val="5529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3FC5B37-110B-4A8E-82A4-E8C94133629D}"/>
              </a:ext>
            </a:extLst>
          </p:cNvPr>
          <p:cNvSpPr/>
          <p:nvPr/>
        </p:nvSpPr>
        <p:spPr>
          <a:xfrm>
            <a:off x="10033841" y="1398331"/>
            <a:ext cx="2163741" cy="1808785"/>
          </a:xfrm>
          <a:prstGeom prst="rect">
            <a:avLst/>
          </a:prstGeom>
          <a:solidFill>
            <a:schemeClr val="tx1">
              <a:lumMod val="75000"/>
              <a:alpha val="5529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50C05E5-7200-4588-87F9-43F0CE4F6B83}"/>
              </a:ext>
            </a:extLst>
          </p:cNvPr>
          <p:cNvSpPr/>
          <p:nvPr/>
        </p:nvSpPr>
        <p:spPr>
          <a:xfrm>
            <a:off x="9946640" y="3644016"/>
            <a:ext cx="2250942" cy="1332289"/>
          </a:xfrm>
          <a:prstGeom prst="rect">
            <a:avLst/>
          </a:prstGeom>
          <a:solidFill>
            <a:schemeClr val="tx1">
              <a:lumMod val="75000"/>
              <a:alpha val="5529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EE8034A-85CC-4717-B4B2-5D5B5421F764}"/>
              </a:ext>
            </a:extLst>
          </p:cNvPr>
          <p:cNvSpPr/>
          <p:nvPr/>
        </p:nvSpPr>
        <p:spPr>
          <a:xfrm>
            <a:off x="4368800" y="3650882"/>
            <a:ext cx="943182" cy="1332289"/>
          </a:xfrm>
          <a:prstGeom prst="rect">
            <a:avLst/>
          </a:prstGeom>
          <a:solidFill>
            <a:schemeClr val="tx1">
              <a:lumMod val="75000"/>
              <a:alpha val="5529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803E7B3-277D-4A54-A880-6EE8A7E4A599}"/>
              </a:ext>
            </a:extLst>
          </p:cNvPr>
          <p:cNvSpPr/>
          <p:nvPr/>
        </p:nvSpPr>
        <p:spPr>
          <a:xfrm>
            <a:off x="2362979" y="4753923"/>
            <a:ext cx="2005821" cy="222381"/>
          </a:xfrm>
          <a:prstGeom prst="rect">
            <a:avLst/>
          </a:prstGeom>
          <a:solidFill>
            <a:schemeClr val="tx1">
              <a:lumMod val="75000"/>
              <a:alpha val="5529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461B429F-D1DF-4B5F-9011-0228CC05EDC4}"/>
              </a:ext>
            </a:extLst>
          </p:cNvPr>
          <p:cNvSpPr/>
          <p:nvPr/>
        </p:nvSpPr>
        <p:spPr>
          <a:xfrm>
            <a:off x="4185920" y="1598236"/>
            <a:ext cx="5760720" cy="1488009"/>
          </a:xfrm>
          <a:prstGeom prst="roundRect">
            <a:avLst>
              <a:gd name="adj" fmla="val 10522"/>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31370AF6-FBB0-4079-8B4A-7A9CE8550DDF}"/>
              </a:ext>
            </a:extLst>
          </p:cNvPr>
          <p:cNvSpPr/>
          <p:nvPr/>
        </p:nvSpPr>
        <p:spPr>
          <a:xfrm>
            <a:off x="6059628" y="4016643"/>
            <a:ext cx="919480" cy="401891"/>
          </a:xfrm>
          <a:prstGeom prst="round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E12A2DF2-03E0-4960-B92D-A31CB446400F}"/>
              </a:ext>
            </a:extLst>
          </p:cNvPr>
          <p:cNvSpPr/>
          <p:nvPr/>
        </p:nvSpPr>
        <p:spPr>
          <a:xfrm>
            <a:off x="7431525" y="4016643"/>
            <a:ext cx="919480" cy="401891"/>
          </a:xfrm>
          <a:prstGeom prst="round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F4109A54-2537-4283-A59A-8F48756A5605}"/>
              </a:ext>
            </a:extLst>
          </p:cNvPr>
          <p:cNvSpPr/>
          <p:nvPr/>
        </p:nvSpPr>
        <p:spPr>
          <a:xfrm>
            <a:off x="3332480" y="1616199"/>
            <a:ext cx="629920" cy="1498430"/>
          </a:xfrm>
          <a:prstGeom prst="round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8A750CA4-1FFD-464E-946C-FFF4E1A8716B}"/>
              </a:ext>
            </a:extLst>
          </p:cNvPr>
          <p:cNvSpPr/>
          <p:nvPr/>
        </p:nvSpPr>
        <p:spPr>
          <a:xfrm>
            <a:off x="8704329" y="4299402"/>
            <a:ext cx="1150574" cy="436897"/>
          </a:xfrm>
          <a:prstGeom prst="round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36A6C6E7-3AF9-42EB-98B9-0B19AFA54B05}"/>
              </a:ext>
            </a:extLst>
          </p:cNvPr>
          <p:cNvSpPr/>
          <p:nvPr/>
        </p:nvSpPr>
        <p:spPr>
          <a:xfrm>
            <a:off x="8704329" y="3765984"/>
            <a:ext cx="1150574" cy="401891"/>
          </a:xfrm>
          <a:prstGeom prst="round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31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P spid="36" grpId="0" animBg="1"/>
      <p:bldP spid="11"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theme/theme1.xml><?xml version="1.0" encoding="utf-8"?>
<a:theme xmlns:a="http://schemas.openxmlformats.org/drawingml/2006/main" name="Custom Design">
  <a:themeElements>
    <a:clrScheme name="Custom 1">
      <a:dk1>
        <a:srgbClr val="7D7D7D"/>
      </a:dk1>
      <a:lt1>
        <a:srgbClr val="FFFFFF"/>
      </a:lt1>
      <a:dk2>
        <a:srgbClr val="7D7D7D"/>
      </a:dk2>
      <a:lt2>
        <a:srgbClr val="C6D8DA"/>
      </a:lt2>
      <a:accent1>
        <a:srgbClr val="A571C8"/>
      </a:accent1>
      <a:accent2>
        <a:srgbClr val="4B2663"/>
      </a:accent2>
      <a:accent3>
        <a:srgbClr val="FFC610"/>
      </a:accent3>
      <a:accent4>
        <a:srgbClr val="9F1E54"/>
      </a:accent4>
      <a:accent5>
        <a:srgbClr val="83B341"/>
      </a:accent5>
      <a:accent6>
        <a:srgbClr val="E45628"/>
      </a:accent6>
      <a:hlink>
        <a:srgbClr val="4B2663"/>
      </a:hlink>
      <a:folHlink>
        <a:srgbClr val="643385"/>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SF-M Template 16x9.potx" id="{715BFB2D-BD39-4E64-BFF4-A47837C2825A}" vid="{C6183AEB-7CF0-442E-AA9C-CDC58DF7F4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4934</Words>
  <Application>Microsoft Office PowerPoint</Application>
  <PresentationFormat>Widescreen</PresentationFormat>
  <Paragraphs>1453</Paragraphs>
  <Slides>70</Slides>
  <Notes>44</Notes>
  <HiddenSlides>2</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Arial</vt:lpstr>
      <vt:lpstr>Calibri</vt:lpstr>
      <vt:lpstr>Cambria</vt:lpstr>
      <vt:lpstr>Cambria Math</vt:lpstr>
      <vt:lpstr>Courier New</vt:lpstr>
      <vt:lpstr>黑体</vt:lpstr>
      <vt:lpstr>Wingdings</vt:lpstr>
      <vt:lpstr>Custom Design</vt:lpstr>
      <vt:lpstr>PowerPoint Presentation</vt:lpstr>
      <vt:lpstr>Objectives</vt:lpstr>
      <vt:lpstr>Concept of Operation: Mission Overview</vt:lpstr>
      <vt:lpstr>VISION Team CONOPS</vt:lpstr>
      <vt:lpstr>Changes from VANTAGE (2018/19 Senior Project)</vt:lpstr>
      <vt:lpstr>Levels of Success</vt:lpstr>
      <vt:lpstr>Critical Project Elements</vt:lpstr>
      <vt:lpstr>Critical Project Elements</vt:lpstr>
      <vt:lpstr>Functional Block Diagram</vt:lpstr>
      <vt:lpstr>Design Overview</vt:lpstr>
      <vt:lpstr>Structural Overview</vt:lpstr>
      <vt:lpstr>Structural Design Overview</vt:lpstr>
      <vt:lpstr>Structural Overview</vt:lpstr>
      <vt:lpstr>Electronics Overview – Telemetry System</vt:lpstr>
      <vt:lpstr>Software Overview</vt:lpstr>
      <vt:lpstr>Test Overview</vt:lpstr>
      <vt:lpstr>Testing Overview</vt:lpstr>
      <vt:lpstr>Avionics Voltage Breakdown and Power Tests</vt:lpstr>
      <vt:lpstr>Avionics Voltage Breakdown and Power Tests</vt:lpstr>
      <vt:lpstr>Vibrational Analysis Test</vt:lpstr>
      <vt:lpstr>Vibrational Analysis Test</vt:lpstr>
      <vt:lpstr>Centroid Determination Test</vt:lpstr>
      <vt:lpstr>Centroid Detection Test Overview</vt:lpstr>
      <vt:lpstr>Centroid Detection Test: Expected Results</vt:lpstr>
      <vt:lpstr>State Estimation Test</vt:lpstr>
      <vt:lpstr>State Estimation: Test Procedure</vt:lpstr>
      <vt:lpstr>State Estimation: Test Procedure</vt:lpstr>
      <vt:lpstr>State Estimation: Test Procedure</vt:lpstr>
      <vt:lpstr>State Estimation: Test Procedure</vt:lpstr>
      <vt:lpstr>State Estimation: Test Procedure</vt:lpstr>
      <vt:lpstr>State Estimation: Test Procedure</vt:lpstr>
      <vt:lpstr>State Estimation: Test Overview</vt:lpstr>
      <vt:lpstr>State Estimation: Performance Results</vt:lpstr>
      <vt:lpstr>State Estimation: Performance Results</vt:lpstr>
      <vt:lpstr>State Estimation: Test Overview</vt:lpstr>
      <vt:lpstr>State Estimation: Two-Line Element Results</vt:lpstr>
      <vt:lpstr>State Estimation: Two-Line Element Results</vt:lpstr>
      <vt:lpstr>State Estimation: Two-Line Element Results</vt:lpstr>
      <vt:lpstr>State Estimation: Two-Line Element Results</vt:lpstr>
      <vt:lpstr>State Estimation: Propagation Results</vt:lpstr>
      <vt:lpstr>State Estimation: Propagation Results</vt:lpstr>
      <vt:lpstr>System Integration Test</vt:lpstr>
      <vt:lpstr>System Integration Test: Expected Results</vt:lpstr>
      <vt:lpstr>System Integration Test Overview</vt:lpstr>
      <vt:lpstr>System Integration Test Overview</vt:lpstr>
      <vt:lpstr>System Integration Test</vt:lpstr>
      <vt:lpstr>System Integration Test</vt:lpstr>
      <vt:lpstr>System Integration Test</vt:lpstr>
      <vt:lpstr>System Integration Test</vt:lpstr>
      <vt:lpstr>System Integration Test</vt:lpstr>
      <vt:lpstr>System Integration Test</vt:lpstr>
      <vt:lpstr>System Integration Test Overview</vt:lpstr>
      <vt:lpstr>System Integration Test Results: Uncertainty Profile</vt:lpstr>
      <vt:lpstr>Systems Engineering</vt:lpstr>
      <vt:lpstr>Systems Engineering Tools</vt:lpstr>
      <vt:lpstr>Verification &amp; Validation Process</vt:lpstr>
      <vt:lpstr>System Engineering Challenges &amp; Issues</vt:lpstr>
      <vt:lpstr>Trade Studies</vt:lpstr>
      <vt:lpstr>Project Management</vt:lpstr>
      <vt:lpstr>Project Management</vt:lpstr>
      <vt:lpstr>Management Takeaways</vt:lpstr>
      <vt:lpstr>Budget analysis</vt:lpstr>
      <vt:lpstr>Compared Budget</vt:lpstr>
      <vt:lpstr>“Industry” Cost</vt:lpstr>
      <vt:lpstr>Backup Slides</vt:lpstr>
      <vt:lpstr>State Estimation: Filter Consistency Results</vt:lpstr>
      <vt:lpstr>Avionics Power Test - Still</vt:lpstr>
      <vt:lpstr>Electronics – Power Distribution Board</vt:lpstr>
      <vt:lpstr>GPS Verification and Attitude Determination Test</vt:lpstr>
      <vt:lpstr>GPS Verification and Attitude Determination Test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Thomas</dc:creator>
  <cp:lastModifiedBy>Jeff Zehnder</cp:lastModifiedBy>
  <cp:revision>3</cp:revision>
  <dcterms:created xsi:type="dcterms:W3CDTF">2020-04-06T16:52:28Z</dcterms:created>
  <dcterms:modified xsi:type="dcterms:W3CDTF">2020-05-28T02:42:51Z</dcterms:modified>
</cp:coreProperties>
</file>