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comment1.xml" ContentType="application/vnd.openxmlformats-officedocument.presentationml.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6"/>
  </p:notesMasterIdLst>
  <p:sldIdLst>
    <p:sldId id="257" r:id="rId2"/>
    <p:sldId id="338" r:id="rId3"/>
    <p:sldId id="279" r:id="rId4"/>
    <p:sldId id="277" r:id="rId5"/>
    <p:sldId id="268" r:id="rId6"/>
    <p:sldId id="278" r:id="rId7"/>
    <p:sldId id="283" r:id="rId8"/>
    <p:sldId id="284" r:id="rId9"/>
    <p:sldId id="285" r:id="rId10"/>
    <p:sldId id="286" r:id="rId11"/>
    <p:sldId id="270" r:id="rId12"/>
    <p:sldId id="275" r:id="rId13"/>
    <p:sldId id="274" r:id="rId14"/>
    <p:sldId id="273" r:id="rId15"/>
    <p:sldId id="272" r:id="rId16"/>
    <p:sldId id="271" r:id="rId17"/>
    <p:sldId id="301" r:id="rId18"/>
    <p:sldId id="264" r:id="rId19"/>
    <p:sldId id="337" r:id="rId20"/>
    <p:sldId id="288" r:id="rId21"/>
    <p:sldId id="364" r:id="rId22"/>
    <p:sldId id="293" r:id="rId23"/>
    <p:sldId id="352" r:id="rId24"/>
    <p:sldId id="353" r:id="rId25"/>
    <p:sldId id="336" r:id="rId26"/>
    <p:sldId id="365" r:id="rId27"/>
    <p:sldId id="357" r:id="rId28"/>
    <p:sldId id="358" r:id="rId29"/>
    <p:sldId id="298" r:id="rId30"/>
    <p:sldId id="354" r:id="rId31"/>
    <p:sldId id="334" r:id="rId32"/>
    <p:sldId id="324" r:id="rId33"/>
    <p:sldId id="355" r:id="rId34"/>
    <p:sldId id="330" r:id="rId35"/>
    <p:sldId id="356" r:id="rId36"/>
    <p:sldId id="339" r:id="rId37"/>
    <p:sldId id="292" r:id="rId38"/>
    <p:sldId id="296" r:id="rId39"/>
    <p:sldId id="259" r:id="rId40"/>
    <p:sldId id="346" r:id="rId41"/>
    <p:sldId id="265" r:id="rId42"/>
    <p:sldId id="276" r:id="rId43"/>
    <p:sldId id="266" r:id="rId44"/>
    <p:sldId id="366" r:id="rId45"/>
    <p:sldId id="361" r:id="rId46"/>
    <p:sldId id="347" r:id="rId47"/>
    <p:sldId id="348" r:id="rId48"/>
    <p:sldId id="342" r:id="rId49"/>
    <p:sldId id="340" r:id="rId50"/>
    <p:sldId id="359" r:id="rId51"/>
    <p:sldId id="313" r:id="rId52"/>
    <p:sldId id="360" r:id="rId53"/>
    <p:sldId id="349" r:id="rId54"/>
    <p:sldId id="263" r:id="rId55"/>
    <p:sldId id="304" r:id="rId56"/>
    <p:sldId id="362" r:id="rId57"/>
    <p:sldId id="363" r:id="rId58"/>
    <p:sldId id="307" r:id="rId59"/>
    <p:sldId id="308" r:id="rId60"/>
    <p:sldId id="309" r:id="rId61"/>
    <p:sldId id="312" r:id="rId62"/>
    <p:sldId id="311" r:id="rId63"/>
    <p:sldId id="310" r:id="rId64"/>
    <p:sldId id="318" r:id="rId65"/>
    <p:sldId id="350" r:id="rId66"/>
    <p:sldId id="321" r:id="rId67"/>
    <p:sldId id="327" r:id="rId68"/>
    <p:sldId id="323" r:id="rId69"/>
    <p:sldId id="315" r:id="rId70"/>
    <p:sldId id="282" r:id="rId71"/>
    <p:sldId id="281" r:id="rId72"/>
    <p:sldId id="329" r:id="rId73"/>
    <p:sldId id="328" r:id="rId74"/>
    <p:sldId id="326" r:id="rId75"/>
    <p:sldId id="325" r:id="rId76"/>
    <p:sldId id="297" r:id="rId77"/>
    <p:sldId id="341" r:id="rId78"/>
    <p:sldId id="317" r:id="rId79"/>
    <p:sldId id="316" r:id="rId80"/>
    <p:sldId id="320" r:id="rId81"/>
    <p:sldId id="319" r:id="rId82"/>
    <p:sldId id="302" r:id="rId83"/>
    <p:sldId id="303" r:id="rId84"/>
    <p:sldId id="305" r:id="rId85"/>
  </p:sldIdLst>
  <p:sldSz cx="12192000" cy="6858000"/>
  <p:notesSz cx="6858000" cy="9429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Elsaesser" initials="BE" lastIdx="1" clrIdx="0">
    <p:extLst>
      <p:ext uri="{19B8F6BF-5375-455C-9EA6-DF929625EA0E}">
        <p15:presenceInfo xmlns:p15="http://schemas.microsoft.com/office/powerpoint/2012/main" userId="S::beel7217@colorado.edu::f905e1dc-b3e8-4ea8-8201-f49e663078da" providerId="AD"/>
      </p:ext>
    </p:extLst>
  </p:cmAuthor>
  <p:cmAuthor id="2" name="Christopher Jared Leighton" initials="CL" lastIdx="4" clrIdx="1">
    <p:extLst>
      <p:ext uri="{19B8F6BF-5375-455C-9EA6-DF929625EA0E}">
        <p15:presenceInfo xmlns:p15="http://schemas.microsoft.com/office/powerpoint/2012/main" userId="S::chle0996@colorado.edu::82b29b57-05be-4c2b-a515-75edb006ef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92579-790E-56DE-8534-5A23FD313ACE}" v="286" dt="2019-03-04T18:39:03.697"/>
    <p1510:client id="{6F30AA78-076F-05CF-73D3-E9A09CE53C77}" v="10" dt="2019-03-04T19:01:51.082"/>
    <p1510:client id="{54932335-AC14-C3A8-B246-28A31BDAB17E}" v="823" dt="2019-03-03T23:45:55.897"/>
    <p1510:client id="{F230AA50-4C71-6F23-C613-E1B36FC74C93}" v="17" dt="2019-03-04T00:56:10.390"/>
    <p1510:client id="{F07BE1A6-5AF8-4CED-C501-08F733ADE02F}" v="25" dt="2019-03-04T13:31:20.713"/>
    <p1510:client id="{79673C9B-9A86-4E2D-B288-489EDE874CDE}" v="724" dt="2019-03-04T17:05:02.856"/>
    <p1510:client id="{7F8041E3-8449-DC25-576C-F49CA76057BA}" v="2605" dt="2019-03-04T15:22:36.526"/>
    <p1510:client id="{D2F86467-1C60-1EC8-13EF-137E8BACA4FF}" v="225" dt="2019-03-04T17:55:12.977"/>
    <p1510:client id="{C4BF8D05-8F63-037A-B48E-6F73484E4FBB}" v="496" dt="2019-03-04T16:36:11.756"/>
    <p1510:client id="{5AE0630D-C3BA-90BC-702A-F8F945004BE6}" v="38" dt="2019-03-04T18:08:56.662"/>
    <p1510:client id="{750D4EFF-3698-C48F-799B-B7C6C3BA69CB}" v="22" dt="2019-03-04T18:28:01.228"/>
    <p1510:client id="{A8408A84-CD63-200D-7623-4BE64CC85A3A}" v="24" dt="2019-03-04T18:44:24.788"/>
    <p1510:client id="{2E533D85-2DDE-3EBF-FEE5-10006403840A}" v="5" dt="2019-03-04T18:45:47.1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893"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3-02T13:07:55.717" idx="1">
    <p:pos x="10" y="10"/>
    <p:text>Shouldn't these be requirements 2.4.2 and 2.4.3?
</p:text>
    <p:extLst>
      <p:ext uri="{C676402C-5697-4E1C-873F-D02D1690AC5C}">
        <p15:threadingInfo xmlns:p15="http://schemas.microsoft.com/office/powerpoint/2012/main" timeZoneBias="480"/>
      </p:ext>
    </p:extLst>
  </p:cm>
  <p:cm authorId="2" dt="2019-03-02T13:42:09.677" idx="2">
    <p:pos x="10" y="106"/>
    <p:text>Also is the purpose actually what this test is? I didn't think we were ever actually transferring between the two camera frames. We're transferring from the D435 to the arm base, and then iff we decide to do fine alignment with the Pixy2, we'll probably have to transfer between the Pixy2 and the arm base
</p:text>
    <p:extLst mod="1">
      <p:ext uri="{C676402C-5697-4E1C-873F-D02D1690AC5C}">
        <p15:threadingInfo xmlns:p15="http://schemas.microsoft.com/office/powerpoint/2012/main" timeZoneBias="480">
          <p15:parentCm authorId="2"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35072-9730-47D9-9EF7-2561EB1390F4}" type="datetimeFigureOut">
              <a:rPr lang="en-US"/>
              <a:t>3/4/2019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93D62-EB28-4D92-9A67-0E710001E800}" type="slidenum">
              <a:rPr lang="en-US"/>
              <a:t>‹#›</a:t>
            </a:fld>
            <a:endParaRPr lang="en-US"/>
          </a:p>
        </p:txBody>
      </p:sp>
    </p:spTree>
    <p:extLst>
      <p:ext uri="{BB962C8B-B14F-4D97-AF65-F5344CB8AC3E}">
        <p14:creationId xmlns:p14="http://schemas.microsoft.com/office/powerpoint/2010/main" val="2204698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p:txBody>
      </p:sp>
      <p:sp>
        <p:nvSpPr>
          <p:cNvPr id="4" name="Slide Number Placeholder 3"/>
          <p:cNvSpPr>
            <a:spLocks noGrp="1"/>
          </p:cNvSpPr>
          <p:nvPr>
            <p:ph type="sldNum" sz="quarter" idx="5"/>
          </p:nvPr>
        </p:nvSpPr>
        <p:spPr/>
        <p:txBody>
          <a:bodyPr/>
          <a:lstStyle/>
          <a:p>
            <a:fld id="{37B876D5-93E1-45E0-814E-52B00D5CFC46}" type="slidenum">
              <a:rPr lang="en-US"/>
              <a:t>1</a:t>
            </a:fld>
            <a:endParaRPr lang="en-US"/>
          </a:p>
        </p:txBody>
      </p:sp>
    </p:spTree>
    <p:extLst>
      <p:ext uri="{BB962C8B-B14F-4D97-AF65-F5344CB8AC3E}">
        <p14:creationId xmlns:p14="http://schemas.microsoft.com/office/powerpoint/2010/main" val="2638823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p:txBody>
      </p:sp>
      <p:sp>
        <p:nvSpPr>
          <p:cNvPr id="4" name="Slide Number Placeholder 3"/>
          <p:cNvSpPr>
            <a:spLocks noGrp="1"/>
          </p:cNvSpPr>
          <p:nvPr>
            <p:ph type="sldNum" sz="quarter" idx="5"/>
          </p:nvPr>
        </p:nvSpPr>
        <p:spPr/>
        <p:txBody>
          <a:bodyPr/>
          <a:lstStyle/>
          <a:p>
            <a:fld id="{D1C7C320-365E-4D4F-A3A5-847BAFF24674}" type="slidenum">
              <a:rPr lang="en-US"/>
              <a:t>10</a:t>
            </a:fld>
            <a:endParaRPr lang="en-US"/>
          </a:p>
        </p:txBody>
      </p:sp>
    </p:spTree>
    <p:extLst>
      <p:ext uri="{BB962C8B-B14F-4D97-AF65-F5344CB8AC3E}">
        <p14:creationId xmlns:p14="http://schemas.microsoft.com/office/powerpoint/2010/main" val="346393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Andy</a:t>
            </a:r>
          </a:p>
          <a:p>
            <a:r>
              <a:rPr lang="en-US">
                <a:cs typeface="Calibri"/>
              </a:rPr>
              <a:t>Control loop input:</a:t>
            </a:r>
            <a:endParaRPr lang="en-US"/>
          </a:p>
          <a:p>
            <a:r>
              <a:rPr lang="en-US"/>
              <a:t>at a rate of 0.916 [Hz] with a tolerance of 1.5 [cm]</a:t>
            </a:r>
            <a:endParaRPr lang="en-US">
              <a:cs typeface="Calibri"/>
            </a:endParaRPr>
          </a:p>
          <a:p>
            <a:r>
              <a:rPr lang="en-US">
                <a:cs typeface="Calibri"/>
              </a:rPr>
              <a:t>Present: Andy</a:t>
            </a:r>
          </a:p>
        </p:txBody>
      </p:sp>
      <p:sp>
        <p:nvSpPr>
          <p:cNvPr id="4" name="Slide Number Placeholder 3"/>
          <p:cNvSpPr>
            <a:spLocks noGrp="1"/>
          </p:cNvSpPr>
          <p:nvPr>
            <p:ph type="sldNum" sz="quarter" idx="5"/>
          </p:nvPr>
        </p:nvSpPr>
        <p:spPr/>
        <p:txBody>
          <a:bodyPr/>
          <a:lstStyle/>
          <a:p>
            <a:fld id="{D1C7C320-365E-4D4F-A3A5-847BAFF24674}" type="slidenum">
              <a:rPr lang="en-US"/>
              <a:t>11</a:t>
            </a:fld>
            <a:endParaRPr lang="en-US"/>
          </a:p>
        </p:txBody>
      </p:sp>
    </p:spTree>
    <p:extLst>
      <p:ext uri="{BB962C8B-B14F-4D97-AF65-F5344CB8AC3E}">
        <p14:creationId xmlns:p14="http://schemas.microsoft.com/office/powerpoint/2010/main" val="2004550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Andy</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12</a:t>
            </a:fld>
            <a:endParaRPr lang="en-US"/>
          </a:p>
        </p:txBody>
      </p:sp>
    </p:spTree>
    <p:extLst>
      <p:ext uri="{BB962C8B-B14F-4D97-AF65-F5344CB8AC3E}">
        <p14:creationId xmlns:p14="http://schemas.microsoft.com/office/powerpoint/2010/main" val="4163177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Andy</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13</a:t>
            </a:fld>
            <a:endParaRPr lang="en-US"/>
          </a:p>
        </p:txBody>
      </p:sp>
    </p:spTree>
    <p:extLst>
      <p:ext uri="{BB962C8B-B14F-4D97-AF65-F5344CB8AC3E}">
        <p14:creationId xmlns:p14="http://schemas.microsoft.com/office/powerpoint/2010/main" val="1816233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Andy</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14</a:t>
            </a:fld>
            <a:endParaRPr lang="en-US"/>
          </a:p>
        </p:txBody>
      </p:sp>
    </p:spTree>
    <p:extLst>
      <p:ext uri="{BB962C8B-B14F-4D97-AF65-F5344CB8AC3E}">
        <p14:creationId xmlns:p14="http://schemas.microsoft.com/office/powerpoint/2010/main" val="175137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Andy</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15</a:t>
            </a:fld>
            <a:endParaRPr lang="en-US"/>
          </a:p>
        </p:txBody>
      </p:sp>
    </p:spTree>
    <p:extLst>
      <p:ext uri="{BB962C8B-B14F-4D97-AF65-F5344CB8AC3E}">
        <p14:creationId xmlns:p14="http://schemas.microsoft.com/office/powerpoint/2010/main" val="223637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Andy</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16</a:t>
            </a:fld>
            <a:endParaRPr lang="en-US"/>
          </a:p>
        </p:txBody>
      </p:sp>
    </p:spTree>
    <p:extLst>
      <p:ext uri="{BB962C8B-B14F-4D97-AF65-F5344CB8AC3E}">
        <p14:creationId xmlns:p14="http://schemas.microsoft.com/office/powerpoint/2010/main" val="4055805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p>
          <a:p>
            <a:endParaRPr lang="en-US">
              <a:cs typeface="Calibri"/>
            </a:endParaRPr>
          </a:p>
          <a:p>
            <a:r>
              <a:rPr lang="en-US">
                <a:cs typeface="Calibri"/>
              </a:rPr>
              <a:t>Jack</a:t>
            </a:r>
            <a:endParaRPr lang="en-US"/>
          </a:p>
          <a:p>
            <a:r>
              <a:rPr lang="en-US">
                <a:cs typeface="Calibri"/>
              </a:rPr>
              <a:t>- add diagram showing magnets</a:t>
            </a:r>
          </a:p>
          <a:p>
            <a:endParaRPr lang="en-US">
              <a:cs typeface="Calibri"/>
            </a:endParaRPr>
          </a:p>
          <a:p>
            <a:r>
              <a:rPr lang="en-US">
                <a:cs typeface="Calibri"/>
              </a:rPr>
              <a:t>Cedric</a:t>
            </a:r>
          </a:p>
        </p:txBody>
      </p:sp>
      <p:sp>
        <p:nvSpPr>
          <p:cNvPr id="4" name="Slide Number Placeholder 3"/>
          <p:cNvSpPr>
            <a:spLocks noGrp="1"/>
          </p:cNvSpPr>
          <p:nvPr>
            <p:ph type="sldNum" sz="quarter" idx="5"/>
          </p:nvPr>
        </p:nvSpPr>
        <p:spPr/>
        <p:txBody>
          <a:bodyPr/>
          <a:lstStyle/>
          <a:p>
            <a:fld id="{D1C7C320-365E-4D4F-A3A5-847BAFF24674}" type="slidenum">
              <a:rPr lang="en-US"/>
              <a:t>17</a:t>
            </a:fld>
            <a:endParaRPr lang="en-US"/>
          </a:p>
        </p:txBody>
      </p:sp>
    </p:spTree>
    <p:extLst>
      <p:ext uri="{BB962C8B-B14F-4D97-AF65-F5344CB8AC3E}">
        <p14:creationId xmlns:p14="http://schemas.microsoft.com/office/powerpoint/2010/main" val="2663444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p>
          <a:p>
            <a:endParaRPr lang="en-US">
              <a:cs typeface="Calibri"/>
            </a:endParaRPr>
          </a:p>
          <a:p>
            <a:r>
              <a:rPr lang="en-US">
                <a:cs typeface="Calibri"/>
              </a:rPr>
              <a:t>Blue bad</a:t>
            </a:r>
          </a:p>
          <a:p>
            <a:r>
              <a:rPr lang="en-US">
                <a:cs typeface="Calibri"/>
              </a:rPr>
              <a:t>Change third column to testing (not manufacturing)</a:t>
            </a:r>
          </a:p>
          <a:p>
            <a:endParaRPr lang="en-US">
              <a:cs typeface="Calibri"/>
            </a:endParaRPr>
          </a:p>
          <a:p>
            <a:r>
              <a:rPr lang="en-US">
                <a:cs typeface="Calibri"/>
              </a:rPr>
              <a:t>CHRIS:</a:t>
            </a:r>
            <a:endParaRPr lang="en-US"/>
          </a:p>
          <a:p>
            <a:r>
              <a:rPr lang="en-US">
                <a:cs typeface="Calibri"/>
              </a:rPr>
              <a:t>First up, under software, which we have highlighted in yellow, we have feature recognition – our software needs to be able to reliably recognize AR tags when they're in the frame, and that's obviously something we've had to think about as we've built our vision system – though it doesn't seem like it's going to be a problem.</a:t>
            </a:r>
          </a:p>
          <a:p>
            <a:r>
              <a:rPr lang="en-US">
                <a:cs typeface="Calibri"/>
              </a:rPr>
              <a:t>Next, in terms of </a:t>
            </a:r>
            <a:r>
              <a:rPr lang="en-US" b="1">
                <a:cs typeface="Calibri"/>
              </a:rPr>
              <a:t>(Point at state determination)</a:t>
            </a:r>
            <a:r>
              <a:rPr lang="en-US">
                <a:cs typeface="Calibri"/>
              </a:rPr>
              <a:t> we've had to make sure that our software is accurately localizing the AR tags on our system in cartesian space, and reconstructing the state of the grappling point and end effector, and our maximum allowable error here is only about 1.5cm, so this is one of our primary focuses in the manufacturing of that subsystem, and once we've done some testing, we'll be able to tweak how this system works.</a:t>
            </a:r>
          </a:p>
          <a:p>
            <a:r>
              <a:rPr lang="en-US" b="1">
                <a:cs typeface="Calibri"/>
              </a:rPr>
              <a:t>(Point at speed)</a:t>
            </a:r>
            <a:r>
              <a:rPr lang="en-US">
                <a:cs typeface="Calibri"/>
              </a:rPr>
              <a:t> We also have timing requirements that define a minimum speed our control loop can be operating at, and that's around 1 Hz. However, our separate subsystems are each running in excess of 10 Hz, so this isn't a huge worry for us anymore.</a:t>
            </a:r>
          </a:p>
          <a:p>
            <a:r>
              <a:rPr lang="en-US" b="1">
                <a:cs typeface="Calibri"/>
              </a:rPr>
              <a:t>(Point at sensors accuracies)</a:t>
            </a:r>
            <a:r>
              <a:rPr lang="en-US">
                <a:cs typeface="Calibri"/>
              </a:rPr>
              <a:t> Kind of in a mix between hardware and software, another critical element is the sensor mounts being stable and our software having accurate information about how everything is situated relative to each other just because that affects our state determination and coordinate transformations.</a:t>
            </a:r>
          </a:p>
          <a:p>
            <a:r>
              <a:rPr lang="en-US" b="1">
                <a:cs typeface="Calibri"/>
              </a:rPr>
              <a:t>(Finally, in terms of hardware), </a:t>
            </a:r>
            <a:r>
              <a:rPr lang="en-US">
                <a:cs typeface="Calibri"/>
              </a:rPr>
              <a:t>we were always worried about the thermal limits of the actuators in our arm, which we're addressing by making the arm shorter than it was last year, implementing an emergency stop button, and limiting the timespan of a grapple, </a:t>
            </a:r>
            <a:r>
              <a:rPr lang="en-US" i="1">
                <a:cs typeface="Calibri"/>
              </a:rPr>
              <a:t>and now I'll hand it over to Luke to talk about another piece of hardware that's given us some headaches.</a:t>
            </a:r>
          </a:p>
          <a:p>
            <a:endParaRPr lang="en-US" i="1">
              <a:cs typeface="Calibri"/>
            </a:endParaRPr>
          </a:p>
          <a:p>
            <a:r>
              <a:rPr lang="en-US" i="1">
                <a:cs typeface="Calibri"/>
              </a:rPr>
              <a:t>Cedric</a:t>
            </a:r>
          </a:p>
        </p:txBody>
      </p:sp>
      <p:sp>
        <p:nvSpPr>
          <p:cNvPr id="4" name="Slide Number Placeholder 3"/>
          <p:cNvSpPr>
            <a:spLocks noGrp="1"/>
          </p:cNvSpPr>
          <p:nvPr>
            <p:ph type="sldNum" sz="quarter" idx="5"/>
          </p:nvPr>
        </p:nvSpPr>
        <p:spPr/>
        <p:txBody>
          <a:bodyPr/>
          <a:lstStyle/>
          <a:p>
            <a:fld id="{D1C7C320-365E-4D4F-A3A5-847BAFF24674}" type="slidenum">
              <a:rPr lang="en-US"/>
              <a:t>18</a:t>
            </a:fld>
            <a:endParaRPr lang="en-US"/>
          </a:p>
        </p:txBody>
      </p:sp>
    </p:spTree>
    <p:extLst>
      <p:ext uri="{BB962C8B-B14F-4D97-AF65-F5344CB8AC3E}">
        <p14:creationId xmlns:p14="http://schemas.microsoft.com/office/powerpoint/2010/main" val="1707864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19</a:t>
            </a:fld>
            <a:endParaRPr lang="en-US"/>
          </a:p>
        </p:txBody>
      </p:sp>
    </p:spTree>
    <p:extLst>
      <p:ext uri="{BB962C8B-B14F-4D97-AF65-F5344CB8AC3E}">
        <p14:creationId xmlns:p14="http://schemas.microsoft.com/office/powerpoint/2010/main" val="196002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p:txBody>
      </p:sp>
      <p:sp>
        <p:nvSpPr>
          <p:cNvPr id="4" name="Slide Number Placeholder 3"/>
          <p:cNvSpPr>
            <a:spLocks noGrp="1"/>
          </p:cNvSpPr>
          <p:nvPr>
            <p:ph type="sldNum" sz="quarter" idx="5"/>
          </p:nvPr>
        </p:nvSpPr>
        <p:spPr/>
        <p:txBody>
          <a:bodyPr/>
          <a:lstStyle/>
          <a:p>
            <a:fld id="{D1C7C320-365E-4D4F-A3A5-847BAFF24674}" type="slidenum">
              <a:rPr lang="en-US"/>
              <a:t>2</a:t>
            </a:fld>
            <a:endParaRPr lang="en-US"/>
          </a:p>
        </p:txBody>
      </p:sp>
    </p:spTree>
    <p:extLst>
      <p:ext uri="{BB962C8B-B14F-4D97-AF65-F5344CB8AC3E}">
        <p14:creationId xmlns:p14="http://schemas.microsoft.com/office/powerpoint/2010/main" val="989231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p>
          <a:p>
            <a:r>
              <a:rPr lang="en-US">
                <a:cs typeface="Calibri"/>
              </a:rPr>
              <a:t>Delays with VICON, tests got rolled into integration</a:t>
            </a:r>
          </a:p>
          <a:p>
            <a:r>
              <a:rPr lang="en-US">
                <a:cs typeface="Calibri"/>
              </a:rPr>
              <a:t>We expected VICON to take a day to setup, but most has now been integration work in order to get setup</a:t>
            </a:r>
          </a:p>
        </p:txBody>
      </p:sp>
      <p:sp>
        <p:nvSpPr>
          <p:cNvPr id="4" name="Slide Number Placeholder 3"/>
          <p:cNvSpPr>
            <a:spLocks noGrp="1"/>
          </p:cNvSpPr>
          <p:nvPr>
            <p:ph type="sldNum" sz="quarter" idx="5"/>
          </p:nvPr>
        </p:nvSpPr>
        <p:spPr/>
        <p:txBody>
          <a:bodyPr/>
          <a:lstStyle/>
          <a:p>
            <a:fld id="{D1C7C320-365E-4D4F-A3A5-847BAFF24674}" type="slidenum">
              <a:rPr lang="en-US"/>
              <a:t>20</a:t>
            </a:fld>
            <a:endParaRPr lang="en-US"/>
          </a:p>
        </p:txBody>
      </p:sp>
    </p:spTree>
    <p:extLst>
      <p:ext uri="{BB962C8B-B14F-4D97-AF65-F5344CB8AC3E}">
        <p14:creationId xmlns:p14="http://schemas.microsoft.com/office/powerpoint/2010/main" val="3494596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p>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21</a:t>
            </a:fld>
            <a:endParaRPr lang="en-US"/>
          </a:p>
        </p:txBody>
      </p:sp>
    </p:spTree>
    <p:extLst>
      <p:ext uri="{BB962C8B-B14F-4D97-AF65-F5344CB8AC3E}">
        <p14:creationId xmlns:p14="http://schemas.microsoft.com/office/powerpoint/2010/main" val="2801736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22</a:t>
            </a:fld>
            <a:endParaRPr lang="en-US"/>
          </a:p>
        </p:txBody>
      </p:sp>
    </p:spTree>
    <p:extLst>
      <p:ext uri="{BB962C8B-B14F-4D97-AF65-F5344CB8AC3E}">
        <p14:creationId xmlns:p14="http://schemas.microsoft.com/office/powerpoint/2010/main" val="1746475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23</a:t>
            </a:fld>
            <a:endParaRPr lang="en-US"/>
          </a:p>
        </p:txBody>
      </p:sp>
    </p:spTree>
    <p:extLst>
      <p:ext uri="{BB962C8B-B14F-4D97-AF65-F5344CB8AC3E}">
        <p14:creationId xmlns:p14="http://schemas.microsoft.com/office/powerpoint/2010/main" val="3612309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24</a:t>
            </a:fld>
            <a:endParaRPr lang="en-US"/>
          </a:p>
        </p:txBody>
      </p:sp>
    </p:spTree>
    <p:extLst>
      <p:ext uri="{BB962C8B-B14F-4D97-AF65-F5344CB8AC3E}">
        <p14:creationId xmlns:p14="http://schemas.microsoft.com/office/powerpoint/2010/main" val="1147077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25</a:t>
            </a:fld>
            <a:endParaRPr lang="en-US"/>
          </a:p>
        </p:txBody>
      </p:sp>
    </p:spTree>
    <p:extLst>
      <p:ext uri="{BB962C8B-B14F-4D97-AF65-F5344CB8AC3E}">
        <p14:creationId xmlns:p14="http://schemas.microsoft.com/office/powerpoint/2010/main" val="2062233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a:p>
            <a:endParaRPr lang="en-US">
              <a:cs typeface="Calibri"/>
            </a:endParaRPr>
          </a:p>
          <a:p>
            <a:r>
              <a:rPr lang="en-US">
                <a:cs typeface="Calibri"/>
              </a:rPr>
              <a:t>Ben</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26</a:t>
            </a:fld>
            <a:endParaRPr lang="en-US"/>
          </a:p>
        </p:txBody>
      </p:sp>
    </p:spTree>
    <p:extLst>
      <p:ext uri="{BB962C8B-B14F-4D97-AF65-F5344CB8AC3E}">
        <p14:creationId xmlns:p14="http://schemas.microsoft.com/office/powerpoint/2010/main" val="3090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Point out the lag</a:t>
            </a:r>
          </a:p>
        </p:txBody>
      </p:sp>
      <p:sp>
        <p:nvSpPr>
          <p:cNvPr id="4" name="Slide Number Placeholder 3"/>
          <p:cNvSpPr>
            <a:spLocks noGrp="1"/>
          </p:cNvSpPr>
          <p:nvPr>
            <p:ph type="sldNum" sz="quarter" idx="5"/>
          </p:nvPr>
        </p:nvSpPr>
        <p:spPr/>
        <p:txBody>
          <a:bodyPr/>
          <a:lstStyle/>
          <a:p>
            <a:fld id="{D1C7C320-365E-4D4F-A3A5-847BAFF24674}" type="slidenum">
              <a:rPr lang="en-US"/>
              <a:t>27</a:t>
            </a:fld>
            <a:endParaRPr lang="en-US"/>
          </a:p>
        </p:txBody>
      </p:sp>
    </p:spTree>
    <p:extLst>
      <p:ext uri="{BB962C8B-B14F-4D97-AF65-F5344CB8AC3E}">
        <p14:creationId xmlns:p14="http://schemas.microsoft.com/office/powerpoint/2010/main" val="3789155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how the AR tag readings are lagging behind VICON due to VICON having a way faster feedback rate and how we're going to deal with it (not sure I have a super impressive answer for that)</a:t>
            </a:r>
          </a:p>
          <a:p>
            <a:r>
              <a:rPr lang="en-US">
                <a:cs typeface="Calibri"/>
              </a:rPr>
              <a:t>-This is kind of preliminary and the calibration needs to be tweaked</a:t>
            </a:r>
          </a:p>
        </p:txBody>
      </p:sp>
      <p:sp>
        <p:nvSpPr>
          <p:cNvPr id="4" name="Slide Number Placeholder 3"/>
          <p:cNvSpPr>
            <a:spLocks noGrp="1"/>
          </p:cNvSpPr>
          <p:nvPr>
            <p:ph type="sldNum" sz="quarter" idx="5"/>
          </p:nvPr>
        </p:nvSpPr>
        <p:spPr/>
        <p:txBody>
          <a:bodyPr/>
          <a:lstStyle/>
          <a:p>
            <a:fld id="{D1C7C320-365E-4D4F-A3A5-847BAFF24674}" type="slidenum">
              <a:rPr lang="en-US"/>
              <a:t>28</a:t>
            </a:fld>
            <a:endParaRPr lang="en-US"/>
          </a:p>
        </p:txBody>
      </p:sp>
    </p:spTree>
    <p:extLst>
      <p:ext uri="{BB962C8B-B14F-4D97-AF65-F5344CB8AC3E}">
        <p14:creationId xmlns:p14="http://schemas.microsoft.com/office/powerpoint/2010/main" val="3700005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a:p>
            <a:r>
              <a:rPr lang="en-US">
                <a:cs typeface="Calibri"/>
              </a:rPr>
              <a:t>Used CASCADE heritage model, acknowledge that it is inaccurate due to invalid assumptions between their tests and our tests. Hard to figure out it was wrong until actually tested.</a:t>
            </a:r>
          </a:p>
          <a:p>
            <a:endParaRPr lang="en-US">
              <a:cs typeface="Calibri"/>
            </a:endParaRPr>
          </a:p>
          <a:p>
            <a:r>
              <a:rPr lang="en-US">
                <a:cs typeface="Calibri"/>
              </a:rPr>
              <a:t>3.1.1.1 actuators shall operate no longer than 255s</a:t>
            </a:r>
          </a:p>
        </p:txBody>
      </p:sp>
      <p:sp>
        <p:nvSpPr>
          <p:cNvPr id="4" name="Slide Number Placeholder 3"/>
          <p:cNvSpPr>
            <a:spLocks noGrp="1"/>
          </p:cNvSpPr>
          <p:nvPr>
            <p:ph type="sldNum" sz="quarter" idx="5"/>
          </p:nvPr>
        </p:nvSpPr>
        <p:spPr/>
        <p:txBody>
          <a:bodyPr/>
          <a:lstStyle/>
          <a:p>
            <a:fld id="{D1C7C320-365E-4D4F-A3A5-847BAFF24674}" type="slidenum">
              <a:rPr lang="en-US"/>
              <a:t>29</a:t>
            </a:fld>
            <a:endParaRPr lang="en-US"/>
          </a:p>
        </p:txBody>
      </p:sp>
    </p:spTree>
    <p:extLst>
      <p:ext uri="{BB962C8B-B14F-4D97-AF65-F5344CB8AC3E}">
        <p14:creationId xmlns:p14="http://schemas.microsoft.com/office/powerpoint/2010/main" val="10848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Present: Sheridan</a:t>
            </a:r>
          </a:p>
        </p:txBody>
      </p:sp>
      <p:sp>
        <p:nvSpPr>
          <p:cNvPr id="4" name="Slide Number Placeholder 3"/>
          <p:cNvSpPr>
            <a:spLocks noGrp="1"/>
          </p:cNvSpPr>
          <p:nvPr>
            <p:ph type="sldNum" sz="quarter" idx="5"/>
          </p:nvPr>
        </p:nvSpPr>
        <p:spPr/>
        <p:txBody>
          <a:bodyPr/>
          <a:lstStyle/>
          <a:p>
            <a:fld id="{D1C7C320-365E-4D4F-A3A5-847BAFF24674}" type="slidenum">
              <a:rPr lang="en-US"/>
              <a:t>3</a:t>
            </a:fld>
            <a:endParaRPr lang="en-US"/>
          </a:p>
        </p:txBody>
      </p:sp>
    </p:spTree>
    <p:extLst>
      <p:ext uri="{BB962C8B-B14F-4D97-AF65-F5344CB8AC3E}">
        <p14:creationId xmlns:p14="http://schemas.microsoft.com/office/powerpoint/2010/main" val="321123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a:p>
            <a:r>
              <a:rPr lang="en-US">
                <a:cs typeface="Calibri"/>
              </a:rPr>
              <a:t>Used CASCADE heritage model, acknowledge that it is inaccurate due to invalid assumptions between their tests and our tests. Hard to figure out it was wrong until actually tested.</a:t>
            </a:r>
          </a:p>
          <a:p>
            <a:endParaRPr lang="en-US">
              <a:cs typeface="Calibri"/>
            </a:endParaRPr>
          </a:p>
          <a:p>
            <a:r>
              <a:rPr lang="en-US">
                <a:cs typeface="Calibri"/>
              </a:rPr>
              <a:t>3.1.1.1 actuators shall operate no longer than 255s</a:t>
            </a:r>
          </a:p>
        </p:txBody>
      </p:sp>
      <p:sp>
        <p:nvSpPr>
          <p:cNvPr id="4" name="Slide Number Placeholder 3"/>
          <p:cNvSpPr>
            <a:spLocks noGrp="1"/>
          </p:cNvSpPr>
          <p:nvPr>
            <p:ph type="sldNum" sz="quarter" idx="5"/>
          </p:nvPr>
        </p:nvSpPr>
        <p:spPr/>
        <p:txBody>
          <a:bodyPr/>
          <a:lstStyle/>
          <a:p>
            <a:fld id="{D1C7C320-365E-4D4F-A3A5-847BAFF24674}" type="slidenum">
              <a:rPr lang="en-US"/>
              <a:t>30</a:t>
            </a:fld>
            <a:endParaRPr lang="en-US"/>
          </a:p>
        </p:txBody>
      </p:sp>
    </p:spTree>
    <p:extLst>
      <p:ext uri="{BB962C8B-B14F-4D97-AF65-F5344CB8AC3E}">
        <p14:creationId xmlns:p14="http://schemas.microsoft.com/office/powerpoint/2010/main" val="1784421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31</a:t>
            </a:fld>
            <a:endParaRPr lang="en-US"/>
          </a:p>
        </p:txBody>
      </p:sp>
    </p:spTree>
    <p:extLst>
      <p:ext uri="{BB962C8B-B14F-4D97-AF65-F5344CB8AC3E}">
        <p14:creationId xmlns:p14="http://schemas.microsoft.com/office/powerpoint/2010/main" val="3630824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pre-req of uncontrolled (now in BUS)</a:t>
            </a:r>
          </a:p>
          <a:p>
            <a:endParaRPr lang="en-US">
              <a:cs typeface="Calibri"/>
            </a:endParaRPr>
          </a:p>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32</a:t>
            </a:fld>
            <a:endParaRPr lang="en-US"/>
          </a:p>
        </p:txBody>
      </p:sp>
    </p:spTree>
    <p:extLst>
      <p:ext uri="{BB962C8B-B14F-4D97-AF65-F5344CB8AC3E}">
        <p14:creationId xmlns:p14="http://schemas.microsoft.com/office/powerpoint/2010/main" val="2700225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pre-req of uncontrolled (now in BUS)</a:t>
            </a:r>
          </a:p>
          <a:p>
            <a:endParaRPr lang="en-US">
              <a:cs typeface="Calibri"/>
            </a:endParaRPr>
          </a:p>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33</a:t>
            </a:fld>
            <a:endParaRPr lang="en-US"/>
          </a:p>
        </p:txBody>
      </p:sp>
    </p:spTree>
    <p:extLst>
      <p:ext uri="{BB962C8B-B14F-4D97-AF65-F5344CB8AC3E}">
        <p14:creationId xmlns:p14="http://schemas.microsoft.com/office/powerpoint/2010/main" val="4234476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Spinning up wrist to match rotation rate and 90 degree angle offset between EE and GP</a:t>
            </a:r>
          </a:p>
          <a:p>
            <a:endParaRPr lang="en-US">
              <a:cs typeface="Calibri"/>
            </a:endParaRPr>
          </a:p>
          <a:p>
            <a:r>
              <a:rPr lang="en-US">
                <a:cs typeface="Calibri"/>
              </a:rPr>
              <a:t>Cedric</a:t>
            </a:r>
          </a:p>
        </p:txBody>
      </p:sp>
      <p:sp>
        <p:nvSpPr>
          <p:cNvPr id="4" name="Slide Number Placeholder 3"/>
          <p:cNvSpPr>
            <a:spLocks noGrp="1"/>
          </p:cNvSpPr>
          <p:nvPr>
            <p:ph type="sldNum" sz="quarter" idx="5"/>
          </p:nvPr>
        </p:nvSpPr>
        <p:spPr/>
        <p:txBody>
          <a:bodyPr/>
          <a:lstStyle/>
          <a:p>
            <a:fld id="{D1C7C320-365E-4D4F-A3A5-847BAFF24674}" type="slidenum">
              <a:rPr lang="en-US"/>
              <a:t>34</a:t>
            </a:fld>
            <a:endParaRPr lang="en-US"/>
          </a:p>
        </p:txBody>
      </p:sp>
    </p:spTree>
    <p:extLst>
      <p:ext uri="{BB962C8B-B14F-4D97-AF65-F5344CB8AC3E}">
        <p14:creationId xmlns:p14="http://schemas.microsoft.com/office/powerpoint/2010/main" val="1079493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Spinning up wrist to match rotation rate and 90 degree angle offset between EE and GP</a:t>
            </a:r>
          </a:p>
          <a:p>
            <a:endParaRPr lang="en-US">
              <a:cs typeface="Calibri"/>
            </a:endParaRPr>
          </a:p>
          <a:p>
            <a:r>
              <a:rPr lang="en-US">
                <a:cs typeface="Calibri"/>
              </a:rPr>
              <a:t>Cedric</a:t>
            </a:r>
          </a:p>
        </p:txBody>
      </p:sp>
      <p:sp>
        <p:nvSpPr>
          <p:cNvPr id="4" name="Slide Number Placeholder 3"/>
          <p:cNvSpPr>
            <a:spLocks noGrp="1"/>
          </p:cNvSpPr>
          <p:nvPr>
            <p:ph type="sldNum" sz="quarter" idx="5"/>
          </p:nvPr>
        </p:nvSpPr>
        <p:spPr/>
        <p:txBody>
          <a:bodyPr/>
          <a:lstStyle/>
          <a:p>
            <a:fld id="{D1C7C320-365E-4D4F-A3A5-847BAFF24674}" type="slidenum">
              <a:rPr lang="en-US"/>
              <a:t>35</a:t>
            </a:fld>
            <a:endParaRPr lang="en-US"/>
          </a:p>
        </p:txBody>
      </p:sp>
    </p:spTree>
    <p:extLst>
      <p:ext uri="{BB962C8B-B14F-4D97-AF65-F5344CB8AC3E}">
        <p14:creationId xmlns:p14="http://schemas.microsoft.com/office/powerpoint/2010/main" val="1179886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36</a:t>
            </a:fld>
            <a:endParaRPr lang="en-US"/>
          </a:p>
        </p:txBody>
      </p:sp>
    </p:spTree>
    <p:extLst>
      <p:ext uri="{BB962C8B-B14F-4D97-AF65-F5344CB8AC3E}">
        <p14:creationId xmlns:p14="http://schemas.microsoft.com/office/powerpoint/2010/main" val="3239065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p>
        </p:txBody>
      </p:sp>
      <p:sp>
        <p:nvSpPr>
          <p:cNvPr id="4" name="Slide Number Placeholder 3"/>
          <p:cNvSpPr>
            <a:spLocks noGrp="1"/>
          </p:cNvSpPr>
          <p:nvPr>
            <p:ph type="sldNum" sz="quarter" idx="5"/>
          </p:nvPr>
        </p:nvSpPr>
        <p:spPr/>
        <p:txBody>
          <a:bodyPr/>
          <a:lstStyle/>
          <a:p>
            <a:fld id="{D1C7C320-365E-4D4F-A3A5-847BAFF24674}" type="slidenum">
              <a:rPr lang="en-US"/>
              <a:t>37</a:t>
            </a:fld>
            <a:endParaRPr lang="en-US"/>
          </a:p>
        </p:txBody>
      </p:sp>
    </p:spTree>
    <p:extLst>
      <p:ext uri="{BB962C8B-B14F-4D97-AF65-F5344CB8AC3E}">
        <p14:creationId xmlns:p14="http://schemas.microsoft.com/office/powerpoint/2010/main" val="627778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38</a:t>
            </a:fld>
            <a:endParaRPr lang="en-US"/>
          </a:p>
        </p:txBody>
      </p:sp>
    </p:spTree>
    <p:extLst>
      <p:ext uri="{BB962C8B-B14F-4D97-AF65-F5344CB8AC3E}">
        <p14:creationId xmlns:p14="http://schemas.microsoft.com/office/powerpoint/2010/main" val="1020267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39</a:t>
            </a:fld>
            <a:endParaRPr lang="en-US"/>
          </a:p>
        </p:txBody>
      </p:sp>
    </p:spTree>
    <p:extLst>
      <p:ext uri="{BB962C8B-B14F-4D97-AF65-F5344CB8AC3E}">
        <p14:creationId xmlns:p14="http://schemas.microsoft.com/office/powerpoint/2010/main" val="427899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p:txBody>
      </p:sp>
      <p:sp>
        <p:nvSpPr>
          <p:cNvPr id="4" name="Slide Number Placeholder 3"/>
          <p:cNvSpPr>
            <a:spLocks noGrp="1"/>
          </p:cNvSpPr>
          <p:nvPr>
            <p:ph type="sldNum" sz="quarter" idx="5"/>
          </p:nvPr>
        </p:nvSpPr>
        <p:spPr/>
        <p:txBody>
          <a:bodyPr/>
          <a:lstStyle/>
          <a:p>
            <a:fld id="{D1C7C320-365E-4D4F-A3A5-847BAFF24674}" type="slidenum">
              <a:rPr lang="en-US"/>
              <a:t>4</a:t>
            </a:fld>
            <a:endParaRPr lang="en-US"/>
          </a:p>
        </p:txBody>
      </p:sp>
    </p:spTree>
    <p:extLst>
      <p:ext uri="{BB962C8B-B14F-4D97-AF65-F5344CB8AC3E}">
        <p14:creationId xmlns:p14="http://schemas.microsoft.com/office/powerpoint/2010/main" val="1356978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SHeridan</a:t>
            </a:r>
          </a:p>
        </p:txBody>
      </p:sp>
      <p:sp>
        <p:nvSpPr>
          <p:cNvPr id="4" name="Slide Number Placeholder 3"/>
          <p:cNvSpPr>
            <a:spLocks noGrp="1"/>
          </p:cNvSpPr>
          <p:nvPr>
            <p:ph type="sldNum" sz="quarter" idx="5"/>
          </p:nvPr>
        </p:nvSpPr>
        <p:spPr/>
        <p:txBody>
          <a:bodyPr/>
          <a:lstStyle/>
          <a:p>
            <a:fld id="{D1C7C320-365E-4D4F-A3A5-847BAFF24674}" type="slidenum">
              <a:rPr lang="en-US"/>
              <a:t>40</a:t>
            </a:fld>
            <a:endParaRPr lang="en-US"/>
          </a:p>
        </p:txBody>
      </p:sp>
    </p:spTree>
    <p:extLst>
      <p:ext uri="{BB962C8B-B14F-4D97-AF65-F5344CB8AC3E}">
        <p14:creationId xmlns:p14="http://schemas.microsoft.com/office/powerpoint/2010/main" val="3826876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41</a:t>
            </a:fld>
            <a:endParaRPr lang="en-US"/>
          </a:p>
        </p:txBody>
      </p:sp>
    </p:spTree>
    <p:extLst>
      <p:ext uri="{BB962C8B-B14F-4D97-AF65-F5344CB8AC3E}">
        <p14:creationId xmlns:p14="http://schemas.microsoft.com/office/powerpoint/2010/main" val="610797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42</a:t>
            </a:fld>
            <a:endParaRPr lang="en-US"/>
          </a:p>
        </p:txBody>
      </p:sp>
    </p:spTree>
    <p:extLst>
      <p:ext uri="{BB962C8B-B14F-4D97-AF65-F5344CB8AC3E}">
        <p14:creationId xmlns:p14="http://schemas.microsoft.com/office/powerpoint/2010/main" val="3302033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p>
          <a:p>
            <a:endParaRPr lang="en-US">
              <a:cs typeface="Calibri"/>
            </a:endParaRPr>
          </a:p>
          <a:p>
            <a:r>
              <a:rPr lang="en-US">
                <a:cs typeface="Calibri"/>
              </a:rPr>
              <a:t>Ben</a:t>
            </a:r>
            <a:endParaRPr lang="en-US"/>
          </a:p>
          <a:p>
            <a:r>
              <a:rPr lang="en-US">
                <a:cs typeface="Calibri"/>
              </a:rPr>
              <a:t>- full software block diagram</a:t>
            </a:r>
          </a:p>
          <a:p>
            <a:endParaRPr lang="en-US">
              <a:cs typeface="Calibri"/>
            </a:endParaRPr>
          </a:p>
          <a:p>
            <a:r>
              <a:rPr lang="en-US">
                <a:cs typeface="Calibri"/>
              </a:rPr>
              <a:t>Cedric</a:t>
            </a:r>
          </a:p>
        </p:txBody>
      </p:sp>
      <p:sp>
        <p:nvSpPr>
          <p:cNvPr id="4" name="Slide Number Placeholder 3"/>
          <p:cNvSpPr>
            <a:spLocks noGrp="1"/>
          </p:cNvSpPr>
          <p:nvPr>
            <p:ph type="sldNum" sz="quarter" idx="5"/>
          </p:nvPr>
        </p:nvSpPr>
        <p:spPr/>
        <p:txBody>
          <a:bodyPr/>
          <a:lstStyle/>
          <a:p>
            <a:fld id="{D1C7C320-365E-4D4F-A3A5-847BAFF24674}" type="slidenum">
              <a:rPr lang="en-US"/>
              <a:t>43</a:t>
            </a:fld>
            <a:endParaRPr lang="en-US"/>
          </a:p>
        </p:txBody>
      </p:sp>
    </p:spTree>
    <p:extLst>
      <p:ext uri="{BB962C8B-B14F-4D97-AF65-F5344CB8AC3E}">
        <p14:creationId xmlns:p14="http://schemas.microsoft.com/office/powerpoint/2010/main" val="1217004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p>
          <a:p>
            <a:endParaRPr lang="en-US">
              <a:cs typeface="Calibri"/>
            </a:endParaRPr>
          </a:p>
          <a:p>
            <a:r>
              <a:rPr lang="en-US">
                <a:cs typeface="Calibri"/>
              </a:rPr>
              <a:t>Ben</a:t>
            </a:r>
            <a:endParaRPr lang="en-US"/>
          </a:p>
          <a:p>
            <a:r>
              <a:rPr lang="en-US">
                <a:cs typeface="Calibri"/>
              </a:rPr>
              <a:t>- full software block diagram</a:t>
            </a:r>
          </a:p>
          <a:p>
            <a:endParaRPr lang="en-US">
              <a:cs typeface="Calibri"/>
            </a:endParaRPr>
          </a:p>
          <a:p>
            <a:r>
              <a:rPr lang="en-US">
                <a:cs typeface="Calibri"/>
              </a:rPr>
              <a:t>Cedric</a:t>
            </a:r>
          </a:p>
        </p:txBody>
      </p:sp>
      <p:sp>
        <p:nvSpPr>
          <p:cNvPr id="4" name="Slide Number Placeholder 3"/>
          <p:cNvSpPr>
            <a:spLocks noGrp="1"/>
          </p:cNvSpPr>
          <p:nvPr>
            <p:ph type="sldNum" sz="quarter" idx="5"/>
          </p:nvPr>
        </p:nvSpPr>
        <p:spPr/>
        <p:txBody>
          <a:bodyPr/>
          <a:lstStyle/>
          <a:p>
            <a:fld id="{D1C7C320-365E-4D4F-A3A5-847BAFF24674}" type="slidenum">
              <a:rPr lang="en-US"/>
              <a:t>44</a:t>
            </a:fld>
            <a:endParaRPr lang="en-US"/>
          </a:p>
        </p:txBody>
      </p:sp>
    </p:spTree>
    <p:extLst>
      <p:ext uri="{BB962C8B-B14F-4D97-AF65-F5344CB8AC3E}">
        <p14:creationId xmlns:p14="http://schemas.microsoft.com/office/powerpoint/2010/main" val="1245339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Full Levels of success</a:t>
            </a:r>
          </a:p>
        </p:txBody>
      </p:sp>
      <p:sp>
        <p:nvSpPr>
          <p:cNvPr id="4" name="Slide Number Placeholder 3"/>
          <p:cNvSpPr>
            <a:spLocks noGrp="1"/>
          </p:cNvSpPr>
          <p:nvPr>
            <p:ph type="sldNum" sz="quarter" idx="5"/>
          </p:nvPr>
        </p:nvSpPr>
        <p:spPr/>
        <p:txBody>
          <a:bodyPr/>
          <a:lstStyle/>
          <a:p>
            <a:fld id="{D1C7C320-365E-4D4F-A3A5-847BAFF24674}" type="slidenum">
              <a:rPr lang="en-US"/>
              <a:t>45</a:t>
            </a:fld>
            <a:endParaRPr lang="en-US"/>
          </a:p>
        </p:txBody>
      </p:sp>
    </p:spTree>
    <p:extLst>
      <p:ext uri="{BB962C8B-B14F-4D97-AF65-F5344CB8AC3E}">
        <p14:creationId xmlns:p14="http://schemas.microsoft.com/office/powerpoint/2010/main" val="3056457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46</a:t>
            </a:fld>
            <a:endParaRPr lang="en-US"/>
          </a:p>
        </p:txBody>
      </p:sp>
    </p:spTree>
    <p:extLst>
      <p:ext uri="{BB962C8B-B14F-4D97-AF65-F5344CB8AC3E}">
        <p14:creationId xmlns:p14="http://schemas.microsoft.com/office/powerpoint/2010/main" val="115231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47</a:t>
            </a:fld>
            <a:endParaRPr lang="en-US"/>
          </a:p>
        </p:txBody>
      </p:sp>
    </p:spTree>
    <p:extLst>
      <p:ext uri="{BB962C8B-B14F-4D97-AF65-F5344CB8AC3E}">
        <p14:creationId xmlns:p14="http://schemas.microsoft.com/office/powerpoint/2010/main" val="2989508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p>
          <a:p>
            <a:endParaRPr lang="en-US">
              <a:cs typeface="Calibri"/>
            </a:endParaRPr>
          </a:p>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48</a:t>
            </a:fld>
            <a:endParaRPr lang="en-US"/>
          </a:p>
        </p:txBody>
      </p:sp>
    </p:spTree>
    <p:extLst>
      <p:ext uri="{BB962C8B-B14F-4D97-AF65-F5344CB8AC3E}">
        <p14:creationId xmlns:p14="http://schemas.microsoft.com/office/powerpoint/2010/main" val="3311711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short description of simulation</a:t>
            </a:r>
          </a:p>
          <a:p>
            <a:endParaRPr lang="en-US">
              <a:cs typeface="Calibri"/>
            </a:endParaRPr>
          </a:p>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49</a:t>
            </a:fld>
            <a:endParaRPr lang="en-US"/>
          </a:p>
        </p:txBody>
      </p:sp>
    </p:spTree>
    <p:extLst>
      <p:ext uri="{BB962C8B-B14F-4D97-AF65-F5344CB8AC3E}">
        <p14:creationId xmlns:p14="http://schemas.microsoft.com/office/powerpoint/2010/main" val="2849904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a:p>
            <a:endParaRPr lang="en-US">
              <a:cs typeface="Calibri"/>
            </a:endParaRPr>
          </a:p>
          <a:p>
            <a:r>
              <a:rPr lang="en-US">
                <a:cs typeface="Calibri"/>
              </a:rPr>
              <a:t>Create: Sheridan</a:t>
            </a:r>
            <a:endParaRPr lang="en-US"/>
          </a:p>
          <a:p>
            <a:r>
              <a:rPr lang="en-US">
                <a:cs typeface="Calibri"/>
              </a:rPr>
              <a:t>- update; account for slip ring</a:t>
            </a:r>
          </a:p>
          <a:p>
            <a:r>
              <a:rPr lang="en-US">
                <a:cs typeface="Calibri"/>
              </a:rPr>
              <a:t>-Working on </a:t>
            </a:r>
            <a:r>
              <a:rPr lang="en-US" err="1">
                <a:cs typeface="Calibri"/>
              </a:rPr>
              <a:t>Solidworks</a:t>
            </a:r>
            <a:r>
              <a:rPr lang="en-US">
                <a:cs typeface="Calibri"/>
              </a:rPr>
              <a:t> model of arm with slip ring and mount, ball joints on ends, will update pic when complete</a:t>
            </a:r>
          </a:p>
          <a:p>
            <a:endParaRPr lang="en-US">
              <a:cs typeface="Calibri"/>
            </a:endParaRPr>
          </a:p>
          <a:p>
            <a:r>
              <a:rPr lang="en-US">
                <a:cs typeface="Calibri"/>
              </a:rPr>
              <a:t>Cedric</a:t>
            </a:r>
          </a:p>
        </p:txBody>
      </p:sp>
      <p:sp>
        <p:nvSpPr>
          <p:cNvPr id="4" name="Slide Number Placeholder 3"/>
          <p:cNvSpPr>
            <a:spLocks noGrp="1"/>
          </p:cNvSpPr>
          <p:nvPr>
            <p:ph type="sldNum" sz="quarter" idx="5"/>
          </p:nvPr>
        </p:nvSpPr>
        <p:spPr/>
        <p:txBody>
          <a:bodyPr/>
          <a:lstStyle/>
          <a:p>
            <a:fld id="{D1C7C320-365E-4D4F-A3A5-847BAFF24674}" type="slidenum">
              <a:rPr lang="en-US"/>
              <a:t>5</a:t>
            </a:fld>
            <a:endParaRPr lang="en-US"/>
          </a:p>
        </p:txBody>
      </p:sp>
    </p:spTree>
    <p:extLst>
      <p:ext uri="{BB962C8B-B14F-4D97-AF65-F5344CB8AC3E}">
        <p14:creationId xmlns:p14="http://schemas.microsoft.com/office/powerpoint/2010/main" val="2137076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a:p>
            <a:r>
              <a:rPr lang="en-US">
                <a:cs typeface="Calibri"/>
              </a:rPr>
              <a:t>Used CASCADE heritage model, acknowledge that it is inaccurate due to invalid assumptions between their tests and our tests. Hard to figure out it was wrong until actually tested.</a:t>
            </a:r>
          </a:p>
          <a:p>
            <a:endParaRPr lang="en-US">
              <a:cs typeface="Calibri"/>
            </a:endParaRPr>
          </a:p>
          <a:p>
            <a:r>
              <a:rPr lang="en-US">
                <a:cs typeface="Calibri"/>
              </a:rPr>
              <a:t>3.1.1.1 actuators shall operate no longer than 255s</a:t>
            </a:r>
          </a:p>
        </p:txBody>
      </p:sp>
      <p:sp>
        <p:nvSpPr>
          <p:cNvPr id="4" name="Slide Number Placeholder 3"/>
          <p:cNvSpPr>
            <a:spLocks noGrp="1"/>
          </p:cNvSpPr>
          <p:nvPr>
            <p:ph type="sldNum" sz="quarter" idx="5"/>
          </p:nvPr>
        </p:nvSpPr>
        <p:spPr/>
        <p:txBody>
          <a:bodyPr/>
          <a:lstStyle/>
          <a:p>
            <a:fld id="{D1C7C320-365E-4D4F-A3A5-847BAFF24674}" type="slidenum">
              <a:rPr lang="en-US"/>
              <a:t>50</a:t>
            </a:fld>
            <a:endParaRPr lang="en-US"/>
          </a:p>
        </p:txBody>
      </p:sp>
    </p:spTree>
    <p:extLst>
      <p:ext uri="{BB962C8B-B14F-4D97-AF65-F5344CB8AC3E}">
        <p14:creationId xmlns:p14="http://schemas.microsoft.com/office/powerpoint/2010/main" val="1692256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p>
          <a:p>
            <a:r>
              <a:rPr lang="en-US">
                <a:cs typeface="Calibri"/>
              </a:rPr>
              <a:t>Move status to this slide</a:t>
            </a:r>
          </a:p>
          <a:p>
            <a:endParaRPr lang="en-US">
              <a:cs typeface="Calibri"/>
            </a:endParaRPr>
          </a:p>
          <a:p>
            <a:r>
              <a:rPr lang="en-US">
                <a:cs typeface="Calibri"/>
              </a:rPr>
              <a:t>Andy</a:t>
            </a:r>
          </a:p>
        </p:txBody>
      </p:sp>
      <p:sp>
        <p:nvSpPr>
          <p:cNvPr id="4" name="Slide Number Placeholder 3"/>
          <p:cNvSpPr>
            <a:spLocks noGrp="1"/>
          </p:cNvSpPr>
          <p:nvPr>
            <p:ph type="sldNum" sz="quarter" idx="5"/>
          </p:nvPr>
        </p:nvSpPr>
        <p:spPr/>
        <p:txBody>
          <a:bodyPr/>
          <a:lstStyle/>
          <a:p>
            <a:fld id="{D1C7C320-365E-4D4F-A3A5-847BAFF24674}" type="slidenum">
              <a:rPr lang="en-US"/>
              <a:t>51</a:t>
            </a:fld>
            <a:endParaRPr lang="en-US"/>
          </a:p>
        </p:txBody>
      </p:sp>
    </p:spTree>
    <p:extLst>
      <p:ext uri="{BB962C8B-B14F-4D97-AF65-F5344CB8AC3E}">
        <p14:creationId xmlns:p14="http://schemas.microsoft.com/office/powerpoint/2010/main" val="1204306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p>
          <a:p>
            <a:r>
              <a:rPr lang="en-US">
                <a:cs typeface="Calibri"/>
              </a:rPr>
              <a:t>Move status to this slide</a:t>
            </a:r>
          </a:p>
          <a:p>
            <a:endParaRPr lang="en-US">
              <a:cs typeface="Calibri"/>
            </a:endParaRPr>
          </a:p>
          <a:p>
            <a:r>
              <a:rPr lang="en-US">
                <a:cs typeface="Calibri"/>
              </a:rPr>
              <a:t>Andy</a:t>
            </a:r>
          </a:p>
        </p:txBody>
      </p:sp>
      <p:sp>
        <p:nvSpPr>
          <p:cNvPr id="4" name="Slide Number Placeholder 3"/>
          <p:cNvSpPr>
            <a:spLocks noGrp="1"/>
          </p:cNvSpPr>
          <p:nvPr>
            <p:ph type="sldNum" sz="quarter" idx="5"/>
          </p:nvPr>
        </p:nvSpPr>
        <p:spPr/>
        <p:txBody>
          <a:bodyPr/>
          <a:lstStyle/>
          <a:p>
            <a:fld id="{D1C7C320-365E-4D4F-A3A5-847BAFF24674}" type="slidenum">
              <a:rPr lang="en-US"/>
              <a:t>52</a:t>
            </a:fld>
            <a:endParaRPr lang="en-US"/>
          </a:p>
        </p:txBody>
      </p:sp>
    </p:spTree>
    <p:extLst>
      <p:ext uri="{BB962C8B-B14F-4D97-AF65-F5344CB8AC3E}">
        <p14:creationId xmlns:p14="http://schemas.microsoft.com/office/powerpoint/2010/main" val="12971722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53</a:t>
            </a:fld>
            <a:endParaRPr lang="en-US"/>
          </a:p>
        </p:txBody>
      </p:sp>
    </p:spTree>
    <p:extLst>
      <p:ext uri="{BB962C8B-B14F-4D97-AF65-F5344CB8AC3E}">
        <p14:creationId xmlns:p14="http://schemas.microsoft.com/office/powerpoint/2010/main" val="1852558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54</a:t>
            </a:fld>
            <a:endParaRPr lang="en-US"/>
          </a:p>
        </p:txBody>
      </p:sp>
    </p:spTree>
    <p:extLst>
      <p:ext uri="{BB962C8B-B14F-4D97-AF65-F5344CB8AC3E}">
        <p14:creationId xmlns:p14="http://schemas.microsoft.com/office/powerpoint/2010/main" val="3476431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55</a:t>
            </a:fld>
            <a:endParaRPr lang="en-US"/>
          </a:p>
        </p:txBody>
      </p:sp>
    </p:spTree>
    <p:extLst>
      <p:ext uri="{BB962C8B-B14F-4D97-AF65-F5344CB8AC3E}">
        <p14:creationId xmlns:p14="http://schemas.microsoft.com/office/powerpoint/2010/main" val="17786622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Create: Andy</a:t>
            </a:r>
          </a:p>
          <a:p>
            <a:r>
              <a:rPr lang="en-US">
                <a:cs typeface="Calibri"/>
              </a:rPr>
              <a:t>Add picture</a:t>
            </a:r>
          </a:p>
          <a:p>
            <a:endParaRPr lang="en-US">
              <a:cs typeface="Calibri"/>
            </a:endParaRPr>
          </a:p>
          <a:p>
            <a:r>
              <a:rPr lang="en-US">
                <a:cs typeface="Calibri"/>
              </a:rPr>
              <a:t>Back Up</a:t>
            </a:r>
          </a:p>
        </p:txBody>
      </p:sp>
      <p:sp>
        <p:nvSpPr>
          <p:cNvPr id="4" name="Slide Number Placeholder 3"/>
          <p:cNvSpPr>
            <a:spLocks noGrp="1"/>
          </p:cNvSpPr>
          <p:nvPr>
            <p:ph type="sldNum" sz="quarter" idx="5"/>
          </p:nvPr>
        </p:nvSpPr>
        <p:spPr/>
        <p:txBody>
          <a:bodyPr/>
          <a:lstStyle/>
          <a:p>
            <a:fld id="{D1C7C320-365E-4D4F-A3A5-847BAFF24674}" type="slidenum">
              <a:rPr lang="en-US"/>
              <a:t>56</a:t>
            </a:fld>
            <a:endParaRPr lang="en-US"/>
          </a:p>
        </p:txBody>
      </p:sp>
    </p:spTree>
    <p:extLst>
      <p:ext uri="{BB962C8B-B14F-4D97-AF65-F5344CB8AC3E}">
        <p14:creationId xmlns:p14="http://schemas.microsoft.com/office/powerpoint/2010/main" val="23684233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Create: Andy</a:t>
            </a:r>
          </a:p>
          <a:p>
            <a:r>
              <a:rPr lang="en-US">
                <a:cs typeface="Calibri"/>
              </a:rPr>
              <a:t>Add picture</a:t>
            </a:r>
          </a:p>
          <a:p>
            <a:endParaRPr lang="en-US">
              <a:cs typeface="Calibri"/>
            </a:endParaRPr>
          </a:p>
          <a:p>
            <a:r>
              <a:rPr lang="en-US">
                <a:cs typeface="Calibri"/>
              </a:rPr>
              <a:t>Back Up</a:t>
            </a:r>
          </a:p>
        </p:txBody>
      </p:sp>
      <p:sp>
        <p:nvSpPr>
          <p:cNvPr id="4" name="Slide Number Placeholder 3"/>
          <p:cNvSpPr>
            <a:spLocks noGrp="1"/>
          </p:cNvSpPr>
          <p:nvPr>
            <p:ph type="sldNum" sz="quarter" idx="5"/>
          </p:nvPr>
        </p:nvSpPr>
        <p:spPr/>
        <p:txBody>
          <a:bodyPr/>
          <a:lstStyle/>
          <a:p>
            <a:fld id="{D1C7C320-365E-4D4F-A3A5-847BAFF24674}" type="slidenum">
              <a:rPr lang="en-US"/>
              <a:t>57</a:t>
            </a:fld>
            <a:endParaRPr lang="en-US"/>
          </a:p>
        </p:txBody>
      </p:sp>
    </p:spTree>
    <p:extLst>
      <p:ext uri="{BB962C8B-B14F-4D97-AF65-F5344CB8AC3E}">
        <p14:creationId xmlns:p14="http://schemas.microsoft.com/office/powerpoint/2010/main" val="3182914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p>
          <a:p>
            <a:r>
              <a:rPr lang="en-US">
                <a:cs typeface="Calibri"/>
              </a:rPr>
              <a:t>Allowable error</a:t>
            </a:r>
          </a:p>
          <a:p>
            <a:r>
              <a:rPr lang="en-US">
                <a:cs typeface="Calibri"/>
              </a:rPr>
              <a:t>Validation</a:t>
            </a:r>
          </a:p>
        </p:txBody>
      </p:sp>
      <p:sp>
        <p:nvSpPr>
          <p:cNvPr id="4" name="Slide Number Placeholder 3"/>
          <p:cNvSpPr>
            <a:spLocks noGrp="1"/>
          </p:cNvSpPr>
          <p:nvPr>
            <p:ph type="sldNum" sz="quarter" idx="5"/>
          </p:nvPr>
        </p:nvSpPr>
        <p:spPr/>
        <p:txBody>
          <a:bodyPr/>
          <a:lstStyle/>
          <a:p>
            <a:fld id="{D1C7C320-365E-4D4F-A3A5-847BAFF24674}" type="slidenum">
              <a:rPr lang="en-US"/>
              <a:t>58</a:t>
            </a:fld>
            <a:endParaRPr lang="en-US"/>
          </a:p>
        </p:txBody>
      </p:sp>
    </p:spTree>
    <p:extLst>
      <p:ext uri="{BB962C8B-B14F-4D97-AF65-F5344CB8AC3E}">
        <p14:creationId xmlns:p14="http://schemas.microsoft.com/office/powerpoint/2010/main" val="36362015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59</a:t>
            </a:fld>
            <a:endParaRPr lang="en-US"/>
          </a:p>
        </p:txBody>
      </p:sp>
    </p:spTree>
    <p:extLst>
      <p:ext uri="{BB962C8B-B14F-4D97-AF65-F5344CB8AC3E}">
        <p14:creationId xmlns:p14="http://schemas.microsoft.com/office/powerpoint/2010/main" val="2683476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p:txBody>
      </p:sp>
      <p:sp>
        <p:nvSpPr>
          <p:cNvPr id="4" name="Slide Number Placeholder 3"/>
          <p:cNvSpPr>
            <a:spLocks noGrp="1"/>
          </p:cNvSpPr>
          <p:nvPr>
            <p:ph type="sldNum" sz="quarter" idx="5"/>
          </p:nvPr>
        </p:nvSpPr>
        <p:spPr/>
        <p:txBody>
          <a:bodyPr/>
          <a:lstStyle/>
          <a:p>
            <a:fld id="{D1C7C320-365E-4D4F-A3A5-847BAFF24674}" type="slidenum">
              <a:rPr lang="en-US"/>
              <a:t>6</a:t>
            </a:fld>
            <a:endParaRPr lang="en-US"/>
          </a:p>
        </p:txBody>
      </p:sp>
    </p:spTree>
    <p:extLst>
      <p:ext uri="{BB962C8B-B14F-4D97-AF65-F5344CB8AC3E}">
        <p14:creationId xmlns:p14="http://schemas.microsoft.com/office/powerpoint/2010/main" val="19560169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60</a:t>
            </a:fld>
            <a:endParaRPr lang="en-US"/>
          </a:p>
        </p:txBody>
      </p:sp>
    </p:spTree>
    <p:extLst>
      <p:ext uri="{BB962C8B-B14F-4D97-AF65-F5344CB8AC3E}">
        <p14:creationId xmlns:p14="http://schemas.microsoft.com/office/powerpoint/2010/main" val="14474553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61</a:t>
            </a:fld>
            <a:endParaRPr lang="en-US"/>
          </a:p>
        </p:txBody>
      </p:sp>
    </p:spTree>
    <p:extLst>
      <p:ext uri="{BB962C8B-B14F-4D97-AF65-F5344CB8AC3E}">
        <p14:creationId xmlns:p14="http://schemas.microsoft.com/office/powerpoint/2010/main" val="3017912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62</a:t>
            </a:fld>
            <a:endParaRPr lang="en-US"/>
          </a:p>
        </p:txBody>
      </p:sp>
    </p:spTree>
    <p:extLst>
      <p:ext uri="{BB962C8B-B14F-4D97-AF65-F5344CB8AC3E}">
        <p14:creationId xmlns:p14="http://schemas.microsoft.com/office/powerpoint/2010/main" val="20852164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Cedric</a:t>
            </a:r>
          </a:p>
          <a:p>
            <a:r>
              <a:rPr lang="en-US">
                <a:cs typeface="Calibri"/>
              </a:rPr>
              <a:t>Add picture</a:t>
            </a:r>
          </a:p>
        </p:txBody>
      </p:sp>
      <p:sp>
        <p:nvSpPr>
          <p:cNvPr id="4" name="Slide Number Placeholder 3"/>
          <p:cNvSpPr>
            <a:spLocks noGrp="1"/>
          </p:cNvSpPr>
          <p:nvPr>
            <p:ph type="sldNum" sz="quarter" idx="5"/>
          </p:nvPr>
        </p:nvSpPr>
        <p:spPr/>
        <p:txBody>
          <a:bodyPr/>
          <a:lstStyle/>
          <a:p>
            <a:fld id="{D1C7C320-365E-4D4F-A3A5-847BAFF24674}" type="slidenum">
              <a:rPr lang="en-US"/>
              <a:t>63</a:t>
            </a:fld>
            <a:endParaRPr lang="en-US"/>
          </a:p>
        </p:txBody>
      </p:sp>
    </p:spTree>
    <p:extLst>
      <p:ext uri="{BB962C8B-B14F-4D97-AF65-F5344CB8AC3E}">
        <p14:creationId xmlns:p14="http://schemas.microsoft.com/office/powerpoint/2010/main" val="29910382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p>
          <a:p>
            <a:endParaRPr lang="en-US">
              <a:cs typeface="Calibri"/>
            </a:endParaRPr>
          </a:p>
          <a:p>
            <a:r>
              <a:rPr lang="en-US">
                <a:cs typeface="Calibri"/>
              </a:rPr>
              <a:t>Andy</a:t>
            </a:r>
          </a:p>
        </p:txBody>
      </p:sp>
      <p:sp>
        <p:nvSpPr>
          <p:cNvPr id="4" name="Slide Number Placeholder 3"/>
          <p:cNvSpPr>
            <a:spLocks noGrp="1"/>
          </p:cNvSpPr>
          <p:nvPr>
            <p:ph type="sldNum" sz="quarter" idx="5"/>
          </p:nvPr>
        </p:nvSpPr>
        <p:spPr/>
        <p:txBody>
          <a:bodyPr/>
          <a:lstStyle/>
          <a:p>
            <a:fld id="{D1C7C320-365E-4D4F-A3A5-847BAFF24674}" type="slidenum">
              <a:rPr lang="en-US"/>
              <a:t>64</a:t>
            </a:fld>
            <a:endParaRPr lang="en-US"/>
          </a:p>
        </p:txBody>
      </p:sp>
    </p:spTree>
    <p:extLst>
      <p:ext uri="{BB962C8B-B14F-4D97-AF65-F5344CB8AC3E}">
        <p14:creationId xmlns:p14="http://schemas.microsoft.com/office/powerpoint/2010/main" val="8582987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65</a:t>
            </a:fld>
            <a:endParaRPr lang="en-US"/>
          </a:p>
        </p:txBody>
      </p:sp>
    </p:spTree>
    <p:extLst>
      <p:ext uri="{BB962C8B-B14F-4D97-AF65-F5344CB8AC3E}">
        <p14:creationId xmlns:p14="http://schemas.microsoft.com/office/powerpoint/2010/main" val="917039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p>
          <a:p>
            <a:endParaRPr lang="en-US">
              <a:cs typeface="Calibri"/>
            </a:endParaRPr>
          </a:p>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66</a:t>
            </a:fld>
            <a:endParaRPr lang="en-US"/>
          </a:p>
        </p:txBody>
      </p:sp>
    </p:spTree>
    <p:extLst>
      <p:ext uri="{BB962C8B-B14F-4D97-AF65-F5344CB8AC3E}">
        <p14:creationId xmlns:p14="http://schemas.microsoft.com/office/powerpoint/2010/main" val="640894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p>
          <a:p>
            <a:endParaRPr lang="en-US">
              <a:cs typeface="Calibri"/>
            </a:endParaRPr>
          </a:p>
          <a:p>
            <a:r>
              <a:rPr lang="en-US">
                <a:cs typeface="Calibri"/>
              </a:rPr>
              <a:t>Ben</a:t>
            </a:r>
          </a:p>
        </p:txBody>
      </p:sp>
      <p:sp>
        <p:nvSpPr>
          <p:cNvPr id="4" name="Slide Number Placeholder 3"/>
          <p:cNvSpPr>
            <a:spLocks noGrp="1"/>
          </p:cNvSpPr>
          <p:nvPr>
            <p:ph type="sldNum" sz="quarter" idx="5"/>
          </p:nvPr>
        </p:nvSpPr>
        <p:spPr/>
        <p:txBody>
          <a:bodyPr/>
          <a:lstStyle/>
          <a:p>
            <a:fld id="{D1C7C320-365E-4D4F-A3A5-847BAFF24674}" type="slidenum">
              <a:rPr lang="en-US"/>
              <a:t>67</a:t>
            </a:fld>
            <a:endParaRPr lang="en-US"/>
          </a:p>
        </p:txBody>
      </p:sp>
    </p:spTree>
    <p:extLst>
      <p:ext uri="{BB962C8B-B14F-4D97-AF65-F5344CB8AC3E}">
        <p14:creationId xmlns:p14="http://schemas.microsoft.com/office/powerpoint/2010/main" val="13742046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68</a:t>
            </a:fld>
            <a:endParaRPr lang="en-US"/>
          </a:p>
        </p:txBody>
      </p:sp>
    </p:spTree>
    <p:extLst>
      <p:ext uri="{BB962C8B-B14F-4D97-AF65-F5344CB8AC3E}">
        <p14:creationId xmlns:p14="http://schemas.microsoft.com/office/powerpoint/2010/main" val="1383494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69</a:t>
            </a:fld>
            <a:endParaRPr lang="en-US"/>
          </a:p>
        </p:txBody>
      </p:sp>
    </p:spTree>
    <p:extLst>
      <p:ext uri="{BB962C8B-B14F-4D97-AF65-F5344CB8AC3E}">
        <p14:creationId xmlns:p14="http://schemas.microsoft.com/office/powerpoint/2010/main" val="2091065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p:txBody>
      </p:sp>
      <p:sp>
        <p:nvSpPr>
          <p:cNvPr id="4" name="Slide Number Placeholder 3"/>
          <p:cNvSpPr>
            <a:spLocks noGrp="1"/>
          </p:cNvSpPr>
          <p:nvPr>
            <p:ph type="sldNum" sz="quarter" idx="5"/>
          </p:nvPr>
        </p:nvSpPr>
        <p:spPr/>
        <p:txBody>
          <a:bodyPr/>
          <a:lstStyle/>
          <a:p>
            <a:fld id="{D1C7C320-365E-4D4F-A3A5-847BAFF24674}" type="slidenum">
              <a:rPr lang="en-US"/>
              <a:t>7</a:t>
            </a:fld>
            <a:endParaRPr lang="en-US"/>
          </a:p>
        </p:txBody>
      </p:sp>
    </p:spTree>
    <p:extLst>
      <p:ext uri="{BB962C8B-B14F-4D97-AF65-F5344CB8AC3E}">
        <p14:creationId xmlns:p14="http://schemas.microsoft.com/office/powerpoint/2010/main" val="6644905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70</a:t>
            </a:fld>
            <a:endParaRPr lang="en-US"/>
          </a:p>
        </p:txBody>
      </p:sp>
    </p:spTree>
    <p:extLst>
      <p:ext uri="{BB962C8B-B14F-4D97-AF65-F5344CB8AC3E}">
        <p14:creationId xmlns:p14="http://schemas.microsoft.com/office/powerpoint/2010/main" val="4659413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Cedric</a:t>
            </a:r>
          </a:p>
          <a:p>
            <a:r>
              <a:rPr lang="en-US"/>
              <a:t>Present:</a:t>
            </a:r>
            <a:r>
              <a:rPr lang="en-US">
                <a:cs typeface="Calibri"/>
              </a:rPr>
              <a:t> Sheridan</a:t>
            </a:r>
          </a:p>
          <a:p>
            <a:endParaRPr lang="en-US">
              <a:cs typeface="Calibri"/>
            </a:endParaRPr>
          </a:p>
          <a:p>
            <a:r>
              <a:rPr lang="en-US">
                <a:cs typeface="Calibri"/>
              </a:rPr>
              <a:t>Example of the data </a:t>
            </a:r>
            <a:r>
              <a:rPr lang="en-US" err="1">
                <a:cs typeface="Calibri"/>
              </a:rPr>
              <a:t>Matlab</a:t>
            </a:r>
            <a:r>
              <a:rPr lang="en-US">
                <a:cs typeface="Calibri"/>
              </a:rPr>
              <a:t> will get from the intel sensing the AR tags, the blue dots are all XYZ position data pulled from the AR tags. These points are then averaged to get centroid location. A "best fit" plane is then found based on this centroid and the data points, and the spin axis is assumed to be the vector normal to this plane through the centroid</a:t>
            </a:r>
          </a:p>
          <a:p>
            <a:endParaRPr lang="en-US">
              <a:cs typeface="Calibri"/>
            </a:endParaRPr>
          </a:p>
          <a:p>
            <a:r>
              <a:rPr lang="en-US">
                <a:cs typeface="Calibri"/>
              </a:rPr>
              <a:t>Accuracy plots are in backup slides </a:t>
            </a:r>
          </a:p>
        </p:txBody>
      </p:sp>
      <p:sp>
        <p:nvSpPr>
          <p:cNvPr id="4" name="Slide Number Placeholder 3"/>
          <p:cNvSpPr>
            <a:spLocks noGrp="1"/>
          </p:cNvSpPr>
          <p:nvPr>
            <p:ph type="sldNum" sz="quarter" idx="5"/>
          </p:nvPr>
        </p:nvSpPr>
        <p:spPr/>
        <p:txBody>
          <a:bodyPr/>
          <a:lstStyle/>
          <a:p>
            <a:fld id="{D1C7C320-365E-4D4F-A3A5-847BAFF24674}" type="slidenum">
              <a:rPr lang="en-US"/>
              <a:t>71</a:t>
            </a:fld>
            <a:endParaRPr lang="en-US"/>
          </a:p>
        </p:txBody>
      </p:sp>
    </p:spTree>
    <p:extLst>
      <p:ext uri="{BB962C8B-B14F-4D97-AF65-F5344CB8AC3E}">
        <p14:creationId xmlns:p14="http://schemas.microsoft.com/office/powerpoint/2010/main" val="868592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72</a:t>
            </a:fld>
            <a:endParaRPr lang="en-US"/>
          </a:p>
        </p:txBody>
      </p:sp>
    </p:spTree>
    <p:extLst>
      <p:ext uri="{BB962C8B-B14F-4D97-AF65-F5344CB8AC3E}">
        <p14:creationId xmlns:p14="http://schemas.microsoft.com/office/powerpoint/2010/main" val="4188556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73</a:t>
            </a:fld>
            <a:endParaRPr lang="en-US"/>
          </a:p>
        </p:txBody>
      </p:sp>
    </p:spTree>
    <p:extLst>
      <p:ext uri="{BB962C8B-B14F-4D97-AF65-F5344CB8AC3E}">
        <p14:creationId xmlns:p14="http://schemas.microsoft.com/office/powerpoint/2010/main" val="17372462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74</a:t>
            </a:fld>
            <a:endParaRPr lang="en-US"/>
          </a:p>
        </p:txBody>
      </p:sp>
    </p:spTree>
    <p:extLst>
      <p:ext uri="{BB962C8B-B14F-4D97-AF65-F5344CB8AC3E}">
        <p14:creationId xmlns:p14="http://schemas.microsoft.com/office/powerpoint/2010/main" val="32930240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75</a:t>
            </a:fld>
            <a:endParaRPr lang="en-US"/>
          </a:p>
        </p:txBody>
      </p:sp>
    </p:spTree>
    <p:extLst>
      <p:ext uri="{BB962C8B-B14F-4D97-AF65-F5344CB8AC3E}">
        <p14:creationId xmlns:p14="http://schemas.microsoft.com/office/powerpoint/2010/main" val="40838899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C7C320-365E-4D4F-A3A5-847BAFF24674}" type="slidenum">
              <a:rPr lang="en-US"/>
              <a:t>76</a:t>
            </a:fld>
            <a:endParaRPr lang="en-US"/>
          </a:p>
        </p:txBody>
      </p:sp>
    </p:spTree>
    <p:extLst>
      <p:ext uri="{BB962C8B-B14F-4D97-AF65-F5344CB8AC3E}">
        <p14:creationId xmlns:p14="http://schemas.microsoft.com/office/powerpoint/2010/main" val="8911413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77</a:t>
            </a:fld>
            <a:endParaRPr lang="en-US"/>
          </a:p>
        </p:txBody>
      </p:sp>
    </p:spTree>
    <p:extLst>
      <p:ext uri="{BB962C8B-B14F-4D97-AF65-F5344CB8AC3E}">
        <p14:creationId xmlns:p14="http://schemas.microsoft.com/office/powerpoint/2010/main" val="5726974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78</a:t>
            </a:fld>
            <a:endParaRPr lang="en-US"/>
          </a:p>
        </p:txBody>
      </p:sp>
    </p:spTree>
    <p:extLst>
      <p:ext uri="{BB962C8B-B14F-4D97-AF65-F5344CB8AC3E}">
        <p14:creationId xmlns:p14="http://schemas.microsoft.com/office/powerpoint/2010/main" val="16026314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79</a:t>
            </a:fld>
            <a:endParaRPr lang="en-US"/>
          </a:p>
        </p:txBody>
      </p:sp>
    </p:spTree>
    <p:extLst>
      <p:ext uri="{BB962C8B-B14F-4D97-AF65-F5344CB8AC3E}">
        <p14:creationId xmlns:p14="http://schemas.microsoft.com/office/powerpoint/2010/main" val="408761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p:txBody>
      </p:sp>
      <p:sp>
        <p:nvSpPr>
          <p:cNvPr id="4" name="Slide Number Placeholder 3"/>
          <p:cNvSpPr>
            <a:spLocks noGrp="1"/>
          </p:cNvSpPr>
          <p:nvPr>
            <p:ph type="sldNum" sz="quarter" idx="5"/>
          </p:nvPr>
        </p:nvSpPr>
        <p:spPr/>
        <p:txBody>
          <a:bodyPr/>
          <a:lstStyle/>
          <a:p>
            <a:fld id="{D1C7C320-365E-4D4F-A3A5-847BAFF24674}" type="slidenum">
              <a:rPr lang="en-US"/>
              <a:t>8</a:t>
            </a:fld>
            <a:endParaRPr lang="en-US"/>
          </a:p>
        </p:txBody>
      </p:sp>
    </p:spTree>
    <p:extLst>
      <p:ext uri="{BB962C8B-B14F-4D97-AF65-F5344CB8AC3E}">
        <p14:creationId xmlns:p14="http://schemas.microsoft.com/office/powerpoint/2010/main" val="35864322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80</a:t>
            </a:fld>
            <a:endParaRPr lang="en-US"/>
          </a:p>
        </p:txBody>
      </p:sp>
    </p:spTree>
    <p:extLst>
      <p:ext uri="{BB962C8B-B14F-4D97-AF65-F5344CB8AC3E}">
        <p14:creationId xmlns:p14="http://schemas.microsoft.com/office/powerpoint/2010/main" val="30500055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81</a:t>
            </a:fld>
            <a:endParaRPr lang="en-US"/>
          </a:p>
        </p:txBody>
      </p:sp>
    </p:spTree>
    <p:extLst>
      <p:ext uri="{BB962C8B-B14F-4D97-AF65-F5344CB8AC3E}">
        <p14:creationId xmlns:p14="http://schemas.microsoft.com/office/powerpoint/2010/main" val="16902807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82</a:t>
            </a:fld>
            <a:endParaRPr lang="en-US"/>
          </a:p>
        </p:txBody>
      </p:sp>
    </p:spTree>
    <p:extLst>
      <p:ext uri="{BB962C8B-B14F-4D97-AF65-F5344CB8AC3E}">
        <p14:creationId xmlns:p14="http://schemas.microsoft.com/office/powerpoint/2010/main" val="4432869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endParaRPr lang="en-US"/>
          </a:p>
        </p:txBody>
      </p:sp>
      <p:sp>
        <p:nvSpPr>
          <p:cNvPr id="4" name="Slide Number Placeholder 3"/>
          <p:cNvSpPr>
            <a:spLocks noGrp="1"/>
          </p:cNvSpPr>
          <p:nvPr>
            <p:ph type="sldNum" sz="quarter" idx="5"/>
          </p:nvPr>
        </p:nvSpPr>
        <p:spPr/>
        <p:txBody>
          <a:bodyPr/>
          <a:lstStyle/>
          <a:p>
            <a:fld id="{D1C7C320-365E-4D4F-A3A5-847BAFF24674}" type="slidenum">
              <a:rPr lang="en-US"/>
              <a:t>83</a:t>
            </a:fld>
            <a:endParaRPr lang="en-US"/>
          </a:p>
        </p:txBody>
      </p:sp>
    </p:spTree>
    <p:extLst>
      <p:ext uri="{BB962C8B-B14F-4D97-AF65-F5344CB8AC3E}">
        <p14:creationId xmlns:p14="http://schemas.microsoft.com/office/powerpoint/2010/main" val="40324171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a:t>
            </a:r>
          </a:p>
          <a:p>
            <a:endParaRPr lang="en-US">
              <a:cs typeface="Calibri"/>
            </a:endParaRPr>
          </a:p>
          <a:p>
            <a:r>
              <a:rPr lang="en-US">
                <a:cs typeface="Calibri"/>
              </a:rPr>
              <a:t>Sheridan</a:t>
            </a:r>
          </a:p>
        </p:txBody>
      </p:sp>
      <p:sp>
        <p:nvSpPr>
          <p:cNvPr id="4" name="Slide Number Placeholder 3"/>
          <p:cNvSpPr>
            <a:spLocks noGrp="1"/>
          </p:cNvSpPr>
          <p:nvPr>
            <p:ph type="sldNum" sz="quarter" idx="5"/>
          </p:nvPr>
        </p:nvSpPr>
        <p:spPr/>
        <p:txBody>
          <a:bodyPr/>
          <a:lstStyle/>
          <a:p>
            <a:fld id="{D1C7C320-365E-4D4F-A3A5-847BAFF24674}" type="slidenum">
              <a:rPr lang="en-US"/>
              <a:t>84</a:t>
            </a:fld>
            <a:endParaRPr lang="en-US"/>
          </a:p>
        </p:txBody>
      </p:sp>
    </p:spTree>
    <p:extLst>
      <p:ext uri="{BB962C8B-B14F-4D97-AF65-F5344CB8AC3E}">
        <p14:creationId xmlns:p14="http://schemas.microsoft.com/office/powerpoint/2010/main" val="22191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Sheridan</a:t>
            </a:r>
          </a:p>
        </p:txBody>
      </p:sp>
      <p:sp>
        <p:nvSpPr>
          <p:cNvPr id="4" name="Slide Number Placeholder 3"/>
          <p:cNvSpPr>
            <a:spLocks noGrp="1"/>
          </p:cNvSpPr>
          <p:nvPr>
            <p:ph type="sldNum" sz="quarter" idx="5"/>
          </p:nvPr>
        </p:nvSpPr>
        <p:spPr/>
        <p:txBody>
          <a:bodyPr/>
          <a:lstStyle/>
          <a:p>
            <a:fld id="{D1C7C320-365E-4D4F-A3A5-847BAFF24674}" type="slidenum">
              <a:rPr lang="en-US"/>
              <a:t>9</a:t>
            </a:fld>
            <a:endParaRPr lang="en-US"/>
          </a:p>
        </p:txBody>
      </p:sp>
    </p:spTree>
    <p:extLst>
      <p:ext uri="{BB962C8B-B14F-4D97-AF65-F5344CB8AC3E}">
        <p14:creationId xmlns:p14="http://schemas.microsoft.com/office/powerpoint/2010/main" val="261787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CBEB479A-449D-4075-AF72-9B58061FC1E0}" type="datetime1">
              <a:rPr lang="en-US" smtClean="0"/>
              <a:t>3/4/2019</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330EA680-D336-4FF7-8B7A-9848BB0A1C32}"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044427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C33D6-50FA-47B3-A3F1-F23F4321CB94}" type="datetime1">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098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C7586C-4EAA-4245-A310-643620BAACD1}" type="datetime1">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3737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E7EFDA-52D9-42F9-B218-E42E87F48D83}" type="datetime1">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270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1E21B-46C7-4638-A415-54F6D219DF0D}" type="datetime1">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821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109E1C-2D27-4B10-BF9E-F5C525029596}" type="datetime1">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18655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6CB19E-360D-4538-ADF6-F1D4A31F86E0}" type="datetime1">
              <a:rPr lang="en-US" smtClean="0"/>
              <a:t>3/4/2019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8768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182F93-8860-4624-8177-99469268958F}" type="datetime1">
              <a:rPr lang="en-US" smtClean="0"/>
              <a:t>3/4/2019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782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9B803-7FBF-4F86-9383-8B24B9BD6518}" type="datetime1">
              <a:rPr lang="en-US" smtClean="0"/>
              <a:t>3/4/2019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23074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843CA0-59FD-4D62-A681-B937E4477FF8}" type="datetime1">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074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182328-4508-4715-A5AA-7E77E04FFCF6}" type="datetime1">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57035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B11BC95E-C810-403F-95AD-25ADB3F0BEAE}" type="datetime1">
              <a:rPr lang="en-US" smtClean="0"/>
              <a:t>3/4/2019</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508634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anvas.colorado.edu/courses/21083/users/277840"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2yv9y-GIknI?feature=oembed"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1979" y="4864997"/>
            <a:ext cx="9982200" cy="914400"/>
          </a:xfrm>
        </p:spPr>
        <p:txBody>
          <a:bodyPr>
            <a:normAutofit/>
          </a:bodyPr>
          <a:lstStyle/>
          <a:p>
            <a:pPr algn="ctr"/>
            <a:r>
              <a:rPr lang="en-US" sz="4800">
                <a:cs typeface="Calibri Light"/>
              </a:rPr>
              <a:t>Test Readiness Review</a:t>
            </a:r>
            <a:endParaRPr lang="en-US"/>
          </a:p>
        </p:txBody>
      </p:sp>
      <p:sp>
        <p:nvSpPr>
          <p:cNvPr id="3" name="Subtitle 2"/>
          <p:cNvSpPr>
            <a:spLocks noGrp="1"/>
          </p:cNvSpPr>
          <p:nvPr>
            <p:ph type="body" sz="half" idx="2"/>
          </p:nvPr>
        </p:nvSpPr>
        <p:spPr>
          <a:xfrm>
            <a:off x="876770" y="5687564"/>
            <a:ext cx="9982200" cy="559382"/>
          </a:xfrm>
        </p:spPr>
        <p:txBody>
          <a:bodyPr vert="horz" lIns="91440" tIns="45720" rIns="91440" bIns="45720" rtlCol="0" anchor="t">
            <a:noAutofit/>
          </a:bodyPr>
          <a:lstStyle/>
          <a:p>
            <a:r>
              <a:rPr lang="en-US" sz="1400"/>
              <a:t>Presenters: </a:t>
            </a:r>
            <a:r>
              <a:rPr lang="en-US" sz="1400" i="1"/>
              <a:t>Benjamin Elsaesser, Sheridan Godfrey, Andy Kain, Cedric Leedy</a:t>
            </a:r>
          </a:p>
          <a:p>
            <a:r>
              <a:rPr lang="en-US" sz="1400"/>
              <a:t>Team: </a:t>
            </a:r>
            <a:r>
              <a:rPr lang="en-US" sz="1400" i="1"/>
              <a:t>Luke Beasley, Joseph </a:t>
            </a:r>
            <a:r>
              <a:rPr lang="en-US" sz="1400" i="1" err="1"/>
              <a:t>Beightol</a:t>
            </a:r>
            <a:r>
              <a:rPr lang="en-US" sz="1400" i="1"/>
              <a:t>, Benjamin </a:t>
            </a:r>
            <a:r>
              <a:rPr lang="en-US" sz="1400" i="1" err="1"/>
              <a:t>Elsaesser</a:t>
            </a:r>
            <a:r>
              <a:rPr lang="en-US" sz="1400" i="1"/>
              <a:t>, Sheridan Godfrey, Caleb Inglis, Jack </a:t>
            </a:r>
            <a:r>
              <a:rPr lang="en-US" sz="1400" i="1" err="1"/>
              <a:t>Isbill</a:t>
            </a:r>
            <a:r>
              <a:rPr lang="en-US" sz="1400" i="1"/>
              <a:t>, Andy Kain, Cedric </a:t>
            </a:r>
            <a:r>
              <a:rPr lang="en-US" sz="1400" i="1" err="1"/>
              <a:t>Leedy</a:t>
            </a:r>
            <a:r>
              <a:rPr lang="en-US" sz="1400" i="1"/>
              <a:t>, Chris Leighton, Daniel </a:t>
            </a:r>
            <a:r>
              <a:rPr lang="en-US" sz="1400" i="1" err="1"/>
              <a:t>Mastick</a:t>
            </a:r>
            <a:r>
              <a:rPr lang="en-US" sz="1400" i="1"/>
              <a:t>, Bailey </a:t>
            </a:r>
            <a:r>
              <a:rPr lang="en-US" sz="1400" i="1" err="1"/>
              <a:t>Topp</a:t>
            </a:r>
            <a:endParaRPr lang="en-US" sz="1400" i="1" err="1">
              <a:cs typeface="Calibri"/>
            </a:endParaRPr>
          </a:p>
          <a:p>
            <a:r>
              <a:rPr lang="en-US" sz="1400"/>
              <a:t>Customer: </a:t>
            </a:r>
            <a:r>
              <a:rPr lang="en-US" sz="1400" i="1"/>
              <a:t>TJ Sayer - Sierra Nevada Corporation (SNC)                                A</a:t>
            </a:r>
            <a:r>
              <a:rPr lang="en-US" sz="1400"/>
              <a:t>dvisor: </a:t>
            </a:r>
            <a:r>
              <a:rPr lang="en-US" sz="1400" i="1">
                <a:hlinkClick r:id="rId3"/>
              </a:rPr>
              <a:t>Francisco Lopez Jimenez</a:t>
            </a:r>
            <a:endParaRPr lang="en-US" sz="1400" i="1">
              <a:cs typeface="Calibri"/>
            </a:endParaRPr>
          </a:p>
        </p:txBody>
      </p:sp>
      <p:pic>
        <p:nvPicPr>
          <p:cNvPr id="4" name="Picture 4" descr="A close up of a logo&#10;&#10;Description generated with very high confidence">
            <a:extLst>
              <a:ext uri="{FF2B5EF4-FFF2-40B4-BE49-F238E27FC236}">
                <a16:creationId xmlns:a16="http://schemas.microsoft.com/office/drawing/2014/main" id="{50BDE9CD-E84F-4CF9-A136-487E9A63A8D5}"/>
              </a:ext>
            </a:extLst>
          </p:cNvPr>
          <p:cNvPicPr>
            <a:picLocks noChangeAspect="1"/>
          </p:cNvPicPr>
          <p:nvPr/>
        </p:nvPicPr>
        <p:blipFill>
          <a:blip r:embed="rId4"/>
          <a:stretch>
            <a:fillRect/>
          </a:stretch>
        </p:blipFill>
        <p:spPr>
          <a:xfrm>
            <a:off x="118782" y="86259"/>
            <a:ext cx="2743200" cy="522247"/>
          </a:xfrm>
          <a:prstGeom prst="rect">
            <a:avLst/>
          </a:prstGeom>
        </p:spPr>
      </p:pic>
      <p:sp>
        <p:nvSpPr>
          <p:cNvPr id="7" name="TextBox 6">
            <a:extLst>
              <a:ext uri="{FF2B5EF4-FFF2-40B4-BE49-F238E27FC236}">
                <a16:creationId xmlns:a16="http://schemas.microsoft.com/office/drawing/2014/main" id="{CF191C51-1C1A-4BBE-B804-6931CFEEF4AB}"/>
              </a:ext>
            </a:extLst>
          </p:cNvPr>
          <p:cNvSpPr txBox="1"/>
          <p:nvPr/>
        </p:nvSpPr>
        <p:spPr>
          <a:xfrm>
            <a:off x="516926" y="3539997"/>
            <a:ext cx="10687755"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Century Gothic"/>
                <a:cs typeface="Browallia New"/>
              </a:rPr>
              <a:t>M</a:t>
            </a:r>
            <a:r>
              <a:rPr lang="en-US" sz="4000">
                <a:latin typeface="Century Gothic"/>
                <a:cs typeface="Browallia New"/>
              </a:rPr>
              <a:t>echanically </a:t>
            </a:r>
            <a:r>
              <a:rPr lang="en-US" sz="4000" b="1">
                <a:latin typeface="Century Gothic"/>
                <a:cs typeface="Browallia New"/>
              </a:rPr>
              <a:t>E</a:t>
            </a:r>
            <a:r>
              <a:rPr lang="en-US" sz="4000">
                <a:latin typeface="Century Gothic"/>
                <a:cs typeface="Browallia New"/>
              </a:rPr>
              <a:t>ngineered </a:t>
            </a:r>
            <a:r>
              <a:rPr lang="en-US" sz="4000" b="1">
                <a:latin typeface="Century Gothic"/>
                <a:cs typeface="Browallia New"/>
              </a:rPr>
              <a:t>G</a:t>
            </a:r>
            <a:r>
              <a:rPr lang="en-US" sz="4000">
                <a:latin typeface="Century Gothic"/>
                <a:cs typeface="Browallia New"/>
              </a:rPr>
              <a:t>rappling </a:t>
            </a:r>
            <a:r>
              <a:rPr lang="en-US" sz="4000" b="1">
                <a:latin typeface="Century Gothic"/>
                <a:cs typeface="Browallia New"/>
              </a:rPr>
              <a:t>A</a:t>
            </a:r>
            <a:r>
              <a:rPr lang="en-US" sz="4000">
                <a:latin typeface="Century Gothic"/>
                <a:cs typeface="Browallia New"/>
              </a:rPr>
              <a:t>rm to </a:t>
            </a:r>
            <a:r>
              <a:rPr lang="en-US" sz="4000" b="1">
                <a:latin typeface="Century Gothic"/>
                <a:cs typeface="Browallia New"/>
              </a:rPr>
              <a:t>C</a:t>
            </a:r>
            <a:r>
              <a:rPr lang="en-US" sz="4000">
                <a:latin typeface="Century Gothic"/>
                <a:cs typeface="Browallia New"/>
              </a:rPr>
              <a:t>apture </a:t>
            </a:r>
            <a:r>
              <a:rPr lang="en-US" sz="4000" b="1">
                <a:latin typeface="Century Gothic"/>
                <a:cs typeface="Browallia New"/>
              </a:rPr>
              <a:t>L</a:t>
            </a:r>
            <a:r>
              <a:rPr lang="en-US" sz="4000">
                <a:latin typeface="Century Gothic"/>
                <a:cs typeface="Browallia New"/>
              </a:rPr>
              <a:t>itter and </a:t>
            </a:r>
            <a:r>
              <a:rPr lang="en-US" sz="4000" b="1">
                <a:latin typeface="Century Gothic"/>
                <a:cs typeface="Browallia New"/>
              </a:rPr>
              <a:t>A</a:t>
            </a:r>
            <a:r>
              <a:rPr lang="en-US" sz="4000">
                <a:latin typeface="Century Gothic"/>
                <a:cs typeface="Browallia New"/>
              </a:rPr>
              <a:t>tmospheric </a:t>
            </a:r>
            <a:r>
              <a:rPr lang="en-US" sz="4000" b="1">
                <a:latin typeface="Century Gothic"/>
                <a:cs typeface="Browallia New"/>
              </a:rPr>
              <a:t>W</a:t>
            </a:r>
            <a:r>
              <a:rPr lang="en-US" sz="4000">
                <a:latin typeface="Century Gothic"/>
                <a:cs typeface="Browallia New"/>
              </a:rPr>
              <a:t>aste</a:t>
            </a:r>
          </a:p>
        </p:txBody>
      </p:sp>
      <p:pic>
        <p:nvPicPr>
          <p:cNvPr id="8" name="Picture 8" descr="A close up of a sign&#10;&#10;Description generated with very high confidence">
            <a:extLst>
              <a:ext uri="{FF2B5EF4-FFF2-40B4-BE49-F238E27FC236}">
                <a16:creationId xmlns:a16="http://schemas.microsoft.com/office/drawing/2014/main" id="{E2D0780A-8C83-411D-BE0B-65F65781401F}"/>
              </a:ext>
            </a:extLst>
          </p:cNvPr>
          <p:cNvPicPr>
            <a:picLocks noChangeAspect="1"/>
          </p:cNvPicPr>
          <p:nvPr/>
        </p:nvPicPr>
        <p:blipFill>
          <a:blip r:embed="rId5"/>
          <a:stretch>
            <a:fillRect/>
          </a:stretch>
        </p:blipFill>
        <p:spPr>
          <a:xfrm>
            <a:off x="4330032" y="83862"/>
            <a:ext cx="3077410" cy="3574051"/>
          </a:xfrm>
          <a:prstGeom prst="rect">
            <a:avLst/>
          </a:prstGeom>
        </p:spPr>
      </p:pic>
      <p:pic>
        <p:nvPicPr>
          <p:cNvPr id="5" name="Picture 5" descr="A picture containing object&#10;&#10;Description generated with high confidence">
            <a:extLst>
              <a:ext uri="{FF2B5EF4-FFF2-40B4-BE49-F238E27FC236}">
                <a16:creationId xmlns:a16="http://schemas.microsoft.com/office/drawing/2014/main" id="{C37D174E-AF31-4521-8A55-DEF7D9C11B37}"/>
              </a:ext>
            </a:extLst>
          </p:cNvPr>
          <p:cNvPicPr>
            <a:picLocks noChangeAspect="1"/>
          </p:cNvPicPr>
          <p:nvPr/>
        </p:nvPicPr>
        <p:blipFill>
          <a:blip r:embed="rId6"/>
          <a:stretch>
            <a:fillRect/>
          </a:stretch>
        </p:blipFill>
        <p:spPr>
          <a:xfrm>
            <a:off x="2996292" y="91511"/>
            <a:ext cx="606880" cy="538156"/>
          </a:xfrm>
          <a:prstGeom prst="rect">
            <a:avLst/>
          </a:prstGeom>
        </p:spPr>
      </p:pic>
      <p:sp>
        <p:nvSpPr>
          <p:cNvPr id="6" name="Slide Number Placeholder 5">
            <a:extLst>
              <a:ext uri="{FF2B5EF4-FFF2-40B4-BE49-F238E27FC236}">
                <a16:creationId xmlns:a16="http://schemas.microsoft.com/office/drawing/2014/main" id="{439F7EAF-83BE-4204-8E1D-9A8B9EAC46E4}"/>
              </a:ext>
            </a:extLst>
          </p:cNvPr>
          <p:cNvSpPr>
            <a:spLocks noGrp="1"/>
          </p:cNvSpPr>
          <p:nvPr>
            <p:ph type="sldNum" sz="quarter" idx="12"/>
          </p:nvPr>
        </p:nvSpPr>
        <p:spPr/>
        <p:txBody>
          <a:bodyPr>
            <a:normAutofit lnSpcReduction="10000"/>
          </a:bodyPr>
          <a:lstStyle/>
          <a:p>
            <a:fld id="{330EA680-D336-4FF7-8B7A-9848BB0A1C32}" type="slidenum">
              <a:rPr lang="en-US" smtClean="0"/>
              <a:t>1</a:t>
            </a:fld>
            <a:endParaRPr lang="en-US"/>
          </a:p>
        </p:txBody>
      </p:sp>
    </p:spTree>
    <p:extLst>
      <p:ext uri="{BB962C8B-B14F-4D97-AF65-F5344CB8AC3E}">
        <p14:creationId xmlns:p14="http://schemas.microsoft.com/office/powerpoint/2010/main" val="191460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3" name="Picture 23">
            <a:extLst>
              <a:ext uri="{FF2B5EF4-FFF2-40B4-BE49-F238E27FC236}">
                <a16:creationId xmlns:a16="http://schemas.microsoft.com/office/drawing/2014/main" id="{E2C11BD8-5CAB-4E9A-96C4-1D4A5235BB26}"/>
              </a:ext>
            </a:extLst>
          </p:cNvPr>
          <p:cNvPicPr>
            <a:picLocks noChangeAspect="1"/>
          </p:cNvPicPr>
          <p:nvPr/>
        </p:nvPicPr>
        <p:blipFill>
          <a:blip r:embed="rId3"/>
          <a:stretch>
            <a:fillRect/>
          </a:stretch>
        </p:blipFill>
        <p:spPr>
          <a:xfrm>
            <a:off x="914402" y="3700824"/>
            <a:ext cx="5877462" cy="1224767"/>
          </a:xfrm>
          <a:prstGeom prst="rect">
            <a:avLst/>
          </a:prstGeom>
        </p:spPr>
      </p:pic>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5"/>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6"/>
          <a:stretch>
            <a:fillRect/>
          </a:stretch>
        </p:blipFill>
        <p:spPr>
          <a:xfrm>
            <a:off x="2996292" y="91511"/>
            <a:ext cx="606880" cy="538156"/>
          </a:xfrm>
          <a:prstGeom prst="rect">
            <a:avLst/>
          </a:prstGeom>
        </p:spPr>
      </p:pic>
      <p:sp>
        <p:nvSpPr>
          <p:cNvPr id="4" name="TextBox 3">
            <a:extLst>
              <a:ext uri="{FF2B5EF4-FFF2-40B4-BE49-F238E27FC236}">
                <a16:creationId xmlns:a16="http://schemas.microsoft.com/office/drawing/2014/main" id="{4B12F663-7DE4-478C-9169-8E52E1BD2C70}"/>
              </a:ext>
            </a:extLst>
          </p:cNvPr>
          <p:cNvSpPr txBox="1"/>
          <p:nvPr/>
        </p:nvSpPr>
        <p:spPr>
          <a:xfrm>
            <a:off x="411193" y="1230702"/>
            <a:ext cx="349082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 Secondary camera takes over to determine spin rate</a:t>
            </a:r>
          </a:p>
        </p:txBody>
      </p:sp>
      <p:sp>
        <p:nvSpPr>
          <p:cNvPr id="37" name="TextBox 36">
            <a:extLst>
              <a:ext uri="{FF2B5EF4-FFF2-40B4-BE49-F238E27FC236}">
                <a16:creationId xmlns:a16="http://schemas.microsoft.com/office/drawing/2014/main" id="{C35C60CB-6D05-48A6-A900-7ABE0CFB5712}"/>
              </a:ext>
            </a:extLst>
          </p:cNvPr>
          <p:cNvSpPr txBox="1"/>
          <p:nvPr/>
        </p:nvSpPr>
        <p:spPr>
          <a:xfrm>
            <a:off x="3674853" y="1230701"/>
            <a:ext cx="287259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4. EE is spun up to match GP spin rate </a:t>
            </a:r>
          </a:p>
        </p:txBody>
      </p:sp>
      <p:sp>
        <p:nvSpPr>
          <p:cNvPr id="38" name="TextBox 37">
            <a:extLst>
              <a:ext uri="{FF2B5EF4-FFF2-40B4-BE49-F238E27FC236}">
                <a16:creationId xmlns:a16="http://schemas.microsoft.com/office/drawing/2014/main" id="{EB56720A-85CA-46BF-999C-D590A148334E}"/>
              </a:ext>
            </a:extLst>
          </p:cNvPr>
          <p:cNvSpPr txBox="1"/>
          <p:nvPr/>
        </p:nvSpPr>
        <p:spPr>
          <a:xfrm>
            <a:off x="6018363" y="1230702"/>
            <a:ext cx="4051537"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5. Arm actuates forwards and force sensors determine if successful grapple is achieved</a:t>
            </a:r>
          </a:p>
        </p:txBody>
      </p:sp>
      <p:pic>
        <p:nvPicPr>
          <p:cNvPr id="2" name="Picture 28" descr="A picture containing weapon&#10;&#10;Description generated with high confidence">
            <a:extLst>
              <a:ext uri="{FF2B5EF4-FFF2-40B4-BE49-F238E27FC236}">
                <a16:creationId xmlns:a16="http://schemas.microsoft.com/office/drawing/2014/main" id="{A78C75C0-DB7D-4A1C-8A5A-5796CD50291C}"/>
              </a:ext>
            </a:extLst>
          </p:cNvPr>
          <p:cNvPicPr>
            <a:picLocks noChangeAspect="1"/>
          </p:cNvPicPr>
          <p:nvPr/>
        </p:nvPicPr>
        <p:blipFill>
          <a:blip r:embed="rId7"/>
          <a:stretch>
            <a:fillRect/>
          </a:stretch>
        </p:blipFill>
        <p:spPr>
          <a:xfrm rot="540000">
            <a:off x="4900151" y="3075847"/>
            <a:ext cx="12160368" cy="3719646"/>
          </a:xfrm>
          <a:prstGeom prst="rect">
            <a:avLst/>
          </a:prstGeom>
        </p:spPr>
      </p:pic>
      <p:pic>
        <p:nvPicPr>
          <p:cNvPr id="3" name="Picture 19" descr="A close up of a sign&#10;&#10;Description generated with high confidence">
            <a:extLst>
              <a:ext uri="{FF2B5EF4-FFF2-40B4-BE49-F238E27FC236}">
                <a16:creationId xmlns:a16="http://schemas.microsoft.com/office/drawing/2014/main" id="{822081C2-6120-4DFD-9112-D62C9E9B9BFC}"/>
              </a:ext>
            </a:extLst>
          </p:cNvPr>
          <p:cNvPicPr>
            <a:picLocks noChangeAspect="1"/>
          </p:cNvPicPr>
          <p:nvPr/>
        </p:nvPicPr>
        <p:blipFill>
          <a:blip r:embed="rId8"/>
          <a:stretch>
            <a:fillRect/>
          </a:stretch>
        </p:blipFill>
        <p:spPr>
          <a:xfrm rot="420000">
            <a:off x="8761494" y="4377866"/>
            <a:ext cx="730371" cy="644106"/>
          </a:xfrm>
          <a:prstGeom prst="rect">
            <a:avLst/>
          </a:prstGeom>
        </p:spPr>
      </p:pic>
      <p:pic>
        <p:nvPicPr>
          <p:cNvPr id="7" name="Picture 19" descr="A close up of a sign&#10;&#10;Description generated with high confidence">
            <a:extLst>
              <a:ext uri="{FF2B5EF4-FFF2-40B4-BE49-F238E27FC236}">
                <a16:creationId xmlns:a16="http://schemas.microsoft.com/office/drawing/2014/main" id="{DA48D42F-B052-4F82-80D7-82582B0A3848}"/>
              </a:ext>
            </a:extLst>
          </p:cNvPr>
          <p:cNvPicPr>
            <a:picLocks noChangeAspect="1"/>
          </p:cNvPicPr>
          <p:nvPr/>
        </p:nvPicPr>
        <p:blipFill>
          <a:blip r:embed="rId8"/>
          <a:stretch>
            <a:fillRect/>
          </a:stretch>
        </p:blipFill>
        <p:spPr>
          <a:xfrm rot="17340000" flipH="1">
            <a:off x="8747874" y="3360211"/>
            <a:ext cx="721740" cy="327805"/>
          </a:xfrm>
          <a:prstGeom prst="rect">
            <a:avLst/>
          </a:prstGeom>
        </p:spPr>
      </p:pic>
      <p:pic>
        <p:nvPicPr>
          <p:cNvPr id="33" name="Picture 19" descr="A close up of a sign&#10;&#10;Description generated with high confidence">
            <a:extLst>
              <a:ext uri="{FF2B5EF4-FFF2-40B4-BE49-F238E27FC236}">
                <a16:creationId xmlns:a16="http://schemas.microsoft.com/office/drawing/2014/main" id="{32B858F3-4A91-4DD6-820D-92C3510A3259}"/>
              </a:ext>
            </a:extLst>
          </p:cNvPr>
          <p:cNvPicPr>
            <a:picLocks noChangeAspect="1"/>
          </p:cNvPicPr>
          <p:nvPr/>
        </p:nvPicPr>
        <p:blipFill>
          <a:blip r:embed="rId8"/>
          <a:stretch>
            <a:fillRect/>
          </a:stretch>
        </p:blipFill>
        <p:spPr>
          <a:xfrm rot="21180000">
            <a:off x="3990504" y="4460412"/>
            <a:ext cx="399691" cy="442822"/>
          </a:xfrm>
          <a:prstGeom prst="rect">
            <a:avLst/>
          </a:prstGeom>
        </p:spPr>
      </p:pic>
      <p:cxnSp>
        <p:nvCxnSpPr>
          <p:cNvPr id="27" name="Straight Arrow Connector 26">
            <a:extLst>
              <a:ext uri="{FF2B5EF4-FFF2-40B4-BE49-F238E27FC236}">
                <a16:creationId xmlns:a16="http://schemas.microsoft.com/office/drawing/2014/main" id="{C68DB31E-E9A8-4C91-A723-FD25B84A5BFC}"/>
              </a:ext>
            </a:extLst>
          </p:cNvPr>
          <p:cNvCxnSpPr/>
          <p:nvPr/>
        </p:nvCxnSpPr>
        <p:spPr>
          <a:xfrm flipH="1" flipV="1">
            <a:off x="6538823" y="6488501"/>
            <a:ext cx="3729486" cy="57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7068A405-857B-4AE5-A580-BB3ECCDEDB51}"/>
              </a:ext>
            </a:extLst>
          </p:cNvPr>
          <p:cNvSpPr txBox="1"/>
          <p:nvPr/>
        </p:nvSpPr>
        <p:spPr>
          <a:xfrm>
            <a:off x="10358527" y="6145961"/>
            <a:ext cx="88852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ẑ</a:t>
            </a:r>
            <a:endParaRPr lang="en-US" sz="3600"/>
          </a:p>
        </p:txBody>
      </p:sp>
      <p:sp>
        <p:nvSpPr>
          <p:cNvPr id="5" name="TextBox 4">
            <a:extLst>
              <a:ext uri="{FF2B5EF4-FFF2-40B4-BE49-F238E27FC236}">
                <a16:creationId xmlns:a16="http://schemas.microsoft.com/office/drawing/2014/main" id="{847BB8A4-C250-4FC8-BD38-CD26F38234E3}"/>
              </a:ext>
            </a:extLst>
          </p:cNvPr>
          <p:cNvSpPr txBox="1"/>
          <p:nvPr/>
        </p:nvSpPr>
        <p:spPr>
          <a:xfrm>
            <a:off x="7269193" y="195533"/>
            <a:ext cx="324640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t>CONOPS</a:t>
            </a:r>
          </a:p>
        </p:txBody>
      </p:sp>
      <p:sp>
        <p:nvSpPr>
          <p:cNvPr id="6" name="Oval 5">
            <a:extLst>
              <a:ext uri="{FF2B5EF4-FFF2-40B4-BE49-F238E27FC236}">
                <a16:creationId xmlns:a16="http://schemas.microsoft.com/office/drawing/2014/main" id="{4D6B0A4D-EC76-4D09-A910-E66314B4FF1C}"/>
              </a:ext>
            </a:extLst>
          </p:cNvPr>
          <p:cNvSpPr/>
          <p:nvPr/>
        </p:nvSpPr>
        <p:spPr>
          <a:xfrm>
            <a:off x="4905554" y="5128403"/>
            <a:ext cx="253043" cy="1380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1CE2B4-8F33-4B89-9A2E-14DA35F1230B}"/>
              </a:ext>
            </a:extLst>
          </p:cNvPr>
          <p:cNvSpPr txBox="1"/>
          <p:nvPr/>
        </p:nvSpPr>
        <p:spPr>
          <a:xfrm>
            <a:off x="2480634" y="5787427"/>
            <a:ext cx="172240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Force Sensors</a:t>
            </a:r>
          </a:p>
        </p:txBody>
      </p:sp>
      <p:sp>
        <p:nvSpPr>
          <p:cNvPr id="9" name="Arrow: Up 8">
            <a:extLst>
              <a:ext uri="{FF2B5EF4-FFF2-40B4-BE49-F238E27FC236}">
                <a16:creationId xmlns:a16="http://schemas.microsoft.com/office/drawing/2014/main" id="{79C19FD0-DC36-4B6E-BF89-CDA3C320E1EA}"/>
              </a:ext>
            </a:extLst>
          </p:cNvPr>
          <p:cNvSpPr/>
          <p:nvPr/>
        </p:nvSpPr>
        <p:spPr>
          <a:xfrm rot="2940000">
            <a:off x="4335583" y="5094476"/>
            <a:ext cx="153953" cy="89214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68522D2-AB8D-4880-AFF5-3A2E5F7B382D}"/>
              </a:ext>
            </a:extLst>
          </p:cNvPr>
          <p:cNvSpPr txBox="1"/>
          <p:nvPr/>
        </p:nvSpPr>
        <p:spPr>
          <a:xfrm>
            <a:off x="2998218" y="2681917"/>
            <a:ext cx="172240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Force Sensors</a:t>
            </a:r>
          </a:p>
        </p:txBody>
      </p:sp>
      <p:sp>
        <p:nvSpPr>
          <p:cNvPr id="29" name="Arrow: Up 28">
            <a:extLst>
              <a:ext uri="{FF2B5EF4-FFF2-40B4-BE49-F238E27FC236}">
                <a16:creationId xmlns:a16="http://schemas.microsoft.com/office/drawing/2014/main" id="{8D98C252-6CEB-481F-B834-4153FFB8CE21}"/>
              </a:ext>
            </a:extLst>
          </p:cNvPr>
          <p:cNvSpPr/>
          <p:nvPr/>
        </p:nvSpPr>
        <p:spPr>
          <a:xfrm rot="7080000">
            <a:off x="4857814" y="2696465"/>
            <a:ext cx="182707" cy="84901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BFED612-529E-4715-8C8D-8409B9E63DE5}"/>
              </a:ext>
            </a:extLst>
          </p:cNvPr>
          <p:cNvSpPr>
            <a:spLocks noGrp="1"/>
          </p:cNvSpPr>
          <p:nvPr>
            <p:ph type="sldNum" sz="quarter" idx="12"/>
          </p:nvPr>
        </p:nvSpPr>
        <p:spPr/>
        <p:txBody>
          <a:bodyPr>
            <a:normAutofit lnSpcReduction="10000"/>
          </a:bodyPr>
          <a:lstStyle/>
          <a:p>
            <a:fld id="{330EA680-D336-4FF7-8B7A-9848BB0A1C32}" type="slidenum">
              <a:rPr lang="en-US" smtClean="0"/>
              <a:t>10</a:t>
            </a:fld>
            <a:endParaRPr lang="en-US"/>
          </a:p>
        </p:txBody>
      </p:sp>
    </p:spTree>
    <p:extLst>
      <p:ext uri="{BB962C8B-B14F-4D97-AF65-F5344CB8AC3E}">
        <p14:creationId xmlns:p14="http://schemas.microsoft.com/office/powerpoint/2010/main" val="180701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graphicFrame>
        <p:nvGraphicFramePr>
          <p:cNvPr id="9" name="Table 10">
            <a:extLst>
              <a:ext uri="{FF2B5EF4-FFF2-40B4-BE49-F238E27FC236}">
                <a16:creationId xmlns:a16="http://schemas.microsoft.com/office/drawing/2014/main" id="{11B42BD5-8989-40B2-9DF7-1304C2F37DB5}"/>
              </a:ext>
            </a:extLst>
          </p:cNvPr>
          <p:cNvGraphicFramePr>
            <a:graphicFrameLocks noGrp="1"/>
          </p:cNvGraphicFramePr>
          <p:nvPr>
            <p:extLst>
              <p:ext uri="{D42A27DB-BD31-4B8C-83A1-F6EECF244321}">
                <p14:modId xmlns:p14="http://schemas.microsoft.com/office/powerpoint/2010/main" val="616353306"/>
              </p:ext>
            </p:extLst>
          </p:nvPr>
        </p:nvGraphicFramePr>
        <p:xfrm>
          <a:off x="60553" y="2092119"/>
          <a:ext cx="10432614" cy="3935933"/>
        </p:xfrm>
        <a:graphic>
          <a:graphicData uri="http://schemas.openxmlformats.org/drawingml/2006/table">
            <a:tbl>
              <a:tblPr firstRow="1" bandRow="1">
                <a:tableStyleId>{5C22544A-7EE6-4342-B048-85BDC9FD1C3A}</a:tableStyleId>
              </a:tblPr>
              <a:tblGrid>
                <a:gridCol w="3477538">
                  <a:extLst>
                    <a:ext uri="{9D8B030D-6E8A-4147-A177-3AD203B41FA5}">
                      <a16:colId xmlns:a16="http://schemas.microsoft.com/office/drawing/2014/main" val="1634930364"/>
                    </a:ext>
                  </a:extLst>
                </a:gridCol>
                <a:gridCol w="3477538">
                  <a:extLst>
                    <a:ext uri="{9D8B030D-6E8A-4147-A177-3AD203B41FA5}">
                      <a16:colId xmlns:a16="http://schemas.microsoft.com/office/drawing/2014/main" val="2662701117"/>
                    </a:ext>
                  </a:extLst>
                </a:gridCol>
                <a:gridCol w="3477538">
                  <a:extLst>
                    <a:ext uri="{9D8B030D-6E8A-4147-A177-3AD203B41FA5}">
                      <a16:colId xmlns:a16="http://schemas.microsoft.com/office/drawing/2014/main" val="2778804192"/>
                    </a:ext>
                  </a:extLst>
                </a:gridCol>
              </a:tblGrid>
              <a:tr h="411850">
                <a:tc>
                  <a:txBody>
                    <a:bodyPr/>
                    <a:lstStyle/>
                    <a:p>
                      <a:endParaRPr lang="en-US"/>
                    </a:p>
                  </a:txBody>
                  <a:tcPr/>
                </a:tc>
                <a:tc>
                  <a:txBody>
                    <a:bodyPr/>
                    <a:lstStyle/>
                    <a:p>
                      <a:pPr lvl="0">
                        <a:buNone/>
                      </a:pPr>
                      <a:r>
                        <a:rPr lang="en-US"/>
                        <a:t>Control Loop Input</a:t>
                      </a:r>
                    </a:p>
                  </a:txBody>
                  <a:tcPr/>
                </a:tc>
                <a:tc>
                  <a:txBody>
                    <a:bodyPr/>
                    <a:lstStyle/>
                    <a:p>
                      <a:r>
                        <a:rPr lang="en-US"/>
                        <a:t>Control Loop Execution</a:t>
                      </a:r>
                    </a:p>
                  </a:txBody>
                  <a:tcPr/>
                </a:tc>
                <a:extLst>
                  <a:ext uri="{0D108BD9-81ED-4DB2-BD59-A6C34878D82A}">
                    <a16:rowId xmlns:a16="http://schemas.microsoft.com/office/drawing/2014/main" val="1422047644"/>
                  </a:ext>
                </a:extLst>
              </a:tr>
              <a:tr h="1079333">
                <a:tc>
                  <a:txBody>
                    <a:bodyPr/>
                    <a:lstStyle/>
                    <a:p>
                      <a:pPr lvl="0">
                        <a:buNone/>
                      </a:pPr>
                      <a:r>
                        <a:rPr lang="en-US" sz="1800" b="0" i="0" u="none" strike="noStrike" noProof="0">
                          <a:solidFill>
                            <a:srgbClr val="000000"/>
                          </a:solidFill>
                          <a:latin typeface="Century Schoolbook"/>
                        </a:rPr>
                        <a:t>Level 1 Success </a:t>
                      </a:r>
                      <a:endParaRPr lang="en-US"/>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Identify and report EE location at a rate of 0.916 [Hz] with a tolerance of 1.5 [cm].</a:t>
                      </a:r>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EE responds to given controlled input position, converging within 1.5 [cm].</a:t>
                      </a:r>
                      <a:endParaRPr lang="en-US"/>
                    </a:p>
                  </a:txBody>
                  <a:tcPr/>
                </a:tc>
                <a:extLst>
                  <a:ext uri="{0D108BD9-81ED-4DB2-BD59-A6C34878D82A}">
                    <a16:rowId xmlns:a16="http://schemas.microsoft.com/office/drawing/2014/main" val="1375401807"/>
                  </a:ext>
                </a:extLst>
              </a:tr>
              <a:tr h="1063625">
                <a:tc>
                  <a:txBody>
                    <a:bodyPr/>
                    <a:lstStyle/>
                    <a:p>
                      <a:pPr lvl="0">
                        <a:buNone/>
                      </a:pPr>
                      <a:r>
                        <a:rPr lang="en-US" sz="1800" b="0" i="0" u="none" strike="noStrike" noProof="0">
                          <a:solidFill>
                            <a:srgbClr val="000000"/>
                          </a:solidFill>
                          <a:latin typeface="Century Schoolbook"/>
                        </a:rPr>
                        <a:t>Level 2 Success </a:t>
                      </a:r>
                      <a:endParaRPr lang="en-US"/>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Identify and report the locations of the EE and the stationary GP.</a:t>
                      </a:r>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EE makes arbitrary contact with stationary GP on object within 255 [s].</a:t>
                      </a:r>
                      <a:endParaRPr lang="en-US"/>
                    </a:p>
                  </a:txBody>
                  <a:tcPr/>
                </a:tc>
                <a:extLst>
                  <a:ext uri="{0D108BD9-81ED-4DB2-BD59-A6C34878D82A}">
                    <a16:rowId xmlns:a16="http://schemas.microsoft.com/office/drawing/2014/main" val="2359264279"/>
                  </a:ext>
                </a:extLst>
              </a:tr>
              <a:tr h="1381125">
                <a:tc>
                  <a:txBody>
                    <a:bodyPr/>
                    <a:lstStyle/>
                    <a:p>
                      <a:pPr lvl="0">
                        <a:buNone/>
                      </a:pPr>
                      <a:r>
                        <a:rPr lang="en-US" sz="1800" b="0" i="0" u="none" strike="noStrike" noProof="0">
                          <a:solidFill>
                            <a:srgbClr val="000000"/>
                          </a:solidFill>
                          <a:latin typeface="Century Schoolbook"/>
                        </a:rPr>
                        <a:t>Level 3 Success </a:t>
                      </a:r>
                      <a:endParaRPr lang="en-US"/>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Identify and report the location and angle of the EE and the rotating GP revolving at 0.578 [rad/s].</a:t>
                      </a:r>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Successful grapple of rotating GP, confirmed using force sensors on EE.</a:t>
                      </a:r>
                      <a:endParaRPr lang="en-US"/>
                    </a:p>
                  </a:txBody>
                  <a:tcPr/>
                </a:tc>
                <a:extLst>
                  <a:ext uri="{0D108BD9-81ED-4DB2-BD59-A6C34878D82A}">
                    <a16:rowId xmlns:a16="http://schemas.microsoft.com/office/drawing/2014/main" val="777718962"/>
                  </a:ext>
                </a:extLst>
              </a:tr>
            </a:tbl>
          </a:graphicData>
        </a:graphic>
      </p:graphicFrame>
      <p:sp>
        <p:nvSpPr>
          <p:cNvPr id="12" name="Title 11">
            <a:extLst>
              <a:ext uri="{FF2B5EF4-FFF2-40B4-BE49-F238E27FC236}">
                <a16:creationId xmlns:a16="http://schemas.microsoft.com/office/drawing/2014/main" id="{6AA14833-1DB9-4BBC-AFB0-C39C2C930AC2}"/>
              </a:ext>
            </a:extLst>
          </p:cNvPr>
          <p:cNvSpPr txBox="1">
            <a:spLocks/>
          </p:cNvSpPr>
          <p:nvPr/>
        </p:nvSpPr>
        <p:spPr>
          <a:xfrm>
            <a:off x="-6323" y="596685"/>
            <a:ext cx="4515448" cy="8556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a:t>Levels of Success</a:t>
            </a:r>
          </a:p>
        </p:txBody>
      </p:sp>
      <p:sp>
        <p:nvSpPr>
          <p:cNvPr id="2" name="Slide Number Placeholder 1">
            <a:extLst>
              <a:ext uri="{FF2B5EF4-FFF2-40B4-BE49-F238E27FC236}">
                <a16:creationId xmlns:a16="http://schemas.microsoft.com/office/drawing/2014/main" id="{11742C7D-6638-47AC-8645-61C3FA8B9B74}"/>
              </a:ext>
            </a:extLst>
          </p:cNvPr>
          <p:cNvSpPr>
            <a:spLocks noGrp="1"/>
          </p:cNvSpPr>
          <p:nvPr>
            <p:ph type="sldNum" sz="quarter" idx="12"/>
          </p:nvPr>
        </p:nvSpPr>
        <p:spPr/>
        <p:txBody>
          <a:bodyPr>
            <a:normAutofit lnSpcReduction="10000"/>
          </a:bodyPr>
          <a:lstStyle/>
          <a:p>
            <a:fld id="{330EA680-D336-4FF7-8B7A-9848BB0A1C32}" type="slidenum">
              <a:rPr lang="en-US" smtClean="0"/>
              <a:t>11</a:t>
            </a:fld>
            <a:endParaRPr lang="en-US"/>
          </a:p>
        </p:txBody>
      </p:sp>
    </p:spTree>
    <p:extLst>
      <p:ext uri="{BB962C8B-B14F-4D97-AF65-F5344CB8AC3E}">
        <p14:creationId xmlns:p14="http://schemas.microsoft.com/office/powerpoint/2010/main" val="2808241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B0AC28A8-5E18-401D-97BA-228802C450BB}"/>
              </a:ext>
            </a:extLst>
          </p:cNvPr>
          <p:cNvSpPr>
            <a:spLocks noGrp="1"/>
          </p:cNvSpPr>
          <p:nvPr>
            <p:ph type="title"/>
          </p:nvPr>
        </p:nvSpPr>
        <p:spPr>
          <a:xfrm>
            <a:off x="436372" y="87948"/>
            <a:ext cx="9692640" cy="1325562"/>
          </a:xfrm>
        </p:spPr>
        <p:txBody>
          <a:bodyPr/>
          <a:lstStyle/>
          <a:p>
            <a:r>
              <a:rPr lang="en-US"/>
              <a:t>FBD</a:t>
            </a:r>
          </a:p>
        </p:txBody>
      </p:sp>
      <p:pic>
        <p:nvPicPr>
          <p:cNvPr id="2" name="Picture 5" descr="A screenshot of a cell phone&#10;&#10;Description generated with very high confidence">
            <a:extLst>
              <a:ext uri="{FF2B5EF4-FFF2-40B4-BE49-F238E27FC236}">
                <a16:creationId xmlns:a16="http://schemas.microsoft.com/office/drawing/2014/main" id="{BCE38189-224E-41A4-A83D-2C9F6B472E34}"/>
              </a:ext>
            </a:extLst>
          </p:cNvPr>
          <p:cNvPicPr>
            <a:picLocks noChangeAspect="1"/>
          </p:cNvPicPr>
          <p:nvPr/>
        </p:nvPicPr>
        <p:blipFill>
          <a:blip r:embed="rId6"/>
          <a:stretch>
            <a:fillRect/>
          </a:stretch>
        </p:blipFill>
        <p:spPr>
          <a:xfrm>
            <a:off x="438150" y="1411164"/>
            <a:ext cx="8469405" cy="5049804"/>
          </a:xfrm>
          <a:prstGeom prst="rect">
            <a:avLst/>
          </a:prstGeom>
        </p:spPr>
      </p:pic>
      <p:sp>
        <p:nvSpPr>
          <p:cNvPr id="5" name="Slide Number Placeholder 4">
            <a:extLst>
              <a:ext uri="{FF2B5EF4-FFF2-40B4-BE49-F238E27FC236}">
                <a16:creationId xmlns:a16="http://schemas.microsoft.com/office/drawing/2014/main" id="{F7D19564-AB41-4C0A-9A66-32FA4B5A31AC}"/>
              </a:ext>
            </a:extLst>
          </p:cNvPr>
          <p:cNvSpPr>
            <a:spLocks noGrp="1"/>
          </p:cNvSpPr>
          <p:nvPr>
            <p:ph type="sldNum" sz="quarter" idx="12"/>
          </p:nvPr>
        </p:nvSpPr>
        <p:spPr/>
        <p:txBody>
          <a:bodyPr>
            <a:normAutofit lnSpcReduction="10000"/>
          </a:bodyPr>
          <a:lstStyle/>
          <a:p>
            <a:fld id="{330EA680-D336-4FF7-8B7A-9848BB0A1C32}" type="slidenum">
              <a:rPr lang="en-US" smtClean="0"/>
              <a:t>12</a:t>
            </a:fld>
            <a:endParaRPr lang="en-US"/>
          </a:p>
        </p:txBody>
      </p:sp>
    </p:spTree>
    <p:extLst>
      <p:ext uri="{BB962C8B-B14F-4D97-AF65-F5344CB8AC3E}">
        <p14:creationId xmlns:p14="http://schemas.microsoft.com/office/powerpoint/2010/main" val="402498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B0AC28A8-5E18-401D-97BA-228802C450BB}"/>
              </a:ext>
            </a:extLst>
          </p:cNvPr>
          <p:cNvSpPr>
            <a:spLocks noGrp="1"/>
          </p:cNvSpPr>
          <p:nvPr>
            <p:ph type="title"/>
          </p:nvPr>
        </p:nvSpPr>
        <p:spPr>
          <a:xfrm>
            <a:off x="436372" y="87948"/>
            <a:ext cx="9692640" cy="1325562"/>
          </a:xfrm>
        </p:spPr>
        <p:txBody>
          <a:bodyPr/>
          <a:lstStyle/>
          <a:p>
            <a:r>
              <a:rPr lang="en-US"/>
              <a:t>FBD</a:t>
            </a:r>
          </a:p>
        </p:txBody>
      </p:sp>
      <p:pic>
        <p:nvPicPr>
          <p:cNvPr id="2" name="Picture 4" descr="A screenshot of a cell phone&#10;&#10;Description generated with very high confidence">
            <a:extLst>
              <a:ext uri="{FF2B5EF4-FFF2-40B4-BE49-F238E27FC236}">
                <a16:creationId xmlns:a16="http://schemas.microsoft.com/office/drawing/2014/main" id="{B0D8C5B2-7E29-404E-98BA-A884C3855DFF}"/>
              </a:ext>
            </a:extLst>
          </p:cNvPr>
          <p:cNvPicPr>
            <a:picLocks noChangeAspect="1"/>
          </p:cNvPicPr>
          <p:nvPr/>
        </p:nvPicPr>
        <p:blipFill>
          <a:blip r:embed="rId6"/>
          <a:stretch>
            <a:fillRect/>
          </a:stretch>
        </p:blipFill>
        <p:spPr>
          <a:xfrm>
            <a:off x="439093" y="1411598"/>
            <a:ext cx="8333714" cy="4970328"/>
          </a:xfrm>
          <a:prstGeom prst="rect">
            <a:avLst/>
          </a:prstGeom>
        </p:spPr>
      </p:pic>
      <p:sp>
        <p:nvSpPr>
          <p:cNvPr id="5" name="Slide Number Placeholder 4">
            <a:extLst>
              <a:ext uri="{FF2B5EF4-FFF2-40B4-BE49-F238E27FC236}">
                <a16:creationId xmlns:a16="http://schemas.microsoft.com/office/drawing/2014/main" id="{47BE7B8C-361A-4879-B573-234DF3EB2942}"/>
              </a:ext>
            </a:extLst>
          </p:cNvPr>
          <p:cNvSpPr>
            <a:spLocks noGrp="1"/>
          </p:cNvSpPr>
          <p:nvPr>
            <p:ph type="sldNum" sz="quarter" idx="12"/>
          </p:nvPr>
        </p:nvSpPr>
        <p:spPr/>
        <p:txBody>
          <a:bodyPr>
            <a:normAutofit lnSpcReduction="10000"/>
          </a:bodyPr>
          <a:lstStyle/>
          <a:p>
            <a:fld id="{330EA680-D336-4FF7-8B7A-9848BB0A1C32}" type="slidenum">
              <a:rPr lang="en-US" smtClean="0"/>
              <a:t>13</a:t>
            </a:fld>
            <a:endParaRPr lang="en-US"/>
          </a:p>
        </p:txBody>
      </p:sp>
    </p:spTree>
    <p:extLst>
      <p:ext uri="{BB962C8B-B14F-4D97-AF65-F5344CB8AC3E}">
        <p14:creationId xmlns:p14="http://schemas.microsoft.com/office/powerpoint/2010/main" val="4057494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B0AC28A8-5E18-401D-97BA-228802C450BB}"/>
              </a:ext>
            </a:extLst>
          </p:cNvPr>
          <p:cNvSpPr>
            <a:spLocks noGrp="1"/>
          </p:cNvSpPr>
          <p:nvPr>
            <p:ph type="title"/>
          </p:nvPr>
        </p:nvSpPr>
        <p:spPr>
          <a:xfrm>
            <a:off x="436372" y="87948"/>
            <a:ext cx="9692640" cy="1325562"/>
          </a:xfrm>
        </p:spPr>
        <p:txBody>
          <a:bodyPr/>
          <a:lstStyle/>
          <a:p>
            <a:r>
              <a:rPr lang="en-US"/>
              <a:t>FBD</a:t>
            </a:r>
          </a:p>
        </p:txBody>
      </p:sp>
      <p:pic>
        <p:nvPicPr>
          <p:cNvPr id="2" name="Picture 4" descr="A screenshot of a cell phone&#10;&#10;Description generated with very high confidence">
            <a:extLst>
              <a:ext uri="{FF2B5EF4-FFF2-40B4-BE49-F238E27FC236}">
                <a16:creationId xmlns:a16="http://schemas.microsoft.com/office/drawing/2014/main" id="{84C04DAF-7B41-4268-8BA1-B83F633D206F}"/>
              </a:ext>
            </a:extLst>
          </p:cNvPr>
          <p:cNvPicPr>
            <a:picLocks noChangeAspect="1"/>
          </p:cNvPicPr>
          <p:nvPr/>
        </p:nvPicPr>
        <p:blipFill>
          <a:blip r:embed="rId6"/>
          <a:stretch>
            <a:fillRect/>
          </a:stretch>
        </p:blipFill>
        <p:spPr>
          <a:xfrm>
            <a:off x="439093" y="1404832"/>
            <a:ext cx="8439338" cy="5029128"/>
          </a:xfrm>
          <a:prstGeom prst="rect">
            <a:avLst/>
          </a:prstGeom>
        </p:spPr>
      </p:pic>
      <p:sp>
        <p:nvSpPr>
          <p:cNvPr id="5" name="Slide Number Placeholder 4">
            <a:extLst>
              <a:ext uri="{FF2B5EF4-FFF2-40B4-BE49-F238E27FC236}">
                <a16:creationId xmlns:a16="http://schemas.microsoft.com/office/drawing/2014/main" id="{7C7121CE-E6C8-4F02-89A9-55B42E01895F}"/>
              </a:ext>
            </a:extLst>
          </p:cNvPr>
          <p:cNvSpPr>
            <a:spLocks noGrp="1"/>
          </p:cNvSpPr>
          <p:nvPr>
            <p:ph type="sldNum" sz="quarter" idx="12"/>
          </p:nvPr>
        </p:nvSpPr>
        <p:spPr/>
        <p:txBody>
          <a:bodyPr>
            <a:normAutofit lnSpcReduction="10000"/>
          </a:bodyPr>
          <a:lstStyle/>
          <a:p>
            <a:fld id="{330EA680-D336-4FF7-8B7A-9848BB0A1C32}" type="slidenum">
              <a:rPr lang="en-US" smtClean="0"/>
              <a:t>14</a:t>
            </a:fld>
            <a:endParaRPr lang="en-US"/>
          </a:p>
        </p:txBody>
      </p:sp>
    </p:spTree>
    <p:extLst>
      <p:ext uri="{BB962C8B-B14F-4D97-AF65-F5344CB8AC3E}">
        <p14:creationId xmlns:p14="http://schemas.microsoft.com/office/powerpoint/2010/main" val="2078322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B0AC28A8-5E18-401D-97BA-228802C450BB}"/>
              </a:ext>
            </a:extLst>
          </p:cNvPr>
          <p:cNvSpPr>
            <a:spLocks noGrp="1"/>
          </p:cNvSpPr>
          <p:nvPr>
            <p:ph type="title"/>
          </p:nvPr>
        </p:nvSpPr>
        <p:spPr>
          <a:xfrm>
            <a:off x="436372" y="87948"/>
            <a:ext cx="9692640" cy="1325562"/>
          </a:xfrm>
        </p:spPr>
        <p:txBody>
          <a:bodyPr/>
          <a:lstStyle/>
          <a:p>
            <a:r>
              <a:rPr lang="en-US"/>
              <a:t>FBD</a:t>
            </a:r>
          </a:p>
        </p:txBody>
      </p:sp>
      <p:pic>
        <p:nvPicPr>
          <p:cNvPr id="2" name="Picture 4" descr="A screenshot of a cell phone&#10;&#10;Description generated with very high confidence">
            <a:extLst>
              <a:ext uri="{FF2B5EF4-FFF2-40B4-BE49-F238E27FC236}">
                <a16:creationId xmlns:a16="http://schemas.microsoft.com/office/drawing/2014/main" id="{C6BC757B-2840-4128-95E2-05EE648344A2}"/>
              </a:ext>
            </a:extLst>
          </p:cNvPr>
          <p:cNvPicPr>
            <a:picLocks noChangeAspect="1"/>
          </p:cNvPicPr>
          <p:nvPr/>
        </p:nvPicPr>
        <p:blipFill>
          <a:blip r:embed="rId6"/>
          <a:stretch>
            <a:fillRect/>
          </a:stretch>
        </p:blipFill>
        <p:spPr>
          <a:xfrm>
            <a:off x="439093" y="1411598"/>
            <a:ext cx="8461972" cy="5045773"/>
          </a:xfrm>
          <a:prstGeom prst="rect">
            <a:avLst/>
          </a:prstGeom>
        </p:spPr>
      </p:pic>
      <p:sp>
        <p:nvSpPr>
          <p:cNvPr id="5" name="Slide Number Placeholder 4">
            <a:extLst>
              <a:ext uri="{FF2B5EF4-FFF2-40B4-BE49-F238E27FC236}">
                <a16:creationId xmlns:a16="http://schemas.microsoft.com/office/drawing/2014/main" id="{F1558863-D409-4764-A0F8-B2B910255E67}"/>
              </a:ext>
            </a:extLst>
          </p:cNvPr>
          <p:cNvSpPr>
            <a:spLocks noGrp="1"/>
          </p:cNvSpPr>
          <p:nvPr>
            <p:ph type="sldNum" sz="quarter" idx="12"/>
          </p:nvPr>
        </p:nvSpPr>
        <p:spPr/>
        <p:txBody>
          <a:bodyPr>
            <a:normAutofit lnSpcReduction="10000"/>
          </a:bodyPr>
          <a:lstStyle/>
          <a:p>
            <a:fld id="{330EA680-D336-4FF7-8B7A-9848BB0A1C32}" type="slidenum">
              <a:rPr lang="en-US" smtClean="0"/>
              <a:t>15</a:t>
            </a:fld>
            <a:endParaRPr lang="en-US"/>
          </a:p>
        </p:txBody>
      </p:sp>
    </p:spTree>
    <p:extLst>
      <p:ext uri="{BB962C8B-B14F-4D97-AF65-F5344CB8AC3E}">
        <p14:creationId xmlns:p14="http://schemas.microsoft.com/office/powerpoint/2010/main" val="121977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B0AC28A8-5E18-401D-97BA-228802C450BB}"/>
              </a:ext>
            </a:extLst>
          </p:cNvPr>
          <p:cNvSpPr>
            <a:spLocks noGrp="1"/>
          </p:cNvSpPr>
          <p:nvPr>
            <p:ph type="title"/>
          </p:nvPr>
        </p:nvSpPr>
        <p:spPr>
          <a:xfrm>
            <a:off x="436372" y="87948"/>
            <a:ext cx="9692640" cy="1325562"/>
          </a:xfrm>
        </p:spPr>
        <p:txBody>
          <a:bodyPr/>
          <a:lstStyle/>
          <a:p>
            <a:r>
              <a:rPr lang="en-US"/>
              <a:t>FBD</a:t>
            </a:r>
          </a:p>
        </p:txBody>
      </p:sp>
      <p:pic>
        <p:nvPicPr>
          <p:cNvPr id="2" name="Picture 4" descr="A screenshot of a cell phone&#10;&#10;Description generated with very high confidence">
            <a:extLst>
              <a:ext uri="{FF2B5EF4-FFF2-40B4-BE49-F238E27FC236}">
                <a16:creationId xmlns:a16="http://schemas.microsoft.com/office/drawing/2014/main" id="{CB1BB778-787F-4B44-92D6-946B696C4243}"/>
              </a:ext>
            </a:extLst>
          </p:cNvPr>
          <p:cNvPicPr>
            <a:picLocks noChangeAspect="1"/>
          </p:cNvPicPr>
          <p:nvPr/>
        </p:nvPicPr>
        <p:blipFill>
          <a:blip r:embed="rId6"/>
          <a:stretch>
            <a:fillRect/>
          </a:stretch>
        </p:blipFill>
        <p:spPr>
          <a:xfrm>
            <a:off x="439093" y="1406805"/>
            <a:ext cx="8386526" cy="4995003"/>
          </a:xfrm>
          <a:prstGeom prst="rect">
            <a:avLst/>
          </a:prstGeom>
        </p:spPr>
      </p:pic>
      <p:sp>
        <p:nvSpPr>
          <p:cNvPr id="5" name="Slide Number Placeholder 4">
            <a:extLst>
              <a:ext uri="{FF2B5EF4-FFF2-40B4-BE49-F238E27FC236}">
                <a16:creationId xmlns:a16="http://schemas.microsoft.com/office/drawing/2014/main" id="{89F82626-FB46-44EB-A55C-D1D1DB021FB0}"/>
              </a:ext>
            </a:extLst>
          </p:cNvPr>
          <p:cNvSpPr>
            <a:spLocks noGrp="1"/>
          </p:cNvSpPr>
          <p:nvPr>
            <p:ph type="sldNum" sz="quarter" idx="12"/>
          </p:nvPr>
        </p:nvSpPr>
        <p:spPr/>
        <p:txBody>
          <a:bodyPr>
            <a:normAutofit lnSpcReduction="10000"/>
          </a:bodyPr>
          <a:lstStyle/>
          <a:p>
            <a:fld id="{330EA680-D336-4FF7-8B7A-9848BB0A1C32}" type="slidenum">
              <a:rPr lang="en-US" smtClean="0"/>
              <a:t>16</a:t>
            </a:fld>
            <a:endParaRPr lang="en-US"/>
          </a:p>
        </p:txBody>
      </p:sp>
    </p:spTree>
    <p:extLst>
      <p:ext uri="{BB962C8B-B14F-4D97-AF65-F5344CB8AC3E}">
        <p14:creationId xmlns:p14="http://schemas.microsoft.com/office/powerpoint/2010/main" val="129613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7" name="Title 6">
            <a:extLst>
              <a:ext uri="{FF2B5EF4-FFF2-40B4-BE49-F238E27FC236}">
                <a16:creationId xmlns:a16="http://schemas.microsoft.com/office/drawing/2014/main" id="{D5ECEA00-B47C-49DC-B5A4-E46E2B8BE5BE}"/>
              </a:ext>
            </a:extLst>
          </p:cNvPr>
          <p:cNvSpPr>
            <a:spLocks noGrp="1"/>
          </p:cNvSpPr>
          <p:nvPr>
            <p:ph type="title"/>
          </p:nvPr>
        </p:nvSpPr>
        <p:spPr>
          <a:xfrm>
            <a:off x="5500" y="114756"/>
            <a:ext cx="8772490" cy="1354316"/>
          </a:xfrm>
        </p:spPr>
        <p:txBody>
          <a:bodyPr>
            <a:normAutofit/>
          </a:bodyPr>
          <a:lstStyle/>
          <a:p>
            <a:r>
              <a:rPr lang="en-US" sz="4000"/>
              <a:t>Critical Hardware Update from MSR</a:t>
            </a:r>
          </a:p>
        </p:txBody>
      </p:sp>
      <p:pic>
        <p:nvPicPr>
          <p:cNvPr id="20" name="Picture 27" descr="A close up of a computer&#10;&#10;Description generated with high confidence">
            <a:extLst>
              <a:ext uri="{FF2B5EF4-FFF2-40B4-BE49-F238E27FC236}">
                <a16:creationId xmlns:a16="http://schemas.microsoft.com/office/drawing/2014/main" id="{32292116-5D5A-4565-984D-47AA64DDC523}"/>
              </a:ext>
            </a:extLst>
          </p:cNvPr>
          <p:cNvPicPr>
            <a:picLocks noChangeAspect="1"/>
          </p:cNvPicPr>
          <p:nvPr/>
        </p:nvPicPr>
        <p:blipFill>
          <a:blip r:embed="rId6"/>
          <a:stretch>
            <a:fillRect/>
          </a:stretch>
        </p:blipFill>
        <p:spPr>
          <a:xfrm>
            <a:off x="6421437" y="1510222"/>
            <a:ext cx="3577355" cy="5288861"/>
          </a:xfrm>
          <a:prstGeom prst="rect">
            <a:avLst/>
          </a:prstGeom>
        </p:spPr>
      </p:pic>
      <p:pic>
        <p:nvPicPr>
          <p:cNvPr id="29" name="Picture 29" descr="A picture containing object&#10;&#10;Description generated with high confidence">
            <a:extLst>
              <a:ext uri="{FF2B5EF4-FFF2-40B4-BE49-F238E27FC236}">
                <a16:creationId xmlns:a16="http://schemas.microsoft.com/office/drawing/2014/main" id="{E0579CE8-5910-4846-953D-8583E4AE87C5}"/>
              </a:ext>
            </a:extLst>
          </p:cNvPr>
          <p:cNvPicPr>
            <a:picLocks noChangeAspect="1"/>
          </p:cNvPicPr>
          <p:nvPr/>
        </p:nvPicPr>
        <p:blipFill>
          <a:blip r:embed="rId7"/>
          <a:stretch>
            <a:fillRect/>
          </a:stretch>
        </p:blipFill>
        <p:spPr>
          <a:xfrm>
            <a:off x="9664432" y="3061030"/>
            <a:ext cx="319985" cy="296083"/>
          </a:xfrm>
          <a:prstGeom prst="rect">
            <a:avLst/>
          </a:prstGeom>
        </p:spPr>
      </p:pic>
      <p:pic>
        <p:nvPicPr>
          <p:cNvPr id="31" name="Picture 31" descr="A close up of a logo&#10;&#10;Description generated with high confidence">
            <a:extLst>
              <a:ext uri="{FF2B5EF4-FFF2-40B4-BE49-F238E27FC236}">
                <a16:creationId xmlns:a16="http://schemas.microsoft.com/office/drawing/2014/main" id="{0158C72F-999B-4456-BAEC-3C9C3CEC6EE9}"/>
              </a:ext>
            </a:extLst>
          </p:cNvPr>
          <p:cNvPicPr>
            <a:picLocks noChangeAspect="1"/>
          </p:cNvPicPr>
          <p:nvPr/>
        </p:nvPicPr>
        <p:blipFill>
          <a:blip r:embed="rId8"/>
          <a:stretch>
            <a:fillRect/>
          </a:stretch>
        </p:blipFill>
        <p:spPr>
          <a:xfrm>
            <a:off x="6657017" y="1462597"/>
            <a:ext cx="321573" cy="296083"/>
          </a:xfrm>
          <a:prstGeom prst="rect">
            <a:avLst/>
          </a:prstGeom>
        </p:spPr>
      </p:pic>
      <p:sp>
        <p:nvSpPr>
          <p:cNvPr id="41" name="TextBox 40">
            <a:extLst>
              <a:ext uri="{FF2B5EF4-FFF2-40B4-BE49-F238E27FC236}">
                <a16:creationId xmlns:a16="http://schemas.microsoft.com/office/drawing/2014/main" id="{4DA09358-093D-45F5-9A74-1634887A4DF8}"/>
              </a:ext>
            </a:extLst>
          </p:cNvPr>
          <p:cNvSpPr txBox="1"/>
          <p:nvPr/>
        </p:nvSpPr>
        <p:spPr>
          <a:xfrm>
            <a:off x="366264" y="1690179"/>
            <a:ext cx="4994153"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t>GP attachment to  rotating turntable has been updated to reduce risk of damaging GP or actuators</a:t>
            </a:r>
            <a:endParaRPr lang="en-US"/>
          </a:p>
          <a:p>
            <a:endParaRPr lang="en-US" sz="2400"/>
          </a:p>
          <a:p>
            <a:pPr marL="342900" indent="-342900">
              <a:buFont typeface="Arial"/>
              <a:buChar char="•"/>
            </a:pPr>
            <a:r>
              <a:rPr lang="en-US" sz="2400"/>
              <a:t>Magnetic attachment points will now secure the solar panel model to the turntable actuator</a:t>
            </a:r>
          </a:p>
          <a:p>
            <a:pPr marL="342900" indent="-342900">
              <a:buFont typeface="Arial"/>
              <a:buChar char="•"/>
            </a:pPr>
            <a:endParaRPr lang="en-US" sz="2400"/>
          </a:p>
          <a:p>
            <a:pPr marL="342900" indent="-342900">
              <a:buFont typeface="Arial"/>
              <a:buChar char="•"/>
            </a:pPr>
            <a:r>
              <a:rPr lang="en-US" sz="2400"/>
              <a:t>The breakaway grapple point will prevent damage to the system in the event of uncoordinated grapple</a:t>
            </a:r>
          </a:p>
        </p:txBody>
      </p:sp>
      <p:sp>
        <p:nvSpPr>
          <p:cNvPr id="14" name="TextBox 13">
            <a:extLst>
              <a:ext uri="{FF2B5EF4-FFF2-40B4-BE49-F238E27FC236}">
                <a16:creationId xmlns:a16="http://schemas.microsoft.com/office/drawing/2014/main" id="{D5AF1DC4-CCF7-43AC-9D15-E56F86E8E7BB}"/>
              </a:ext>
            </a:extLst>
          </p:cNvPr>
          <p:cNvSpPr txBox="1"/>
          <p:nvPr/>
        </p:nvSpPr>
        <p:spPr>
          <a:xfrm>
            <a:off x="9983818" y="3341479"/>
            <a:ext cx="139172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Grapple Point</a:t>
            </a:r>
          </a:p>
        </p:txBody>
      </p:sp>
      <p:sp>
        <p:nvSpPr>
          <p:cNvPr id="40" name="TextBox 39">
            <a:extLst>
              <a:ext uri="{FF2B5EF4-FFF2-40B4-BE49-F238E27FC236}">
                <a16:creationId xmlns:a16="http://schemas.microsoft.com/office/drawing/2014/main" id="{2B543A39-958A-449C-A422-E63B03D06ADD}"/>
              </a:ext>
            </a:extLst>
          </p:cNvPr>
          <p:cNvSpPr txBox="1"/>
          <p:nvPr/>
        </p:nvSpPr>
        <p:spPr>
          <a:xfrm>
            <a:off x="9523742" y="6058799"/>
            <a:ext cx="134859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Turntable Base</a:t>
            </a:r>
            <a:endParaRPr lang="en-US"/>
          </a:p>
        </p:txBody>
      </p:sp>
      <p:cxnSp>
        <p:nvCxnSpPr>
          <p:cNvPr id="2" name="Straight Arrow Connector 1">
            <a:extLst>
              <a:ext uri="{FF2B5EF4-FFF2-40B4-BE49-F238E27FC236}">
                <a16:creationId xmlns:a16="http://schemas.microsoft.com/office/drawing/2014/main" id="{B7E691BE-3AF0-42D6-A91F-D523B93A3C93}"/>
              </a:ext>
            </a:extLst>
          </p:cNvPr>
          <p:cNvCxnSpPr/>
          <p:nvPr/>
        </p:nvCxnSpPr>
        <p:spPr>
          <a:xfrm>
            <a:off x="6602083" y="3403120"/>
            <a:ext cx="3114135" cy="1518250"/>
          </a:xfrm>
          <a:prstGeom prst="straightConnector1">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63FE58D-F15D-43DC-9E3C-10C8F5362347}"/>
              </a:ext>
            </a:extLst>
          </p:cNvPr>
          <p:cNvSpPr txBox="1"/>
          <p:nvPr/>
        </p:nvSpPr>
        <p:spPr>
          <a:xfrm>
            <a:off x="9825667" y="4649818"/>
            <a:ext cx="15355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Detachment</a:t>
            </a:r>
          </a:p>
          <a:p>
            <a:r>
              <a:rPr lang="en-US" i="1"/>
              <a:t>Line</a:t>
            </a:r>
          </a:p>
        </p:txBody>
      </p:sp>
      <p:sp>
        <p:nvSpPr>
          <p:cNvPr id="3" name="Rectangle 2">
            <a:extLst>
              <a:ext uri="{FF2B5EF4-FFF2-40B4-BE49-F238E27FC236}">
                <a16:creationId xmlns:a16="http://schemas.microsoft.com/office/drawing/2014/main" id="{DEC797C0-5C7A-4795-949D-911F594D1E0A}"/>
              </a:ext>
            </a:extLst>
          </p:cNvPr>
          <p:cNvSpPr/>
          <p:nvPr/>
        </p:nvSpPr>
        <p:spPr>
          <a:xfrm rot="1620000">
            <a:off x="8686541" y="4520871"/>
            <a:ext cx="209910" cy="4543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86D30A-66F2-4343-B0DA-74D164908143}"/>
              </a:ext>
            </a:extLst>
          </p:cNvPr>
          <p:cNvSpPr/>
          <p:nvPr/>
        </p:nvSpPr>
        <p:spPr>
          <a:xfrm rot="1620000">
            <a:off x="8974088" y="4017663"/>
            <a:ext cx="209910" cy="4543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DEDDDB-BF40-4032-9C78-D334E5A0C485}"/>
              </a:ext>
            </a:extLst>
          </p:cNvPr>
          <p:cNvSpPr/>
          <p:nvPr/>
        </p:nvSpPr>
        <p:spPr>
          <a:xfrm rot="1620000">
            <a:off x="6745598" y="3615097"/>
            <a:ext cx="209910" cy="4543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86082-D47B-476E-A647-BB26805C62F5}"/>
              </a:ext>
            </a:extLst>
          </p:cNvPr>
          <p:cNvSpPr/>
          <p:nvPr/>
        </p:nvSpPr>
        <p:spPr>
          <a:xfrm rot="1560000">
            <a:off x="7004390" y="3111889"/>
            <a:ext cx="209910" cy="4543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01BDBAD-ACE5-49BB-8E7C-A12F6790F1B2}"/>
              </a:ext>
            </a:extLst>
          </p:cNvPr>
          <p:cNvSpPr txBox="1"/>
          <p:nvPr/>
        </p:nvSpPr>
        <p:spPr>
          <a:xfrm>
            <a:off x="5282421" y="3571516"/>
            <a:ext cx="15355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FF0000"/>
                </a:solidFill>
              </a:rPr>
              <a:t>Embedded Magnets</a:t>
            </a:r>
          </a:p>
        </p:txBody>
      </p:sp>
      <p:sp>
        <p:nvSpPr>
          <p:cNvPr id="5" name="Slide Number Placeholder 4">
            <a:extLst>
              <a:ext uri="{FF2B5EF4-FFF2-40B4-BE49-F238E27FC236}">
                <a16:creationId xmlns:a16="http://schemas.microsoft.com/office/drawing/2014/main" id="{F039CC06-92EC-46EC-B58A-2477593D063C}"/>
              </a:ext>
            </a:extLst>
          </p:cNvPr>
          <p:cNvSpPr>
            <a:spLocks noGrp="1"/>
          </p:cNvSpPr>
          <p:nvPr>
            <p:ph type="sldNum" sz="quarter" idx="12"/>
          </p:nvPr>
        </p:nvSpPr>
        <p:spPr/>
        <p:txBody>
          <a:bodyPr>
            <a:normAutofit lnSpcReduction="10000"/>
          </a:bodyPr>
          <a:lstStyle/>
          <a:p>
            <a:fld id="{330EA680-D336-4FF7-8B7A-9848BB0A1C32}" type="slidenum">
              <a:rPr lang="en-US" smtClean="0"/>
              <a:t>17</a:t>
            </a:fld>
            <a:endParaRPr lang="en-US"/>
          </a:p>
        </p:txBody>
      </p:sp>
    </p:spTree>
    <p:extLst>
      <p:ext uri="{BB962C8B-B14F-4D97-AF65-F5344CB8AC3E}">
        <p14:creationId xmlns:p14="http://schemas.microsoft.com/office/powerpoint/2010/main" val="1705492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sp>
        <p:nvSpPr>
          <p:cNvPr id="12" name="Title 11">
            <a:extLst>
              <a:ext uri="{FF2B5EF4-FFF2-40B4-BE49-F238E27FC236}">
                <a16:creationId xmlns:a16="http://schemas.microsoft.com/office/drawing/2014/main" id="{E11D0F11-5829-45CE-8F86-585F4076D9B9}"/>
              </a:ext>
            </a:extLst>
          </p:cNvPr>
          <p:cNvSpPr>
            <a:spLocks noGrp="1"/>
          </p:cNvSpPr>
          <p:nvPr>
            <p:ph type="title"/>
          </p:nvPr>
        </p:nvSpPr>
        <p:spPr>
          <a:xfrm>
            <a:off x="-6323" y="596685"/>
            <a:ext cx="4515448" cy="855689"/>
          </a:xfrm>
        </p:spPr>
        <p:txBody>
          <a:bodyPr/>
          <a:lstStyle/>
          <a:p>
            <a:r>
              <a:rPr lang="en-US"/>
              <a:t>Project Elements</a:t>
            </a:r>
          </a:p>
        </p:txBody>
      </p:sp>
      <p:pic>
        <p:nvPicPr>
          <p:cNvPr id="2" name="Picture 5" descr="A picture containing object&#10;&#10;Description generated with high confidence">
            <a:extLst>
              <a:ext uri="{FF2B5EF4-FFF2-40B4-BE49-F238E27FC236}">
                <a16:creationId xmlns:a16="http://schemas.microsoft.com/office/drawing/2014/main" id="{06A43A0D-3E93-4BF2-8307-861A0D9C847A}"/>
              </a:ext>
            </a:extLst>
          </p:cNvPr>
          <p:cNvPicPr>
            <a:picLocks noChangeAspect="1"/>
          </p:cNvPicPr>
          <p:nvPr/>
        </p:nvPicPr>
        <p:blipFill>
          <a:blip r:embed="rId5"/>
          <a:stretch>
            <a:fillRect/>
          </a:stretch>
        </p:blipFill>
        <p:spPr>
          <a:xfrm>
            <a:off x="2996292" y="91511"/>
            <a:ext cx="606880" cy="538156"/>
          </a:xfrm>
          <a:prstGeom prst="rect">
            <a:avLst/>
          </a:prstGeom>
        </p:spPr>
      </p:pic>
      <p:graphicFrame>
        <p:nvGraphicFramePr>
          <p:cNvPr id="3" name="Table 2">
            <a:extLst>
              <a:ext uri="{FF2B5EF4-FFF2-40B4-BE49-F238E27FC236}">
                <a16:creationId xmlns:a16="http://schemas.microsoft.com/office/drawing/2014/main" id="{F37ADE64-195C-4759-B8DC-C6957A2F14D4}"/>
              </a:ext>
            </a:extLst>
          </p:cNvPr>
          <p:cNvGraphicFramePr>
            <a:graphicFrameLocks noGrp="1"/>
          </p:cNvGraphicFramePr>
          <p:nvPr>
            <p:extLst>
              <p:ext uri="{D42A27DB-BD31-4B8C-83A1-F6EECF244321}">
                <p14:modId xmlns:p14="http://schemas.microsoft.com/office/powerpoint/2010/main" val="783742479"/>
              </p:ext>
            </p:extLst>
          </p:nvPr>
        </p:nvGraphicFramePr>
        <p:xfrm>
          <a:off x="50800" y="1737360"/>
          <a:ext cx="10791214" cy="5082984"/>
        </p:xfrm>
        <a:graphic>
          <a:graphicData uri="http://schemas.openxmlformats.org/drawingml/2006/table">
            <a:tbl>
              <a:tblPr firstRow="1" bandRow="1">
                <a:tableStyleId>{5C22544A-7EE6-4342-B048-85BDC9FD1C3A}</a:tableStyleId>
              </a:tblPr>
              <a:tblGrid>
                <a:gridCol w="3444754">
                  <a:extLst>
                    <a:ext uri="{9D8B030D-6E8A-4147-A177-3AD203B41FA5}">
                      <a16:colId xmlns:a16="http://schemas.microsoft.com/office/drawing/2014/main" val="3856372905"/>
                    </a:ext>
                  </a:extLst>
                </a:gridCol>
                <a:gridCol w="3673230">
                  <a:extLst>
                    <a:ext uri="{9D8B030D-6E8A-4147-A177-3AD203B41FA5}">
                      <a16:colId xmlns:a16="http://schemas.microsoft.com/office/drawing/2014/main" val="1506217937"/>
                    </a:ext>
                  </a:extLst>
                </a:gridCol>
                <a:gridCol w="3673230">
                  <a:extLst>
                    <a:ext uri="{9D8B030D-6E8A-4147-A177-3AD203B41FA5}">
                      <a16:colId xmlns:a16="http://schemas.microsoft.com/office/drawing/2014/main" val="3838187469"/>
                    </a:ext>
                  </a:extLst>
                </a:gridCol>
              </a:tblGrid>
              <a:tr h="533400">
                <a:tc>
                  <a:txBody>
                    <a:bodyPr/>
                    <a:lstStyle/>
                    <a:p>
                      <a:pPr algn="ctr" fontAlgn="auto"/>
                      <a:r>
                        <a:rPr lang="en-US" sz="2200">
                          <a:effectLst/>
                        </a:rPr>
                        <a:t>​CPE​​</a:t>
                      </a:r>
                      <a:endParaRPr lang="en-US" sz="2200" b="1">
                        <a:solidFill>
                          <a:srgbClr val="FFFFFF"/>
                        </a:solidFill>
                        <a:effectLst/>
                      </a:endParaRPr>
                    </a:p>
                  </a:txBody>
                  <a:tcPr anchor="ctr"/>
                </a:tc>
                <a:tc>
                  <a:txBody>
                    <a:bodyPr/>
                    <a:lstStyle/>
                    <a:p>
                      <a:pPr algn="ctr" fontAlgn="auto"/>
                      <a:r>
                        <a:rPr lang="en-US" sz="2200">
                          <a:effectLst/>
                        </a:rPr>
                        <a:t>​Justification​</a:t>
                      </a:r>
                      <a:endParaRPr lang="en-US" sz="2200" b="1">
                        <a:solidFill>
                          <a:srgbClr val="FFFFFF"/>
                        </a:solidFill>
                        <a:effectLst/>
                      </a:endParaRPr>
                    </a:p>
                  </a:txBody>
                  <a:tcPr anchor="ctr"/>
                </a:tc>
                <a:tc>
                  <a:txBody>
                    <a:bodyPr/>
                    <a:lstStyle/>
                    <a:p>
                      <a:pPr lvl="0" algn="ctr">
                        <a:buNone/>
                      </a:pPr>
                      <a:r>
                        <a:rPr lang="en-US" sz="1900"/>
                        <a:t>Relation to Testing</a:t>
                      </a:r>
                      <a:endParaRPr lang="en-US" sz="1900">
                        <a:effectLst/>
                      </a:endParaRPr>
                    </a:p>
                  </a:txBody>
                  <a:tcPr anchor="ctr"/>
                </a:tc>
                <a:extLst>
                  <a:ext uri="{0D108BD9-81ED-4DB2-BD59-A6C34878D82A}">
                    <a16:rowId xmlns:a16="http://schemas.microsoft.com/office/drawing/2014/main" val="3483087269"/>
                  </a:ext>
                </a:extLst>
              </a:tr>
              <a:tr h="811053">
                <a:tc>
                  <a:txBody>
                    <a:bodyPr/>
                    <a:lstStyle/>
                    <a:p>
                      <a:pPr algn="ctr"/>
                      <a:r>
                        <a:rPr lang="en-US" sz="1600"/>
                        <a:t>Sensors </a:t>
                      </a:r>
                      <a:r>
                        <a:rPr lang="en-US" sz="1600" b="0" i="0" u="none" strike="noStrike" noProof="0">
                          <a:solidFill>
                            <a:srgbClr val="000000"/>
                          </a:solidFill>
                          <a:latin typeface="Century Schoolbook"/>
                        </a:rPr>
                        <a:t>–</a:t>
                      </a:r>
                      <a:r>
                        <a:rPr lang="en-US" sz="1600">
                          <a:effectLst/>
                        </a:rPr>
                        <a:t> Accuracies​​</a:t>
                      </a:r>
                    </a:p>
                  </a:txBody>
                  <a:tcPr anchor="ctr">
                    <a:solidFill>
                      <a:srgbClr val="92D050"/>
                    </a:solidFill>
                  </a:tcPr>
                </a:tc>
                <a:tc>
                  <a:txBody>
                    <a:bodyPr/>
                    <a:lstStyle/>
                    <a:p>
                      <a:pPr algn="ctr"/>
                      <a:r>
                        <a:rPr lang="en-US" sz="1600">
                          <a:effectLst/>
                        </a:rPr>
                        <a:t>Error tolerance is very small, </a:t>
                      </a:r>
                      <a:r>
                        <a:rPr lang="en-US" sz="1600"/>
                        <a:t>multiple components</a:t>
                      </a:r>
                      <a:r>
                        <a:rPr lang="en-US" sz="1600">
                          <a:effectLst/>
                        </a:rPr>
                        <a:t> contribute​</a:t>
                      </a:r>
                    </a:p>
                  </a:txBody>
                  <a:tcPr anchor="ctr">
                    <a:solidFill>
                      <a:srgbClr val="92D050"/>
                    </a:solidFill>
                  </a:tcPr>
                </a:tc>
                <a:tc>
                  <a:txBody>
                    <a:bodyPr/>
                    <a:lstStyle/>
                    <a:p>
                      <a:pPr lvl="0" algn="ctr">
                        <a:buNone/>
                      </a:pPr>
                      <a:r>
                        <a:rPr lang="en-US" sz="1600"/>
                        <a:t>Sensor mounts must be stable, interpretation software must be accurate</a:t>
                      </a:r>
                      <a:endParaRPr lang="en-US" sz="1600">
                        <a:effectLst/>
                      </a:endParaRPr>
                    </a:p>
                  </a:txBody>
                  <a:tcPr anchor="ctr">
                    <a:solidFill>
                      <a:srgbClr val="92D050"/>
                    </a:solidFill>
                  </a:tcPr>
                </a:tc>
                <a:extLst>
                  <a:ext uri="{0D108BD9-81ED-4DB2-BD59-A6C34878D82A}">
                    <a16:rowId xmlns:a16="http://schemas.microsoft.com/office/drawing/2014/main" val="3945592371"/>
                  </a:ext>
                </a:extLst>
              </a:tr>
              <a:tr h="863600">
                <a:tc>
                  <a:txBody>
                    <a:bodyPr/>
                    <a:lstStyle/>
                    <a:p>
                      <a:pPr algn="ctr"/>
                      <a:r>
                        <a:rPr lang="en-US" sz="1600"/>
                        <a:t>Sensors – Feature Recognition</a:t>
                      </a:r>
                      <a:endParaRPr lang="en-US" sz="1600">
                        <a:effectLst/>
                      </a:endParaRPr>
                    </a:p>
                  </a:txBody>
                  <a:tcPr anchor="ctr">
                    <a:solidFill>
                      <a:srgbClr val="FFFF00"/>
                    </a:solidFill>
                  </a:tcPr>
                </a:tc>
                <a:tc>
                  <a:txBody>
                    <a:bodyPr/>
                    <a:lstStyle/>
                    <a:p>
                      <a:pPr algn="ctr"/>
                      <a:r>
                        <a:rPr lang="en-US" sz="1600"/>
                        <a:t>Inability to find AR tags prevents closed loop operation</a:t>
                      </a:r>
                      <a:endParaRPr lang="en-US" sz="1600">
                        <a:effectLst/>
                      </a:endParaRPr>
                    </a:p>
                  </a:txBody>
                  <a:tcPr anchor="ctr">
                    <a:solidFill>
                      <a:srgbClr val="FFFF00"/>
                    </a:solidFill>
                  </a:tcPr>
                </a:tc>
                <a:tc>
                  <a:txBody>
                    <a:bodyPr/>
                    <a:lstStyle/>
                    <a:p>
                      <a:pPr lvl="0" algn="ctr">
                        <a:buNone/>
                      </a:pPr>
                      <a:r>
                        <a:rPr lang="en-US" sz="1600"/>
                        <a:t>Software must be reliable enough to find AR tags in view</a:t>
                      </a:r>
                      <a:endParaRPr lang="en-US" sz="1600">
                        <a:effectLst/>
                      </a:endParaRPr>
                    </a:p>
                  </a:txBody>
                  <a:tcPr anchor="ctr">
                    <a:solidFill>
                      <a:srgbClr val="FFFF00"/>
                    </a:solidFill>
                  </a:tcPr>
                </a:tc>
                <a:extLst>
                  <a:ext uri="{0D108BD9-81ED-4DB2-BD59-A6C34878D82A}">
                    <a16:rowId xmlns:a16="http://schemas.microsoft.com/office/drawing/2014/main" val="3440075687"/>
                  </a:ext>
                </a:extLst>
              </a:tr>
              <a:tr h="973264">
                <a:tc>
                  <a:txBody>
                    <a:bodyPr/>
                    <a:lstStyle/>
                    <a:p>
                      <a:pPr lvl="0" algn="ctr">
                        <a:buNone/>
                      </a:pPr>
                      <a:r>
                        <a:rPr lang="en-US" sz="1600"/>
                        <a:t>Software – State Determination</a:t>
                      </a:r>
                      <a:endParaRPr lang="en-US" sz="1600">
                        <a:effectLst/>
                      </a:endParaRPr>
                    </a:p>
                  </a:txBody>
                  <a:tcPr anchor="ctr">
                    <a:solidFill>
                      <a:srgbClr val="FFFF00"/>
                    </a:solidFill>
                  </a:tcPr>
                </a:tc>
                <a:tc>
                  <a:txBody>
                    <a:bodyPr/>
                    <a:lstStyle/>
                    <a:p>
                      <a:pPr lvl="0" algn="ctr">
                        <a:buNone/>
                      </a:pPr>
                      <a:r>
                        <a:rPr lang="en-US" sz="1600"/>
                        <a:t>Converting sensor information to state information is sensitive</a:t>
                      </a:r>
                      <a:endParaRPr lang="en-US" sz="1600">
                        <a:effectLst/>
                      </a:endParaRPr>
                    </a:p>
                  </a:txBody>
                  <a:tcPr anchor="ctr">
                    <a:solidFill>
                      <a:srgbClr val="FFFF00"/>
                    </a:solidFill>
                  </a:tcPr>
                </a:tc>
                <a:tc>
                  <a:txBody>
                    <a:bodyPr/>
                    <a:lstStyle/>
                    <a:p>
                      <a:pPr lvl="0" algn="ctr">
                        <a:buNone/>
                      </a:pPr>
                      <a:r>
                        <a:rPr lang="en-US" sz="1600"/>
                        <a:t>All implemented software must be accurate enough to grapple target</a:t>
                      </a:r>
                      <a:endParaRPr lang="en-US" sz="1600">
                        <a:effectLst/>
                      </a:endParaRPr>
                    </a:p>
                  </a:txBody>
                  <a:tcPr anchor="ctr">
                    <a:solidFill>
                      <a:srgbClr val="FFFF00"/>
                    </a:solidFill>
                  </a:tcPr>
                </a:tc>
                <a:extLst>
                  <a:ext uri="{0D108BD9-81ED-4DB2-BD59-A6C34878D82A}">
                    <a16:rowId xmlns:a16="http://schemas.microsoft.com/office/drawing/2014/main" val="3381305799"/>
                  </a:ext>
                </a:extLst>
              </a:tr>
              <a:tr h="811053">
                <a:tc>
                  <a:txBody>
                    <a:bodyPr/>
                    <a:lstStyle/>
                    <a:p>
                      <a:pPr lvl="0" algn="ctr">
                        <a:buNone/>
                      </a:pPr>
                      <a:r>
                        <a:rPr lang="en-US" sz="1600"/>
                        <a:t>Actuator Thermal Requirements</a:t>
                      </a:r>
                      <a:endParaRPr lang="en-US" sz="1600">
                        <a:effectLst/>
                      </a:endParaRPr>
                    </a:p>
                  </a:txBody>
                  <a:tcPr anchor="ctr">
                    <a:solidFill>
                      <a:srgbClr val="FFC000"/>
                    </a:solidFill>
                  </a:tcPr>
                </a:tc>
                <a:tc>
                  <a:txBody>
                    <a:bodyPr/>
                    <a:lstStyle/>
                    <a:p>
                      <a:pPr lvl="0" algn="ctr">
                        <a:buNone/>
                      </a:pPr>
                      <a:r>
                        <a:rPr lang="en-US" sz="1600"/>
                        <a:t>Any damage to components in the project can cause week long delays​</a:t>
                      </a:r>
                      <a:endParaRPr lang="en-US" sz="1600">
                        <a:effectLst/>
                      </a:endParaRPr>
                    </a:p>
                  </a:txBody>
                  <a:tcPr anchor="ctr">
                    <a:solidFill>
                      <a:srgbClr val="FFC000"/>
                    </a:solidFill>
                  </a:tcPr>
                </a:tc>
                <a:tc>
                  <a:txBody>
                    <a:bodyPr/>
                    <a:lstStyle/>
                    <a:p>
                      <a:pPr lvl="0" algn="ctr">
                        <a:buNone/>
                      </a:pPr>
                      <a:r>
                        <a:rPr lang="en-US" sz="1600"/>
                        <a:t>Emergency stop button and actuator limits must be understood and utilized</a:t>
                      </a:r>
                      <a:endParaRPr lang="en-US" sz="1600">
                        <a:effectLst/>
                      </a:endParaRPr>
                    </a:p>
                  </a:txBody>
                  <a:tcPr anchor="ctr">
                    <a:solidFill>
                      <a:srgbClr val="FFC000"/>
                    </a:solidFill>
                  </a:tcPr>
                </a:tc>
                <a:extLst>
                  <a:ext uri="{0D108BD9-81ED-4DB2-BD59-A6C34878D82A}">
                    <a16:rowId xmlns:a16="http://schemas.microsoft.com/office/drawing/2014/main" val="165260181"/>
                  </a:ext>
                </a:extLst>
              </a:tr>
              <a:tr h="761142">
                <a:tc>
                  <a:txBody>
                    <a:bodyPr/>
                    <a:lstStyle/>
                    <a:p>
                      <a:pPr lvl="0" algn="ctr">
                        <a:buNone/>
                      </a:pPr>
                      <a:r>
                        <a:rPr lang="en-US" sz="1600"/>
                        <a:t>Software </a:t>
                      </a:r>
                      <a:r>
                        <a:rPr lang="en-US" sz="1600" b="0" i="0" u="none" strike="noStrike" noProof="0">
                          <a:solidFill>
                            <a:srgbClr val="000000"/>
                          </a:solidFill>
                          <a:latin typeface="Century Schoolbook"/>
                        </a:rPr>
                        <a:t>–</a:t>
                      </a:r>
                      <a:r>
                        <a:rPr lang="en-US" sz="1600"/>
                        <a:t> Speed​​</a:t>
                      </a:r>
                      <a:endParaRPr lang="en-US">
                        <a:effectLst/>
                      </a:endParaRPr>
                    </a:p>
                  </a:txBody>
                  <a:tcPr anchor="ctr">
                    <a:solidFill>
                      <a:srgbClr val="FFFF00"/>
                    </a:solidFill>
                  </a:tcPr>
                </a:tc>
                <a:tc>
                  <a:txBody>
                    <a:bodyPr/>
                    <a:lstStyle/>
                    <a:p>
                      <a:pPr lvl="0" algn="ctr">
                        <a:buNone/>
                      </a:pPr>
                      <a:r>
                        <a:rPr lang="en-US" sz="1600"/>
                        <a:t>Image processing and 3D modeling are time intensive processes;  minimum GP angular velocity sampling rate​</a:t>
                      </a:r>
                      <a:endParaRPr lang="en-US">
                        <a:effectLst/>
                      </a:endParaRPr>
                    </a:p>
                  </a:txBody>
                  <a:tcPr anchor="ctr">
                    <a:solidFill>
                      <a:srgbClr val="FFFF00"/>
                    </a:solidFill>
                  </a:tcPr>
                </a:tc>
                <a:tc>
                  <a:txBody>
                    <a:bodyPr/>
                    <a:lstStyle/>
                    <a:p>
                      <a:pPr lvl="0" algn="ctr">
                        <a:buNone/>
                      </a:pPr>
                      <a:r>
                        <a:rPr lang="en-US" sz="1600"/>
                        <a:t>All implemented software must be fast to meet time requirements</a:t>
                      </a:r>
                      <a:endParaRPr lang="en-US" sz="1600">
                        <a:effectLst/>
                      </a:endParaRPr>
                    </a:p>
                  </a:txBody>
                  <a:tcPr anchor="ctr">
                    <a:solidFill>
                      <a:srgbClr val="FFFF00"/>
                    </a:solidFill>
                  </a:tcPr>
                </a:tc>
                <a:extLst>
                  <a:ext uri="{0D108BD9-81ED-4DB2-BD59-A6C34878D82A}">
                    <a16:rowId xmlns:a16="http://schemas.microsoft.com/office/drawing/2014/main" val="1881564709"/>
                  </a:ext>
                </a:extLst>
              </a:tr>
            </a:tbl>
          </a:graphicData>
        </a:graphic>
      </p:graphicFrame>
      <p:graphicFrame>
        <p:nvGraphicFramePr>
          <p:cNvPr id="8" name="Table 8">
            <a:extLst>
              <a:ext uri="{FF2B5EF4-FFF2-40B4-BE49-F238E27FC236}">
                <a16:creationId xmlns:a16="http://schemas.microsoft.com/office/drawing/2014/main" id="{5AF26AE6-91F1-49E4-B8A4-39BFDB8411CB}"/>
              </a:ext>
            </a:extLst>
          </p:cNvPr>
          <p:cNvGraphicFramePr>
            <a:graphicFrameLocks noGrp="1"/>
          </p:cNvGraphicFramePr>
          <p:nvPr>
            <p:extLst>
              <p:ext uri="{D42A27DB-BD31-4B8C-83A1-F6EECF244321}">
                <p14:modId xmlns:p14="http://schemas.microsoft.com/office/powerpoint/2010/main" val="3200858743"/>
              </p:ext>
            </p:extLst>
          </p:nvPr>
        </p:nvGraphicFramePr>
        <p:xfrm>
          <a:off x="4675322" y="929898"/>
          <a:ext cx="5710852" cy="370840"/>
        </p:xfrm>
        <a:graphic>
          <a:graphicData uri="http://schemas.openxmlformats.org/drawingml/2006/table">
            <a:tbl>
              <a:tblPr firstRow="1" bandRow="1">
                <a:tableStyleId>{5C22544A-7EE6-4342-B048-85BDC9FD1C3A}</a:tableStyleId>
              </a:tblPr>
              <a:tblGrid>
                <a:gridCol w="1334870">
                  <a:extLst>
                    <a:ext uri="{9D8B030D-6E8A-4147-A177-3AD203B41FA5}">
                      <a16:colId xmlns:a16="http://schemas.microsoft.com/office/drawing/2014/main" val="2700151140"/>
                    </a:ext>
                  </a:extLst>
                </a:gridCol>
                <a:gridCol w="1470050">
                  <a:extLst>
                    <a:ext uri="{9D8B030D-6E8A-4147-A177-3AD203B41FA5}">
                      <a16:colId xmlns:a16="http://schemas.microsoft.com/office/drawing/2014/main" val="369723588"/>
                    </a:ext>
                  </a:extLst>
                </a:gridCol>
                <a:gridCol w="2905932">
                  <a:extLst>
                    <a:ext uri="{9D8B030D-6E8A-4147-A177-3AD203B41FA5}">
                      <a16:colId xmlns:a16="http://schemas.microsoft.com/office/drawing/2014/main" val="433786613"/>
                    </a:ext>
                  </a:extLst>
                </a:gridCol>
              </a:tblGrid>
              <a:tr h="370840">
                <a:tc>
                  <a:txBody>
                    <a:bodyPr/>
                    <a:lstStyle/>
                    <a:p>
                      <a:r>
                        <a:rPr lang="en-US">
                          <a:solidFill>
                            <a:schemeClr val="tx1"/>
                          </a:solidFill>
                        </a:rPr>
                        <a:t>Software</a:t>
                      </a:r>
                    </a:p>
                  </a:txBody>
                  <a:tcPr>
                    <a:solidFill>
                      <a:srgbClr val="FFFF00"/>
                    </a:solidFill>
                  </a:tcPr>
                </a:tc>
                <a:tc>
                  <a:txBody>
                    <a:bodyPr/>
                    <a:lstStyle/>
                    <a:p>
                      <a:r>
                        <a:rPr lang="en-US">
                          <a:solidFill>
                            <a:schemeClr val="tx1"/>
                          </a:solidFill>
                        </a:rPr>
                        <a:t>Hardware</a:t>
                      </a:r>
                    </a:p>
                  </a:txBody>
                  <a:tcPr>
                    <a:solidFill>
                      <a:srgbClr val="FFC000"/>
                    </a:solidFill>
                  </a:tcPr>
                </a:tc>
                <a:tc>
                  <a:txBody>
                    <a:bodyPr/>
                    <a:lstStyle/>
                    <a:p>
                      <a:pPr lvl="0">
                        <a:buNone/>
                      </a:pPr>
                      <a:r>
                        <a:rPr lang="en-US">
                          <a:solidFill>
                            <a:schemeClr val="tx1"/>
                          </a:solidFill>
                        </a:rPr>
                        <a:t>Software + Hardware</a:t>
                      </a:r>
                    </a:p>
                  </a:txBody>
                  <a:tcPr>
                    <a:solidFill>
                      <a:srgbClr val="92D050"/>
                    </a:solidFill>
                  </a:tcPr>
                </a:tc>
                <a:extLst>
                  <a:ext uri="{0D108BD9-81ED-4DB2-BD59-A6C34878D82A}">
                    <a16:rowId xmlns:a16="http://schemas.microsoft.com/office/drawing/2014/main" val="2056611740"/>
                  </a:ext>
                </a:extLst>
              </a:tr>
            </a:tbl>
          </a:graphicData>
        </a:graphic>
      </p:graphicFrame>
      <p:sp>
        <p:nvSpPr>
          <p:cNvPr id="4" name="Slide Number Placeholder 3">
            <a:extLst>
              <a:ext uri="{FF2B5EF4-FFF2-40B4-BE49-F238E27FC236}">
                <a16:creationId xmlns:a16="http://schemas.microsoft.com/office/drawing/2014/main" id="{00881618-C55F-4F97-844D-3931AEC6DF79}"/>
              </a:ext>
            </a:extLst>
          </p:cNvPr>
          <p:cNvSpPr>
            <a:spLocks noGrp="1"/>
          </p:cNvSpPr>
          <p:nvPr>
            <p:ph type="sldNum" sz="quarter" idx="12"/>
          </p:nvPr>
        </p:nvSpPr>
        <p:spPr/>
        <p:txBody>
          <a:bodyPr>
            <a:normAutofit lnSpcReduction="10000"/>
          </a:bodyPr>
          <a:lstStyle/>
          <a:p>
            <a:fld id="{330EA680-D336-4FF7-8B7A-9848BB0A1C32}" type="slidenum">
              <a:rPr lang="en-US" smtClean="0"/>
              <a:t>18</a:t>
            </a:fld>
            <a:endParaRPr lang="en-US"/>
          </a:p>
        </p:txBody>
      </p:sp>
    </p:spTree>
    <p:extLst>
      <p:ext uri="{BB962C8B-B14F-4D97-AF65-F5344CB8AC3E}">
        <p14:creationId xmlns:p14="http://schemas.microsoft.com/office/powerpoint/2010/main" val="208721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Schedule</a:t>
            </a:r>
            <a:endParaRPr lang="en-US"/>
          </a:p>
        </p:txBody>
      </p:sp>
      <p:sp>
        <p:nvSpPr>
          <p:cNvPr id="23" name="Arrow: Pentagon 22">
            <a:extLst>
              <a:ext uri="{FF2B5EF4-FFF2-40B4-BE49-F238E27FC236}">
                <a16:creationId xmlns:a16="http://schemas.microsoft.com/office/drawing/2014/main" id="{D8B4AD9E-2734-4FE0-91E0-6DAA602680FB}"/>
              </a:ext>
            </a:extLst>
          </p:cNvPr>
          <p:cNvSpPr/>
          <p:nvPr/>
        </p:nvSpPr>
        <p:spPr>
          <a:xfrm>
            <a:off x="114645" y="5429552"/>
            <a:ext cx="1711653" cy="1045348"/>
          </a:xfrm>
          <a:prstGeom prst="homePlate">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25" name="Arrow: Chevron 24">
            <a:extLst>
              <a:ext uri="{FF2B5EF4-FFF2-40B4-BE49-F238E27FC236}">
                <a16:creationId xmlns:a16="http://schemas.microsoft.com/office/drawing/2014/main" id="{9DD67ED7-EC56-4AAA-81EB-0DF833E5EAAE}"/>
              </a:ext>
            </a:extLst>
          </p:cNvPr>
          <p:cNvSpPr/>
          <p:nvPr/>
        </p:nvSpPr>
        <p:spPr>
          <a:xfrm>
            <a:off x="1438938" y="5428654"/>
            <a:ext cx="2324932" cy="1045349"/>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27" name="Arrow: Chevron 26">
            <a:extLst>
              <a:ext uri="{FF2B5EF4-FFF2-40B4-BE49-F238E27FC236}">
                <a16:creationId xmlns:a16="http://schemas.microsoft.com/office/drawing/2014/main" id="{6E012C32-FB39-48B8-99BD-EC34EB57F5AF}"/>
              </a:ext>
            </a:extLst>
          </p:cNvPr>
          <p:cNvSpPr/>
          <p:nvPr/>
        </p:nvSpPr>
        <p:spPr>
          <a:xfrm>
            <a:off x="3394259" y="5428654"/>
            <a:ext cx="2439950"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Overview</a:t>
            </a:r>
          </a:p>
        </p:txBody>
      </p:sp>
      <p:sp>
        <p:nvSpPr>
          <p:cNvPr id="29" name="Arrow: Chevron 28">
            <a:extLst>
              <a:ext uri="{FF2B5EF4-FFF2-40B4-BE49-F238E27FC236}">
                <a16:creationId xmlns:a16="http://schemas.microsoft.com/office/drawing/2014/main" id="{6C60BAF8-E6E3-4494-A77D-BDB747715862}"/>
              </a:ext>
            </a:extLst>
          </p:cNvPr>
          <p:cNvSpPr/>
          <p:nvPr/>
        </p:nvSpPr>
        <p:spPr>
          <a:xfrm>
            <a:off x="9921579" y="5428654"/>
            <a:ext cx="2037385"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31" name="Arrow: Chevron 30">
            <a:extLst>
              <a:ext uri="{FF2B5EF4-FFF2-40B4-BE49-F238E27FC236}">
                <a16:creationId xmlns:a16="http://schemas.microsoft.com/office/drawing/2014/main" id="{0B51D98F-BB4A-4DED-A61C-CB401DC66BCA}"/>
              </a:ext>
            </a:extLst>
          </p:cNvPr>
          <p:cNvSpPr/>
          <p:nvPr/>
        </p:nvSpPr>
        <p:spPr>
          <a:xfrm>
            <a:off x="5427873" y="5428653"/>
            <a:ext cx="2635171"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Subsystems</a:t>
            </a:r>
          </a:p>
        </p:txBody>
      </p:sp>
      <p:sp>
        <p:nvSpPr>
          <p:cNvPr id="33" name="Arrow: Chevron 32">
            <a:extLst>
              <a:ext uri="{FF2B5EF4-FFF2-40B4-BE49-F238E27FC236}">
                <a16:creationId xmlns:a16="http://schemas.microsoft.com/office/drawing/2014/main" id="{EBDED44B-2548-4038-A790-59B49BD006F5}"/>
              </a:ext>
            </a:extLst>
          </p:cNvPr>
          <p:cNvSpPr/>
          <p:nvPr/>
        </p:nvSpPr>
        <p:spPr>
          <a:xfrm>
            <a:off x="7651514" y="5428652"/>
            <a:ext cx="2669989"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2" name="Slide Number Placeholder 1">
            <a:extLst>
              <a:ext uri="{FF2B5EF4-FFF2-40B4-BE49-F238E27FC236}">
                <a16:creationId xmlns:a16="http://schemas.microsoft.com/office/drawing/2014/main" id="{7F6CE53E-6767-4B9C-B868-E1FCAE995EE8}"/>
              </a:ext>
            </a:extLst>
          </p:cNvPr>
          <p:cNvSpPr>
            <a:spLocks noGrp="1"/>
          </p:cNvSpPr>
          <p:nvPr>
            <p:ph type="sldNum" sz="quarter" idx="12"/>
          </p:nvPr>
        </p:nvSpPr>
        <p:spPr/>
        <p:txBody>
          <a:bodyPr>
            <a:normAutofit lnSpcReduction="10000"/>
          </a:bodyPr>
          <a:lstStyle/>
          <a:p>
            <a:fld id="{330EA680-D336-4FF7-8B7A-9848BB0A1C32}" type="slidenum">
              <a:rPr lang="en-US" smtClean="0"/>
              <a:t>19</a:t>
            </a:fld>
            <a:endParaRPr lang="en-US"/>
          </a:p>
        </p:txBody>
      </p:sp>
    </p:spTree>
    <p:extLst>
      <p:ext uri="{BB962C8B-B14F-4D97-AF65-F5344CB8AC3E}">
        <p14:creationId xmlns:p14="http://schemas.microsoft.com/office/powerpoint/2010/main" val="3101083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Overview</a:t>
            </a:r>
            <a:endParaRPr lang="en-US"/>
          </a:p>
        </p:txBody>
      </p:sp>
      <p:sp>
        <p:nvSpPr>
          <p:cNvPr id="21" name="Arrow: Pentagon 20">
            <a:extLst>
              <a:ext uri="{FF2B5EF4-FFF2-40B4-BE49-F238E27FC236}">
                <a16:creationId xmlns:a16="http://schemas.microsoft.com/office/drawing/2014/main" id="{99EA9371-108D-4CAA-8409-D6745D149BFC}"/>
              </a:ext>
            </a:extLst>
          </p:cNvPr>
          <p:cNvSpPr/>
          <p:nvPr/>
        </p:nvSpPr>
        <p:spPr>
          <a:xfrm>
            <a:off x="114645" y="5429552"/>
            <a:ext cx="1711653" cy="1045348"/>
          </a:xfrm>
          <a:prstGeom prst="homePlate">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23" name="Arrow: Chevron 22">
            <a:extLst>
              <a:ext uri="{FF2B5EF4-FFF2-40B4-BE49-F238E27FC236}">
                <a16:creationId xmlns:a16="http://schemas.microsoft.com/office/drawing/2014/main" id="{0D51EC5B-393F-472A-BD2B-38F6E4D45874}"/>
              </a:ext>
            </a:extLst>
          </p:cNvPr>
          <p:cNvSpPr/>
          <p:nvPr/>
        </p:nvSpPr>
        <p:spPr>
          <a:xfrm>
            <a:off x="1438938" y="5428654"/>
            <a:ext cx="2324932"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25" name="Arrow: Chevron 24">
            <a:extLst>
              <a:ext uri="{FF2B5EF4-FFF2-40B4-BE49-F238E27FC236}">
                <a16:creationId xmlns:a16="http://schemas.microsoft.com/office/drawing/2014/main" id="{268A9404-DC53-4D45-8E4E-58B3ED450024}"/>
              </a:ext>
            </a:extLst>
          </p:cNvPr>
          <p:cNvSpPr/>
          <p:nvPr/>
        </p:nvSpPr>
        <p:spPr>
          <a:xfrm>
            <a:off x="3394259" y="5428654"/>
            <a:ext cx="2439950"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Overview</a:t>
            </a:r>
          </a:p>
        </p:txBody>
      </p:sp>
      <p:sp>
        <p:nvSpPr>
          <p:cNvPr id="27" name="Arrow: Chevron 26">
            <a:extLst>
              <a:ext uri="{FF2B5EF4-FFF2-40B4-BE49-F238E27FC236}">
                <a16:creationId xmlns:a16="http://schemas.microsoft.com/office/drawing/2014/main" id="{E63F9CD4-C390-422A-97B2-D241BB0D19E3}"/>
              </a:ext>
            </a:extLst>
          </p:cNvPr>
          <p:cNvSpPr/>
          <p:nvPr/>
        </p:nvSpPr>
        <p:spPr>
          <a:xfrm>
            <a:off x="9921579" y="5428654"/>
            <a:ext cx="2037385"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29" name="Arrow: Chevron 28">
            <a:extLst>
              <a:ext uri="{FF2B5EF4-FFF2-40B4-BE49-F238E27FC236}">
                <a16:creationId xmlns:a16="http://schemas.microsoft.com/office/drawing/2014/main" id="{F871EAFA-246C-48CB-A793-610F2F2CA4EB}"/>
              </a:ext>
            </a:extLst>
          </p:cNvPr>
          <p:cNvSpPr/>
          <p:nvPr/>
        </p:nvSpPr>
        <p:spPr>
          <a:xfrm>
            <a:off x="5427873" y="5428653"/>
            <a:ext cx="2635171"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Subsystems</a:t>
            </a:r>
          </a:p>
        </p:txBody>
      </p:sp>
      <p:sp>
        <p:nvSpPr>
          <p:cNvPr id="31" name="Arrow: Chevron 30">
            <a:extLst>
              <a:ext uri="{FF2B5EF4-FFF2-40B4-BE49-F238E27FC236}">
                <a16:creationId xmlns:a16="http://schemas.microsoft.com/office/drawing/2014/main" id="{6FE1B5A5-5C36-4322-A767-7468904FB6D7}"/>
              </a:ext>
            </a:extLst>
          </p:cNvPr>
          <p:cNvSpPr/>
          <p:nvPr/>
        </p:nvSpPr>
        <p:spPr>
          <a:xfrm>
            <a:off x="7669875" y="5428652"/>
            <a:ext cx="2669989"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2" name="Slide Number Placeholder 1">
            <a:extLst>
              <a:ext uri="{FF2B5EF4-FFF2-40B4-BE49-F238E27FC236}">
                <a16:creationId xmlns:a16="http://schemas.microsoft.com/office/drawing/2014/main" id="{E27020C8-0D54-4F15-8ACA-7E98FF30E7E5}"/>
              </a:ext>
            </a:extLst>
          </p:cNvPr>
          <p:cNvSpPr>
            <a:spLocks noGrp="1"/>
          </p:cNvSpPr>
          <p:nvPr>
            <p:ph type="sldNum" sz="quarter" idx="12"/>
          </p:nvPr>
        </p:nvSpPr>
        <p:spPr/>
        <p:txBody>
          <a:bodyPr>
            <a:normAutofit lnSpcReduction="10000"/>
          </a:bodyPr>
          <a:lstStyle/>
          <a:p>
            <a:fld id="{330EA680-D336-4FF7-8B7A-9848BB0A1C32}" type="slidenum">
              <a:rPr lang="en-US" smtClean="0"/>
              <a:t>2</a:t>
            </a:fld>
            <a:endParaRPr lang="en-US"/>
          </a:p>
        </p:txBody>
      </p:sp>
    </p:spTree>
    <p:extLst>
      <p:ext uri="{BB962C8B-B14F-4D97-AF65-F5344CB8AC3E}">
        <p14:creationId xmlns:p14="http://schemas.microsoft.com/office/powerpoint/2010/main" val="2900918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4" descr="A screenshot of a cell phone&#10;&#10;Description generated with high confidence">
            <a:extLst>
              <a:ext uri="{FF2B5EF4-FFF2-40B4-BE49-F238E27FC236}">
                <a16:creationId xmlns:a16="http://schemas.microsoft.com/office/drawing/2014/main" id="{6631B935-6D95-4559-8D74-A502D8346223}"/>
              </a:ext>
            </a:extLst>
          </p:cNvPr>
          <p:cNvPicPr>
            <a:picLocks noChangeAspect="1"/>
          </p:cNvPicPr>
          <p:nvPr/>
        </p:nvPicPr>
        <p:blipFill>
          <a:blip r:embed="rId3"/>
          <a:stretch>
            <a:fillRect/>
          </a:stretch>
        </p:blipFill>
        <p:spPr>
          <a:xfrm>
            <a:off x="-16042" y="1733681"/>
            <a:ext cx="11301662" cy="5123185"/>
          </a:xfrm>
          <a:prstGeom prst="rect">
            <a:avLst/>
          </a:prstGeom>
        </p:spPr>
      </p:pic>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5"/>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6"/>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396048" y="399585"/>
            <a:ext cx="10273930" cy="989386"/>
          </a:xfrm>
        </p:spPr>
        <p:txBody>
          <a:bodyPr>
            <a:normAutofit fontScale="90000"/>
          </a:bodyPr>
          <a:lstStyle/>
          <a:p>
            <a:r>
              <a:rPr lang="en-US"/>
              <a:t>Project Schedule – MSR to EOM (Original)</a:t>
            </a:r>
          </a:p>
        </p:txBody>
      </p:sp>
      <p:sp>
        <p:nvSpPr>
          <p:cNvPr id="5" name="TextBox 4">
            <a:extLst>
              <a:ext uri="{FF2B5EF4-FFF2-40B4-BE49-F238E27FC236}">
                <a16:creationId xmlns:a16="http://schemas.microsoft.com/office/drawing/2014/main" id="{0CA28901-424E-4B9F-9270-E2E64144F27C}"/>
              </a:ext>
            </a:extLst>
          </p:cNvPr>
          <p:cNvSpPr txBox="1"/>
          <p:nvPr/>
        </p:nvSpPr>
        <p:spPr>
          <a:xfrm>
            <a:off x="6522377" y="3431568"/>
            <a:ext cx="3171287" cy="147732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Delays in preliminary VICON testing; rolled into integration/testing schedule, which is now fleshed out</a:t>
            </a:r>
          </a:p>
        </p:txBody>
      </p:sp>
      <p:sp>
        <p:nvSpPr>
          <p:cNvPr id="6" name="Slide Number Placeholder 5">
            <a:extLst>
              <a:ext uri="{FF2B5EF4-FFF2-40B4-BE49-F238E27FC236}">
                <a16:creationId xmlns:a16="http://schemas.microsoft.com/office/drawing/2014/main" id="{1D0AB5D6-07EC-40F5-ACA0-92FCDFFAD468}"/>
              </a:ext>
            </a:extLst>
          </p:cNvPr>
          <p:cNvSpPr>
            <a:spLocks noGrp="1"/>
          </p:cNvSpPr>
          <p:nvPr>
            <p:ph type="sldNum" sz="quarter" idx="12"/>
          </p:nvPr>
        </p:nvSpPr>
        <p:spPr/>
        <p:txBody>
          <a:bodyPr>
            <a:normAutofit lnSpcReduction="10000"/>
          </a:bodyPr>
          <a:lstStyle/>
          <a:p>
            <a:fld id="{330EA680-D336-4FF7-8B7A-9848BB0A1C32}" type="slidenum">
              <a:rPr lang="en-US" smtClean="0"/>
              <a:t>20</a:t>
            </a:fld>
            <a:endParaRPr lang="en-US"/>
          </a:p>
        </p:txBody>
      </p:sp>
    </p:spTree>
    <p:extLst>
      <p:ext uri="{BB962C8B-B14F-4D97-AF65-F5344CB8AC3E}">
        <p14:creationId xmlns:p14="http://schemas.microsoft.com/office/powerpoint/2010/main" val="684197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4" descr="A screenshot of a map&#10;&#10;Description generated with very high confidence">
            <a:extLst>
              <a:ext uri="{FF2B5EF4-FFF2-40B4-BE49-F238E27FC236}">
                <a16:creationId xmlns:a16="http://schemas.microsoft.com/office/drawing/2014/main" id="{6631B935-6D95-4559-8D74-A502D8346223}"/>
              </a:ext>
            </a:extLst>
          </p:cNvPr>
          <p:cNvPicPr>
            <a:picLocks noChangeAspect="1"/>
          </p:cNvPicPr>
          <p:nvPr/>
        </p:nvPicPr>
        <p:blipFill>
          <a:blip r:embed="rId3"/>
          <a:stretch>
            <a:fillRect/>
          </a:stretch>
        </p:blipFill>
        <p:spPr>
          <a:xfrm>
            <a:off x="1082" y="1527672"/>
            <a:ext cx="11301662" cy="5321161"/>
          </a:xfrm>
          <a:prstGeom prst="rect">
            <a:avLst/>
          </a:prstGeom>
        </p:spPr>
      </p:pic>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5"/>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6"/>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396048" y="399585"/>
            <a:ext cx="10273930" cy="989386"/>
          </a:xfrm>
        </p:spPr>
        <p:txBody>
          <a:bodyPr>
            <a:normAutofit fontScale="90000"/>
          </a:bodyPr>
          <a:lstStyle/>
          <a:p>
            <a:r>
              <a:rPr lang="en-US"/>
              <a:t>Project Schedule – Testing (TRR  to EOM)</a:t>
            </a:r>
          </a:p>
        </p:txBody>
      </p:sp>
      <p:sp>
        <p:nvSpPr>
          <p:cNvPr id="5" name="Slide Number Placeholder 4">
            <a:extLst>
              <a:ext uri="{FF2B5EF4-FFF2-40B4-BE49-F238E27FC236}">
                <a16:creationId xmlns:a16="http://schemas.microsoft.com/office/drawing/2014/main" id="{EA7AD49E-3CCF-4961-9270-E5587E9A699E}"/>
              </a:ext>
            </a:extLst>
          </p:cNvPr>
          <p:cNvSpPr>
            <a:spLocks noGrp="1"/>
          </p:cNvSpPr>
          <p:nvPr>
            <p:ph type="sldNum" sz="quarter" idx="12"/>
          </p:nvPr>
        </p:nvSpPr>
        <p:spPr/>
        <p:txBody>
          <a:bodyPr>
            <a:normAutofit lnSpcReduction="10000"/>
          </a:bodyPr>
          <a:lstStyle/>
          <a:p>
            <a:fld id="{330EA680-D336-4FF7-8B7A-9848BB0A1C32}" type="slidenum">
              <a:rPr lang="en-US" smtClean="0"/>
              <a:t>21</a:t>
            </a:fld>
            <a:endParaRPr lang="en-US"/>
          </a:p>
        </p:txBody>
      </p:sp>
    </p:spTree>
    <p:extLst>
      <p:ext uri="{BB962C8B-B14F-4D97-AF65-F5344CB8AC3E}">
        <p14:creationId xmlns:p14="http://schemas.microsoft.com/office/powerpoint/2010/main" val="409043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4"/>
          <a:stretch>
            <a:fillRect/>
          </a:stretch>
        </p:blipFill>
        <p:spPr>
          <a:xfrm>
            <a:off x="2996292" y="91511"/>
            <a:ext cx="606880" cy="538156"/>
          </a:xfrm>
          <a:prstGeom prst="rect">
            <a:avLst/>
          </a:prstGeom>
        </p:spPr>
      </p:pic>
      <p:pic>
        <p:nvPicPr>
          <p:cNvPr id="2" name="Picture 4" descr="A close up of a map&#10;&#10;Description generated with high confidence">
            <a:extLst>
              <a:ext uri="{FF2B5EF4-FFF2-40B4-BE49-F238E27FC236}">
                <a16:creationId xmlns:a16="http://schemas.microsoft.com/office/drawing/2014/main" id="{789CCBC5-5142-4093-B1C6-145D49C8EC62}"/>
              </a:ext>
            </a:extLst>
          </p:cNvPr>
          <p:cNvPicPr>
            <a:picLocks noChangeAspect="1"/>
          </p:cNvPicPr>
          <p:nvPr/>
        </p:nvPicPr>
        <p:blipFill>
          <a:blip r:embed="rId5"/>
          <a:stretch>
            <a:fillRect/>
          </a:stretch>
        </p:blipFill>
        <p:spPr>
          <a:xfrm>
            <a:off x="4278" y="-318"/>
            <a:ext cx="12217687" cy="6875759"/>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6"/>
          <a:stretch>
            <a:fillRect/>
          </a:stretch>
        </p:blipFill>
        <p:spPr>
          <a:xfrm>
            <a:off x="10502232" y="3808"/>
            <a:ext cx="1685490" cy="1968771"/>
          </a:xfrm>
          <a:prstGeom prst="rect">
            <a:avLst/>
          </a:prstGeom>
        </p:spPr>
      </p:pic>
      <p:pic>
        <p:nvPicPr>
          <p:cNvPr id="5" name="Picture 5" descr="A screenshot of a cell phone&#10;&#10;Description generated with very high confidence">
            <a:extLst>
              <a:ext uri="{FF2B5EF4-FFF2-40B4-BE49-F238E27FC236}">
                <a16:creationId xmlns:a16="http://schemas.microsoft.com/office/drawing/2014/main" id="{05D35AAA-9560-4674-9613-3E1122C4354E}"/>
              </a:ext>
            </a:extLst>
          </p:cNvPr>
          <p:cNvPicPr>
            <a:picLocks noChangeAspect="1"/>
          </p:cNvPicPr>
          <p:nvPr/>
        </p:nvPicPr>
        <p:blipFill>
          <a:blip r:embed="rId7"/>
          <a:stretch>
            <a:fillRect/>
          </a:stretch>
        </p:blipFill>
        <p:spPr>
          <a:xfrm>
            <a:off x="7823769" y="268496"/>
            <a:ext cx="2332235" cy="2956222"/>
          </a:xfrm>
          <a:prstGeom prst="rect">
            <a:avLst/>
          </a:prstGeom>
        </p:spPr>
      </p:pic>
      <p:sp>
        <p:nvSpPr>
          <p:cNvPr id="11" name="Title 2">
            <a:extLst>
              <a:ext uri="{FF2B5EF4-FFF2-40B4-BE49-F238E27FC236}">
                <a16:creationId xmlns:a16="http://schemas.microsoft.com/office/drawing/2014/main" id="{39718A9E-93A4-47E7-BC91-A173F4D23DD6}"/>
              </a:ext>
            </a:extLst>
          </p:cNvPr>
          <p:cNvSpPr>
            <a:spLocks noGrp="1"/>
          </p:cNvSpPr>
          <p:nvPr/>
        </p:nvSpPr>
        <p:spPr>
          <a:xfrm>
            <a:off x="1285844" y="5731422"/>
            <a:ext cx="9423699" cy="1160621"/>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a:t>Project Schedule</a:t>
            </a:r>
          </a:p>
          <a:p>
            <a:pPr algn="ctr"/>
            <a:r>
              <a:rPr lang="en-US"/>
              <a:t>-</a:t>
            </a:r>
          </a:p>
          <a:p>
            <a:pPr algn="ctr"/>
            <a:r>
              <a:rPr lang="en-US"/>
              <a:t>TRR to PFR</a:t>
            </a:r>
          </a:p>
        </p:txBody>
      </p:sp>
    </p:spTree>
    <p:extLst>
      <p:ext uri="{BB962C8B-B14F-4D97-AF65-F5344CB8AC3E}">
        <p14:creationId xmlns:p14="http://schemas.microsoft.com/office/powerpoint/2010/main" val="451258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Test Readiness</a:t>
            </a:r>
            <a:br>
              <a:rPr lang="en-US"/>
            </a:br>
            <a:r>
              <a:rPr lang="en-US" sz="8800"/>
              <a:t>Overview</a:t>
            </a:r>
            <a:endParaRPr lang="en-US"/>
          </a:p>
        </p:txBody>
      </p:sp>
      <p:sp>
        <p:nvSpPr>
          <p:cNvPr id="2" name="Arrow: Pentagon 1">
            <a:extLst>
              <a:ext uri="{FF2B5EF4-FFF2-40B4-BE49-F238E27FC236}">
                <a16:creationId xmlns:a16="http://schemas.microsoft.com/office/drawing/2014/main" id="{435A7871-750C-4FEA-BF93-C888628F0936}"/>
              </a:ext>
            </a:extLst>
          </p:cNvPr>
          <p:cNvSpPr/>
          <p:nvPr/>
        </p:nvSpPr>
        <p:spPr>
          <a:xfrm>
            <a:off x="114645" y="5429552"/>
            <a:ext cx="1711653" cy="1045348"/>
          </a:xfrm>
          <a:prstGeom prst="homePlate">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3" name="Arrow: Chevron 2">
            <a:extLst>
              <a:ext uri="{FF2B5EF4-FFF2-40B4-BE49-F238E27FC236}">
                <a16:creationId xmlns:a16="http://schemas.microsoft.com/office/drawing/2014/main" id="{33753609-4D0D-48A5-9B31-5BC385B0978D}"/>
              </a:ext>
            </a:extLst>
          </p:cNvPr>
          <p:cNvSpPr/>
          <p:nvPr/>
        </p:nvSpPr>
        <p:spPr>
          <a:xfrm>
            <a:off x="1438938" y="5428654"/>
            <a:ext cx="2324932"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8" name="Arrow: Chevron 7">
            <a:extLst>
              <a:ext uri="{FF2B5EF4-FFF2-40B4-BE49-F238E27FC236}">
                <a16:creationId xmlns:a16="http://schemas.microsoft.com/office/drawing/2014/main" id="{962F22F9-92CF-4EC7-85C5-D095C31E4A4C}"/>
              </a:ext>
            </a:extLst>
          </p:cNvPr>
          <p:cNvSpPr/>
          <p:nvPr/>
        </p:nvSpPr>
        <p:spPr>
          <a:xfrm>
            <a:off x="3357536" y="5428654"/>
            <a:ext cx="2439950" cy="1045349"/>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Overview</a:t>
            </a:r>
          </a:p>
        </p:txBody>
      </p:sp>
      <p:sp>
        <p:nvSpPr>
          <p:cNvPr id="9" name="Arrow: Chevron 8">
            <a:extLst>
              <a:ext uri="{FF2B5EF4-FFF2-40B4-BE49-F238E27FC236}">
                <a16:creationId xmlns:a16="http://schemas.microsoft.com/office/drawing/2014/main" id="{3EC52793-8C07-47DA-99B2-E4515D64CA9C}"/>
              </a:ext>
            </a:extLst>
          </p:cNvPr>
          <p:cNvSpPr/>
          <p:nvPr/>
        </p:nvSpPr>
        <p:spPr>
          <a:xfrm>
            <a:off x="9921579" y="5428654"/>
            <a:ext cx="2037385"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12" name="Arrow: Chevron 11">
            <a:extLst>
              <a:ext uri="{FF2B5EF4-FFF2-40B4-BE49-F238E27FC236}">
                <a16:creationId xmlns:a16="http://schemas.microsoft.com/office/drawing/2014/main" id="{0982781F-EEBF-4A18-A7FB-1FBC5CA87BA4}"/>
              </a:ext>
            </a:extLst>
          </p:cNvPr>
          <p:cNvSpPr/>
          <p:nvPr/>
        </p:nvSpPr>
        <p:spPr>
          <a:xfrm>
            <a:off x="5409512" y="5428653"/>
            <a:ext cx="2653533"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Subsystems</a:t>
            </a:r>
          </a:p>
        </p:txBody>
      </p:sp>
      <p:sp>
        <p:nvSpPr>
          <p:cNvPr id="13" name="Arrow: Chevron 12">
            <a:extLst>
              <a:ext uri="{FF2B5EF4-FFF2-40B4-BE49-F238E27FC236}">
                <a16:creationId xmlns:a16="http://schemas.microsoft.com/office/drawing/2014/main" id="{B855F443-E43B-4D3C-B3C9-80B7E4817943}"/>
              </a:ext>
            </a:extLst>
          </p:cNvPr>
          <p:cNvSpPr/>
          <p:nvPr/>
        </p:nvSpPr>
        <p:spPr>
          <a:xfrm>
            <a:off x="7651514" y="5428652"/>
            <a:ext cx="2669989"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4" name="Slide Number Placeholder 3">
            <a:extLst>
              <a:ext uri="{FF2B5EF4-FFF2-40B4-BE49-F238E27FC236}">
                <a16:creationId xmlns:a16="http://schemas.microsoft.com/office/drawing/2014/main" id="{2ABE7218-752B-4C09-A338-E3BED1BA6BDD}"/>
              </a:ext>
            </a:extLst>
          </p:cNvPr>
          <p:cNvSpPr>
            <a:spLocks noGrp="1"/>
          </p:cNvSpPr>
          <p:nvPr>
            <p:ph type="sldNum" sz="quarter" idx="12"/>
          </p:nvPr>
        </p:nvSpPr>
        <p:spPr/>
        <p:txBody>
          <a:bodyPr>
            <a:normAutofit lnSpcReduction="10000"/>
          </a:bodyPr>
          <a:lstStyle/>
          <a:p>
            <a:fld id="{330EA680-D336-4FF7-8B7A-9848BB0A1C32}" type="slidenum">
              <a:rPr lang="en-US" smtClean="0"/>
              <a:t>23</a:t>
            </a:fld>
            <a:endParaRPr lang="en-US"/>
          </a:p>
        </p:txBody>
      </p:sp>
    </p:spTree>
    <p:extLst>
      <p:ext uri="{BB962C8B-B14F-4D97-AF65-F5344CB8AC3E}">
        <p14:creationId xmlns:p14="http://schemas.microsoft.com/office/powerpoint/2010/main" val="2297720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Overview</a:t>
            </a:r>
          </a:p>
        </p:txBody>
      </p:sp>
      <p:graphicFrame>
        <p:nvGraphicFramePr>
          <p:cNvPr id="5" name="Table 5">
            <a:extLst>
              <a:ext uri="{FF2B5EF4-FFF2-40B4-BE49-F238E27FC236}">
                <a16:creationId xmlns:a16="http://schemas.microsoft.com/office/drawing/2014/main" id="{6027E681-49AC-4C0E-AD90-9F60F70D9A32}"/>
              </a:ext>
            </a:extLst>
          </p:cNvPr>
          <p:cNvGraphicFramePr>
            <a:graphicFrameLocks noGrp="1"/>
          </p:cNvGraphicFramePr>
          <p:nvPr>
            <p:extLst>
              <p:ext uri="{D42A27DB-BD31-4B8C-83A1-F6EECF244321}">
                <p14:modId xmlns:p14="http://schemas.microsoft.com/office/powerpoint/2010/main" val="3521888764"/>
              </p:ext>
            </p:extLst>
          </p:nvPr>
        </p:nvGraphicFramePr>
        <p:xfrm>
          <a:off x="877018" y="1710905"/>
          <a:ext cx="9715980" cy="4164411"/>
        </p:xfrm>
        <a:graphic>
          <a:graphicData uri="http://schemas.openxmlformats.org/drawingml/2006/table">
            <a:tbl>
              <a:tblPr firstRow="1" bandRow="1">
                <a:tableStyleId>{5C22544A-7EE6-4342-B048-85BDC9FD1C3A}</a:tableStyleId>
              </a:tblPr>
              <a:tblGrid>
                <a:gridCol w="3238660">
                  <a:extLst>
                    <a:ext uri="{9D8B030D-6E8A-4147-A177-3AD203B41FA5}">
                      <a16:colId xmlns:a16="http://schemas.microsoft.com/office/drawing/2014/main" val="1894239479"/>
                    </a:ext>
                  </a:extLst>
                </a:gridCol>
                <a:gridCol w="3238660">
                  <a:extLst>
                    <a:ext uri="{9D8B030D-6E8A-4147-A177-3AD203B41FA5}">
                      <a16:colId xmlns:a16="http://schemas.microsoft.com/office/drawing/2014/main" val="1130654901"/>
                    </a:ext>
                  </a:extLst>
                </a:gridCol>
                <a:gridCol w="3238660">
                  <a:extLst>
                    <a:ext uri="{9D8B030D-6E8A-4147-A177-3AD203B41FA5}">
                      <a16:colId xmlns:a16="http://schemas.microsoft.com/office/drawing/2014/main" val="272140690"/>
                    </a:ext>
                  </a:extLst>
                </a:gridCol>
              </a:tblGrid>
              <a:tr h="799231">
                <a:tc>
                  <a:txBody>
                    <a:bodyPr/>
                    <a:lstStyle/>
                    <a:p>
                      <a:r>
                        <a:rPr lang="en-US" b="0"/>
                        <a:t>Component Tests</a:t>
                      </a:r>
                    </a:p>
                  </a:txBody>
                  <a:tcPr/>
                </a:tc>
                <a:tc>
                  <a:txBody>
                    <a:bodyPr/>
                    <a:lstStyle/>
                    <a:p>
                      <a:r>
                        <a:rPr lang="en-US" b="0"/>
                        <a:t>Subsystem Tests</a:t>
                      </a:r>
                    </a:p>
                  </a:txBody>
                  <a:tcPr/>
                </a:tc>
                <a:tc>
                  <a:txBody>
                    <a:bodyPr/>
                    <a:lstStyle/>
                    <a:p>
                      <a:r>
                        <a:rPr lang="en-US" b="0"/>
                        <a:t>Integration Tests</a:t>
                      </a:r>
                    </a:p>
                  </a:txBody>
                  <a:tcPr/>
                </a:tc>
                <a:extLst>
                  <a:ext uri="{0D108BD9-81ED-4DB2-BD59-A6C34878D82A}">
                    <a16:rowId xmlns:a16="http://schemas.microsoft.com/office/drawing/2014/main" val="2253743135"/>
                  </a:ext>
                </a:extLst>
              </a:tr>
              <a:tr h="841295">
                <a:tc>
                  <a:txBody>
                    <a:bodyPr/>
                    <a:lstStyle/>
                    <a:p>
                      <a:r>
                        <a:rPr lang="en-US" b="0"/>
                        <a:t>Actuation of individual motors</a:t>
                      </a:r>
                    </a:p>
                  </a:txBody>
                  <a:tcPr>
                    <a:solidFill>
                      <a:schemeClr val="accent3"/>
                    </a:solidFill>
                  </a:tcPr>
                </a:tc>
                <a:tc>
                  <a:txBody>
                    <a:bodyPr/>
                    <a:lstStyle/>
                    <a:p>
                      <a:r>
                        <a:rPr lang="en-US" b="1"/>
                        <a:t>Sensor coordinate transfer test</a:t>
                      </a:r>
                    </a:p>
                  </a:txBody>
                  <a:tcPr>
                    <a:solidFill>
                      <a:schemeClr val="accent5">
                        <a:lumMod val="60000"/>
                        <a:lumOff val="40000"/>
                      </a:schemeClr>
                    </a:solidFill>
                  </a:tcPr>
                </a:tc>
                <a:tc>
                  <a:txBody>
                    <a:bodyPr/>
                    <a:lstStyle/>
                    <a:p>
                      <a:r>
                        <a:rPr lang="en-US" b="0"/>
                        <a:t>Uncontrolled accuracy tests</a:t>
                      </a:r>
                    </a:p>
                  </a:txBody>
                  <a:tcPr>
                    <a:solidFill>
                      <a:schemeClr val="accent5">
                        <a:lumMod val="60000"/>
                        <a:lumOff val="40000"/>
                      </a:schemeClr>
                    </a:solidFill>
                  </a:tcPr>
                </a:tc>
                <a:extLst>
                  <a:ext uri="{0D108BD9-81ED-4DB2-BD59-A6C34878D82A}">
                    <a16:rowId xmlns:a16="http://schemas.microsoft.com/office/drawing/2014/main" val="319824751"/>
                  </a:ext>
                </a:extLst>
              </a:tr>
              <a:tr h="841295">
                <a:tc>
                  <a:txBody>
                    <a:bodyPr/>
                    <a:lstStyle/>
                    <a:p>
                      <a:r>
                        <a:rPr lang="en-US" b="0"/>
                        <a:t>Intel and Pixy functionality tests</a:t>
                      </a:r>
                    </a:p>
                  </a:txBody>
                  <a:tcPr>
                    <a:solidFill>
                      <a:schemeClr val="accent3"/>
                    </a:solidFill>
                  </a:tcPr>
                </a:tc>
                <a:tc>
                  <a:txBody>
                    <a:bodyPr/>
                    <a:lstStyle/>
                    <a:p>
                      <a:r>
                        <a:rPr lang="en-US" b="1"/>
                        <a:t>Arm thermal test</a:t>
                      </a:r>
                    </a:p>
                  </a:txBody>
                  <a:tcPr>
                    <a:solidFill>
                      <a:schemeClr val="accent3"/>
                    </a:solidFill>
                  </a:tcPr>
                </a:tc>
                <a:tc>
                  <a:txBody>
                    <a:bodyPr/>
                    <a:lstStyle/>
                    <a:p>
                      <a:r>
                        <a:rPr lang="en-US" b="1"/>
                        <a:t>Controlled accuracy tests</a:t>
                      </a:r>
                    </a:p>
                  </a:txBody>
                  <a:tcPr>
                    <a:solidFill>
                      <a:schemeClr val="accent5">
                        <a:lumMod val="60000"/>
                        <a:lumOff val="40000"/>
                      </a:schemeClr>
                    </a:solidFill>
                  </a:tcPr>
                </a:tc>
                <a:extLst>
                  <a:ext uri="{0D108BD9-81ED-4DB2-BD59-A6C34878D82A}">
                    <a16:rowId xmlns:a16="http://schemas.microsoft.com/office/drawing/2014/main" val="1747429425"/>
                  </a:ext>
                </a:extLst>
              </a:tr>
              <a:tr h="841295">
                <a:tc>
                  <a:txBody>
                    <a:bodyPr/>
                    <a:lstStyle/>
                    <a:p>
                      <a:r>
                        <a:rPr lang="en-US" b="0"/>
                        <a:t>Infinite rotation of EE using slip ring</a:t>
                      </a:r>
                    </a:p>
                  </a:txBody>
                  <a:tcPr>
                    <a:solidFill>
                      <a:schemeClr val="accent3"/>
                    </a:solidFill>
                  </a:tcPr>
                </a:tc>
                <a:tc>
                  <a:txBody>
                    <a:bodyPr/>
                    <a:lstStyle/>
                    <a:p>
                      <a:r>
                        <a:rPr lang="en-US" b="1"/>
                        <a:t>Intel D435 accuracy test</a:t>
                      </a:r>
                    </a:p>
                  </a:txBody>
                  <a:tcPr>
                    <a:solidFill>
                      <a:schemeClr val="accent5">
                        <a:lumMod val="60000"/>
                        <a:lumOff val="40000"/>
                      </a:schemeClr>
                    </a:solidFill>
                  </a:tcPr>
                </a:tc>
                <a:tc>
                  <a:txBody>
                    <a:bodyPr/>
                    <a:lstStyle/>
                    <a:p>
                      <a:r>
                        <a:rPr lang="en-US" b="1"/>
                        <a:t>Secondary sensor and EE spin up tests</a:t>
                      </a:r>
                    </a:p>
                  </a:txBody>
                  <a:tcPr>
                    <a:solidFill>
                      <a:schemeClr val="accent5">
                        <a:lumMod val="60000"/>
                        <a:lumOff val="40000"/>
                      </a:schemeClr>
                    </a:solidFill>
                  </a:tcPr>
                </a:tc>
                <a:extLst>
                  <a:ext uri="{0D108BD9-81ED-4DB2-BD59-A6C34878D82A}">
                    <a16:rowId xmlns:a16="http://schemas.microsoft.com/office/drawing/2014/main" val="2596572104"/>
                  </a:ext>
                </a:extLst>
              </a:tr>
              <a:tr h="841295">
                <a:tc>
                  <a:txBody>
                    <a:bodyPr/>
                    <a:lstStyle/>
                    <a:p>
                      <a:r>
                        <a:rPr lang="en-US" b="0"/>
                        <a:t>AR tag identification test</a:t>
                      </a:r>
                    </a:p>
                  </a:txBody>
                  <a:tcPr>
                    <a:solidFill>
                      <a:schemeClr val="accent3"/>
                    </a:solidFill>
                  </a:tcPr>
                </a:tc>
                <a:tc>
                  <a:txBody>
                    <a:bodyPr/>
                    <a:lstStyle/>
                    <a:p>
                      <a:r>
                        <a:rPr lang="en-US" b="0"/>
                        <a:t>EE and GP state determination test</a:t>
                      </a:r>
                    </a:p>
                  </a:txBody>
                  <a:tcPr>
                    <a:solidFill>
                      <a:schemeClr val="accent5">
                        <a:lumMod val="60000"/>
                        <a:lumOff val="40000"/>
                      </a:schemeClr>
                    </a:solidFill>
                  </a:tcPr>
                </a:tc>
                <a:tc>
                  <a:txBody>
                    <a:bodyPr/>
                    <a:lstStyle/>
                    <a:p>
                      <a:r>
                        <a:rPr lang="en-US" b="0"/>
                        <a:t>Full system levels of success test</a:t>
                      </a:r>
                    </a:p>
                  </a:txBody>
                  <a:tcPr>
                    <a:solidFill>
                      <a:schemeClr val="accent5">
                        <a:lumMod val="60000"/>
                        <a:lumOff val="40000"/>
                      </a:schemeClr>
                    </a:solidFill>
                  </a:tcPr>
                </a:tc>
                <a:extLst>
                  <a:ext uri="{0D108BD9-81ED-4DB2-BD59-A6C34878D82A}">
                    <a16:rowId xmlns:a16="http://schemas.microsoft.com/office/drawing/2014/main" val="898574920"/>
                  </a:ext>
                </a:extLst>
              </a:tr>
            </a:tbl>
          </a:graphicData>
        </a:graphic>
      </p:graphicFrame>
      <p:graphicFrame>
        <p:nvGraphicFramePr>
          <p:cNvPr id="2" name="Table 5">
            <a:extLst>
              <a:ext uri="{FF2B5EF4-FFF2-40B4-BE49-F238E27FC236}">
                <a16:creationId xmlns:a16="http://schemas.microsoft.com/office/drawing/2014/main" id="{10598247-F388-4B59-9053-3D77FBA28B2B}"/>
              </a:ext>
            </a:extLst>
          </p:cNvPr>
          <p:cNvGraphicFramePr>
            <a:graphicFrameLocks noGrp="1"/>
          </p:cNvGraphicFramePr>
          <p:nvPr>
            <p:extLst>
              <p:ext uri="{D42A27DB-BD31-4B8C-83A1-F6EECF244321}">
                <p14:modId xmlns:p14="http://schemas.microsoft.com/office/powerpoint/2010/main" val="1798211329"/>
              </p:ext>
            </p:extLst>
          </p:nvPr>
        </p:nvGraphicFramePr>
        <p:xfrm>
          <a:off x="3442771" y="6114361"/>
          <a:ext cx="4617970" cy="566012"/>
        </p:xfrm>
        <a:graphic>
          <a:graphicData uri="http://schemas.openxmlformats.org/drawingml/2006/table">
            <a:tbl>
              <a:tblPr bandRow="1">
                <a:tableStyleId>{5C22544A-7EE6-4342-B048-85BDC9FD1C3A}</a:tableStyleId>
              </a:tblPr>
              <a:tblGrid>
                <a:gridCol w="2308985">
                  <a:extLst>
                    <a:ext uri="{9D8B030D-6E8A-4147-A177-3AD203B41FA5}">
                      <a16:colId xmlns:a16="http://schemas.microsoft.com/office/drawing/2014/main" val="3534642441"/>
                    </a:ext>
                  </a:extLst>
                </a:gridCol>
                <a:gridCol w="2308985">
                  <a:extLst>
                    <a:ext uri="{9D8B030D-6E8A-4147-A177-3AD203B41FA5}">
                      <a16:colId xmlns:a16="http://schemas.microsoft.com/office/drawing/2014/main" val="4260226791"/>
                    </a:ext>
                  </a:extLst>
                </a:gridCol>
              </a:tblGrid>
              <a:tr h="566012">
                <a:tc>
                  <a:txBody>
                    <a:bodyPr/>
                    <a:lstStyle/>
                    <a:p>
                      <a:pPr lvl="0" algn="ctr">
                        <a:buNone/>
                      </a:pPr>
                      <a:r>
                        <a:rPr lang="en-US"/>
                        <a:t>Complete</a:t>
                      </a:r>
                    </a:p>
                  </a:txBody>
                  <a:tcPr anchor="ctr">
                    <a:solidFill>
                      <a:schemeClr val="accent3"/>
                    </a:solidFill>
                  </a:tcPr>
                </a:tc>
                <a:tc>
                  <a:txBody>
                    <a:bodyPr/>
                    <a:lstStyle/>
                    <a:p>
                      <a:pPr algn="ctr"/>
                      <a:r>
                        <a:rPr lang="en-US"/>
                        <a:t>Incomplete</a:t>
                      </a:r>
                    </a:p>
                  </a:txBody>
                  <a:tcPr anchor="ctr">
                    <a:solidFill>
                      <a:schemeClr val="accent5">
                        <a:lumMod val="60000"/>
                        <a:lumOff val="40000"/>
                      </a:schemeClr>
                    </a:solidFill>
                  </a:tcPr>
                </a:tc>
                <a:extLst>
                  <a:ext uri="{0D108BD9-81ED-4DB2-BD59-A6C34878D82A}">
                    <a16:rowId xmlns:a16="http://schemas.microsoft.com/office/drawing/2014/main" val="2201115454"/>
                  </a:ext>
                </a:extLst>
              </a:tr>
            </a:tbl>
          </a:graphicData>
        </a:graphic>
      </p:graphicFrame>
      <p:sp>
        <p:nvSpPr>
          <p:cNvPr id="6" name="Slide Number Placeholder 5">
            <a:extLst>
              <a:ext uri="{FF2B5EF4-FFF2-40B4-BE49-F238E27FC236}">
                <a16:creationId xmlns:a16="http://schemas.microsoft.com/office/drawing/2014/main" id="{41756B7D-78A0-4C20-8CD4-F369B072F4EA}"/>
              </a:ext>
            </a:extLst>
          </p:cNvPr>
          <p:cNvSpPr>
            <a:spLocks noGrp="1"/>
          </p:cNvSpPr>
          <p:nvPr>
            <p:ph type="sldNum" sz="quarter" idx="12"/>
          </p:nvPr>
        </p:nvSpPr>
        <p:spPr/>
        <p:txBody>
          <a:bodyPr>
            <a:normAutofit lnSpcReduction="10000"/>
          </a:bodyPr>
          <a:lstStyle/>
          <a:p>
            <a:fld id="{330EA680-D336-4FF7-8B7A-9848BB0A1C32}" type="slidenum">
              <a:rPr lang="en-US" smtClean="0"/>
              <a:t>24</a:t>
            </a:fld>
            <a:endParaRPr lang="en-US"/>
          </a:p>
        </p:txBody>
      </p:sp>
    </p:spTree>
    <p:extLst>
      <p:ext uri="{BB962C8B-B14F-4D97-AF65-F5344CB8AC3E}">
        <p14:creationId xmlns:p14="http://schemas.microsoft.com/office/powerpoint/2010/main" val="1212035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Test Readiness</a:t>
            </a:r>
            <a:br>
              <a:rPr lang="en-US"/>
            </a:br>
            <a:r>
              <a:rPr lang="en-US" sz="8800"/>
              <a:t>- Subsystems -</a:t>
            </a:r>
            <a:endParaRPr lang="en-US"/>
          </a:p>
        </p:txBody>
      </p:sp>
      <p:sp>
        <p:nvSpPr>
          <p:cNvPr id="4" name="Arrow: Pentagon 3">
            <a:extLst>
              <a:ext uri="{FF2B5EF4-FFF2-40B4-BE49-F238E27FC236}">
                <a16:creationId xmlns:a16="http://schemas.microsoft.com/office/drawing/2014/main" id="{1BA9671C-2B67-4230-8420-FED3AC7688B9}"/>
              </a:ext>
            </a:extLst>
          </p:cNvPr>
          <p:cNvSpPr/>
          <p:nvPr/>
        </p:nvSpPr>
        <p:spPr>
          <a:xfrm>
            <a:off x="114645" y="5429552"/>
            <a:ext cx="1711653" cy="1045348"/>
          </a:xfrm>
          <a:prstGeom prst="homePlate">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5" name="Arrow: Chevron 4">
            <a:extLst>
              <a:ext uri="{FF2B5EF4-FFF2-40B4-BE49-F238E27FC236}">
                <a16:creationId xmlns:a16="http://schemas.microsoft.com/office/drawing/2014/main" id="{C4CB4FDF-4179-4AA6-8D88-4FD46691F5E8}"/>
              </a:ext>
            </a:extLst>
          </p:cNvPr>
          <p:cNvSpPr/>
          <p:nvPr/>
        </p:nvSpPr>
        <p:spPr>
          <a:xfrm>
            <a:off x="1438938" y="5428654"/>
            <a:ext cx="2324932"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6" name="Arrow: Chevron 5">
            <a:extLst>
              <a:ext uri="{FF2B5EF4-FFF2-40B4-BE49-F238E27FC236}">
                <a16:creationId xmlns:a16="http://schemas.microsoft.com/office/drawing/2014/main" id="{29A1C3A8-11FE-43A4-BF53-A8F280E465D6}"/>
              </a:ext>
            </a:extLst>
          </p:cNvPr>
          <p:cNvSpPr/>
          <p:nvPr/>
        </p:nvSpPr>
        <p:spPr>
          <a:xfrm>
            <a:off x="3357536" y="5428654"/>
            <a:ext cx="2439950"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Overview</a:t>
            </a:r>
          </a:p>
        </p:txBody>
      </p:sp>
      <p:sp>
        <p:nvSpPr>
          <p:cNvPr id="7" name="Arrow: Chevron 6">
            <a:extLst>
              <a:ext uri="{FF2B5EF4-FFF2-40B4-BE49-F238E27FC236}">
                <a16:creationId xmlns:a16="http://schemas.microsoft.com/office/drawing/2014/main" id="{3A57932D-5EEE-4BDE-B1FF-B9C1D6F4D965}"/>
              </a:ext>
            </a:extLst>
          </p:cNvPr>
          <p:cNvSpPr/>
          <p:nvPr/>
        </p:nvSpPr>
        <p:spPr>
          <a:xfrm>
            <a:off x="9921579" y="5428654"/>
            <a:ext cx="2037385"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10" name="Arrow: Chevron 9">
            <a:extLst>
              <a:ext uri="{FF2B5EF4-FFF2-40B4-BE49-F238E27FC236}">
                <a16:creationId xmlns:a16="http://schemas.microsoft.com/office/drawing/2014/main" id="{BAF7001C-04EF-413F-8CC4-FF2C09F0A07B}"/>
              </a:ext>
            </a:extLst>
          </p:cNvPr>
          <p:cNvSpPr/>
          <p:nvPr/>
        </p:nvSpPr>
        <p:spPr>
          <a:xfrm>
            <a:off x="5409512" y="5428653"/>
            <a:ext cx="2653533" cy="1045349"/>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Subsystems</a:t>
            </a:r>
          </a:p>
        </p:txBody>
      </p:sp>
      <p:sp>
        <p:nvSpPr>
          <p:cNvPr id="21" name="Arrow: Chevron 20">
            <a:extLst>
              <a:ext uri="{FF2B5EF4-FFF2-40B4-BE49-F238E27FC236}">
                <a16:creationId xmlns:a16="http://schemas.microsoft.com/office/drawing/2014/main" id="{21EB524E-B1E3-483D-A928-B7C38E824902}"/>
              </a:ext>
            </a:extLst>
          </p:cNvPr>
          <p:cNvSpPr/>
          <p:nvPr/>
        </p:nvSpPr>
        <p:spPr>
          <a:xfrm>
            <a:off x="7651514" y="5428652"/>
            <a:ext cx="2669989"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2" name="Slide Number Placeholder 1">
            <a:extLst>
              <a:ext uri="{FF2B5EF4-FFF2-40B4-BE49-F238E27FC236}">
                <a16:creationId xmlns:a16="http://schemas.microsoft.com/office/drawing/2014/main" id="{CFDAC557-FF74-4F6E-9E4E-E1455206EEA7}"/>
              </a:ext>
            </a:extLst>
          </p:cNvPr>
          <p:cNvSpPr>
            <a:spLocks noGrp="1"/>
          </p:cNvSpPr>
          <p:nvPr>
            <p:ph type="sldNum" sz="quarter" idx="12"/>
          </p:nvPr>
        </p:nvSpPr>
        <p:spPr/>
        <p:txBody>
          <a:bodyPr>
            <a:normAutofit lnSpcReduction="10000"/>
          </a:bodyPr>
          <a:lstStyle/>
          <a:p>
            <a:fld id="{330EA680-D336-4FF7-8B7A-9848BB0A1C32}" type="slidenum">
              <a:rPr lang="en-US" smtClean="0"/>
              <a:t>25</a:t>
            </a:fld>
            <a:endParaRPr lang="en-US"/>
          </a:p>
        </p:txBody>
      </p:sp>
    </p:spTree>
    <p:extLst>
      <p:ext uri="{BB962C8B-B14F-4D97-AF65-F5344CB8AC3E}">
        <p14:creationId xmlns:p14="http://schemas.microsoft.com/office/powerpoint/2010/main" val="824161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Intel D435 Accuracy Test</a:t>
            </a:r>
          </a:p>
        </p:txBody>
      </p:sp>
      <p:pic>
        <p:nvPicPr>
          <p:cNvPr id="2" name="Picture 4" descr="A picture containing floor, indoor, room, wall&#10;&#10;Description generated with high confidence">
            <a:extLst>
              <a:ext uri="{FF2B5EF4-FFF2-40B4-BE49-F238E27FC236}">
                <a16:creationId xmlns:a16="http://schemas.microsoft.com/office/drawing/2014/main" id="{6AF24809-E0ED-4B80-BBC6-7378A53CC82B}"/>
              </a:ext>
            </a:extLst>
          </p:cNvPr>
          <p:cNvPicPr>
            <a:picLocks noChangeAspect="1"/>
          </p:cNvPicPr>
          <p:nvPr/>
        </p:nvPicPr>
        <p:blipFill>
          <a:blip r:embed="rId6"/>
          <a:stretch>
            <a:fillRect/>
          </a:stretch>
        </p:blipFill>
        <p:spPr>
          <a:xfrm>
            <a:off x="5751338" y="2622421"/>
            <a:ext cx="5075010" cy="3803906"/>
          </a:xfrm>
          <a:prstGeom prst="rect">
            <a:avLst/>
          </a:prstGeom>
        </p:spPr>
      </p:pic>
      <p:cxnSp>
        <p:nvCxnSpPr>
          <p:cNvPr id="7" name="Straight Arrow Connector 6">
            <a:extLst>
              <a:ext uri="{FF2B5EF4-FFF2-40B4-BE49-F238E27FC236}">
                <a16:creationId xmlns:a16="http://schemas.microsoft.com/office/drawing/2014/main" id="{EA65CCAC-FDA4-401D-A022-B65F0EA0E34B}"/>
              </a:ext>
            </a:extLst>
          </p:cNvPr>
          <p:cNvCxnSpPr/>
          <p:nvPr/>
        </p:nvCxnSpPr>
        <p:spPr>
          <a:xfrm flipV="1">
            <a:off x="6831101" y="4203719"/>
            <a:ext cx="605183" cy="1371598"/>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8DC38638-A397-4507-ADC0-01EEC0CAADD7}"/>
              </a:ext>
            </a:extLst>
          </p:cNvPr>
          <p:cNvCxnSpPr>
            <a:cxnSpLocks/>
          </p:cNvCxnSpPr>
          <p:nvPr/>
        </p:nvCxnSpPr>
        <p:spPr>
          <a:xfrm flipV="1">
            <a:off x="8410317" y="4888414"/>
            <a:ext cx="925445" cy="731077"/>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DF03C7E5-B8EC-49C4-B1A9-615C650590BD}"/>
              </a:ext>
            </a:extLst>
          </p:cNvPr>
          <p:cNvCxnSpPr/>
          <p:nvPr/>
        </p:nvCxnSpPr>
        <p:spPr>
          <a:xfrm>
            <a:off x="7523806" y="4101730"/>
            <a:ext cx="956648" cy="46343"/>
          </a:xfrm>
          <a:prstGeom prst="straightConnector1">
            <a:avLst/>
          </a:prstGeom>
          <a:ln w="28575">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4" name="Straight Arrow Connector 13">
            <a:extLst>
              <a:ext uri="{FF2B5EF4-FFF2-40B4-BE49-F238E27FC236}">
                <a16:creationId xmlns:a16="http://schemas.microsoft.com/office/drawing/2014/main" id="{E3FD5CC0-4854-4C78-A3D8-56C251A0A612}"/>
              </a:ext>
            </a:extLst>
          </p:cNvPr>
          <p:cNvCxnSpPr>
            <a:cxnSpLocks/>
          </p:cNvCxnSpPr>
          <p:nvPr/>
        </p:nvCxnSpPr>
        <p:spPr>
          <a:xfrm flipV="1">
            <a:off x="7513804" y="3893291"/>
            <a:ext cx="225850" cy="204585"/>
          </a:xfrm>
          <a:prstGeom prst="straightConnector1">
            <a:avLst/>
          </a:prstGeom>
          <a:ln w="28575">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8" name="Straight Arrow Connector 17">
            <a:extLst>
              <a:ext uri="{FF2B5EF4-FFF2-40B4-BE49-F238E27FC236}">
                <a16:creationId xmlns:a16="http://schemas.microsoft.com/office/drawing/2014/main" id="{87001D1A-5EE2-4535-AAEB-9C6586B20A9F}"/>
              </a:ext>
            </a:extLst>
          </p:cNvPr>
          <p:cNvCxnSpPr>
            <a:cxnSpLocks/>
          </p:cNvCxnSpPr>
          <p:nvPr/>
        </p:nvCxnSpPr>
        <p:spPr>
          <a:xfrm flipH="1">
            <a:off x="8014506" y="3905199"/>
            <a:ext cx="711541" cy="39678"/>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730D15BF-A100-419B-9735-5FDF45330DF2}"/>
              </a:ext>
            </a:extLst>
          </p:cNvPr>
          <p:cNvSpPr txBox="1"/>
          <p:nvPr/>
        </p:nvSpPr>
        <p:spPr>
          <a:xfrm>
            <a:off x="6134812" y="5591331"/>
            <a:ext cx="3019286"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Intel D435    Mockup EE</a:t>
            </a:r>
          </a:p>
        </p:txBody>
      </p:sp>
      <p:sp>
        <p:nvSpPr>
          <p:cNvPr id="22" name="TextBox 21">
            <a:extLst>
              <a:ext uri="{FF2B5EF4-FFF2-40B4-BE49-F238E27FC236}">
                <a16:creationId xmlns:a16="http://schemas.microsoft.com/office/drawing/2014/main" id="{5CAB87B7-7455-42D1-BE22-BF9D7D9EA102}"/>
              </a:ext>
            </a:extLst>
          </p:cNvPr>
          <p:cNvSpPr txBox="1"/>
          <p:nvPr/>
        </p:nvSpPr>
        <p:spPr>
          <a:xfrm>
            <a:off x="8670020" y="3718575"/>
            <a:ext cx="170511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VICON axes</a:t>
            </a:r>
          </a:p>
        </p:txBody>
      </p:sp>
      <p:graphicFrame>
        <p:nvGraphicFramePr>
          <p:cNvPr id="5" name="Table 7">
            <a:extLst>
              <a:ext uri="{FF2B5EF4-FFF2-40B4-BE49-F238E27FC236}">
                <a16:creationId xmlns:a16="http://schemas.microsoft.com/office/drawing/2014/main" id="{829851A5-96DD-4032-893B-05FC327E49DA}"/>
              </a:ext>
            </a:extLst>
          </p:cNvPr>
          <p:cNvGraphicFramePr>
            <a:graphicFrameLocks noGrp="1"/>
          </p:cNvGraphicFramePr>
          <p:nvPr>
            <p:extLst>
              <p:ext uri="{D42A27DB-BD31-4B8C-83A1-F6EECF244321}">
                <p14:modId xmlns:p14="http://schemas.microsoft.com/office/powerpoint/2010/main" val="3238526003"/>
              </p:ext>
            </p:extLst>
          </p:nvPr>
        </p:nvGraphicFramePr>
        <p:xfrm>
          <a:off x="474169" y="2625414"/>
          <a:ext cx="4850119" cy="3479800"/>
        </p:xfrm>
        <a:graphic>
          <a:graphicData uri="http://schemas.openxmlformats.org/drawingml/2006/table">
            <a:tbl>
              <a:tblPr bandRow="1">
                <a:tableStyleId>{5C22544A-7EE6-4342-B048-85BDC9FD1C3A}</a:tableStyleId>
              </a:tblPr>
              <a:tblGrid>
                <a:gridCol w="2002288">
                  <a:extLst>
                    <a:ext uri="{9D8B030D-6E8A-4147-A177-3AD203B41FA5}">
                      <a16:colId xmlns:a16="http://schemas.microsoft.com/office/drawing/2014/main" val="3575845322"/>
                    </a:ext>
                  </a:extLst>
                </a:gridCol>
                <a:gridCol w="2847831">
                  <a:extLst>
                    <a:ext uri="{9D8B030D-6E8A-4147-A177-3AD203B41FA5}">
                      <a16:colId xmlns:a16="http://schemas.microsoft.com/office/drawing/2014/main" val="804351245"/>
                    </a:ext>
                  </a:extLst>
                </a:gridCol>
              </a:tblGrid>
              <a:tr h="370840">
                <a:tc>
                  <a:txBody>
                    <a:bodyPr/>
                    <a:lstStyle/>
                    <a:p>
                      <a:pPr lvl="0">
                        <a:buNone/>
                      </a:pPr>
                      <a:r>
                        <a:rPr lang="en-US" b="1"/>
                        <a:t>Facility</a:t>
                      </a:r>
                      <a:endParaRPr lang="en-US"/>
                    </a:p>
                  </a:txBody>
                  <a:tcPr/>
                </a:tc>
                <a:tc>
                  <a:txBody>
                    <a:bodyPr/>
                    <a:lstStyle/>
                    <a:p>
                      <a:r>
                        <a:rPr lang="en-US"/>
                        <a:t>RECUV Lab</a:t>
                      </a:r>
                    </a:p>
                  </a:txBody>
                  <a:tcPr/>
                </a:tc>
                <a:extLst>
                  <a:ext uri="{0D108BD9-81ED-4DB2-BD59-A6C34878D82A}">
                    <a16:rowId xmlns:a16="http://schemas.microsoft.com/office/drawing/2014/main" val="1403859522"/>
                  </a:ext>
                </a:extLst>
              </a:tr>
              <a:tr h="370840">
                <a:tc>
                  <a:txBody>
                    <a:bodyPr/>
                    <a:lstStyle/>
                    <a:p>
                      <a:r>
                        <a:rPr lang="en-US" b="1"/>
                        <a:t>Equipment</a:t>
                      </a:r>
                    </a:p>
                  </a:txBody>
                  <a:tcPr/>
                </a:tc>
                <a:tc>
                  <a:txBody>
                    <a:bodyPr/>
                    <a:lstStyle/>
                    <a:p>
                      <a:pPr marL="0" marR="0" lvl="0" indent="0" algn="l">
                        <a:lnSpc>
                          <a:spcPct val="100000"/>
                        </a:lnSpc>
                        <a:spcBef>
                          <a:spcPts val="0"/>
                        </a:spcBef>
                        <a:spcAft>
                          <a:spcPts val="0"/>
                        </a:spcAft>
                        <a:buNone/>
                      </a:pPr>
                      <a:r>
                        <a:rPr lang="en-US" sz="1800" b="0" i="0" u="none" strike="noStrike" noProof="0">
                          <a:solidFill>
                            <a:srgbClr val="000000"/>
                          </a:solidFill>
                          <a:latin typeface="Century Schoolbook"/>
                        </a:rPr>
                        <a:t>VICON, Pearl Markers, Intel D435</a:t>
                      </a:r>
                      <a:endParaRPr lang="en-US"/>
                    </a:p>
                  </a:txBody>
                  <a:tcPr/>
                </a:tc>
                <a:extLst>
                  <a:ext uri="{0D108BD9-81ED-4DB2-BD59-A6C34878D82A}">
                    <a16:rowId xmlns:a16="http://schemas.microsoft.com/office/drawing/2014/main" val="4103588259"/>
                  </a:ext>
                </a:extLst>
              </a:tr>
              <a:tr h="370840">
                <a:tc>
                  <a:txBody>
                    <a:bodyPr/>
                    <a:lstStyle/>
                    <a:p>
                      <a:r>
                        <a:rPr lang="en-US" b="1"/>
                        <a:t>Measures</a:t>
                      </a:r>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VICON vs Intel D435 location/orientation data (mm and °)</a:t>
                      </a:r>
                      <a:endParaRPr lang="en-US" sz="1800" b="0" i="0" u="none" strike="noStrike" noProof="0">
                        <a:latin typeface="Century Schoolbook"/>
                      </a:endParaRPr>
                    </a:p>
                  </a:txBody>
                  <a:tcPr/>
                </a:tc>
                <a:extLst>
                  <a:ext uri="{0D108BD9-81ED-4DB2-BD59-A6C34878D82A}">
                    <a16:rowId xmlns:a16="http://schemas.microsoft.com/office/drawing/2014/main" val="1231507752"/>
                  </a:ext>
                </a:extLst>
              </a:tr>
              <a:tr h="370838">
                <a:tc>
                  <a:txBody>
                    <a:bodyPr/>
                    <a:lstStyle/>
                    <a:p>
                      <a:pPr lvl="0">
                        <a:buNone/>
                      </a:pPr>
                      <a:r>
                        <a:rPr lang="en-US" b="1"/>
                        <a:t>Requirement</a:t>
                      </a:r>
                      <a:endParaRPr lang="en-US" b="0"/>
                    </a:p>
                  </a:txBody>
                  <a:tcPr/>
                </a:tc>
                <a:tc>
                  <a:txBody>
                    <a:bodyPr/>
                    <a:lstStyle/>
                    <a:p>
                      <a:pPr lvl="0">
                        <a:buNone/>
                      </a:pPr>
                      <a:r>
                        <a:rPr lang="en-US" sz="1800" b="0" i="0" u="none" strike="noStrike" noProof="0">
                          <a:solidFill>
                            <a:srgbClr val="000000"/>
                          </a:solidFill>
                          <a:latin typeface="Century Schoolbook"/>
                        </a:rPr>
                        <a:t>Position error: &lt;1.5 cm</a:t>
                      </a:r>
                    </a:p>
                    <a:p>
                      <a:pPr lvl="0">
                        <a:buNone/>
                      </a:pPr>
                      <a:r>
                        <a:rPr lang="en-US" sz="1800" b="0" i="0" u="none" strike="noStrike" noProof="0">
                          <a:solidFill>
                            <a:srgbClr val="000000"/>
                          </a:solidFill>
                          <a:latin typeface="Century Schoolbook"/>
                        </a:rPr>
                        <a:t>Orientation error: &lt;10°</a:t>
                      </a:r>
                    </a:p>
                  </a:txBody>
                  <a:tcPr/>
                </a:tc>
                <a:extLst>
                  <a:ext uri="{0D108BD9-81ED-4DB2-BD59-A6C34878D82A}">
                    <a16:rowId xmlns:a16="http://schemas.microsoft.com/office/drawing/2014/main" val="433676452"/>
                  </a:ext>
                </a:extLst>
              </a:tr>
              <a:tr h="370838">
                <a:tc>
                  <a:txBody>
                    <a:bodyPr/>
                    <a:lstStyle/>
                    <a:p>
                      <a:pPr lvl="0">
                        <a:buNone/>
                      </a:pPr>
                      <a:r>
                        <a:rPr lang="en-US" b="1"/>
                        <a:t>Expected Completion Date</a:t>
                      </a:r>
                    </a:p>
                  </a:txBody>
                  <a:tcPr/>
                </a:tc>
                <a:tc>
                  <a:txBody>
                    <a:bodyPr/>
                    <a:lstStyle/>
                    <a:p>
                      <a:pPr lvl="0">
                        <a:buNone/>
                      </a:pPr>
                      <a:r>
                        <a:rPr lang="en-US" sz="1800" b="0" i="0" u="none" strike="noStrike" noProof="0">
                          <a:solidFill>
                            <a:srgbClr val="000000"/>
                          </a:solidFill>
                          <a:latin typeface="Century Schoolbook"/>
                        </a:rPr>
                        <a:t>3/7</a:t>
                      </a:r>
                    </a:p>
                  </a:txBody>
                  <a:tcPr/>
                </a:tc>
                <a:extLst>
                  <a:ext uri="{0D108BD9-81ED-4DB2-BD59-A6C34878D82A}">
                    <a16:rowId xmlns:a16="http://schemas.microsoft.com/office/drawing/2014/main" val="785855155"/>
                  </a:ext>
                </a:extLst>
              </a:tr>
            </a:tbl>
          </a:graphicData>
        </a:graphic>
      </p:graphicFrame>
      <p:sp>
        <p:nvSpPr>
          <p:cNvPr id="6" name="TextBox 5">
            <a:extLst>
              <a:ext uri="{FF2B5EF4-FFF2-40B4-BE49-F238E27FC236}">
                <a16:creationId xmlns:a16="http://schemas.microsoft.com/office/drawing/2014/main" id="{F3972D3A-03B5-403D-8039-CE6E64E753CC}"/>
              </a:ext>
            </a:extLst>
          </p:cNvPr>
          <p:cNvSpPr txBox="1"/>
          <p:nvPr/>
        </p:nvSpPr>
        <p:spPr>
          <a:xfrm>
            <a:off x="451850" y="1424491"/>
            <a:ext cx="1023370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Ensure that the accuracy requirements from DR 2.2 and DR 2.3 are met by the Intel D435</a:t>
            </a:r>
            <a:endParaRPr lang="en-US"/>
          </a:p>
        </p:txBody>
      </p:sp>
      <p:sp>
        <p:nvSpPr>
          <p:cNvPr id="9" name="Slide Number Placeholder 8">
            <a:extLst>
              <a:ext uri="{FF2B5EF4-FFF2-40B4-BE49-F238E27FC236}">
                <a16:creationId xmlns:a16="http://schemas.microsoft.com/office/drawing/2014/main" id="{8E009030-0E5A-4CDC-912A-2D869D6B4043}"/>
              </a:ext>
            </a:extLst>
          </p:cNvPr>
          <p:cNvSpPr>
            <a:spLocks noGrp="1"/>
          </p:cNvSpPr>
          <p:nvPr>
            <p:ph type="sldNum" sz="quarter" idx="12"/>
          </p:nvPr>
        </p:nvSpPr>
        <p:spPr/>
        <p:txBody>
          <a:bodyPr>
            <a:normAutofit lnSpcReduction="10000"/>
          </a:bodyPr>
          <a:lstStyle/>
          <a:p>
            <a:fld id="{330EA680-D336-4FF7-8B7A-9848BB0A1C32}" type="slidenum">
              <a:rPr lang="en-US" smtClean="0"/>
              <a:t>26</a:t>
            </a:fld>
            <a:endParaRPr lang="en-US"/>
          </a:p>
        </p:txBody>
      </p:sp>
    </p:spTree>
    <p:extLst>
      <p:ext uri="{BB962C8B-B14F-4D97-AF65-F5344CB8AC3E}">
        <p14:creationId xmlns:p14="http://schemas.microsoft.com/office/powerpoint/2010/main" val="1143166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5"/>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6"/>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Intel D435 Accuracy Test Results</a:t>
            </a:r>
          </a:p>
        </p:txBody>
      </p:sp>
      <p:sp>
        <p:nvSpPr>
          <p:cNvPr id="7" name="Rectangle 6">
            <a:extLst>
              <a:ext uri="{FF2B5EF4-FFF2-40B4-BE49-F238E27FC236}">
                <a16:creationId xmlns:a16="http://schemas.microsoft.com/office/drawing/2014/main" id="{95BCB4DD-71D8-4BF2-BD23-6B36907EA5AE}"/>
              </a:ext>
            </a:extLst>
          </p:cNvPr>
          <p:cNvSpPr/>
          <p:nvPr/>
        </p:nvSpPr>
        <p:spPr>
          <a:xfrm>
            <a:off x="7603134" y="3856682"/>
            <a:ext cx="406401" cy="3511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113331-2D24-4A93-943D-F91B8C3F0978}"/>
              </a:ext>
            </a:extLst>
          </p:cNvPr>
          <p:cNvSpPr/>
          <p:nvPr/>
        </p:nvSpPr>
        <p:spPr>
          <a:xfrm>
            <a:off x="7603134" y="4519291"/>
            <a:ext cx="406401" cy="3511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DCBA91-DFEB-4F7B-8A45-5E88ED72509D}"/>
              </a:ext>
            </a:extLst>
          </p:cNvPr>
          <p:cNvSpPr txBox="1"/>
          <p:nvPr/>
        </p:nvSpPr>
        <p:spPr>
          <a:xfrm>
            <a:off x="7438398" y="2759376"/>
            <a:ext cx="3483112" cy="218521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Position and body-axes determined by:</a:t>
            </a:r>
            <a:endParaRPr lang="en-US"/>
          </a:p>
          <a:p>
            <a:r>
              <a:rPr lang="en-US" sz="1000"/>
              <a:t> </a:t>
            </a:r>
            <a:br>
              <a:rPr lang="en-US" sz="1000"/>
            </a:br>
            <a:r>
              <a:rPr lang="en-US" sz="1000"/>
              <a:t>  </a:t>
            </a:r>
            <a:br>
              <a:rPr lang="en-US"/>
            </a:br>
            <a:r>
              <a:rPr lang="en-US" sz="2400"/>
              <a:t>        Intel D435</a:t>
            </a:r>
            <a:endParaRPr lang="en-US"/>
          </a:p>
          <a:p>
            <a:r>
              <a:rPr lang="en-US" sz="1000"/>
              <a:t>  </a:t>
            </a:r>
            <a:br>
              <a:rPr lang="en-US" sz="1000"/>
            </a:br>
            <a:endParaRPr lang="en-US" sz="1000"/>
          </a:p>
          <a:p>
            <a:r>
              <a:rPr lang="en-US" sz="2400"/>
              <a:t>        VICON</a:t>
            </a:r>
          </a:p>
        </p:txBody>
      </p:sp>
      <p:pic>
        <p:nvPicPr>
          <p:cNvPr id="2" name="Picture 5">
            <a:hlinkClick r:id="" action="ppaction://media"/>
            <a:extLst>
              <a:ext uri="{FF2B5EF4-FFF2-40B4-BE49-F238E27FC236}">
                <a16:creationId xmlns:a16="http://schemas.microsoft.com/office/drawing/2014/main" id="{67C66B25-E58E-406E-884C-28B064804145}"/>
              </a:ext>
            </a:extLst>
          </p:cNvPr>
          <p:cNvPicPr>
            <a:picLocks noRot="1" noChangeAspect="1"/>
          </p:cNvPicPr>
          <p:nvPr>
            <a:videoFile r:link="rId1"/>
          </p:nvPr>
        </p:nvPicPr>
        <p:blipFill>
          <a:blip r:embed="rId7"/>
          <a:stretch>
            <a:fillRect/>
          </a:stretch>
        </p:blipFill>
        <p:spPr>
          <a:xfrm>
            <a:off x="869324" y="1627969"/>
            <a:ext cx="6085266" cy="4879214"/>
          </a:xfrm>
          <a:prstGeom prst="rect">
            <a:avLst/>
          </a:prstGeom>
        </p:spPr>
      </p:pic>
      <p:sp>
        <p:nvSpPr>
          <p:cNvPr id="5" name="Slide Number Placeholder 4">
            <a:extLst>
              <a:ext uri="{FF2B5EF4-FFF2-40B4-BE49-F238E27FC236}">
                <a16:creationId xmlns:a16="http://schemas.microsoft.com/office/drawing/2014/main" id="{5C1CF894-9BB0-4420-9092-9B5461875D83}"/>
              </a:ext>
            </a:extLst>
          </p:cNvPr>
          <p:cNvSpPr>
            <a:spLocks noGrp="1"/>
          </p:cNvSpPr>
          <p:nvPr>
            <p:ph type="sldNum" sz="quarter" idx="12"/>
          </p:nvPr>
        </p:nvSpPr>
        <p:spPr/>
        <p:txBody>
          <a:bodyPr>
            <a:normAutofit lnSpcReduction="10000"/>
          </a:bodyPr>
          <a:lstStyle/>
          <a:p>
            <a:fld id="{330EA680-D336-4FF7-8B7A-9848BB0A1C32}" type="slidenum">
              <a:rPr lang="en-US" smtClean="0"/>
              <a:t>27</a:t>
            </a:fld>
            <a:endParaRPr lang="en-US"/>
          </a:p>
        </p:txBody>
      </p:sp>
    </p:spTree>
    <p:extLst>
      <p:ext uri="{BB962C8B-B14F-4D97-AF65-F5344CB8AC3E}">
        <p14:creationId xmlns:p14="http://schemas.microsoft.com/office/powerpoint/2010/main" val="3511959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Intel D435 Accuracy Test Results</a:t>
            </a:r>
          </a:p>
        </p:txBody>
      </p:sp>
      <p:sp>
        <p:nvSpPr>
          <p:cNvPr id="17" name="TextBox 16">
            <a:extLst>
              <a:ext uri="{FF2B5EF4-FFF2-40B4-BE49-F238E27FC236}">
                <a16:creationId xmlns:a16="http://schemas.microsoft.com/office/drawing/2014/main" id="{C61ADA22-E90C-4D7E-88E3-73B2F6D8F825}"/>
              </a:ext>
            </a:extLst>
          </p:cNvPr>
          <p:cNvSpPr txBox="1"/>
          <p:nvPr/>
        </p:nvSpPr>
        <p:spPr>
          <a:xfrm>
            <a:off x="772722" y="6239932"/>
            <a:ext cx="10316913"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Tolerable error in position: </a:t>
            </a:r>
            <a:r>
              <a:rPr lang="en-US" sz="2400" b="1"/>
              <a:t>1.5 cm  </a:t>
            </a:r>
            <a:r>
              <a:rPr lang="en-US" sz="2400"/>
              <a:t>    Tolerable error in orientation: </a:t>
            </a:r>
            <a:r>
              <a:rPr lang="en-US" sz="2400" b="1"/>
              <a:t>10</a:t>
            </a:r>
            <a:r>
              <a:rPr lang="en-US" sz="2400"/>
              <a:t>°</a:t>
            </a:r>
          </a:p>
        </p:txBody>
      </p:sp>
      <p:pic>
        <p:nvPicPr>
          <p:cNvPr id="18" name="Picture 21" descr="A close up of a piece of paper&#10;&#10;Description generated with high confidence">
            <a:extLst>
              <a:ext uri="{FF2B5EF4-FFF2-40B4-BE49-F238E27FC236}">
                <a16:creationId xmlns:a16="http://schemas.microsoft.com/office/drawing/2014/main" id="{95940F24-9E9C-4C75-AD24-8D451A612450}"/>
              </a:ext>
            </a:extLst>
          </p:cNvPr>
          <p:cNvPicPr>
            <a:picLocks noChangeAspect="1"/>
          </p:cNvPicPr>
          <p:nvPr/>
        </p:nvPicPr>
        <p:blipFill>
          <a:blip r:embed="rId6"/>
          <a:stretch>
            <a:fillRect/>
          </a:stretch>
        </p:blipFill>
        <p:spPr>
          <a:xfrm>
            <a:off x="928255" y="1738746"/>
            <a:ext cx="4571999" cy="4516581"/>
          </a:xfrm>
          <a:prstGeom prst="rect">
            <a:avLst/>
          </a:prstGeom>
        </p:spPr>
      </p:pic>
      <p:pic>
        <p:nvPicPr>
          <p:cNvPr id="23" name="Picture 23" descr="A screenshot of a social media post&#10;&#10;Description generated with very high confidence">
            <a:extLst>
              <a:ext uri="{FF2B5EF4-FFF2-40B4-BE49-F238E27FC236}">
                <a16:creationId xmlns:a16="http://schemas.microsoft.com/office/drawing/2014/main" id="{6E290E12-8E34-43A4-917B-159271BDBDAA}"/>
              </a:ext>
            </a:extLst>
          </p:cNvPr>
          <p:cNvPicPr>
            <a:picLocks noChangeAspect="1"/>
          </p:cNvPicPr>
          <p:nvPr/>
        </p:nvPicPr>
        <p:blipFill>
          <a:blip r:embed="rId7"/>
          <a:stretch>
            <a:fillRect/>
          </a:stretch>
        </p:blipFill>
        <p:spPr>
          <a:xfrm>
            <a:off x="6179127" y="1738746"/>
            <a:ext cx="4585854" cy="4502727"/>
          </a:xfrm>
          <a:prstGeom prst="rect">
            <a:avLst/>
          </a:prstGeom>
        </p:spPr>
      </p:pic>
      <p:cxnSp>
        <p:nvCxnSpPr>
          <p:cNvPr id="2" name="Straight Arrow Connector 1">
            <a:extLst>
              <a:ext uri="{FF2B5EF4-FFF2-40B4-BE49-F238E27FC236}">
                <a16:creationId xmlns:a16="http://schemas.microsoft.com/office/drawing/2014/main" id="{9BBDF700-385E-4E87-ACB6-A3EFE518F546}"/>
              </a:ext>
            </a:extLst>
          </p:cNvPr>
          <p:cNvCxnSpPr/>
          <p:nvPr/>
        </p:nvCxnSpPr>
        <p:spPr>
          <a:xfrm>
            <a:off x="1532044" y="4202015"/>
            <a:ext cx="3540087" cy="5509"/>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6DBD101-A9C8-4BCA-98F5-46FCE8D88A0B}"/>
              </a:ext>
            </a:extLst>
          </p:cNvPr>
          <p:cNvCxnSpPr>
            <a:cxnSpLocks/>
          </p:cNvCxnSpPr>
          <p:nvPr/>
        </p:nvCxnSpPr>
        <p:spPr>
          <a:xfrm>
            <a:off x="6789494" y="2668834"/>
            <a:ext cx="3540087" cy="5509"/>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ACD925C-AD1A-4C3E-9784-1581E598CD50}"/>
              </a:ext>
            </a:extLst>
          </p:cNvPr>
          <p:cNvSpPr>
            <a:spLocks noGrp="1"/>
          </p:cNvSpPr>
          <p:nvPr>
            <p:ph type="sldNum" sz="quarter" idx="12"/>
          </p:nvPr>
        </p:nvSpPr>
        <p:spPr/>
        <p:txBody>
          <a:bodyPr>
            <a:normAutofit lnSpcReduction="10000"/>
          </a:bodyPr>
          <a:lstStyle/>
          <a:p>
            <a:fld id="{330EA680-D336-4FF7-8B7A-9848BB0A1C32}" type="slidenum">
              <a:rPr lang="en-US" smtClean="0"/>
              <a:t>28</a:t>
            </a:fld>
            <a:endParaRPr lang="en-US"/>
          </a:p>
        </p:txBody>
      </p:sp>
    </p:spTree>
    <p:extLst>
      <p:ext uri="{BB962C8B-B14F-4D97-AF65-F5344CB8AC3E}">
        <p14:creationId xmlns:p14="http://schemas.microsoft.com/office/powerpoint/2010/main" val="2874568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Arm Thermal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8794375"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Reduce the risk of actuators overheating and going into safety shut-off mode</a:t>
            </a:r>
          </a:p>
          <a:p>
            <a:endParaRPr lang="en-US" sz="2400"/>
          </a:p>
          <a:p>
            <a:endParaRPr lang="en-US" sz="2400"/>
          </a:p>
        </p:txBody>
      </p:sp>
      <p:sp>
        <p:nvSpPr>
          <p:cNvPr id="11" name="TextBox 10">
            <a:extLst>
              <a:ext uri="{FF2B5EF4-FFF2-40B4-BE49-F238E27FC236}">
                <a16:creationId xmlns:a16="http://schemas.microsoft.com/office/drawing/2014/main" id="{25E8AE5B-F59C-4E3D-8F15-8D7B685868BC}"/>
              </a:ext>
            </a:extLst>
          </p:cNvPr>
          <p:cNvSpPr txBox="1"/>
          <p:nvPr/>
        </p:nvSpPr>
        <p:spPr>
          <a:xfrm>
            <a:off x="532591" y="5843224"/>
            <a:ext cx="1024648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Model Validation: </a:t>
            </a:r>
            <a:r>
              <a:rPr lang="en-US" sz="2400"/>
              <a:t>This test will validate the thermal model that DR 3.1.1.1 (the arm shall finish its operations in under 255s) is based on.</a:t>
            </a:r>
            <a:endParaRPr lang="en-US"/>
          </a:p>
        </p:txBody>
      </p:sp>
      <p:sp>
        <p:nvSpPr>
          <p:cNvPr id="7" name="TextBox 6">
            <a:extLst>
              <a:ext uri="{FF2B5EF4-FFF2-40B4-BE49-F238E27FC236}">
                <a16:creationId xmlns:a16="http://schemas.microsoft.com/office/drawing/2014/main" id="{831BEF9F-F23B-4C29-BD2B-58A8BA1E3DA6}"/>
              </a:ext>
            </a:extLst>
          </p:cNvPr>
          <p:cNvSpPr txBox="1"/>
          <p:nvPr/>
        </p:nvSpPr>
        <p:spPr>
          <a:xfrm>
            <a:off x="7076184" y="5135551"/>
            <a:ext cx="320368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pic>
        <p:nvPicPr>
          <p:cNvPr id="5" name="Picture 5" descr="A picture containing indoor, floor, wall&#10;&#10;Description generated with very high confidence">
            <a:extLst>
              <a:ext uri="{FF2B5EF4-FFF2-40B4-BE49-F238E27FC236}">
                <a16:creationId xmlns:a16="http://schemas.microsoft.com/office/drawing/2014/main" id="{337A30FE-A76D-43DC-AAA1-98E79B5C8FC3}"/>
              </a:ext>
            </a:extLst>
          </p:cNvPr>
          <p:cNvPicPr>
            <a:picLocks noChangeAspect="1"/>
          </p:cNvPicPr>
          <p:nvPr/>
        </p:nvPicPr>
        <p:blipFill rotWithShape="1">
          <a:blip r:embed="rId6"/>
          <a:srcRect l="524" t="1575" r="-183" b="39764"/>
          <a:stretch/>
        </p:blipFill>
        <p:spPr>
          <a:xfrm>
            <a:off x="6449684" y="1983656"/>
            <a:ext cx="4858615" cy="3800273"/>
          </a:xfrm>
          <a:prstGeom prst="rect">
            <a:avLst/>
          </a:prstGeom>
        </p:spPr>
      </p:pic>
      <p:graphicFrame>
        <p:nvGraphicFramePr>
          <p:cNvPr id="2" name="Table 7">
            <a:extLst>
              <a:ext uri="{FF2B5EF4-FFF2-40B4-BE49-F238E27FC236}">
                <a16:creationId xmlns:a16="http://schemas.microsoft.com/office/drawing/2014/main" id="{F3F37674-F457-4FCE-9CAA-832E531BFC54}"/>
              </a:ext>
            </a:extLst>
          </p:cNvPr>
          <p:cNvGraphicFramePr>
            <a:graphicFrameLocks noGrp="1"/>
          </p:cNvGraphicFramePr>
          <p:nvPr>
            <p:extLst>
              <p:ext uri="{D42A27DB-BD31-4B8C-83A1-F6EECF244321}">
                <p14:modId xmlns:p14="http://schemas.microsoft.com/office/powerpoint/2010/main" val="123885646"/>
              </p:ext>
            </p:extLst>
          </p:nvPr>
        </p:nvGraphicFramePr>
        <p:xfrm>
          <a:off x="308658" y="2478911"/>
          <a:ext cx="6105803" cy="3302000"/>
        </p:xfrm>
        <a:graphic>
          <a:graphicData uri="http://schemas.openxmlformats.org/drawingml/2006/table">
            <a:tbl>
              <a:tblPr bandRow="1">
                <a:tableStyleId>{5C22544A-7EE6-4342-B048-85BDC9FD1C3A}</a:tableStyleId>
              </a:tblPr>
              <a:tblGrid>
                <a:gridCol w="2520675">
                  <a:extLst>
                    <a:ext uri="{9D8B030D-6E8A-4147-A177-3AD203B41FA5}">
                      <a16:colId xmlns:a16="http://schemas.microsoft.com/office/drawing/2014/main" val="3575845322"/>
                    </a:ext>
                  </a:extLst>
                </a:gridCol>
                <a:gridCol w="3585128">
                  <a:extLst>
                    <a:ext uri="{9D8B030D-6E8A-4147-A177-3AD203B41FA5}">
                      <a16:colId xmlns:a16="http://schemas.microsoft.com/office/drawing/2014/main" val="804351245"/>
                    </a:ext>
                  </a:extLst>
                </a:gridCol>
              </a:tblGrid>
              <a:tr h="370840">
                <a:tc>
                  <a:txBody>
                    <a:bodyPr/>
                    <a:lstStyle/>
                    <a:p>
                      <a:r>
                        <a:rPr lang="en-US" b="1"/>
                        <a:t>Facility</a:t>
                      </a:r>
                    </a:p>
                  </a:txBody>
                  <a:tcPr/>
                </a:tc>
                <a:tc>
                  <a:txBody>
                    <a:bodyPr/>
                    <a:lstStyle/>
                    <a:p>
                      <a:r>
                        <a:rPr lang="en-US"/>
                        <a:t>N/A</a:t>
                      </a:r>
                    </a:p>
                  </a:txBody>
                  <a:tcPr/>
                </a:tc>
                <a:extLst>
                  <a:ext uri="{0D108BD9-81ED-4DB2-BD59-A6C34878D82A}">
                    <a16:rowId xmlns:a16="http://schemas.microsoft.com/office/drawing/2014/main" val="1403859522"/>
                  </a:ext>
                </a:extLst>
              </a:tr>
              <a:tr h="370840">
                <a:tc>
                  <a:txBody>
                    <a:bodyPr/>
                    <a:lstStyle/>
                    <a:p>
                      <a:r>
                        <a:rPr lang="en-US" b="1"/>
                        <a:t>Equipment</a:t>
                      </a:r>
                    </a:p>
                  </a:txBody>
                  <a:tcPr/>
                </a:tc>
                <a:tc>
                  <a:txBody>
                    <a:bodyPr/>
                    <a:lstStyle/>
                    <a:p>
                      <a:pPr marL="0" marR="0" lvl="0" indent="0" algn="l">
                        <a:lnSpc>
                          <a:spcPct val="100000"/>
                        </a:lnSpc>
                        <a:spcBef>
                          <a:spcPts val="0"/>
                        </a:spcBef>
                        <a:spcAft>
                          <a:spcPts val="0"/>
                        </a:spcAft>
                        <a:buNone/>
                      </a:pPr>
                      <a:r>
                        <a:rPr lang="en-US" sz="1800" b="0" i="0" u="none" strike="noStrike" noProof="0">
                          <a:solidFill>
                            <a:srgbClr val="000000"/>
                          </a:solidFill>
                          <a:latin typeface="Century Schoolbook"/>
                        </a:rPr>
                        <a:t>Arm, GSE, timer</a:t>
                      </a:r>
                      <a:endParaRPr lang="en-US"/>
                    </a:p>
                  </a:txBody>
                  <a:tcPr/>
                </a:tc>
                <a:extLst>
                  <a:ext uri="{0D108BD9-81ED-4DB2-BD59-A6C34878D82A}">
                    <a16:rowId xmlns:a16="http://schemas.microsoft.com/office/drawing/2014/main" val="4103588259"/>
                  </a:ext>
                </a:extLst>
              </a:tr>
              <a:tr h="370840">
                <a:tc>
                  <a:txBody>
                    <a:bodyPr/>
                    <a:lstStyle/>
                    <a:p>
                      <a:r>
                        <a:rPr lang="en-US" b="1"/>
                        <a:t>Measures</a:t>
                      </a:r>
                    </a:p>
                  </a:txBody>
                  <a:tcPr/>
                </a:tc>
                <a:tc>
                  <a:txBody>
                    <a:bodyPr/>
                    <a:lstStyle/>
                    <a:p>
                      <a:pPr lvl="0">
                        <a:buNone/>
                      </a:pPr>
                      <a:r>
                        <a:rPr lang="en-US"/>
                        <a:t>Time till automatic shut-off (seconds)</a:t>
                      </a:r>
                    </a:p>
                  </a:txBody>
                  <a:tcPr/>
                </a:tc>
                <a:extLst>
                  <a:ext uri="{0D108BD9-81ED-4DB2-BD59-A6C34878D82A}">
                    <a16:rowId xmlns:a16="http://schemas.microsoft.com/office/drawing/2014/main" val="1231507752"/>
                  </a:ext>
                </a:extLst>
              </a:tr>
              <a:tr h="370839">
                <a:tc>
                  <a:txBody>
                    <a:bodyPr/>
                    <a:lstStyle/>
                    <a:p>
                      <a:pPr lvl="0">
                        <a:buNone/>
                      </a:pPr>
                      <a:r>
                        <a:rPr lang="en-US" b="1"/>
                        <a:t>Measurement</a:t>
                      </a:r>
                    </a:p>
                    <a:p>
                      <a:pPr lvl="0">
                        <a:buNone/>
                      </a:pPr>
                      <a:r>
                        <a:rPr lang="en-US" b="1"/>
                        <a:t>time</a:t>
                      </a:r>
                    </a:p>
                  </a:txBody>
                  <a:tcPr/>
                </a:tc>
                <a:tc>
                  <a:txBody>
                    <a:bodyPr/>
                    <a:lstStyle/>
                    <a:p>
                      <a:pPr lvl="0">
                        <a:buNone/>
                      </a:pPr>
                      <a:r>
                        <a:rPr lang="en-US" sz="1800" b="0" i="0" u="none" strike="noStrike" noProof="0">
                          <a:solidFill>
                            <a:srgbClr val="000000"/>
                          </a:solidFill>
                          <a:latin typeface="Century Schoolbook"/>
                        </a:rPr>
                        <a:t>&gt; 600 seconds</a:t>
                      </a:r>
                      <a:endParaRPr lang="en-US"/>
                    </a:p>
                  </a:txBody>
                  <a:tcPr/>
                </a:tc>
                <a:extLst>
                  <a:ext uri="{0D108BD9-81ED-4DB2-BD59-A6C34878D82A}">
                    <a16:rowId xmlns:a16="http://schemas.microsoft.com/office/drawing/2014/main" val="2858748799"/>
                  </a:ext>
                </a:extLst>
              </a:tr>
              <a:tr h="370838">
                <a:tc>
                  <a:txBody>
                    <a:bodyPr/>
                    <a:lstStyle/>
                    <a:p>
                      <a:pPr lvl="0">
                        <a:buNone/>
                      </a:pPr>
                      <a:r>
                        <a:rPr lang="en-US" b="1"/>
                        <a:t>Requirement</a:t>
                      </a:r>
                      <a:endParaRPr lang="en-US" b="1" err="1"/>
                    </a:p>
                    <a:p>
                      <a:pPr lvl="0">
                        <a:buNone/>
                      </a:pPr>
                      <a:r>
                        <a:rPr lang="en-US" b="1"/>
                        <a:t>time</a:t>
                      </a:r>
                    </a:p>
                  </a:txBody>
                  <a:tcPr/>
                </a:tc>
                <a:tc>
                  <a:txBody>
                    <a:bodyPr/>
                    <a:lstStyle/>
                    <a:p>
                      <a:pPr lvl="0">
                        <a:buNone/>
                      </a:pPr>
                      <a:r>
                        <a:rPr lang="en-US" sz="1800" b="0" i="0" u="none" strike="noStrike" noProof="0">
                          <a:solidFill>
                            <a:srgbClr val="000000"/>
                          </a:solidFill>
                          <a:latin typeface="Century Schoolbook"/>
                        </a:rPr>
                        <a:t>&lt; 255 seconds</a:t>
                      </a:r>
                    </a:p>
                  </a:txBody>
                  <a:tcPr/>
                </a:tc>
                <a:extLst>
                  <a:ext uri="{0D108BD9-81ED-4DB2-BD59-A6C34878D82A}">
                    <a16:rowId xmlns:a16="http://schemas.microsoft.com/office/drawing/2014/main" val="271621857"/>
                  </a:ext>
                </a:extLst>
              </a:tr>
              <a:tr h="370838">
                <a:tc>
                  <a:txBody>
                    <a:bodyPr/>
                    <a:lstStyle/>
                    <a:p>
                      <a:pPr lvl="0">
                        <a:buNone/>
                      </a:pPr>
                      <a:r>
                        <a:rPr lang="en-US" b="1"/>
                        <a:t>Expected Completion Date</a:t>
                      </a:r>
                    </a:p>
                  </a:txBody>
                  <a:tcPr/>
                </a:tc>
                <a:tc>
                  <a:txBody>
                    <a:bodyPr/>
                    <a:lstStyle/>
                    <a:p>
                      <a:pPr lvl="0">
                        <a:buNone/>
                      </a:pPr>
                      <a:r>
                        <a:rPr lang="en-US" sz="1800" b="0" i="0" u="none" strike="noStrike" noProof="0">
                          <a:solidFill>
                            <a:srgbClr val="000000"/>
                          </a:solidFill>
                          <a:latin typeface="Century Schoolbook"/>
                        </a:rPr>
                        <a:t>Completed as of 2/28</a:t>
                      </a:r>
                    </a:p>
                  </a:txBody>
                  <a:tcPr/>
                </a:tc>
                <a:extLst>
                  <a:ext uri="{0D108BD9-81ED-4DB2-BD59-A6C34878D82A}">
                    <a16:rowId xmlns:a16="http://schemas.microsoft.com/office/drawing/2014/main" val="785855155"/>
                  </a:ext>
                </a:extLst>
              </a:tr>
            </a:tbl>
          </a:graphicData>
        </a:graphic>
      </p:graphicFrame>
      <p:sp>
        <p:nvSpPr>
          <p:cNvPr id="6" name="Slide Number Placeholder 5">
            <a:extLst>
              <a:ext uri="{FF2B5EF4-FFF2-40B4-BE49-F238E27FC236}">
                <a16:creationId xmlns:a16="http://schemas.microsoft.com/office/drawing/2014/main" id="{D850DB4F-7E15-4B5F-A8B2-E712A97B688A}"/>
              </a:ext>
            </a:extLst>
          </p:cNvPr>
          <p:cNvSpPr>
            <a:spLocks noGrp="1"/>
          </p:cNvSpPr>
          <p:nvPr>
            <p:ph type="sldNum" sz="quarter" idx="12"/>
          </p:nvPr>
        </p:nvSpPr>
        <p:spPr/>
        <p:txBody>
          <a:bodyPr>
            <a:normAutofit lnSpcReduction="10000"/>
          </a:bodyPr>
          <a:lstStyle/>
          <a:p>
            <a:fld id="{330EA680-D336-4FF7-8B7A-9848BB0A1C32}" type="slidenum">
              <a:rPr lang="en-US" smtClean="0"/>
              <a:t>29</a:t>
            </a:fld>
            <a:endParaRPr lang="en-US"/>
          </a:p>
        </p:txBody>
      </p:sp>
    </p:spTree>
    <p:extLst>
      <p:ext uri="{BB962C8B-B14F-4D97-AF65-F5344CB8AC3E}">
        <p14:creationId xmlns:p14="http://schemas.microsoft.com/office/powerpoint/2010/main" val="146859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3" descr="A star in the middle of the night&#10;&#10;Description generated with high confidence">
            <a:extLst>
              <a:ext uri="{FF2B5EF4-FFF2-40B4-BE49-F238E27FC236}">
                <a16:creationId xmlns:a16="http://schemas.microsoft.com/office/drawing/2014/main" id="{DB6A2EC5-AE41-41BE-A5CC-48894B7B606F}"/>
              </a:ext>
            </a:extLst>
          </p:cNvPr>
          <p:cNvPicPr>
            <a:picLocks noChangeAspect="1"/>
          </p:cNvPicPr>
          <p:nvPr/>
        </p:nvPicPr>
        <p:blipFill>
          <a:blip r:embed="rId3"/>
          <a:stretch>
            <a:fillRect/>
          </a:stretch>
        </p:blipFill>
        <p:spPr>
          <a:xfrm>
            <a:off x="6649412" y="1754588"/>
            <a:ext cx="4396439" cy="3029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5"/>
          <a:stretch>
            <a:fillRect/>
          </a:stretch>
        </p:blipFill>
        <p:spPr>
          <a:xfrm>
            <a:off x="10502232" y="3808"/>
            <a:ext cx="1685490" cy="1968771"/>
          </a:xfrm>
          <a:prstGeom prst="rect">
            <a:avLst/>
          </a:prstGeom>
        </p:spPr>
      </p:pic>
      <p:sp>
        <p:nvSpPr>
          <p:cNvPr id="12" name="Title 11">
            <a:extLst>
              <a:ext uri="{FF2B5EF4-FFF2-40B4-BE49-F238E27FC236}">
                <a16:creationId xmlns:a16="http://schemas.microsoft.com/office/drawing/2014/main" id="{E11D0F11-5829-45CE-8F86-585F4076D9B9}"/>
              </a:ext>
            </a:extLst>
          </p:cNvPr>
          <p:cNvSpPr>
            <a:spLocks noGrp="1"/>
          </p:cNvSpPr>
          <p:nvPr>
            <p:ph type="title"/>
          </p:nvPr>
        </p:nvSpPr>
        <p:spPr>
          <a:xfrm>
            <a:off x="277813" y="537713"/>
            <a:ext cx="10769598" cy="1143000"/>
          </a:xfrm>
        </p:spPr>
        <p:txBody>
          <a:bodyPr>
            <a:normAutofit/>
          </a:bodyPr>
          <a:lstStyle/>
          <a:p>
            <a:r>
              <a:rPr lang="en-US" b="1"/>
              <a:t>Project Motivation &amp; Statement</a:t>
            </a:r>
          </a:p>
        </p:txBody>
      </p:sp>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6"/>
          <a:stretch>
            <a:fillRect/>
          </a:stretch>
        </p:blipFill>
        <p:spPr>
          <a:xfrm>
            <a:off x="2996292" y="91511"/>
            <a:ext cx="606880" cy="538156"/>
          </a:xfrm>
          <a:prstGeom prst="rect">
            <a:avLst/>
          </a:prstGeom>
        </p:spPr>
      </p:pic>
      <p:sp>
        <p:nvSpPr>
          <p:cNvPr id="5" name="TextBox 4">
            <a:extLst>
              <a:ext uri="{FF2B5EF4-FFF2-40B4-BE49-F238E27FC236}">
                <a16:creationId xmlns:a16="http://schemas.microsoft.com/office/drawing/2014/main" id="{5DB34A27-AA24-4B68-B1AA-B2DF5A9C846B}"/>
              </a:ext>
            </a:extLst>
          </p:cNvPr>
          <p:cNvSpPr txBox="1"/>
          <p:nvPr/>
        </p:nvSpPr>
        <p:spPr>
          <a:xfrm>
            <a:off x="281126" y="5013106"/>
            <a:ext cx="11222854"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70C0"/>
                </a:solidFill>
                <a:latin typeface="Century Schoolbook"/>
                <a:cs typeface="Arial"/>
              </a:rPr>
              <a:t>MEGACLAW </a:t>
            </a:r>
            <a:r>
              <a:rPr lang="en-US" sz="2400" b="1">
                <a:latin typeface="Century Schoolbook"/>
                <a:cs typeface="Arial"/>
              </a:rPr>
              <a:t>shall use a robotic arm equipped with an end effector to capture a grapple point, a flat plate spinning on a motor at a constant rate, which simulates a solar panel on a 6U CubeSat rotating about a single axis of rotation.</a:t>
            </a:r>
            <a:endParaRPr lang="en-US" sz="2400" b="1">
              <a:latin typeface="Arial"/>
              <a:cs typeface="Arial"/>
            </a:endParaRPr>
          </a:p>
        </p:txBody>
      </p:sp>
      <p:sp>
        <p:nvSpPr>
          <p:cNvPr id="6" name="TextBox 5">
            <a:extLst>
              <a:ext uri="{FF2B5EF4-FFF2-40B4-BE49-F238E27FC236}">
                <a16:creationId xmlns:a16="http://schemas.microsoft.com/office/drawing/2014/main" id="{D8C6C7D7-81C5-4479-859A-CF8536CF732E}"/>
              </a:ext>
            </a:extLst>
          </p:cNvPr>
          <p:cNvSpPr txBox="1"/>
          <p:nvPr/>
        </p:nvSpPr>
        <p:spPr>
          <a:xfrm>
            <a:off x="281126" y="2209060"/>
            <a:ext cx="6332737"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70C0"/>
                </a:solidFill>
                <a:latin typeface="Century Schoolbook"/>
                <a:cs typeface="Segoe UI"/>
              </a:rPr>
              <a:t>MEGACLAW</a:t>
            </a:r>
            <a:r>
              <a:rPr lang="en-US" sz="2400" b="1">
                <a:latin typeface="Century Schoolbook"/>
                <a:cs typeface="Segoe UI"/>
              </a:rPr>
              <a:t> is a proof of concept for mitigating debris by capturing then deorbiting debris or performing maintenance on broken spacecraft.</a:t>
            </a:r>
            <a:r>
              <a:rPr lang="en-US" sz="2400">
                <a:latin typeface="Century Schoolbook"/>
                <a:cs typeface="Segoe UI"/>
              </a:rPr>
              <a:t>​</a:t>
            </a:r>
            <a:endParaRPr lang="en-US" sz="2400">
              <a:latin typeface="Segoe UI"/>
              <a:cs typeface="Segoe UI"/>
            </a:endParaRPr>
          </a:p>
          <a:p>
            <a:endParaRPr lang="en-US" sz="2400">
              <a:latin typeface="Segoe UI"/>
              <a:cs typeface="Segoe UI"/>
            </a:endParaRPr>
          </a:p>
          <a:p>
            <a:r>
              <a:rPr lang="en-US" sz="2400" b="1">
                <a:latin typeface="Century Schoolbook"/>
                <a:cs typeface="Segoe UI"/>
              </a:rPr>
              <a:t>Heritage: </a:t>
            </a:r>
            <a:r>
              <a:rPr lang="en-US" sz="2400" b="1">
                <a:solidFill>
                  <a:srgbClr val="0070C0"/>
                </a:solidFill>
                <a:latin typeface="Century Schoolbook"/>
                <a:cs typeface="Segoe UI"/>
              </a:rPr>
              <a:t>CASCADE</a:t>
            </a:r>
            <a:r>
              <a:rPr lang="en-US" sz="2400" b="1">
                <a:latin typeface="Century Schoolbook"/>
                <a:cs typeface="Segoe UI"/>
              </a:rPr>
              <a:t>,</a:t>
            </a:r>
            <a:r>
              <a:rPr lang="en-US" sz="2400" b="1">
                <a:solidFill>
                  <a:srgbClr val="0070C0"/>
                </a:solidFill>
                <a:latin typeface="Century Schoolbook"/>
                <a:cs typeface="Segoe UI"/>
              </a:rPr>
              <a:t> KESSLER</a:t>
            </a:r>
          </a:p>
        </p:txBody>
      </p:sp>
      <p:sp>
        <p:nvSpPr>
          <p:cNvPr id="2" name="Slide Number Placeholder 1">
            <a:extLst>
              <a:ext uri="{FF2B5EF4-FFF2-40B4-BE49-F238E27FC236}">
                <a16:creationId xmlns:a16="http://schemas.microsoft.com/office/drawing/2014/main" id="{57821E86-5B46-4F4C-9BC3-F97A5D08888C}"/>
              </a:ext>
            </a:extLst>
          </p:cNvPr>
          <p:cNvSpPr>
            <a:spLocks noGrp="1"/>
          </p:cNvSpPr>
          <p:nvPr>
            <p:ph type="sldNum" sz="quarter" idx="12"/>
          </p:nvPr>
        </p:nvSpPr>
        <p:spPr/>
        <p:txBody>
          <a:bodyPr>
            <a:normAutofit lnSpcReduction="10000"/>
          </a:bodyPr>
          <a:lstStyle/>
          <a:p>
            <a:fld id="{330EA680-D336-4FF7-8B7A-9848BB0A1C32}" type="slidenum">
              <a:rPr lang="en-US" smtClean="0"/>
              <a:t>3</a:t>
            </a:fld>
            <a:endParaRPr lang="en-US"/>
          </a:p>
        </p:txBody>
      </p:sp>
    </p:spTree>
    <p:extLst>
      <p:ext uri="{BB962C8B-B14F-4D97-AF65-F5344CB8AC3E}">
        <p14:creationId xmlns:p14="http://schemas.microsoft.com/office/powerpoint/2010/main" val="1640060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3F8E31-35F3-40B7-9002-ABF3BF437827}"/>
              </a:ext>
            </a:extLst>
          </p:cNvPr>
          <p:cNvSpPr/>
          <p:nvPr/>
        </p:nvSpPr>
        <p:spPr>
          <a:xfrm>
            <a:off x="5464366" y="1971099"/>
            <a:ext cx="6138231" cy="4706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descr="A screenshot of a cell phone&#10;&#10;Description generated with very high confidence">
            <a:extLst>
              <a:ext uri="{FF2B5EF4-FFF2-40B4-BE49-F238E27FC236}">
                <a16:creationId xmlns:a16="http://schemas.microsoft.com/office/drawing/2014/main" id="{FED9C676-6C91-4750-B2BC-42A7F80BA6B7}"/>
              </a:ext>
            </a:extLst>
          </p:cNvPr>
          <p:cNvPicPr>
            <a:picLocks noChangeAspect="1"/>
          </p:cNvPicPr>
          <p:nvPr/>
        </p:nvPicPr>
        <p:blipFill>
          <a:blip r:embed="rId3"/>
          <a:stretch>
            <a:fillRect/>
          </a:stretch>
        </p:blipFill>
        <p:spPr>
          <a:xfrm>
            <a:off x="5486400" y="2088156"/>
            <a:ext cx="6020718" cy="4545376"/>
          </a:xfrm>
          <a:prstGeom prst="rect">
            <a:avLst/>
          </a:prstGeom>
        </p:spPr>
      </p:pic>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5"/>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6"/>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Arm Thermal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879437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p>
          <a:p>
            <a:endParaRPr lang="en-US" sz="2400"/>
          </a:p>
        </p:txBody>
      </p:sp>
      <p:sp>
        <p:nvSpPr>
          <p:cNvPr id="5" name="TextBox 4">
            <a:extLst>
              <a:ext uri="{FF2B5EF4-FFF2-40B4-BE49-F238E27FC236}">
                <a16:creationId xmlns:a16="http://schemas.microsoft.com/office/drawing/2014/main" id="{9EF3F74D-D1D0-4EBF-8DCC-6E2FA8C21848}"/>
              </a:ext>
            </a:extLst>
          </p:cNvPr>
          <p:cNvSpPr txBox="1"/>
          <p:nvPr/>
        </p:nvSpPr>
        <p:spPr>
          <a:xfrm>
            <a:off x="166779" y="1748287"/>
            <a:ext cx="5316746"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Expected Results: </a:t>
            </a:r>
            <a:r>
              <a:rPr lang="en-US" sz="2400"/>
              <a:t>Based on CASCADE's thermal model actuators will last up to 255s</a:t>
            </a:r>
          </a:p>
          <a:p>
            <a:endParaRPr lang="en-US" sz="2400" b="1"/>
          </a:p>
          <a:p>
            <a:r>
              <a:rPr lang="en-US" sz="2400" b="1"/>
              <a:t>Results: </a:t>
            </a:r>
            <a:r>
              <a:rPr lang="en-US" sz="2400"/>
              <a:t>At worst case 90 degrees, actuators lasted over 10 minutes. </a:t>
            </a:r>
          </a:p>
          <a:p>
            <a:r>
              <a:rPr lang="en-US" sz="2400"/>
              <a:t>Expected results inaccurate due to invalid assumptions.</a:t>
            </a:r>
          </a:p>
          <a:p>
            <a:endParaRPr lang="en-US" sz="2400"/>
          </a:p>
          <a:p>
            <a:r>
              <a:rPr lang="en-US" sz="2400"/>
              <a:t>Considering redefining requirement 3.1.1.1 but we are still confident we can perform the full system test in under 255s.</a:t>
            </a:r>
          </a:p>
        </p:txBody>
      </p:sp>
      <p:sp>
        <p:nvSpPr>
          <p:cNvPr id="2" name="Slide Number Placeholder 1">
            <a:extLst>
              <a:ext uri="{FF2B5EF4-FFF2-40B4-BE49-F238E27FC236}">
                <a16:creationId xmlns:a16="http://schemas.microsoft.com/office/drawing/2014/main" id="{92DAFFCB-D427-429E-8DA4-3A7E17492534}"/>
              </a:ext>
            </a:extLst>
          </p:cNvPr>
          <p:cNvSpPr>
            <a:spLocks noGrp="1"/>
          </p:cNvSpPr>
          <p:nvPr>
            <p:ph type="sldNum" sz="quarter" idx="12"/>
          </p:nvPr>
        </p:nvSpPr>
        <p:spPr>
          <a:xfrm>
            <a:off x="11403306" y="6172200"/>
            <a:ext cx="914400" cy="593725"/>
          </a:xfrm>
        </p:spPr>
        <p:txBody>
          <a:bodyPr>
            <a:normAutofit lnSpcReduction="10000"/>
          </a:bodyPr>
          <a:lstStyle/>
          <a:p>
            <a:fld id="{330EA680-D336-4FF7-8B7A-9848BB0A1C32}" type="slidenum">
              <a:rPr lang="en-US" smtClean="0"/>
              <a:t>30</a:t>
            </a:fld>
            <a:endParaRPr lang="en-US" dirty="0"/>
          </a:p>
        </p:txBody>
      </p:sp>
    </p:spTree>
    <p:extLst>
      <p:ext uri="{BB962C8B-B14F-4D97-AF65-F5344CB8AC3E}">
        <p14:creationId xmlns:p14="http://schemas.microsoft.com/office/powerpoint/2010/main" val="2875341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Test Readiness</a:t>
            </a:r>
            <a:br>
              <a:rPr lang="en-US"/>
            </a:br>
            <a:r>
              <a:rPr lang="en-US" sz="8800"/>
              <a:t>- Integration -</a:t>
            </a:r>
            <a:endParaRPr lang="en-US"/>
          </a:p>
        </p:txBody>
      </p:sp>
      <p:sp>
        <p:nvSpPr>
          <p:cNvPr id="4" name="Arrow: Pentagon 3">
            <a:extLst>
              <a:ext uri="{FF2B5EF4-FFF2-40B4-BE49-F238E27FC236}">
                <a16:creationId xmlns:a16="http://schemas.microsoft.com/office/drawing/2014/main" id="{033E7D9D-BD1C-4E70-9895-07EFF6C20672}"/>
              </a:ext>
            </a:extLst>
          </p:cNvPr>
          <p:cNvSpPr/>
          <p:nvPr/>
        </p:nvSpPr>
        <p:spPr>
          <a:xfrm>
            <a:off x="114645" y="5429552"/>
            <a:ext cx="1711653" cy="1045348"/>
          </a:xfrm>
          <a:prstGeom prst="homePlate">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5" name="Arrow: Chevron 4">
            <a:extLst>
              <a:ext uri="{FF2B5EF4-FFF2-40B4-BE49-F238E27FC236}">
                <a16:creationId xmlns:a16="http://schemas.microsoft.com/office/drawing/2014/main" id="{6279B439-585B-41B4-94D2-7D5A456FE4A7}"/>
              </a:ext>
            </a:extLst>
          </p:cNvPr>
          <p:cNvSpPr/>
          <p:nvPr/>
        </p:nvSpPr>
        <p:spPr>
          <a:xfrm>
            <a:off x="1438938" y="5428654"/>
            <a:ext cx="2324932"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6" name="Arrow: Chevron 5">
            <a:extLst>
              <a:ext uri="{FF2B5EF4-FFF2-40B4-BE49-F238E27FC236}">
                <a16:creationId xmlns:a16="http://schemas.microsoft.com/office/drawing/2014/main" id="{C0533521-B1F7-446F-8D06-28CA9A0B34C8}"/>
              </a:ext>
            </a:extLst>
          </p:cNvPr>
          <p:cNvSpPr/>
          <p:nvPr/>
        </p:nvSpPr>
        <p:spPr>
          <a:xfrm>
            <a:off x="3357536" y="5428654"/>
            <a:ext cx="2439950"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Overview</a:t>
            </a:r>
          </a:p>
        </p:txBody>
      </p:sp>
      <p:sp>
        <p:nvSpPr>
          <p:cNvPr id="7" name="Arrow: Chevron 6">
            <a:extLst>
              <a:ext uri="{FF2B5EF4-FFF2-40B4-BE49-F238E27FC236}">
                <a16:creationId xmlns:a16="http://schemas.microsoft.com/office/drawing/2014/main" id="{9B856D94-96E9-433C-A696-AC74C4C6EB8F}"/>
              </a:ext>
            </a:extLst>
          </p:cNvPr>
          <p:cNvSpPr/>
          <p:nvPr/>
        </p:nvSpPr>
        <p:spPr>
          <a:xfrm>
            <a:off x="9921579" y="5428654"/>
            <a:ext cx="2037385"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10" name="Arrow: Chevron 9">
            <a:extLst>
              <a:ext uri="{FF2B5EF4-FFF2-40B4-BE49-F238E27FC236}">
                <a16:creationId xmlns:a16="http://schemas.microsoft.com/office/drawing/2014/main" id="{67209E29-90A4-4DAD-9EDF-0271B5CC307D}"/>
              </a:ext>
            </a:extLst>
          </p:cNvPr>
          <p:cNvSpPr/>
          <p:nvPr/>
        </p:nvSpPr>
        <p:spPr>
          <a:xfrm>
            <a:off x="5409512" y="5428653"/>
            <a:ext cx="2653533"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Subsystems</a:t>
            </a:r>
          </a:p>
        </p:txBody>
      </p:sp>
      <p:sp>
        <p:nvSpPr>
          <p:cNvPr id="21" name="Arrow: Chevron 20">
            <a:extLst>
              <a:ext uri="{FF2B5EF4-FFF2-40B4-BE49-F238E27FC236}">
                <a16:creationId xmlns:a16="http://schemas.microsoft.com/office/drawing/2014/main" id="{966EDAB5-2752-482F-A963-9F6965F9479E}"/>
              </a:ext>
            </a:extLst>
          </p:cNvPr>
          <p:cNvSpPr/>
          <p:nvPr/>
        </p:nvSpPr>
        <p:spPr>
          <a:xfrm>
            <a:off x="7651514" y="5428652"/>
            <a:ext cx="2669989" cy="1045349"/>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2" name="Slide Number Placeholder 1">
            <a:extLst>
              <a:ext uri="{FF2B5EF4-FFF2-40B4-BE49-F238E27FC236}">
                <a16:creationId xmlns:a16="http://schemas.microsoft.com/office/drawing/2014/main" id="{D0AC8832-384A-425F-A7E8-F2C3022A1238}"/>
              </a:ext>
            </a:extLst>
          </p:cNvPr>
          <p:cNvSpPr>
            <a:spLocks noGrp="1"/>
          </p:cNvSpPr>
          <p:nvPr>
            <p:ph type="sldNum" sz="quarter" idx="12"/>
          </p:nvPr>
        </p:nvSpPr>
        <p:spPr/>
        <p:txBody>
          <a:bodyPr>
            <a:normAutofit lnSpcReduction="10000"/>
          </a:bodyPr>
          <a:lstStyle/>
          <a:p>
            <a:fld id="{330EA680-D336-4FF7-8B7A-9848BB0A1C32}" type="slidenum">
              <a:rPr lang="en-US" smtClean="0"/>
              <a:t>31</a:t>
            </a:fld>
            <a:endParaRPr lang="en-US"/>
          </a:p>
        </p:txBody>
      </p:sp>
    </p:spTree>
    <p:extLst>
      <p:ext uri="{BB962C8B-B14F-4D97-AF65-F5344CB8AC3E}">
        <p14:creationId xmlns:p14="http://schemas.microsoft.com/office/powerpoint/2010/main" val="2552103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049239-386E-494A-B2CD-2E844C14643F}"/>
              </a:ext>
            </a:extLst>
          </p:cNvPr>
          <p:cNvSpPr/>
          <p:nvPr/>
        </p:nvSpPr>
        <p:spPr>
          <a:xfrm>
            <a:off x="7289507" y="2717352"/>
            <a:ext cx="4258428" cy="38163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A screenshot of a cell phone&#10;&#10;Description generated with very high confidence">
            <a:extLst>
              <a:ext uri="{FF2B5EF4-FFF2-40B4-BE49-F238E27FC236}">
                <a16:creationId xmlns:a16="http://schemas.microsoft.com/office/drawing/2014/main" id="{23088754-27E5-4069-9DE4-B7E654BCC040}"/>
              </a:ext>
            </a:extLst>
          </p:cNvPr>
          <p:cNvPicPr>
            <a:picLocks noChangeAspect="1"/>
          </p:cNvPicPr>
          <p:nvPr/>
        </p:nvPicPr>
        <p:blipFill>
          <a:blip r:embed="rId3"/>
          <a:stretch>
            <a:fillRect/>
          </a:stretch>
        </p:blipFill>
        <p:spPr>
          <a:xfrm>
            <a:off x="7338681" y="3331665"/>
            <a:ext cx="4152077" cy="3121540"/>
          </a:xfrm>
          <a:prstGeom prst="rect">
            <a:avLst/>
          </a:prstGeom>
        </p:spPr>
      </p:pic>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5"/>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6"/>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Controlled Accuracy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9200044"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Verify that the EE can reach a commanded position and orientation within </a:t>
            </a:r>
            <a:r>
              <a:rPr lang="en-US" sz="2400"/>
              <a:t>±</a:t>
            </a:r>
            <a:r>
              <a:rPr lang="en-US" sz="2400" b="1"/>
              <a:t>15mm and </a:t>
            </a:r>
            <a:r>
              <a:rPr lang="en-US" sz="2400"/>
              <a:t>±</a:t>
            </a:r>
            <a:r>
              <a:rPr lang="en-US" sz="2400" b="1"/>
              <a:t>9 degrees as specified by DR 2.2</a:t>
            </a:r>
            <a:endParaRPr lang="en-US"/>
          </a:p>
          <a:p>
            <a:endParaRPr lang="en-US" sz="2400"/>
          </a:p>
          <a:p>
            <a:endParaRPr lang="en-US" sz="2400"/>
          </a:p>
        </p:txBody>
      </p:sp>
      <p:sp>
        <p:nvSpPr>
          <p:cNvPr id="11" name="TextBox 10">
            <a:extLst>
              <a:ext uri="{FF2B5EF4-FFF2-40B4-BE49-F238E27FC236}">
                <a16:creationId xmlns:a16="http://schemas.microsoft.com/office/drawing/2014/main" id="{25E8AE5B-F59C-4E3D-8F15-8D7B685868BC}"/>
              </a:ext>
            </a:extLst>
          </p:cNvPr>
          <p:cNvSpPr txBox="1"/>
          <p:nvPr/>
        </p:nvSpPr>
        <p:spPr>
          <a:xfrm>
            <a:off x="532591" y="2954480"/>
            <a:ext cx="6601485"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Model Validation: </a:t>
            </a:r>
            <a:endParaRPr lang="en-US"/>
          </a:p>
          <a:p>
            <a:pPr marL="342900" indent="-342900">
              <a:buFont typeface="Arial"/>
              <a:buChar char="•"/>
            </a:pPr>
            <a:r>
              <a:rPr lang="en-US" sz="2000"/>
              <a:t>This test will validate that the arm's motion matches our simulation when feedback control is applied model</a:t>
            </a:r>
            <a:endParaRPr lang="en-US"/>
          </a:p>
        </p:txBody>
      </p:sp>
      <p:sp>
        <p:nvSpPr>
          <p:cNvPr id="8" name="TextBox 7">
            <a:extLst>
              <a:ext uri="{FF2B5EF4-FFF2-40B4-BE49-F238E27FC236}">
                <a16:creationId xmlns:a16="http://schemas.microsoft.com/office/drawing/2014/main" id="{7F65D786-4FF7-4890-A542-288E2B173703}"/>
              </a:ext>
            </a:extLst>
          </p:cNvPr>
          <p:cNvSpPr txBox="1"/>
          <p:nvPr/>
        </p:nvSpPr>
        <p:spPr>
          <a:xfrm>
            <a:off x="530659" y="4335177"/>
            <a:ext cx="6580610" cy="221599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Expected Results: </a:t>
            </a:r>
          </a:p>
          <a:p>
            <a:pPr marL="342900" indent="-342900">
              <a:buFont typeface="Arial,Sans-Serif"/>
              <a:buChar char="•"/>
            </a:pPr>
            <a:r>
              <a:rPr lang="en-US" sz="2000"/>
              <a:t>DR 2.2 will be met</a:t>
            </a:r>
          </a:p>
          <a:p>
            <a:pPr marL="342900" indent="-342900">
              <a:buFont typeface="Arial,Sans-Serif"/>
              <a:buChar char="•"/>
            </a:pPr>
            <a:r>
              <a:rPr lang="en-US" sz="2000"/>
              <a:t>The test results will not match up with our original simulation results due to differences between the actuator error applied to the simulation and the real actuator error</a:t>
            </a:r>
          </a:p>
          <a:p>
            <a:pPr algn="l"/>
            <a:endParaRPr lang="en-US"/>
          </a:p>
        </p:txBody>
      </p:sp>
      <p:sp>
        <p:nvSpPr>
          <p:cNvPr id="13" name="TextBox 1">
            <a:extLst>
              <a:ext uri="{FF2B5EF4-FFF2-40B4-BE49-F238E27FC236}">
                <a16:creationId xmlns:a16="http://schemas.microsoft.com/office/drawing/2014/main" id="{551FCD06-59EF-4BA4-A8A0-BF9F26354889}"/>
              </a:ext>
            </a:extLst>
          </p:cNvPr>
          <p:cNvSpPr txBox="1"/>
          <p:nvPr/>
        </p:nvSpPr>
        <p:spPr>
          <a:xfrm>
            <a:off x="7289983" y="2763148"/>
            <a:ext cx="4249492" cy="64633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t>Feedback Control Simulation Results</a:t>
            </a:r>
          </a:p>
        </p:txBody>
      </p:sp>
      <p:sp>
        <p:nvSpPr>
          <p:cNvPr id="5" name="Slide Number Placeholder 4">
            <a:extLst>
              <a:ext uri="{FF2B5EF4-FFF2-40B4-BE49-F238E27FC236}">
                <a16:creationId xmlns:a16="http://schemas.microsoft.com/office/drawing/2014/main" id="{8D7212AA-7F43-4B0D-9F4E-AAD682AA4234}"/>
              </a:ext>
            </a:extLst>
          </p:cNvPr>
          <p:cNvSpPr>
            <a:spLocks noGrp="1"/>
          </p:cNvSpPr>
          <p:nvPr>
            <p:ph type="sldNum" sz="quarter" idx="12"/>
          </p:nvPr>
        </p:nvSpPr>
        <p:spPr/>
        <p:txBody>
          <a:bodyPr>
            <a:normAutofit lnSpcReduction="10000"/>
          </a:bodyPr>
          <a:lstStyle/>
          <a:p>
            <a:fld id="{330EA680-D336-4FF7-8B7A-9848BB0A1C32}" type="slidenum">
              <a:rPr lang="en-US" smtClean="0"/>
              <a:t>32</a:t>
            </a:fld>
            <a:endParaRPr lang="en-US"/>
          </a:p>
        </p:txBody>
      </p:sp>
    </p:spTree>
    <p:extLst>
      <p:ext uri="{BB962C8B-B14F-4D97-AF65-F5344CB8AC3E}">
        <p14:creationId xmlns:p14="http://schemas.microsoft.com/office/powerpoint/2010/main" val="1130786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Controlled Accuracy Test Setup</a:t>
            </a:r>
          </a:p>
        </p:txBody>
      </p:sp>
      <p:graphicFrame>
        <p:nvGraphicFramePr>
          <p:cNvPr id="5" name="Table 7">
            <a:extLst>
              <a:ext uri="{FF2B5EF4-FFF2-40B4-BE49-F238E27FC236}">
                <a16:creationId xmlns:a16="http://schemas.microsoft.com/office/drawing/2014/main" id="{DCA1D43B-0D8C-4058-96EF-3C53DD7FF8D5}"/>
              </a:ext>
            </a:extLst>
          </p:cNvPr>
          <p:cNvGraphicFramePr>
            <a:graphicFrameLocks noGrp="1"/>
          </p:cNvGraphicFramePr>
          <p:nvPr>
            <p:extLst>
              <p:ext uri="{D42A27DB-BD31-4B8C-83A1-F6EECF244321}">
                <p14:modId xmlns:p14="http://schemas.microsoft.com/office/powerpoint/2010/main" val="1602310873"/>
              </p:ext>
            </p:extLst>
          </p:nvPr>
        </p:nvGraphicFramePr>
        <p:xfrm>
          <a:off x="454788" y="2608189"/>
          <a:ext cx="4950020" cy="3845560"/>
        </p:xfrm>
        <a:graphic>
          <a:graphicData uri="http://schemas.openxmlformats.org/drawingml/2006/table">
            <a:tbl>
              <a:tblPr bandRow="1">
                <a:tableStyleId>{5C22544A-7EE6-4342-B048-85BDC9FD1C3A}</a:tableStyleId>
              </a:tblPr>
              <a:tblGrid>
                <a:gridCol w="1845246">
                  <a:extLst>
                    <a:ext uri="{9D8B030D-6E8A-4147-A177-3AD203B41FA5}">
                      <a16:colId xmlns:a16="http://schemas.microsoft.com/office/drawing/2014/main" val="3575845322"/>
                    </a:ext>
                  </a:extLst>
                </a:gridCol>
                <a:gridCol w="3104774">
                  <a:extLst>
                    <a:ext uri="{9D8B030D-6E8A-4147-A177-3AD203B41FA5}">
                      <a16:colId xmlns:a16="http://schemas.microsoft.com/office/drawing/2014/main" val="804351245"/>
                    </a:ext>
                  </a:extLst>
                </a:gridCol>
              </a:tblGrid>
              <a:tr h="370840">
                <a:tc>
                  <a:txBody>
                    <a:bodyPr/>
                    <a:lstStyle/>
                    <a:p>
                      <a:r>
                        <a:rPr lang="en-US" b="1"/>
                        <a:t>Facility</a:t>
                      </a:r>
                    </a:p>
                  </a:txBody>
                  <a:tcPr/>
                </a:tc>
                <a:tc>
                  <a:txBody>
                    <a:bodyPr/>
                    <a:lstStyle/>
                    <a:p>
                      <a:r>
                        <a:rPr lang="en-US"/>
                        <a:t>RECUV Lab</a:t>
                      </a:r>
                    </a:p>
                  </a:txBody>
                  <a:tcPr/>
                </a:tc>
                <a:extLst>
                  <a:ext uri="{0D108BD9-81ED-4DB2-BD59-A6C34878D82A}">
                    <a16:rowId xmlns:a16="http://schemas.microsoft.com/office/drawing/2014/main" val="1403859522"/>
                  </a:ext>
                </a:extLst>
              </a:tr>
              <a:tr h="370840">
                <a:tc>
                  <a:txBody>
                    <a:bodyPr/>
                    <a:lstStyle/>
                    <a:p>
                      <a:r>
                        <a:rPr lang="en-US" b="1"/>
                        <a:t>Equipment</a:t>
                      </a:r>
                    </a:p>
                  </a:txBody>
                  <a:tcPr/>
                </a:tc>
                <a:tc>
                  <a:txBody>
                    <a:bodyPr/>
                    <a:lstStyle/>
                    <a:p>
                      <a:pPr marL="0" marR="0" lvl="0" indent="0" algn="l">
                        <a:lnSpc>
                          <a:spcPct val="100000"/>
                        </a:lnSpc>
                        <a:spcBef>
                          <a:spcPts val="0"/>
                        </a:spcBef>
                        <a:spcAft>
                          <a:spcPts val="0"/>
                        </a:spcAft>
                        <a:buNone/>
                      </a:pPr>
                      <a:r>
                        <a:rPr lang="en-US" sz="1800" b="0" i="0" u="none" strike="noStrike" noProof="0">
                          <a:solidFill>
                            <a:srgbClr val="000000"/>
                          </a:solidFill>
                          <a:latin typeface="Century Schoolbook"/>
                        </a:rPr>
                        <a:t>Arm, Pearl Markers, VICON, GSE</a:t>
                      </a:r>
                      <a:endParaRPr lang="en-US"/>
                    </a:p>
                  </a:txBody>
                  <a:tcPr/>
                </a:tc>
                <a:extLst>
                  <a:ext uri="{0D108BD9-81ED-4DB2-BD59-A6C34878D82A}">
                    <a16:rowId xmlns:a16="http://schemas.microsoft.com/office/drawing/2014/main" val="4103588259"/>
                  </a:ext>
                </a:extLst>
              </a:tr>
              <a:tr h="370840">
                <a:tc>
                  <a:txBody>
                    <a:bodyPr/>
                    <a:lstStyle/>
                    <a:p>
                      <a:r>
                        <a:rPr lang="en-US" b="1"/>
                        <a:t>Measures</a:t>
                      </a:r>
                    </a:p>
                  </a:txBody>
                  <a:tcPr/>
                </a:tc>
                <a:tc>
                  <a:txBody>
                    <a:bodyPr/>
                    <a:lstStyle/>
                    <a:p>
                      <a:r>
                        <a:rPr lang="en-US"/>
                        <a:t>Position (mm)</a:t>
                      </a:r>
                    </a:p>
                    <a:p>
                      <a:pPr lvl="0">
                        <a:buNone/>
                      </a:pPr>
                      <a:r>
                        <a:rPr lang="en-US"/>
                        <a:t>Orientation (degrees)</a:t>
                      </a:r>
                    </a:p>
                  </a:txBody>
                  <a:tcPr/>
                </a:tc>
                <a:extLst>
                  <a:ext uri="{0D108BD9-81ED-4DB2-BD59-A6C34878D82A}">
                    <a16:rowId xmlns:a16="http://schemas.microsoft.com/office/drawing/2014/main" val="1231507752"/>
                  </a:ext>
                </a:extLst>
              </a:tr>
              <a:tr h="370839">
                <a:tc>
                  <a:txBody>
                    <a:bodyPr/>
                    <a:lstStyle/>
                    <a:p>
                      <a:pPr lvl="0">
                        <a:buNone/>
                      </a:pPr>
                      <a:r>
                        <a:rPr lang="en-US" b="1"/>
                        <a:t>Measurement</a:t>
                      </a:r>
                    </a:p>
                    <a:p>
                      <a:pPr lvl="0">
                        <a:buNone/>
                      </a:pPr>
                      <a:r>
                        <a:rPr lang="en-US" b="1"/>
                        <a:t>Accuracy</a:t>
                      </a:r>
                    </a:p>
                  </a:txBody>
                  <a:tcPr/>
                </a:tc>
                <a:tc>
                  <a:txBody>
                    <a:bodyPr/>
                    <a:lstStyle/>
                    <a:p>
                      <a:pPr lvl="0">
                        <a:buNone/>
                      </a:pPr>
                      <a:r>
                        <a:rPr lang="en-US"/>
                        <a:t>Position: ±1 mm</a:t>
                      </a:r>
                    </a:p>
                    <a:p>
                      <a:pPr lvl="0">
                        <a:buNone/>
                      </a:pPr>
                      <a:r>
                        <a:rPr lang="en-US"/>
                        <a:t>Orientation: </a:t>
                      </a:r>
                      <a:r>
                        <a:rPr lang="en-US" sz="1800" b="0" i="0" u="none" strike="noStrike" noProof="0">
                          <a:solidFill>
                            <a:srgbClr val="000000"/>
                          </a:solidFill>
                          <a:latin typeface="Century Schoolbook"/>
                        </a:rPr>
                        <a:t>±0.5 degrees</a:t>
                      </a:r>
                      <a:endParaRPr lang="en-US"/>
                    </a:p>
                  </a:txBody>
                  <a:tcPr/>
                </a:tc>
                <a:extLst>
                  <a:ext uri="{0D108BD9-81ED-4DB2-BD59-A6C34878D82A}">
                    <a16:rowId xmlns:a16="http://schemas.microsoft.com/office/drawing/2014/main" val="2858748799"/>
                  </a:ext>
                </a:extLst>
              </a:tr>
              <a:tr h="370838">
                <a:tc>
                  <a:txBody>
                    <a:bodyPr/>
                    <a:lstStyle/>
                    <a:p>
                      <a:pPr lvl="0">
                        <a:buNone/>
                      </a:pPr>
                      <a:r>
                        <a:rPr lang="en-US" b="1"/>
                        <a:t>Requirement</a:t>
                      </a:r>
                      <a:endParaRPr lang="en-US" err="1"/>
                    </a:p>
                    <a:p>
                      <a:pPr lvl="0">
                        <a:buNone/>
                      </a:pPr>
                      <a:r>
                        <a:rPr lang="en-US" b="1"/>
                        <a:t>Accuracy</a:t>
                      </a:r>
                    </a:p>
                  </a:txBody>
                  <a:tcPr/>
                </a:tc>
                <a:tc>
                  <a:txBody>
                    <a:bodyPr/>
                    <a:lstStyle/>
                    <a:p>
                      <a:pPr lvl="0">
                        <a:buNone/>
                      </a:pPr>
                      <a:r>
                        <a:rPr lang="en-US" sz="1800" b="0" i="0" u="none" strike="noStrike" noProof="0">
                          <a:solidFill>
                            <a:srgbClr val="000000"/>
                          </a:solidFill>
                          <a:latin typeface="Century Schoolbook"/>
                        </a:rPr>
                        <a:t>Position: ±15 mm</a:t>
                      </a:r>
                    </a:p>
                    <a:p>
                      <a:pPr lvl="0">
                        <a:buNone/>
                      </a:pPr>
                      <a:r>
                        <a:rPr lang="en-US" sz="1800" b="0" i="0" u="none" strike="noStrike" noProof="0">
                          <a:solidFill>
                            <a:srgbClr val="000000"/>
                          </a:solidFill>
                          <a:latin typeface="Century Schoolbook"/>
                        </a:rPr>
                        <a:t>Orientation: ±9 degrees</a:t>
                      </a:r>
                    </a:p>
                  </a:txBody>
                  <a:tcPr/>
                </a:tc>
                <a:extLst>
                  <a:ext uri="{0D108BD9-81ED-4DB2-BD59-A6C34878D82A}">
                    <a16:rowId xmlns:a16="http://schemas.microsoft.com/office/drawing/2014/main" val="271621857"/>
                  </a:ext>
                </a:extLst>
              </a:tr>
              <a:tr h="370838">
                <a:tc>
                  <a:txBody>
                    <a:bodyPr/>
                    <a:lstStyle/>
                    <a:p>
                      <a:pPr lvl="0">
                        <a:buNone/>
                      </a:pPr>
                      <a:r>
                        <a:rPr lang="en-US" b="1"/>
                        <a:t>Expected Completion Date</a:t>
                      </a:r>
                    </a:p>
                  </a:txBody>
                  <a:tcPr/>
                </a:tc>
                <a:tc>
                  <a:txBody>
                    <a:bodyPr/>
                    <a:lstStyle/>
                    <a:p>
                      <a:pPr lvl="0">
                        <a:buNone/>
                      </a:pPr>
                      <a:r>
                        <a:rPr lang="en-US" sz="1800" b="0" i="0" u="none" strike="noStrike" noProof="0">
                          <a:solidFill>
                            <a:srgbClr val="000000"/>
                          </a:solidFill>
                          <a:latin typeface="Century Schoolbook"/>
                        </a:rPr>
                        <a:t>04/15</a:t>
                      </a:r>
                    </a:p>
                  </a:txBody>
                  <a:tcPr/>
                </a:tc>
                <a:extLst>
                  <a:ext uri="{0D108BD9-81ED-4DB2-BD59-A6C34878D82A}">
                    <a16:rowId xmlns:a16="http://schemas.microsoft.com/office/drawing/2014/main" val="785855155"/>
                  </a:ext>
                </a:extLst>
              </a:tr>
            </a:tbl>
          </a:graphicData>
        </a:graphic>
      </p:graphicFrame>
      <p:sp>
        <p:nvSpPr>
          <p:cNvPr id="9" name="TextBox 8">
            <a:extLst>
              <a:ext uri="{FF2B5EF4-FFF2-40B4-BE49-F238E27FC236}">
                <a16:creationId xmlns:a16="http://schemas.microsoft.com/office/drawing/2014/main" id="{7B3BE738-FEDE-46DB-8868-55E04060D073}"/>
              </a:ext>
            </a:extLst>
          </p:cNvPr>
          <p:cNvSpPr txBox="1"/>
          <p:nvPr/>
        </p:nvSpPr>
        <p:spPr>
          <a:xfrm>
            <a:off x="475839" y="1544831"/>
            <a:ext cx="103412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Purpose: Verify that the EE can reach a commanded position within the accuracy specified by DR 2.2</a:t>
            </a:r>
            <a:endParaRPr lang="en-US"/>
          </a:p>
        </p:txBody>
      </p:sp>
      <p:pic>
        <p:nvPicPr>
          <p:cNvPr id="12" name="Picture 3" descr="A close up of a device&#10;&#10;Description generated with high confidence">
            <a:extLst>
              <a:ext uri="{FF2B5EF4-FFF2-40B4-BE49-F238E27FC236}">
                <a16:creationId xmlns:a16="http://schemas.microsoft.com/office/drawing/2014/main" id="{B85734A3-867E-498C-AAE9-CF88D366F696}"/>
              </a:ext>
            </a:extLst>
          </p:cNvPr>
          <p:cNvPicPr>
            <a:picLocks noChangeAspect="1"/>
          </p:cNvPicPr>
          <p:nvPr/>
        </p:nvPicPr>
        <p:blipFill rotWithShape="1">
          <a:blip r:embed="rId6"/>
          <a:srcRect r="131" b="39471"/>
          <a:stretch/>
        </p:blipFill>
        <p:spPr>
          <a:xfrm>
            <a:off x="6708165" y="3740906"/>
            <a:ext cx="4180942" cy="3136531"/>
          </a:xfrm>
          <a:prstGeom prst="rect">
            <a:avLst/>
          </a:prstGeom>
        </p:spPr>
      </p:pic>
      <p:sp>
        <p:nvSpPr>
          <p:cNvPr id="13" name="Rectangle 12">
            <a:extLst>
              <a:ext uri="{FF2B5EF4-FFF2-40B4-BE49-F238E27FC236}">
                <a16:creationId xmlns:a16="http://schemas.microsoft.com/office/drawing/2014/main" id="{24395B11-20FC-4B30-84D8-022BE018E567}"/>
              </a:ext>
            </a:extLst>
          </p:cNvPr>
          <p:cNvSpPr/>
          <p:nvPr/>
        </p:nvSpPr>
        <p:spPr>
          <a:xfrm>
            <a:off x="8385289" y="5937570"/>
            <a:ext cx="876026" cy="98566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76B68C-6D82-469B-A345-BF5624EC4156}"/>
              </a:ext>
            </a:extLst>
          </p:cNvPr>
          <p:cNvSpPr/>
          <p:nvPr/>
        </p:nvSpPr>
        <p:spPr>
          <a:xfrm>
            <a:off x="8719691" y="5718289"/>
            <a:ext cx="141437" cy="4265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5D15B2-A9E5-4E53-AFA0-10C8D312B549}"/>
              </a:ext>
            </a:extLst>
          </p:cNvPr>
          <p:cNvSpPr/>
          <p:nvPr/>
        </p:nvSpPr>
        <p:spPr>
          <a:xfrm rot="-2460000">
            <a:off x="8736137" y="5668950"/>
            <a:ext cx="103063" cy="10306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F14186-5557-4C3C-B211-9FEA60A5CDF4}"/>
              </a:ext>
            </a:extLst>
          </p:cNvPr>
          <p:cNvSpPr/>
          <p:nvPr/>
        </p:nvSpPr>
        <p:spPr>
          <a:xfrm>
            <a:off x="8615877" y="5718631"/>
            <a:ext cx="103062" cy="9758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959597-4F3C-42D0-A168-4025934642C4}"/>
              </a:ext>
            </a:extLst>
          </p:cNvPr>
          <p:cNvSpPr/>
          <p:nvPr/>
        </p:nvSpPr>
        <p:spPr>
          <a:xfrm>
            <a:off x="8862567" y="5669292"/>
            <a:ext cx="103062" cy="9758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CB5925D-C643-4D56-BBAA-686014A7CB0C}"/>
              </a:ext>
            </a:extLst>
          </p:cNvPr>
          <p:cNvSpPr/>
          <p:nvPr/>
        </p:nvSpPr>
        <p:spPr>
          <a:xfrm>
            <a:off x="8736481" y="4101436"/>
            <a:ext cx="103062" cy="9758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4">
            <a:extLst>
              <a:ext uri="{FF2B5EF4-FFF2-40B4-BE49-F238E27FC236}">
                <a16:creationId xmlns:a16="http://schemas.microsoft.com/office/drawing/2014/main" id="{BEC643BA-F2E6-4448-9DC0-770F594B90AB}"/>
              </a:ext>
            </a:extLst>
          </p:cNvPr>
          <p:cNvPicPr>
            <a:picLocks noChangeAspect="1"/>
          </p:cNvPicPr>
          <p:nvPr/>
        </p:nvPicPr>
        <p:blipFill>
          <a:blip r:embed="rId7"/>
          <a:stretch>
            <a:fillRect/>
          </a:stretch>
        </p:blipFill>
        <p:spPr>
          <a:xfrm rot="-2160000">
            <a:off x="10124185" y="2761290"/>
            <a:ext cx="967028" cy="644685"/>
          </a:xfrm>
          <a:prstGeom prst="rect">
            <a:avLst/>
          </a:prstGeom>
        </p:spPr>
      </p:pic>
      <p:pic>
        <p:nvPicPr>
          <p:cNvPr id="26" name="Picture 24">
            <a:extLst>
              <a:ext uri="{FF2B5EF4-FFF2-40B4-BE49-F238E27FC236}">
                <a16:creationId xmlns:a16="http://schemas.microsoft.com/office/drawing/2014/main" id="{8F6EF0A8-DFF3-47A8-8315-4D1DEB2BED4C}"/>
              </a:ext>
            </a:extLst>
          </p:cNvPr>
          <p:cNvPicPr>
            <a:picLocks noChangeAspect="1"/>
          </p:cNvPicPr>
          <p:nvPr/>
        </p:nvPicPr>
        <p:blipFill>
          <a:blip r:embed="rId7"/>
          <a:stretch>
            <a:fillRect/>
          </a:stretch>
        </p:blipFill>
        <p:spPr>
          <a:xfrm rot="1620000" flipH="1">
            <a:off x="6560875" y="2799664"/>
            <a:ext cx="967028" cy="644685"/>
          </a:xfrm>
          <a:prstGeom prst="rect">
            <a:avLst/>
          </a:prstGeom>
        </p:spPr>
      </p:pic>
      <p:sp>
        <p:nvSpPr>
          <p:cNvPr id="27" name="TextBox 26">
            <a:extLst>
              <a:ext uri="{FF2B5EF4-FFF2-40B4-BE49-F238E27FC236}">
                <a16:creationId xmlns:a16="http://schemas.microsoft.com/office/drawing/2014/main" id="{82DAC267-D55B-48BF-A7BA-42E06AB057FD}"/>
              </a:ext>
            </a:extLst>
          </p:cNvPr>
          <p:cNvSpPr txBox="1"/>
          <p:nvPr/>
        </p:nvSpPr>
        <p:spPr>
          <a:xfrm>
            <a:off x="7542840" y="235685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VICON Cameras</a:t>
            </a:r>
          </a:p>
        </p:txBody>
      </p:sp>
      <p:cxnSp>
        <p:nvCxnSpPr>
          <p:cNvPr id="28" name="Straight Arrow Connector 27">
            <a:extLst>
              <a:ext uri="{FF2B5EF4-FFF2-40B4-BE49-F238E27FC236}">
                <a16:creationId xmlns:a16="http://schemas.microsoft.com/office/drawing/2014/main" id="{E633D361-3267-470F-8CB1-B81F1C762782}"/>
              </a:ext>
            </a:extLst>
          </p:cNvPr>
          <p:cNvCxnSpPr/>
          <p:nvPr/>
        </p:nvCxnSpPr>
        <p:spPr>
          <a:xfrm flipH="1">
            <a:off x="7360083" y="2583606"/>
            <a:ext cx="609600" cy="3881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BC4037B-93F1-4AD2-8EB6-2ACE9BA1EA52}"/>
              </a:ext>
            </a:extLst>
          </p:cNvPr>
          <p:cNvCxnSpPr>
            <a:cxnSpLocks/>
          </p:cNvCxnSpPr>
          <p:nvPr/>
        </p:nvCxnSpPr>
        <p:spPr>
          <a:xfrm>
            <a:off x="9850013" y="2578124"/>
            <a:ext cx="558069" cy="3333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DFD71C3-2572-4AD7-8A2B-CF69E7621439}"/>
              </a:ext>
            </a:extLst>
          </p:cNvPr>
          <p:cNvSpPr txBox="1"/>
          <p:nvPr/>
        </p:nvSpPr>
        <p:spPr>
          <a:xfrm>
            <a:off x="5646749" y="4780591"/>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Pearl</a:t>
            </a:r>
          </a:p>
          <a:p>
            <a:r>
              <a:rPr lang="en-US"/>
              <a:t>Markers</a:t>
            </a:r>
          </a:p>
        </p:txBody>
      </p:sp>
      <p:cxnSp>
        <p:nvCxnSpPr>
          <p:cNvPr id="31" name="Straight Arrow Connector 30">
            <a:extLst>
              <a:ext uri="{FF2B5EF4-FFF2-40B4-BE49-F238E27FC236}">
                <a16:creationId xmlns:a16="http://schemas.microsoft.com/office/drawing/2014/main" id="{FB16B699-E40F-476D-B71A-2855EAF80C94}"/>
              </a:ext>
            </a:extLst>
          </p:cNvPr>
          <p:cNvCxnSpPr>
            <a:cxnSpLocks/>
          </p:cNvCxnSpPr>
          <p:nvPr/>
        </p:nvCxnSpPr>
        <p:spPr>
          <a:xfrm flipV="1">
            <a:off x="7914862" y="4238076"/>
            <a:ext cx="793795" cy="8288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25742A2-B09F-4CA2-973C-4564AF64124A}"/>
              </a:ext>
            </a:extLst>
          </p:cNvPr>
          <p:cNvCxnSpPr>
            <a:cxnSpLocks/>
          </p:cNvCxnSpPr>
          <p:nvPr/>
        </p:nvCxnSpPr>
        <p:spPr>
          <a:xfrm>
            <a:off x="7920345" y="5045030"/>
            <a:ext cx="662227" cy="6896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4351BE-6884-4F06-B357-524A9B20EA41}"/>
              </a:ext>
            </a:extLst>
          </p:cNvPr>
          <p:cNvCxnSpPr/>
          <p:nvPr/>
        </p:nvCxnSpPr>
        <p:spPr>
          <a:xfrm flipV="1">
            <a:off x="6687577" y="5050099"/>
            <a:ext cx="1232357" cy="6578"/>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3294ACF-3A59-4478-ABB4-D329283A9172}"/>
              </a:ext>
            </a:extLst>
          </p:cNvPr>
          <p:cNvSpPr>
            <a:spLocks noGrp="1"/>
          </p:cNvSpPr>
          <p:nvPr>
            <p:ph type="sldNum" sz="quarter" idx="12"/>
          </p:nvPr>
        </p:nvSpPr>
        <p:spPr/>
        <p:txBody>
          <a:bodyPr>
            <a:normAutofit lnSpcReduction="10000"/>
          </a:bodyPr>
          <a:lstStyle/>
          <a:p>
            <a:fld id="{330EA680-D336-4FF7-8B7A-9848BB0A1C32}" type="slidenum">
              <a:rPr lang="en-US" smtClean="0"/>
              <a:t>33</a:t>
            </a:fld>
            <a:endParaRPr lang="en-US"/>
          </a:p>
        </p:txBody>
      </p:sp>
    </p:spTree>
    <p:extLst>
      <p:ext uri="{BB962C8B-B14F-4D97-AF65-F5344CB8AC3E}">
        <p14:creationId xmlns:p14="http://schemas.microsoft.com/office/powerpoint/2010/main" val="320083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B771C5-9645-467C-82F5-DAEABA5CC20E}"/>
              </a:ext>
            </a:extLst>
          </p:cNvPr>
          <p:cNvSpPr/>
          <p:nvPr/>
        </p:nvSpPr>
        <p:spPr>
          <a:xfrm>
            <a:off x="8033958" y="2723559"/>
            <a:ext cx="4002860" cy="35173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845814" cy="989386"/>
          </a:xfrm>
        </p:spPr>
        <p:txBody>
          <a:bodyPr>
            <a:normAutofit/>
          </a:bodyPr>
          <a:lstStyle/>
          <a:p>
            <a:r>
              <a:rPr lang="en-US"/>
              <a:t>Secondary Sensor + EE Spin Up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363455"/>
            <a:ext cx="9975077"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Validate that the EE will spin up to a rate equal to that of the GP while maintaining the 90±10° offset as required by DR 2.3 and 2.3.1</a:t>
            </a:r>
          </a:p>
          <a:p>
            <a:endParaRPr lang="en-US" sz="2400"/>
          </a:p>
          <a:p>
            <a:endParaRPr lang="en-US" sz="2400"/>
          </a:p>
        </p:txBody>
      </p:sp>
      <p:sp>
        <p:nvSpPr>
          <p:cNvPr id="11" name="TextBox 10">
            <a:extLst>
              <a:ext uri="{FF2B5EF4-FFF2-40B4-BE49-F238E27FC236}">
                <a16:creationId xmlns:a16="http://schemas.microsoft.com/office/drawing/2014/main" id="{25E8AE5B-F59C-4E3D-8F15-8D7B685868BC}"/>
              </a:ext>
            </a:extLst>
          </p:cNvPr>
          <p:cNvSpPr txBox="1"/>
          <p:nvPr/>
        </p:nvSpPr>
        <p:spPr>
          <a:xfrm>
            <a:off x="532591" y="2586568"/>
            <a:ext cx="7655193"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Model Validation:</a:t>
            </a:r>
          </a:p>
          <a:p>
            <a:pPr marL="342900" indent="-342900">
              <a:buFont typeface="Arial"/>
              <a:buChar char="•"/>
            </a:pPr>
            <a:r>
              <a:rPr lang="en-US" sz="2000"/>
              <a:t>EE spin up controller will be validated by comparing test data to simulation results</a:t>
            </a:r>
          </a:p>
        </p:txBody>
      </p:sp>
      <p:pic>
        <p:nvPicPr>
          <p:cNvPr id="6" name="Picture 6" descr="A screenshot of text&#10;&#10;Description generated with high confidence">
            <a:extLst>
              <a:ext uri="{FF2B5EF4-FFF2-40B4-BE49-F238E27FC236}">
                <a16:creationId xmlns:a16="http://schemas.microsoft.com/office/drawing/2014/main" id="{94C52B83-B26D-4240-922B-56B6BC8006E2}"/>
              </a:ext>
            </a:extLst>
          </p:cNvPr>
          <p:cNvPicPr>
            <a:picLocks noChangeAspect="1"/>
          </p:cNvPicPr>
          <p:nvPr/>
        </p:nvPicPr>
        <p:blipFill>
          <a:blip r:embed="rId6"/>
          <a:stretch>
            <a:fillRect/>
          </a:stretch>
        </p:blipFill>
        <p:spPr>
          <a:xfrm>
            <a:off x="8087242" y="3217378"/>
            <a:ext cx="3894422" cy="2918075"/>
          </a:xfrm>
          <a:prstGeom prst="rect">
            <a:avLst/>
          </a:prstGeom>
        </p:spPr>
      </p:pic>
      <p:sp>
        <p:nvSpPr>
          <p:cNvPr id="9" name="TextBox 8">
            <a:extLst>
              <a:ext uri="{FF2B5EF4-FFF2-40B4-BE49-F238E27FC236}">
                <a16:creationId xmlns:a16="http://schemas.microsoft.com/office/drawing/2014/main" id="{074E4BD4-47EF-4162-A2BC-191147602EDD}"/>
              </a:ext>
            </a:extLst>
          </p:cNvPr>
          <p:cNvSpPr txBox="1"/>
          <p:nvPr/>
        </p:nvSpPr>
        <p:spPr>
          <a:xfrm>
            <a:off x="532590" y="3611559"/>
            <a:ext cx="7655193"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Risk Reduction:</a:t>
            </a:r>
          </a:p>
          <a:p>
            <a:pPr marL="342900" indent="-342900">
              <a:buFont typeface="Arial"/>
              <a:buChar char="•"/>
            </a:pPr>
            <a:r>
              <a:rPr lang="en-US" sz="2000"/>
              <a:t>Meeting DR 2.3 will reduce the risk of damaging the GP by decreasing angular offset between the EE and GP when attempting to perform the grapple maneuver</a:t>
            </a:r>
          </a:p>
        </p:txBody>
      </p:sp>
      <p:sp>
        <p:nvSpPr>
          <p:cNvPr id="12" name="TextBox 11">
            <a:extLst>
              <a:ext uri="{FF2B5EF4-FFF2-40B4-BE49-F238E27FC236}">
                <a16:creationId xmlns:a16="http://schemas.microsoft.com/office/drawing/2014/main" id="{D54C3155-D772-49E0-8123-029B6F0F2CAA}"/>
              </a:ext>
            </a:extLst>
          </p:cNvPr>
          <p:cNvSpPr txBox="1"/>
          <p:nvPr/>
        </p:nvSpPr>
        <p:spPr>
          <a:xfrm>
            <a:off x="532591" y="4933258"/>
            <a:ext cx="7655193" cy="16312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Expected Results:</a:t>
            </a:r>
          </a:p>
          <a:p>
            <a:pPr marL="342900" indent="-342900">
              <a:buFont typeface="Arial"/>
              <a:buChar char="•"/>
            </a:pPr>
            <a:r>
              <a:rPr lang="en-US" sz="2000"/>
              <a:t>DR 2.3 will be met</a:t>
            </a:r>
          </a:p>
          <a:p>
            <a:pPr marL="342900" indent="-342900">
              <a:buFont typeface="Arial"/>
              <a:buChar char="•"/>
            </a:pPr>
            <a:r>
              <a:rPr lang="en-US" sz="2000"/>
              <a:t>Test results may not match up with the simulation results due to differences in the simulated system error and the actual error in the system.</a:t>
            </a:r>
          </a:p>
        </p:txBody>
      </p:sp>
      <p:sp>
        <p:nvSpPr>
          <p:cNvPr id="7" name="TextBox 6">
            <a:extLst>
              <a:ext uri="{FF2B5EF4-FFF2-40B4-BE49-F238E27FC236}">
                <a16:creationId xmlns:a16="http://schemas.microsoft.com/office/drawing/2014/main" id="{AFFF900D-E0BD-468D-81A5-2C16718816A6}"/>
              </a:ext>
            </a:extLst>
          </p:cNvPr>
          <p:cNvSpPr txBox="1"/>
          <p:nvPr/>
        </p:nvSpPr>
        <p:spPr>
          <a:xfrm>
            <a:off x="8035391" y="2802541"/>
            <a:ext cx="4004208" cy="3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EE Spin Up Simulation Results</a:t>
            </a:r>
            <a:endParaRPr lang="en-US"/>
          </a:p>
        </p:txBody>
      </p:sp>
      <p:sp>
        <p:nvSpPr>
          <p:cNvPr id="2" name="Slide Number Placeholder 1">
            <a:extLst>
              <a:ext uri="{FF2B5EF4-FFF2-40B4-BE49-F238E27FC236}">
                <a16:creationId xmlns:a16="http://schemas.microsoft.com/office/drawing/2014/main" id="{B2BE36FC-27D8-4486-B002-B39EBC340223}"/>
              </a:ext>
            </a:extLst>
          </p:cNvPr>
          <p:cNvSpPr>
            <a:spLocks noGrp="1"/>
          </p:cNvSpPr>
          <p:nvPr>
            <p:ph type="sldNum" sz="quarter" idx="12"/>
          </p:nvPr>
        </p:nvSpPr>
        <p:spPr/>
        <p:txBody>
          <a:bodyPr>
            <a:normAutofit lnSpcReduction="10000"/>
          </a:bodyPr>
          <a:lstStyle/>
          <a:p>
            <a:fld id="{330EA680-D336-4FF7-8B7A-9848BB0A1C32}" type="slidenum">
              <a:rPr lang="en-US" smtClean="0"/>
              <a:t>34</a:t>
            </a:fld>
            <a:endParaRPr lang="en-US"/>
          </a:p>
        </p:txBody>
      </p:sp>
    </p:spTree>
    <p:extLst>
      <p:ext uri="{BB962C8B-B14F-4D97-AF65-F5344CB8AC3E}">
        <p14:creationId xmlns:p14="http://schemas.microsoft.com/office/powerpoint/2010/main" val="2883501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335305" y="816041"/>
            <a:ext cx="9845814" cy="989386"/>
          </a:xfrm>
        </p:spPr>
        <p:txBody>
          <a:bodyPr>
            <a:normAutofit fontScale="90000"/>
          </a:bodyPr>
          <a:lstStyle/>
          <a:p>
            <a:r>
              <a:rPr lang="en-US"/>
              <a:t>Secondary Sensor + EE Spin Up Test Setup</a:t>
            </a:r>
          </a:p>
        </p:txBody>
      </p:sp>
      <p:graphicFrame>
        <p:nvGraphicFramePr>
          <p:cNvPr id="2" name="Table 7">
            <a:extLst>
              <a:ext uri="{FF2B5EF4-FFF2-40B4-BE49-F238E27FC236}">
                <a16:creationId xmlns:a16="http://schemas.microsoft.com/office/drawing/2014/main" id="{030ADE9C-061B-4382-8BAF-3115B15FBF4B}"/>
              </a:ext>
            </a:extLst>
          </p:cNvPr>
          <p:cNvGraphicFramePr>
            <a:graphicFrameLocks noGrp="1"/>
          </p:cNvGraphicFramePr>
          <p:nvPr>
            <p:extLst>
              <p:ext uri="{D42A27DB-BD31-4B8C-83A1-F6EECF244321}">
                <p14:modId xmlns:p14="http://schemas.microsoft.com/office/powerpoint/2010/main" val="366277417"/>
              </p:ext>
            </p:extLst>
          </p:nvPr>
        </p:nvGraphicFramePr>
        <p:xfrm>
          <a:off x="239000" y="2291251"/>
          <a:ext cx="4849865" cy="3845560"/>
        </p:xfrm>
        <a:graphic>
          <a:graphicData uri="http://schemas.openxmlformats.org/drawingml/2006/table">
            <a:tbl>
              <a:tblPr bandRow="1">
                <a:tableStyleId>{5C22544A-7EE6-4342-B048-85BDC9FD1C3A}</a:tableStyleId>
              </a:tblPr>
              <a:tblGrid>
                <a:gridCol w="2002183">
                  <a:extLst>
                    <a:ext uri="{9D8B030D-6E8A-4147-A177-3AD203B41FA5}">
                      <a16:colId xmlns:a16="http://schemas.microsoft.com/office/drawing/2014/main" val="3575845322"/>
                    </a:ext>
                  </a:extLst>
                </a:gridCol>
                <a:gridCol w="2847682">
                  <a:extLst>
                    <a:ext uri="{9D8B030D-6E8A-4147-A177-3AD203B41FA5}">
                      <a16:colId xmlns:a16="http://schemas.microsoft.com/office/drawing/2014/main" val="804351245"/>
                    </a:ext>
                  </a:extLst>
                </a:gridCol>
              </a:tblGrid>
              <a:tr h="370840">
                <a:tc>
                  <a:txBody>
                    <a:bodyPr/>
                    <a:lstStyle/>
                    <a:p>
                      <a:r>
                        <a:rPr lang="en-US" b="1"/>
                        <a:t>Facility</a:t>
                      </a:r>
                    </a:p>
                  </a:txBody>
                  <a:tcPr/>
                </a:tc>
                <a:tc>
                  <a:txBody>
                    <a:bodyPr/>
                    <a:lstStyle/>
                    <a:p>
                      <a:r>
                        <a:rPr lang="en-US"/>
                        <a:t>RECUV Lab</a:t>
                      </a:r>
                    </a:p>
                  </a:txBody>
                  <a:tcPr/>
                </a:tc>
                <a:extLst>
                  <a:ext uri="{0D108BD9-81ED-4DB2-BD59-A6C34878D82A}">
                    <a16:rowId xmlns:a16="http://schemas.microsoft.com/office/drawing/2014/main" val="1403859522"/>
                  </a:ext>
                </a:extLst>
              </a:tr>
              <a:tr h="370840">
                <a:tc>
                  <a:txBody>
                    <a:bodyPr/>
                    <a:lstStyle/>
                    <a:p>
                      <a:r>
                        <a:rPr lang="en-US" b="1"/>
                        <a:t>Equipment</a:t>
                      </a:r>
                    </a:p>
                  </a:txBody>
                  <a:tcPr/>
                </a:tc>
                <a:tc>
                  <a:txBody>
                    <a:bodyPr/>
                    <a:lstStyle/>
                    <a:p>
                      <a:pPr marL="0" marR="0" lvl="0" indent="0" algn="l">
                        <a:lnSpc>
                          <a:spcPct val="100000"/>
                        </a:lnSpc>
                        <a:spcBef>
                          <a:spcPts val="0"/>
                        </a:spcBef>
                        <a:spcAft>
                          <a:spcPts val="0"/>
                        </a:spcAft>
                        <a:buNone/>
                      </a:pPr>
                      <a:r>
                        <a:rPr lang="en-US" sz="1800" b="0" i="0" u="none" strike="noStrike" noProof="0">
                          <a:solidFill>
                            <a:srgbClr val="000000"/>
                          </a:solidFill>
                          <a:latin typeface="Century Schoolbook"/>
                        </a:rPr>
                        <a:t>Arm, GP, Pixy2, Pearl Markers, VICON, GSE</a:t>
                      </a:r>
                      <a:endParaRPr lang="en-US"/>
                    </a:p>
                  </a:txBody>
                  <a:tcPr/>
                </a:tc>
                <a:extLst>
                  <a:ext uri="{0D108BD9-81ED-4DB2-BD59-A6C34878D82A}">
                    <a16:rowId xmlns:a16="http://schemas.microsoft.com/office/drawing/2014/main" val="4103588259"/>
                  </a:ext>
                </a:extLst>
              </a:tr>
              <a:tr h="370840">
                <a:tc>
                  <a:txBody>
                    <a:bodyPr/>
                    <a:lstStyle/>
                    <a:p>
                      <a:r>
                        <a:rPr lang="en-US" b="1"/>
                        <a:t>Measures</a:t>
                      </a:r>
                    </a:p>
                  </a:txBody>
                  <a:tcPr/>
                </a:tc>
                <a:tc>
                  <a:txBody>
                    <a:bodyPr/>
                    <a:lstStyle/>
                    <a:p>
                      <a:pPr lvl="0">
                        <a:buNone/>
                      </a:pPr>
                      <a:r>
                        <a:rPr lang="en-US"/>
                        <a:t>Relative Orientation (degrees)</a:t>
                      </a:r>
                    </a:p>
                  </a:txBody>
                  <a:tcPr/>
                </a:tc>
                <a:extLst>
                  <a:ext uri="{0D108BD9-81ED-4DB2-BD59-A6C34878D82A}">
                    <a16:rowId xmlns:a16="http://schemas.microsoft.com/office/drawing/2014/main" val="1231507752"/>
                  </a:ext>
                </a:extLst>
              </a:tr>
              <a:tr h="370839">
                <a:tc>
                  <a:txBody>
                    <a:bodyPr/>
                    <a:lstStyle/>
                    <a:p>
                      <a:pPr lvl="0">
                        <a:buNone/>
                      </a:pPr>
                      <a:r>
                        <a:rPr lang="en-US" b="1"/>
                        <a:t>Measurement</a:t>
                      </a:r>
                    </a:p>
                    <a:p>
                      <a:pPr lvl="0">
                        <a:buNone/>
                      </a:pPr>
                      <a:r>
                        <a:rPr lang="en-US" b="1"/>
                        <a:t>Accuracy</a:t>
                      </a:r>
                    </a:p>
                  </a:txBody>
                  <a:tcPr/>
                </a:tc>
                <a:tc>
                  <a:txBody>
                    <a:bodyPr/>
                    <a:lstStyle/>
                    <a:p>
                      <a:pPr lvl="0">
                        <a:buNone/>
                      </a:pPr>
                      <a:r>
                        <a:rPr lang="en-US" sz="1800" b="0" i="0" u="none" strike="noStrike" noProof="0">
                          <a:solidFill>
                            <a:srgbClr val="000000"/>
                          </a:solidFill>
                          <a:latin typeface="Century Schoolbook"/>
                        </a:rPr>
                        <a:t>±0.5 degrees</a:t>
                      </a:r>
                      <a:endParaRPr lang="en-US"/>
                    </a:p>
                  </a:txBody>
                  <a:tcPr/>
                </a:tc>
                <a:extLst>
                  <a:ext uri="{0D108BD9-81ED-4DB2-BD59-A6C34878D82A}">
                    <a16:rowId xmlns:a16="http://schemas.microsoft.com/office/drawing/2014/main" val="2858748799"/>
                  </a:ext>
                </a:extLst>
              </a:tr>
              <a:tr h="370838">
                <a:tc>
                  <a:txBody>
                    <a:bodyPr/>
                    <a:lstStyle/>
                    <a:p>
                      <a:pPr lvl="0">
                        <a:buNone/>
                      </a:pPr>
                      <a:r>
                        <a:rPr lang="en-US" b="1"/>
                        <a:t>Requirement</a:t>
                      </a:r>
                      <a:endParaRPr lang="en-US" b="1" err="1"/>
                    </a:p>
                    <a:p>
                      <a:pPr lvl="0">
                        <a:buNone/>
                      </a:pPr>
                      <a:r>
                        <a:rPr lang="en-US" b="1"/>
                        <a:t>Accuracy</a:t>
                      </a:r>
                    </a:p>
                  </a:txBody>
                  <a:tcPr/>
                </a:tc>
                <a:tc>
                  <a:txBody>
                    <a:bodyPr/>
                    <a:lstStyle/>
                    <a:p>
                      <a:pPr lvl="0">
                        <a:buNone/>
                      </a:pPr>
                      <a:r>
                        <a:rPr lang="en-US" sz="1800" b="0" i="0" u="none" strike="noStrike" noProof="0">
                          <a:solidFill>
                            <a:srgbClr val="000000"/>
                          </a:solidFill>
                          <a:latin typeface="Century Schoolbook"/>
                        </a:rPr>
                        <a:t>±10 degrees</a:t>
                      </a:r>
                    </a:p>
                  </a:txBody>
                  <a:tcPr/>
                </a:tc>
                <a:extLst>
                  <a:ext uri="{0D108BD9-81ED-4DB2-BD59-A6C34878D82A}">
                    <a16:rowId xmlns:a16="http://schemas.microsoft.com/office/drawing/2014/main" val="271621857"/>
                  </a:ext>
                </a:extLst>
              </a:tr>
              <a:tr h="370838">
                <a:tc>
                  <a:txBody>
                    <a:bodyPr/>
                    <a:lstStyle/>
                    <a:p>
                      <a:pPr lvl="0">
                        <a:buNone/>
                      </a:pPr>
                      <a:r>
                        <a:rPr lang="en-US" b="1"/>
                        <a:t>Expected Completion Date</a:t>
                      </a:r>
                    </a:p>
                  </a:txBody>
                  <a:tcPr/>
                </a:tc>
                <a:tc>
                  <a:txBody>
                    <a:bodyPr/>
                    <a:lstStyle/>
                    <a:p>
                      <a:pPr lvl="0">
                        <a:buNone/>
                      </a:pPr>
                      <a:r>
                        <a:rPr lang="en-US" sz="1800" b="0" i="0" u="none" strike="noStrike" noProof="0">
                          <a:solidFill>
                            <a:srgbClr val="000000"/>
                          </a:solidFill>
                          <a:latin typeface="Century Schoolbook"/>
                        </a:rPr>
                        <a:t>04/14</a:t>
                      </a:r>
                    </a:p>
                  </a:txBody>
                  <a:tcPr/>
                </a:tc>
                <a:extLst>
                  <a:ext uri="{0D108BD9-81ED-4DB2-BD59-A6C34878D82A}">
                    <a16:rowId xmlns:a16="http://schemas.microsoft.com/office/drawing/2014/main" val="785855155"/>
                  </a:ext>
                </a:extLst>
              </a:tr>
            </a:tbl>
          </a:graphicData>
        </a:graphic>
      </p:graphicFrame>
      <p:pic>
        <p:nvPicPr>
          <p:cNvPr id="5" name="Picture 28" descr="A picture containing weapon&#10;&#10;Description generated with high confidence">
            <a:extLst>
              <a:ext uri="{FF2B5EF4-FFF2-40B4-BE49-F238E27FC236}">
                <a16:creationId xmlns:a16="http://schemas.microsoft.com/office/drawing/2014/main" id="{98356F50-3D39-42CC-86CA-E6A1FA8EF5D5}"/>
              </a:ext>
            </a:extLst>
          </p:cNvPr>
          <p:cNvPicPr>
            <a:picLocks noChangeAspect="1"/>
          </p:cNvPicPr>
          <p:nvPr/>
        </p:nvPicPr>
        <p:blipFill rotWithShape="1">
          <a:blip r:embed="rId6"/>
          <a:srcRect l="-54" t="-4" r="52762" b="74"/>
          <a:stretch/>
        </p:blipFill>
        <p:spPr>
          <a:xfrm rot="16320000">
            <a:off x="7363437" y="1012594"/>
            <a:ext cx="4057880" cy="2625140"/>
          </a:xfrm>
          <a:prstGeom prst="rect">
            <a:avLst/>
          </a:prstGeom>
        </p:spPr>
      </p:pic>
      <p:pic>
        <p:nvPicPr>
          <p:cNvPr id="14" name="Picture 23" descr="A close up of a sign&#10;&#10;Description generated with high confidence">
            <a:extLst>
              <a:ext uri="{FF2B5EF4-FFF2-40B4-BE49-F238E27FC236}">
                <a16:creationId xmlns:a16="http://schemas.microsoft.com/office/drawing/2014/main" id="{93CE022D-3895-4EE8-BE8E-5030CC780B91}"/>
              </a:ext>
            </a:extLst>
          </p:cNvPr>
          <p:cNvPicPr>
            <a:picLocks noChangeAspect="1"/>
          </p:cNvPicPr>
          <p:nvPr/>
        </p:nvPicPr>
        <p:blipFill>
          <a:blip r:embed="rId7"/>
          <a:stretch>
            <a:fillRect/>
          </a:stretch>
        </p:blipFill>
        <p:spPr>
          <a:xfrm rot="-5580000">
            <a:off x="7823294" y="5395316"/>
            <a:ext cx="3303916" cy="692806"/>
          </a:xfrm>
          <a:prstGeom prst="rect">
            <a:avLst/>
          </a:prstGeom>
        </p:spPr>
      </p:pic>
      <p:sp>
        <p:nvSpPr>
          <p:cNvPr id="24" name="Arrow: Curved Left 23">
            <a:extLst>
              <a:ext uri="{FF2B5EF4-FFF2-40B4-BE49-F238E27FC236}">
                <a16:creationId xmlns:a16="http://schemas.microsoft.com/office/drawing/2014/main" id="{68ABAC74-C03B-4A5B-B27D-F109142C0B62}"/>
              </a:ext>
            </a:extLst>
          </p:cNvPr>
          <p:cNvSpPr/>
          <p:nvPr/>
        </p:nvSpPr>
        <p:spPr>
          <a:xfrm rot="-3780000" flipH="1" flipV="1">
            <a:off x="9237678" y="5079696"/>
            <a:ext cx="472727" cy="1546831"/>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urved Left 25">
            <a:extLst>
              <a:ext uri="{FF2B5EF4-FFF2-40B4-BE49-F238E27FC236}">
                <a16:creationId xmlns:a16="http://schemas.microsoft.com/office/drawing/2014/main" id="{48F22436-555C-42EE-8924-990931071CCE}"/>
              </a:ext>
            </a:extLst>
          </p:cNvPr>
          <p:cNvSpPr/>
          <p:nvPr/>
        </p:nvSpPr>
        <p:spPr>
          <a:xfrm rot="-5400000" flipV="1">
            <a:off x="9060498" y="1201117"/>
            <a:ext cx="835611" cy="236634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C5B21434-0795-4459-AE9F-86AE1F20BA70}"/>
              </a:ext>
            </a:extLst>
          </p:cNvPr>
          <p:cNvSpPr/>
          <p:nvPr/>
        </p:nvSpPr>
        <p:spPr>
          <a:xfrm>
            <a:off x="9543647" y="5406302"/>
            <a:ext cx="271646" cy="245933"/>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F9D23C8-77BE-41BB-AA62-BEEB136FFA20}"/>
              </a:ext>
            </a:extLst>
          </p:cNvPr>
          <p:cNvSpPr/>
          <p:nvPr/>
        </p:nvSpPr>
        <p:spPr>
          <a:xfrm>
            <a:off x="9219965" y="4030656"/>
            <a:ext cx="237930" cy="21221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5580D65-FD0E-4CB7-B4E4-9EDB73C47987}"/>
              </a:ext>
            </a:extLst>
          </p:cNvPr>
          <p:cNvSpPr/>
          <p:nvPr/>
        </p:nvSpPr>
        <p:spPr>
          <a:xfrm>
            <a:off x="8343328" y="3828355"/>
            <a:ext cx="271646" cy="245933"/>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E798B2F-877B-42CD-920B-1D0C6ED03CA8}"/>
              </a:ext>
            </a:extLst>
          </p:cNvPr>
          <p:cNvSpPr/>
          <p:nvPr/>
        </p:nvSpPr>
        <p:spPr>
          <a:xfrm>
            <a:off x="10433770" y="3909275"/>
            <a:ext cx="271646" cy="245933"/>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4" descr="A picture containing weapon, knife&#10;&#10;Description generated with high confidence">
            <a:extLst>
              <a:ext uri="{FF2B5EF4-FFF2-40B4-BE49-F238E27FC236}">
                <a16:creationId xmlns:a16="http://schemas.microsoft.com/office/drawing/2014/main" id="{B8B87812-2EA1-4607-A5DD-95DF805E152D}"/>
              </a:ext>
            </a:extLst>
          </p:cNvPr>
          <p:cNvPicPr>
            <a:picLocks noChangeAspect="1"/>
          </p:cNvPicPr>
          <p:nvPr/>
        </p:nvPicPr>
        <p:blipFill>
          <a:blip r:embed="rId8"/>
          <a:stretch>
            <a:fillRect/>
          </a:stretch>
        </p:blipFill>
        <p:spPr>
          <a:xfrm rot="1620000" flipH="1">
            <a:off x="6325078" y="2138894"/>
            <a:ext cx="1391859" cy="927906"/>
          </a:xfrm>
          <a:prstGeom prst="rect">
            <a:avLst/>
          </a:prstGeom>
        </p:spPr>
      </p:pic>
      <p:pic>
        <p:nvPicPr>
          <p:cNvPr id="34" name="Picture 24" descr="A picture containing weapon, knife&#10;&#10;Description generated with high confidence">
            <a:extLst>
              <a:ext uri="{FF2B5EF4-FFF2-40B4-BE49-F238E27FC236}">
                <a16:creationId xmlns:a16="http://schemas.microsoft.com/office/drawing/2014/main" id="{1210C4E1-5957-483A-9DE4-5499229BB777}"/>
              </a:ext>
            </a:extLst>
          </p:cNvPr>
          <p:cNvPicPr>
            <a:picLocks noChangeAspect="1"/>
          </p:cNvPicPr>
          <p:nvPr/>
        </p:nvPicPr>
        <p:blipFill>
          <a:blip r:embed="rId8"/>
          <a:stretch>
            <a:fillRect/>
          </a:stretch>
        </p:blipFill>
        <p:spPr>
          <a:xfrm rot="180000" flipH="1">
            <a:off x="6264387" y="3366186"/>
            <a:ext cx="1391859" cy="927906"/>
          </a:xfrm>
          <a:prstGeom prst="rect">
            <a:avLst/>
          </a:prstGeom>
        </p:spPr>
      </p:pic>
      <p:sp>
        <p:nvSpPr>
          <p:cNvPr id="36" name="TextBox 35">
            <a:extLst>
              <a:ext uri="{FF2B5EF4-FFF2-40B4-BE49-F238E27FC236}">
                <a16:creationId xmlns:a16="http://schemas.microsoft.com/office/drawing/2014/main" id="{6E0D59F0-EE4B-46CC-9CD5-00D4B80BB91C}"/>
              </a:ext>
            </a:extLst>
          </p:cNvPr>
          <p:cNvSpPr txBox="1"/>
          <p:nvPr/>
        </p:nvSpPr>
        <p:spPr>
          <a:xfrm>
            <a:off x="5020822" y="2781688"/>
            <a:ext cx="147544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VICON</a:t>
            </a:r>
          </a:p>
          <a:p>
            <a:pPr algn="ctr"/>
            <a:r>
              <a:rPr lang="en-US"/>
              <a:t>Cameras</a:t>
            </a:r>
          </a:p>
        </p:txBody>
      </p:sp>
      <p:sp>
        <p:nvSpPr>
          <p:cNvPr id="38" name="TextBox 37">
            <a:extLst>
              <a:ext uri="{FF2B5EF4-FFF2-40B4-BE49-F238E27FC236}">
                <a16:creationId xmlns:a16="http://schemas.microsoft.com/office/drawing/2014/main" id="{FF6D56C5-B4BF-43EE-8097-F7A8B9EB1B68}"/>
              </a:ext>
            </a:extLst>
          </p:cNvPr>
          <p:cNvSpPr txBox="1"/>
          <p:nvPr/>
        </p:nvSpPr>
        <p:spPr>
          <a:xfrm>
            <a:off x="6388518" y="4504113"/>
            <a:ext cx="113828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Pearl</a:t>
            </a:r>
          </a:p>
          <a:p>
            <a:r>
              <a:rPr lang="en-US"/>
              <a:t>Markers</a:t>
            </a:r>
          </a:p>
        </p:txBody>
      </p:sp>
      <p:sp>
        <p:nvSpPr>
          <p:cNvPr id="39" name="TextBox 38">
            <a:extLst>
              <a:ext uri="{FF2B5EF4-FFF2-40B4-BE49-F238E27FC236}">
                <a16:creationId xmlns:a16="http://schemas.microsoft.com/office/drawing/2014/main" id="{85D64229-0E99-4690-846C-F696C8CF1CD6}"/>
              </a:ext>
            </a:extLst>
          </p:cNvPr>
          <p:cNvSpPr txBox="1"/>
          <p:nvPr/>
        </p:nvSpPr>
        <p:spPr>
          <a:xfrm>
            <a:off x="6349550" y="1514558"/>
            <a:ext cx="969696"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Pixy2</a:t>
            </a:r>
          </a:p>
        </p:txBody>
      </p:sp>
      <p:cxnSp>
        <p:nvCxnSpPr>
          <p:cNvPr id="40" name="Straight Arrow Connector 39">
            <a:extLst>
              <a:ext uri="{FF2B5EF4-FFF2-40B4-BE49-F238E27FC236}">
                <a16:creationId xmlns:a16="http://schemas.microsoft.com/office/drawing/2014/main" id="{5FA400CD-DBD1-4476-A9AF-9D183755AE31}"/>
              </a:ext>
            </a:extLst>
          </p:cNvPr>
          <p:cNvCxnSpPr/>
          <p:nvPr/>
        </p:nvCxnSpPr>
        <p:spPr>
          <a:xfrm>
            <a:off x="7143835" y="1698569"/>
            <a:ext cx="1143673" cy="107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02D70CB-9D4D-4101-AD0B-F4D7245A11CA}"/>
              </a:ext>
            </a:extLst>
          </p:cNvPr>
          <p:cNvCxnSpPr>
            <a:cxnSpLocks/>
          </p:cNvCxnSpPr>
          <p:nvPr/>
        </p:nvCxnSpPr>
        <p:spPr>
          <a:xfrm flipV="1">
            <a:off x="6267198" y="2700631"/>
            <a:ext cx="583973" cy="3533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6281CE6-39B4-4B7A-8907-4CDF1787E90A}"/>
              </a:ext>
            </a:extLst>
          </p:cNvPr>
          <p:cNvCxnSpPr>
            <a:cxnSpLocks/>
          </p:cNvCxnSpPr>
          <p:nvPr/>
        </p:nvCxnSpPr>
        <p:spPr>
          <a:xfrm>
            <a:off x="6280684" y="3040498"/>
            <a:ext cx="442363" cy="3951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9E31ABA-A566-44C8-9CDB-3105E3C30F76}"/>
              </a:ext>
            </a:extLst>
          </p:cNvPr>
          <p:cNvCxnSpPr>
            <a:cxnSpLocks/>
          </p:cNvCxnSpPr>
          <p:nvPr/>
        </p:nvCxnSpPr>
        <p:spPr>
          <a:xfrm flipV="1">
            <a:off x="7265214" y="4130221"/>
            <a:ext cx="1069496" cy="5758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00F64CB-72B3-4D85-B1E8-69CCD962B523}"/>
              </a:ext>
            </a:extLst>
          </p:cNvPr>
          <p:cNvSpPr txBox="1"/>
          <p:nvPr/>
        </p:nvSpPr>
        <p:spPr>
          <a:xfrm>
            <a:off x="6348057" y="5650484"/>
            <a:ext cx="1387784"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Grapple Point (GP)</a:t>
            </a:r>
          </a:p>
        </p:txBody>
      </p:sp>
      <p:cxnSp>
        <p:nvCxnSpPr>
          <p:cNvPr id="46" name="Straight Arrow Connector 45">
            <a:extLst>
              <a:ext uri="{FF2B5EF4-FFF2-40B4-BE49-F238E27FC236}">
                <a16:creationId xmlns:a16="http://schemas.microsoft.com/office/drawing/2014/main" id="{BA2A410D-E743-45A1-A272-EE925C423E8D}"/>
              </a:ext>
            </a:extLst>
          </p:cNvPr>
          <p:cNvCxnSpPr>
            <a:cxnSpLocks/>
          </p:cNvCxnSpPr>
          <p:nvPr/>
        </p:nvCxnSpPr>
        <p:spPr>
          <a:xfrm>
            <a:off x="7663070" y="6088496"/>
            <a:ext cx="1622452" cy="40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1A8B04B-1659-4B5C-BB1A-4EBD688DEC5D}"/>
              </a:ext>
            </a:extLst>
          </p:cNvPr>
          <p:cNvCxnSpPr/>
          <p:nvPr/>
        </p:nvCxnSpPr>
        <p:spPr>
          <a:xfrm>
            <a:off x="8446568" y="4768062"/>
            <a:ext cx="2101229" cy="71479"/>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B18E595-06DC-4685-ACB3-17084CD546DE}"/>
              </a:ext>
            </a:extLst>
          </p:cNvPr>
          <p:cNvCxnSpPr/>
          <p:nvPr/>
        </p:nvCxnSpPr>
        <p:spPr>
          <a:xfrm flipH="1">
            <a:off x="8438391" y="3966867"/>
            <a:ext cx="36414" cy="786275"/>
          </a:xfrm>
          <a:prstGeom prst="straightConnector1">
            <a:avLst/>
          </a:prstGeom>
          <a:ln w="127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1C36B30-0C32-4085-9947-6E8EC3A48DE2}"/>
              </a:ext>
            </a:extLst>
          </p:cNvPr>
          <p:cNvCxnSpPr>
            <a:cxnSpLocks/>
          </p:cNvCxnSpPr>
          <p:nvPr/>
        </p:nvCxnSpPr>
        <p:spPr>
          <a:xfrm flipH="1">
            <a:off x="10549063" y="4034300"/>
            <a:ext cx="36414" cy="786275"/>
          </a:xfrm>
          <a:prstGeom prst="straightConnector1">
            <a:avLst/>
          </a:prstGeom>
          <a:ln w="127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6B9213B-EC5B-4DC5-B9AB-79D5F54651FD}"/>
              </a:ext>
            </a:extLst>
          </p:cNvPr>
          <p:cNvCxnSpPr>
            <a:cxnSpLocks/>
          </p:cNvCxnSpPr>
          <p:nvPr/>
        </p:nvCxnSpPr>
        <p:spPr>
          <a:xfrm>
            <a:off x="9356921" y="4154416"/>
            <a:ext cx="320981" cy="1372946"/>
          </a:xfrm>
          <a:prstGeom prst="straightConnector1">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4" name="Arc 53">
            <a:extLst>
              <a:ext uri="{FF2B5EF4-FFF2-40B4-BE49-F238E27FC236}">
                <a16:creationId xmlns:a16="http://schemas.microsoft.com/office/drawing/2014/main" id="{40B21EA1-21C2-4A3C-B015-0DF2F677EAE0}"/>
              </a:ext>
            </a:extLst>
          </p:cNvPr>
          <p:cNvSpPr/>
          <p:nvPr/>
        </p:nvSpPr>
        <p:spPr>
          <a:xfrm rot="5220000">
            <a:off x="9131440" y="4387484"/>
            <a:ext cx="914400" cy="914400"/>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480FFF0A-0ABC-4E7F-B16B-62E0363D815B}"/>
              </a:ext>
            </a:extLst>
          </p:cNvPr>
          <p:cNvSpPr txBox="1"/>
          <p:nvPr/>
        </p:nvSpPr>
        <p:spPr>
          <a:xfrm>
            <a:off x="9816482" y="5136586"/>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0000"/>
                </a:solidFill>
              </a:rPr>
              <a:t>Relative</a:t>
            </a:r>
          </a:p>
          <a:p>
            <a:r>
              <a:rPr lang="en-US" b="1">
                <a:solidFill>
                  <a:srgbClr val="000000"/>
                </a:solidFill>
              </a:rPr>
              <a:t>Orientation</a:t>
            </a:r>
          </a:p>
        </p:txBody>
      </p:sp>
      <p:sp>
        <p:nvSpPr>
          <p:cNvPr id="6" name="Slide Number Placeholder 5">
            <a:extLst>
              <a:ext uri="{FF2B5EF4-FFF2-40B4-BE49-F238E27FC236}">
                <a16:creationId xmlns:a16="http://schemas.microsoft.com/office/drawing/2014/main" id="{E22A0F46-B81D-4C80-B163-4C6091E07566}"/>
              </a:ext>
            </a:extLst>
          </p:cNvPr>
          <p:cNvSpPr>
            <a:spLocks noGrp="1"/>
          </p:cNvSpPr>
          <p:nvPr>
            <p:ph type="sldNum" sz="quarter" idx="12"/>
          </p:nvPr>
        </p:nvSpPr>
        <p:spPr/>
        <p:txBody>
          <a:bodyPr>
            <a:normAutofit lnSpcReduction="10000"/>
          </a:bodyPr>
          <a:lstStyle/>
          <a:p>
            <a:fld id="{330EA680-D336-4FF7-8B7A-9848BB0A1C32}" type="slidenum">
              <a:rPr lang="en-US" smtClean="0"/>
              <a:t>35</a:t>
            </a:fld>
            <a:endParaRPr lang="en-US"/>
          </a:p>
        </p:txBody>
      </p:sp>
    </p:spTree>
    <p:extLst>
      <p:ext uri="{BB962C8B-B14F-4D97-AF65-F5344CB8AC3E}">
        <p14:creationId xmlns:p14="http://schemas.microsoft.com/office/powerpoint/2010/main" val="3675410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Budget</a:t>
            </a:r>
            <a:endParaRPr lang="en-US"/>
          </a:p>
        </p:txBody>
      </p:sp>
      <p:sp>
        <p:nvSpPr>
          <p:cNvPr id="4" name="Arrow: Pentagon 3">
            <a:extLst>
              <a:ext uri="{FF2B5EF4-FFF2-40B4-BE49-F238E27FC236}">
                <a16:creationId xmlns:a16="http://schemas.microsoft.com/office/drawing/2014/main" id="{D25D91A4-E043-4A79-8514-C68D5DB095EB}"/>
              </a:ext>
            </a:extLst>
          </p:cNvPr>
          <p:cNvSpPr/>
          <p:nvPr/>
        </p:nvSpPr>
        <p:spPr>
          <a:xfrm>
            <a:off x="114645" y="5429552"/>
            <a:ext cx="1711653" cy="1045348"/>
          </a:xfrm>
          <a:prstGeom prst="homePlate">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5" name="Arrow: Chevron 4">
            <a:extLst>
              <a:ext uri="{FF2B5EF4-FFF2-40B4-BE49-F238E27FC236}">
                <a16:creationId xmlns:a16="http://schemas.microsoft.com/office/drawing/2014/main" id="{F1694972-5F8A-4FB2-9A5C-8AA0DA39941A}"/>
              </a:ext>
            </a:extLst>
          </p:cNvPr>
          <p:cNvSpPr/>
          <p:nvPr/>
        </p:nvSpPr>
        <p:spPr>
          <a:xfrm>
            <a:off x="1438938" y="5428654"/>
            <a:ext cx="2324932"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6" name="Arrow: Chevron 5">
            <a:extLst>
              <a:ext uri="{FF2B5EF4-FFF2-40B4-BE49-F238E27FC236}">
                <a16:creationId xmlns:a16="http://schemas.microsoft.com/office/drawing/2014/main" id="{41FAD78B-E71D-4029-A11D-702E162E1F41}"/>
              </a:ext>
            </a:extLst>
          </p:cNvPr>
          <p:cNvSpPr/>
          <p:nvPr/>
        </p:nvSpPr>
        <p:spPr>
          <a:xfrm>
            <a:off x="3357536" y="5428654"/>
            <a:ext cx="2439950"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Overview</a:t>
            </a:r>
          </a:p>
        </p:txBody>
      </p:sp>
      <p:sp>
        <p:nvSpPr>
          <p:cNvPr id="7" name="Arrow: Chevron 6">
            <a:extLst>
              <a:ext uri="{FF2B5EF4-FFF2-40B4-BE49-F238E27FC236}">
                <a16:creationId xmlns:a16="http://schemas.microsoft.com/office/drawing/2014/main" id="{9E4C6F6F-7197-41E2-ADAA-08E452971D62}"/>
              </a:ext>
            </a:extLst>
          </p:cNvPr>
          <p:cNvSpPr/>
          <p:nvPr/>
        </p:nvSpPr>
        <p:spPr>
          <a:xfrm>
            <a:off x="9921579" y="5428654"/>
            <a:ext cx="2037385" cy="1045349"/>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10" name="Arrow: Chevron 9">
            <a:extLst>
              <a:ext uri="{FF2B5EF4-FFF2-40B4-BE49-F238E27FC236}">
                <a16:creationId xmlns:a16="http://schemas.microsoft.com/office/drawing/2014/main" id="{2BD62F8B-10D3-46CB-8081-8542EC0D8F43}"/>
              </a:ext>
            </a:extLst>
          </p:cNvPr>
          <p:cNvSpPr/>
          <p:nvPr/>
        </p:nvSpPr>
        <p:spPr>
          <a:xfrm>
            <a:off x="5409512" y="5428653"/>
            <a:ext cx="2653533"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Subsystems</a:t>
            </a:r>
          </a:p>
        </p:txBody>
      </p:sp>
      <p:sp>
        <p:nvSpPr>
          <p:cNvPr id="21" name="Arrow: Chevron 20">
            <a:extLst>
              <a:ext uri="{FF2B5EF4-FFF2-40B4-BE49-F238E27FC236}">
                <a16:creationId xmlns:a16="http://schemas.microsoft.com/office/drawing/2014/main" id="{91020D76-7FB9-4821-B2C6-45C32F8DABD3}"/>
              </a:ext>
            </a:extLst>
          </p:cNvPr>
          <p:cNvSpPr/>
          <p:nvPr/>
        </p:nvSpPr>
        <p:spPr>
          <a:xfrm>
            <a:off x="7651514" y="5428652"/>
            <a:ext cx="2669989" cy="104534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2" name="Slide Number Placeholder 1">
            <a:extLst>
              <a:ext uri="{FF2B5EF4-FFF2-40B4-BE49-F238E27FC236}">
                <a16:creationId xmlns:a16="http://schemas.microsoft.com/office/drawing/2014/main" id="{976D824D-0009-440D-ADC6-675EC806C345}"/>
              </a:ext>
            </a:extLst>
          </p:cNvPr>
          <p:cNvSpPr>
            <a:spLocks noGrp="1"/>
          </p:cNvSpPr>
          <p:nvPr>
            <p:ph type="sldNum" sz="quarter" idx="12"/>
          </p:nvPr>
        </p:nvSpPr>
        <p:spPr/>
        <p:txBody>
          <a:bodyPr>
            <a:normAutofit lnSpcReduction="10000"/>
          </a:bodyPr>
          <a:lstStyle/>
          <a:p>
            <a:fld id="{330EA680-D336-4FF7-8B7A-9848BB0A1C32}" type="slidenum">
              <a:rPr lang="en-US" smtClean="0"/>
              <a:t>36</a:t>
            </a:fld>
            <a:endParaRPr lang="en-US"/>
          </a:p>
        </p:txBody>
      </p:sp>
    </p:spTree>
    <p:extLst>
      <p:ext uri="{BB962C8B-B14F-4D97-AF65-F5344CB8AC3E}">
        <p14:creationId xmlns:p14="http://schemas.microsoft.com/office/powerpoint/2010/main" val="618270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lstStyle/>
          <a:p>
            <a:r>
              <a:rPr lang="en-US"/>
              <a:t>Updated Budget</a:t>
            </a:r>
          </a:p>
        </p:txBody>
      </p:sp>
      <p:sp>
        <p:nvSpPr>
          <p:cNvPr id="6" name="TextBox 5">
            <a:extLst>
              <a:ext uri="{FF2B5EF4-FFF2-40B4-BE49-F238E27FC236}">
                <a16:creationId xmlns:a16="http://schemas.microsoft.com/office/drawing/2014/main" id="{1E63DFEA-D1F4-4F9E-BF46-61DC94A348CF}"/>
              </a:ext>
            </a:extLst>
          </p:cNvPr>
          <p:cNvSpPr txBox="1"/>
          <p:nvPr/>
        </p:nvSpPr>
        <p:spPr>
          <a:xfrm>
            <a:off x="6728178" y="2311399"/>
            <a:ext cx="4281308"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Items not yet purchased:</a:t>
            </a:r>
          </a:p>
          <a:p>
            <a:pPr marL="342900" indent="-342900">
              <a:buFont typeface="Arial"/>
              <a:buChar char="•"/>
            </a:pPr>
            <a:r>
              <a:rPr lang="en-US" sz="2400"/>
              <a:t>Lighting for GSE</a:t>
            </a:r>
          </a:p>
          <a:p>
            <a:pPr marL="342900" indent="-342900">
              <a:buFont typeface="Arial"/>
              <a:buChar char="•"/>
            </a:pPr>
            <a:r>
              <a:rPr lang="en-US" sz="2400"/>
              <a:t>GitHub Pro for remainder of semester</a:t>
            </a:r>
          </a:p>
          <a:p>
            <a:pPr marL="342900" indent="-342900">
              <a:buFont typeface="Arial"/>
              <a:buChar char="•"/>
            </a:pPr>
            <a:endParaRPr lang="en-US" sz="2400"/>
          </a:p>
          <a:p>
            <a:r>
              <a:rPr lang="en-US" sz="2400" b="1"/>
              <a:t>Remaining funds:</a:t>
            </a:r>
          </a:p>
          <a:p>
            <a:pPr marL="342900" indent="-342900">
              <a:buFont typeface="Arial"/>
              <a:buChar char="•"/>
            </a:pPr>
            <a:r>
              <a:rPr lang="en-US" sz="2400"/>
              <a:t>$3,301.20</a:t>
            </a:r>
          </a:p>
        </p:txBody>
      </p:sp>
      <p:pic>
        <p:nvPicPr>
          <p:cNvPr id="7" name="Picture 7" descr="A screenshot of a cell phone&#10;&#10;Description generated with very high confidence">
            <a:extLst>
              <a:ext uri="{FF2B5EF4-FFF2-40B4-BE49-F238E27FC236}">
                <a16:creationId xmlns:a16="http://schemas.microsoft.com/office/drawing/2014/main" id="{D00B4709-738B-4D16-BEFF-FBD616169450}"/>
              </a:ext>
            </a:extLst>
          </p:cNvPr>
          <p:cNvPicPr>
            <a:picLocks noChangeAspect="1"/>
          </p:cNvPicPr>
          <p:nvPr/>
        </p:nvPicPr>
        <p:blipFill>
          <a:blip r:embed="rId6"/>
          <a:stretch>
            <a:fillRect/>
          </a:stretch>
        </p:blipFill>
        <p:spPr>
          <a:xfrm>
            <a:off x="237066" y="1683479"/>
            <a:ext cx="6539089" cy="4704596"/>
          </a:xfrm>
          <a:prstGeom prst="rect">
            <a:avLst/>
          </a:prstGeom>
        </p:spPr>
      </p:pic>
      <p:sp>
        <p:nvSpPr>
          <p:cNvPr id="2" name="Slide Number Placeholder 1">
            <a:extLst>
              <a:ext uri="{FF2B5EF4-FFF2-40B4-BE49-F238E27FC236}">
                <a16:creationId xmlns:a16="http://schemas.microsoft.com/office/drawing/2014/main" id="{12CA6528-75B6-4B44-9DA6-0B80BD610A26}"/>
              </a:ext>
            </a:extLst>
          </p:cNvPr>
          <p:cNvSpPr>
            <a:spLocks noGrp="1"/>
          </p:cNvSpPr>
          <p:nvPr>
            <p:ph type="sldNum" sz="quarter" idx="12"/>
          </p:nvPr>
        </p:nvSpPr>
        <p:spPr/>
        <p:txBody>
          <a:bodyPr>
            <a:normAutofit lnSpcReduction="10000"/>
          </a:bodyPr>
          <a:lstStyle/>
          <a:p>
            <a:fld id="{330EA680-D336-4FF7-8B7A-9848BB0A1C32}" type="slidenum">
              <a:rPr lang="en-US" smtClean="0"/>
              <a:t>37</a:t>
            </a:fld>
            <a:endParaRPr lang="en-US"/>
          </a:p>
        </p:txBody>
      </p:sp>
    </p:spTree>
    <p:extLst>
      <p:ext uri="{BB962C8B-B14F-4D97-AF65-F5344CB8AC3E}">
        <p14:creationId xmlns:p14="http://schemas.microsoft.com/office/powerpoint/2010/main" val="3213555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3307236" y="2703292"/>
            <a:ext cx="9423699" cy="989386"/>
          </a:xfrm>
        </p:spPr>
        <p:txBody>
          <a:bodyPr>
            <a:noAutofit/>
          </a:bodyPr>
          <a:lstStyle/>
          <a:p>
            <a:r>
              <a:rPr lang="en-US" sz="7200"/>
              <a:t>Questions?</a:t>
            </a:r>
          </a:p>
        </p:txBody>
      </p:sp>
      <p:sp>
        <p:nvSpPr>
          <p:cNvPr id="2" name="Slide Number Placeholder 1">
            <a:extLst>
              <a:ext uri="{FF2B5EF4-FFF2-40B4-BE49-F238E27FC236}">
                <a16:creationId xmlns:a16="http://schemas.microsoft.com/office/drawing/2014/main" id="{8A2CB003-7C09-45DC-A1E6-2F030662499B}"/>
              </a:ext>
            </a:extLst>
          </p:cNvPr>
          <p:cNvSpPr>
            <a:spLocks noGrp="1"/>
          </p:cNvSpPr>
          <p:nvPr>
            <p:ph type="sldNum" sz="quarter" idx="12"/>
          </p:nvPr>
        </p:nvSpPr>
        <p:spPr/>
        <p:txBody>
          <a:bodyPr>
            <a:normAutofit lnSpcReduction="10000"/>
          </a:bodyPr>
          <a:lstStyle/>
          <a:p>
            <a:fld id="{330EA680-D336-4FF7-8B7A-9848BB0A1C32}" type="slidenum">
              <a:rPr lang="en-US" smtClean="0"/>
              <a:t>38</a:t>
            </a:fld>
            <a:endParaRPr lang="en-US"/>
          </a:p>
        </p:txBody>
      </p:sp>
    </p:spTree>
    <p:extLst>
      <p:ext uri="{BB962C8B-B14F-4D97-AF65-F5344CB8AC3E}">
        <p14:creationId xmlns:p14="http://schemas.microsoft.com/office/powerpoint/2010/main" val="3186219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8EEDCFC5-943F-4EDD-B8B0-BBF5E6ADC6DB}"/>
              </a:ext>
            </a:extLst>
          </p:cNvPr>
          <p:cNvSpPr>
            <a:spLocks noGrp="1"/>
          </p:cNvSpPr>
          <p:nvPr>
            <p:ph type="title"/>
          </p:nvPr>
        </p:nvSpPr>
        <p:spPr>
          <a:xfrm>
            <a:off x="2067005" y="2939308"/>
            <a:ext cx="9692640" cy="1325562"/>
          </a:xfrm>
        </p:spPr>
        <p:txBody>
          <a:bodyPr>
            <a:normAutofit/>
          </a:bodyPr>
          <a:lstStyle/>
          <a:p>
            <a:r>
              <a:rPr lang="en-US" sz="8000"/>
              <a:t>Back Up Slides</a:t>
            </a:r>
          </a:p>
        </p:txBody>
      </p:sp>
      <p:sp>
        <p:nvSpPr>
          <p:cNvPr id="2" name="Slide Number Placeholder 1">
            <a:extLst>
              <a:ext uri="{FF2B5EF4-FFF2-40B4-BE49-F238E27FC236}">
                <a16:creationId xmlns:a16="http://schemas.microsoft.com/office/drawing/2014/main" id="{26C54DD0-8B9A-43EC-BF3D-07D148C103C5}"/>
              </a:ext>
            </a:extLst>
          </p:cNvPr>
          <p:cNvSpPr>
            <a:spLocks noGrp="1"/>
          </p:cNvSpPr>
          <p:nvPr>
            <p:ph type="sldNum" sz="quarter" idx="12"/>
          </p:nvPr>
        </p:nvSpPr>
        <p:spPr/>
        <p:txBody>
          <a:bodyPr>
            <a:normAutofit lnSpcReduction="10000"/>
          </a:bodyPr>
          <a:lstStyle/>
          <a:p>
            <a:fld id="{330EA680-D336-4FF7-8B7A-9848BB0A1C32}" type="slidenum">
              <a:rPr lang="en-US" smtClean="0"/>
              <a:t>39</a:t>
            </a:fld>
            <a:endParaRPr lang="en-US"/>
          </a:p>
        </p:txBody>
      </p:sp>
    </p:spTree>
    <p:extLst>
      <p:ext uri="{BB962C8B-B14F-4D97-AF65-F5344CB8AC3E}">
        <p14:creationId xmlns:p14="http://schemas.microsoft.com/office/powerpoint/2010/main" val="1100741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3010670" y="91512"/>
            <a:ext cx="606880" cy="538156"/>
          </a:xfrm>
          <a:prstGeom prst="rect">
            <a:avLst/>
          </a:prstGeom>
        </p:spPr>
      </p:pic>
      <p:pic>
        <p:nvPicPr>
          <p:cNvPr id="2" name="Picture 3" descr="A close up of a device&#10;&#10;Description generated with high confidence">
            <a:extLst>
              <a:ext uri="{FF2B5EF4-FFF2-40B4-BE49-F238E27FC236}">
                <a16:creationId xmlns:a16="http://schemas.microsoft.com/office/drawing/2014/main" id="{1DBBCD22-90D5-4A00-A014-AAD7F7D93EAC}"/>
              </a:ext>
            </a:extLst>
          </p:cNvPr>
          <p:cNvPicPr>
            <a:picLocks noChangeAspect="1"/>
          </p:cNvPicPr>
          <p:nvPr/>
        </p:nvPicPr>
        <p:blipFill>
          <a:blip r:embed="rId6"/>
          <a:stretch>
            <a:fillRect/>
          </a:stretch>
        </p:blipFill>
        <p:spPr>
          <a:xfrm>
            <a:off x="4767532" y="632605"/>
            <a:ext cx="4942935" cy="6124754"/>
          </a:xfrm>
          <a:prstGeom prst="rect">
            <a:avLst/>
          </a:prstGeom>
        </p:spPr>
      </p:pic>
      <p:sp>
        <p:nvSpPr>
          <p:cNvPr id="6" name="TextBox 5">
            <a:extLst>
              <a:ext uri="{FF2B5EF4-FFF2-40B4-BE49-F238E27FC236}">
                <a16:creationId xmlns:a16="http://schemas.microsoft.com/office/drawing/2014/main" id="{0B17B8EA-D8EB-4CB4-A048-3ECEE9D4CCBD}"/>
              </a:ext>
            </a:extLst>
          </p:cNvPr>
          <p:cNvSpPr txBox="1"/>
          <p:nvPr/>
        </p:nvSpPr>
        <p:spPr>
          <a:xfrm>
            <a:off x="3976778" y="123646"/>
            <a:ext cx="2513163"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Robotic arm mounted to GSE base</a:t>
            </a:r>
          </a:p>
        </p:txBody>
      </p:sp>
      <p:sp>
        <p:nvSpPr>
          <p:cNvPr id="8" name="Arrow: Down 7">
            <a:extLst>
              <a:ext uri="{FF2B5EF4-FFF2-40B4-BE49-F238E27FC236}">
                <a16:creationId xmlns:a16="http://schemas.microsoft.com/office/drawing/2014/main" id="{F798DA05-F8B9-40E5-AABF-9C99BE36CF34}"/>
              </a:ext>
            </a:extLst>
          </p:cNvPr>
          <p:cNvSpPr/>
          <p:nvPr/>
        </p:nvSpPr>
        <p:spPr>
          <a:xfrm rot="18540000">
            <a:off x="6410522" y="584734"/>
            <a:ext cx="369614" cy="11509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FB53B71-4962-4ED6-B9E4-998C25780483}"/>
              </a:ext>
            </a:extLst>
          </p:cNvPr>
          <p:cNvSpPr txBox="1"/>
          <p:nvPr/>
        </p:nvSpPr>
        <p:spPr>
          <a:xfrm>
            <a:off x="5800006" y="2320686"/>
            <a:ext cx="1362974"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Slip </a:t>
            </a:r>
            <a:endParaRPr lang="en-US"/>
          </a:p>
          <a:p>
            <a:r>
              <a:rPr lang="en-US" b="1"/>
              <a:t>Ring</a:t>
            </a:r>
            <a:endParaRPr lang="en-US"/>
          </a:p>
        </p:txBody>
      </p:sp>
      <p:sp>
        <p:nvSpPr>
          <p:cNvPr id="14" name="Arrow: Down 13">
            <a:extLst>
              <a:ext uri="{FF2B5EF4-FFF2-40B4-BE49-F238E27FC236}">
                <a16:creationId xmlns:a16="http://schemas.microsoft.com/office/drawing/2014/main" id="{D3E0CB5B-B735-4E65-AAFB-15F601FBD920}"/>
              </a:ext>
            </a:extLst>
          </p:cNvPr>
          <p:cNvSpPr/>
          <p:nvPr/>
        </p:nvSpPr>
        <p:spPr>
          <a:xfrm rot="-4920000">
            <a:off x="6575862" y="2245319"/>
            <a:ext cx="297728" cy="6908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4EA142DB-79F7-4C17-88FD-BCA289BFA8D1}"/>
              </a:ext>
            </a:extLst>
          </p:cNvPr>
          <p:cNvSpPr/>
          <p:nvPr/>
        </p:nvSpPr>
        <p:spPr>
          <a:xfrm rot="5460000">
            <a:off x="8369512" y="1838938"/>
            <a:ext cx="254596" cy="220048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3B105EB-4790-4615-A95E-B614C58B7B3C}"/>
              </a:ext>
            </a:extLst>
          </p:cNvPr>
          <p:cNvSpPr txBox="1"/>
          <p:nvPr/>
        </p:nvSpPr>
        <p:spPr>
          <a:xfrm>
            <a:off x="9522845" y="1974729"/>
            <a:ext cx="1823049" cy="16312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Secondary Sensor</a:t>
            </a:r>
          </a:p>
          <a:p>
            <a:endParaRPr lang="en-US" sz="2000" b="1"/>
          </a:p>
          <a:p>
            <a:r>
              <a:rPr lang="en-US" sz="2000" b="1"/>
              <a:t>End effector</a:t>
            </a:r>
          </a:p>
          <a:p>
            <a:r>
              <a:rPr lang="en-US" sz="2000" b="1"/>
              <a:t>(EE)</a:t>
            </a:r>
          </a:p>
        </p:txBody>
      </p:sp>
      <p:sp>
        <p:nvSpPr>
          <p:cNvPr id="13" name="TextBox 12">
            <a:extLst>
              <a:ext uri="{FF2B5EF4-FFF2-40B4-BE49-F238E27FC236}">
                <a16:creationId xmlns:a16="http://schemas.microsoft.com/office/drawing/2014/main" id="{CF1DB6B2-8140-4ACE-AB9A-BA5B8025D96F}"/>
              </a:ext>
            </a:extLst>
          </p:cNvPr>
          <p:cNvSpPr txBox="1"/>
          <p:nvPr/>
        </p:nvSpPr>
        <p:spPr>
          <a:xfrm>
            <a:off x="1916324" y="3382812"/>
            <a:ext cx="3073879"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Grapple point (GP) </a:t>
            </a:r>
            <a:endParaRPr lang="en-US" sz="2000"/>
          </a:p>
          <a:p>
            <a:r>
              <a:rPr lang="en-US" sz="2000" b="1"/>
              <a:t>mounted to turntable motor</a:t>
            </a:r>
            <a:endParaRPr lang="en-US" sz="2000"/>
          </a:p>
        </p:txBody>
      </p:sp>
      <p:sp>
        <p:nvSpPr>
          <p:cNvPr id="18" name="Arrow: Down 17">
            <a:extLst>
              <a:ext uri="{FF2B5EF4-FFF2-40B4-BE49-F238E27FC236}">
                <a16:creationId xmlns:a16="http://schemas.microsoft.com/office/drawing/2014/main" id="{E9CEC476-365E-4C7B-86B0-B933C3A945D2}"/>
              </a:ext>
            </a:extLst>
          </p:cNvPr>
          <p:cNvSpPr/>
          <p:nvPr/>
        </p:nvSpPr>
        <p:spPr>
          <a:xfrm rot="15900000">
            <a:off x="5690312" y="2415487"/>
            <a:ext cx="383992" cy="220048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697BD29-B9E6-48AB-8AEB-DA7FA7043963}"/>
              </a:ext>
            </a:extLst>
          </p:cNvPr>
          <p:cNvSpPr txBox="1"/>
          <p:nvPr/>
        </p:nvSpPr>
        <p:spPr>
          <a:xfrm>
            <a:off x="2232625" y="5855720"/>
            <a:ext cx="3145766"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Ground Support Equipment (GSE)</a:t>
            </a:r>
            <a:endParaRPr lang="en-US" sz="2000"/>
          </a:p>
        </p:txBody>
      </p:sp>
      <p:sp>
        <p:nvSpPr>
          <p:cNvPr id="21" name="Arrow: Down 20">
            <a:extLst>
              <a:ext uri="{FF2B5EF4-FFF2-40B4-BE49-F238E27FC236}">
                <a16:creationId xmlns:a16="http://schemas.microsoft.com/office/drawing/2014/main" id="{55C57CC7-9C0A-42C2-8741-95365C96EAB5}"/>
              </a:ext>
            </a:extLst>
          </p:cNvPr>
          <p:cNvSpPr/>
          <p:nvPr/>
        </p:nvSpPr>
        <p:spPr>
          <a:xfrm rot="15540000">
            <a:off x="5016165" y="5471132"/>
            <a:ext cx="369615" cy="103591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E3DAF031-0018-411A-8FC8-610F96E9B57C}"/>
              </a:ext>
            </a:extLst>
          </p:cNvPr>
          <p:cNvSpPr/>
          <p:nvPr/>
        </p:nvSpPr>
        <p:spPr>
          <a:xfrm rot="-5280000">
            <a:off x="6200899" y="4884648"/>
            <a:ext cx="355238" cy="32212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2BC7896-3BC7-4547-B263-122CD8452BCE}"/>
              </a:ext>
            </a:extLst>
          </p:cNvPr>
          <p:cNvSpPr txBox="1"/>
          <p:nvPr/>
        </p:nvSpPr>
        <p:spPr>
          <a:xfrm>
            <a:off x="7624135" y="234172"/>
            <a:ext cx="2743200"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Primary Sensor</a:t>
            </a:r>
            <a:endParaRPr lang="en-US" sz="2000"/>
          </a:p>
        </p:txBody>
      </p:sp>
      <p:sp>
        <p:nvSpPr>
          <p:cNvPr id="24" name="Arrow: Down 23">
            <a:extLst>
              <a:ext uri="{FF2B5EF4-FFF2-40B4-BE49-F238E27FC236}">
                <a16:creationId xmlns:a16="http://schemas.microsoft.com/office/drawing/2014/main" id="{A3658726-D0B2-4D59-8F83-E27565B351B8}"/>
              </a:ext>
            </a:extLst>
          </p:cNvPr>
          <p:cNvSpPr/>
          <p:nvPr/>
        </p:nvSpPr>
        <p:spPr>
          <a:xfrm rot="2940000">
            <a:off x="7713408" y="459598"/>
            <a:ext cx="355237" cy="11078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54940B75-FA88-4815-AA63-56D6D9612443}"/>
              </a:ext>
            </a:extLst>
          </p:cNvPr>
          <p:cNvSpPr/>
          <p:nvPr/>
        </p:nvSpPr>
        <p:spPr>
          <a:xfrm rot="4920000">
            <a:off x="8327073" y="1274695"/>
            <a:ext cx="240219" cy="23011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639BB93-86B0-4DB1-BCD9-2A7CC7AA7841}"/>
              </a:ext>
            </a:extLst>
          </p:cNvPr>
          <p:cNvSpPr txBox="1"/>
          <p:nvPr/>
        </p:nvSpPr>
        <p:spPr>
          <a:xfrm>
            <a:off x="123646" y="1201948"/>
            <a:ext cx="4511613" cy="7232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100" b="1"/>
              <a:t>Baseline Design</a:t>
            </a:r>
          </a:p>
        </p:txBody>
      </p:sp>
      <p:cxnSp>
        <p:nvCxnSpPr>
          <p:cNvPr id="33" name="Straight Arrow Connector 32">
            <a:extLst>
              <a:ext uri="{FF2B5EF4-FFF2-40B4-BE49-F238E27FC236}">
                <a16:creationId xmlns:a16="http://schemas.microsoft.com/office/drawing/2014/main" id="{C450684B-E62A-47B0-84E0-F9BF9BE84509}"/>
              </a:ext>
            </a:extLst>
          </p:cNvPr>
          <p:cNvCxnSpPr/>
          <p:nvPr/>
        </p:nvCxnSpPr>
        <p:spPr>
          <a:xfrm flipH="1">
            <a:off x="385313" y="2051650"/>
            <a:ext cx="1055298" cy="55496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a:extLst>
              <a:ext uri="{FF2B5EF4-FFF2-40B4-BE49-F238E27FC236}">
                <a16:creationId xmlns:a16="http://schemas.microsoft.com/office/drawing/2014/main" id="{180BDF11-FC7A-4A24-9FD6-A573D9BA563B}"/>
              </a:ext>
            </a:extLst>
          </p:cNvPr>
          <p:cNvCxnSpPr>
            <a:cxnSpLocks/>
          </p:cNvCxnSpPr>
          <p:nvPr/>
        </p:nvCxnSpPr>
        <p:spPr>
          <a:xfrm>
            <a:off x="1483743" y="2066029"/>
            <a:ext cx="8626" cy="133134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6" name="Straight Arrow Connector 35">
            <a:extLst>
              <a:ext uri="{FF2B5EF4-FFF2-40B4-BE49-F238E27FC236}">
                <a16:creationId xmlns:a16="http://schemas.microsoft.com/office/drawing/2014/main" id="{5DC67CEC-073E-4033-A808-33FC97894DAC}"/>
              </a:ext>
            </a:extLst>
          </p:cNvPr>
          <p:cNvCxnSpPr>
            <a:cxnSpLocks/>
          </p:cNvCxnSpPr>
          <p:nvPr/>
        </p:nvCxnSpPr>
        <p:spPr>
          <a:xfrm>
            <a:off x="1506746" y="2066027"/>
            <a:ext cx="1170316" cy="1811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1177CBA1-6616-4262-8DAA-50603EF34DF4}"/>
              </a:ext>
            </a:extLst>
          </p:cNvPr>
          <p:cNvSpPr txBox="1"/>
          <p:nvPr/>
        </p:nvSpPr>
        <p:spPr>
          <a:xfrm>
            <a:off x="2379992" y="2264973"/>
            <a:ext cx="428446"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i="1"/>
              <a:t>x̂</a:t>
            </a:r>
          </a:p>
        </p:txBody>
      </p:sp>
      <p:sp>
        <p:nvSpPr>
          <p:cNvPr id="37" name="TextBox 36">
            <a:extLst>
              <a:ext uri="{FF2B5EF4-FFF2-40B4-BE49-F238E27FC236}">
                <a16:creationId xmlns:a16="http://schemas.microsoft.com/office/drawing/2014/main" id="{B780FFA1-CD14-49A4-8FA9-6C0B103B529C}"/>
              </a:ext>
            </a:extLst>
          </p:cNvPr>
          <p:cNvSpPr txBox="1"/>
          <p:nvPr/>
        </p:nvSpPr>
        <p:spPr>
          <a:xfrm>
            <a:off x="1387056" y="3227357"/>
            <a:ext cx="70161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i="1"/>
              <a:t>ẑ</a:t>
            </a:r>
          </a:p>
        </p:txBody>
      </p:sp>
      <p:sp>
        <p:nvSpPr>
          <p:cNvPr id="44" name="TextBox 43">
            <a:extLst>
              <a:ext uri="{FF2B5EF4-FFF2-40B4-BE49-F238E27FC236}">
                <a16:creationId xmlns:a16="http://schemas.microsoft.com/office/drawing/2014/main" id="{635D0081-7F2C-4AB7-B3F6-855DB58A77F7}"/>
              </a:ext>
            </a:extLst>
          </p:cNvPr>
          <p:cNvSpPr txBox="1"/>
          <p:nvPr/>
        </p:nvSpPr>
        <p:spPr>
          <a:xfrm>
            <a:off x="207215" y="2550723"/>
            <a:ext cx="57221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 </a:t>
            </a:r>
            <a:r>
              <a:rPr lang="en-US" sz="3600" b="1" i="1"/>
              <a:t>ŷ</a:t>
            </a:r>
          </a:p>
        </p:txBody>
      </p:sp>
      <p:sp>
        <p:nvSpPr>
          <p:cNvPr id="47" name="TextBox 46">
            <a:extLst>
              <a:ext uri="{FF2B5EF4-FFF2-40B4-BE49-F238E27FC236}">
                <a16:creationId xmlns:a16="http://schemas.microsoft.com/office/drawing/2014/main" id="{F9B48548-E457-4581-BD7E-75FE6105F797}"/>
              </a:ext>
            </a:extLst>
          </p:cNvPr>
          <p:cNvSpPr txBox="1"/>
          <p:nvPr/>
        </p:nvSpPr>
        <p:spPr>
          <a:xfrm>
            <a:off x="66137" y="3157268"/>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Coordinate</a:t>
            </a:r>
          </a:p>
          <a:p>
            <a:r>
              <a:rPr lang="en-US"/>
              <a:t>Frame</a:t>
            </a:r>
          </a:p>
        </p:txBody>
      </p:sp>
      <p:sp>
        <p:nvSpPr>
          <p:cNvPr id="3" name="Slide Number Placeholder 2">
            <a:extLst>
              <a:ext uri="{FF2B5EF4-FFF2-40B4-BE49-F238E27FC236}">
                <a16:creationId xmlns:a16="http://schemas.microsoft.com/office/drawing/2014/main" id="{7B84A48A-8C1C-448F-B987-57C0DAC9E94B}"/>
              </a:ext>
            </a:extLst>
          </p:cNvPr>
          <p:cNvSpPr>
            <a:spLocks noGrp="1"/>
          </p:cNvSpPr>
          <p:nvPr>
            <p:ph type="sldNum" sz="quarter" idx="12"/>
          </p:nvPr>
        </p:nvSpPr>
        <p:spPr/>
        <p:txBody>
          <a:bodyPr>
            <a:normAutofit lnSpcReduction="10000"/>
          </a:bodyPr>
          <a:lstStyle/>
          <a:p>
            <a:fld id="{330EA680-D336-4FF7-8B7A-9848BB0A1C32}" type="slidenum">
              <a:rPr lang="en-US" smtClean="0"/>
              <a:t>4</a:t>
            </a:fld>
            <a:endParaRPr lang="en-US"/>
          </a:p>
        </p:txBody>
      </p:sp>
    </p:spTree>
    <p:extLst>
      <p:ext uri="{BB962C8B-B14F-4D97-AF65-F5344CB8AC3E}">
        <p14:creationId xmlns:p14="http://schemas.microsoft.com/office/powerpoint/2010/main" val="4017650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Overview</a:t>
            </a:r>
            <a:endParaRPr lang="en-US"/>
          </a:p>
        </p:txBody>
      </p:sp>
      <p:sp>
        <p:nvSpPr>
          <p:cNvPr id="2" name="Arrow: Pentagon 1">
            <a:extLst>
              <a:ext uri="{FF2B5EF4-FFF2-40B4-BE49-F238E27FC236}">
                <a16:creationId xmlns:a16="http://schemas.microsoft.com/office/drawing/2014/main" id="{435A7871-750C-4FEA-BF93-C888628F0936}"/>
              </a:ext>
            </a:extLst>
          </p:cNvPr>
          <p:cNvSpPr/>
          <p:nvPr/>
        </p:nvSpPr>
        <p:spPr>
          <a:xfrm>
            <a:off x="114645" y="5429552"/>
            <a:ext cx="1711653" cy="1045348"/>
          </a:xfrm>
          <a:prstGeom prst="homePlat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3" name="Arrow: Chevron 2">
            <a:extLst>
              <a:ext uri="{FF2B5EF4-FFF2-40B4-BE49-F238E27FC236}">
                <a16:creationId xmlns:a16="http://schemas.microsoft.com/office/drawing/2014/main" id="{33753609-4D0D-48A5-9B31-5BC385B0978D}"/>
              </a:ext>
            </a:extLst>
          </p:cNvPr>
          <p:cNvSpPr/>
          <p:nvPr/>
        </p:nvSpPr>
        <p:spPr>
          <a:xfrm>
            <a:off x="1438938" y="5428654"/>
            <a:ext cx="2324932"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8" name="Arrow: Chevron 7">
            <a:extLst>
              <a:ext uri="{FF2B5EF4-FFF2-40B4-BE49-F238E27FC236}">
                <a16:creationId xmlns:a16="http://schemas.microsoft.com/office/drawing/2014/main" id="{962F22F9-92CF-4EC7-85C5-D095C31E4A4C}"/>
              </a:ext>
            </a:extLst>
          </p:cNvPr>
          <p:cNvSpPr/>
          <p:nvPr/>
        </p:nvSpPr>
        <p:spPr>
          <a:xfrm>
            <a:off x="3394259" y="5428654"/>
            <a:ext cx="2439950"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Software</a:t>
            </a:r>
            <a:endParaRPr lang="en-US">
              <a:solidFill>
                <a:schemeClr val="tx1"/>
              </a:solidFill>
            </a:endParaRPr>
          </a:p>
        </p:txBody>
      </p:sp>
      <p:sp>
        <p:nvSpPr>
          <p:cNvPr id="9" name="Arrow: Chevron 8">
            <a:extLst>
              <a:ext uri="{FF2B5EF4-FFF2-40B4-BE49-F238E27FC236}">
                <a16:creationId xmlns:a16="http://schemas.microsoft.com/office/drawing/2014/main" id="{3EC52793-8C07-47DA-99B2-E4515D64CA9C}"/>
              </a:ext>
            </a:extLst>
          </p:cNvPr>
          <p:cNvSpPr/>
          <p:nvPr/>
        </p:nvSpPr>
        <p:spPr>
          <a:xfrm>
            <a:off x="9921579" y="5428654"/>
            <a:ext cx="2037385"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12" name="Arrow: Chevron 11">
            <a:extLst>
              <a:ext uri="{FF2B5EF4-FFF2-40B4-BE49-F238E27FC236}">
                <a16:creationId xmlns:a16="http://schemas.microsoft.com/office/drawing/2014/main" id="{0982781F-EEBF-4A18-A7FB-1FBC5CA87BA4}"/>
              </a:ext>
            </a:extLst>
          </p:cNvPr>
          <p:cNvSpPr/>
          <p:nvPr/>
        </p:nvSpPr>
        <p:spPr>
          <a:xfrm>
            <a:off x="5464596" y="5428653"/>
            <a:ext cx="2497461"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Hardware</a:t>
            </a:r>
          </a:p>
        </p:txBody>
      </p:sp>
      <p:sp>
        <p:nvSpPr>
          <p:cNvPr id="13" name="Arrow: Chevron 12">
            <a:extLst>
              <a:ext uri="{FF2B5EF4-FFF2-40B4-BE49-F238E27FC236}">
                <a16:creationId xmlns:a16="http://schemas.microsoft.com/office/drawing/2014/main" id="{B855F443-E43B-4D3C-B3C9-80B7E4817943}"/>
              </a:ext>
            </a:extLst>
          </p:cNvPr>
          <p:cNvSpPr/>
          <p:nvPr/>
        </p:nvSpPr>
        <p:spPr>
          <a:xfrm>
            <a:off x="7578068" y="5428652"/>
            <a:ext cx="2669989"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4" name="Slide Number Placeholder 3">
            <a:extLst>
              <a:ext uri="{FF2B5EF4-FFF2-40B4-BE49-F238E27FC236}">
                <a16:creationId xmlns:a16="http://schemas.microsoft.com/office/drawing/2014/main" id="{CE1DD2BC-5933-42BD-B390-EC33A232D41D}"/>
              </a:ext>
            </a:extLst>
          </p:cNvPr>
          <p:cNvSpPr>
            <a:spLocks noGrp="1"/>
          </p:cNvSpPr>
          <p:nvPr>
            <p:ph type="sldNum" sz="quarter" idx="12"/>
          </p:nvPr>
        </p:nvSpPr>
        <p:spPr/>
        <p:txBody>
          <a:bodyPr>
            <a:normAutofit lnSpcReduction="10000"/>
          </a:bodyPr>
          <a:lstStyle/>
          <a:p>
            <a:fld id="{330EA680-D336-4FF7-8B7A-9848BB0A1C32}" type="slidenum">
              <a:rPr lang="en-US" smtClean="0"/>
              <a:t>40</a:t>
            </a:fld>
            <a:endParaRPr lang="en-US"/>
          </a:p>
        </p:txBody>
      </p:sp>
    </p:spTree>
    <p:extLst>
      <p:ext uri="{BB962C8B-B14F-4D97-AF65-F5344CB8AC3E}">
        <p14:creationId xmlns:p14="http://schemas.microsoft.com/office/powerpoint/2010/main" val="2457313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sp>
        <p:nvSpPr>
          <p:cNvPr id="12" name="Title 11">
            <a:extLst>
              <a:ext uri="{FF2B5EF4-FFF2-40B4-BE49-F238E27FC236}">
                <a16:creationId xmlns:a16="http://schemas.microsoft.com/office/drawing/2014/main" id="{E11D0F11-5829-45CE-8F86-585F4076D9B9}"/>
              </a:ext>
            </a:extLst>
          </p:cNvPr>
          <p:cNvSpPr>
            <a:spLocks noGrp="1"/>
          </p:cNvSpPr>
          <p:nvPr>
            <p:ph type="title"/>
          </p:nvPr>
        </p:nvSpPr>
        <p:spPr>
          <a:xfrm>
            <a:off x="-6323" y="596685"/>
            <a:ext cx="4515448" cy="855689"/>
          </a:xfrm>
        </p:spPr>
        <p:txBody>
          <a:bodyPr/>
          <a:lstStyle/>
          <a:p>
            <a:r>
              <a:rPr lang="en-US"/>
              <a:t>Project Elements</a:t>
            </a:r>
          </a:p>
        </p:txBody>
      </p:sp>
      <p:pic>
        <p:nvPicPr>
          <p:cNvPr id="2" name="Picture 5" descr="A picture containing object&#10;&#10;Description generated with high confidence">
            <a:extLst>
              <a:ext uri="{FF2B5EF4-FFF2-40B4-BE49-F238E27FC236}">
                <a16:creationId xmlns:a16="http://schemas.microsoft.com/office/drawing/2014/main" id="{06A43A0D-3E93-4BF2-8307-861A0D9C847A}"/>
              </a:ext>
            </a:extLst>
          </p:cNvPr>
          <p:cNvPicPr>
            <a:picLocks noChangeAspect="1"/>
          </p:cNvPicPr>
          <p:nvPr/>
        </p:nvPicPr>
        <p:blipFill>
          <a:blip r:embed="rId5"/>
          <a:stretch>
            <a:fillRect/>
          </a:stretch>
        </p:blipFill>
        <p:spPr>
          <a:xfrm>
            <a:off x="2996292" y="91511"/>
            <a:ext cx="606880" cy="538156"/>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E02591F0-D4C2-4ED3-A7BC-6557F0A264BF}"/>
              </a:ext>
            </a:extLst>
          </p:cNvPr>
          <p:cNvPicPr>
            <a:picLocks noChangeAspect="1"/>
          </p:cNvPicPr>
          <p:nvPr/>
        </p:nvPicPr>
        <p:blipFill>
          <a:blip r:embed="rId6"/>
          <a:stretch>
            <a:fillRect/>
          </a:stretch>
        </p:blipFill>
        <p:spPr>
          <a:xfrm>
            <a:off x="7200091" y="97677"/>
            <a:ext cx="2105025" cy="1343025"/>
          </a:xfrm>
          <a:prstGeom prst="rect">
            <a:avLst/>
          </a:prstGeom>
        </p:spPr>
      </p:pic>
      <p:pic>
        <p:nvPicPr>
          <p:cNvPr id="4" name="Picture 4" descr="A screenshot of a cell phone&#10;&#10;Description generated with high confidence">
            <a:extLst>
              <a:ext uri="{FF2B5EF4-FFF2-40B4-BE49-F238E27FC236}">
                <a16:creationId xmlns:a16="http://schemas.microsoft.com/office/drawing/2014/main" id="{F13E5339-B9C5-4B97-9BB1-E4D1B944BE30}"/>
              </a:ext>
            </a:extLst>
          </p:cNvPr>
          <p:cNvPicPr>
            <a:picLocks noChangeAspect="1"/>
          </p:cNvPicPr>
          <p:nvPr/>
        </p:nvPicPr>
        <p:blipFill>
          <a:blip r:embed="rId7"/>
          <a:stretch>
            <a:fillRect/>
          </a:stretch>
        </p:blipFill>
        <p:spPr>
          <a:xfrm>
            <a:off x="123646" y="1967753"/>
            <a:ext cx="10018142" cy="4791549"/>
          </a:xfrm>
          <a:prstGeom prst="rect">
            <a:avLst/>
          </a:prstGeom>
        </p:spPr>
      </p:pic>
      <p:sp>
        <p:nvSpPr>
          <p:cNvPr id="3" name="Slide Number Placeholder 2">
            <a:extLst>
              <a:ext uri="{FF2B5EF4-FFF2-40B4-BE49-F238E27FC236}">
                <a16:creationId xmlns:a16="http://schemas.microsoft.com/office/drawing/2014/main" id="{457BFB90-DB3F-4110-9899-57E6F50E2EC1}"/>
              </a:ext>
            </a:extLst>
          </p:cNvPr>
          <p:cNvSpPr>
            <a:spLocks noGrp="1"/>
          </p:cNvSpPr>
          <p:nvPr>
            <p:ph type="sldNum" sz="quarter" idx="12"/>
          </p:nvPr>
        </p:nvSpPr>
        <p:spPr/>
        <p:txBody>
          <a:bodyPr>
            <a:normAutofit lnSpcReduction="10000"/>
          </a:bodyPr>
          <a:lstStyle/>
          <a:p>
            <a:fld id="{330EA680-D336-4FF7-8B7A-9848BB0A1C32}" type="slidenum">
              <a:rPr lang="en-US" smtClean="0"/>
              <a:t>41</a:t>
            </a:fld>
            <a:endParaRPr lang="en-US"/>
          </a:p>
        </p:txBody>
      </p:sp>
    </p:spTree>
    <p:extLst>
      <p:ext uri="{BB962C8B-B14F-4D97-AF65-F5344CB8AC3E}">
        <p14:creationId xmlns:p14="http://schemas.microsoft.com/office/powerpoint/2010/main" val="1976444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sp>
        <p:nvSpPr>
          <p:cNvPr id="12" name="Title 11">
            <a:extLst>
              <a:ext uri="{FF2B5EF4-FFF2-40B4-BE49-F238E27FC236}">
                <a16:creationId xmlns:a16="http://schemas.microsoft.com/office/drawing/2014/main" id="{E11D0F11-5829-45CE-8F86-585F4076D9B9}"/>
              </a:ext>
            </a:extLst>
          </p:cNvPr>
          <p:cNvSpPr>
            <a:spLocks noGrp="1"/>
          </p:cNvSpPr>
          <p:nvPr>
            <p:ph type="title"/>
          </p:nvPr>
        </p:nvSpPr>
        <p:spPr>
          <a:xfrm>
            <a:off x="119662" y="-138023"/>
            <a:ext cx="4156014" cy="2178169"/>
          </a:xfrm>
        </p:spPr>
        <p:txBody>
          <a:bodyPr>
            <a:normAutofit/>
          </a:bodyPr>
          <a:lstStyle/>
          <a:p>
            <a:r>
              <a:rPr lang="en-US"/>
              <a:t>Updated CONOPS</a:t>
            </a:r>
            <a:endParaRPr lang="en-US" err="1"/>
          </a:p>
        </p:txBody>
      </p:sp>
      <p:pic>
        <p:nvPicPr>
          <p:cNvPr id="2" name="Picture 2">
            <a:extLst>
              <a:ext uri="{FF2B5EF4-FFF2-40B4-BE49-F238E27FC236}">
                <a16:creationId xmlns:a16="http://schemas.microsoft.com/office/drawing/2014/main" id="{36CBF2DB-C470-49CC-A3EE-8DE52C96466F}"/>
              </a:ext>
            </a:extLst>
          </p:cNvPr>
          <p:cNvPicPr>
            <a:picLocks noChangeAspect="1"/>
          </p:cNvPicPr>
          <p:nvPr/>
        </p:nvPicPr>
        <p:blipFill>
          <a:blip r:embed="rId4"/>
          <a:stretch>
            <a:fillRect/>
          </a:stretch>
        </p:blipFill>
        <p:spPr>
          <a:xfrm>
            <a:off x="2222645" y="42521"/>
            <a:ext cx="9029460" cy="6772095"/>
          </a:xfrm>
          <a:prstGeom prst="rect">
            <a:avLst/>
          </a:prstGeom>
        </p:spPr>
      </p:pic>
      <p:pic>
        <p:nvPicPr>
          <p:cNvPr id="3" name="Picture 5" descr="A picture containing object&#10;&#10;Description generated with high confidence">
            <a:extLst>
              <a:ext uri="{FF2B5EF4-FFF2-40B4-BE49-F238E27FC236}">
                <a16:creationId xmlns:a16="http://schemas.microsoft.com/office/drawing/2014/main" id="{540C6071-63A9-4F40-9CEA-9CDD3FA818C6}"/>
              </a:ext>
            </a:extLst>
          </p:cNvPr>
          <p:cNvPicPr>
            <a:picLocks noChangeAspect="1"/>
          </p:cNvPicPr>
          <p:nvPr/>
        </p:nvPicPr>
        <p:blipFill>
          <a:blip r:embed="rId5"/>
          <a:stretch>
            <a:fillRect/>
          </a:stretch>
        </p:blipFill>
        <p:spPr>
          <a:xfrm>
            <a:off x="2996292" y="91511"/>
            <a:ext cx="606880" cy="538156"/>
          </a:xfrm>
          <a:prstGeom prst="rect">
            <a:avLst/>
          </a:prstGeom>
        </p:spPr>
      </p:pic>
      <p:sp>
        <p:nvSpPr>
          <p:cNvPr id="4" name="Slide Number Placeholder 3">
            <a:extLst>
              <a:ext uri="{FF2B5EF4-FFF2-40B4-BE49-F238E27FC236}">
                <a16:creationId xmlns:a16="http://schemas.microsoft.com/office/drawing/2014/main" id="{6ABEACDB-4A44-48E6-BA34-42B30AF6D992}"/>
              </a:ext>
            </a:extLst>
          </p:cNvPr>
          <p:cNvSpPr>
            <a:spLocks noGrp="1"/>
          </p:cNvSpPr>
          <p:nvPr>
            <p:ph type="sldNum" sz="quarter" idx="12"/>
          </p:nvPr>
        </p:nvSpPr>
        <p:spPr/>
        <p:txBody>
          <a:bodyPr>
            <a:normAutofit lnSpcReduction="10000"/>
          </a:bodyPr>
          <a:lstStyle/>
          <a:p>
            <a:fld id="{330EA680-D336-4FF7-8B7A-9848BB0A1C32}" type="slidenum">
              <a:rPr lang="en-US" smtClean="0"/>
              <a:t>42</a:t>
            </a:fld>
            <a:endParaRPr lang="en-US"/>
          </a:p>
        </p:txBody>
      </p:sp>
    </p:spTree>
    <p:extLst>
      <p:ext uri="{BB962C8B-B14F-4D97-AF65-F5344CB8AC3E}">
        <p14:creationId xmlns:p14="http://schemas.microsoft.com/office/powerpoint/2010/main" val="2571078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4E7A24-7DF1-4C77-A5D5-E27122CA51F5}"/>
              </a:ext>
            </a:extLst>
          </p:cNvPr>
          <p:cNvSpPr/>
          <p:nvPr/>
        </p:nvSpPr>
        <p:spPr>
          <a:xfrm>
            <a:off x="593352" y="2968365"/>
            <a:ext cx="10222259" cy="3234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44696" y="489024"/>
            <a:ext cx="9423699" cy="989386"/>
          </a:xfrm>
        </p:spPr>
        <p:txBody>
          <a:bodyPr/>
          <a:lstStyle/>
          <a:p>
            <a:r>
              <a:rPr lang="en-US"/>
              <a:t>Software Baseline Overview</a:t>
            </a:r>
          </a:p>
        </p:txBody>
      </p:sp>
      <p:pic>
        <p:nvPicPr>
          <p:cNvPr id="5" name="Picture 5" descr="A screenshot of a cell phone&#10;&#10;Description generated with very high confidence">
            <a:extLst>
              <a:ext uri="{FF2B5EF4-FFF2-40B4-BE49-F238E27FC236}">
                <a16:creationId xmlns:a16="http://schemas.microsoft.com/office/drawing/2014/main" id="{8F5A0B23-D470-4A89-AAD2-45FC17B01378}"/>
              </a:ext>
            </a:extLst>
          </p:cNvPr>
          <p:cNvPicPr>
            <a:picLocks noChangeAspect="1"/>
          </p:cNvPicPr>
          <p:nvPr/>
        </p:nvPicPr>
        <p:blipFill>
          <a:blip r:embed="rId6"/>
          <a:stretch>
            <a:fillRect/>
          </a:stretch>
        </p:blipFill>
        <p:spPr>
          <a:xfrm>
            <a:off x="723900" y="3304479"/>
            <a:ext cx="9882509" cy="2618240"/>
          </a:xfrm>
          <a:prstGeom prst="rect">
            <a:avLst/>
          </a:prstGeom>
        </p:spPr>
      </p:pic>
      <p:sp>
        <p:nvSpPr>
          <p:cNvPr id="10" name="TextBox 9">
            <a:extLst>
              <a:ext uri="{FF2B5EF4-FFF2-40B4-BE49-F238E27FC236}">
                <a16:creationId xmlns:a16="http://schemas.microsoft.com/office/drawing/2014/main" id="{7944D9CD-B541-43E9-9F92-FD7FE76DAF53}"/>
              </a:ext>
            </a:extLst>
          </p:cNvPr>
          <p:cNvSpPr txBox="1"/>
          <p:nvPr/>
        </p:nvSpPr>
        <p:spPr>
          <a:xfrm>
            <a:off x="742771" y="1757643"/>
            <a:ext cx="909629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Control Loop represented in a software block diagram</a:t>
            </a:r>
          </a:p>
          <a:p>
            <a:pPr marL="285750" indent="-285750">
              <a:buFont typeface="Arial"/>
              <a:buChar char="•"/>
            </a:pPr>
            <a:r>
              <a:rPr lang="en-US" sz="2400"/>
              <a:t>Each function block is a software manufacturing deliverable</a:t>
            </a:r>
          </a:p>
        </p:txBody>
      </p:sp>
      <p:sp>
        <p:nvSpPr>
          <p:cNvPr id="2" name="Slide Number Placeholder 1">
            <a:extLst>
              <a:ext uri="{FF2B5EF4-FFF2-40B4-BE49-F238E27FC236}">
                <a16:creationId xmlns:a16="http://schemas.microsoft.com/office/drawing/2014/main" id="{03BBAB7B-1A7B-4B3B-8500-61DD178D4E3D}"/>
              </a:ext>
            </a:extLst>
          </p:cNvPr>
          <p:cNvSpPr>
            <a:spLocks noGrp="1"/>
          </p:cNvSpPr>
          <p:nvPr>
            <p:ph type="sldNum" sz="quarter" idx="12"/>
          </p:nvPr>
        </p:nvSpPr>
        <p:spPr/>
        <p:txBody>
          <a:bodyPr>
            <a:normAutofit lnSpcReduction="10000"/>
          </a:bodyPr>
          <a:lstStyle/>
          <a:p>
            <a:fld id="{330EA680-D336-4FF7-8B7A-9848BB0A1C32}" type="slidenum">
              <a:rPr lang="en-US" smtClean="0"/>
              <a:t>43</a:t>
            </a:fld>
            <a:endParaRPr lang="en-US"/>
          </a:p>
        </p:txBody>
      </p:sp>
    </p:spTree>
    <p:extLst>
      <p:ext uri="{BB962C8B-B14F-4D97-AF65-F5344CB8AC3E}">
        <p14:creationId xmlns:p14="http://schemas.microsoft.com/office/powerpoint/2010/main" val="3770102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pic>
        <p:nvPicPr>
          <p:cNvPr id="2" name="Picture 5" descr="A screenshot of a cell phone&#10;&#10;Description generated with very high confidence">
            <a:extLst>
              <a:ext uri="{FF2B5EF4-FFF2-40B4-BE49-F238E27FC236}">
                <a16:creationId xmlns:a16="http://schemas.microsoft.com/office/drawing/2014/main" id="{C62C821C-B486-45EE-B3AF-C39693D4E8DE}"/>
              </a:ext>
            </a:extLst>
          </p:cNvPr>
          <p:cNvPicPr>
            <a:picLocks noChangeAspect="1"/>
          </p:cNvPicPr>
          <p:nvPr/>
        </p:nvPicPr>
        <p:blipFill rotWithShape="1">
          <a:blip r:embed="rId6"/>
          <a:srcRect r="116" b="38067"/>
          <a:stretch/>
        </p:blipFill>
        <p:spPr>
          <a:xfrm>
            <a:off x="363557" y="733282"/>
            <a:ext cx="9885806" cy="5968930"/>
          </a:xfrm>
          <a:prstGeom prst="rect">
            <a:avLst/>
          </a:prstGeom>
        </p:spPr>
      </p:pic>
      <p:sp>
        <p:nvSpPr>
          <p:cNvPr id="3" name="Slide Number Placeholder 2">
            <a:extLst>
              <a:ext uri="{FF2B5EF4-FFF2-40B4-BE49-F238E27FC236}">
                <a16:creationId xmlns:a16="http://schemas.microsoft.com/office/drawing/2014/main" id="{E2ADB8EB-1CCA-410C-84DA-9C2629239074}"/>
              </a:ext>
            </a:extLst>
          </p:cNvPr>
          <p:cNvSpPr>
            <a:spLocks noGrp="1"/>
          </p:cNvSpPr>
          <p:nvPr>
            <p:ph type="sldNum" sz="quarter" idx="12"/>
          </p:nvPr>
        </p:nvSpPr>
        <p:spPr/>
        <p:txBody>
          <a:bodyPr>
            <a:normAutofit lnSpcReduction="10000"/>
          </a:bodyPr>
          <a:lstStyle/>
          <a:p>
            <a:fld id="{330EA680-D336-4FF7-8B7A-9848BB0A1C32}" type="slidenum">
              <a:rPr lang="en-US" smtClean="0"/>
              <a:t>44</a:t>
            </a:fld>
            <a:endParaRPr lang="en-US"/>
          </a:p>
        </p:txBody>
      </p:sp>
    </p:spTree>
    <p:extLst>
      <p:ext uri="{BB962C8B-B14F-4D97-AF65-F5344CB8AC3E}">
        <p14:creationId xmlns:p14="http://schemas.microsoft.com/office/powerpoint/2010/main" val="2993307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graphicFrame>
        <p:nvGraphicFramePr>
          <p:cNvPr id="9" name="Table 10">
            <a:extLst>
              <a:ext uri="{FF2B5EF4-FFF2-40B4-BE49-F238E27FC236}">
                <a16:creationId xmlns:a16="http://schemas.microsoft.com/office/drawing/2014/main" id="{11B42BD5-8989-40B2-9DF7-1304C2F37DB5}"/>
              </a:ext>
            </a:extLst>
          </p:cNvPr>
          <p:cNvGraphicFramePr>
            <a:graphicFrameLocks noGrp="1"/>
          </p:cNvGraphicFramePr>
          <p:nvPr>
            <p:extLst/>
          </p:nvPr>
        </p:nvGraphicFramePr>
        <p:xfrm>
          <a:off x="74930" y="1373251"/>
          <a:ext cx="10432614" cy="5389566"/>
        </p:xfrm>
        <a:graphic>
          <a:graphicData uri="http://schemas.openxmlformats.org/drawingml/2006/table">
            <a:tbl>
              <a:tblPr firstRow="1" bandRow="1">
                <a:tableStyleId>{5C22544A-7EE6-4342-B048-85BDC9FD1C3A}</a:tableStyleId>
              </a:tblPr>
              <a:tblGrid>
                <a:gridCol w="3477538">
                  <a:extLst>
                    <a:ext uri="{9D8B030D-6E8A-4147-A177-3AD203B41FA5}">
                      <a16:colId xmlns:a16="http://schemas.microsoft.com/office/drawing/2014/main" val="1634930364"/>
                    </a:ext>
                  </a:extLst>
                </a:gridCol>
                <a:gridCol w="3477538">
                  <a:extLst>
                    <a:ext uri="{9D8B030D-6E8A-4147-A177-3AD203B41FA5}">
                      <a16:colId xmlns:a16="http://schemas.microsoft.com/office/drawing/2014/main" val="2662701117"/>
                    </a:ext>
                  </a:extLst>
                </a:gridCol>
                <a:gridCol w="3477538">
                  <a:extLst>
                    <a:ext uri="{9D8B030D-6E8A-4147-A177-3AD203B41FA5}">
                      <a16:colId xmlns:a16="http://schemas.microsoft.com/office/drawing/2014/main" val="2778804192"/>
                    </a:ext>
                  </a:extLst>
                </a:gridCol>
              </a:tblGrid>
              <a:tr h="411850">
                <a:tc>
                  <a:txBody>
                    <a:bodyPr/>
                    <a:lstStyle/>
                    <a:p>
                      <a:endParaRPr lang="en-US"/>
                    </a:p>
                  </a:txBody>
                  <a:tcPr/>
                </a:tc>
                <a:tc>
                  <a:txBody>
                    <a:bodyPr/>
                    <a:lstStyle/>
                    <a:p>
                      <a:pPr lvl="0">
                        <a:buNone/>
                      </a:pPr>
                      <a:r>
                        <a:rPr lang="en-US"/>
                        <a:t>Control Loop Input</a:t>
                      </a:r>
                    </a:p>
                  </a:txBody>
                  <a:tcPr/>
                </a:tc>
                <a:tc>
                  <a:txBody>
                    <a:bodyPr/>
                    <a:lstStyle/>
                    <a:p>
                      <a:r>
                        <a:rPr lang="en-US"/>
                        <a:t>Control Loop Execution</a:t>
                      </a:r>
                    </a:p>
                  </a:txBody>
                  <a:tcPr/>
                </a:tc>
                <a:extLst>
                  <a:ext uri="{0D108BD9-81ED-4DB2-BD59-A6C34878D82A}">
                    <a16:rowId xmlns:a16="http://schemas.microsoft.com/office/drawing/2014/main" val="1422047644"/>
                  </a:ext>
                </a:extLst>
              </a:tr>
              <a:tr h="1079333">
                <a:tc>
                  <a:txBody>
                    <a:bodyPr/>
                    <a:lstStyle/>
                    <a:p>
                      <a:pPr lvl="0">
                        <a:buNone/>
                      </a:pPr>
                      <a:r>
                        <a:rPr lang="en-US" sz="1800" b="0" i="0" u="none" strike="noStrike" noProof="0">
                          <a:solidFill>
                            <a:srgbClr val="000000"/>
                          </a:solidFill>
                          <a:latin typeface="Century Schoolbook"/>
                        </a:rPr>
                        <a:t>Level 1 Success </a:t>
                      </a:r>
                      <a:endParaRPr lang="en-US"/>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Identify and report EE location at a rate of 0.916 [Hz] with a tolerance of 1.5 [cm]</a:t>
                      </a:r>
                      <a:endParaRPr lang="en-US"/>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EE responds to given controlled input position, converging within 1.5 [cm]</a:t>
                      </a:r>
                      <a:endParaRPr lang="en-US"/>
                    </a:p>
                  </a:txBody>
                  <a:tcPr/>
                </a:tc>
                <a:extLst>
                  <a:ext uri="{0D108BD9-81ED-4DB2-BD59-A6C34878D82A}">
                    <a16:rowId xmlns:a16="http://schemas.microsoft.com/office/drawing/2014/main" val="1375401807"/>
                  </a:ext>
                </a:extLst>
              </a:tr>
              <a:tr h="1576395">
                <a:tc>
                  <a:txBody>
                    <a:bodyPr/>
                    <a:lstStyle/>
                    <a:p>
                      <a:pPr lvl="0">
                        <a:buNone/>
                      </a:pPr>
                      <a:r>
                        <a:rPr lang="en-US" sz="1800" b="0" i="0" u="none" strike="noStrike" noProof="0">
                          <a:solidFill>
                            <a:srgbClr val="000000"/>
                          </a:solidFill>
                          <a:latin typeface="Century Schoolbook"/>
                        </a:rPr>
                        <a:t>Level 2 Success </a:t>
                      </a:r>
                      <a:endParaRPr lang="en-US"/>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Identify and report EE location, and location of stationary GP at a rate of 0.916 [Hz] with a tolerance of 1.5 [cm]</a:t>
                      </a:r>
                      <a:endParaRPr lang="en-US"/>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EE makes arbitrary contact with stationary GP on object within 255 [s]</a:t>
                      </a:r>
                      <a:endParaRPr lang="en-US"/>
                    </a:p>
                  </a:txBody>
                  <a:tcPr/>
                </a:tc>
                <a:extLst>
                  <a:ext uri="{0D108BD9-81ED-4DB2-BD59-A6C34878D82A}">
                    <a16:rowId xmlns:a16="http://schemas.microsoft.com/office/drawing/2014/main" val="2359264279"/>
                  </a:ext>
                </a:extLst>
              </a:tr>
              <a:tr h="2321988">
                <a:tc>
                  <a:txBody>
                    <a:bodyPr/>
                    <a:lstStyle/>
                    <a:p>
                      <a:pPr lvl="0">
                        <a:buNone/>
                      </a:pPr>
                      <a:r>
                        <a:rPr lang="en-US" sz="1800" b="0" i="0" u="none" strike="noStrike" noProof="0">
                          <a:solidFill>
                            <a:srgbClr val="000000"/>
                          </a:solidFill>
                          <a:latin typeface="Century Schoolbook"/>
                        </a:rPr>
                        <a:t>Level 3 Success </a:t>
                      </a:r>
                      <a:endParaRPr lang="en-US"/>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Identify and report EE location (with a tolerance of 1.5 [cm]) and angle (with a tolerance of 10 degrees), as well as rotating GP revolving at 0.578 [rad/s], at 0.916 [Hz] rate within 1.5 [cm]</a:t>
                      </a:r>
                      <a:endParaRPr lang="en-US"/>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Successful grapple of rotating GP at 0.578 [rad/s], confirmed using force sensors on EE</a:t>
                      </a:r>
                      <a:endParaRPr lang="en-US"/>
                    </a:p>
                  </a:txBody>
                  <a:tcPr/>
                </a:tc>
                <a:extLst>
                  <a:ext uri="{0D108BD9-81ED-4DB2-BD59-A6C34878D82A}">
                    <a16:rowId xmlns:a16="http://schemas.microsoft.com/office/drawing/2014/main" val="777718962"/>
                  </a:ext>
                </a:extLst>
              </a:tr>
            </a:tbl>
          </a:graphicData>
        </a:graphic>
      </p:graphicFrame>
      <p:sp>
        <p:nvSpPr>
          <p:cNvPr id="12" name="Title 11">
            <a:extLst>
              <a:ext uri="{FF2B5EF4-FFF2-40B4-BE49-F238E27FC236}">
                <a16:creationId xmlns:a16="http://schemas.microsoft.com/office/drawing/2014/main" id="{6AA14833-1DB9-4BBC-AFB0-C39C2C930AC2}"/>
              </a:ext>
            </a:extLst>
          </p:cNvPr>
          <p:cNvSpPr txBox="1">
            <a:spLocks/>
          </p:cNvSpPr>
          <p:nvPr/>
        </p:nvSpPr>
        <p:spPr>
          <a:xfrm>
            <a:off x="-6323" y="596685"/>
            <a:ext cx="4515448" cy="8556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a:t>Levels of Success</a:t>
            </a:r>
          </a:p>
        </p:txBody>
      </p:sp>
      <p:sp>
        <p:nvSpPr>
          <p:cNvPr id="2" name="Slide Number Placeholder 1">
            <a:extLst>
              <a:ext uri="{FF2B5EF4-FFF2-40B4-BE49-F238E27FC236}">
                <a16:creationId xmlns:a16="http://schemas.microsoft.com/office/drawing/2014/main" id="{AD97B8DA-B2F2-4164-8B39-36C5A61F51DE}"/>
              </a:ext>
            </a:extLst>
          </p:cNvPr>
          <p:cNvSpPr>
            <a:spLocks noGrp="1"/>
          </p:cNvSpPr>
          <p:nvPr>
            <p:ph type="sldNum" sz="quarter" idx="12"/>
          </p:nvPr>
        </p:nvSpPr>
        <p:spPr/>
        <p:txBody>
          <a:bodyPr>
            <a:normAutofit lnSpcReduction="10000"/>
          </a:bodyPr>
          <a:lstStyle/>
          <a:p>
            <a:fld id="{330EA680-D336-4FF7-8B7A-9848BB0A1C32}" type="slidenum">
              <a:rPr lang="en-US" smtClean="0"/>
              <a:t>45</a:t>
            </a:fld>
            <a:endParaRPr lang="en-US"/>
          </a:p>
        </p:txBody>
      </p:sp>
    </p:spTree>
    <p:extLst>
      <p:ext uri="{BB962C8B-B14F-4D97-AF65-F5344CB8AC3E}">
        <p14:creationId xmlns:p14="http://schemas.microsoft.com/office/powerpoint/2010/main" val="226207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Schedule</a:t>
            </a:r>
            <a:endParaRPr lang="en-US"/>
          </a:p>
        </p:txBody>
      </p:sp>
      <p:sp>
        <p:nvSpPr>
          <p:cNvPr id="2" name="Arrow: Pentagon 1">
            <a:extLst>
              <a:ext uri="{FF2B5EF4-FFF2-40B4-BE49-F238E27FC236}">
                <a16:creationId xmlns:a16="http://schemas.microsoft.com/office/drawing/2014/main" id="{435A7871-750C-4FEA-BF93-C888628F0936}"/>
              </a:ext>
            </a:extLst>
          </p:cNvPr>
          <p:cNvSpPr/>
          <p:nvPr/>
        </p:nvSpPr>
        <p:spPr>
          <a:xfrm>
            <a:off x="114645" y="5429552"/>
            <a:ext cx="1711653" cy="1045348"/>
          </a:xfrm>
          <a:prstGeom prst="homePlat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3" name="Arrow: Chevron 2">
            <a:extLst>
              <a:ext uri="{FF2B5EF4-FFF2-40B4-BE49-F238E27FC236}">
                <a16:creationId xmlns:a16="http://schemas.microsoft.com/office/drawing/2014/main" id="{33753609-4D0D-48A5-9B31-5BC385B0978D}"/>
              </a:ext>
            </a:extLst>
          </p:cNvPr>
          <p:cNvSpPr/>
          <p:nvPr/>
        </p:nvSpPr>
        <p:spPr>
          <a:xfrm>
            <a:off x="1438938" y="5428654"/>
            <a:ext cx="2324932" cy="1045349"/>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8" name="Arrow: Chevron 7">
            <a:extLst>
              <a:ext uri="{FF2B5EF4-FFF2-40B4-BE49-F238E27FC236}">
                <a16:creationId xmlns:a16="http://schemas.microsoft.com/office/drawing/2014/main" id="{962F22F9-92CF-4EC7-85C5-D095C31E4A4C}"/>
              </a:ext>
            </a:extLst>
          </p:cNvPr>
          <p:cNvSpPr/>
          <p:nvPr/>
        </p:nvSpPr>
        <p:spPr>
          <a:xfrm>
            <a:off x="3394259" y="5428654"/>
            <a:ext cx="2439950"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Software</a:t>
            </a:r>
            <a:endParaRPr lang="en-US">
              <a:solidFill>
                <a:schemeClr val="tx1"/>
              </a:solidFill>
            </a:endParaRPr>
          </a:p>
        </p:txBody>
      </p:sp>
      <p:sp>
        <p:nvSpPr>
          <p:cNvPr id="9" name="Arrow: Chevron 8">
            <a:extLst>
              <a:ext uri="{FF2B5EF4-FFF2-40B4-BE49-F238E27FC236}">
                <a16:creationId xmlns:a16="http://schemas.microsoft.com/office/drawing/2014/main" id="{3EC52793-8C07-47DA-99B2-E4515D64CA9C}"/>
              </a:ext>
            </a:extLst>
          </p:cNvPr>
          <p:cNvSpPr/>
          <p:nvPr/>
        </p:nvSpPr>
        <p:spPr>
          <a:xfrm>
            <a:off x="9921579" y="5428654"/>
            <a:ext cx="2037385"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12" name="Arrow: Chevron 11">
            <a:extLst>
              <a:ext uri="{FF2B5EF4-FFF2-40B4-BE49-F238E27FC236}">
                <a16:creationId xmlns:a16="http://schemas.microsoft.com/office/drawing/2014/main" id="{0982781F-EEBF-4A18-A7FB-1FBC5CA87BA4}"/>
              </a:ext>
            </a:extLst>
          </p:cNvPr>
          <p:cNvSpPr/>
          <p:nvPr/>
        </p:nvSpPr>
        <p:spPr>
          <a:xfrm>
            <a:off x="5464596" y="5428653"/>
            <a:ext cx="2497461"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Hardware</a:t>
            </a:r>
          </a:p>
        </p:txBody>
      </p:sp>
      <p:sp>
        <p:nvSpPr>
          <p:cNvPr id="13" name="Arrow: Chevron 12">
            <a:extLst>
              <a:ext uri="{FF2B5EF4-FFF2-40B4-BE49-F238E27FC236}">
                <a16:creationId xmlns:a16="http://schemas.microsoft.com/office/drawing/2014/main" id="{B855F443-E43B-4D3C-B3C9-80B7E4817943}"/>
              </a:ext>
            </a:extLst>
          </p:cNvPr>
          <p:cNvSpPr/>
          <p:nvPr/>
        </p:nvSpPr>
        <p:spPr>
          <a:xfrm>
            <a:off x="7578068" y="5428652"/>
            <a:ext cx="2669989"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4" name="Slide Number Placeholder 3">
            <a:extLst>
              <a:ext uri="{FF2B5EF4-FFF2-40B4-BE49-F238E27FC236}">
                <a16:creationId xmlns:a16="http://schemas.microsoft.com/office/drawing/2014/main" id="{106436DE-7AED-4FAE-A88D-9AE1C4CFADE9}"/>
              </a:ext>
            </a:extLst>
          </p:cNvPr>
          <p:cNvSpPr>
            <a:spLocks noGrp="1"/>
          </p:cNvSpPr>
          <p:nvPr>
            <p:ph type="sldNum" sz="quarter" idx="12"/>
          </p:nvPr>
        </p:nvSpPr>
        <p:spPr/>
        <p:txBody>
          <a:bodyPr>
            <a:normAutofit lnSpcReduction="10000"/>
          </a:bodyPr>
          <a:lstStyle/>
          <a:p>
            <a:fld id="{330EA680-D336-4FF7-8B7A-9848BB0A1C32}" type="slidenum">
              <a:rPr lang="en-US" smtClean="0"/>
              <a:t>46</a:t>
            </a:fld>
            <a:endParaRPr lang="en-US"/>
          </a:p>
        </p:txBody>
      </p:sp>
    </p:spTree>
    <p:extLst>
      <p:ext uri="{BB962C8B-B14F-4D97-AF65-F5344CB8AC3E}">
        <p14:creationId xmlns:p14="http://schemas.microsoft.com/office/powerpoint/2010/main" val="2707718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Test Readiness</a:t>
            </a:r>
            <a:br>
              <a:rPr lang="en-US"/>
            </a:br>
            <a:r>
              <a:rPr lang="en-US" sz="8800"/>
              <a:t>- Software -</a:t>
            </a:r>
            <a:endParaRPr lang="en-US"/>
          </a:p>
        </p:txBody>
      </p:sp>
      <p:sp>
        <p:nvSpPr>
          <p:cNvPr id="2" name="Arrow: Pentagon 1">
            <a:extLst>
              <a:ext uri="{FF2B5EF4-FFF2-40B4-BE49-F238E27FC236}">
                <a16:creationId xmlns:a16="http://schemas.microsoft.com/office/drawing/2014/main" id="{435A7871-750C-4FEA-BF93-C888628F0936}"/>
              </a:ext>
            </a:extLst>
          </p:cNvPr>
          <p:cNvSpPr/>
          <p:nvPr/>
        </p:nvSpPr>
        <p:spPr>
          <a:xfrm>
            <a:off x="114645" y="5429552"/>
            <a:ext cx="1711653" cy="1045348"/>
          </a:xfrm>
          <a:prstGeom prst="homePlate">
            <a:avLst/>
          </a:prstGeom>
          <a:solidFill>
            <a:srgbClr val="0070C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3" name="Arrow: Chevron 2">
            <a:extLst>
              <a:ext uri="{FF2B5EF4-FFF2-40B4-BE49-F238E27FC236}">
                <a16:creationId xmlns:a16="http://schemas.microsoft.com/office/drawing/2014/main" id="{33753609-4D0D-48A5-9B31-5BC385B0978D}"/>
              </a:ext>
            </a:extLst>
          </p:cNvPr>
          <p:cNvSpPr/>
          <p:nvPr/>
        </p:nvSpPr>
        <p:spPr>
          <a:xfrm>
            <a:off x="1438938" y="5428654"/>
            <a:ext cx="2324932"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8" name="Arrow: Chevron 7">
            <a:extLst>
              <a:ext uri="{FF2B5EF4-FFF2-40B4-BE49-F238E27FC236}">
                <a16:creationId xmlns:a16="http://schemas.microsoft.com/office/drawing/2014/main" id="{962F22F9-92CF-4EC7-85C5-D095C31E4A4C}"/>
              </a:ext>
            </a:extLst>
          </p:cNvPr>
          <p:cNvSpPr/>
          <p:nvPr/>
        </p:nvSpPr>
        <p:spPr>
          <a:xfrm>
            <a:off x="3394259" y="5428654"/>
            <a:ext cx="2439950" cy="1045349"/>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Software</a:t>
            </a:r>
            <a:endParaRPr lang="en-US">
              <a:solidFill>
                <a:schemeClr val="tx1"/>
              </a:solidFill>
            </a:endParaRPr>
          </a:p>
        </p:txBody>
      </p:sp>
      <p:sp>
        <p:nvSpPr>
          <p:cNvPr id="9" name="Arrow: Chevron 8">
            <a:extLst>
              <a:ext uri="{FF2B5EF4-FFF2-40B4-BE49-F238E27FC236}">
                <a16:creationId xmlns:a16="http://schemas.microsoft.com/office/drawing/2014/main" id="{3EC52793-8C07-47DA-99B2-E4515D64CA9C}"/>
              </a:ext>
            </a:extLst>
          </p:cNvPr>
          <p:cNvSpPr/>
          <p:nvPr/>
        </p:nvSpPr>
        <p:spPr>
          <a:xfrm>
            <a:off x="9921579" y="5428654"/>
            <a:ext cx="2037385"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12" name="Arrow: Chevron 11">
            <a:extLst>
              <a:ext uri="{FF2B5EF4-FFF2-40B4-BE49-F238E27FC236}">
                <a16:creationId xmlns:a16="http://schemas.microsoft.com/office/drawing/2014/main" id="{0982781F-EEBF-4A18-A7FB-1FBC5CA87BA4}"/>
              </a:ext>
            </a:extLst>
          </p:cNvPr>
          <p:cNvSpPr/>
          <p:nvPr/>
        </p:nvSpPr>
        <p:spPr>
          <a:xfrm>
            <a:off x="5464596" y="5428653"/>
            <a:ext cx="2497461"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Hardware</a:t>
            </a:r>
          </a:p>
        </p:txBody>
      </p:sp>
      <p:sp>
        <p:nvSpPr>
          <p:cNvPr id="13" name="Arrow: Chevron 12">
            <a:extLst>
              <a:ext uri="{FF2B5EF4-FFF2-40B4-BE49-F238E27FC236}">
                <a16:creationId xmlns:a16="http://schemas.microsoft.com/office/drawing/2014/main" id="{B855F443-E43B-4D3C-B3C9-80B7E4817943}"/>
              </a:ext>
            </a:extLst>
          </p:cNvPr>
          <p:cNvSpPr/>
          <p:nvPr/>
        </p:nvSpPr>
        <p:spPr>
          <a:xfrm>
            <a:off x="7578068" y="5428652"/>
            <a:ext cx="2669989"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4" name="Slide Number Placeholder 3">
            <a:extLst>
              <a:ext uri="{FF2B5EF4-FFF2-40B4-BE49-F238E27FC236}">
                <a16:creationId xmlns:a16="http://schemas.microsoft.com/office/drawing/2014/main" id="{9ABCB1B8-6781-4A8E-AD8C-C1726CFA02BF}"/>
              </a:ext>
            </a:extLst>
          </p:cNvPr>
          <p:cNvSpPr>
            <a:spLocks noGrp="1"/>
          </p:cNvSpPr>
          <p:nvPr>
            <p:ph type="sldNum" sz="quarter" idx="12"/>
          </p:nvPr>
        </p:nvSpPr>
        <p:spPr/>
        <p:txBody>
          <a:bodyPr>
            <a:normAutofit lnSpcReduction="10000"/>
          </a:bodyPr>
          <a:lstStyle/>
          <a:p>
            <a:fld id="{330EA680-D336-4FF7-8B7A-9848BB0A1C32}" type="slidenum">
              <a:rPr lang="en-US" smtClean="0"/>
              <a:t>47</a:t>
            </a:fld>
            <a:endParaRPr lang="en-US"/>
          </a:p>
        </p:txBody>
      </p:sp>
    </p:spTree>
    <p:extLst>
      <p:ext uri="{BB962C8B-B14F-4D97-AF65-F5344CB8AC3E}">
        <p14:creationId xmlns:p14="http://schemas.microsoft.com/office/powerpoint/2010/main" val="2113000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GP Location Estimation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9884823"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Verify that the location and orientation of the grapple point can be determined as specified by DRs 2.2.1 and 2.3.2 using primary sensor data</a:t>
            </a:r>
          </a:p>
          <a:p>
            <a:endParaRPr lang="en-US" sz="2400" b="1"/>
          </a:p>
          <a:p>
            <a:r>
              <a:rPr lang="en-US" sz="2400" b="1"/>
              <a:t>Facility:</a:t>
            </a:r>
            <a:r>
              <a:rPr lang="en-US" sz="2400"/>
              <a:t> RECUV Lab</a:t>
            </a:r>
            <a:endParaRPr lang="en-US"/>
          </a:p>
          <a:p>
            <a:endParaRPr lang="en-US" sz="2400"/>
          </a:p>
          <a:p>
            <a:r>
              <a:rPr lang="en-US" sz="2400" b="1"/>
              <a:t>Equipment:</a:t>
            </a:r>
            <a:r>
              <a:rPr lang="en-US" sz="2400"/>
              <a:t> Intel D435</a:t>
            </a:r>
          </a:p>
          <a:p>
            <a:r>
              <a:rPr lang="en-US" sz="2400"/>
              <a:t>                      GP</a:t>
            </a:r>
          </a:p>
          <a:p>
            <a:r>
              <a:rPr lang="en-US" sz="2400"/>
              <a:t>                      Pearl markers</a:t>
            </a:r>
          </a:p>
          <a:p>
            <a:endParaRPr lang="en-US" sz="2400"/>
          </a:p>
          <a:p>
            <a:r>
              <a:rPr lang="en-US" sz="2400" b="1"/>
              <a:t>Measure: </a:t>
            </a:r>
            <a:r>
              <a:rPr lang="en-US" sz="2400"/>
              <a:t>Position (mm)</a:t>
            </a:r>
          </a:p>
          <a:p>
            <a:endParaRPr lang="en-US" sz="2400"/>
          </a:p>
        </p:txBody>
      </p:sp>
      <p:sp>
        <p:nvSpPr>
          <p:cNvPr id="11" name="TextBox 10">
            <a:extLst>
              <a:ext uri="{FF2B5EF4-FFF2-40B4-BE49-F238E27FC236}">
                <a16:creationId xmlns:a16="http://schemas.microsoft.com/office/drawing/2014/main" id="{25E8AE5B-F59C-4E3D-8F15-8D7B685868BC}"/>
              </a:ext>
            </a:extLst>
          </p:cNvPr>
          <p:cNvSpPr txBox="1"/>
          <p:nvPr/>
        </p:nvSpPr>
        <p:spPr>
          <a:xfrm>
            <a:off x="532591" y="5909286"/>
            <a:ext cx="1024648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Requirement Verification: DR 2.2.1</a:t>
            </a:r>
          </a:p>
        </p:txBody>
      </p:sp>
      <p:pic>
        <p:nvPicPr>
          <p:cNvPr id="6" name="Picture 9" descr="A close up of text on a white background&#10;&#10;Description generated with very high confidence">
            <a:extLst>
              <a:ext uri="{FF2B5EF4-FFF2-40B4-BE49-F238E27FC236}">
                <a16:creationId xmlns:a16="http://schemas.microsoft.com/office/drawing/2014/main" id="{7AF0ACCF-561E-4708-8D76-83583DF1718F}"/>
              </a:ext>
            </a:extLst>
          </p:cNvPr>
          <p:cNvPicPr>
            <a:picLocks noChangeAspect="1"/>
          </p:cNvPicPr>
          <p:nvPr/>
        </p:nvPicPr>
        <p:blipFill rotWithShape="1">
          <a:blip r:embed="rId6"/>
          <a:srcRect l="13162" r="10157" b="-191"/>
          <a:stretch/>
        </p:blipFill>
        <p:spPr>
          <a:xfrm>
            <a:off x="5896752" y="2693599"/>
            <a:ext cx="5380586" cy="4146226"/>
          </a:xfrm>
          <a:prstGeom prst="rect">
            <a:avLst/>
          </a:prstGeom>
        </p:spPr>
      </p:pic>
      <p:sp>
        <p:nvSpPr>
          <p:cNvPr id="2" name="Rectangle 1">
            <a:extLst>
              <a:ext uri="{FF2B5EF4-FFF2-40B4-BE49-F238E27FC236}">
                <a16:creationId xmlns:a16="http://schemas.microsoft.com/office/drawing/2014/main" id="{1C037FBA-630E-4B2D-876D-0D814F7333AA}"/>
              </a:ext>
            </a:extLst>
          </p:cNvPr>
          <p:cNvSpPr/>
          <p:nvPr/>
        </p:nvSpPr>
        <p:spPr>
          <a:xfrm>
            <a:off x="5888697" y="2694803"/>
            <a:ext cx="5390992" cy="4142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60F476A-AB46-4738-8AD8-C20CA38FB261}"/>
              </a:ext>
            </a:extLst>
          </p:cNvPr>
          <p:cNvSpPr>
            <a:spLocks noGrp="1"/>
          </p:cNvSpPr>
          <p:nvPr>
            <p:ph type="sldNum" sz="quarter" idx="12"/>
          </p:nvPr>
        </p:nvSpPr>
        <p:spPr/>
        <p:txBody>
          <a:bodyPr>
            <a:normAutofit lnSpcReduction="10000"/>
          </a:bodyPr>
          <a:lstStyle/>
          <a:p>
            <a:fld id="{330EA680-D336-4FF7-8B7A-9848BB0A1C32}" type="slidenum">
              <a:rPr lang="en-US" smtClean="0"/>
              <a:t>48</a:t>
            </a:fld>
            <a:endParaRPr lang="en-US"/>
          </a:p>
        </p:txBody>
      </p:sp>
    </p:spTree>
    <p:extLst>
      <p:ext uri="{BB962C8B-B14F-4D97-AF65-F5344CB8AC3E}">
        <p14:creationId xmlns:p14="http://schemas.microsoft.com/office/powerpoint/2010/main" val="556057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8EB2F8-B455-4420-A7CD-77F44F091B39}"/>
              </a:ext>
            </a:extLst>
          </p:cNvPr>
          <p:cNvSpPr/>
          <p:nvPr/>
        </p:nvSpPr>
        <p:spPr>
          <a:xfrm>
            <a:off x="737348" y="3147567"/>
            <a:ext cx="9456474" cy="3409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881194"/>
            <a:ext cx="9626533" cy="989386"/>
          </a:xfrm>
        </p:spPr>
        <p:txBody>
          <a:bodyPr>
            <a:normAutofit fontScale="90000"/>
          </a:bodyPr>
          <a:lstStyle/>
          <a:p>
            <a:r>
              <a:rPr lang="en-US"/>
              <a:t>GP Location Estimation Test</a:t>
            </a:r>
            <a:br>
              <a:rPr lang="en-US"/>
            </a:br>
            <a:r>
              <a:rPr lang="en-US"/>
              <a:t>Status: Incomplete</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406900"/>
            <a:ext cx="904151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p>
          <a:p>
            <a:endParaRPr lang="en-US" sz="2400"/>
          </a:p>
          <a:p>
            <a:endParaRPr lang="en-US" sz="2400"/>
          </a:p>
        </p:txBody>
      </p:sp>
      <p:pic>
        <p:nvPicPr>
          <p:cNvPr id="7" name="Picture 7" descr="A close up of a map&#10;&#10;Description generated with high confidence">
            <a:extLst>
              <a:ext uri="{FF2B5EF4-FFF2-40B4-BE49-F238E27FC236}">
                <a16:creationId xmlns:a16="http://schemas.microsoft.com/office/drawing/2014/main" id="{AC2CED4A-AB3E-4D14-9E2B-E3FD30E4AAAE}"/>
              </a:ext>
            </a:extLst>
          </p:cNvPr>
          <p:cNvPicPr>
            <a:picLocks noChangeAspect="1"/>
          </p:cNvPicPr>
          <p:nvPr/>
        </p:nvPicPr>
        <p:blipFill>
          <a:blip r:embed="rId6"/>
          <a:stretch>
            <a:fillRect/>
          </a:stretch>
        </p:blipFill>
        <p:spPr>
          <a:xfrm>
            <a:off x="778258" y="3558512"/>
            <a:ext cx="4720769" cy="2991948"/>
          </a:xfrm>
          <a:prstGeom prst="rect">
            <a:avLst/>
          </a:prstGeom>
        </p:spPr>
      </p:pic>
      <p:pic>
        <p:nvPicPr>
          <p:cNvPr id="2" name="Picture 5" descr="A screenshot of a cell phone&#10;&#10;Description generated with high confidence">
            <a:extLst>
              <a:ext uri="{FF2B5EF4-FFF2-40B4-BE49-F238E27FC236}">
                <a16:creationId xmlns:a16="http://schemas.microsoft.com/office/drawing/2014/main" id="{3EAF17AB-98DF-4863-92FC-346EC6D82847}"/>
              </a:ext>
            </a:extLst>
          </p:cNvPr>
          <p:cNvPicPr>
            <a:picLocks noChangeAspect="1"/>
          </p:cNvPicPr>
          <p:nvPr/>
        </p:nvPicPr>
        <p:blipFill>
          <a:blip r:embed="rId7"/>
          <a:stretch>
            <a:fillRect/>
          </a:stretch>
        </p:blipFill>
        <p:spPr>
          <a:xfrm>
            <a:off x="5358795" y="3563651"/>
            <a:ext cx="4793610" cy="2985027"/>
          </a:xfrm>
          <a:prstGeom prst="rect">
            <a:avLst/>
          </a:prstGeom>
        </p:spPr>
      </p:pic>
      <p:sp>
        <p:nvSpPr>
          <p:cNvPr id="5" name="TextBox 4">
            <a:extLst>
              <a:ext uri="{FF2B5EF4-FFF2-40B4-BE49-F238E27FC236}">
                <a16:creationId xmlns:a16="http://schemas.microsoft.com/office/drawing/2014/main" id="{6ED70FB2-55DD-43FD-A5F3-621F0BFACFAA}"/>
              </a:ext>
            </a:extLst>
          </p:cNvPr>
          <p:cNvSpPr txBox="1"/>
          <p:nvPr/>
        </p:nvSpPr>
        <p:spPr>
          <a:xfrm>
            <a:off x="695120" y="2103998"/>
            <a:ext cx="9919156"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Expected Result: </a:t>
            </a:r>
            <a:r>
              <a:rPr lang="en-US" sz="2000"/>
              <a:t>The data recorded by VICON will have lower resolution that our simulation, but the mean and standard deviations of the test and simulation data will roughly match.</a:t>
            </a:r>
          </a:p>
        </p:txBody>
      </p:sp>
      <p:sp>
        <p:nvSpPr>
          <p:cNvPr id="8" name="TextBox 7">
            <a:extLst>
              <a:ext uri="{FF2B5EF4-FFF2-40B4-BE49-F238E27FC236}">
                <a16:creationId xmlns:a16="http://schemas.microsoft.com/office/drawing/2014/main" id="{51FD18E7-4F27-4673-88BB-7E2B8D1DA935}"/>
              </a:ext>
            </a:extLst>
          </p:cNvPr>
          <p:cNvSpPr txBox="1"/>
          <p:nvPr/>
        </p:nvSpPr>
        <p:spPr>
          <a:xfrm>
            <a:off x="700413" y="3206567"/>
            <a:ext cx="9486077"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GP Location Estimation Simulation Results</a:t>
            </a:r>
          </a:p>
        </p:txBody>
      </p:sp>
      <p:sp>
        <p:nvSpPr>
          <p:cNvPr id="9" name="Slide Number Placeholder 8">
            <a:extLst>
              <a:ext uri="{FF2B5EF4-FFF2-40B4-BE49-F238E27FC236}">
                <a16:creationId xmlns:a16="http://schemas.microsoft.com/office/drawing/2014/main" id="{E55AE8CA-9710-4072-9E31-36D6DD12DC02}"/>
              </a:ext>
            </a:extLst>
          </p:cNvPr>
          <p:cNvSpPr>
            <a:spLocks noGrp="1"/>
          </p:cNvSpPr>
          <p:nvPr>
            <p:ph type="sldNum" sz="quarter" idx="12"/>
          </p:nvPr>
        </p:nvSpPr>
        <p:spPr/>
        <p:txBody>
          <a:bodyPr>
            <a:normAutofit lnSpcReduction="10000"/>
          </a:bodyPr>
          <a:lstStyle/>
          <a:p>
            <a:fld id="{330EA680-D336-4FF7-8B7A-9848BB0A1C32}" type="slidenum">
              <a:rPr lang="en-US" smtClean="0"/>
              <a:t>49</a:t>
            </a:fld>
            <a:endParaRPr lang="en-US"/>
          </a:p>
        </p:txBody>
      </p:sp>
    </p:spTree>
    <p:extLst>
      <p:ext uri="{BB962C8B-B14F-4D97-AF65-F5344CB8AC3E}">
        <p14:creationId xmlns:p14="http://schemas.microsoft.com/office/powerpoint/2010/main" val="3926288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Picture 28" descr="A picture containing weapon&#10;&#10;Description generated with high confidence">
            <a:extLst>
              <a:ext uri="{FF2B5EF4-FFF2-40B4-BE49-F238E27FC236}">
                <a16:creationId xmlns:a16="http://schemas.microsoft.com/office/drawing/2014/main" id="{1901AF5E-F40A-437C-8123-3853949684F9}"/>
              </a:ext>
            </a:extLst>
          </p:cNvPr>
          <p:cNvPicPr>
            <a:picLocks noChangeAspect="1"/>
          </p:cNvPicPr>
          <p:nvPr/>
        </p:nvPicPr>
        <p:blipFill>
          <a:blip r:embed="rId3"/>
          <a:stretch>
            <a:fillRect/>
          </a:stretch>
        </p:blipFill>
        <p:spPr>
          <a:xfrm rot="540000">
            <a:off x="476626" y="1719630"/>
            <a:ext cx="6855123" cy="2626967"/>
          </a:xfrm>
          <a:prstGeom prst="rect">
            <a:avLst/>
          </a:prstGeom>
        </p:spPr>
      </p:pic>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5"/>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6"/>
          <a:stretch>
            <a:fillRect/>
          </a:stretch>
        </p:blipFill>
        <p:spPr>
          <a:xfrm>
            <a:off x="2996292" y="91511"/>
            <a:ext cx="606880" cy="538156"/>
          </a:xfrm>
          <a:prstGeom prst="rect">
            <a:avLst/>
          </a:prstGeom>
        </p:spPr>
      </p:pic>
      <p:sp>
        <p:nvSpPr>
          <p:cNvPr id="7" name="Title 6">
            <a:extLst>
              <a:ext uri="{FF2B5EF4-FFF2-40B4-BE49-F238E27FC236}">
                <a16:creationId xmlns:a16="http://schemas.microsoft.com/office/drawing/2014/main" id="{D5ECEA00-B47C-49DC-B5A4-E46E2B8BE5BE}"/>
              </a:ext>
            </a:extLst>
          </p:cNvPr>
          <p:cNvSpPr>
            <a:spLocks noGrp="1"/>
          </p:cNvSpPr>
          <p:nvPr>
            <p:ph type="title"/>
          </p:nvPr>
        </p:nvSpPr>
        <p:spPr>
          <a:xfrm>
            <a:off x="5500" y="143510"/>
            <a:ext cx="7809207" cy="1325562"/>
          </a:xfrm>
        </p:spPr>
        <p:txBody>
          <a:bodyPr>
            <a:normAutofit/>
          </a:bodyPr>
          <a:lstStyle/>
          <a:p>
            <a:r>
              <a:rPr lang="en-US" sz="4000"/>
              <a:t>Hardware Baseline Overview</a:t>
            </a:r>
          </a:p>
        </p:txBody>
      </p:sp>
      <p:pic>
        <p:nvPicPr>
          <p:cNvPr id="20" name="Picture 27" descr="A close up of a computer&#10;&#10;Description generated with high confidence">
            <a:extLst>
              <a:ext uri="{FF2B5EF4-FFF2-40B4-BE49-F238E27FC236}">
                <a16:creationId xmlns:a16="http://schemas.microsoft.com/office/drawing/2014/main" id="{32292116-5D5A-4565-984D-47AA64DDC523}"/>
              </a:ext>
            </a:extLst>
          </p:cNvPr>
          <p:cNvPicPr>
            <a:picLocks noChangeAspect="1"/>
          </p:cNvPicPr>
          <p:nvPr/>
        </p:nvPicPr>
        <p:blipFill>
          <a:blip r:embed="rId7"/>
          <a:stretch>
            <a:fillRect/>
          </a:stretch>
        </p:blipFill>
        <p:spPr>
          <a:xfrm>
            <a:off x="6493324" y="3408033"/>
            <a:ext cx="2297771" cy="3391050"/>
          </a:xfrm>
          <a:prstGeom prst="rect">
            <a:avLst/>
          </a:prstGeom>
        </p:spPr>
      </p:pic>
      <p:pic>
        <p:nvPicPr>
          <p:cNvPr id="29" name="Picture 29" descr="A picture containing object&#10;&#10;Description generated with high confidence">
            <a:extLst>
              <a:ext uri="{FF2B5EF4-FFF2-40B4-BE49-F238E27FC236}">
                <a16:creationId xmlns:a16="http://schemas.microsoft.com/office/drawing/2014/main" id="{E0579CE8-5910-4846-953D-8583E4AE87C5}"/>
              </a:ext>
            </a:extLst>
          </p:cNvPr>
          <p:cNvPicPr>
            <a:picLocks noChangeAspect="1"/>
          </p:cNvPicPr>
          <p:nvPr/>
        </p:nvPicPr>
        <p:blipFill>
          <a:blip r:embed="rId8"/>
          <a:stretch>
            <a:fillRect/>
          </a:stretch>
        </p:blipFill>
        <p:spPr>
          <a:xfrm>
            <a:off x="8586130" y="4369369"/>
            <a:ext cx="204967" cy="195442"/>
          </a:xfrm>
          <a:prstGeom prst="rect">
            <a:avLst/>
          </a:prstGeom>
        </p:spPr>
      </p:pic>
      <p:pic>
        <p:nvPicPr>
          <p:cNvPr id="31" name="Picture 31" descr="A close up of a logo&#10;&#10;Description generated with high confidence">
            <a:extLst>
              <a:ext uri="{FF2B5EF4-FFF2-40B4-BE49-F238E27FC236}">
                <a16:creationId xmlns:a16="http://schemas.microsoft.com/office/drawing/2014/main" id="{0158C72F-999B-4456-BAEC-3C9C3CEC6EE9}"/>
              </a:ext>
            </a:extLst>
          </p:cNvPr>
          <p:cNvPicPr>
            <a:picLocks noChangeAspect="1"/>
          </p:cNvPicPr>
          <p:nvPr/>
        </p:nvPicPr>
        <p:blipFill>
          <a:blip r:embed="rId9"/>
          <a:stretch>
            <a:fillRect/>
          </a:stretch>
        </p:blipFill>
        <p:spPr>
          <a:xfrm>
            <a:off x="6613885" y="3374785"/>
            <a:ext cx="206555" cy="195442"/>
          </a:xfrm>
          <a:prstGeom prst="rect">
            <a:avLst/>
          </a:prstGeom>
        </p:spPr>
      </p:pic>
      <p:sp>
        <p:nvSpPr>
          <p:cNvPr id="33" name="TextBox 32">
            <a:extLst>
              <a:ext uri="{FF2B5EF4-FFF2-40B4-BE49-F238E27FC236}">
                <a16:creationId xmlns:a16="http://schemas.microsoft.com/office/drawing/2014/main" id="{1081C944-FA8E-41CA-BF76-23D6FAC331E1}"/>
              </a:ext>
            </a:extLst>
          </p:cNvPr>
          <p:cNvSpPr txBox="1"/>
          <p:nvPr/>
        </p:nvSpPr>
        <p:spPr>
          <a:xfrm>
            <a:off x="7489048" y="1825564"/>
            <a:ext cx="3809370" cy="15081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a:t>Robotic Arm, Slip Ring and EE with AR tags to be sensed by the Intel D435 (Located on GSE Base)</a:t>
            </a:r>
          </a:p>
        </p:txBody>
      </p:sp>
      <p:sp>
        <p:nvSpPr>
          <p:cNvPr id="34" name="TextBox 1">
            <a:extLst>
              <a:ext uri="{FF2B5EF4-FFF2-40B4-BE49-F238E27FC236}">
                <a16:creationId xmlns:a16="http://schemas.microsoft.com/office/drawing/2014/main" id="{7BCF0C7C-146D-4BC9-90EA-7814CF8F55BC}"/>
              </a:ext>
            </a:extLst>
          </p:cNvPr>
          <p:cNvSpPr txBox="1"/>
          <p:nvPr/>
        </p:nvSpPr>
        <p:spPr>
          <a:xfrm>
            <a:off x="9476609" y="87458"/>
            <a:ext cx="757238"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t>RGB</a:t>
            </a:r>
          </a:p>
        </p:txBody>
      </p:sp>
      <p:pic>
        <p:nvPicPr>
          <p:cNvPr id="35" name="Picture 34" descr="A projector screen&#10;&#10;Description generated with high confidence">
            <a:extLst>
              <a:ext uri="{FF2B5EF4-FFF2-40B4-BE49-F238E27FC236}">
                <a16:creationId xmlns:a16="http://schemas.microsoft.com/office/drawing/2014/main" id="{33665180-A132-489F-B82B-59385B697BDA}"/>
              </a:ext>
            </a:extLst>
          </p:cNvPr>
          <p:cNvPicPr>
            <a:picLocks noChangeAspect="1"/>
          </p:cNvPicPr>
          <p:nvPr/>
        </p:nvPicPr>
        <p:blipFill>
          <a:blip r:embed="rId10"/>
          <a:stretch>
            <a:fillRect/>
          </a:stretch>
        </p:blipFill>
        <p:spPr>
          <a:xfrm>
            <a:off x="7163150" y="783157"/>
            <a:ext cx="3035099" cy="927770"/>
          </a:xfrm>
          <a:prstGeom prst="rect">
            <a:avLst/>
          </a:prstGeom>
        </p:spPr>
      </p:pic>
      <p:sp>
        <p:nvSpPr>
          <p:cNvPr id="36" name="TextBox 3">
            <a:extLst>
              <a:ext uri="{FF2B5EF4-FFF2-40B4-BE49-F238E27FC236}">
                <a16:creationId xmlns:a16="http://schemas.microsoft.com/office/drawing/2014/main" id="{82D7B0AA-CF75-4467-8BEA-F08D1A65BC44}"/>
              </a:ext>
            </a:extLst>
          </p:cNvPr>
          <p:cNvSpPr txBox="1"/>
          <p:nvPr/>
        </p:nvSpPr>
        <p:spPr>
          <a:xfrm>
            <a:off x="7107853" y="142446"/>
            <a:ext cx="1842505"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t>Depth Sensors</a:t>
            </a:r>
          </a:p>
        </p:txBody>
      </p:sp>
      <p:cxnSp>
        <p:nvCxnSpPr>
          <p:cNvPr id="37" name="Straight Arrow Connector 36">
            <a:extLst>
              <a:ext uri="{FF2B5EF4-FFF2-40B4-BE49-F238E27FC236}">
                <a16:creationId xmlns:a16="http://schemas.microsoft.com/office/drawing/2014/main" id="{EA8F355B-5FF4-40F3-918C-F9F2A03B0780}"/>
              </a:ext>
            </a:extLst>
          </p:cNvPr>
          <p:cNvCxnSpPr>
            <a:cxnSpLocks/>
          </p:cNvCxnSpPr>
          <p:nvPr/>
        </p:nvCxnSpPr>
        <p:spPr>
          <a:xfrm flipH="1">
            <a:off x="7541156" y="441698"/>
            <a:ext cx="216929" cy="933763"/>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38" name="Straight Arrow Connector 37">
            <a:extLst>
              <a:ext uri="{FF2B5EF4-FFF2-40B4-BE49-F238E27FC236}">
                <a16:creationId xmlns:a16="http://schemas.microsoft.com/office/drawing/2014/main" id="{C3F422A0-6E15-408B-9757-FC1A5C59673F}"/>
              </a:ext>
            </a:extLst>
          </p:cNvPr>
          <p:cNvCxnSpPr>
            <a:cxnSpLocks/>
          </p:cNvCxnSpPr>
          <p:nvPr/>
        </p:nvCxnSpPr>
        <p:spPr>
          <a:xfrm>
            <a:off x="8358517" y="396869"/>
            <a:ext cx="832207" cy="891281"/>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39" name="Straight Arrow Connector 38">
            <a:extLst>
              <a:ext uri="{FF2B5EF4-FFF2-40B4-BE49-F238E27FC236}">
                <a16:creationId xmlns:a16="http://schemas.microsoft.com/office/drawing/2014/main" id="{980D7C70-31A4-43FD-86AB-F663C3D07102}"/>
              </a:ext>
            </a:extLst>
          </p:cNvPr>
          <p:cNvCxnSpPr/>
          <p:nvPr/>
        </p:nvCxnSpPr>
        <p:spPr>
          <a:xfrm flipH="1">
            <a:off x="9823377" y="409789"/>
            <a:ext cx="3690" cy="753235"/>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41" name="TextBox 40">
            <a:extLst>
              <a:ext uri="{FF2B5EF4-FFF2-40B4-BE49-F238E27FC236}">
                <a16:creationId xmlns:a16="http://schemas.microsoft.com/office/drawing/2014/main" id="{4DA09358-093D-45F5-9A74-1634887A4DF8}"/>
              </a:ext>
            </a:extLst>
          </p:cNvPr>
          <p:cNvSpPr txBox="1"/>
          <p:nvPr/>
        </p:nvSpPr>
        <p:spPr>
          <a:xfrm>
            <a:off x="2738528" y="4450631"/>
            <a:ext cx="3642683"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GP on rotating turntable with AR tags as well as colored markers to be sensed by the Pixy 2</a:t>
            </a:r>
          </a:p>
        </p:txBody>
      </p:sp>
      <p:pic>
        <p:nvPicPr>
          <p:cNvPr id="42" name="Picture 42" descr="A circuit board&#10;&#10;Description generated with very high confidence">
            <a:extLst>
              <a:ext uri="{FF2B5EF4-FFF2-40B4-BE49-F238E27FC236}">
                <a16:creationId xmlns:a16="http://schemas.microsoft.com/office/drawing/2014/main" id="{FF8138DE-0F86-4BFE-BFB6-466BC05CEDC9}"/>
              </a:ext>
            </a:extLst>
          </p:cNvPr>
          <p:cNvPicPr>
            <a:picLocks noChangeAspect="1"/>
          </p:cNvPicPr>
          <p:nvPr/>
        </p:nvPicPr>
        <p:blipFill>
          <a:blip r:embed="rId11"/>
          <a:stretch>
            <a:fillRect/>
          </a:stretch>
        </p:blipFill>
        <p:spPr>
          <a:xfrm>
            <a:off x="439378" y="4274300"/>
            <a:ext cx="2245024" cy="2220942"/>
          </a:xfrm>
          <a:prstGeom prst="rect">
            <a:avLst/>
          </a:prstGeom>
        </p:spPr>
      </p:pic>
      <p:sp>
        <p:nvSpPr>
          <p:cNvPr id="44" name="TextBox 43">
            <a:extLst>
              <a:ext uri="{FF2B5EF4-FFF2-40B4-BE49-F238E27FC236}">
                <a16:creationId xmlns:a16="http://schemas.microsoft.com/office/drawing/2014/main" id="{CA423095-121C-4D17-BB21-411847B62879}"/>
              </a:ext>
            </a:extLst>
          </p:cNvPr>
          <p:cNvSpPr txBox="1"/>
          <p:nvPr/>
        </p:nvSpPr>
        <p:spPr>
          <a:xfrm>
            <a:off x="1812340" y="1638889"/>
            <a:ext cx="92551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Pixy 2</a:t>
            </a:r>
          </a:p>
        </p:txBody>
      </p:sp>
      <p:pic>
        <p:nvPicPr>
          <p:cNvPr id="8" name="Picture 19" descr="A close up of a sign&#10;&#10;Description generated with high confidence">
            <a:extLst>
              <a:ext uri="{FF2B5EF4-FFF2-40B4-BE49-F238E27FC236}">
                <a16:creationId xmlns:a16="http://schemas.microsoft.com/office/drawing/2014/main" id="{0EB53E61-3316-495F-B6B3-39B8CDBF353F}"/>
              </a:ext>
            </a:extLst>
          </p:cNvPr>
          <p:cNvPicPr>
            <a:picLocks noChangeAspect="1"/>
          </p:cNvPicPr>
          <p:nvPr/>
        </p:nvPicPr>
        <p:blipFill>
          <a:blip r:embed="rId12"/>
          <a:stretch>
            <a:fillRect/>
          </a:stretch>
        </p:blipFill>
        <p:spPr>
          <a:xfrm rot="420000">
            <a:off x="2620552" y="2677139"/>
            <a:ext cx="414070" cy="457201"/>
          </a:xfrm>
          <a:prstGeom prst="rect">
            <a:avLst/>
          </a:prstGeom>
        </p:spPr>
      </p:pic>
      <p:pic>
        <p:nvPicPr>
          <p:cNvPr id="10" name="Picture 19" descr="A close up of a sign&#10;&#10;Description generated with high confidence">
            <a:extLst>
              <a:ext uri="{FF2B5EF4-FFF2-40B4-BE49-F238E27FC236}">
                <a16:creationId xmlns:a16="http://schemas.microsoft.com/office/drawing/2014/main" id="{0854BD26-D9A9-47FB-95A6-FA6854D488D8}"/>
              </a:ext>
            </a:extLst>
          </p:cNvPr>
          <p:cNvPicPr>
            <a:picLocks noChangeAspect="1"/>
          </p:cNvPicPr>
          <p:nvPr/>
        </p:nvPicPr>
        <p:blipFill>
          <a:blip r:embed="rId12"/>
          <a:stretch>
            <a:fillRect/>
          </a:stretch>
        </p:blipFill>
        <p:spPr>
          <a:xfrm rot="17340000" flipH="1">
            <a:off x="2586523" y="1940234"/>
            <a:ext cx="563590" cy="198410"/>
          </a:xfrm>
          <a:prstGeom prst="rect">
            <a:avLst/>
          </a:prstGeom>
        </p:spPr>
      </p:pic>
      <p:sp>
        <p:nvSpPr>
          <p:cNvPr id="11" name="TextBox 10">
            <a:extLst>
              <a:ext uri="{FF2B5EF4-FFF2-40B4-BE49-F238E27FC236}">
                <a16:creationId xmlns:a16="http://schemas.microsoft.com/office/drawing/2014/main" id="{8A2D0633-5E8E-4049-9FA0-FBE0B909DB62}"/>
              </a:ext>
            </a:extLst>
          </p:cNvPr>
          <p:cNvSpPr txBox="1"/>
          <p:nvPr/>
        </p:nvSpPr>
        <p:spPr>
          <a:xfrm>
            <a:off x="1805796" y="350232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Slip ring</a:t>
            </a:r>
          </a:p>
        </p:txBody>
      </p:sp>
      <p:sp>
        <p:nvSpPr>
          <p:cNvPr id="32" name="TextBox 31">
            <a:extLst>
              <a:ext uri="{FF2B5EF4-FFF2-40B4-BE49-F238E27FC236}">
                <a16:creationId xmlns:a16="http://schemas.microsoft.com/office/drawing/2014/main" id="{53F268EF-CBE2-4D18-A1C4-0017840858AB}"/>
              </a:ext>
            </a:extLst>
          </p:cNvPr>
          <p:cNvSpPr txBox="1"/>
          <p:nvPr/>
        </p:nvSpPr>
        <p:spPr>
          <a:xfrm>
            <a:off x="446491" y="4111795"/>
            <a:ext cx="92551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Pixy 2</a:t>
            </a:r>
          </a:p>
        </p:txBody>
      </p:sp>
      <p:sp>
        <p:nvSpPr>
          <p:cNvPr id="12" name="TextBox 11">
            <a:extLst>
              <a:ext uri="{FF2B5EF4-FFF2-40B4-BE49-F238E27FC236}">
                <a16:creationId xmlns:a16="http://schemas.microsoft.com/office/drawing/2014/main" id="{5F684E27-9D14-4444-9B12-7F8BED73DB00}"/>
              </a:ext>
            </a:extLst>
          </p:cNvPr>
          <p:cNvSpPr txBox="1"/>
          <p:nvPr/>
        </p:nvSpPr>
        <p:spPr>
          <a:xfrm>
            <a:off x="7728" y="2121200"/>
            <a:ext cx="134859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Ball Joint Grippers</a:t>
            </a:r>
          </a:p>
        </p:txBody>
      </p:sp>
      <p:sp>
        <p:nvSpPr>
          <p:cNvPr id="13" name="TextBox 12">
            <a:extLst>
              <a:ext uri="{FF2B5EF4-FFF2-40B4-BE49-F238E27FC236}">
                <a16:creationId xmlns:a16="http://schemas.microsoft.com/office/drawing/2014/main" id="{10B48937-8B1E-449A-A8DD-61488E91F6A8}"/>
              </a:ext>
            </a:extLst>
          </p:cNvPr>
          <p:cNvSpPr txBox="1"/>
          <p:nvPr/>
        </p:nvSpPr>
        <p:spPr>
          <a:xfrm>
            <a:off x="2939810" y="196215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AR Tags</a:t>
            </a:r>
          </a:p>
        </p:txBody>
      </p:sp>
      <p:sp>
        <p:nvSpPr>
          <p:cNvPr id="14" name="TextBox 13">
            <a:extLst>
              <a:ext uri="{FF2B5EF4-FFF2-40B4-BE49-F238E27FC236}">
                <a16:creationId xmlns:a16="http://schemas.microsoft.com/office/drawing/2014/main" id="{D5AF1DC4-CCF7-43AC-9D15-E56F86E8E7BB}"/>
              </a:ext>
            </a:extLst>
          </p:cNvPr>
          <p:cNvSpPr txBox="1"/>
          <p:nvPr/>
        </p:nvSpPr>
        <p:spPr>
          <a:xfrm>
            <a:off x="8689855" y="510989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Grapple Point</a:t>
            </a:r>
          </a:p>
        </p:txBody>
      </p:sp>
      <p:sp>
        <p:nvSpPr>
          <p:cNvPr id="40" name="TextBox 39">
            <a:extLst>
              <a:ext uri="{FF2B5EF4-FFF2-40B4-BE49-F238E27FC236}">
                <a16:creationId xmlns:a16="http://schemas.microsoft.com/office/drawing/2014/main" id="{2B543A39-958A-449C-A422-E63B03D06ADD}"/>
              </a:ext>
            </a:extLst>
          </p:cNvPr>
          <p:cNvSpPr txBox="1"/>
          <p:nvPr/>
        </p:nvSpPr>
        <p:spPr>
          <a:xfrm>
            <a:off x="8459817" y="618819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Turntable Base</a:t>
            </a:r>
            <a:endParaRPr lang="en-US"/>
          </a:p>
        </p:txBody>
      </p:sp>
      <p:sp>
        <p:nvSpPr>
          <p:cNvPr id="43" name="TextBox 42">
            <a:extLst>
              <a:ext uri="{FF2B5EF4-FFF2-40B4-BE49-F238E27FC236}">
                <a16:creationId xmlns:a16="http://schemas.microsoft.com/office/drawing/2014/main" id="{427004F4-03EA-447F-A07C-202B4852EED1}"/>
              </a:ext>
            </a:extLst>
          </p:cNvPr>
          <p:cNvSpPr txBox="1"/>
          <p:nvPr/>
        </p:nvSpPr>
        <p:spPr>
          <a:xfrm>
            <a:off x="7855968" y="3413365"/>
            <a:ext cx="1535503"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Colored markers</a:t>
            </a:r>
          </a:p>
        </p:txBody>
      </p:sp>
      <p:sp>
        <p:nvSpPr>
          <p:cNvPr id="45" name="TextBox 44">
            <a:extLst>
              <a:ext uri="{FF2B5EF4-FFF2-40B4-BE49-F238E27FC236}">
                <a16:creationId xmlns:a16="http://schemas.microsoft.com/office/drawing/2014/main" id="{031940ED-E49A-4820-B1C0-E4DF5C5A4F7D}"/>
              </a:ext>
            </a:extLst>
          </p:cNvPr>
          <p:cNvSpPr txBox="1"/>
          <p:nvPr/>
        </p:nvSpPr>
        <p:spPr>
          <a:xfrm>
            <a:off x="8776118" y="4261628"/>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AR tag</a:t>
            </a:r>
            <a:endParaRPr lang="en-US"/>
          </a:p>
        </p:txBody>
      </p:sp>
      <p:sp>
        <p:nvSpPr>
          <p:cNvPr id="2" name="Slide Number Placeholder 1">
            <a:extLst>
              <a:ext uri="{FF2B5EF4-FFF2-40B4-BE49-F238E27FC236}">
                <a16:creationId xmlns:a16="http://schemas.microsoft.com/office/drawing/2014/main" id="{ABA11016-7A15-4CF8-A221-0956DC5E60E7}"/>
              </a:ext>
            </a:extLst>
          </p:cNvPr>
          <p:cNvSpPr>
            <a:spLocks noGrp="1"/>
          </p:cNvSpPr>
          <p:nvPr>
            <p:ph type="sldNum" sz="quarter" idx="12"/>
          </p:nvPr>
        </p:nvSpPr>
        <p:spPr/>
        <p:txBody>
          <a:bodyPr>
            <a:normAutofit lnSpcReduction="10000"/>
          </a:bodyPr>
          <a:lstStyle/>
          <a:p>
            <a:fld id="{330EA680-D336-4FF7-8B7A-9848BB0A1C32}" type="slidenum">
              <a:rPr lang="en-US" smtClean="0"/>
              <a:t>5</a:t>
            </a:fld>
            <a:endParaRPr lang="en-US"/>
          </a:p>
        </p:txBody>
      </p:sp>
    </p:spTree>
    <p:extLst>
      <p:ext uri="{BB962C8B-B14F-4D97-AF65-F5344CB8AC3E}">
        <p14:creationId xmlns:p14="http://schemas.microsoft.com/office/powerpoint/2010/main" val="1731437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CDB014-869E-4160-A066-59B19F68AC89}"/>
              </a:ext>
            </a:extLst>
          </p:cNvPr>
          <p:cNvSpPr/>
          <p:nvPr/>
        </p:nvSpPr>
        <p:spPr>
          <a:xfrm>
            <a:off x="2142548" y="1772511"/>
            <a:ext cx="5826801" cy="4202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Arm Thermal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879437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p>
          <a:p>
            <a:endParaRPr lang="en-US" sz="2400"/>
          </a:p>
        </p:txBody>
      </p:sp>
      <p:pic>
        <p:nvPicPr>
          <p:cNvPr id="2" name="Picture 5" descr="A close up of a map&#10;&#10;Description generated with very high confidence">
            <a:extLst>
              <a:ext uri="{FF2B5EF4-FFF2-40B4-BE49-F238E27FC236}">
                <a16:creationId xmlns:a16="http://schemas.microsoft.com/office/drawing/2014/main" id="{AFF572DA-91AE-4C51-BAEB-6423B58CC826}"/>
              </a:ext>
            </a:extLst>
          </p:cNvPr>
          <p:cNvPicPr>
            <a:picLocks noChangeAspect="1"/>
          </p:cNvPicPr>
          <p:nvPr/>
        </p:nvPicPr>
        <p:blipFill>
          <a:blip r:embed="rId6"/>
          <a:stretch>
            <a:fillRect/>
          </a:stretch>
        </p:blipFill>
        <p:spPr>
          <a:xfrm>
            <a:off x="2181676" y="1839464"/>
            <a:ext cx="5982035" cy="3735342"/>
          </a:xfrm>
          <a:prstGeom prst="rect">
            <a:avLst/>
          </a:prstGeom>
        </p:spPr>
      </p:pic>
      <p:sp>
        <p:nvSpPr>
          <p:cNvPr id="7" name="TextBox 6">
            <a:extLst>
              <a:ext uri="{FF2B5EF4-FFF2-40B4-BE49-F238E27FC236}">
                <a16:creationId xmlns:a16="http://schemas.microsoft.com/office/drawing/2014/main" id="{831BEF9F-F23B-4C29-BD2B-58A8BA1E3DA6}"/>
              </a:ext>
            </a:extLst>
          </p:cNvPr>
          <p:cNvSpPr txBox="1"/>
          <p:nvPr/>
        </p:nvSpPr>
        <p:spPr>
          <a:xfrm>
            <a:off x="2144750" y="5610004"/>
            <a:ext cx="574848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CASCADE Actuator Thermal Model</a:t>
            </a:r>
          </a:p>
        </p:txBody>
      </p:sp>
      <p:sp>
        <p:nvSpPr>
          <p:cNvPr id="5" name="Slide Number Placeholder 4">
            <a:extLst>
              <a:ext uri="{FF2B5EF4-FFF2-40B4-BE49-F238E27FC236}">
                <a16:creationId xmlns:a16="http://schemas.microsoft.com/office/drawing/2014/main" id="{07E69B6C-FDE7-43AD-9463-D8B64FF59AA9}"/>
              </a:ext>
            </a:extLst>
          </p:cNvPr>
          <p:cNvSpPr>
            <a:spLocks noGrp="1"/>
          </p:cNvSpPr>
          <p:nvPr>
            <p:ph type="sldNum" sz="quarter" idx="12"/>
          </p:nvPr>
        </p:nvSpPr>
        <p:spPr/>
        <p:txBody>
          <a:bodyPr>
            <a:normAutofit lnSpcReduction="10000"/>
          </a:bodyPr>
          <a:lstStyle/>
          <a:p>
            <a:fld id="{330EA680-D336-4FF7-8B7A-9848BB0A1C32}" type="slidenum">
              <a:rPr lang="en-US" smtClean="0"/>
              <a:t>50</a:t>
            </a:fld>
            <a:endParaRPr lang="en-US"/>
          </a:p>
        </p:txBody>
      </p:sp>
    </p:spTree>
    <p:extLst>
      <p:ext uri="{BB962C8B-B14F-4D97-AF65-F5344CB8AC3E}">
        <p14:creationId xmlns:p14="http://schemas.microsoft.com/office/powerpoint/2010/main" val="3079566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Pixy2 Accuracy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9599507" cy="378565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Verify that the Pixy 2 can calculate the GP's spin rate with accuracy specified by DR 2.3.1 (±0.33 °/s)</a:t>
            </a:r>
            <a:endParaRPr lang="en-US" b="1"/>
          </a:p>
          <a:p>
            <a:endParaRPr lang="en-US" sz="2400"/>
          </a:p>
          <a:p>
            <a:r>
              <a:rPr lang="en-US" sz="2400" b="1"/>
              <a:t>Model Validation: </a:t>
            </a:r>
            <a:endParaRPr lang="en-US" sz="2400"/>
          </a:p>
          <a:p>
            <a:pPr marL="342900" indent="-342900">
              <a:buFont typeface="Arial"/>
              <a:buChar char="•"/>
            </a:pPr>
            <a:r>
              <a:rPr lang="en-US" sz="2400"/>
              <a:t>This test will validate the determined spin rate by the Pixy2 is within our allowable tolerance.  </a:t>
            </a:r>
          </a:p>
          <a:p>
            <a:r>
              <a:rPr lang="en-US" sz="2400" b="1"/>
              <a:t>Expected Results:</a:t>
            </a:r>
          </a:p>
          <a:p>
            <a:pPr marL="342900" indent="-342900">
              <a:buFont typeface="Arial"/>
              <a:buChar char="•"/>
            </a:pPr>
            <a:r>
              <a:rPr lang="en-US" sz="2400"/>
              <a:t>The spin rate determined by the actuator encoder data will be within 0.33</a:t>
            </a:r>
            <a:r>
              <a:rPr lang="en-US" sz="2400" b="1"/>
              <a:t> </a:t>
            </a:r>
            <a:r>
              <a:rPr lang="en-US" sz="2400"/>
              <a:t>°/s to the spin rate determined by the Pixy2</a:t>
            </a:r>
          </a:p>
          <a:p>
            <a:pPr marL="342900" indent="-342900">
              <a:buFont typeface="Arial"/>
              <a:buChar char="•"/>
            </a:pPr>
            <a:r>
              <a:rPr lang="en-US" sz="2400"/>
              <a:t>DR 2.3.1 will be met.</a:t>
            </a:r>
          </a:p>
        </p:txBody>
      </p:sp>
      <p:sp>
        <p:nvSpPr>
          <p:cNvPr id="2" name="Slide Number Placeholder 1">
            <a:extLst>
              <a:ext uri="{FF2B5EF4-FFF2-40B4-BE49-F238E27FC236}">
                <a16:creationId xmlns:a16="http://schemas.microsoft.com/office/drawing/2014/main" id="{E9275A64-D466-41F3-873C-C56D9B46BF37}"/>
              </a:ext>
            </a:extLst>
          </p:cNvPr>
          <p:cNvSpPr>
            <a:spLocks noGrp="1"/>
          </p:cNvSpPr>
          <p:nvPr>
            <p:ph type="sldNum" sz="quarter" idx="12"/>
          </p:nvPr>
        </p:nvSpPr>
        <p:spPr/>
        <p:txBody>
          <a:bodyPr>
            <a:normAutofit lnSpcReduction="10000"/>
          </a:bodyPr>
          <a:lstStyle/>
          <a:p>
            <a:fld id="{330EA680-D336-4FF7-8B7A-9848BB0A1C32}" type="slidenum">
              <a:rPr lang="en-US" smtClean="0"/>
              <a:t>51</a:t>
            </a:fld>
            <a:endParaRPr lang="en-US"/>
          </a:p>
        </p:txBody>
      </p:sp>
    </p:spTree>
    <p:extLst>
      <p:ext uri="{BB962C8B-B14F-4D97-AF65-F5344CB8AC3E}">
        <p14:creationId xmlns:p14="http://schemas.microsoft.com/office/powerpoint/2010/main" val="3719257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Pixy2 Accuracy Test Setup</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9599507"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Verify that the Pixy 2 can calculate the GP's spin rate with accuracy specified by DR 2.3.1 (±0.33 °/s)</a:t>
            </a:r>
            <a:endParaRPr lang="en-US" b="1"/>
          </a:p>
          <a:p>
            <a:endParaRPr lang="en-US" sz="2400"/>
          </a:p>
          <a:p>
            <a:pPr marL="342900" indent="-342900">
              <a:buFont typeface="Arial"/>
              <a:buChar char="•"/>
            </a:pPr>
            <a:endParaRPr lang="en-US" sz="2400"/>
          </a:p>
        </p:txBody>
      </p:sp>
      <p:graphicFrame>
        <p:nvGraphicFramePr>
          <p:cNvPr id="2" name="Table 7">
            <a:extLst>
              <a:ext uri="{FF2B5EF4-FFF2-40B4-BE49-F238E27FC236}">
                <a16:creationId xmlns:a16="http://schemas.microsoft.com/office/drawing/2014/main" id="{BDC2D627-343A-4FAD-AB8A-B1B424E5836D}"/>
              </a:ext>
            </a:extLst>
          </p:cNvPr>
          <p:cNvGraphicFramePr>
            <a:graphicFrameLocks noGrp="1"/>
          </p:cNvGraphicFramePr>
          <p:nvPr>
            <p:extLst>
              <p:ext uri="{D42A27DB-BD31-4B8C-83A1-F6EECF244321}">
                <p14:modId xmlns:p14="http://schemas.microsoft.com/office/powerpoint/2010/main" val="3013671119"/>
              </p:ext>
            </p:extLst>
          </p:nvPr>
        </p:nvGraphicFramePr>
        <p:xfrm>
          <a:off x="454788" y="2608189"/>
          <a:ext cx="4950020" cy="3576320"/>
        </p:xfrm>
        <a:graphic>
          <a:graphicData uri="http://schemas.openxmlformats.org/drawingml/2006/table">
            <a:tbl>
              <a:tblPr bandRow="1">
                <a:tableStyleId>{5C22544A-7EE6-4342-B048-85BDC9FD1C3A}</a:tableStyleId>
              </a:tblPr>
              <a:tblGrid>
                <a:gridCol w="1845246">
                  <a:extLst>
                    <a:ext uri="{9D8B030D-6E8A-4147-A177-3AD203B41FA5}">
                      <a16:colId xmlns:a16="http://schemas.microsoft.com/office/drawing/2014/main" val="3575845322"/>
                    </a:ext>
                  </a:extLst>
                </a:gridCol>
                <a:gridCol w="3104774">
                  <a:extLst>
                    <a:ext uri="{9D8B030D-6E8A-4147-A177-3AD203B41FA5}">
                      <a16:colId xmlns:a16="http://schemas.microsoft.com/office/drawing/2014/main" val="804351245"/>
                    </a:ext>
                  </a:extLst>
                </a:gridCol>
              </a:tblGrid>
              <a:tr h="370840">
                <a:tc>
                  <a:txBody>
                    <a:bodyPr/>
                    <a:lstStyle/>
                    <a:p>
                      <a:r>
                        <a:rPr lang="en-US" b="1"/>
                        <a:t>Facility</a:t>
                      </a:r>
                    </a:p>
                  </a:txBody>
                  <a:tcPr/>
                </a:tc>
                <a:tc>
                  <a:txBody>
                    <a:bodyPr/>
                    <a:lstStyle/>
                    <a:p>
                      <a:r>
                        <a:rPr lang="en-US"/>
                        <a:t>Senior Design room</a:t>
                      </a:r>
                    </a:p>
                  </a:txBody>
                  <a:tcPr/>
                </a:tc>
                <a:extLst>
                  <a:ext uri="{0D108BD9-81ED-4DB2-BD59-A6C34878D82A}">
                    <a16:rowId xmlns:a16="http://schemas.microsoft.com/office/drawing/2014/main" val="1403859522"/>
                  </a:ext>
                </a:extLst>
              </a:tr>
              <a:tr h="370840">
                <a:tc>
                  <a:txBody>
                    <a:bodyPr/>
                    <a:lstStyle/>
                    <a:p>
                      <a:r>
                        <a:rPr lang="en-US" b="1"/>
                        <a:t>Equipment</a:t>
                      </a:r>
                    </a:p>
                  </a:txBody>
                  <a:tcPr/>
                </a:tc>
                <a:tc>
                  <a:txBody>
                    <a:bodyPr/>
                    <a:lstStyle/>
                    <a:p>
                      <a:pPr marL="0" marR="0" lvl="0" indent="0" algn="l">
                        <a:lnSpc>
                          <a:spcPct val="100000"/>
                        </a:lnSpc>
                        <a:spcBef>
                          <a:spcPts val="0"/>
                        </a:spcBef>
                        <a:spcAft>
                          <a:spcPts val="0"/>
                        </a:spcAft>
                        <a:buNone/>
                      </a:pPr>
                      <a:r>
                        <a:rPr lang="en-US" sz="1800" b="0" i="0" u="none" strike="noStrike" noProof="0">
                          <a:solidFill>
                            <a:srgbClr val="000000"/>
                          </a:solidFill>
                          <a:latin typeface="Century Schoolbook"/>
                        </a:rPr>
                        <a:t>Pixy2, Mockup solar panel, actuator, computer </a:t>
                      </a:r>
                    </a:p>
                  </a:txBody>
                  <a:tcPr/>
                </a:tc>
                <a:extLst>
                  <a:ext uri="{0D108BD9-81ED-4DB2-BD59-A6C34878D82A}">
                    <a16:rowId xmlns:a16="http://schemas.microsoft.com/office/drawing/2014/main" val="4103588259"/>
                  </a:ext>
                </a:extLst>
              </a:tr>
              <a:tr h="370840">
                <a:tc>
                  <a:txBody>
                    <a:bodyPr/>
                    <a:lstStyle/>
                    <a:p>
                      <a:r>
                        <a:rPr lang="en-US" b="1"/>
                        <a:t>Measures</a:t>
                      </a:r>
                    </a:p>
                  </a:txBody>
                  <a:tcPr/>
                </a:tc>
                <a:tc>
                  <a:txBody>
                    <a:bodyPr/>
                    <a:lstStyle/>
                    <a:p>
                      <a:pPr lvl="0">
                        <a:buNone/>
                      </a:pPr>
                      <a:r>
                        <a:rPr lang="en-US"/>
                        <a:t>Angle (deg), time (s)</a:t>
                      </a:r>
                    </a:p>
                  </a:txBody>
                  <a:tcPr/>
                </a:tc>
                <a:extLst>
                  <a:ext uri="{0D108BD9-81ED-4DB2-BD59-A6C34878D82A}">
                    <a16:rowId xmlns:a16="http://schemas.microsoft.com/office/drawing/2014/main" val="1231507752"/>
                  </a:ext>
                </a:extLst>
              </a:tr>
              <a:tr h="370839">
                <a:tc>
                  <a:txBody>
                    <a:bodyPr/>
                    <a:lstStyle/>
                    <a:p>
                      <a:pPr lvl="0">
                        <a:buNone/>
                      </a:pPr>
                      <a:r>
                        <a:rPr lang="en-US" b="1"/>
                        <a:t>Measurement</a:t>
                      </a:r>
                    </a:p>
                    <a:p>
                      <a:pPr lvl="0">
                        <a:buNone/>
                      </a:pPr>
                      <a:r>
                        <a:rPr lang="en-US" b="1"/>
                        <a:t>Accuracy</a:t>
                      </a:r>
                    </a:p>
                  </a:txBody>
                  <a:tcPr/>
                </a:tc>
                <a:tc>
                  <a:txBody>
                    <a:bodyPr/>
                    <a:lstStyle/>
                    <a:p>
                      <a:pPr lvl="0">
                        <a:buNone/>
                      </a:pPr>
                      <a:r>
                        <a:rPr lang="en-US" sz="1800" b="0" i="0" u="none" strike="noStrike" noProof="0">
                          <a:solidFill>
                            <a:srgbClr val="000000"/>
                          </a:solidFill>
                          <a:latin typeface="Century Schoolbook"/>
                        </a:rPr>
                        <a:t>Angle: 0.088°</a:t>
                      </a:r>
                    </a:p>
                  </a:txBody>
                  <a:tcPr/>
                </a:tc>
                <a:extLst>
                  <a:ext uri="{0D108BD9-81ED-4DB2-BD59-A6C34878D82A}">
                    <a16:rowId xmlns:a16="http://schemas.microsoft.com/office/drawing/2014/main" val="2858748799"/>
                  </a:ext>
                </a:extLst>
              </a:tr>
              <a:tr h="370838">
                <a:tc>
                  <a:txBody>
                    <a:bodyPr/>
                    <a:lstStyle/>
                    <a:p>
                      <a:pPr lvl="0">
                        <a:buNone/>
                      </a:pPr>
                      <a:r>
                        <a:rPr lang="en-US" b="1"/>
                        <a:t>Requirement</a:t>
                      </a:r>
                      <a:endParaRPr lang="en-US" err="1"/>
                    </a:p>
                    <a:p>
                      <a:pPr lvl="0">
                        <a:buNone/>
                      </a:pPr>
                      <a:r>
                        <a:rPr lang="en-US" b="1"/>
                        <a:t>Accuracy</a:t>
                      </a:r>
                    </a:p>
                  </a:txBody>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entury Schoolbook"/>
                        </a:rPr>
                        <a:t>Angular velocity: ±0.33 °/s</a:t>
                      </a:r>
                      <a:endParaRPr lang="en-US" sz="1800" b="0" i="0" u="none" strike="noStrike" noProof="0">
                        <a:latin typeface="Century Schoolbook"/>
                      </a:endParaRPr>
                    </a:p>
                    <a:p>
                      <a:pPr lvl="0">
                        <a:buNone/>
                      </a:pPr>
                      <a:endParaRPr lang="en-US" sz="1800" b="0" i="0" u="none" strike="noStrike" noProof="0">
                        <a:solidFill>
                          <a:srgbClr val="000000"/>
                        </a:solidFill>
                        <a:latin typeface="Century Schoolbook"/>
                      </a:endParaRPr>
                    </a:p>
                  </a:txBody>
                  <a:tcPr/>
                </a:tc>
                <a:extLst>
                  <a:ext uri="{0D108BD9-81ED-4DB2-BD59-A6C34878D82A}">
                    <a16:rowId xmlns:a16="http://schemas.microsoft.com/office/drawing/2014/main" val="271621857"/>
                  </a:ext>
                </a:extLst>
              </a:tr>
              <a:tr h="370838">
                <a:tc>
                  <a:txBody>
                    <a:bodyPr/>
                    <a:lstStyle/>
                    <a:p>
                      <a:pPr lvl="0">
                        <a:buNone/>
                      </a:pPr>
                      <a:r>
                        <a:rPr lang="en-US" b="1"/>
                        <a:t>Expected Completion Date</a:t>
                      </a:r>
                    </a:p>
                  </a:txBody>
                  <a:tcPr/>
                </a:tc>
                <a:tc>
                  <a:txBody>
                    <a:bodyPr/>
                    <a:lstStyle/>
                    <a:p>
                      <a:pPr lvl="0">
                        <a:buNone/>
                      </a:pPr>
                      <a:r>
                        <a:rPr lang="en-US" sz="1800" b="0" i="0" u="none" strike="noStrike" noProof="0">
                          <a:solidFill>
                            <a:srgbClr val="000000"/>
                          </a:solidFill>
                          <a:latin typeface="Century Schoolbook"/>
                        </a:rPr>
                        <a:t>March 6th, 2019</a:t>
                      </a:r>
                    </a:p>
                  </a:txBody>
                  <a:tcPr/>
                </a:tc>
                <a:extLst>
                  <a:ext uri="{0D108BD9-81ED-4DB2-BD59-A6C34878D82A}">
                    <a16:rowId xmlns:a16="http://schemas.microsoft.com/office/drawing/2014/main" val="785855155"/>
                  </a:ext>
                </a:extLst>
              </a:tr>
            </a:tbl>
          </a:graphicData>
        </a:graphic>
      </p:graphicFrame>
      <p:sp>
        <p:nvSpPr>
          <p:cNvPr id="5" name="Slide Number Placeholder 4">
            <a:extLst>
              <a:ext uri="{FF2B5EF4-FFF2-40B4-BE49-F238E27FC236}">
                <a16:creationId xmlns:a16="http://schemas.microsoft.com/office/drawing/2014/main" id="{C2456443-AE1E-4F03-80CE-F25B06F1FB38}"/>
              </a:ext>
            </a:extLst>
          </p:cNvPr>
          <p:cNvSpPr>
            <a:spLocks noGrp="1"/>
          </p:cNvSpPr>
          <p:nvPr>
            <p:ph type="sldNum" sz="quarter" idx="12"/>
          </p:nvPr>
        </p:nvSpPr>
        <p:spPr/>
        <p:txBody>
          <a:bodyPr>
            <a:normAutofit lnSpcReduction="10000"/>
          </a:bodyPr>
          <a:lstStyle/>
          <a:p>
            <a:fld id="{330EA680-D336-4FF7-8B7A-9848BB0A1C32}" type="slidenum">
              <a:rPr lang="en-US" smtClean="0"/>
              <a:t>52</a:t>
            </a:fld>
            <a:endParaRPr lang="en-US"/>
          </a:p>
        </p:txBody>
      </p:sp>
    </p:spTree>
    <p:extLst>
      <p:ext uri="{BB962C8B-B14F-4D97-AF65-F5344CB8AC3E}">
        <p14:creationId xmlns:p14="http://schemas.microsoft.com/office/powerpoint/2010/main" val="328333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Test Readiness</a:t>
            </a:r>
            <a:br>
              <a:rPr lang="en-US"/>
            </a:br>
            <a:r>
              <a:rPr lang="en-US" sz="8800"/>
              <a:t>- Hardware -</a:t>
            </a:r>
            <a:endParaRPr lang="en-US"/>
          </a:p>
        </p:txBody>
      </p:sp>
      <p:sp>
        <p:nvSpPr>
          <p:cNvPr id="2" name="Arrow: Pentagon 1">
            <a:extLst>
              <a:ext uri="{FF2B5EF4-FFF2-40B4-BE49-F238E27FC236}">
                <a16:creationId xmlns:a16="http://schemas.microsoft.com/office/drawing/2014/main" id="{435A7871-750C-4FEA-BF93-C888628F0936}"/>
              </a:ext>
            </a:extLst>
          </p:cNvPr>
          <p:cNvSpPr/>
          <p:nvPr/>
        </p:nvSpPr>
        <p:spPr>
          <a:xfrm>
            <a:off x="114645" y="5429552"/>
            <a:ext cx="1711653" cy="1045348"/>
          </a:xfrm>
          <a:prstGeom prst="homePlat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3" name="Arrow: Chevron 2">
            <a:extLst>
              <a:ext uri="{FF2B5EF4-FFF2-40B4-BE49-F238E27FC236}">
                <a16:creationId xmlns:a16="http://schemas.microsoft.com/office/drawing/2014/main" id="{33753609-4D0D-48A5-9B31-5BC385B0978D}"/>
              </a:ext>
            </a:extLst>
          </p:cNvPr>
          <p:cNvSpPr/>
          <p:nvPr/>
        </p:nvSpPr>
        <p:spPr>
          <a:xfrm>
            <a:off x="1438938" y="5428654"/>
            <a:ext cx="2324932"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8" name="Arrow: Chevron 7">
            <a:extLst>
              <a:ext uri="{FF2B5EF4-FFF2-40B4-BE49-F238E27FC236}">
                <a16:creationId xmlns:a16="http://schemas.microsoft.com/office/drawing/2014/main" id="{962F22F9-92CF-4EC7-85C5-D095C31E4A4C}"/>
              </a:ext>
            </a:extLst>
          </p:cNvPr>
          <p:cNvSpPr/>
          <p:nvPr/>
        </p:nvSpPr>
        <p:spPr>
          <a:xfrm>
            <a:off x="3394259" y="5428654"/>
            <a:ext cx="2439950"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Software</a:t>
            </a:r>
            <a:endParaRPr lang="en-US">
              <a:solidFill>
                <a:schemeClr val="tx1"/>
              </a:solidFill>
            </a:endParaRPr>
          </a:p>
        </p:txBody>
      </p:sp>
      <p:sp>
        <p:nvSpPr>
          <p:cNvPr id="9" name="Arrow: Chevron 8">
            <a:extLst>
              <a:ext uri="{FF2B5EF4-FFF2-40B4-BE49-F238E27FC236}">
                <a16:creationId xmlns:a16="http://schemas.microsoft.com/office/drawing/2014/main" id="{3EC52793-8C07-47DA-99B2-E4515D64CA9C}"/>
              </a:ext>
            </a:extLst>
          </p:cNvPr>
          <p:cNvSpPr/>
          <p:nvPr/>
        </p:nvSpPr>
        <p:spPr>
          <a:xfrm>
            <a:off x="9921579" y="5428654"/>
            <a:ext cx="2037385"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12" name="Arrow: Chevron 11">
            <a:extLst>
              <a:ext uri="{FF2B5EF4-FFF2-40B4-BE49-F238E27FC236}">
                <a16:creationId xmlns:a16="http://schemas.microsoft.com/office/drawing/2014/main" id="{0982781F-EEBF-4A18-A7FB-1FBC5CA87BA4}"/>
              </a:ext>
            </a:extLst>
          </p:cNvPr>
          <p:cNvSpPr/>
          <p:nvPr/>
        </p:nvSpPr>
        <p:spPr>
          <a:xfrm>
            <a:off x="5464596" y="5428653"/>
            <a:ext cx="2497461" cy="1045349"/>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Hardware</a:t>
            </a:r>
          </a:p>
        </p:txBody>
      </p:sp>
      <p:sp>
        <p:nvSpPr>
          <p:cNvPr id="13" name="Arrow: Chevron 12">
            <a:extLst>
              <a:ext uri="{FF2B5EF4-FFF2-40B4-BE49-F238E27FC236}">
                <a16:creationId xmlns:a16="http://schemas.microsoft.com/office/drawing/2014/main" id="{B855F443-E43B-4D3C-B3C9-80B7E4817943}"/>
              </a:ext>
            </a:extLst>
          </p:cNvPr>
          <p:cNvSpPr/>
          <p:nvPr/>
        </p:nvSpPr>
        <p:spPr>
          <a:xfrm>
            <a:off x="7578068" y="5428652"/>
            <a:ext cx="2669989"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4" name="Slide Number Placeholder 3">
            <a:extLst>
              <a:ext uri="{FF2B5EF4-FFF2-40B4-BE49-F238E27FC236}">
                <a16:creationId xmlns:a16="http://schemas.microsoft.com/office/drawing/2014/main" id="{8D5B0BEC-C46B-4B83-A238-6170545D65FD}"/>
              </a:ext>
            </a:extLst>
          </p:cNvPr>
          <p:cNvSpPr>
            <a:spLocks noGrp="1"/>
          </p:cNvSpPr>
          <p:nvPr>
            <p:ph type="sldNum" sz="quarter" idx="12"/>
          </p:nvPr>
        </p:nvSpPr>
        <p:spPr/>
        <p:txBody>
          <a:bodyPr>
            <a:normAutofit lnSpcReduction="10000"/>
          </a:bodyPr>
          <a:lstStyle/>
          <a:p>
            <a:fld id="{330EA680-D336-4FF7-8B7A-9848BB0A1C32}" type="slidenum">
              <a:rPr lang="en-US" smtClean="0"/>
              <a:t>53</a:t>
            </a:fld>
            <a:endParaRPr lang="en-US"/>
          </a:p>
        </p:txBody>
      </p:sp>
    </p:spTree>
    <p:extLst>
      <p:ext uri="{BB962C8B-B14F-4D97-AF65-F5344CB8AC3E}">
        <p14:creationId xmlns:p14="http://schemas.microsoft.com/office/powerpoint/2010/main" val="632522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lstStyle/>
          <a:p>
            <a:r>
              <a:rPr lang="en-US"/>
              <a:t>Slip Ring Change from CDR</a:t>
            </a:r>
          </a:p>
        </p:txBody>
      </p:sp>
      <p:sp>
        <p:nvSpPr>
          <p:cNvPr id="2" name="TextBox 1">
            <a:extLst>
              <a:ext uri="{FF2B5EF4-FFF2-40B4-BE49-F238E27FC236}">
                <a16:creationId xmlns:a16="http://schemas.microsoft.com/office/drawing/2014/main" id="{83CBE452-42D0-4106-BB1F-AAFF23133A5E}"/>
              </a:ext>
            </a:extLst>
          </p:cNvPr>
          <p:cNvSpPr txBox="1"/>
          <p:nvPr/>
        </p:nvSpPr>
        <p:spPr>
          <a:xfrm>
            <a:off x="686582" y="1698641"/>
            <a:ext cx="5206230"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latin typeface="Century Schoolbook"/>
                <a:cs typeface="Arial"/>
              </a:rPr>
              <a:t>Slip Ring mass: 0.44 Kg</a:t>
            </a:r>
          </a:p>
          <a:p>
            <a:endParaRPr lang="en-US" sz="2400">
              <a:latin typeface="Century Schoolbook"/>
              <a:cs typeface="Arial"/>
            </a:endParaRPr>
          </a:p>
          <a:p>
            <a:pPr marL="342900" indent="-342900">
              <a:buFont typeface="Arial"/>
              <a:buChar char="•"/>
            </a:pPr>
            <a:r>
              <a:rPr lang="en-US" sz="2400">
                <a:latin typeface="Century Schoolbook"/>
                <a:cs typeface="Arial"/>
              </a:rPr>
              <a:t>FOS decreased, but still acceptable</a:t>
            </a:r>
          </a:p>
        </p:txBody>
      </p:sp>
      <p:graphicFrame>
        <p:nvGraphicFramePr>
          <p:cNvPr id="5" name="Table 5">
            <a:extLst>
              <a:ext uri="{FF2B5EF4-FFF2-40B4-BE49-F238E27FC236}">
                <a16:creationId xmlns:a16="http://schemas.microsoft.com/office/drawing/2014/main" id="{D65D27FF-1C39-428D-B8EE-5477A4C06EDA}"/>
              </a:ext>
            </a:extLst>
          </p:cNvPr>
          <p:cNvGraphicFramePr>
            <a:graphicFrameLocks noGrp="1"/>
          </p:cNvGraphicFramePr>
          <p:nvPr>
            <p:extLst/>
          </p:nvPr>
        </p:nvGraphicFramePr>
        <p:xfrm>
          <a:off x="4768605" y="1463173"/>
          <a:ext cx="6158415" cy="5072932"/>
        </p:xfrm>
        <a:graphic>
          <a:graphicData uri="http://schemas.openxmlformats.org/drawingml/2006/table">
            <a:tbl>
              <a:tblPr firstRow="1" bandRow="1">
                <a:tableStyleId>{5C22544A-7EE6-4342-B048-85BDC9FD1C3A}</a:tableStyleId>
              </a:tblPr>
              <a:tblGrid>
                <a:gridCol w="1231683">
                  <a:extLst>
                    <a:ext uri="{9D8B030D-6E8A-4147-A177-3AD203B41FA5}">
                      <a16:colId xmlns:a16="http://schemas.microsoft.com/office/drawing/2014/main" val="1719680739"/>
                    </a:ext>
                  </a:extLst>
                </a:gridCol>
                <a:gridCol w="1231683">
                  <a:extLst>
                    <a:ext uri="{9D8B030D-6E8A-4147-A177-3AD203B41FA5}">
                      <a16:colId xmlns:a16="http://schemas.microsoft.com/office/drawing/2014/main" val="453080051"/>
                    </a:ext>
                  </a:extLst>
                </a:gridCol>
                <a:gridCol w="1231683">
                  <a:extLst>
                    <a:ext uri="{9D8B030D-6E8A-4147-A177-3AD203B41FA5}">
                      <a16:colId xmlns:a16="http://schemas.microsoft.com/office/drawing/2014/main" val="1070067917"/>
                    </a:ext>
                  </a:extLst>
                </a:gridCol>
                <a:gridCol w="1231683">
                  <a:extLst>
                    <a:ext uri="{9D8B030D-6E8A-4147-A177-3AD203B41FA5}">
                      <a16:colId xmlns:a16="http://schemas.microsoft.com/office/drawing/2014/main" val="1402323990"/>
                    </a:ext>
                  </a:extLst>
                </a:gridCol>
                <a:gridCol w="1231683">
                  <a:extLst>
                    <a:ext uri="{9D8B030D-6E8A-4147-A177-3AD203B41FA5}">
                      <a16:colId xmlns:a16="http://schemas.microsoft.com/office/drawing/2014/main" val="3148583966"/>
                    </a:ext>
                  </a:extLst>
                </a:gridCol>
              </a:tblGrid>
              <a:tr h="875504">
                <a:tc>
                  <a:txBody>
                    <a:bodyPr/>
                    <a:lstStyle/>
                    <a:p>
                      <a:endParaRPr lang="en-US"/>
                    </a:p>
                  </a:txBody>
                  <a:tcPr/>
                </a:tc>
                <a:tc>
                  <a:txBody>
                    <a:bodyPr/>
                    <a:lstStyle/>
                    <a:p>
                      <a:r>
                        <a:rPr lang="en-US"/>
                        <a:t>MX-64T</a:t>
                      </a:r>
                    </a:p>
                  </a:txBody>
                  <a:tcPr/>
                </a:tc>
                <a:tc>
                  <a:txBody>
                    <a:bodyPr/>
                    <a:lstStyle/>
                    <a:p>
                      <a:r>
                        <a:rPr lang="en-US"/>
                        <a:t>MX-64T</a:t>
                      </a:r>
                    </a:p>
                  </a:txBody>
                  <a:tcPr/>
                </a:tc>
                <a:tc>
                  <a:txBody>
                    <a:bodyPr/>
                    <a:lstStyle/>
                    <a:p>
                      <a:r>
                        <a:rPr lang="en-US"/>
                        <a:t>MX-28T Single Axis</a:t>
                      </a:r>
                    </a:p>
                  </a:txBody>
                  <a:tcPr/>
                </a:tc>
                <a:tc>
                  <a:txBody>
                    <a:bodyPr/>
                    <a:lstStyle/>
                    <a:p>
                      <a:r>
                        <a:rPr lang="en-US"/>
                        <a:t>MX-28T Dual Axis</a:t>
                      </a:r>
                    </a:p>
                  </a:txBody>
                  <a:tcPr/>
                </a:tc>
                <a:extLst>
                  <a:ext uri="{0D108BD9-81ED-4DB2-BD59-A6C34878D82A}">
                    <a16:rowId xmlns:a16="http://schemas.microsoft.com/office/drawing/2014/main" val="2394904960"/>
                  </a:ext>
                </a:extLst>
              </a:tr>
              <a:tr h="875504">
                <a:tc>
                  <a:txBody>
                    <a:bodyPr/>
                    <a:lstStyle/>
                    <a:p>
                      <a:r>
                        <a:rPr lang="en-US" b="1"/>
                        <a:t>Stall Torque [Nm]</a:t>
                      </a:r>
                      <a:endParaRPr lang="en-US"/>
                    </a:p>
                  </a:txBody>
                  <a:tcPr/>
                </a:tc>
                <a:tc>
                  <a:txBody>
                    <a:bodyPr/>
                    <a:lstStyle/>
                    <a:p>
                      <a:r>
                        <a:rPr lang="en-US"/>
                        <a:t>6</a:t>
                      </a:r>
                    </a:p>
                  </a:txBody>
                  <a:tcPr/>
                </a:tc>
                <a:tc>
                  <a:txBody>
                    <a:bodyPr/>
                    <a:lstStyle/>
                    <a:p>
                      <a:r>
                        <a:rPr lang="en-US"/>
                        <a:t>6</a:t>
                      </a:r>
                    </a:p>
                  </a:txBody>
                  <a:tcPr/>
                </a:tc>
                <a:tc>
                  <a:txBody>
                    <a:bodyPr/>
                    <a:lstStyle/>
                    <a:p>
                      <a:r>
                        <a:rPr lang="en-US"/>
                        <a:t>2.5</a:t>
                      </a:r>
                    </a:p>
                  </a:txBody>
                  <a:tcPr/>
                </a:tc>
                <a:tc>
                  <a:txBody>
                    <a:bodyPr/>
                    <a:lstStyle/>
                    <a:p>
                      <a:r>
                        <a:rPr lang="en-US"/>
                        <a:t>2.5</a:t>
                      </a:r>
                    </a:p>
                  </a:txBody>
                  <a:tcPr/>
                </a:tc>
                <a:extLst>
                  <a:ext uri="{0D108BD9-81ED-4DB2-BD59-A6C34878D82A}">
                    <a16:rowId xmlns:a16="http://schemas.microsoft.com/office/drawing/2014/main" val="1946813336"/>
                  </a:ext>
                </a:extLst>
              </a:tr>
              <a:tr h="875504">
                <a:tc>
                  <a:txBody>
                    <a:bodyPr/>
                    <a:lstStyle/>
                    <a:p>
                      <a:r>
                        <a:rPr lang="en-US" b="1"/>
                        <a:t>CDR Torque</a:t>
                      </a:r>
                    </a:p>
                  </a:txBody>
                  <a:tcPr/>
                </a:tc>
                <a:tc>
                  <a:txBody>
                    <a:bodyPr/>
                    <a:lstStyle/>
                    <a:p>
                      <a:r>
                        <a:rPr lang="en-US"/>
                        <a:t>0.854</a:t>
                      </a:r>
                    </a:p>
                  </a:txBody>
                  <a:tcPr/>
                </a:tc>
                <a:tc>
                  <a:txBody>
                    <a:bodyPr/>
                    <a:lstStyle/>
                    <a:p>
                      <a:r>
                        <a:rPr lang="en-US"/>
                        <a:t>0.522</a:t>
                      </a:r>
                    </a:p>
                  </a:txBody>
                  <a:tcPr/>
                </a:tc>
                <a:tc>
                  <a:txBody>
                    <a:bodyPr/>
                    <a:lstStyle/>
                    <a:p>
                      <a:r>
                        <a:rPr lang="en-US"/>
                        <a:t>0.236</a:t>
                      </a:r>
                    </a:p>
                  </a:txBody>
                  <a:tcPr/>
                </a:tc>
                <a:tc>
                  <a:txBody>
                    <a:bodyPr/>
                    <a:lstStyle/>
                    <a:p>
                      <a:r>
                        <a:rPr lang="en-US"/>
                        <a:t>0.139</a:t>
                      </a:r>
                    </a:p>
                  </a:txBody>
                  <a:tcPr/>
                </a:tc>
                <a:extLst>
                  <a:ext uri="{0D108BD9-81ED-4DB2-BD59-A6C34878D82A}">
                    <a16:rowId xmlns:a16="http://schemas.microsoft.com/office/drawing/2014/main" val="1741691935"/>
                  </a:ext>
                </a:extLst>
              </a:tr>
              <a:tr h="727114">
                <a:tc>
                  <a:txBody>
                    <a:bodyPr/>
                    <a:lstStyle/>
                    <a:p>
                      <a:r>
                        <a:rPr lang="en-US" b="1"/>
                        <a:t>MSR Torque</a:t>
                      </a:r>
                    </a:p>
                    <a:p>
                      <a:pPr lvl="0">
                        <a:buNone/>
                      </a:pPr>
                      <a:endParaRPr lang="en-US" b="1"/>
                    </a:p>
                  </a:txBody>
                  <a:tcPr/>
                </a:tc>
                <a:tc>
                  <a:txBody>
                    <a:bodyPr/>
                    <a:lstStyle/>
                    <a:p>
                      <a:pPr lvl="0">
                        <a:buNone/>
                      </a:pPr>
                      <a:r>
                        <a:rPr lang="en-US" sz="1800" b="0" i="0" u="none" strike="noStrike" noProof="0">
                          <a:solidFill>
                            <a:srgbClr val="000000"/>
                          </a:solidFill>
                          <a:latin typeface="Century Schoolbook"/>
                        </a:rPr>
                        <a:t>3.072</a:t>
                      </a:r>
                      <a:endParaRPr lang="en-US"/>
                    </a:p>
                  </a:txBody>
                  <a:tcPr/>
                </a:tc>
                <a:tc>
                  <a:txBody>
                    <a:bodyPr/>
                    <a:lstStyle/>
                    <a:p>
                      <a:pPr lvl="0">
                        <a:buNone/>
                      </a:pPr>
                      <a:r>
                        <a:rPr lang="en-US" sz="1800" b="0" i="0" u="none" strike="noStrike" noProof="0">
                          <a:solidFill>
                            <a:srgbClr val="000000"/>
                          </a:solidFill>
                          <a:latin typeface="Century Schoolbook"/>
                        </a:rPr>
                        <a:t>1.238</a:t>
                      </a:r>
                      <a:endParaRPr lang="en-US"/>
                    </a:p>
                  </a:txBody>
                  <a:tcPr/>
                </a:tc>
                <a:tc>
                  <a:txBody>
                    <a:bodyPr/>
                    <a:lstStyle/>
                    <a:p>
                      <a:pPr lvl="0">
                        <a:buNone/>
                      </a:pPr>
                      <a:r>
                        <a:rPr lang="en-US" sz="1800" b="0" i="0" u="none" strike="noStrike" noProof="0">
                          <a:solidFill>
                            <a:srgbClr val="000000"/>
                          </a:solidFill>
                          <a:latin typeface="Century Schoolbook"/>
                        </a:rPr>
                        <a:t>0.539</a:t>
                      </a:r>
                      <a:endParaRPr lang="en-US"/>
                    </a:p>
                  </a:txBody>
                  <a:tcPr/>
                </a:tc>
                <a:tc>
                  <a:txBody>
                    <a:bodyPr/>
                    <a:lstStyle/>
                    <a:p>
                      <a:pPr lvl="0">
                        <a:buNone/>
                      </a:pPr>
                      <a:r>
                        <a:rPr lang="en-US" sz="1800" b="0" i="0" u="none" strike="noStrike" noProof="0">
                          <a:solidFill>
                            <a:srgbClr val="000000"/>
                          </a:solidFill>
                          <a:latin typeface="Century Schoolbook"/>
                        </a:rPr>
                        <a:t>0.355</a:t>
                      </a:r>
                      <a:endParaRPr lang="en-US"/>
                    </a:p>
                  </a:txBody>
                  <a:tcPr/>
                </a:tc>
                <a:extLst>
                  <a:ext uri="{0D108BD9-81ED-4DB2-BD59-A6C34878D82A}">
                    <a16:rowId xmlns:a16="http://schemas.microsoft.com/office/drawing/2014/main" val="2208480382"/>
                  </a:ext>
                </a:extLst>
              </a:tr>
              <a:tr h="727114">
                <a:tc>
                  <a:txBody>
                    <a:bodyPr/>
                    <a:lstStyle/>
                    <a:p>
                      <a:pPr lvl="0">
                        <a:buNone/>
                      </a:pPr>
                      <a:r>
                        <a:rPr lang="en-US" b="1"/>
                        <a:t>CDR FOS</a:t>
                      </a:r>
                    </a:p>
                  </a:txBody>
                  <a:tcPr/>
                </a:tc>
                <a:tc>
                  <a:txBody>
                    <a:bodyPr/>
                    <a:lstStyle/>
                    <a:p>
                      <a:pPr lvl="0">
                        <a:buNone/>
                      </a:pPr>
                      <a:r>
                        <a:rPr lang="en-US"/>
                        <a:t>~7</a:t>
                      </a:r>
                    </a:p>
                  </a:txBody>
                  <a:tcPr/>
                </a:tc>
                <a:tc>
                  <a:txBody>
                    <a:bodyPr/>
                    <a:lstStyle/>
                    <a:p>
                      <a:pPr lvl="0">
                        <a:buNone/>
                      </a:pPr>
                      <a:r>
                        <a:rPr lang="en-US"/>
                        <a:t>~11</a:t>
                      </a:r>
                    </a:p>
                  </a:txBody>
                  <a:tcPr/>
                </a:tc>
                <a:tc>
                  <a:txBody>
                    <a:bodyPr/>
                    <a:lstStyle/>
                    <a:p>
                      <a:pPr lvl="0">
                        <a:buNone/>
                      </a:pPr>
                      <a:r>
                        <a:rPr lang="en-US"/>
                        <a:t>~10</a:t>
                      </a:r>
                    </a:p>
                  </a:txBody>
                  <a:tcPr/>
                </a:tc>
                <a:tc>
                  <a:txBody>
                    <a:bodyPr/>
                    <a:lstStyle/>
                    <a:p>
                      <a:pPr lvl="0">
                        <a:buNone/>
                      </a:pPr>
                      <a:r>
                        <a:rPr lang="en-US"/>
                        <a:t>~18</a:t>
                      </a:r>
                    </a:p>
                  </a:txBody>
                  <a:tcPr/>
                </a:tc>
                <a:extLst>
                  <a:ext uri="{0D108BD9-81ED-4DB2-BD59-A6C34878D82A}">
                    <a16:rowId xmlns:a16="http://schemas.microsoft.com/office/drawing/2014/main" val="3657100059"/>
                  </a:ext>
                </a:extLst>
              </a:tr>
              <a:tr h="727114">
                <a:tc>
                  <a:txBody>
                    <a:bodyPr/>
                    <a:lstStyle/>
                    <a:p>
                      <a:pPr lvl="0">
                        <a:buNone/>
                      </a:pPr>
                      <a:r>
                        <a:rPr lang="en-US" b="1"/>
                        <a:t>MSR FOS</a:t>
                      </a:r>
                    </a:p>
                  </a:txBody>
                  <a:tcPr/>
                </a:tc>
                <a:tc>
                  <a:txBody>
                    <a:bodyPr/>
                    <a:lstStyle/>
                    <a:p>
                      <a:pPr lvl="0">
                        <a:buNone/>
                      </a:pPr>
                      <a:r>
                        <a:rPr lang="en-US" sz="1800" b="0" i="0" u="none" strike="noStrike" noProof="0">
                          <a:solidFill>
                            <a:srgbClr val="000000"/>
                          </a:solidFill>
                          <a:latin typeface="Century Schoolbook"/>
                        </a:rPr>
                        <a:t>~2</a:t>
                      </a:r>
                      <a:endParaRPr lang="en-US"/>
                    </a:p>
                  </a:txBody>
                  <a:tcPr/>
                </a:tc>
                <a:tc>
                  <a:txBody>
                    <a:bodyPr/>
                    <a:lstStyle/>
                    <a:p>
                      <a:pPr lvl="0">
                        <a:buNone/>
                      </a:pPr>
                      <a:r>
                        <a:rPr lang="en-US" sz="1800" b="0" i="0" u="none" strike="noStrike" noProof="0">
                          <a:solidFill>
                            <a:srgbClr val="000000"/>
                          </a:solidFill>
                          <a:latin typeface="Century Schoolbook"/>
                        </a:rPr>
                        <a:t>~5</a:t>
                      </a:r>
                      <a:endParaRPr lang="en-US"/>
                    </a:p>
                  </a:txBody>
                  <a:tcPr/>
                </a:tc>
                <a:tc>
                  <a:txBody>
                    <a:bodyPr/>
                    <a:lstStyle/>
                    <a:p>
                      <a:pPr lvl="0">
                        <a:buNone/>
                      </a:pPr>
                      <a:r>
                        <a:rPr lang="en-US" sz="1800" b="0" i="0" u="none" strike="noStrike" noProof="0">
                          <a:solidFill>
                            <a:srgbClr val="000000"/>
                          </a:solidFill>
                          <a:latin typeface="Century Schoolbook"/>
                        </a:rPr>
                        <a:t>~4.5</a:t>
                      </a:r>
                      <a:endParaRPr lang="en-US"/>
                    </a:p>
                  </a:txBody>
                  <a:tcPr/>
                </a:tc>
                <a:tc>
                  <a:txBody>
                    <a:bodyPr/>
                    <a:lstStyle/>
                    <a:p>
                      <a:pPr lvl="0">
                        <a:buNone/>
                      </a:pPr>
                      <a:r>
                        <a:rPr lang="en-US"/>
                        <a:t>~7</a:t>
                      </a:r>
                    </a:p>
                  </a:txBody>
                  <a:tcPr/>
                </a:tc>
                <a:extLst>
                  <a:ext uri="{0D108BD9-81ED-4DB2-BD59-A6C34878D82A}">
                    <a16:rowId xmlns:a16="http://schemas.microsoft.com/office/drawing/2014/main" val="2160357050"/>
                  </a:ext>
                </a:extLst>
              </a:tr>
            </a:tbl>
          </a:graphicData>
        </a:graphic>
      </p:graphicFrame>
      <p:sp>
        <p:nvSpPr>
          <p:cNvPr id="12" name="Rectangle 11">
            <a:extLst>
              <a:ext uri="{FF2B5EF4-FFF2-40B4-BE49-F238E27FC236}">
                <a16:creationId xmlns:a16="http://schemas.microsoft.com/office/drawing/2014/main" id="{4F065BBF-22BE-4A4A-8802-5E821E058E6F}"/>
              </a:ext>
            </a:extLst>
          </p:cNvPr>
          <p:cNvSpPr/>
          <p:nvPr/>
        </p:nvSpPr>
        <p:spPr>
          <a:xfrm>
            <a:off x="6041597" y="5116762"/>
            <a:ext cx="824193" cy="12664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BA443CF5-C427-4973-B39B-0A828F3C8F61}"/>
              </a:ext>
            </a:extLst>
          </p:cNvPr>
          <p:cNvSpPr/>
          <p:nvPr/>
        </p:nvSpPr>
        <p:spPr>
          <a:xfrm>
            <a:off x="7266330" y="5104270"/>
            <a:ext cx="824193" cy="12664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51FC4375-CFF2-476A-B359-120D1ED92BC3}"/>
              </a:ext>
            </a:extLst>
          </p:cNvPr>
          <p:cNvSpPr/>
          <p:nvPr/>
        </p:nvSpPr>
        <p:spPr>
          <a:xfrm>
            <a:off x="8503758" y="5112867"/>
            <a:ext cx="824193" cy="12664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7CB6CFB4-F32C-456D-9BF8-602EBE076E3B}"/>
              </a:ext>
            </a:extLst>
          </p:cNvPr>
          <p:cNvSpPr/>
          <p:nvPr/>
        </p:nvSpPr>
        <p:spPr>
          <a:xfrm>
            <a:off x="9724596" y="5112866"/>
            <a:ext cx="824193" cy="12664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Slide Number Placeholder 5">
            <a:extLst>
              <a:ext uri="{FF2B5EF4-FFF2-40B4-BE49-F238E27FC236}">
                <a16:creationId xmlns:a16="http://schemas.microsoft.com/office/drawing/2014/main" id="{B34646D9-E05B-43ED-924C-5261317AAF34}"/>
              </a:ext>
            </a:extLst>
          </p:cNvPr>
          <p:cNvSpPr>
            <a:spLocks noGrp="1"/>
          </p:cNvSpPr>
          <p:nvPr>
            <p:ph type="sldNum" sz="quarter" idx="12"/>
          </p:nvPr>
        </p:nvSpPr>
        <p:spPr/>
        <p:txBody>
          <a:bodyPr>
            <a:normAutofit lnSpcReduction="10000"/>
          </a:bodyPr>
          <a:lstStyle/>
          <a:p>
            <a:fld id="{330EA680-D336-4FF7-8B7A-9848BB0A1C32}" type="slidenum">
              <a:rPr lang="en-US" smtClean="0"/>
              <a:t>54</a:t>
            </a:fld>
            <a:endParaRPr lang="en-US"/>
          </a:p>
        </p:txBody>
      </p:sp>
    </p:spTree>
    <p:extLst>
      <p:ext uri="{BB962C8B-B14F-4D97-AF65-F5344CB8AC3E}">
        <p14:creationId xmlns:p14="http://schemas.microsoft.com/office/powerpoint/2010/main" val="2733572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120514" y="359588"/>
            <a:ext cx="10587293" cy="989386"/>
          </a:xfrm>
        </p:spPr>
        <p:txBody>
          <a:bodyPr>
            <a:normAutofit/>
          </a:bodyPr>
          <a:lstStyle/>
          <a:p>
            <a:r>
              <a:rPr lang="en-US"/>
              <a:t>Slip Ring Adapter Strength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958513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slip ring adapter will not fail under stress</a:t>
            </a:r>
          </a:p>
          <a:p>
            <a:endParaRPr lang="en-US" sz="2400"/>
          </a:p>
          <a:p>
            <a:endParaRPr lang="en-US" sz="2400"/>
          </a:p>
        </p:txBody>
      </p:sp>
      <p:sp>
        <p:nvSpPr>
          <p:cNvPr id="10" name="TextBox 9">
            <a:extLst>
              <a:ext uri="{FF2B5EF4-FFF2-40B4-BE49-F238E27FC236}">
                <a16:creationId xmlns:a16="http://schemas.microsoft.com/office/drawing/2014/main" id="{A8195E55-4DD7-40E8-B318-2EA3822C18DA}"/>
              </a:ext>
            </a:extLst>
          </p:cNvPr>
          <p:cNvSpPr txBox="1"/>
          <p:nvPr/>
        </p:nvSpPr>
        <p:spPr>
          <a:xfrm>
            <a:off x="527110" y="2160209"/>
            <a:ext cx="9041510"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Tx/>
              <a:buAutoNum type="arabicPeriod"/>
            </a:pPr>
            <a:r>
              <a:rPr lang="en-US" sz="2400"/>
              <a:t>Print a spare slip ring adapter</a:t>
            </a:r>
            <a:endParaRPr lang="en-US"/>
          </a:p>
          <a:p>
            <a:pPr marL="457200" indent="-457200">
              <a:buAutoNum type="arabicPeriod"/>
            </a:pPr>
            <a:r>
              <a:rPr lang="en-US" sz="2400"/>
              <a:t>Create procedure on Partner software</a:t>
            </a:r>
          </a:p>
          <a:p>
            <a:pPr marL="457200" indent="-457200">
              <a:buAutoNum type="arabicPeriod"/>
            </a:pPr>
            <a:r>
              <a:rPr lang="en-US" sz="2400"/>
              <a:t>Insert slip ring mount on one side of the machine clamping the grip to the slip ring mount.  </a:t>
            </a:r>
          </a:p>
          <a:p>
            <a:pPr marL="457200" indent="-457200">
              <a:buAutoNum type="arabicPeriod"/>
            </a:pPr>
            <a:r>
              <a:rPr lang="en-US" sz="2400"/>
              <a:t>Slide the other grip and clamp down on the other side of the slip ring mount. </a:t>
            </a:r>
          </a:p>
          <a:p>
            <a:pPr marL="457200" indent="-457200">
              <a:buAutoNum type="arabicPeriod"/>
            </a:pPr>
            <a:r>
              <a:rPr lang="en-US" sz="2400"/>
              <a:t>Click start test.</a:t>
            </a:r>
          </a:p>
          <a:p>
            <a:pPr marL="457200" indent="-457200">
              <a:buAutoNum type="arabicPeriod"/>
            </a:pPr>
            <a:r>
              <a:rPr lang="en-US" sz="2400"/>
              <a:t>Confirm the mount does not slip within grips.  </a:t>
            </a:r>
          </a:p>
          <a:p>
            <a:pPr marL="457200" indent="-457200">
              <a:buAutoNum type="arabicPeriod"/>
            </a:pPr>
            <a:r>
              <a:rPr lang="en-US" sz="2400"/>
              <a:t>When the specimen breaks, click stop test, verify there is minimal load on specimen and remove it.  </a:t>
            </a:r>
          </a:p>
          <a:p>
            <a:pPr marL="457200" indent="-457200">
              <a:buAutoNum type="arabicPeriod"/>
            </a:pPr>
            <a:endParaRPr lang="en-US" sz="2400"/>
          </a:p>
          <a:p>
            <a:endParaRPr lang="en-US" sz="2400"/>
          </a:p>
        </p:txBody>
      </p:sp>
      <p:sp>
        <p:nvSpPr>
          <p:cNvPr id="2" name="Slide Number Placeholder 1">
            <a:extLst>
              <a:ext uri="{FF2B5EF4-FFF2-40B4-BE49-F238E27FC236}">
                <a16:creationId xmlns:a16="http://schemas.microsoft.com/office/drawing/2014/main" id="{EA47AC05-D398-488E-A6DC-9E67D70A6D4F}"/>
              </a:ext>
            </a:extLst>
          </p:cNvPr>
          <p:cNvSpPr>
            <a:spLocks noGrp="1"/>
          </p:cNvSpPr>
          <p:nvPr>
            <p:ph type="sldNum" sz="quarter" idx="12"/>
          </p:nvPr>
        </p:nvSpPr>
        <p:spPr/>
        <p:txBody>
          <a:bodyPr>
            <a:normAutofit lnSpcReduction="10000"/>
          </a:bodyPr>
          <a:lstStyle/>
          <a:p>
            <a:fld id="{330EA680-D336-4FF7-8B7A-9848BB0A1C32}" type="slidenum">
              <a:rPr lang="en-US" smtClean="0"/>
              <a:t>55</a:t>
            </a:fld>
            <a:endParaRPr lang="en-US"/>
          </a:p>
        </p:txBody>
      </p:sp>
    </p:spTree>
    <p:extLst>
      <p:ext uri="{BB962C8B-B14F-4D97-AF65-F5344CB8AC3E}">
        <p14:creationId xmlns:p14="http://schemas.microsoft.com/office/powerpoint/2010/main" val="2485739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Slip Ring Adapter Torsion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8794375"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Verify the slip ring mount will not shear do to torsion from the slip ring.</a:t>
            </a:r>
          </a:p>
          <a:p>
            <a:endParaRPr lang="en-US" sz="2400"/>
          </a:p>
          <a:p>
            <a:endParaRPr lang="en-US" sz="2400"/>
          </a:p>
        </p:txBody>
      </p:sp>
      <p:graphicFrame>
        <p:nvGraphicFramePr>
          <p:cNvPr id="2" name="Table 7">
            <a:extLst>
              <a:ext uri="{FF2B5EF4-FFF2-40B4-BE49-F238E27FC236}">
                <a16:creationId xmlns:a16="http://schemas.microsoft.com/office/drawing/2014/main" id="{78391FA1-9BC9-420B-8D7A-6F1DA6FF09F8}"/>
              </a:ext>
            </a:extLst>
          </p:cNvPr>
          <p:cNvGraphicFramePr>
            <a:graphicFrameLocks noGrp="1"/>
          </p:cNvGraphicFramePr>
          <p:nvPr>
            <p:extLst>
              <p:ext uri="{D42A27DB-BD31-4B8C-83A1-F6EECF244321}">
                <p14:modId xmlns:p14="http://schemas.microsoft.com/office/powerpoint/2010/main" val="3573628177"/>
              </p:ext>
            </p:extLst>
          </p:nvPr>
        </p:nvGraphicFramePr>
        <p:xfrm>
          <a:off x="612939" y="2694454"/>
          <a:ext cx="5186600" cy="2358568"/>
        </p:xfrm>
        <a:graphic>
          <a:graphicData uri="http://schemas.openxmlformats.org/drawingml/2006/table">
            <a:tbl>
              <a:tblPr bandRow="1">
                <a:tableStyleId>{5C22544A-7EE6-4342-B048-85BDC9FD1C3A}</a:tableStyleId>
              </a:tblPr>
              <a:tblGrid>
                <a:gridCol w="1933437">
                  <a:extLst>
                    <a:ext uri="{9D8B030D-6E8A-4147-A177-3AD203B41FA5}">
                      <a16:colId xmlns:a16="http://schemas.microsoft.com/office/drawing/2014/main" val="3575845322"/>
                    </a:ext>
                  </a:extLst>
                </a:gridCol>
                <a:gridCol w="3253163">
                  <a:extLst>
                    <a:ext uri="{9D8B030D-6E8A-4147-A177-3AD203B41FA5}">
                      <a16:colId xmlns:a16="http://schemas.microsoft.com/office/drawing/2014/main" val="804351245"/>
                    </a:ext>
                  </a:extLst>
                </a:gridCol>
              </a:tblGrid>
              <a:tr h="428831">
                <a:tc>
                  <a:txBody>
                    <a:bodyPr/>
                    <a:lstStyle/>
                    <a:p>
                      <a:r>
                        <a:rPr lang="en-US" b="1"/>
                        <a:t>Facility</a:t>
                      </a:r>
                    </a:p>
                  </a:txBody>
                  <a:tcPr/>
                </a:tc>
                <a:tc>
                  <a:txBody>
                    <a:bodyPr/>
                    <a:lstStyle/>
                    <a:p>
                      <a:r>
                        <a:rPr lang="en-US"/>
                        <a:t>ITLL 2B Plaza</a:t>
                      </a:r>
                    </a:p>
                  </a:txBody>
                  <a:tcPr/>
                </a:tc>
                <a:extLst>
                  <a:ext uri="{0D108BD9-81ED-4DB2-BD59-A6C34878D82A}">
                    <a16:rowId xmlns:a16="http://schemas.microsoft.com/office/drawing/2014/main" val="1403859522"/>
                  </a:ext>
                </a:extLst>
              </a:tr>
              <a:tr h="750453">
                <a:tc>
                  <a:txBody>
                    <a:bodyPr/>
                    <a:lstStyle/>
                    <a:p>
                      <a:r>
                        <a:rPr lang="en-US" b="1"/>
                        <a:t>Equipment</a:t>
                      </a:r>
                    </a:p>
                  </a:txBody>
                  <a:tcPr/>
                </a:tc>
                <a:tc>
                  <a:txBody>
                    <a:bodyPr/>
                    <a:lstStyle/>
                    <a:p>
                      <a:pPr marL="0" marR="0" lvl="0" indent="0" algn="l">
                        <a:lnSpc>
                          <a:spcPct val="100000"/>
                        </a:lnSpc>
                        <a:spcBef>
                          <a:spcPts val="0"/>
                        </a:spcBef>
                        <a:spcAft>
                          <a:spcPts val="0"/>
                        </a:spcAft>
                        <a:buNone/>
                      </a:pPr>
                      <a:r>
                        <a:rPr lang="en-US" sz="1800" b="0" i="0" u="none" strike="noStrike" noProof="0">
                          <a:solidFill>
                            <a:srgbClr val="000000"/>
                          </a:solidFill>
                          <a:latin typeface="Century Schoolbook"/>
                        </a:rPr>
                        <a:t>Intron Torsion Machine, Slip Ring mount</a:t>
                      </a:r>
                    </a:p>
                  </a:txBody>
                  <a:tcPr/>
                </a:tc>
                <a:extLst>
                  <a:ext uri="{0D108BD9-81ED-4DB2-BD59-A6C34878D82A}">
                    <a16:rowId xmlns:a16="http://schemas.microsoft.com/office/drawing/2014/main" val="4103588259"/>
                  </a:ext>
                </a:extLst>
              </a:tr>
              <a:tr h="428831">
                <a:tc>
                  <a:txBody>
                    <a:bodyPr/>
                    <a:lstStyle/>
                    <a:p>
                      <a:r>
                        <a:rPr lang="en-US" b="1"/>
                        <a:t>Measures</a:t>
                      </a:r>
                    </a:p>
                  </a:txBody>
                  <a:tcPr/>
                </a:tc>
                <a:tc>
                  <a:txBody>
                    <a:bodyPr/>
                    <a:lstStyle/>
                    <a:p>
                      <a:pPr lvl="0">
                        <a:buNone/>
                      </a:pPr>
                      <a:r>
                        <a:rPr lang="en-US"/>
                        <a:t>Torque (In-</a:t>
                      </a:r>
                      <a:r>
                        <a:rPr lang="en-US" err="1"/>
                        <a:t>lb</a:t>
                      </a:r>
                      <a:r>
                        <a:rPr lang="en-US"/>
                        <a:t>), time (s)</a:t>
                      </a:r>
                    </a:p>
                  </a:txBody>
                  <a:tcPr/>
                </a:tc>
                <a:extLst>
                  <a:ext uri="{0D108BD9-81ED-4DB2-BD59-A6C34878D82A}">
                    <a16:rowId xmlns:a16="http://schemas.microsoft.com/office/drawing/2014/main" val="1231507752"/>
                  </a:ext>
                </a:extLst>
              </a:tr>
              <a:tr h="750453">
                <a:tc>
                  <a:txBody>
                    <a:bodyPr/>
                    <a:lstStyle/>
                    <a:p>
                      <a:pPr lvl="0">
                        <a:buNone/>
                      </a:pPr>
                      <a:r>
                        <a:rPr lang="en-US" b="1"/>
                        <a:t>Completion Date</a:t>
                      </a:r>
                    </a:p>
                  </a:txBody>
                  <a:tcPr/>
                </a:tc>
                <a:tc>
                  <a:txBody>
                    <a:bodyPr/>
                    <a:lstStyle/>
                    <a:p>
                      <a:pPr lvl="0">
                        <a:buNone/>
                      </a:pPr>
                      <a:r>
                        <a:rPr lang="en-US" sz="1800" b="0" i="0" u="none" strike="noStrike" noProof="0">
                          <a:solidFill>
                            <a:srgbClr val="000000"/>
                          </a:solidFill>
                          <a:latin typeface="Century Schoolbook"/>
                        </a:rPr>
                        <a:t>February 20th, 2019</a:t>
                      </a:r>
                    </a:p>
                  </a:txBody>
                  <a:tcPr/>
                </a:tc>
                <a:extLst>
                  <a:ext uri="{0D108BD9-81ED-4DB2-BD59-A6C34878D82A}">
                    <a16:rowId xmlns:a16="http://schemas.microsoft.com/office/drawing/2014/main" val="785855155"/>
                  </a:ext>
                </a:extLst>
              </a:tr>
            </a:tbl>
          </a:graphicData>
        </a:graphic>
      </p:graphicFrame>
      <p:sp>
        <p:nvSpPr>
          <p:cNvPr id="5" name="TextBox 4">
            <a:extLst>
              <a:ext uri="{FF2B5EF4-FFF2-40B4-BE49-F238E27FC236}">
                <a16:creationId xmlns:a16="http://schemas.microsoft.com/office/drawing/2014/main" id="{A0D98B00-56FF-45E4-9540-E6AFE5B9B2D4}"/>
              </a:ext>
            </a:extLst>
          </p:cNvPr>
          <p:cNvSpPr txBox="1"/>
          <p:nvPr/>
        </p:nvSpPr>
        <p:spPr>
          <a:xfrm>
            <a:off x="526211" y="5011947"/>
            <a:ext cx="7516482"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Segoe UI"/>
              </a:rPr>
              <a:t>Expected Results:</a:t>
            </a:r>
            <a:r>
              <a:rPr lang="en-US" sz="2400">
                <a:cs typeface="Segoe UI"/>
              </a:rPr>
              <a:t>​</a:t>
            </a:r>
            <a:endParaRPr lang="en-US" sz="2400"/>
          </a:p>
          <a:p>
            <a:pPr>
              <a:buFont typeface="Arial"/>
              <a:buChar char="•"/>
            </a:pPr>
            <a:r>
              <a:rPr lang="en-US" sz="2400">
                <a:cs typeface="Arial"/>
              </a:rPr>
              <a:t>The slip ring mount should be able to withstand more than 26.55 [In-</a:t>
            </a:r>
            <a:r>
              <a:rPr lang="en-US" sz="2400" err="1">
                <a:cs typeface="Arial"/>
              </a:rPr>
              <a:t>lb</a:t>
            </a:r>
            <a:r>
              <a:rPr lang="en-US" sz="2400">
                <a:cs typeface="Arial"/>
              </a:rPr>
              <a:t>] of torque.  </a:t>
            </a:r>
          </a:p>
        </p:txBody>
      </p:sp>
      <p:sp>
        <p:nvSpPr>
          <p:cNvPr id="6" name="Slide Number Placeholder 5">
            <a:extLst>
              <a:ext uri="{FF2B5EF4-FFF2-40B4-BE49-F238E27FC236}">
                <a16:creationId xmlns:a16="http://schemas.microsoft.com/office/drawing/2014/main" id="{D2CE6C8F-A240-4D7A-81BB-597463C9182F}"/>
              </a:ext>
            </a:extLst>
          </p:cNvPr>
          <p:cNvSpPr>
            <a:spLocks noGrp="1"/>
          </p:cNvSpPr>
          <p:nvPr>
            <p:ph type="sldNum" sz="quarter" idx="12"/>
          </p:nvPr>
        </p:nvSpPr>
        <p:spPr/>
        <p:txBody>
          <a:bodyPr>
            <a:normAutofit lnSpcReduction="10000"/>
          </a:bodyPr>
          <a:lstStyle/>
          <a:p>
            <a:fld id="{330EA680-D336-4FF7-8B7A-9848BB0A1C32}" type="slidenum">
              <a:rPr lang="en-US" smtClean="0"/>
              <a:t>56</a:t>
            </a:fld>
            <a:endParaRPr lang="en-US"/>
          </a:p>
        </p:txBody>
      </p:sp>
    </p:spTree>
    <p:extLst>
      <p:ext uri="{BB962C8B-B14F-4D97-AF65-F5344CB8AC3E}">
        <p14:creationId xmlns:p14="http://schemas.microsoft.com/office/powerpoint/2010/main" val="2360631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fontScale="90000"/>
          </a:bodyPr>
          <a:lstStyle/>
          <a:p>
            <a:r>
              <a:rPr lang="en-US"/>
              <a:t>Slip Ring Adapter Torsion Test Results</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8794375"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Verify the slip ring mount will not shear do to torsion from the slip ring.</a:t>
            </a:r>
          </a:p>
          <a:p>
            <a:endParaRPr lang="en-US" sz="2400"/>
          </a:p>
          <a:p>
            <a:endParaRPr lang="en-US" sz="2400"/>
          </a:p>
        </p:txBody>
      </p:sp>
      <p:pic>
        <p:nvPicPr>
          <p:cNvPr id="6" name="Picture 6">
            <a:extLst>
              <a:ext uri="{FF2B5EF4-FFF2-40B4-BE49-F238E27FC236}">
                <a16:creationId xmlns:a16="http://schemas.microsoft.com/office/drawing/2014/main" id="{044E150F-0EA1-4930-89E0-644AB4B89BAC}"/>
              </a:ext>
            </a:extLst>
          </p:cNvPr>
          <p:cNvPicPr>
            <a:picLocks noChangeAspect="1"/>
          </p:cNvPicPr>
          <p:nvPr/>
        </p:nvPicPr>
        <p:blipFill>
          <a:blip r:embed="rId6"/>
          <a:stretch>
            <a:fillRect/>
          </a:stretch>
        </p:blipFill>
        <p:spPr>
          <a:xfrm>
            <a:off x="324929" y="2847760"/>
            <a:ext cx="6883879" cy="3505989"/>
          </a:xfrm>
          <a:prstGeom prst="rect">
            <a:avLst/>
          </a:prstGeom>
        </p:spPr>
      </p:pic>
      <p:pic>
        <p:nvPicPr>
          <p:cNvPr id="8" name="Picture 8">
            <a:extLst>
              <a:ext uri="{FF2B5EF4-FFF2-40B4-BE49-F238E27FC236}">
                <a16:creationId xmlns:a16="http://schemas.microsoft.com/office/drawing/2014/main" id="{747F192E-5CFC-405C-BA47-69315B25C511}"/>
              </a:ext>
            </a:extLst>
          </p:cNvPr>
          <p:cNvPicPr>
            <a:picLocks noChangeAspect="1"/>
          </p:cNvPicPr>
          <p:nvPr/>
        </p:nvPicPr>
        <p:blipFill>
          <a:blip r:embed="rId7"/>
          <a:stretch>
            <a:fillRect/>
          </a:stretch>
        </p:blipFill>
        <p:spPr>
          <a:xfrm>
            <a:off x="7571117" y="3277319"/>
            <a:ext cx="3533954" cy="2661249"/>
          </a:xfrm>
          <a:prstGeom prst="rect">
            <a:avLst/>
          </a:prstGeom>
        </p:spPr>
      </p:pic>
      <p:sp>
        <p:nvSpPr>
          <p:cNvPr id="11" name="TextBox 10">
            <a:extLst>
              <a:ext uri="{FF2B5EF4-FFF2-40B4-BE49-F238E27FC236}">
                <a16:creationId xmlns:a16="http://schemas.microsoft.com/office/drawing/2014/main" id="{569C56D8-24B2-458D-910B-16D934D8DBD5}"/>
              </a:ext>
            </a:extLst>
          </p:cNvPr>
          <p:cNvSpPr txBox="1"/>
          <p:nvPr/>
        </p:nvSpPr>
        <p:spPr>
          <a:xfrm>
            <a:off x="1489495" y="6349042"/>
            <a:ext cx="4554746"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Torque Vs Time for slip ring mount test</a:t>
            </a:r>
          </a:p>
        </p:txBody>
      </p:sp>
      <p:sp>
        <p:nvSpPr>
          <p:cNvPr id="12" name="TextBox 11">
            <a:extLst>
              <a:ext uri="{FF2B5EF4-FFF2-40B4-BE49-F238E27FC236}">
                <a16:creationId xmlns:a16="http://schemas.microsoft.com/office/drawing/2014/main" id="{F955A999-B461-4E71-BB6F-DAF8AE53C5BA}"/>
              </a:ext>
            </a:extLst>
          </p:cNvPr>
          <p:cNvSpPr txBox="1"/>
          <p:nvPr/>
        </p:nvSpPr>
        <p:spPr>
          <a:xfrm>
            <a:off x="8059049" y="5931200"/>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Slip ring mount after completed test</a:t>
            </a:r>
          </a:p>
        </p:txBody>
      </p:sp>
      <p:sp>
        <p:nvSpPr>
          <p:cNvPr id="2" name="Slide Number Placeholder 1">
            <a:extLst>
              <a:ext uri="{FF2B5EF4-FFF2-40B4-BE49-F238E27FC236}">
                <a16:creationId xmlns:a16="http://schemas.microsoft.com/office/drawing/2014/main" id="{F801EEB7-CC5F-4C55-9EFD-1CB2D02531D9}"/>
              </a:ext>
            </a:extLst>
          </p:cNvPr>
          <p:cNvSpPr>
            <a:spLocks noGrp="1"/>
          </p:cNvSpPr>
          <p:nvPr>
            <p:ph type="sldNum" sz="quarter" idx="12"/>
          </p:nvPr>
        </p:nvSpPr>
        <p:spPr/>
        <p:txBody>
          <a:bodyPr>
            <a:normAutofit lnSpcReduction="10000"/>
          </a:bodyPr>
          <a:lstStyle/>
          <a:p>
            <a:fld id="{330EA680-D336-4FF7-8B7A-9848BB0A1C32}" type="slidenum">
              <a:rPr lang="en-US" smtClean="0"/>
              <a:t>57</a:t>
            </a:fld>
            <a:endParaRPr lang="en-US"/>
          </a:p>
        </p:txBody>
      </p:sp>
    </p:spTree>
    <p:extLst>
      <p:ext uri="{BB962C8B-B14F-4D97-AF65-F5344CB8AC3E}">
        <p14:creationId xmlns:p14="http://schemas.microsoft.com/office/powerpoint/2010/main" val="640081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GP Spin Rate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8794375" cy="41549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Verify that the GP can spin up to the commanded rate within the accuracy specified by DR 3.4</a:t>
            </a:r>
          </a:p>
          <a:p>
            <a:endParaRPr lang="en-US" sz="2400"/>
          </a:p>
          <a:p>
            <a:r>
              <a:rPr lang="en-US" sz="2400" b="1"/>
              <a:t>Facility:</a:t>
            </a:r>
            <a:r>
              <a:rPr lang="en-US" sz="2400"/>
              <a:t> RECUV Lab</a:t>
            </a:r>
            <a:endParaRPr lang="en-US"/>
          </a:p>
          <a:p>
            <a:endParaRPr lang="en-US" sz="2400"/>
          </a:p>
          <a:p>
            <a:r>
              <a:rPr lang="en-US" sz="2400" b="1"/>
              <a:t>Equipment:</a:t>
            </a:r>
            <a:r>
              <a:rPr lang="en-US" sz="2400"/>
              <a:t> Grapple Point</a:t>
            </a:r>
          </a:p>
          <a:p>
            <a:r>
              <a:rPr lang="en-US" sz="2400"/>
              <a:t>                      Pearl Markers</a:t>
            </a:r>
          </a:p>
          <a:p>
            <a:r>
              <a:rPr lang="en-US" sz="2400"/>
              <a:t>                      VICON</a:t>
            </a:r>
          </a:p>
          <a:p>
            <a:endParaRPr lang="en-US" sz="2400"/>
          </a:p>
          <a:p>
            <a:r>
              <a:rPr lang="en-US" sz="2400" b="1"/>
              <a:t>Measure:</a:t>
            </a:r>
            <a:r>
              <a:rPr lang="en-US" sz="2400"/>
              <a:t> Rotation Rate (rad/s)</a:t>
            </a:r>
          </a:p>
        </p:txBody>
      </p:sp>
      <p:sp>
        <p:nvSpPr>
          <p:cNvPr id="2" name="Slide Number Placeholder 1">
            <a:extLst>
              <a:ext uri="{FF2B5EF4-FFF2-40B4-BE49-F238E27FC236}">
                <a16:creationId xmlns:a16="http://schemas.microsoft.com/office/drawing/2014/main" id="{89270A37-87BB-4170-9089-0889E173BF6A}"/>
              </a:ext>
            </a:extLst>
          </p:cNvPr>
          <p:cNvSpPr>
            <a:spLocks noGrp="1"/>
          </p:cNvSpPr>
          <p:nvPr>
            <p:ph type="sldNum" sz="quarter" idx="12"/>
          </p:nvPr>
        </p:nvSpPr>
        <p:spPr/>
        <p:txBody>
          <a:bodyPr>
            <a:normAutofit lnSpcReduction="10000"/>
          </a:bodyPr>
          <a:lstStyle/>
          <a:p>
            <a:fld id="{330EA680-D336-4FF7-8B7A-9848BB0A1C32}" type="slidenum">
              <a:rPr lang="en-US" smtClean="0"/>
              <a:t>58</a:t>
            </a:fld>
            <a:endParaRPr lang="en-US"/>
          </a:p>
        </p:txBody>
      </p:sp>
    </p:spTree>
    <p:extLst>
      <p:ext uri="{BB962C8B-B14F-4D97-AF65-F5344CB8AC3E}">
        <p14:creationId xmlns:p14="http://schemas.microsoft.com/office/powerpoint/2010/main" val="2752194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GP Spin Rate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958513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GP can spin up to the commanded rate within the accuracy specified by DR#</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346598"/>
            <a:ext cx="9041510"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t>Attach a pearl marker to both top corners of the GP</a:t>
            </a:r>
            <a:endParaRPr lang="en-US"/>
          </a:p>
          <a:p>
            <a:pPr marL="457200" indent="-457200">
              <a:buAutoNum type="arabicPeriod"/>
            </a:pPr>
            <a:r>
              <a:rPr lang="en-US" sz="2400"/>
              <a:t>Command the GP to rotate at a constant rate</a:t>
            </a:r>
          </a:p>
          <a:p>
            <a:pPr marL="457200" indent="-457200">
              <a:buAutoNum type="arabicPeriod"/>
            </a:pPr>
            <a:r>
              <a:rPr lang="en-US" sz="2400"/>
              <a:t>Measure the GP's angle over time using VICON</a:t>
            </a:r>
          </a:p>
          <a:p>
            <a:pPr marL="457200" indent="-457200">
              <a:buAutoNum type="arabicPeriod"/>
            </a:pPr>
            <a:r>
              <a:rPr lang="en-US" sz="2400"/>
              <a:t>Convert VICON data to angular velocity and subtract the commanded rate to get the rate error</a:t>
            </a:r>
          </a:p>
          <a:p>
            <a:pPr marL="457200" indent="-457200">
              <a:buAutoNum type="arabicPeriod"/>
            </a:pPr>
            <a:r>
              <a:rPr lang="en-US" sz="2400"/>
              <a:t>Repeat trial N times for statistical significance</a:t>
            </a:r>
          </a:p>
          <a:p>
            <a:endParaRPr lang="en-US" sz="2400"/>
          </a:p>
        </p:txBody>
      </p:sp>
      <p:sp>
        <p:nvSpPr>
          <p:cNvPr id="2" name="Slide Number Placeholder 1">
            <a:extLst>
              <a:ext uri="{FF2B5EF4-FFF2-40B4-BE49-F238E27FC236}">
                <a16:creationId xmlns:a16="http://schemas.microsoft.com/office/drawing/2014/main" id="{E69EC197-ED2F-4352-A862-67ACCF1A8AC5}"/>
              </a:ext>
            </a:extLst>
          </p:cNvPr>
          <p:cNvSpPr>
            <a:spLocks noGrp="1"/>
          </p:cNvSpPr>
          <p:nvPr>
            <p:ph type="sldNum" sz="quarter" idx="12"/>
          </p:nvPr>
        </p:nvSpPr>
        <p:spPr/>
        <p:txBody>
          <a:bodyPr>
            <a:normAutofit lnSpcReduction="10000"/>
          </a:bodyPr>
          <a:lstStyle/>
          <a:p>
            <a:fld id="{330EA680-D336-4FF7-8B7A-9848BB0A1C32}" type="slidenum">
              <a:rPr lang="en-US" smtClean="0"/>
              <a:t>59</a:t>
            </a:fld>
            <a:endParaRPr lang="en-US"/>
          </a:p>
        </p:txBody>
      </p:sp>
    </p:spTree>
    <p:extLst>
      <p:ext uri="{BB962C8B-B14F-4D97-AF65-F5344CB8AC3E}">
        <p14:creationId xmlns:p14="http://schemas.microsoft.com/office/powerpoint/2010/main" val="2924969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8" name="Picture 28" descr="A picture containing weapon&#10;&#10;Description generated with high confidence">
            <a:extLst>
              <a:ext uri="{FF2B5EF4-FFF2-40B4-BE49-F238E27FC236}">
                <a16:creationId xmlns:a16="http://schemas.microsoft.com/office/drawing/2014/main" id="{6B96A1FE-2F46-40C7-82B6-C379CB35659A}"/>
              </a:ext>
            </a:extLst>
          </p:cNvPr>
          <p:cNvPicPr>
            <a:picLocks noChangeAspect="1"/>
          </p:cNvPicPr>
          <p:nvPr/>
        </p:nvPicPr>
        <p:blipFill>
          <a:blip r:embed="rId3"/>
          <a:stretch>
            <a:fillRect/>
          </a:stretch>
        </p:blipFill>
        <p:spPr>
          <a:xfrm rot="540000">
            <a:off x="2176911" y="3507974"/>
            <a:ext cx="8580406" cy="2626967"/>
          </a:xfrm>
          <a:prstGeom prst="rect">
            <a:avLst/>
          </a:prstGeom>
        </p:spPr>
      </p:pic>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5"/>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6"/>
          <a:stretch>
            <a:fillRect/>
          </a:stretch>
        </p:blipFill>
        <p:spPr>
          <a:xfrm>
            <a:off x="2996292" y="91511"/>
            <a:ext cx="606880" cy="538156"/>
          </a:xfrm>
          <a:prstGeom prst="rect">
            <a:avLst/>
          </a:prstGeom>
        </p:spPr>
      </p:pic>
      <p:pic>
        <p:nvPicPr>
          <p:cNvPr id="21" name="Picture 22" descr="A projector screen&#10;&#10;Description generated with high confidence">
            <a:extLst>
              <a:ext uri="{FF2B5EF4-FFF2-40B4-BE49-F238E27FC236}">
                <a16:creationId xmlns:a16="http://schemas.microsoft.com/office/drawing/2014/main" id="{AEE85805-3FD6-4FFF-9F0F-F63A5AFFA292}"/>
              </a:ext>
            </a:extLst>
          </p:cNvPr>
          <p:cNvPicPr>
            <a:picLocks noChangeAspect="1"/>
          </p:cNvPicPr>
          <p:nvPr/>
        </p:nvPicPr>
        <p:blipFill>
          <a:blip r:embed="rId7"/>
          <a:stretch>
            <a:fillRect/>
          </a:stretch>
        </p:blipFill>
        <p:spPr>
          <a:xfrm rot="1200000">
            <a:off x="9487915" y="1876726"/>
            <a:ext cx="1679275" cy="796209"/>
          </a:xfrm>
          <a:prstGeom prst="rect">
            <a:avLst/>
          </a:prstGeom>
        </p:spPr>
      </p:pic>
      <p:sp>
        <p:nvSpPr>
          <p:cNvPr id="25" name="Cube 24">
            <a:extLst>
              <a:ext uri="{FF2B5EF4-FFF2-40B4-BE49-F238E27FC236}">
                <a16:creationId xmlns:a16="http://schemas.microsoft.com/office/drawing/2014/main" id="{78945E9A-E694-4FB3-A9C0-D596E9BB5660}"/>
              </a:ext>
            </a:extLst>
          </p:cNvPr>
          <p:cNvSpPr/>
          <p:nvPr/>
        </p:nvSpPr>
        <p:spPr>
          <a:xfrm>
            <a:off x="-278295" y="2403083"/>
            <a:ext cx="1173020" cy="4494188"/>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83CCDB25-2856-472A-ADA1-DBAEA8A1E282}"/>
              </a:ext>
            </a:extLst>
          </p:cNvPr>
          <p:cNvSpPr/>
          <p:nvPr/>
        </p:nvSpPr>
        <p:spPr>
          <a:xfrm rot="21180000">
            <a:off x="559990" y="3607104"/>
            <a:ext cx="411021" cy="770623"/>
          </a:xfrm>
          <a:prstGeom prst="parallelogram">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AE7CF29F-5C16-4092-9753-C537D9962F26}"/>
              </a:ext>
            </a:extLst>
          </p:cNvPr>
          <p:cNvSpPr/>
          <p:nvPr/>
        </p:nvSpPr>
        <p:spPr>
          <a:xfrm rot="21180000">
            <a:off x="559990" y="4671028"/>
            <a:ext cx="411021" cy="770623"/>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3D344461-F31C-4473-AEA3-E1B1E623B9CF}"/>
              </a:ext>
            </a:extLst>
          </p:cNvPr>
          <p:cNvSpPr/>
          <p:nvPr/>
        </p:nvSpPr>
        <p:spPr>
          <a:xfrm rot="20940000">
            <a:off x="579396" y="4354989"/>
            <a:ext cx="396643" cy="339303"/>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9" descr="A close up of a sign&#10;&#10;Description generated with high confidence">
            <a:extLst>
              <a:ext uri="{FF2B5EF4-FFF2-40B4-BE49-F238E27FC236}">
                <a16:creationId xmlns:a16="http://schemas.microsoft.com/office/drawing/2014/main" id="{D0DF083F-66E2-4B52-AA5E-86BFCE7292F8}"/>
              </a:ext>
            </a:extLst>
          </p:cNvPr>
          <p:cNvPicPr>
            <a:picLocks noChangeAspect="1"/>
          </p:cNvPicPr>
          <p:nvPr/>
        </p:nvPicPr>
        <p:blipFill>
          <a:blip r:embed="rId8"/>
          <a:stretch>
            <a:fillRect/>
          </a:stretch>
        </p:blipFill>
        <p:spPr>
          <a:xfrm>
            <a:off x="584983" y="2406972"/>
            <a:ext cx="385315" cy="715993"/>
          </a:xfrm>
          <a:prstGeom prst="rect">
            <a:avLst/>
          </a:prstGeom>
        </p:spPr>
      </p:pic>
      <p:pic>
        <p:nvPicPr>
          <p:cNvPr id="33" name="Picture 19" descr="A close up of a sign&#10;&#10;Description generated with high confidence">
            <a:extLst>
              <a:ext uri="{FF2B5EF4-FFF2-40B4-BE49-F238E27FC236}">
                <a16:creationId xmlns:a16="http://schemas.microsoft.com/office/drawing/2014/main" id="{771DF9B5-0D2D-434B-B0BC-9311A6D17C2E}"/>
              </a:ext>
            </a:extLst>
          </p:cNvPr>
          <p:cNvPicPr>
            <a:picLocks noChangeAspect="1"/>
          </p:cNvPicPr>
          <p:nvPr/>
        </p:nvPicPr>
        <p:blipFill>
          <a:blip r:embed="rId8"/>
          <a:stretch>
            <a:fillRect/>
          </a:stretch>
        </p:blipFill>
        <p:spPr>
          <a:xfrm>
            <a:off x="584982" y="6188216"/>
            <a:ext cx="385315" cy="715993"/>
          </a:xfrm>
          <a:prstGeom prst="rect">
            <a:avLst/>
          </a:prstGeom>
        </p:spPr>
      </p:pic>
      <p:sp>
        <p:nvSpPr>
          <p:cNvPr id="28" name="Arrow: Left 27">
            <a:extLst>
              <a:ext uri="{FF2B5EF4-FFF2-40B4-BE49-F238E27FC236}">
                <a16:creationId xmlns:a16="http://schemas.microsoft.com/office/drawing/2014/main" id="{F89A51E1-7C2D-45D2-92AF-980213D76163}"/>
              </a:ext>
            </a:extLst>
          </p:cNvPr>
          <p:cNvSpPr/>
          <p:nvPr/>
        </p:nvSpPr>
        <p:spPr>
          <a:xfrm rot="21420000">
            <a:off x="1038448" y="2427935"/>
            <a:ext cx="8727804" cy="12519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Left 34">
            <a:extLst>
              <a:ext uri="{FF2B5EF4-FFF2-40B4-BE49-F238E27FC236}">
                <a16:creationId xmlns:a16="http://schemas.microsoft.com/office/drawing/2014/main" id="{F8C56EAE-9A6B-46B8-BF49-ECDC5A62C7C9}"/>
              </a:ext>
            </a:extLst>
          </p:cNvPr>
          <p:cNvSpPr/>
          <p:nvPr/>
        </p:nvSpPr>
        <p:spPr>
          <a:xfrm rot="20460000">
            <a:off x="5236982" y="3099089"/>
            <a:ext cx="4903427" cy="182707"/>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Left 35">
            <a:extLst>
              <a:ext uri="{FF2B5EF4-FFF2-40B4-BE49-F238E27FC236}">
                <a16:creationId xmlns:a16="http://schemas.microsoft.com/office/drawing/2014/main" id="{5E93543D-1B92-4154-BEBA-CFD9698BB5CF}"/>
              </a:ext>
            </a:extLst>
          </p:cNvPr>
          <p:cNvSpPr/>
          <p:nvPr/>
        </p:nvSpPr>
        <p:spPr>
          <a:xfrm rot="20160000">
            <a:off x="5075000" y="3593969"/>
            <a:ext cx="5478520" cy="21146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F1831D-5A0B-49D5-9A1C-B0EC35565014}"/>
              </a:ext>
            </a:extLst>
          </p:cNvPr>
          <p:cNvSpPr txBox="1"/>
          <p:nvPr/>
        </p:nvSpPr>
        <p:spPr>
          <a:xfrm>
            <a:off x="655608" y="1158815"/>
            <a:ext cx="2886973"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1. Intel D435 determines state of EE and GP using AR tags</a:t>
            </a:r>
          </a:p>
        </p:txBody>
      </p:sp>
      <p:sp>
        <p:nvSpPr>
          <p:cNvPr id="39" name="TextBox 38">
            <a:extLst>
              <a:ext uri="{FF2B5EF4-FFF2-40B4-BE49-F238E27FC236}">
                <a16:creationId xmlns:a16="http://schemas.microsoft.com/office/drawing/2014/main" id="{F5F82DB5-ED7D-44B6-B324-7F06F7E088D3}"/>
              </a:ext>
            </a:extLst>
          </p:cNvPr>
          <p:cNvSpPr txBox="1"/>
          <p:nvPr/>
        </p:nvSpPr>
        <p:spPr>
          <a:xfrm>
            <a:off x="3531079" y="1158814"/>
            <a:ext cx="2455653"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 Robotic arm actuates to commanded position </a:t>
            </a:r>
          </a:p>
        </p:txBody>
      </p:sp>
      <p:cxnSp>
        <p:nvCxnSpPr>
          <p:cNvPr id="41" name="Straight Arrow Connector 40">
            <a:extLst>
              <a:ext uri="{FF2B5EF4-FFF2-40B4-BE49-F238E27FC236}">
                <a16:creationId xmlns:a16="http://schemas.microsoft.com/office/drawing/2014/main" id="{069DC6DF-EFB8-4F50-8ACE-47835AA044A2}"/>
              </a:ext>
            </a:extLst>
          </p:cNvPr>
          <p:cNvCxnSpPr/>
          <p:nvPr/>
        </p:nvCxnSpPr>
        <p:spPr>
          <a:xfrm flipH="1" flipV="1">
            <a:off x="6538823" y="6488501"/>
            <a:ext cx="3729486" cy="57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42" name="TextBox 41">
            <a:extLst>
              <a:ext uri="{FF2B5EF4-FFF2-40B4-BE49-F238E27FC236}">
                <a16:creationId xmlns:a16="http://schemas.microsoft.com/office/drawing/2014/main" id="{EF6D4A4C-30C7-4BE4-87CF-8D8DAA8A7940}"/>
              </a:ext>
            </a:extLst>
          </p:cNvPr>
          <p:cNvSpPr txBox="1"/>
          <p:nvPr/>
        </p:nvSpPr>
        <p:spPr>
          <a:xfrm>
            <a:off x="10358527" y="6145961"/>
            <a:ext cx="88852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ẑ</a:t>
            </a:r>
            <a:endParaRPr lang="en-US" sz="3600"/>
          </a:p>
        </p:txBody>
      </p:sp>
      <p:sp>
        <p:nvSpPr>
          <p:cNvPr id="44" name="TextBox 43">
            <a:extLst>
              <a:ext uri="{FF2B5EF4-FFF2-40B4-BE49-F238E27FC236}">
                <a16:creationId xmlns:a16="http://schemas.microsoft.com/office/drawing/2014/main" id="{73497E56-4B1A-41CB-B908-8DCD98BEEDD0}"/>
              </a:ext>
            </a:extLst>
          </p:cNvPr>
          <p:cNvSpPr txBox="1"/>
          <p:nvPr/>
        </p:nvSpPr>
        <p:spPr>
          <a:xfrm>
            <a:off x="6535947" y="1158815"/>
            <a:ext cx="3145766"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 At 10" from GP, secondary camera takes over to determine spin rate</a:t>
            </a:r>
          </a:p>
        </p:txBody>
      </p:sp>
      <p:pic>
        <p:nvPicPr>
          <p:cNvPr id="50" name="Picture 19" descr="A close up of a sign&#10;&#10;Description generated with high confidence">
            <a:extLst>
              <a:ext uri="{FF2B5EF4-FFF2-40B4-BE49-F238E27FC236}">
                <a16:creationId xmlns:a16="http://schemas.microsoft.com/office/drawing/2014/main" id="{2CBF3F9A-3CEA-4F45-AAD8-EE1E4FD922F2}"/>
              </a:ext>
            </a:extLst>
          </p:cNvPr>
          <p:cNvPicPr>
            <a:picLocks noChangeAspect="1"/>
          </p:cNvPicPr>
          <p:nvPr/>
        </p:nvPicPr>
        <p:blipFill>
          <a:blip r:embed="rId8"/>
          <a:stretch>
            <a:fillRect/>
          </a:stretch>
        </p:blipFill>
        <p:spPr>
          <a:xfrm rot="420000">
            <a:off x="4863045" y="4422931"/>
            <a:ext cx="514711" cy="457201"/>
          </a:xfrm>
          <a:prstGeom prst="rect">
            <a:avLst/>
          </a:prstGeom>
        </p:spPr>
      </p:pic>
      <p:sp>
        <p:nvSpPr>
          <p:cNvPr id="45" name="Arrow: Right 44">
            <a:extLst>
              <a:ext uri="{FF2B5EF4-FFF2-40B4-BE49-F238E27FC236}">
                <a16:creationId xmlns:a16="http://schemas.microsoft.com/office/drawing/2014/main" id="{5FB349EB-F6BB-49F3-BD70-9138D89750DE}"/>
              </a:ext>
            </a:extLst>
          </p:cNvPr>
          <p:cNvSpPr/>
          <p:nvPr/>
        </p:nvSpPr>
        <p:spPr>
          <a:xfrm>
            <a:off x="5908720" y="1375137"/>
            <a:ext cx="633352" cy="355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5D0D0A2-6530-4408-9128-68BA31852FFE}"/>
              </a:ext>
            </a:extLst>
          </p:cNvPr>
          <p:cNvSpPr txBox="1"/>
          <p:nvPr/>
        </p:nvSpPr>
        <p:spPr>
          <a:xfrm>
            <a:off x="7269193" y="195533"/>
            <a:ext cx="324640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t>CONOPS</a:t>
            </a:r>
          </a:p>
        </p:txBody>
      </p:sp>
      <p:pic>
        <p:nvPicPr>
          <p:cNvPr id="52" name="Picture 19" descr="A close up of a sign&#10;&#10;Description generated with high confidence">
            <a:extLst>
              <a:ext uri="{FF2B5EF4-FFF2-40B4-BE49-F238E27FC236}">
                <a16:creationId xmlns:a16="http://schemas.microsoft.com/office/drawing/2014/main" id="{ED9EA525-FBD3-4ACD-B6ED-AE2BDA57F84C}"/>
              </a:ext>
            </a:extLst>
          </p:cNvPr>
          <p:cNvPicPr>
            <a:picLocks noChangeAspect="1"/>
          </p:cNvPicPr>
          <p:nvPr/>
        </p:nvPicPr>
        <p:blipFill>
          <a:blip r:embed="rId8"/>
          <a:stretch>
            <a:fillRect/>
          </a:stretch>
        </p:blipFill>
        <p:spPr>
          <a:xfrm rot="17340000" flipH="1">
            <a:off x="4842201" y="3689257"/>
            <a:ext cx="563590" cy="255919"/>
          </a:xfrm>
          <a:prstGeom prst="rect">
            <a:avLst/>
          </a:prstGeom>
        </p:spPr>
      </p:pic>
      <p:sp>
        <p:nvSpPr>
          <p:cNvPr id="37" name="Arrow: Left 36">
            <a:extLst>
              <a:ext uri="{FF2B5EF4-FFF2-40B4-BE49-F238E27FC236}">
                <a16:creationId xmlns:a16="http://schemas.microsoft.com/office/drawing/2014/main" id="{E1E34DBF-33BA-443F-8B59-DAA074A1C53D}"/>
              </a:ext>
            </a:extLst>
          </p:cNvPr>
          <p:cNvSpPr/>
          <p:nvPr/>
        </p:nvSpPr>
        <p:spPr>
          <a:xfrm rot="20220000">
            <a:off x="602732" y="4305590"/>
            <a:ext cx="9935502" cy="19708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Curved Down 1">
            <a:extLst>
              <a:ext uri="{FF2B5EF4-FFF2-40B4-BE49-F238E27FC236}">
                <a16:creationId xmlns:a16="http://schemas.microsoft.com/office/drawing/2014/main" id="{DFB22F00-6F55-416A-A519-4D37AF13C24C}"/>
              </a:ext>
            </a:extLst>
          </p:cNvPr>
          <p:cNvSpPr/>
          <p:nvPr/>
        </p:nvSpPr>
        <p:spPr>
          <a:xfrm>
            <a:off x="2353660" y="777240"/>
            <a:ext cx="1920642" cy="38646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Curved Down 26">
            <a:extLst>
              <a:ext uri="{FF2B5EF4-FFF2-40B4-BE49-F238E27FC236}">
                <a16:creationId xmlns:a16="http://schemas.microsoft.com/office/drawing/2014/main" id="{126EE7E5-F454-462D-A1D0-CBFCA0D5893A}"/>
              </a:ext>
            </a:extLst>
          </p:cNvPr>
          <p:cNvSpPr/>
          <p:nvPr/>
        </p:nvSpPr>
        <p:spPr>
          <a:xfrm flipH="1" flipV="1">
            <a:off x="2290228" y="2069478"/>
            <a:ext cx="1961243" cy="40429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5C9C909E-9332-4D5E-803A-E9C94D08CB9A}"/>
              </a:ext>
            </a:extLst>
          </p:cNvPr>
          <p:cNvSpPr txBox="1"/>
          <p:nvPr/>
        </p:nvSpPr>
        <p:spPr>
          <a:xfrm>
            <a:off x="3804249" y="524198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Slip Ring</a:t>
            </a:r>
          </a:p>
        </p:txBody>
      </p:sp>
      <p:sp>
        <p:nvSpPr>
          <p:cNvPr id="4" name="TextBox 3">
            <a:extLst>
              <a:ext uri="{FF2B5EF4-FFF2-40B4-BE49-F238E27FC236}">
                <a16:creationId xmlns:a16="http://schemas.microsoft.com/office/drawing/2014/main" id="{7ED959B3-0EEF-45FE-AB9C-2834E2B26DC8}"/>
              </a:ext>
            </a:extLst>
          </p:cNvPr>
          <p:cNvSpPr txBox="1"/>
          <p:nvPr/>
        </p:nvSpPr>
        <p:spPr>
          <a:xfrm>
            <a:off x="3846483" y="3070105"/>
            <a:ext cx="166489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Secondary Camera</a:t>
            </a:r>
          </a:p>
        </p:txBody>
      </p:sp>
      <p:sp>
        <p:nvSpPr>
          <p:cNvPr id="5" name="TextBox 4">
            <a:extLst>
              <a:ext uri="{FF2B5EF4-FFF2-40B4-BE49-F238E27FC236}">
                <a16:creationId xmlns:a16="http://schemas.microsoft.com/office/drawing/2014/main" id="{39803E09-A468-4273-AAE8-2CC014ED2150}"/>
              </a:ext>
            </a:extLst>
          </p:cNvPr>
          <p:cNvSpPr txBox="1"/>
          <p:nvPr/>
        </p:nvSpPr>
        <p:spPr>
          <a:xfrm>
            <a:off x="10070979" y="2767283"/>
            <a:ext cx="146361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Primary Camera</a:t>
            </a:r>
          </a:p>
        </p:txBody>
      </p:sp>
      <p:sp>
        <p:nvSpPr>
          <p:cNvPr id="6" name="Slide Number Placeholder 5">
            <a:extLst>
              <a:ext uri="{FF2B5EF4-FFF2-40B4-BE49-F238E27FC236}">
                <a16:creationId xmlns:a16="http://schemas.microsoft.com/office/drawing/2014/main" id="{7BC24420-7E1F-469C-A80C-46D7A651167B}"/>
              </a:ext>
            </a:extLst>
          </p:cNvPr>
          <p:cNvSpPr>
            <a:spLocks noGrp="1"/>
          </p:cNvSpPr>
          <p:nvPr>
            <p:ph type="sldNum" sz="quarter" idx="12"/>
          </p:nvPr>
        </p:nvSpPr>
        <p:spPr/>
        <p:txBody>
          <a:bodyPr>
            <a:normAutofit lnSpcReduction="10000"/>
          </a:bodyPr>
          <a:lstStyle/>
          <a:p>
            <a:fld id="{330EA680-D336-4FF7-8B7A-9848BB0A1C32}" type="slidenum">
              <a:rPr lang="en-US" smtClean="0"/>
              <a:t>6</a:t>
            </a:fld>
            <a:endParaRPr lang="en-US"/>
          </a:p>
        </p:txBody>
      </p:sp>
    </p:spTree>
    <p:extLst>
      <p:ext uri="{BB962C8B-B14F-4D97-AF65-F5344CB8AC3E}">
        <p14:creationId xmlns:p14="http://schemas.microsoft.com/office/powerpoint/2010/main" val="2710895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fontScale="90000"/>
          </a:bodyPr>
          <a:lstStyle/>
          <a:p>
            <a:r>
              <a:rPr lang="en-US"/>
              <a:t>GP Spin Rate Test Status: Incomplete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958513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GP can spin up to the commanded rate within the accuracy specified by DR#</a:t>
            </a:r>
          </a:p>
          <a:p>
            <a:endParaRPr lang="en-US" sz="2400"/>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406900"/>
            <a:ext cx="9041510"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Expected Result: </a:t>
            </a:r>
            <a:r>
              <a:rPr lang="en-US" sz="2400"/>
              <a:t>The actuator's internal velocity control loop will achieve the desired velocity with sufficient accuracy.</a:t>
            </a:r>
            <a:endParaRPr lang="en-US" sz="2400" b="1"/>
          </a:p>
          <a:p>
            <a:endParaRPr lang="en-US" sz="2400"/>
          </a:p>
          <a:p>
            <a:r>
              <a:rPr lang="en-US" sz="2400" b="1"/>
              <a:t>Concerns: </a:t>
            </a:r>
            <a:r>
              <a:rPr lang="en-US" sz="2400"/>
              <a:t>There may be measurement errors introduced by inaccuracies in pearl marker placement and VICON's calibration. </a:t>
            </a:r>
          </a:p>
          <a:p>
            <a:endParaRPr lang="en-US" sz="2400"/>
          </a:p>
        </p:txBody>
      </p:sp>
      <p:sp>
        <p:nvSpPr>
          <p:cNvPr id="2" name="Slide Number Placeholder 1">
            <a:extLst>
              <a:ext uri="{FF2B5EF4-FFF2-40B4-BE49-F238E27FC236}">
                <a16:creationId xmlns:a16="http://schemas.microsoft.com/office/drawing/2014/main" id="{487BC28E-2D30-44F6-810F-F6E8CF412F8C}"/>
              </a:ext>
            </a:extLst>
          </p:cNvPr>
          <p:cNvSpPr>
            <a:spLocks noGrp="1"/>
          </p:cNvSpPr>
          <p:nvPr>
            <p:ph type="sldNum" sz="quarter" idx="12"/>
          </p:nvPr>
        </p:nvSpPr>
        <p:spPr/>
        <p:txBody>
          <a:bodyPr>
            <a:normAutofit lnSpcReduction="10000"/>
          </a:bodyPr>
          <a:lstStyle/>
          <a:p>
            <a:fld id="{330EA680-D336-4FF7-8B7A-9848BB0A1C32}" type="slidenum">
              <a:rPr lang="en-US" smtClean="0"/>
              <a:t>60</a:t>
            </a:fld>
            <a:endParaRPr lang="en-US"/>
          </a:p>
        </p:txBody>
      </p:sp>
    </p:spTree>
    <p:extLst>
      <p:ext uri="{BB962C8B-B14F-4D97-AF65-F5344CB8AC3E}">
        <p14:creationId xmlns:p14="http://schemas.microsoft.com/office/powerpoint/2010/main" val="25406139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EE Spin Rate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8794375"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Verify that the EE can spin up to the commanded rate within the accuracy specified by DR 2.3.1</a:t>
            </a:r>
          </a:p>
          <a:p>
            <a:endParaRPr lang="en-US" sz="2400"/>
          </a:p>
          <a:p>
            <a:r>
              <a:rPr lang="en-US" sz="2400" b="1"/>
              <a:t>Facility:</a:t>
            </a:r>
            <a:r>
              <a:rPr lang="en-US" sz="2400"/>
              <a:t> RECUV Lab</a:t>
            </a:r>
            <a:endParaRPr lang="en-US"/>
          </a:p>
          <a:p>
            <a:endParaRPr lang="en-US" sz="2400"/>
          </a:p>
          <a:p>
            <a:r>
              <a:rPr lang="en-US" sz="2400" b="1"/>
              <a:t>Equipment:</a:t>
            </a:r>
            <a:r>
              <a:rPr lang="en-US" sz="2400"/>
              <a:t> Wrist Actuator + EE</a:t>
            </a:r>
          </a:p>
          <a:p>
            <a:r>
              <a:rPr lang="en-US" sz="2400"/>
              <a:t>                      Pearl Markers</a:t>
            </a:r>
          </a:p>
          <a:p>
            <a:r>
              <a:rPr lang="en-US" sz="2400"/>
              <a:t>                      VICON</a:t>
            </a:r>
          </a:p>
          <a:p>
            <a:endParaRPr lang="en-US" sz="2400"/>
          </a:p>
          <a:p>
            <a:r>
              <a:rPr lang="en-US" sz="2400" b="1"/>
              <a:t>Measure:</a:t>
            </a:r>
            <a:r>
              <a:rPr lang="en-US" sz="2400"/>
              <a:t> Rotation Rate (rad/s)</a:t>
            </a:r>
          </a:p>
          <a:p>
            <a:endParaRPr lang="en-US" sz="2400"/>
          </a:p>
        </p:txBody>
      </p:sp>
      <p:sp>
        <p:nvSpPr>
          <p:cNvPr id="2" name="Slide Number Placeholder 1">
            <a:extLst>
              <a:ext uri="{FF2B5EF4-FFF2-40B4-BE49-F238E27FC236}">
                <a16:creationId xmlns:a16="http://schemas.microsoft.com/office/drawing/2014/main" id="{4E70154F-58DF-452A-A3F3-BE1FCD995FB5}"/>
              </a:ext>
            </a:extLst>
          </p:cNvPr>
          <p:cNvSpPr>
            <a:spLocks noGrp="1"/>
          </p:cNvSpPr>
          <p:nvPr>
            <p:ph type="sldNum" sz="quarter" idx="12"/>
          </p:nvPr>
        </p:nvSpPr>
        <p:spPr/>
        <p:txBody>
          <a:bodyPr>
            <a:normAutofit lnSpcReduction="10000"/>
          </a:bodyPr>
          <a:lstStyle/>
          <a:p>
            <a:fld id="{330EA680-D336-4FF7-8B7A-9848BB0A1C32}" type="slidenum">
              <a:rPr lang="en-US" smtClean="0"/>
              <a:t>61</a:t>
            </a:fld>
            <a:endParaRPr lang="en-US"/>
          </a:p>
        </p:txBody>
      </p:sp>
    </p:spTree>
    <p:extLst>
      <p:ext uri="{BB962C8B-B14F-4D97-AF65-F5344CB8AC3E}">
        <p14:creationId xmlns:p14="http://schemas.microsoft.com/office/powerpoint/2010/main" val="1824396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EE Spin Rate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958513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EE can spin up to the commanded rate within the accuracy specified by DR#</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346598"/>
            <a:ext cx="9041510"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t>Attach a pearl marker to both ends of EE grippers</a:t>
            </a:r>
            <a:endParaRPr lang="en-US"/>
          </a:p>
          <a:p>
            <a:pPr marL="457200" indent="-457200">
              <a:buAutoNum type="arabicPeriod"/>
            </a:pPr>
            <a:r>
              <a:rPr lang="en-US" sz="2400"/>
              <a:t>Command the wrist actuator to rotate at a constant rate</a:t>
            </a:r>
          </a:p>
          <a:p>
            <a:pPr marL="457200" indent="-457200">
              <a:buAutoNum type="arabicPeriod"/>
            </a:pPr>
            <a:r>
              <a:rPr lang="en-US" sz="2400"/>
              <a:t>Measure the EE's angle over time using VICON</a:t>
            </a:r>
          </a:p>
          <a:p>
            <a:pPr marL="457200" indent="-457200">
              <a:buAutoNum type="arabicPeriod"/>
            </a:pPr>
            <a:r>
              <a:rPr lang="en-US" sz="2400"/>
              <a:t>Convert VICON data to angular velocity and subtract the commanded rate to get the rate error</a:t>
            </a:r>
          </a:p>
          <a:p>
            <a:pPr marL="457200" indent="-457200">
              <a:buAutoNum type="arabicPeriod"/>
            </a:pPr>
            <a:r>
              <a:rPr lang="en-US" sz="2400"/>
              <a:t>Repeat trial N times for statistical significance</a:t>
            </a:r>
          </a:p>
          <a:p>
            <a:endParaRPr lang="en-US" sz="2400"/>
          </a:p>
        </p:txBody>
      </p:sp>
      <p:sp>
        <p:nvSpPr>
          <p:cNvPr id="2" name="Slide Number Placeholder 1">
            <a:extLst>
              <a:ext uri="{FF2B5EF4-FFF2-40B4-BE49-F238E27FC236}">
                <a16:creationId xmlns:a16="http://schemas.microsoft.com/office/drawing/2014/main" id="{DBA5646F-F438-417E-92CF-907019EF7CB7}"/>
              </a:ext>
            </a:extLst>
          </p:cNvPr>
          <p:cNvSpPr>
            <a:spLocks noGrp="1"/>
          </p:cNvSpPr>
          <p:nvPr>
            <p:ph type="sldNum" sz="quarter" idx="12"/>
          </p:nvPr>
        </p:nvSpPr>
        <p:spPr/>
        <p:txBody>
          <a:bodyPr>
            <a:normAutofit lnSpcReduction="10000"/>
          </a:bodyPr>
          <a:lstStyle/>
          <a:p>
            <a:fld id="{330EA680-D336-4FF7-8B7A-9848BB0A1C32}" type="slidenum">
              <a:rPr lang="en-US" smtClean="0"/>
              <a:t>62</a:t>
            </a:fld>
            <a:endParaRPr lang="en-US"/>
          </a:p>
        </p:txBody>
      </p:sp>
    </p:spTree>
    <p:extLst>
      <p:ext uri="{BB962C8B-B14F-4D97-AF65-F5344CB8AC3E}">
        <p14:creationId xmlns:p14="http://schemas.microsoft.com/office/powerpoint/2010/main" val="2322054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fontScale="90000"/>
          </a:bodyPr>
          <a:lstStyle/>
          <a:p>
            <a:r>
              <a:rPr lang="en-US"/>
              <a:t>EE Spin Rate Test Status: Incomplete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958513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EE can spin up to the commanded rate within the accuracy specified by DR#</a:t>
            </a:r>
          </a:p>
          <a:p>
            <a:endParaRPr lang="en-US" sz="2400"/>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406900"/>
            <a:ext cx="9041510"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Expected Result: </a:t>
            </a:r>
            <a:r>
              <a:rPr lang="en-US" sz="2400"/>
              <a:t>The actuator's internal velocity control loop will achieve the desired velocity with sufficient accuracy.</a:t>
            </a:r>
            <a:endParaRPr lang="en-US" sz="2400" b="1"/>
          </a:p>
          <a:p>
            <a:endParaRPr lang="en-US" sz="2400"/>
          </a:p>
          <a:p>
            <a:r>
              <a:rPr lang="en-US" sz="2400" b="1"/>
              <a:t>Concerns: </a:t>
            </a:r>
            <a:r>
              <a:rPr lang="en-US" sz="2400"/>
              <a:t>There may be measurement errors introduced by inaccuracies in pearl marker placement and VICON's calibration. </a:t>
            </a:r>
          </a:p>
          <a:p>
            <a:endParaRPr lang="en-US" sz="2400"/>
          </a:p>
        </p:txBody>
      </p:sp>
      <p:sp>
        <p:nvSpPr>
          <p:cNvPr id="2" name="Slide Number Placeholder 1">
            <a:extLst>
              <a:ext uri="{FF2B5EF4-FFF2-40B4-BE49-F238E27FC236}">
                <a16:creationId xmlns:a16="http://schemas.microsoft.com/office/drawing/2014/main" id="{1296AC62-3C3A-4557-B2C5-BDB61752FCF9}"/>
              </a:ext>
            </a:extLst>
          </p:cNvPr>
          <p:cNvSpPr>
            <a:spLocks noGrp="1"/>
          </p:cNvSpPr>
          <p:nvPr>
            <p:ph type="sldNum" sz="quarter" idx="12"/>
          </p:nvPr>
        </p:nvSpPr>
        <p:spPr/>
        <p:txBody>
          <a:bodyPr>
            <a:normAutofit lnSpcReduction="10000"/>
          </a:bodyPr>
          <a:lstStyle/>
          <a:p>
            <a:fld id="{330EA680-D336-4FF7-8B7A-9848BB0A1C32}" type="slidenum">
              <a:rPr lang="en-US" smtClean="0"/>
              <a:t>63</a:t>
            </a:fld>
            <a:endParaRPr lang="en-US"/>
          </a:p>
        </p:txBody>
      </p:sp>
    </p:spTree>
    <p:extLst>
      <p:ext uri="{BB962C8B-B14F-4D97-AF65-F5344CB8AC3E}">
        <p14:creationId xmlns:p14="http://schemas.microsoft.com/office/powerpoint/2010/main" val="30680988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Sensor Transfer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9570752"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Verify that the errors introduced by transferring data between the primary and secondary camera frames is less than that specified by DR 2.4.2 and DR 2.4.3</a:t>
            </a:r>
            <a:endParaRPr lang="en-US"/>
          </a:p>
          <a:p>
            <a:endParaRPr lang="en-US" sz="2400" b="1"/>
          </a:p>
          <a:p>
            <a:r>
              <a:rPr lang="en-US" sz="2400" b="1"/>
              <a:t>Facility:</a:t>
            </a:r>
            <a:r>
              <a:rPr lang="en-US" sz="2400"/>
              <a:t>  RECUV Lab</a:t>
            </a:r>
            <a:endParaRPr lang="en-US"/>
          </a:p>
          <a:p>
            <a:endParaRPr lang="en-US" sz="2400"/>
          </a:p>
          <a:p>
            <a:r>
              <a:rPr lang="en-US" sz="2400" b="1"/>
              <a:t>Equipment: </a:t>
            </a:r>
            <a:r>
              <a:rPr lang="en-US" sz="2400"/>
              <a:t>Fully assembled test bed</a:t>
            </a:r>
          </a:p>
          <a:p>
            <a:r>
              <a:rPr lang="en-US" sz="2400"/>
              <a:t>                      Assembled arm</a:t>
            </a:r>
          </a:p>
          <a:p>
            <a:r>
              <a:rPr lang="en-US" sz="2400"/>
              <a:t>                      Pixy2, Intel D435</a:t>
            </a:r>
          </a:p>
          <a:p>
            <a:r>
              <a:rPr lang="en-US" sz="2400"/>
              <a:t>                      Pearl markers</a:t>
            </a:r>
          </a:p>
          <a:p>
            <a:endParaRPr lang="en-US" sz="2400"/>
          </a:p>
          <a:p>
            <a:r>
              <a:rPr lang="en-US" sz="2400" b="1"/>
              <a:t>Measure:</a:t>
            </a:r>
            <a:r>
              <a:rPr lang="en-US" sz="2400"/>
              <a:t> Position (mm)</a:t>
            </a:r>
          </a:p>
          <a:p>
            <a:endParaRPr lang="en-US" sz="2400"/>
          </a:p>
        </p:txBody>
      </p:sp>
      <p:sp>
        <p:nvSpPr>
          <p:cNvPr id="2" name="Slide Number Placeholder 1">
            <a:extLst>
              <a:ext uri="{FF2B5EF4-FFF2-40B4-BE49-F238E27FC236}">
                <a16:creationId xmlns:a16="http://schemas.microsoft.com/office/drawing/2014/main" id="{4BF3FCA1-A8EB-4056-AF86-1B561936B2AF}"/>
              </a:ext>
            </a:extLst>
          </p:cNvPr>
          <p:cNvSpPr>
            <a:spLocks noGrp="1"/>
          </p:cNvSpPr>
          <p:nvPr>
            <p:ph type="sldNum" sz="quarter" idx="12"/>
          </p:nvPr>
        </p:nvSpPr>
        <p:spPr/>
        <p:txBody>
          <a:bodyPr>
            <a:normAutofit lnSpcReduction="10000"/>
          </a:bodyPr>
          <a:lstStyle/>
          <a:p>
            <a:fld id="{330EA680-D336-4FF7-8B7A-9848BB0A1C32}" type="slidenum">
              <a:rPr lang="en-US" smtClean="0"/>
              <a:t>64</a:t>
            </a:fld>
            <a:endParaRPr lang="en-US"/>
          </a:p>
        </p:txBody>
      </p:sp>
    </p:spTree>
    <p:extLst>
      <p:ext uri="{BB962C8B-B14F-4D97-AF65-F5344CB8AC3E}">
        <p14:creationId xmlns:p14="http://schemas.microsoft.com/office/powerpoint/2010/main" val="14910577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15" name="Title 14">
            <a:extLst>
              <a:ext uri="{FF2B5EF4-FFF2-40B4-BE49-F238E27FC236}">
                <a16:creationId xmlns:a16="http://schemas.microsoft.com/office/drawing/2014/main" id="{78E6DA61-82CF-4F8E-89D3-A4C8B262B243}"/>
              </a:ext>
            </a:extLst>
          </p:cNvPr>
          <p:cNvSpPr>
            <a:spLocks noGrp="1"/>
          </p:cNvSpPr>
          <p:nvPr>
            <p:ph type="title"/>
          </p:nvPr>
        </p:nvSpPr>
        <p:spPr>
          <a:xfrm>
            <a:off x="559" y="2288432"/>
            <a:ext cx="11115998" cy="1728128"/>
          </a:xfrm>
        </p:spPr>
        <p:txBody>
          <a:bodyPr>
            <a:noAutofit/>
          </a:bodyPr>
          <a:lstStyle/>
          <a:p>
            <a:pPr algn="ctr"/>
            <a:r>
              <a:rPr lang="en-US" sz="8800"/>
              <a:t>Test Readiness</a:t>
            </a:r>
            <a:br>
              <a:rPr lang="en-US"/>
            </a:br>
            <a:r>
              <a:rPr lang="en-US" sz="8800"/>
              <a:t>- Integration -</a:t>
            </a:r>
            <a:endParaRPr lang="en-US"/>
          </a:p>
        </p:txBody>
      </p:sp>
      <p:sp>
        <p:nvSpPr>
          <p:cNvPr id="2" name="Arrow: Pentagon 1">
            <a:extLst>
              <a:ext uri="{FF2B5EF4-FFF2-40B4-BE49-F238E27FC236}">
                <a16:creationId xmlns:a16="http://schemas.microsoft.com/office/drawing/2014/main" id="{435A7871-750C-4FEA-BF93-C888628F0936}"/>
              </a:ext>
            </a:extLst>
          </p:cNvPr>
          <p:cNvSpPr/>
          <p:nvPr/>
        </p:nvSpPr>
        <p:spPr>
          <a:xfrm>
            <a:off x="114645" y="5429552"/>
            <a:ext cx="1711653" cy="1045348"/>
          </a:xfrm>
          <a:prstGeom prst="homePlat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Overview</a:t>
            </a:r>
          </a:p>
        </p:txBody>
      </p:sp>
      <p:sp>
        <p:nvSpPr>
          <p:cNvPr id="3" name="Arrow: Chevron 2">
            <a:extLst>
              <a:ext uri="{FF2B5EF4-FFF2-40B4-BE49-F238E27FC236}">
                <a16:creationId xmlns:a16="http://schemas.microsoft.com/office/drawing/2014/main" id="{33753609-4D0D-48A5-9B31-5BC385B0978D}"/>
              </a:ext>
            </a:extLst>
          </p:cNvPr>
          <p:cNvSpPr/>
          <p:nvPr/>
        </p:nvSpPr>
        <p:spPr>
          <a:xfrm>
            <a:off x="1438938" y="5428654"/>
            <a:ext cx="2324932"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Schedule</a:t>
            </a:r>
          </a:p>
        </p:txBody>
      </p:sp>
      <p:sp>
        <p:nvSpPr>
          <p:cNvPr id="8" name="Arrow: Chevron 7">
            <a:extLst>
              <a:ext uri="{FF2B5EF4-FFF2-40B4-BE49-F238E27FC236}">
                <a16:creationId xmlns:a16="http://schemas.microsoft.com/office/drawing/2014/main" id="{962F22F9-92CF-4EC7-85C5-D095C31E4A4C}"/>
              </a:ext>
            </a:extLst>
          </p:cNvPr>
          <p:cNvSpPr/>
          <p:nvPr/>
        </p:nvSpPr>
        <p:spPr>
          <a:xfrm>
            <a:off x="3394259" y="5428654"/>
            <a:ext cx="2439950"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Software</a:t>
            </a:r>
            <a:endParaRPr lang="en-US">
              <a:solidFill>
                <a:schemeClr val="tx1"/>
              </a:solidFill>
            </a:endParaRPr>
          </a:p>
        </p:txBody>
      </p:sp>
      <p:sp>
        <p:nvSpPr>
          <p:cNvPr id="9" name="Arrow: Chevron 8">
            <a:extLst>
              <a:ext uri="{FF2B5EF4-FFF2-40B4-BE49-F238E27FC236}">
                <a16:creationId xmlns:a16="http://schemas.microsoft.com/office/drawing/2014/main" id="{3EC52793-8C07-47DA-99B2-E4515D64CA9C}"/>
              </a:ext>
            </a:extLst>
          </p:cNvPr>
          <p:cNvSpPr/>
          <p:nvPr/>
        </p:nvSpPr>
        <p:spPr>
          <a:xfrm>
            <a:off x="9921579" y="5428654"/>
            <a:ext cx="2037385"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Budget</a:t>
            </a:r>
            <a:endParaRPr lang="en-US"/>
          </a:p>
        </p:txBody>
      </p:sp>
      <p:sp>
        <p:nvSpPr>
          <p:cNvPr id="12" name="Arrow: Chevron 11">
            <a:extLst>
              <a:ext uri="{FF2B5EF4-FFF2-40B4-BE49-F238E27FC236}">
                <a16:creationId xmlns:a16="http://schemas.microsoft.com/office/drawing/2014/main" id="{0982781F-EEBF-4A18-A7FB-1FBC5CA87BA4}"/>
              </a:ext>
            </a:extLst>
          </p:cNvPr>
          <p:cNvSpPr/>
          <p:nvPr/>
        </p:nvSpPr>
        <p:spPr>
          <a:xfrm>
            <a:off x="5464596" y="5428653"/>
            <a:ext cx="2497461" cy="1045349"/>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Hardware</a:t>
            </a:r>
          </a:p>
        </p:txBody>
      </p:sp>
      <p:sp>
        <p:nvSpPr>
          <p:cNvPr id="13" name="Arrow: Chevron 12">
            <a:extLst>
              <a:ext uri="{FF2B5EF4-FFF2-40B4-BE49-F238E27FC236}">
                <a16:creationId xmlns:a16="http://schemas.microsoft.com/office/drawing/2014/main" id="{B855F443-E43B-4D3C-B3C9-80B7E4817943}"/>
              </a:ext>
            </a:extLst>
          </p:cNvPr>
          <p:cNvSpPr/>
          <p:nvPr/>
        </p:nvSpPr>
        <p:spPr>
          <a:xfrm>
            <a:off x="7578068" y="5428652"/>
            <a:ext cx="2669989" cy="1045349"/>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Testing Readiness</a:t>
            </a:r>
          </a:p>
          <a:p>
            <a:pPr algn="ctr"/>
            <a:r>
              <a:rPr lang="en-US" b="1">
                <a:solidFill>
                  <a:schemeClr val="tx1"/>
                </a:solidFill>
              </a:rPr>
              <a:t>Integration</a:t>
            </a:r>
          </a:p>
        </p:txBody>
      </p:sp>
      <p:sp>
        <p:nvSpPr>
          <p:cNvPr id="4" name="Slide Number Placeholder 3">
            <a:extLst>
              <a:ext uri="{FF2B5EF4-FFF2-40B4-BE49-F238E27FC236}">
                <a16:creationId xmlns:a16="http://schemas.microsoft.com/office/drawing/2014/main" id="{A7FD79A5-7859-40B7-B50D-1BC7C9603D68}"/>
              </a:ext>
            </a:extLst>
          </p:cNvPr>
          <p:cNvSpPr>
            <a:spLocks noGrp="1"/>
          </p:cNvSpPr>
          <p:nvPr>
            <p:ph type="sldNum" sz="quarter" idx="12"/>
          </p:nvPr>
        </p:nvSpPr>
        <p:spPr/>
        <p:txBody>
          <a:bodyPr>
            <a:normAutofit lnSpcReduction="10000"/>
          </a:bodyPr>
          <a:lstStyle/>
          <a:p>
            <a:fld id="{330EA680-D336-4FF7-8B7A-9848BB0A1C32}" type="slidenum">
              <a:rPr lang="en-US" smtClean="0"/>
              <a:t>65</a:t>
            </a:fld>
            <a:endParaRPr lang="en-US"/>
          </a:p>
        </p:txBody>
      </p:sp>
    </p:spTree>
    <p:extLst>
      <p:ext uri="{BB962C8B-B14F-4D97-AF65-F5344CB8AC3E}">
        <p14:creationId xmlns:p14="http://schemas.microsoft.com/office/powerpoint/2010/main" val="4650861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Uncontrolled Accuracy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9200044" cy="41549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Determining how accurately the EE arrives at a commanded position before applying the control law</a:t>
            </a:r>
            <a:endParaRPr lang="en-US"/>
          </a:p>
          <a:p>
            <a:endParaRPr lang="en-US" sz="2400" b="1"/>
          </a:p>
          <a:p>
            <a:r>
              <a:rPr lang="en-US" sz="2400" b="1"/>
              <a:t>Facility: </a:t>
            </a:r>
            <a:r>
              <a:rPr lang="en-US" sz="2400"/>
              <a:t>RECUV Lab</a:t>
            </a:r>
            <a:endParaRPr lang="en-US"/>
          </a:p>
          <a:p>
            <a:endParaRPr lang="en-US" sz="2400"/>
          </a:p>
          <a:p>
            <a:r>
              <a:rPr lang="en-US" sz="2400" b="1"/>
              <a:t>Equipment:</a:t>
            </a:r>
            <a:r>
              <a:rPr lang="en-US" sz="2400"/>
              <a:t> Arm</a:t>
            </a:r>
          </a:p>
          <a:p>
            <a:r>
              <a:rPr lang="en-US" sz="2400"/>
              <a:t>                    Pearl Markers</a:t>
            </a:r>
          </a:p>
          <a:p>
            <a:r>
              <a:rPr lang="en-US" sz="2400"/>
              <a:t>                    VICON</a:t>
            </a:r>
          </a:p>
          <a:p>
            <a:endParaRPr lang="en-US" sz="2400"/>
          </a:p>
          <a:p>
            <a:r>
              <a:rPr lang="en-US" sz="2400" b="1"/>
              <a:t>Measure:</a:t>
            </a:r>
            <a:r>
              <a:rPr lang="en-US" sz="2400"/>
              <a:t> Position (mm)</a:t>
            </a:r>
          </a:p>
          <a:p>
            <a:endParaRPr lang="en-US" sz="2400"/>
          </a:p>
        </p:txBody>
      </p:sp>
      <p:sp>
        <p:nvSpPr>
          <p:cNvPr id="11" name="TextBox 10">
            <a:extLst>
              <a:ext uri="{FF2B5EF4-FFF2-40B4-BE49-F238E27FC236}">
                <a16:creationId xmlns:a16="http://schemas.microsoft.com/office/drawing/2014/main" id="{25E8AE5B-F59C-4E3D-8F15-8D7B685868BC}"/>
              </a:ext>
            </a:extLst>
          </p:cNvPr>
          <p:cNvSpPr txBox="1"/>
          <p:nvPr/>
        </p:nvSpPr>
        <p:spPr>
          <a:xfrm>
            <a:off x="532591" y="5503617"/>
            <a:ext cx="10246488"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Model Verification:</a:t>
            </a:r>
            <a:r>
              <a:rPr lang="en-US" sz="2400"/>
              <a:t> This data will greatly aid in tuning the control law and provide us a baseline dataset allowing us to quantify the improvement that applying our control provides</a:t>
            </a:r>
          </a:p>
        </p:txBody>
      </p:sp>
      <p:sp>
        <p:nvSpPr>
          <p:cNvPr id="2" name="Slide Number Placeholder 1">
            <a:extLst>
              <a:ext uri="{FF2B5EF4-FFF2-40B4-BE49-F238E27FC236}">
                <a16:creationId xmlns:a16="http://schemas.microsoft.com/office/drawing/2014/main" id="{17A8C10F-8ECC-4D2A-9D54-93265EFB947F}"/>
              </a:ext>
            </a:extLst>
          </p:cNvPr>
          <p:cNvSpPr>
            <a:spLocks noGrp="1"/>
          </p:cNvSpPr>
          <p:nvPr>
            <p:ph type="sldNum" sz="quarter" idx="12"/>
          </p:nvPr>
        </p:nvSpPr>
        <p:spPr/>
        <p:txBody>
          <a:bodyPr>
            <a:normAutofit lnSpcReduction="10000"/>
          </a:bodyPr>
          <a:lstStyle/>
          <a:p>
            <a:fld id="{330EA680-D336-4FF7-8B7A-9848BB0A1C32}" type="slidenum">
              <a:rPr lang="en-US" smtClean="0"/>
              <a:t>66</a:t>
            </a:fld>
            <a:endParaRPr lang="en-US"/>
          </a:p>
        </p:txBody>
      </p:sp>
    </p:spTree>
    <p:extLst>
      <p:ext uri="{BB962C8B-B14F-4D97-AF65-F5344CB8AC3E}">
        <p14:creationId xmlns:p14="http://schemas.microsoft.com/office/powerpoint/2010/main" val="3365011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845814" cy="989386"/>
          </a:xfrm>
        </p:spPr>
        <p:txBody>
          <a:bodyPr>
            <a:normAutofit fontScale="90000"/>
          </a:bodyPr>
          <a:lstStyle/>
          <a:p>
            <a:r>
              <a:rPr lang="en-US"/>
              <a:t>Primary Sensor + Controlled Motion Test</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1579115"/>
            <a:ext cx="9989454"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Validate that we can control the position of the EE using data from the primary sensor with the accuracy required by DR 2.2</a:t>
            </a:r>
          </a:p>
          <a:p>
            <a:endParaRPr lang="en-US" sz="2400" b="1"/>
          </a:p>
          <a:p>
            <a:r>
              <a:rPr lang="en-US" sz="2400" b="1"/>
              <a:t>Facility:</a:t>
            </a:r>
            <a:r>
              <a:rPr lang="en-US" sz="2400"/>
              <a:t> RECUV Lab</a:t>
            </a:r>
            <a:endParaRPr lang="en-US"/>
          </a:p>
          <a:p>
            <a:endParaRPr lang="en-US" sz="2400"/>
          </a:p>
          <a:p>
            <a:r>
              <a:rPr lang="en-US" sz="2400" b="1"/>
              <a:t>Equipment: </a:t>
            </a:r>
            <a:r>
              <a:rPr lang="en-US" sz="2400"/>
              <a:t>Arm</a:t>
            </a:r>
          </a:p>
          <a:p>
            <a:r>
              <a:rPr lang="en-US" sz="2400"/>
              <a:t>                      Intel D435</a:t>
            </a:r>
          </a:p>
          <a:p>
            <a:r>
              <a:rPr lang="en-US" sz="2400"/>
              <a:t>                      Pearl Markers</a:t>
            </a:r>
          </a:p>
          <a:p>
            <a:r>
              <a:rPr lang="en-US" sz="2400"/>
              <a:t>                      VICON</a:t>
            </a:r>
          </a:p>
          <a:p>
            <a:endParaRPr lang="en-US" sz="2400"/>
          </a:p>
          <a:p>
            <a:r>
              <a:rPr lang="en-US" sz="2400" b="1"/>
              <a:t>Measure:</a:t>
            </a:r>
            <a:r>
              <a:rPr lang="en-US" sz="2400"/>
              <a:t> Position (mm)</a:t>
            </a:r>
          </a:p>
          <a:p>
            <a:endParaRPr lang="en-US" sz="2400"/>
          </a:p>
        </p:txBody>
      </p:sp>
      <p:sp>
        <p:nvSpPr>
          <p:cNvPr id="2" name="Slide Number Placeholder 1">
            <a:extLst>
              <a:ext uri="{FF2B5EF4-FFF2-40B4-BE49-F238E27FC236}">
                <a16:creationId xmlns:a16="http://schemas.microsoft.com/office/drawing/2014/main" id="{EBAB8E44-D050-45B7-BFD1-CB4FEF9FC8C0}"/>
              </a:ext>
            </a:extLst>
          </p:cNvPr>
          <p:cNvSpPr>
            <a:spLocks noGrp="1"/>
          </p:cNvSpPr>
          <p:nvPr>
            <p:ph type="sldNum" sz="quarter" idx="12"/>
          </p:nvPr>
        </p:nvSpPr>
        <p:spPr/>
        <p:txBody>
          <a:bodyPr>
            <a:normAutofit lnSpcReduction="10000"/>
          </a:bodyPr>
          <a:lstStyle/>
          <a:p>
            <a:fld id="{330EA680-D336-4FF7-8B7A-9848BB0A1C32}" type="slidenum">
              <a:rPr lang="en-US" smtClean="0"/>
              <a:t>67</a:t>
            </a:fld>
            <a:endParaRPr lang="en-US"/>
          </a:p>
        </p:txBody>
      </p:sp>
    </p:spTree>
    <p:extLst>
      <p:ext uri="{BB962C8B-B14F-4D97-AF65-F5344CB8AC3E}">
        <p14:creationId xmlns:p14="http://schemas.microsoft.com/office/powerpoint/2010/main" val="1425006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fontScale="90000"/>
          </a:bodyPr>
          <a:lstStyle/>
          <a:p>
            <a:r>
              <a:rPr lang="en-US"/>
              <a:t>Controlled Accuracy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958513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EE can reach a desired position within the accuracy specified by DR#</a:t>
            </a:r>
          </a:p>
          <a:p>
            <a:endParaRPr lang="en-US" sz="2400"/>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346598"/>
            <a:ext cx="9403322"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t>Attach pearl markers to the EE and base coordinate frame</a:t>
            </a:r>
          </a:p>
          <a:p>
            <a:pPr marL="457200" indent="-457200">
              <a:buAutoNum type="arabicPeriod"/>
            </a:pPr>
            <a:r>
              <a:rPr lang="en-US" sz="2400"/>
              <a:t>Command EE to a position within the arm's range of motion</a:t>
            </a:r>
          </a:p>
          <a:p>
            <a:pPr marL="457200" indent="-457200">
              <a:buAutoNum type="arabicPeriod"/>
            </a:pPr>
            <a:r>
              <a:rPr lang="en-US" sz="2400"/>
              <a:t>Use VICON to measure the EE's position over time</a:t>
            </a:r>
          </a:p>
          <a:p>
            <a:pPr marL="457200" indent="-457200">
              <a:buAutoNum type="arabicPeriod"/>
            </a:pPr>
            <a:r>
              <a:rPr lang="en-US" sz="2400"/>
              <a:t>Feed VICON data plus an error back into the control system to simulate the primary sensor data</a:t>
            </a:r>
          </a:p>
          <a:p>
            <a:pPr marL="457200" indent="-457200">
              <a:buAutoNum type="arabicPeriod"/>
            </a:pPr>
            <a:r>
              <a:rPr lang="en-US" sz="2400"/>
              <a:t>Repeat test until statistical significance is achieved, varying the EE position each time</a:t>
            </a:r>
          </a:p>
          <a:p>
            <a:pPr marL="457200" indent="-457200">
              <a:buAutoNum type="arabicPeriod"/>
            </a:pPr>
            <a:r>
              <a:rPr lang="en-US" sz="2400"/>
              <a:t>Subtract the commanded position from the VICON data in the base frame to obtain errors</a:t>
            </a:r>
          </a:p>
          <a:p>
            <a:pPr marL="457200" indent="-457200">
              <a:buAutoNum type="arabicPeriod"/>
            </a:pPr>
            <a:r>
              <a:rPr lang="en-US" sz="2400"/>
              <a:t>Run arm simulation using tested commands and compare data</a:t>
            </a:r>
          </a:p>
          <a:p>
            <a:pPr marL="457200" indent="-457200">
              <a:buAutoNum type="arabicPeriod"/>
            </a:pPr>
            <a:endParaRPr lang="en-US" sz="2400"/>
          </a:p>
          <a:p>
            <a:endParaRPr lang="en-US" sz="2400"/>
          </a:p>
        </p:txBody>
      </p:sp>
      <p:sp>
        <p:nvSpPr>
          <p:cNvPr id="2" name="Slide Number Placeholder 1">
            <a:extLst>
              <a:ext uri="{FF2B5EF4-FFF2-40B4-BE49-F238E27FC236}">
                <a16:creationId xmlns:a16="http://schemas.microsoft.com/office/drawing/2014/main" id="{4D5164AF-1BFC-44E3-BAD6-84579C219796}"/>
              </a:ext>
            </a:extLst>
          </p:cNvPr>
          <p:cNvSpPr>
            <a:spLocks noGrp="1"/>
          </p:cNvSpPr>
          <p:nvPr>
            <p:ph type="sldNum" sz="quarter" idx="12"/>
          </p:nvPr>
        </p:nvSpPr>
        <p:spPr/>
        <p:txBody>
          <a:bodyPr>
            <a:normAutofit lnSpcReduction="10000"/>
          </a:bodyPr>
          <a:lstStyle/>
          <a:p>
            <a:fld id="{330EA680-D336-4FF7-8B7A-9848BB0A1C32}" type="slidenum">
              <a:rPr lang="en-US" smtClean="0"/>
              <a:t>68</a:t>
            </a:fld>
            <a:endParaRPr lang="en-US"/>
          </a:p>
        </p:txBody>
      </p:sp>
    </p:spTree>
    <p:extLst>
      <p:ext uri="{BB962C8B-B14F-4D97-AF65-F5344CB8AC3E}">
        <p14:creationId xmlns:p14="http://schemas.microsoft.com/office/powerpoint/2010/main" val="3821856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Pixy2 Accuracy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792956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Pixy 2 can calculate the GP's spin rate with accuracy specified by DR 2.3.1</a:t>
            </a:r>
            <a:endParaRPr lang="en-US"/>
          </a:p>
        </p:txBody>
      </p:sp>
      <p:sp>
        <p:nvSpPr>
          <p:cNvPr id="10" name="TextBox 9">
            <a:extLst>
              <a:ext uri="{FF2B5EF4-FFF2-40B4-BE49-F238E27FC236}">
                <a16:creationId xmlns:a16="http://schemas.microsoft.com/office/drawing/2014/main" id="{A8195E55-4DD7-40E8-B318-2EA3822C18DA}"/>
              </a:ext>
            </a:extLst>
          </p:cNvPr>
          <p:cNvSpPr txBox="1"/>
          <p:nvPr/>
        </p:nvSpPr>
        <p:spPr>
          <a:xfrm>
            <a:off x="527110" y="2160209"/>
            <a:ext cx="904151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endParaRPr lang="en-US" sz="2400"/>
          </a:p>
          <a:p>
            <a:endParaRPr lang="en-US" sz="2400"/>
          </a:p>
        </p:txBody>
      </p:sp>
      <p:sp>
        <p:nvSpPr>
          <p:cNvPr id="2" name="Slide Number Placeholder 1">
            <a:extLst>
              <a:ext uri="{FF2B5EF4-FFF2-40B4-BE49-F238E27FC236}">
                <a16:creationId xmlns:a16="http://schemas.microsoft.com/office/drawing/2014/main" id="{5FB82E7E-FFD3-455A-91B7-E7A6608ACA8A}"/>
              </a:ext>
            </a:extLst>
          </p:cNvPr>
          <p:cNvSpPr>
            <a:spLocks noGrp="1"/>
          </p:cNvSpPr>
          <p:nvPr>
            <p:ph type="sldNum" sz="quarter" idx="12"/>
          </p:nvPr>
        </p:nvSpPr>
        <p:spPr/>
        <p:txBody>
          <a:bodyPr>
            <a:normAutofit lnSpcReduction="10000"/>
          </a:bodyPr>
          <a:lstStyle/>
          <a:p>
            <a:fld id="{330EA680-D336-4FF7-8B7A-9848BB0A1C32}" type="slidenum">
              <a:rPr lang="en-US" smtClean="0"/>
              <a:t>69</a:t>
            </a:fld>
            <a:endParaRPr lang="en-US"/>
          </a:p>
        </p:txBody>
      </p:sp>
    </p:spTree>
    <p:extLst>
      <p:ext uri="{BB962C8B-B14F-4D97-AF65-F5344CB8AC3E}">
        <p14:creationId xmlns:p14="http://schemas.microsoft.com/office/powerpoint/2010/main" val="946029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pic>
        <p:nvPicPr>
          <p:cNvPr id="16" name="Picture 28" descr="A picture containing weapon&#10;&#10;Description generated with high confidence">
            <a:extLst>
              <a:ext uri="{FF2B5EF4-FFF2-40B4-BE49-F238E27FC236}">
                <a16:creationId xmlns:a16="http://schemas.microsoft.com/office/drawing/2014/main" id="{9FD66498-9927-45C1-8498-5D73D07B6560}"/>
              </a:ext>
            </a:extLst>
          </p:cNvPr>
          <p:cNvPicPr>
            <a:picLocks noChangeAspect="1"/>
          </p:cNvPicPr>
          <p:nvPr/>
        </p:nvPicPr>
        <p:blipFill>
          <a:blip r:embed="rId6"/>
          <a:stretch>
            <a:fillRect/>
          </a:stretch>
        </p:blipFill>
        <p:spPr>
          <a:xfrm rot="540000">
            <a:off x="2176911" y="3507974"/>
            <a:ext cx="8580406" cy="2626967"/>
          </a:xfrm>
          <a:prstGeom prst="rect">
            <a:avLst/>
          </a:prstGeom>
        </p:spPr>
      </p:pic>
      <p:pic>
        <p:nvPicPr>
          <p:cNvPr id="17" name="Picture 19">
            <a:extLst>
              <a:ext uri="{FF2B5EF4-FFF2-40B4-BE49-F238E27FC236}">
                <a16:creationId xmlns:a16="http://schemas.microsoft.com/office/drawing/2014/main" id="{4E9D13E4-4D10-4727-A944-C1A10A8ACB13}"/>
              </a:ext>
            </a:extLst>
          </p:cNvPr>
          <p:cNvPicPr>
            <a:picLocks noChangeAspect="1"/>
          </p:cNvPicPr>
          <p:nvPr/>
        </p:nvPicPr>
        <p:blipFill>
          <a:blip r:embed="rId7"/>
          <a:stretch>
            <a:fillRect/>
          </a:stretch>
        </p:blipFill>
        <p:spPr>
          <a:xfrm rot="420000">
            <a:off x="4863045" y="4422931"/>
            <a:ext cx="514711" cy="457201"/>
          </a:xfrm>
          <a:prstGeom prst="rect">
            <a:avLst/>
          </a:prstGeom>
        </p:spPr>
      </p:pic>
      <p:pic>
        <p:nvPicPr>
          <p:cNvPr id="22" name="Picture 19" descr="A close up of a sign&#10;&#10;Description generated with high confidence">
            <a:extLst>
              <a:ext uri="{FF2B5EF4-FFF2-40B4-BE49-F238E27FC236}">
                <a16:creationId xmlns:a16="http://schemas.microsoft.com/office/drawing/2014/main" id="{8E8EBF3A-4AA9-4D07-A150-28D65CE69602}"/>
              </a:ext>
            </a:extLst>
          </p:cNvPr>
          <p:cNvPicPr>
            <a:picLocks noChangeAspect="1"/>
          </p:cNvPicPr>
          <p:nvPr/>
        </p:nvPicPr>
        <p:blipFill>
          <a:blip r:embed="rId7"/>
          <a:stretch>
            <a:fillRect/>
          </a:stretch>
        </p:blipFill>
        <p:spPr>
          <a:xfrm rot="17340000" flipH="1">
            <a:off x="4842201" y="3689257"/>
            <a:ext cx="563590" cy="255919"/>
          </a:xfrm>
          <a:prstGeom prst="rect">
            <a:avLst/>
          </a:prstGeom>
        </p:spPr>
      </p:pic>
      <p:pic>
        <p:nvPicPr>
          <p:cNvPr id="21" name="Picture 22" descr="A projector screen&#10;&#10;Description generated with high confidence">
            <a:extLst>
              <a:ext uri="{FF2B5EF4-FFF2-40B4-BE49-F238E27FC236}">
                <a16:creationId xmlns:a16="http://schemas.microsoft.com/office/drawing/2014/main" id="{AEE85805-3FD6-4FFF-9F0F-F63A5AFFA292}"/>
              </a:ext>
            </a:extLst>
          </p:cNvPr>
          <p:cNvPicPr>
            <a:picLocks noChangeAspect="1"/>
          </p:cNvPicPr>
          <p:nvPr/>
        </p:nvPicPr>
        <p:blipFill>
          <a:blip r:embed="rId8"/>
          <a:stretch>
            <a:fillRect/>
          </a:stretch>
        </p:blipFill>
        <p:spPr>
          <a:xfrm rot="1200000">
            <a:off x="9487915" y="1876726"/>
            <a:ext cx="1679275" cy="796209"/>
          </a:xfrm>
          <a:prstGeom prst="rect">
            <a:avLst/>
          </a:prstGeom>
        </p:spPr>
      </p:pic>
      <p:sp>
        <p:nvSpPr>
          <p:cNvPr id="25" name="Cube 24">
            <a:extLst>
              <a:ext uri="{FF2B5EF4-FFF2-40B4-BE49-F238E27FC236}">
                <a16:creationId xmlns:a16="http://schemas.microsoft.com/office/drawing/2014/main" id="{78945E9A-E694-4FB3-A9C0-D596E9BB5660}"/>
              </a:ext>
            </a:extLst>
          </p:cNvPr>
          <p:cNvSpPr/>
          <p:nvPr/>
        </p:nvSpPr>
        <p:spPr>
          <a:xfrm>
            <a:off x="-278295" y="2403083"/>
            <a:ext cx="1173020" cy="4494188"/>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83CCDB25-2856-472A-ADA1-DBAEA8A1E282}"/>
              </a:ext>
            </a:extLst>
          </p:cNvPr>
          <p:cNvSpPr/>
          <p:nvPr/>
        </p:nvSpPr>
        <p:spPr>
          <a:xfrm rot="21180000">
            <a:off x="559990" y="3607104"/>
            <a:ext cx="411021" cy="770623"/>
          </a:xfrm>
          <a:prstGeom prst="parallelogram">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AE7CF29F-5C16-4092-9753-C537D9962F26}"/>
              </a:ext>
            </a:extLst>
          </p:cNvPr>
          <p:cNvSpPr/>
          <p:nvPr/>
        </p:nvSpPr>
        <p:spPr>
          <a:xfrm rot="21180000">
            <a:off x="559990" y="4671028"/>
            <a:ext cx="411021" cy="770623"/>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3D344461-F31C-4473-AEA3-E1B1E623B9CF}"/>
              </a:ext>
            </a:extLst>
          </p:cNvPr>
          <p:cNvSpPr/>
          <p:nvPr/>
        </p:nvSpPr>
        <p:spPr>
          <a:xfrm rot="20940000">
            <a:off x="579396" y="4354989"/>
            <a:ext cx="396643" cy="339303"/>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9" descr="A close up of a sign&#10;&#10;Description generated with high confidence">
            <a:extLst>
              <a:ext uri="{FF2B5EF4-FFF2-40B4-BE49-F238E27FC236}">
                <a16:creationId xmlns:a16="http://schemas.microsoft.com/office/drawing/2014/main" id="{D0DF083F-66E2-4B52-AA5E-86BFCE7292F8}"/>
              </a:ext>
            </a:extLst>
          </p:cNvPr>
          <p:cNvPicPr>
            <a:picLocks noChangeAspect="1"/>
          </p:cNvPicPr>
          <p:nvPr/>
        </p:nvPicPr>
        <p:blipFill>
          <a:blip r:embed="rId7"/>
          <a:stretch>
            <a:fillRect/>
          </a:stretch>
        </p:blipFill>
        <p:spPr>
          <a:xfrm>
            <a:off x="584983" y="2406972"/>
            <a:ext cx="385315" cy="715993"/>
          </a:xfrm>
          <a:prstGeom prst="rect">
            <a:avLst/>
          </a:prstGeom>
        </p:spPr>
      </p:pic>
      <p:sp>
        <p:nvSpPr>
          <p:cNvPr id="34" name="TextBox 33">
            <a:extLst>
              <a:ext uri="{FF2B5EF4-FFF2-40B4-BE49-F238E27FC236}">
                <a16:creationId xmlns:a16="http://schemas.microsoft.com/office/drawing/2014/main" id="{92F1831D-5A0B-49D5-9A1C-B0EC35565014}"/>
              </a:ext>
            </a:extLst>
          </p:cNvPr>
          <p:cNvSpPr txBox="1"/>
          <p:nvPr/>
        </p:nvSpPr>
        <p:spPr>
          <a:xfrm>
            <a:off x="655608" y="1158815"/>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 Intel D435 determines state of EE and GP using AR tags</a:t>
            </a:r>
          </a:p>
        </p:txBody>
      </p:sp>
      <p:sp>
        <p:nvSpPr>
          <p:cNvPr id="39" name="TextBox 38">
            <a:extLst>
              <a:ext uri="{FF2B5EF4-FFF2-40B4-BE49-F238E27FC236}">
                <a16:creationId xmlns:a16="http://schemas.microsoft.com/office/drawing/2014/main" id="{F5F82DB5-ED7D-44B6-B324-7F06F7E088D3}"/>
              </a:ext>
            </a:extLst>
          </p:cNvPr>
          <p:cNvSpPr txBox="1"/>
          <p:nvPr/>
        </p:nvSpPr>
        <p:spPr>
          <a:xfrm>
            <a:off x="3301041" y="1158814"/>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2. Robotic arm actuates to commanded position </a:t>
            </a:r>
          </a:p>
        </p:txBody>
      </p:sp>
      <p:cxnSp>
        <p:nvCxnSpPr>
          <p:cNvPr id="2" name="Straight Arrow Connector 1">
            <a:extLst>
              <a:ext uri="{FF2B5EF4-FFF2-40B4-BE49-F238E27FC236}">
                <a16:creationId xmlns:a16="http://schemas.microsoft.com/office/drawing/2014/main" id="{131CE87B-CF3E-434C-920F-80727BA8B022}"/>
              </a:ext>
            </a:extLst>
          </p:cNvPr>
          <p:cNvCxnSpPr/>
          <p:nvPr/>
        </p:nvCxnSpPr>
        <p:spPr>
          <a:xfrm flipH="1" flipV="1">
            <a:off x="6538823" y="6488501"/>
            <a:ext cx="3729486" cy="57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 name="TextBox 2">
            <a:extLst>
              <a:ext uri="{FF2B5EF4-FFF2-40B4-BE49-F238E27FC236}">
                <a16:creationId xmlns:a16="http://schemas.microsoft.com/office/drawing/2014/main" id="{EDF37B67-3214-4ED3-A2D5-5E1B3DAE03F7}"/>
              </a:ext>
            </a:extLst>
          </p:cNvPr>
          <p:cNvSpPr txBox="1"/>
          <p:nvPr/>
        </p:nvSpPr>
        <p:spPr>
          <a:xfrm>
            <a:off x="10358527" y="6145961"/>
            <a:ext cx="88852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ẑ</a:t>
            </a:r>
            <a:endParaRPr lang="en-US" sz="3600"/>
          </a:p>
        </p:txBody>
      </p:sp>
      <p:sp>
        <p:nvSpPr>
          <p:cNvPr id="4" name="TextBox 3">
            <a:extLst>
              <a:ext uri="{FF2B5EF4-FFF2-40B4-BE49-F238E27FC236}">
                <a16:creationId xmlns:a16="http://schemas.microsoft.com/office/drawing/2014/main" id="{EC2E1BB8-9A54-4D68-920F-F2FA61600147}"/>
              </a:ext>
            </a:extLst>
          </p:cNvPr>
          <p:cNvSpPr txBox="1"/>
          <p:nvPr/>
        </p:nvSpPr>
        <p:spPr>
          <a:xfrm>
            <a:off x="6694098" y="1158815"/>
            <a:ext cx="2872597"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 Secondary camera takes over to determine spin rate</a:t>
            </a:r>
          </a:p>
        </p:txBody>
      </p:sp>
      <p:sp>
        <p:nvSpPr>
          <p:cNvPr id="5" name="Arrow: Right 4">
            <a:extLst>
              <a:ext uri="{FF2B5EF4-FFF2-40B4-BE49-F238E27FC236}">
                <a16:creationId xmlns:a16="http://schemas.microsoft.com/office/drawing/2014/main" id="{C22E08D3-E041-43A5-A938-EA4DDD8F3824}"/>
              </a:ext>
            </a:extLst>
          </p:cNvPr>
          <p:cNvSpPr/>
          <p:nvPr/>
        </p:nvSpPr>
        <p:spPr>
          <a:xfrm>
            <a:off x="5908720" y="1375137"/>
            <a:ext cx="633352" cy="355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34681EF-6AEA-49D0-B76C-274F078019B3}"/>
              </a:ext>
            </a:extLst>
          </p:cNvPr>
          <p:cNvSpPr/>
          <p:nvPr/>
        </p:nvSpPr>
        <p:spPr>
          <a:xfrm>
            <a:off x="776003" y="4394382"/>
            <a:ext cx="1309088" cy="2689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69959ABF-5D7D-477E-AFB7-BCC4254EB10F}"/>
              </a:ext>
            </a:extLst>
          </p:cNvPr>
          <p:cNvSpPr/>
          <p:nvPr/>
        </p:nvSpPr>
        <p:spPr>
          <a:xfrm flipH="1">
            <a:off x="2415021" y="4394381"/>
            <a:ext cx="1079050" cy="2689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1F54418-E25C-43F6-B952-6680A2582CB6}"/>
              </a:ext>
            </a:extLst>
          </p:cNvPr>
          <p:cNvSpPr txBox="1"/>
          <p:nvPr/>
        </p:nvSpPr>
        <p:spPr>
          <a:xfrm>
            <a:off x="7269193" y="195533"/>
            <a:ext cx="324640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t>CONOPS</a:t>
            </a:r>
          </a:p>
        </p:txBody>
      </p:sp>
      <p:sp>
        <p:nvSpPr>
          <p:cNvPr id="7" name="Arrow: Curved Down 6">
            <a:extLst>
              <a:ext uri="{FF2B5EF4-FFF2-40B4-BE49-F238E27FC236}">
                <a16:creationId xmlns:a16="http://schemas.microsoft.com/office/drawing/2014/main" id="{A1D18CE5-6B6E-45AD-925E-CD42977D7EEB}"/>
              </a:ext>
            </a:extLst>
          </p:cNvPr>
          <p:cNvSpPr/>
          <p:nvPr/>
        </p:nvSpPr>
        <p:spPr>
          <a:xfrm>
            <a:off x="2353660" y="777240"/>
            <a:ext cx="1920642" cy="38646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Down 8">
            <a:extLst>
              <a:ext uri="{FF2B5EF4-FFF2-40B4-BE49-F238E27FC236}">
                <a16:creationId xmlns:a16="http://schemas.microsoft.com/office/drawing/2014/main" id="{1D516B9F-8466-4796-98DF-B5A84520CD4E}"/>
              </a:ext>
            </a:extLst>
          </p:cNvPr>
          <p:cNvSpPr/>
          <p:nvPr/>
        </p:nvSpPr>
        <p:spPr>
          <a:xfrm flipH="1" flipV="1">
            <a:off x="2290228" y="2069478"/>
            <a:ext cx="1961243" cy="40429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DA8E4634-9543-4D60-898C-E1D1ABCC3817}"/>
              </a:ext>
            </a:extLst>
          </p:cNvPr>
          <p:cNvSpPr txBox="1"/>
          <p:nvPr/>
        </p:nvSpPr>
        <p:spPr>
          <a:xfrm>
            <a:off x="3846483" y="3070105"/>
            <a:ext cx="166489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Secondary Camera</a:t>
            </a:r>
          </a:p>
        </p:txBody>
      </p:sp>
      <p:sp>
        <p:nvSpPr>
          <p:cNvPr id="12" name="TextBox 11">
            <a:extLst>
              <a:ext uri="{FF2B5EF4-FFF2-40B4-BE49-F238E27FC236}">
                <a16:creationId xmlns:a16="http://schemas.microsoft.com/office/drawing/2014/main" id="{E51D4B60-4286-4537-97A5-C9517994EA8E}"/>
              </a:ext>
            </a:extLst>
          </p:cNvPr>
          <p:cNvSpPr txBox="1"/>
          <p:nvPr/>
        </p:nvSpPr>
        <p:spPr>
          <a:xfrm>
            <a:off x="3804249" y="524198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Slip Ring</a:t>
            </a:r>
          </a:p>
        </p:txBody>
      </p:sp>
      <p:sp>
        <p:nvSpPr>
          <p:cNvPr id="13" name="TextBox 12">
            <a:extLst>
              <a:ext uri="{FF2B5EF4-FFF2-40B4-BE49-F238E27FC236}">
                <a16:creationId xmlns:a16="http://schemas.microsoft.com/office/drawing/2014/main" id="{59D3A2E5-FE09-4774-8965-1954991B49DD}"/>
              </a:ext>
            </a:extLst>
          </p:cNvPr>
          <p:cNvSpPr txBox="1"/>
          <p:nvPr/>
        </p:nvSpPr>
        <p:spPr>
          <a:xfrm>
            <a:off x="10070979" y="2767283"/>
            <a:ext cx="146361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Primary Camera</a:t>
            </a:r>
          </a:p>
        </p:txBody>
      </p:sp>
      <p:pic>
        <p:nvPicPr>
          <p:cNvPr id="14" name="Picture 19" descr="A close up of a sign&#10;&#10;Description generated with high confidence">
            <a:extLst>
              <a:ext uri="{FF2B5EF4-FFF2-40B4-BE49-F238E27FC236}">
                <a16:creationId xmlns:a16="http://schemas.microsoft.com/office/drawing/2014/main" id="{C055FA11-3C5F-41FF-BC36-D10187FDD8F6}"/>
              </a:ext>
            </a:extLst>
          </p:cNvPr>
          <p:cNvPicPr>
            <a:picLocks noChangeAspect="1"/>
          </p:cNvPicPr>
          <p:nvPr/>
        </p:nvPicPr>
        <p:blipFill>
          <a:blip r:embed="rId7"/>
          <a:stretch>
            <a:fillRect/>
          </a:stretch>
        </p:blipFill>
        <p:spPr>
          <a:xfrm>
            <a:off x="584982" y="6188216"/>
            <a:ext cx="385315" cy="715993"/>
          </a:xfrm>
          <a:prstGeom prst="rect">
            <a:avLst/>
          </a:prstGeom>
        </p:spPr>
      </p:pic>
      <p:sp>
        <p:nvSpPr>
          <p:cNvPr id="15" name="Slide Number Placeholder 14">
            <a:extLst>
              <a:ext uri="{FF2B5EF4-FFF2-40B4-BE49-F238E27FC236}">
                <a16:creationId xmlns:a16="http://schemas.microsoft.com/office/drawing/2014/main" id="{2AE52387-442E-4B7B-ACC6-D0993CA9C1B5}"/>
              </a:ext>
            </a:extLst>
          </p:cNvPr>
          <p:cNvSpPr>
            <a:spLocks noGrp="1"/>
          </p:cNvSpPr>
          <p:nvPr>
            <p:ph type="sldNum" sz="quarter" idx="12"/>
          </p:nvPr>
        </p:nvSpPr>
        <p:spPr/>
        <p:txBody>
          <a:bodyPr>
            <a:normAutofit lnSpcReduction="10000"/>
          </a:bodyPr>
          <a:lstStyle/>
          <a:p>
            <a:fld id="{330EA680-D336-4FF7-8B7A-9848BB0A1C32}" type="slidenum">
              <a:rPr lang="en-US" smtClean="0"/>
              <a:t>7</a:t>
            </a:fld>
            <a:endParaRPr lang="en-US"/>
          </a:p>
        </p:txBody>
      </p:sp>
    </p:spTree>
    <p:extLst>
      <p:ext uri="{BB962C8B-B14F-4D97-AF65-F5344CB8AC3E}">
        <p14:creationId xmlns:p14="http://schemas.microsoft.com/office/powerpoint/2010/main" val="16934794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6" descr="A close up of a map&#10;&#10;Description generated with high confidence">
            <a:extLst>
              <a:ext uri="{FF2B5EF4-FFF2-40B4-BE49-F238E27FC236}">
                <a16:creationId xmlns:a16="http://schemas.microsoft.com/office/drawing/2014/main" id="{8E7EE6ED-1960-4325-A614-F6A7ECE27D48}"/>
              </a:ext>
            </a:extLst>
          </p:cNvPr>
          <p:cNvPicPr>
            <a:picLocks noChangeAspect="1"/>
          </p:cNvPicPr>
          <p:nvPr/>
        </p:nvPicPr>
        <p:blipFill>
          <a:blip r:embed="rId3"/>
          <a:stretch>
            <a:fillRect/>
          </a:stretch>
        </p:blipFill>
        <p:spPr>
          <a:xfrm>
            <a:off x="430212" y="2098675"/>
            <a:ext cx="5545137" cy="4168775"/>
          </a:xfrm>
          <a:prstGeom prst="rect">
            <a:avLst/>
          </a:prstGeom>
        </p:spPr>
      </p:pic>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4"/>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5"/>
          <a:stretch>
            <a:fillRect/>
          </a:stretch>
        </p:blipFill>
        <p:spPr>
          <a:xfrm>
            <a:off x="10502232" y="3808"/>
            <a:ext cx="1685490" cy="1968771"/>
          </a:xfrm>
          <a:prstGeom prst="rect">
            <a:avLst/>
          </a:prstGeom>
        </p:spPr>
      </p:pic>
      <p:sp>
        <p:nvSpPr>
          <p:cNvPr id="12" name="Title 11">
            <a:extLst>
              <a:ext uri="{FF2B5EF4-FFF2-40B4-BE49-F238E27FC236}">
                <a16:creationId xmlns:a16="http://schemas.microsoft.com/office/drawing/2014/main" id="{E11D0F11-5829-45CE-8F86-585F4076D9B9}"/>
              </a:ext>
            </a:extLst>
          </p:cNvPr>
          <p:cNvSpPr>
            <a:spLocks noGrp="1"/>
          </p:cNvSpPr>
          <p:nvPr>
            <p:ph type="title"/>
          </p:nvPr>
        </p:nvSpPr>
        <p:spPr>
          <a:xfrm>
            <a:off x="119662" y="-454325"/>
            <a:ext cx="10769598" cy="1905000"/>
          </a:xfrm>
        </p:spPr>
        <p:txBody>
          <a:bodyPr/>
          <a:lstStyle/>
          <a:p>
            <a:r>
              <a:rPr lang="en-US"/>
              <a:t>Spin Axis Alignment</a:t>
            </a:r>
          </a:p>
        </p:txBody>
      </p:sp>
      <p:pic>
        <p:nvPicPr>
          <p:cNvPr id="2" name="Picture 5" descr="A picture containing object&#10;&#10;Description generated with high confidence">
            <a:extLst>
              <a:ext uri="{FF2B5EF4-FFF2-40B4-BE49-F238E27FC236}">
                <a16:creationId xmlns:a16="http://schemas.microsoft.com/office/drawing/2014/main" id="{88480839-56DC-44E2-A76C-519E0056E435}"/>
              </a:ext>
            </a:extLst>
          </p:cNvPr>
          <p:cNvPicPr>
            <a:picLocks noChangeAspect="1"/>
          </p:cNvPicPr>
          <p:nvPr/>
        </p:nvPicPr>
        <p:blipFill>
          <a:blip r:embed="rId6"/>
          <a:stretch>
            <a:fillRect/>
          </a:stretch>
        </p:blipFill>
        <p:spPr>
          <a:xfrm>
            <a:off x="2996292" y="91511"/>
            <a:ext cx="606880" cy="538156"/>
          </a:xfrm>
          <a:prstGeom prst="rect">
            <a:avLst/>
          </a:prstGeom>
        </p:spPr>
      </p:pic>
      <p:sp>
        <p:nvSpPr>
          <p:cNvPr id="5" name="Oval 4">
            <a:extLst>
              <a:ext uri="{FF2B5EF4-FFF2-40B4-BE49-F238E27FC236}">
                <a16:creationId xmlns:a16="http://schemas.microsoft.com/office/drawing/2014/main" id="{11A0F6EA-FF1D-4A6D-B4EA-11154DA6DFFE}"/>
              </a:ext>
            </a:extLst>
          </p:cNvPr>
          <p:cNvSpPr/>
          <p:nvPr/>
        </p:nvSpPr>
        <p:spPr>
          <a:xfrm>
            <a:off x="1747202" y="2586038"/>
            <a:ext cx="3048000" cy="300736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C55E1E-B8C3-473B-9E0A-7B39774E96A5}"/>
              </a:ext>
            </a:extLst>
          </p:cNvPr>
          <p:cNvSpPr txBox="1"/>
          <p:nvPr/>
        </p:nvSpPr>
        <p:spPr>
          <a:xfrm>
            <a:off x="318986" y="1454318"/>
            <a:ext cx="1017719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MATLAB simulation incorporating error in measurements. </a:t>
            </a:r>
          </a:p>
        </p:txBody>
      </p:sp>
      <p:sp>
        <p:nvSpPr>
          <p:cNvPr id="11" name="Rectangle 10">
            <a:extLst>
              <a:ext uri="{FF2B5EF4-FFF2-40B4-BE49-F238E27FC236}">
                <a16:creationId xmlns:a16="http://schemas.microsoft.com/office/drawing/2014/main" id="{609B5B0D-7E6C-4288-B669-4C59CBC2DCAF}"/>
              </a:ext>
            </a:extLst>
          </p:cNvPr>
          <p:cNvSpPr/>
          <p:nvPr/>
        </p:nvSpPr>
        <p:spPr>
          <a:xfrm>
            <a:off x="431800" y="2084298"/>
            <a:ext cx="5583449" cy="418959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C8A7513A-D8D1-4E21-839B-37A6EA5AA4EF}"/>
              </a:ext>
            </a:extLst>
          </p:cNvPr>
          <p:cNvCxnSpPr/>
          <p:nvPr/>
        </p:nvCxnSpPr>
        <p:spPr>
          <a:xfrm>
            <a:off x="5995988" y="2074862"/>
            <a:ext cx="9525" cy="4152899"/>
          </a:xfrm>
          <a:prstGeom prst="straightConnector1">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5233507-966F-4F90-84C1-998DC79BD555}"/>
              </a:ext>
            </a:extLst>
          </p:cNvPr>
          <p:cNvSpPr txBox="1"/>
          <p:nvPr/>
        </p:nvSpPr>
        <p:spPr>
          <a:xfrm>
            <a:off x="6464061" y="2186796"/>
            <a:ext cx="4252822" cy="35394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u="sng"/>
          </a:p>
          <a:p>
            <a:endParaRPr lang="en-US" sz="2800"/>
          </a:p>
          <a:p>
            <a:pPr marL="285750" indent="-285750">
              <a:buFont typeface="Arial"/>
              <a:buChar char="•"/>
            </a:pPr>
            <a:r>
              <a:rPr lang="en-US" sz="2800"/>
              <a:t>Measured X,Y,Z position from AR tags and intel</a:t>
            </a:r>
          </a:p>
          <a:p>
            <a:pPr marL="285750" indent="-285750">
              <a:buFont typeface="Arial"/>
              <a:buChar char="•"/>
            </a:pPr>
            <a:r>
              <a:rPr lang="en-US" sz="2800"/>
              <a:t>Black circle is true path of the AR tags on the GP</a:t>
            </a:r>
          </a:p>
        </p:txBody>
      </p:sp>
      <p:cxnSp>
        <p:nvCxnSpPr>
          <p:cNvPr id="6" name="Straight Arrow Connector 5">
            <a:extLst>
              <a:ext uri="{FF2B5EF4-FFF2-40B4-BE49-F238E27FC236}">
                <a16:creationId xmlns:a16="http://schemas.microsoft.com/office/drawing/2014/main" id="{0BE611E5-2687-4B62-A5A9-6D5D3780C8B7}"/>
              </a:ext>
            </a:extLst>
          </p:cNvPr>
          <p:cNvCxnSpPr/>
          <p:nvPr/>
        </p:nvCxnSpPr>
        <p:spPr>
          <a:xfrm flipV="1">
            <a:off x="2245744" y="5445605"/>
            <a:ext cx="363387" cy="10127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71CC7A0-CB80-491D-97B9-CA475C0D914B}"/>
              </a:ext>
            </a:extLst>
          </p:cNvPr>
          <p:cNvSpPr txBox="1"/>
          <p:nvPr/>
        </p:nvSpPr>
        <p:spPr>
          <a:xfrm>
            <a:off x="116458" y="6399361"/>
            <a:ext cx="4613032"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Path of AR tags on solar panel</a:t>
            </a:r>
          </a:p>
        </p:txBody>
      </p:sp>
      <p:sp>
        <p:nvSpPr>
          <p:cNvPr id="15" name="TextBox 14">
            <a:extLst>
              <a:ext uri="{FF2B5EF4-FFF2-40B4-BE49-F238E27FC236}">
                <a16:creationId xmlns:a16="http://schemas.microsoft.com/office/drawing/2014/main" id="{177D046A-BD55-4D7E-8A70-E2866925C277}"/>
              </a:ext>
            </a:extLst>
          </p:cNvPr>
          <p:cNvSpPr txBox="1"/>
          <p:nvPr/>
        </p:nvSpPr>
        <p:spPr>
          <a:xfrm>
            <a:off x="4321835" y="5364191"/>
            <a:ext cx="1693653"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Top View</a:t>
            </a:r>
          </a:p>
        </p:txBody>
      </p:sp>
      <p:sp>
        <p:nvSpPr>
          <p:cNvPr id="7" name="Slide Number Placeholder 6">
            <a:extLst>
              <a:ext uri="{FF2B5EF4-FFF2-40B4-BE49-F238E27FC236}">
                <a16:creationId xmlns:a16="http://schemas.microsoft.com/office/drawing/2014/main" id="{68DA8188-B73E-4D52-A11A-62A110216265}"/>
              </a:ext>
            </a:extLst>
          </p:cNvPr>
          <p:cNvSpPr>
            <a:spLocks noGrp="1"/>
          </p:cNvSpPr>
          <p:nvPr>
            <p:ph type="sldNum" sz="quarter" idx="12"/>
          </p:nvPr>
        </p:nvSpPr>
        <p:spPr/>
        <p:txBody>
          <a:bodyPr>
            <a:normAutofit lnSpcReduction="10000"/>
          </a:bodyPr>
          <a:lstStyle/>
          <a:p>
            <a:fld id="{330EA680-D336-4FF7-8B7A-9848BB0A1C32}" type="slidenum">
              <a:rPr lang="en-US" smtClean="0"/>
              <a:t>70</a:t>
            </a:fld>
            <a:endParaRPr lang="en-US"/>
          </a:p>
        </p:txBody>
      </p:sp>
    </p:spTree>
    <p:extLst>
      <p:ext uri="{BB962C8B-B14F-4D97-AF65-F5344CB8AC3E}">
        <p14:creationId xmlns:p14="http://schemas.microsoft.com/office/powerpoint/2010/main" val="1326678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sp>
        <p:nvSpPr>
          <p:cNvPr id="12" name="Title 11">
            <a:extLst>
              <a:ext uri="{FF2B5EF4-FFF2-40B4-BE49-F238E27FC236}">
                <a16:creationId xmlns:a16="http://schemas.microsoft.com/office/drawing/2014/main" id="{E11D0F11-5829-45CE-8F86-585F4076D9B9}"/>
              </a:ext>
            </a:extLst>
          </p:cNvPr>
          <p:cNvSpPr>
            <a:spLocks noGrp="1"/>
          </p:cNvSpPr>
          <p:nvPr>
            <p:ph type="title"/>
          </p:nvPr>
        </p:nvSpPr>
        <p:spPr>
          <a:xfrm>
            <a:off x="119662" y="-454325"/>
            <a:ext cx="10769598" cy="1905000"/>
          </a:xfrm>
        </p:spPr>
        <p:txBody>
          <a:bodyPr/>
          <a:lstStyle/>
          <a:p>
            <a:r>
              <a:rPr lang="en-US"/>
              <a:t>Spin Axis Alignment</a:t>
            </a:r>
          </a:p>
        </p:txBody>
      </p:sp>
      <p:pic>
        <p:nvPicPr>
          <p:cNvPr id="2" name="Picture 5" descr="A picture containing object&#10;&#10;Description generated with high confidence">
            <a:extLst>
              <a:ext uri="{FF2B5EF4-FFF2-40B4-BE49-F238E27FC236}">
                <a16:creationId xmlns:a16="http://schemas.microsoft.com/office/drawing/2014/main" id="{88480839-56DC-44E2-A76C-519E0056E435}"/>
              </a:ext>
            </a:extLst>
          </p:cNvPr>
          <p:cNvPicPr>
            <a:picLocks noChangeAspect="1"/>
          </p:cNvPicPr>
          <p:nvPr/>
        </p:nvPicPr>
        <p:blipFill>
          <a:blip r:embed="rId5"/>
          <a:stretch>
            <a:fillRect/>
          </a:stretch>
        </p:blipFill>
        <p:spPr>
          <a:xfrm>
            <a:off x="2996292" y="91511"/>
            <a:ext cx="606880" cy="538156"/>
          </a:xfrm>
          <a:prstGeom prst="rect">
            <a:avLst/>
          </a:prstGeom>
        </p:spPr>
      </p:pic>
      <p:sp>
        <p:nvSpPr>
          <p:cNvPr id="8" name="TextBox 7">
            <a:extLst>
              <a:ext uri="{FF2B5EF4-FFF2-40B4-BE49-F238E27FC236}">
                <a16:creationId xmlns:a16="http://schemas.microsoft.com/office/drawing/2014/main" id="{E3C55E1E-B8C3-473B-9E0A-7B39774E96A5}"/>
              </a:ext>
            </a:extLst>
          </p:cNvPr>
          <p:cNvSpPr txBox="1"/>
          <p:nvPr/>
        </p:nvSpPr>
        <p:spPr>
          <a:xfrm>
            <a:off x="318986" y="1454318"/>
            <a:ext cx="1017719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MATLAB simulation incorporating error in measurements. </a:t>
            </a:r>
          </a:p>
        </p:txBody>
      </p:sp>
      <p:pic>
        <p:nvPicPr>
          <p:cNvPr id="9" name="Picture 9" descr="A close up of text on a white background&#10;&#10;Description generated with very high confidence">
            <a:extLst>
              <a:ext uri="{FF2B5EF4-FFF2-40B4-BE49-F238E27FC236}">
                <a16:creationId xmlns:a16="http://schemas.microsoft.com/office/drawing/2014/main" id="{231BC433-60EB-4FD9-92FC-4C187E56004A}"/>
              </a:ext>
            </a:extLst>
          </p:cNvPr>
          <p:cNvPicPr>
            <a:picLocks noChangeAspect="1"/>
          </p:cNvPicPr>
          <p:nvPr/>
        </p:nvPicPr>
        <p:blipFill rotWithShape="1">
          <a:blip r:embed="rId6"/>
          <a:srcRect l="13162" r="10157" b="-191"/>
          <a:stretch/>
        </p:blipFill>
        <p:spPr>
          <a:xfrm>
            <a:off x="318338" y="1969278"/>
            <a:ext cx="5825291" cy="4838074"/>
          </a:xfrm>
          <a:prstGeom prst="rect">
            <a:avLst/>
          </a:prstGeom>
        </p:spPr>
      </p:pic>
      <p:sp>
        <p:nvSpPr>
          <p:cNvPr id="10" name="TextBox 9">
            <a:extLst>
              <a:ext uri="{FF2B5EF4-FFF2-40B4-BE49-F238E27FC236}">
                <a16:creationId xmlns:a16="http://schemas.microsoft.com/office/drawing/2014/main" id="{649E3EF9-4703-4840-B50C-47C6254F4DAE}"/>
              </a:ext>
            </a:extLst>
          </p:cNvPr>
          <p:cNvSpPr txBox="1"/>
          <p:nvPr/>
        </p:nvSpPr>
        <p:spPr>
          <a:xfrm>
            <a:off x="6406551" y="3423249"/>
            <a:ext cx="449723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p>
        </p:txBody>
      </p:sp>
      <p:sp>
        <p:nvSpPr>
          <p:cNvPr id="15" name="TextBox 14">
            <a:extLst>
              <a:ext uri="{FF2B5EF4-FFF2-40B4-BE49-F238E27FC236}">
                <a16:creationId xmlns:a16="http://schemas.microsoft.com/office/drawing/2014/main" id="{0F49E0B8-47A5-41B7-B3FC-7B2B27CCE6A8}"/>
              </a:ext>
            </a:extLst>
          </p:cNvPr>
          <p:cNvSpPr txBox="1"/>
          <p:nvPr/>
        </p:nvSpPr>
        <p:spPr>
          <a:xfrm>
            <a:off x="3459192" y="2503098"/>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Calculated Spin Axis</a:t>
            </a:r>
          </a:p>
          <a:p>
            <a:r>
              <a:rPr lang="en-US">
                <a:solidFill>
                  <a:srgbClr val="00B050"/>
                </a:solidFill>
              </a:rPr>
              <a:t>Actual Spin Axis</a:t>
            </a:r>
          </a:p>
        </p:txBody>
      </p:sp>
      <p:sp>
        <p:nvSpPr>
          <p:cNvPr id="4" name="TextBox 3">
            <a:extLst>
              <a:ext uri="{FF2B5EF4-FFF2-40B4-BE49-F238E27FC236}">
                <a16:creationId xmlns:a16="http://schemas.microsoft.com/office/drawing/2014/main" id="{B6505DB3-04D8-4333-A14B-870F9BC85561}"/>
              </a:ext>
            </a:extLst>
          </p:cNvPr>
          <p:cNvSpPr txBox="1"/>
          <p:nvPr/>
        </p:nvSpPr>
        <p:spPr>
          <a:xfrm>
            <a:off x="6262778" y="6341852"/>
            <a:ext cx="1693653"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Side View</a:t>
            </a:r>
          </a:p>
        </p:txBody>
      </p:sp>
      <p:sp>
        <p:nvSpPr>
          <p:cNvPr id="5" name="TextBox 4">
            <a:extLst>
              <a:ext uri="{FF2B5EF4-FFF2-40B4-BE49-F238E27FC236}">
                <a16:creationId xmlns:a16="http://schemas.microsoft.com/office/drawing/2014/main" id="{0CEF0925-070C-4411-808D-D87BFE19BEF7}"/>
              </a:ext>
            </a:extLst>
          </p:cNvPr>
          <p:cNvSpPr txBox="1"/>
          <p:nvPr/>
        </p:nvSpPr>
        <p:spPr>
          <a:xfrm>
            <a:off x="6464061" y="2186796"/>
            <a:ext cx="4252822" cy="35394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u="sng"/>
          </a:p>
          <a:p>
            <a:endParaRPr lang="en-US" sz="2800"/>
          </a:p>
          <a:p>
            <a:pPr marL="285750" indent="-285750">
              <a:buFont typeface="Arial"/>
              <a:buChar char="•"/>
            </a:pPr>
            <a:r>
              <a:rPr lang="en-US" sz="2800"/>
              <a:t>Measured X,Y,Z position from AR tags and intel</a:t>
            </a:r>
          </a:p>
          <a:p>
            <a:pPr marL="285750" indent="-285750">
              <a:buFont typeface="Arial"/>
              <a:buChar char="•"/>
            </a:pPr>
            <a:r>
              <a:rPr lang="en-US" sz="2800"/>
              <a:t>Black circle is true path of the AR tags on the GP</a:t>
            </a:r>
          </a:p>
        </p:txBody>
      </p:sp>
      <p:sp>
        <p:nvSpPr>
          <p:cNvPr id="3" name="Slide Number Placeholder 2">
            <a:extLst>
              <a:ext uri="{FF2B5EF4-FFF2-40B4-BE49-F238E27FC236}">
                <a16:creationId xmlns:a16="http://schemas.microsoft.com/office/drawing/2014/main" id="{EA97C350-13B0-4C6A-BFA2-4DCDEEC36B51}"/>
              </a:ext>
            </a:extLst>
          </p:cNvPr>
          <p:cNvSpPr>
            <a:spLocks noGrp="1"/>
          </p:cNvSpPr>
          <p:nvPr>
            <p:ph type="sldNum" sz="quarter" idx="12"/>
          </p:nvPr>
        </p:nvSpPr>
        <p:spPr/>
        <p:txBody>
          <a:bodyPr>
            <a:normAutofit lnSpcReduction="10000"/>
          </a:bodyPr>
          <a:lstStyle/>
          <a:p>
            <a:fld id="{330EA680-D336-4FF7-8B7A-9848BB0A1C32}" type="slidenum">
              <a:rPr lang="en-US" smtClean="0"/>
              <a:t>71</a:t>
            </a:fld>
            <a:endParaRPr lang="en-US"/>
          </a:p>
        </p:txBody>
      </p:sp>
    </p:spTree>
    <p:extLst>
      <p:ext uri="{BB962C8B-B14F-4D97-AF65-F5344CB8AC3E}">
        <p14:creationId xmlns:p14="http://schemas.microsoft.com/office/powerpoint/2010/main" val="544299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26924" y="683842"/>
            <a:ext cx="10585885" cy="1000350"/>
          </a:xfrm>
        </p:spPr>
        <p:txBody>
          <a:bodyPr>
            <a:normAutofit fontScale="90000"/>
          </a:bodyPr>
          <a:lstStyle/>
          <a:p>
            <a:r>
              <a:rPr lang="en-US"/>
              <a:t>Secondary Sensor + EE Spin Up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89975"/>
            <a:ext cx="958513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Validate that we can spin up the EE such that it's rate and phase match that of the GP using data from the PIXY2 secondary sensor within the accuracy specified by DRs # and #</a:t>
            </a:r>
            <a:endParaRPr lang="en-US"/>
          </a:p>
        </p:txBody>
      </p:sp>
      <p:sp>
        <p:nvSpPr>
          <p:cNvPr id="10" name="TextBox 9">
            <a:extLst>
              <a:ext uri="{FF2B5EF4-FFF2-40B4-BE49-F238E27FC236}">
                <a16:creationId xmlns:a16="http://schemas.microsoft.com/office/drawing/2014/main" id="{A8195E55-4DD7-40E8-B318-2EA3822C18DA}"/>
              </a:ext>
            </a:extLst>
          </p:cNvPr>
          <p:cNvSpPr txBox="1"/>
          <p:nvPr/>
        </p:nvSpPr>
        <p:spPr>
          <a:xfrm>
            <a:off x="527110" y="2790641"/>
            <a:ext cx="9403322"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endParaRPr lang="en-US" sz="2400"/>
          </a:p>
          <a:p>
            <a:pPr marL="457200" indent="-457200">
              <a:buAutoNum type="arabicPeriod"/>
            </a:pPr>
            <a:endParaRPr lang="en-US" sz="2400"/>
          </a:p>
          <a:p>
            <a:endParaRPr lang="en-US" sz="2400"/>
          </a:p>
        </p:txBody>
      </p:sp>
      <p:sp>
        <p:nvSpPr>
          <p:cNvPr id="2" name="Slide Number Placeholder 1">
            <a:extLst>
              <a:ext uri="{FF2B5EF4-FFF2-40B4-BE49-F238E27FC236}">
                <a16:creationId xmlns:a16="http://schemas.microsoft.com/office/drawing/2014/main" id="{5BB563A9-CA81-42DC-8584-CB53BE1F301C}"/>
              </a:ext>
            </a:extLst>
          </p:cNvPr>
          <p:cNvSpPr>
            <a:spLocks noGrp="1"/>
          </p:cNvSpPr>
          <p:nvPr>
            <p:ph type="sldNum" sz="quarter" idx="12"/>
          </p:nvPr>
        </p:nvSpPr>
        <p:spPr/>
        <p:txBody>
          <a:bodyPr>
            <a:normAutofit lnSpcReduction="10000"/>
          </a:bodyPr>
          <a:lstStyle/>
          <a:p>
            <a:fld id="{330EA680-D336-4FF7-8B7A-9848BB0A1C32}" type="slidenum">
              <a:rPr lang="en-US" smtClean="0"/>
              <a:t>72</a:t>
            </a:fld>
            <a:endParaRPr lang="en-US"/>
          </a:p>
        </p:txBody>
      </p:sp>
    </p:spTree>
    <p:extLst>
      <p:ext uri="{BB962C8B-B14F-4D97-AF65-F5344CB8AC3E}">
        <p14:creationId xmlns:p14="http://schemas.microsoft.com/office/powerpoint/2010/main" val="33236607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411802" y="798964"/>
            <a:ext cx="9993828" cy="989386"/>
          </a:xfrm>
        </p:spPr>
        <p:txBody>
          <a:bodyPr>
            <a:normAutofit fontScale="90000"/>
          </a:bodyPr>
          <a:lstStyle/>
          <a:p>
            <a:r>
              <a:rPr lang="en-US"/>
              <a:t>Secondary Sensor + EE Spin Up Test</a:t>
            </a:r>
            <a:br>
              <a:rPr lang="en-US"/>
            </a:br>
            <a:r>
              <a:rPr lang="en-US"/>
              <a:t>Status: Incomplete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787328"/>
            <a:ext cx="9585130"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Validate that we can spin up the EE such that it's rate and phase match that of the GP using data from the PIXY2 secondary sensor within the accuracy specified by DRs # and #</a:t>
            </a:r>
            <a:endParaRPr lang="en-US"/>
          </a:p>
          <a:p>
            <a:endParaRPr lang="en-US" sz="2400"/>
          </a:p>
          <a:p>
            <a:endParaRPr lang="en-US" sz="2400"/>
          </a:p>
          <a:p>
            <a:endParaRPr lang="en-US" sz="2400"/>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3020886"/>
            <a:ext cx="9041510" cy="30469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Expected Result: </a:t>
            </a:r>
            <a:r>
              <a:rPr lang="en-US" sz="2400"/>
              <a:t>The control law in combination with feedback from the secondary sensor will match the rotation of the GP within the bounds specified by DRs # and # after N seconds</a:t>
            </a:r>
          </a:p>
          <a:p>
            <a:endParaRPr lang="en-US" sz="2400"/>
          </a:p>
          <a:p>
            <a:r>
              <a:rPr lang="en-US" sz="2400" b="1"/>
              <a:t>Concerns: </a:t>
            </a:r>
            <a:r>
              <a:rPr lang="en-US" sz="2400"/>
              <a:t>The acceleration of the wrist actuator may render our control law ineffective. </a:t>
            </a:r>
          </a:p>
          <a:p>
            <a:endParaRPr lang="en-US" sz="2400"/>
          </a:p>
        </p:txBody>
      </p:sp>
      <p:sp>
        <p:nvSpPr>
          <p:cNvPr id="2" name="Slide Number Placeholder 1">
            <a:extLst>
              <a:ext uri="{FF2B5EF4-FFF2-40B4-BE49-F238E27FC236}">
                <a16:creationId xmlns:a16="http://schemas.microsoft.com/office/drawing/2014/main" id="{00EFF222-7CD6-46EF-84EA-12C196113E80}"/>
              </a:ext>
            </a:extLst>
          </p:cNvPr>
          <p:cNvSpPr>
            <a:spLocks noGrp="1"/>
          </p:cNvSpPr>
          <p:nvPr>
            <p:ph type="sldNum" sz="quarter" idx="12"/>
          </p:nvPr>
        </p:nvSpPr>
        <p:spPr/>
        <p:txBody>
          <a:bodyPr>
            <a:normAutofit lnSpcReduction="10000"/>
          </a:bodyPr>
          <a:lstStyle/>
          <a:p>
            <a:fld id="{330EA680-D336-4FF7-8B7A-9848BB0A1C32}" type="slidenum">
              <a:rPr lang="en-US" smtClean="0"/>
              <a:t>73</a:t>
            </a:fld>
            <a:endParaRPr lang="en-US"/>
          </a:p>
        </p:txBody>
      </p:sp>
    </p:spTree>
    <p:extLst>
      <p:ext uri="{BB962C8B-B14F-4D97-AF65-F5344CB8AC3E}">
        <p14:creationId xmlns:p14="http://schemas.microsoft.com/office/powerpoint/2010/main" val="29962478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26924" y="683842"/>
            <a:ext cx="9703281" cy="1000350"/>
          </a:xfrm>
        </p:spPr>
        <p:txBody>
          <a:bodyPr>
            <a:normAutofit fontScale="90000"/>
          </a:bodyPr>
          <a:lstStyle/>
          <a:p>
            <a:r>
              <a:rPr lang="en-US"/>
              <a:t>Primary Sensor + Controlled Motion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89975"/>
            <a:ext cx="958513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Validate that we can control the position of the EE using data from the primary sensor with the accuracy required by DR #</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412382"/>
            <a:ext cx="9403322" cy="52629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t>Attach pearl markers to the EE and base coordinate frame</a:t>
            </a:r>
          </a:p>
          <a:p>
            <a:pPr marL="457200" indent="-457200">
              <a:buAutoNum type="arabicPeriod"/>
            </a:pPr>
            <a:r>
              <a:rPr lang="en-US" sz="2400"/>
              <a:t>Command EE to a position within the arm's range of motion, utilizing position data from the Intel D435 as feedback</a:t>
            </a:r>
          </a:p>
          <a:p>
            <a:pPr marL="457200" indent="-457200">
              <a:buAutoNum type="arabicPeriod"/>
            </a:pPr>
            <a:r>
              <a:rPr lang="en-US" sz="2400"/>
              <a:t>Use VICON to measure the EE's position over time</a:t>
            </a:r>
          </a:p>
          <a:p>
            <a:pPr marL="457200" indent="-457200">
              <a:buAutoNum type="arabicPeriod"/>
            </a:pPr>
            <a:r>
              <a:rPr lang="en-US" sz="2400"/>
              <a:t>Repeat test until statistical significance is achieved, varying the EE position each time</a:t>
            </a:r>
          </a:p>
          <a:p>
            <a:pPr marL="457200" indent="-457200">
              <a:buAutoNum type="arabicPeriod"/>
            </a:pPr>
            <a:r>
              <a:rPr lang="en-US" sz="2400"/>
              <a:t>Subtract the commanded position from the VICON data in the base frame to obtain total errors</a:t>
            </a:r>
          </a:p>
          <a:p>
            <a:pPr marL="457200" indent="-457200">
              <a:buAutoNum type="arabicPeriod"/>
            </a:pPr>
            <a:r>
              <a:rPr lang="en-US" sz="2400"/>
              <a:t>Subtract Intel D435 measurements from VICON measurements to obtain sensor errors</a:t>
            </a:r>
          </a:p>
          <a:p>
            <a:pPr marL="457200" indent="-457200">
              <a:buAutoNum type="arabicPeriod"/>
            </a:pPr>
            <a:r>
              <a:rPr lang="en-US" sz="2400"/>
              <a:t>Run arm simulation using tested commands and compare data</a:t>
            </a:r>
          </a:p>
          <a:p>
            <a:pPr marL="457200" indent="-457200">
              <a:buAutoNum type="arabicPeriod"/>
            </a:pPr>
            <a:endParaRPr lang="en-US" sz="2400"/>
          </a:p>
          <a:p>
            <a:endParaRPr lang="en-US" sz="2400"/>
          </a:p>
        </p:txBody>
      </p:sp>
      <p:sp>
        <p:nvSpPr>
          <p:cNvPr id="2" name="Slide Number Placeholder 1">
            <a:extLst>
              <a:ext uri="{FF2B5EF4-FFF2-40B4-BE49-F238E27FC236}">
                <a16:creationId xmlns:a16="http://schemas.microsoft.com/office/drawing/2014/main" id="{725EC3B3-2092-4743-9BE2-E99E14FFD56C}"/>
              </a:ext>
            </a:extLst>
          </p:cNvPr>
          <p:cNvSpPr>
            <a:spLocks noGrp="1"/>
          </p:cNvSpPr>
          <p:nvPr>
            <p:ph type="sldNum" sz="quarter" idx="12"/>
          </p:nvPr>
        </p:nvSpPr>
        <p:spPr/>
        <p:txBody>
          <a:bodyPr>
            <a:normAutofit lnSpcReduction="10000"/>
          </a:bodyPr>
          <a:lstStyle/>
          <a:p>
            <a:fld id="{330EA680-D336-4FF7-8B7A-9848BB0A1C32}" type="slidenum">
              <a:rPr lang="en-US" smtClean="0"/>
              <a:t>74</a:t>
            </a:fld>
            <a:endParaRPr lang="en-US"/>
          </a:p>
        </p:txBody>
      </p:sp>
    </p:spTree>
    <p:extLst>
      <p:ext uri="{BB962C8B-B14F-4D97-AF65-F5344CB8AC3E}">
        <p14:creationId xmlns:p14="http://schemas.microsoft.com/office/powerpoint/2010/main" val="28369080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411802" y="798964"/>
            <a:ext cx="9993828" cy="989386"/>
          </a:xfrm>
        </p:spPr>
        <p:txBody>
          <a:bodyPr>
            <a:normAutofit fontScale="90000"/>
          </a:bodyPr>
          <a:lstStyle/>
          <a:p>
            <a:r>
              <a:rPr lang="en-US"/>
              <a:t>Primary Sensor + Controlled Motion Test</a:t>
            </a:r>
            <a:br>
              <a:rPr lang="en-US"/>
            </a:br>
            <a:r>
              <a:rPr lang="en-US"/>
              <a:t>Status: Incomplete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787328"/>
            <a:ext cx="9585130"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Validate that we can control the position of the EE using data from the primary sensor with the accuracy required by DR #</a:t>
            </a:r>
          </a:p>
          <a:p>
            <a:endParaRPr lang="en-US" sz="2400"/>
          </a:p>
          <a:p>
            <a:endParaRPr lang="en-US" sz="2400"/>
          </a:p>
          <a:p>
            <a:endParaRPr lang="en-US" sz="2400"/>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3020886"/>
            <a:ext cx="9041510"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Expected Result: </a:t>
            </a:r>
            <a:r>
              <a:rPr lang="en-US" sz="2400"/>
              <a:t>The control law in combination with feedback from the primary sensor will reach the commanded position within the bounds specified by DR#</a:t>
            </a:r>
          </a:p>
          <a:p>
            <a:endParaRPr lang="en-US" sz="2400"/>
          </a:p>
          <a:p>
            <a:r>
              <a:rPr lang="en-US" sz="2400" b="1"/>
              <a:t>Concerns: </a:t>
            </a:r>
            <a:r>
              <a:rPr lang="en-US" sz="2400"/>
              <a:t>We may encounter high settling times that require extensive tuning of the control system to fix</a:t>
            </a:r>
          </a:p>
          <a:p>
            <a:endParaRPr lang="en-US" sz="2400"/>
          </a:p>
        </p:txBody>
      </p:sp>
      <p:sp>
        <p:nvSpPr>
          <p:cNvPr id="2" name="Slide Number Placeholder 1">
            <a:extLst>
              <a:ext uri="{FF2B5EF4-FFF2-40B4-BE49-F238E27FC236}">
                <a16:creationId xmlns:a16="http://schemas.microsoft.com/office/drawing/2014/main" id="{5D731D7C-661E-4F74-82B8-B584DC9D9A59}"/>
              </a:ext>
            </a:extLst>
          </p:cNvPr>
          <p:cNvSpPr>
            <a:spLocks noGrp="1"/>
          </p:cNvSpPr>
          <p:nvPr>
            <p:ph type="sldNum" sz="quarter" idx="12"/>
          </p:nvPr>
        </p:nvSpPr>
        <p:spPr/>
        <p:txBody>
          <a:bodyPr>
            <a:normAutofit lnSpcReduction="10000"/>
          </a:bodyPr>
          <a:lstStyle/>
          <a:p>
            <a:fld id="{330EA680-D336-4FF7-8B7A-9848BB0A1C32}" type="slidenum">
              <a:rPr lang="en-US" smtClean="0"/>
              <a:t>75</a:t>
            </a:fld>
            <a:endParaRPr lang="en-US"/>
          </a:p>
        </p:txBody>
      </p:sp>
    </p:spTree>
    <p:extLst>
      <p:ext uri="{BB962C8B-B14F-4D97-AF65-F5344CB8AC3E}">
        <p14:creationId xmlns:p14="http://schemas.microsoft.com/office/powerpoint/2010/main" val="37044401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lstStyle/>
          <a:p>
            <a:r>
              <a:rPr lang="en-US"/>
              <a:t>Full Integration Testing Procedure</a:t>
            </a:r>
          </a:p>
        </p:txBody>
      </p:sp>
      <p:sp>
        <p:nvSpPr>
          <p:cNvPr id="2" name="TextBox 1">
            <a:extLst>
              <a:ext uri="{FF2B5EF4-FFF2-40B4-BE49-F238E27FC236}">
                <a16:creationId xmlns:a16="http://schemas.microsoft.com/office/drawing/2014/main" id="{63E519ED-64CD-40D0-B8BC-5B448BB28D21}"/>
              </a:ext>
            </a:extLst>
          </p:cNvPr>
          <p:cNvSpPr txBox="1"/>
          <p:nvPr/>
        </p:nvSpPr>
        <p:spPr>
          <a:xfrm>
            <a:off x="425570" y="1561381"/>
            <a:ext cx="5374256" cy="56938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1. Mount arm to GSE</a:t>
            </a:r>
          </a:p>
          <a:p>
            <a:r>
              <a:rPr lang="en-US" sz="2800"/>
              <a:t>2. Computer plugged into arm</a:t>
            </a:r>
          </a:p>
          <a:p>
            <a:r>
              <a:rPr lang="en-US" sz="2800"/>
              <a:t>3. Power plug in / Emergency off ready</a:t>
            </a:r>
          </a:p>
          <a:p>
            <a:r>
              <a:rPr lang="en-US" sz="2800"/>
              <a:t>4. ROS and controls ready</a:t>
            </a:r>
          </a:p>
          <a:p>
            <a:r>
              <a:rPr lang="en-US" sz="2800"/>
              <a:t>5. Cameras on</a:t>
            </a:r>
          </a:p>
          <a:p>
            <a:r>
              <a:rPr lang="en-US" sz="2800"/>
              <a:t>6. Actuate arm to starting position</a:t>
            </a:r>
          </a:p>
          <a:p>
            <a:r>
              <a:rPr lang="en-US" sz="2800"/>
              <a:t>7. Spin up GP</a:t>
            </a:r>
          </a:p>
          <a:p>
            <a:r>
              <a:rPr lang="en-US" sz="2800"/>
              <a:t>8. Track AR tags using Intel D435</a:t>
            </a:r>
          </a:p>
          <a:p>
            <a:r>
              <a:rPr lang="en-US" sz="2800"/>
              <a:t>9. Actuate arm</a:t>
            </a:r>
          </a:p>
          <a:p>
            <a:endParaRPr lang="en-US" sz="2800"/>
          </a:p>
        </p:txBody>
      </p:sp>
      <p:sp>
        <p:nvSpPr>
          <p:cNvPr id="5" name="TextBox 4">
            <a:extLst>
              <a:ext uri="{FF2B5EF4-FFF2-40B4-BE49-F238E27FC236}">
                <a16:creationId xmlns:a16="http://schemas.microsoft.com/office/drawing/2014/main" id="{73A541F8-33C5-4C43-85A9-A790873DC58E}"/>
              </a:ext>
            </a:extLst>
          </p:cNvPr>
          <p:cNvSpPr txBox="1"/>
          <p:nvPr/>
        </p:nvSpPr>
        <p:spPr>
          <a:xfrm>
            <a:off x="5744294" y="1560483"/>
            <a:ext cx="5273614" cy="48320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10. Switch to Pixy 2 at 3" from GP to tip of EE</a:t>
            </a:r>
          </a:p>
          <a:p>
            <a:r>
              <a:rPr lang="en-US" sz="2800"/>
              <a:t>11. Determine spin rate</a:t>
            </a:r>
          </a:p>
          <a:p>
            <a:r>
              <a:rPr lang="en-US" sz="2800"/>
              <a:t>12. Spin up EE</a:t>
            </a:r>
          </a:p>
          <a:p>
            <a:r>
              <a:rPr lang="en-US" sz="2800"/>
              <a:t>13. Switch back to Intel</a:t>
            </a:r>
          </a:p>
          <a:p>
            <a:r>
              <a:rPr lang="en-US" sz="2800"/>
              <a:t>14. Actuate arm forwards</a:t>
            </a:r>
          </a:p>
          <a:p>
            <a:r>
              <a:rPr lang="en-US" sz="2800"/>
              <a:t>15. Force sensors determine binary grapple</a:t>
            </a:r>
          </a:p>
          <a:p>
            <a:r>
              <a:rPr lang="en-US" sz="2800"/>
              <a:t>16. Magnets fail or system shut down</a:t>
            </a:r>
          </a:p>
          <a:p>
            <a:r>
              <a:rPr lang="en-US" sz="2800"/>
              <a:t>17. Power off</a:t>
            </a:r>
          </a:p>
        </p:txBody>
      </p:sp>
      <p:sp>
        <p:nvSpPr>
          <p:cNvPr id="6" name="Slide Number Placeholder 5">
            <a:extLst>
              <a:ext uri="{FF2B5EF4-FFF2-40B4-BE49-F238E27FC236}">
                <a16:creationId xmlns:a16="http://schemas.microsoft.com/office/drawing/2014/main" id="{833470C8-8320-426F-9896-68A4FDF6A9AB}"/>
              </a:ext>
            </a:extLst>
          </p:cNvPr>
          <p:cNvSpPr>
            <a:spLocks noGrp="1"/>
          </p:cNvSpPr>
          <p:nvPr>
            <p:ph type="sldNum" sz="quarter" idx="12"/>
          </p:nvPr>
        </p:nvSpPr>
        <p:spPr/>
        <p:txBody>
          <a:bodyPr>
            <a:normAutofit lnSpcReduction="10000"/>
          </a:bodyPr>
          <a:lstStyle/>
          <a:p>
            <a:fld id="{330EA680-D336-4FF7-8B7A-9848BB0A1C32}" type="slidenum">
              <a:rPr lang="en-US" smtClean="0"/>
              <a:t>76</a:t>
            </a:fld>
            <a:endParaRPr lang="en-US"/>
          </a:p>
        </p:txBody>
      </p:sp>
    </p:spTree>
    <p:extLst>
      <p:ext uri="{BB962C8B-B14F-4D97-AF65-F5344CB8AC3E}">
        <p14:creationId xmlns:p14="http://schemas.microsoft.com/office/powerpoint/2010/main" val="19741333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fontScale="90000"/>
          </a:bodyPr>
          <a:lstStyle/>
          <a:p>
            <a:r>
              <a:rPr lang="en-US"/>
              <a:t>GP Location Estimation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7929563"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errors introduced by transferring data between the primary and secondary camera frames is less than that specified by DR#</a:t>
            </a:r>
          </a:p>
        </p:txBody>
      </p:sp>
      <p:sp>
        <p:nvSpPr>
          <p:cNvPr id="10" name="TextBox 9">
            <a:extLst>
              <a:ext uri="{FF2B5EF4-FFF2-40B4-BE49-F238E27FC236}">
                <a16:creationId xmlns:a16="http://schemas.microsoft.com/office/drawing/2014/main" id="{A8195E55-4DD7-40E8-B318-2EA3822C18DA}"/>
              </a:ext>
            </a:extLst>
          </p:cNvPr>
          <p:cNvSpPr txBox="1"/>
          <p:nvPr/>
        </p:nvSpPr>
        <p:spPr>
          <a:xfrm>
            <a:off x="527110" y="2160209"/>
            <a:ext cx="904151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endParaRPr lang="en-US" sz="2400"/>
          </a:p>
          <a:p>
            <a:endParaRPr lang="en-US" sz="2400"/>
          </a:p>
        </p:txBody>
      </p:sp>
      <p:sp>
        <p:nvSpPr>
          <p:cNvPr id="2" name="Slide Number Placeholder 1">
            <a:extLst>
              <a:ext uri="{FF2B5EF4-FFF2-40B4-BE49-F238E27FC236}">
                <a16:creationId xmlns:a16="http://schemas.microsoft.com/office/drawing/2014/main" id="{30301112-8003-479D-9266-30282B39259A}"/>
              </a:ext>
            </a:extLst>
          </p:cNvPr>
          <p:cNvSpPr>
            <a:spLocks noGrp="1"/>
          </p:cNvSpPr>
          <p:nvPr>
            <p:ph type="sldNum" sz="quarter" idx="12"/>
          </p:nvPr>
        </p:nvSpPr>
        <p:spPr/>
        <p:txBody>
          <a:bodyPr>
            <a:normAutofit lnSpcReduction="10000"/>
          </a:bodyPr>
          <a:lstStyle/>
          <a:p>
            <a:fld id="{330EA680-D336-4FF7-8B7A-9848BB0A1C32}" type="slidenum">
              <a:rPr lang="en-US" smtClean="0"/>
              <a:t>77</a:t>
            </a:fld>
            <a:endParaRPr lang="en-US"/>
          </a:p>
        </p:txBody>
      </p:sp>
    </p:spTree>
    <p:extLst>
      <p:ext uri="{BB962C8B-B14F-4D97-AF65-F5344CB8AC3E}">
        <p14:creationId xmlns:p14="http://schemas.microsoft.com/office/powerpoint/2010/main" val="1335159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Sensor Transfer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7929563"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errors introduced by transferring data between the primary and secondary camera frames is less than that specified by DR#</a:t>
            </a:r>
          </a:p>
        </p:txBody>
      </p:sp>
      <p:sp>
        <p:nvSpPr>
          <p:cNvPr id="10" name="TextBox 9">
            <a:extLst>
              <a:ext uri="{FF2B5EF4-FFF2-40B4-BE49-F238E27FC236}">
                <a16:creationId xmlns:a16="http://schemas.microsoft.com/office/drawing/2014/main" id="{A8195E55-4DD7-40E8-B318-2EA3822C18DA}"/>
              </a:ext>
            </a:extLst>
          </p:cNvPr>
          <p:cNvSpPr txBox="1"/>
          <p:nvPr/>
        </p:nvSpPr>
        <p:spPr>
          <a:xfrm>
            <a:off x="527110" y="2160209"/>
            <a:ext cx="904151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endParaRPr lang="en-US" sz="2400"/>
          </a:p>
          <a:p>
            <a:endParaRPr lang="en-US" sz="2400"/>
          </a:p>
        </p:txBody>
      </p:sp>
      <p:sp>
        <p:nvSpPr>
          <p:cNvPr id="2" name="Slide Number Placeholder 1">
            <a:extLst>
              <a:ext uri="{FF2B5EF4-FFF2-40B4-BE49-F238E27FC236}">
                <a16:creationId xmlns:a16="http://schemas.microsoft.com/office/drawing/2014/main" id="{FDE879AB-368D-4AEF-8094-85815E8584FE}"/>
              </a:ext>
            </a:extLst>
          </p:cNvPr>
          <p:cNvSpPr>
            <a:spLocks noGrp="1"/>
          </p:cNvSpPr>
          <p:nvPr>
            <p:ph type="sldNum" sz="quarter" idx="12"/>
          </p:nvPr>
        </p:nvSpPr>
        <p:spPr/>
        <p:txBody>
          <a:bodyPr>
            <a:normAutofit lnSpcReduction="10000"/>
          </a:bodyPr>
          <a:lstStyle/>
          <a:p>
            <a:fld id="{330EA680-D336-4FF7-8B7A-9848BB0A1C32}" type="slidenum">
              <a:rPr lang="en-US" smtClean="0"/>
              <a:t>78</a:t>
            </a:fld>
            <a:endParaRPr lang="en-US"/>
          </a:p>
        </p:txBody>
      </p:sp>
    </p:spTree>
    <p:extLst>
      <p:ext uri="{BB962C8B-B14F-4D97-AF65-F5344CB8AC3E}">
        <p14:creationId xmlns:p14="http://schemas.microsoft.com/office/powerpoint/2010/main" val="3129972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626533" cy="989386"/>
          </a:xfrm>
        </p:spPr>
        <p:txBody>
          <a:bodyPr>
            <a:normAutofit fontScale="90000"/>
          </a:bodyPr>
          <a:lstStyle/>
          <a:p>
            <a:r>
              <a:rPr lang="en-US"/>
              <a:t>Sensor Transfer Test Status: Incomplete</a:t>
            </a:r>
          </a:p>
        </p:txBody>
      </p:sp>
      <p:sp>
        <p:nvSpPr>
          <p:cNvPr id="5" name="TextBox 4">
            <a:extLst>
              <a:ext uri="{FF2B5EF4-FFF2-40B4-BE49-F238E27FC236}">
                <a16:creationId xmlns:a16="http://schemas.microsoft.com/office/drawing/2014/main" id="{0F30C4B8-3033-4C7F-A916-EEC8EF66D2FD}"/>
              </a:ext>
            </a:extLst>
          </p:cNvPr>
          <p:cNvSpPr txBox="1"/>
          <p:nvPr/>
        </p:nvSpPr>
        <p:spPr>
          <a:xfrm>
            <a:off x="918711" y="1502263"/>
            <a:ext cx="9239759"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that the errors introduced by transferring data between the primary and secondary camera frames is less than that specified by DR#</a:t>
            </a:r>
          </a:p>
          <a:p>
            <a:endParaRPr lang="en-US" sz="2400"/>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406900"/>
            <a:ext cx="904151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p>
          <a:p>
            <a:endParaRPr lang="en-US" sz="2400"/>
          </a:p>
          <a:p>
            <a:endParaRPr lang="en-US" sz="2400"/>
          </a:p>
        </p:txBody>
      </p:sp>
      <p:sp>
        <p:nvSpPr>
          <p:cNvPr id="2" name="Slide Number Placeholder 1">
            <a:extLst>
              <a:ext uri="{FF2B5EF4-FFF2-40B4-BE49-F238E27FC236}">
                <a16:creationId xmlns:a16="http://schemas.microsoft.com/office/drawing/2014/main" id="{71CC3F44-C507-4A72-96A9-D9C44DDC6352}"/>
              </a:ext>
            </a:extLst>
          </p:cNvPr>
          <p:cNvSpPr>
            <a:spLocks noGrp="1"/>
          </p:cNvSpPr>
          <p:nvPr>
            <p:ph type="sldNum" sz="quarter" idx="12"/>
          </p:nvPr>
        </p:nvSpPr>
        <p:spPr/>
        <p:txBody>
          <a:bodyPr>
            <a:normAutofit lnSpcReduction="10000"/>
          </a:bodyPr>
          <a:lstStyle/>
          <a:p>
            <a:fld id="{330EA680-D336-4FF7-8B7A-9848BB0A1C32}" type="slidenum">
              <a:rPr lang="en-US" smtClean="0"/>
              <a:t>79</a:t>
            </a:fld>
            <a:endParaRPr lang="en-US"/>
          </a:p>
        </p:txBody>
      </p:sp>
    </p:spTree>
    <p:extLst>
      <p:ext uri="{BB962C8B-B14F-4D97-AF65-F5344CB8AC3E}">
        <p14:creationId xmlns:p14="http://schemas.microsoft.com/office/powerpoint/2010/main" val="1010093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4" name="TextBox 3">
            <a:extLst>
              <a:ext uri="{FF2B5EF4-FFF2-40B4-BE49-F238E27FC236}">
                <a16:creationId xmlns:a16="http://schemas.microsoft.com/office/drawing/2014/main" id="{4B12F663-7DE4-478C-9169-8E52E1BD2C70}"/>
              </a:ext>
            </a:extLst>
          </p:cNvPr>
          <p:cNvSpPr txBox="1"/>
          <p:nvPr/>
        </p:nvSpPr>
        <p:spPr>
          <a:xfrm>
            <a:off x="411193" y="1230702"/>
            <a:ext cx="349082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3. Secondary camera takes over to determine spin rate</a:t>
            </a:r>
          </a:p>
        </p:txBody>
      </p:sp>
      <p:pic>
        <p:nvPicPr>
          <p:cNvPr id="5" name="Picture 13">
            <a:extLst>
              <a:ext uri="{FF2B5EF4-FFF2-40B4-BE49-F238E27FC236}">
                <a16:creationId xmlns:a16="http://schemas.microsoft.com/office/drawing/2014/main" id="{47BA9F6B-E9E6-46C2-B19B-5EF248AC20F8}"/>
              </a:ext>
            </a:extLst>
          </p:cNvPr>
          <p:cNvPicPr>
            <a:picLocks noChangeAspect="1"/>
          </p:cNvPicPr>
          <p:nvPr/>
        </p:nvPicPr>
        <p:blipFill>
          <a:blip r:embed="rId6"/>
          <a:stretch>
            <a:fillRect/>
          </a:stretch>
        </p:blipFill>
        <p:spPr>
          <a:xfrm rot="18540000">
            <a:off x="116007" y="4222325"/>
            <a:ext cx="4482861" cy="372067"/>
          </a:xfrm>
          <a:prstGeom prst="rect">
            <a:avLst/>
          </a:prstGeom>
        </p:spPr>
      </p:pic>
      <p:cxnSp>
        <p:nvCxnSpPr>
          <p:cNvPr id="6" name="Straight Arrow Connector 5">
            <a:extLst>
              <a:ext uri="{FF2B5EF4-FFF2-40B4-BE49-F238E27FC236}">
                <a16:creationId xmlns:a16="http://schemas.microsoft.com/office/drawing/2014/main" id="{AC60458F-8E08-4AF0-B5F4-BBE63C4C3759}"/>
              </a:ext>
            </a:extLst>
          </p:cNvPr>
          <p:cNvCxnSpPr/>
          <p:nvPr/>
        </p:nvCxnSpPr>
        <p:spPr>
          <a:xfrm flipH="1">
            <a:off x="9644330" y="5401574"/>
            <a:ext cx="5752" cy="114443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8" name="Straight Arrow Connector 7">
            <a:extLst>
              <a:ext uri="{FF2B5EF4-FFF2-40B4-BE49-F238E27FC236}">
                <a16:creationId xmlns:a16="http://schemas.microsoft.com/office/drawing/2014/main" id="{07AAD470-0A57-4E3C-9DF4-EC4FFED491A3}"/>
              </a:ext>
            </a:extLst>
          </p:cNvPr>
          <p:cNvCxnSpPr>
            <a:cxnSpLocks/>
          </p:cNvCxnSpPr>
          <p:nvPr/>
        </p:nvCxnSpPr>
        <p:spPr>
          <a:xfrm flipV="1">
            <a:off x="9641127" y="5399665"/>
            <a:ext cx="1357222" cy="57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4151410D-EC2D-410C-8E72-B7488559FA98}"/>
              </a:ext>
            </a:extLst>
          </p:cNvPr>
          <p:cNvSpPr txBox="1"/>
          <p:nvPr/>
        </p:nvSpPr>
        <p:spPr>
          <a:xfrm>
            <a:off x="10934520" y="5111690"/>
            <a:ext cx="428446"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i="1"/>
              <a:t>x̂</a:t>
            </a:r>
            <a:endParaRPr lang="en-US" sz="3200"/>
          </a:p>
        </p:txBody>
      </p:sp>
      <p:sp>
        <p:nvSpPr>
          <p:cNvPr id="12" name="TextBox 11">
            <a:extLst>
              <a:ext uri="{FF2B5EF4-FFF2-40B4-BE49-F238E27FC236}">
                <a16:creationId xmlns:a16="http://schemas.microsoft.com/office/drawing/2014/main" id="{C5640ADA-19AC-4B52-986A-D6487EF31CA5}"/>
              </a:ext>
            </a:extLst>
          </p:cNvPr>
          <p:cNvSpPr txBox="1"/>
          <p:nvPr/>
        </p:nvSpPr>
        <p:spPr>
          <a:xfrm>
            <a:off x="9710648" y="6216949"/>
            <a:ext cx="57221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 </a:t>
            </a:r>
            <a:r>
              <a:rPr lang="en-US" sz="3600" b="1"/>
              <a:t>ŷ</a:t>
            </a:r>
          </a:p>
        </p:txBody>
      </p:sp>
      <p:sp>
        <p:nvSpPr>
          <p:cNvPr id="37" name="TextBox 36">
            <a:extLst>
              <a:ext uri="{FF2B5EF4-FFF2-40B4-BE49-F238E27FC236}">
                <a16:creationId xmlns:a16="http://schemas.microsoft.com/office/drawing/2014/main" id="{C35C60CB-6D05-48A6-A900-7ABE0CFB5712}"/>
              </a:ext>
            </a:extLst>
          </p:cNvPr>
          <p:cNvSpPr txBox="1"/>
          <p:nvPr/>
        </p:nvSpPr>
        <p:spPr>
          <a:xfrm>
            <a:off x="3890513" y="1230701"/>
            <a:ext cx="287259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4. EE is spun up to match GP spin rate </a:t>
            </a:r>
          </a:p>
        </p:txBody>
      </p:sp>
      <p:sp>
        <p:nvSpPr>
          <p:cNvPr id="38" name="TextBox 37">
            <a:extLst>
              <a:ext uri="{FF2B5EF4-FFF2-40B4-BE49-F238E27FC236}">
                <a16:creationId xmlns:a16="http://schemas.microsoft.com/office/drawing/2014/main" id="{EB56720A-85CA-46BF-999C-D590A148334E}"/>
              </a:ext>
            </a:extLst>
          </p:cNvPr>
          <p:cNvSpPr txBox="1"/>
          <p:nvPr/>
        </p:nvSpPr>
        <p:spPr>
          <a:xfrm>
            <a:off x="6377796" y="1230702"/>
            <a:ext cx="3347048"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5. Arm actuates forwards and force sensors determine if successful grapple is achieved</a:t>
            </a:r>
          </a:p>
        </p:txBody>
      </p:sp>
      <p:pic>
        <p:nvPicPr>
          <p:cNvPr id="15" name="Picture 13">
            <a:extLst>
              <a:ext uri="{FF2B5EF4-FFF2-40B4-BE49-F238E27FC236}">
                <a16:creationId xmlns:a16="http://schemas.microsoft.com/office/drawing/2014/main" id="{1DA50C3D-AA8B-47F7-AF46-44B156BFABC4}"/>
              </a:ext>
            </a:extLst>
          </p:cNvPr>
          <p:cNvPicPr>
            <a:picLocks noChangeAspect="1"/>
          </p:cNvPicPr>
          <p:nvPr/>
        </p:nvPicPr>
        <p:blipFill>
          <a:blip r:embed="rId6"/>
          <a:stretch>
            <a:fillRect/>
          </a:stretch>
        </p:blipFill>
        <p:spPr>
          <a:xfrm>
            <a:off x="4768520" y="3727744"/>
            <a:ext cx="6236898" cy="515840"/>
          </a:xfrm>
          <a:prstGeom prst="rect">
            <a:avLst/>
          </a:prstGeom>
        </p:spPr>
      </p:pic>
      <p:pic>
        <p:nvPicPr>
          <p:cNvPr id="18" name="Picture 40" descr="A circuit board&#10;&#10;Description generated with very high confidence">
            <a:extLst>
              <a:ext uri="{FF2B5EF4-FFF2-40B4-BE49-F238E27FC236}">
                <a16:creationId xmlns:a16="http://schemas.microsoft.com/office/drawing/2014/main" id="{B0C27900-5DCA-441A-80C1-88738D951814}"/>
              </a:ext>
            </a:extLst>
          </p:cNvPr>
          <p:cNvPicPr>
            <a:picLocks noChangeAspect="1"/>
          </p:cNvPicPr>
          <p:nvPr/>
        </p:nvPicPr>
        <p:blipFill>
          <a:blip r:embed="rId7"/>
          <a:stretch>
            <a:fillRect/>
          </a:stretch>
        </p:blipFill>
        <p:spPr>
          <a:xfrm>
            <a:off x="7330476" y="5244681"/>
            <a:ext cx="1111011" cy="1300073"/>
          </a:xfrm>
          <a:prstGeom prst="rect">
            <a:avLst/>
          </a:prstGeom>
        </p:spPr>
      </p:pic>
      <p:sp>
        <p:nvSpPr>
          <p:cNvPr id="43" name="Arrow: Up 42">
            <a:extLst>
              <a:ext uri="{FF2B5EF4-FFF2-40B4-BE49-F238E27FC236}">
                <a16:creationId xmlns:a16="http://schemas.microsoft.com/office/drawing/2014/main" id="{250393CD-E7F1-4E3D-A851-F51D4C50F38C}"/>
              </a:ext>
            </a:extLst>
          </p:cNvPr>
          <p:cNvSpPr/>
          <p:nvPr/>
        </p:nvSpPr>
        <p:spPr>
          <a:xfrm>
            <a:off x="7751495" y="4248136"/>
            <a:ext cx="254595" cy="97840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Up 44">
            <a:extLst>
              <a:ext uri="{FF2B5EF4-FFF2-40B4-BE49-F238E27FC236}">
                <a16:creationId xmlns:a16="http://schemas.microsoft.com/office/drawing/2014/main" id="{32EC9F71-715C-4042-A67B-DE918293E6EA}"/>
              </a:ext>
            </a:extLst>
          </p:cNvPr>
          <p:cNvSpPr/>
          <p:nvPr/>
        </p:nvSpPr>
        <p:spPr>
          <a:xfrm rot="-840000">
            <a:off x="7449570" y="4334400"/>
            <a:ext cx="254595" cy="97840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Up 45">
            <a:extLst>
              <a:ext uri="{FF2B5EF4-FFF2-40B4-BE49-F238E27FC236}">
                <a16:creationId xmlns:a16="http://schemas.microsoft.com/office/drawing/2014/main" id="{6D68F53C-1989-449D-857E-A99F2030D8C2}"/>
              </a:ext>
            </a:extLst>
          </p:cNvPr>
          <p:cNvSpPr/>
          <p:nvPr/>
        </p:nvSpPr>
        <p:spPr>
          <a:xfrm rot="840000" flipH="1">
            <a:off x="8067796" y="4334399"/>
            <a:ext cx="254595" cy="97840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718D25F-C485-421B-B5F2-8627C8423111}"/>
              </a:ext>
            </a:extLst>
          </p:cNvPr>
          <p:cNvSpPr txBox="1"/>
          <p:nvPr/>
        </p:nvSpPr>
        <p:spPr>
          <a:xfrm>
            <a:off x="7269193" y="195533"/>
            <a:ext cx="324640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t>CONOPS</a:t>
            </a:r>
          </a:p>
        </p:txBody>
      </p:sp>
      <p:sp>
        <p:nvSpPr>
          <p:cNvPr id="3" name="Oval 2">
            <a:extLst>
              <a:ext uri="{FF2B5EF4-FFF2-40B4-BE49-F238E27FC236}">
                <a16:creationId xmlns:a16="http://schemas.microsoft.com/office/drawing/2014/main" id="{CFCA7990-6A08-4DBE-9A4C-A5D96BA9F73F}"/>
              </a:ext>
            </a:extLst>
          </p:cNvPr>
          <p:cNvSpPr/>
          <p:nvPr/>
        </p:nvSpPr>
        <p:spPr>
          <a:xfrm>
            <a:off x="404543" y="2381430"/>
            <a:ext cx="4091795" cy="412055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25EE6B2-D68F-4655-96BF-98CFA8EBAB63}"/>
              </a:ext>
            </a:extLst>
          </p:cNvPr>
          <p:cNvSpPr/>
          <p:nvPr/>
        </p:nvSpPr>
        <p:spPr>
          <a:xfrm flipH="1">
            <a:off x="2283125" y="4323272"/>
            <a:ext cx="163901" cy="15240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70718F-A829-49DF-844E-52E3287DD1D4}"/>
              </a:ext>
            </a:extLst>
          </p:cNvPr>
          <p:cNvSpPr txBox="1"/>
          <p:nvPr/>
        </p:nvSpPr>
        <p:spPr>
          <a:xfrm>
            <a:off x="2523765" y="4507841"/>
            <a:ext cx="173678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Determined Spin Axis</a:t>
            </a:r>
          </a:p>
        </p:txBody>
      </p:sp>
      <p:sp>
        <p:nvSpPr>
          <p:cNvPr id="13" name="TextBox 12">
            <a:extLst>
              <a:ext uri="{FF2B5EF4-FFF2-40B4-BE49-F238E27FC236}">
                <a16:creationId xmlns:a16="http://schemas.microsoft.com/office/drawing/2014/main" id="{7B6DFCD4-A9B5-451B-9886-C095F0CF4684}"/>
              </a:ext>
            </a:extLst>
          </p:cNvPr>
          <p:cNvSpPr txBox="1"/>
          <p:nvPr/>
        </p:nvSpPr>
        <p:spPr>
          <a:xfrm>
            <a:off x="2925433" y="6491018"/>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(X,Y,Z) AR positions</a:t>
            </a:r>
          </a:p>
        </p:txBody>
      </p:sp>
      <p:sp>
        <p:nvSpPr>
          <p:cNvPr id="2" name="Slide Number Placeholder 1">
            <a:extLst>
              <a:ext uri="{FF2B5EF4-FFF2-40B4-BE49-F238E27FC236}">
                <a16:creationId xmlns:a16="http://schemas.microsoft.com/office/drawing/2014/main" id="{8246C62E-3D63-43FD-82F0-27CF965FB3B7}"/>
              </a:ext>
            </a:extLst>
          </p:cNvPr>
          <p:cNvSpPr>
            <a:spLocks noGrp="1"/>
          </p:cNvSpPr>
          <p:nvPr>
            <p:ph type="sldNum" sz="quarter" idx="12"/>
          </p:nvPr>
        </p:nvSpPr>
        <p:spPr/>
        <p:txBody>
          <a:bodyPr>
            <a:normAutofit lnSpcReduction="10000"/>
          </a:bodyPr>
          <a:lstStyle/>
          <a:p>
            <a:fld id="{330EA680-D336-4FF7-8B7A-9848BB0A1C32}" type="slidenum">
              <a:rPr lang="en-US" smtClean="0"/>
              <a:t>8</a:t>
            </a:fld>
            <a:endParaRPr lang="en-US"/>
          </a:p>
        </p:txBody>
      </p:sp>
    </p:spTree>
    <p:extLst>
      <p:ext uri="{BB962C8B-B14F-4D97-AF65-F5344CB8AC3E}">
        <p14:creationId xmlns:p14="http://schemas.microsoft.com/office/powerpoint/2010/main" val="29029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32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fontScale="90000"/>
          </a:bodyPr>
          <a:lstStyle/>
          <a:p>
            <a:r>
              <a:rPr lang="en-US"/>
              <a:t>Uncontrolled Accuracy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958513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Determining how accurately the EE arrives at a commanded position before applying the control law</a:t>
            </a:r>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346598"/>
            <a:ext cx="9403322" cy="30469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t>Attach pearl markers to the EE and base coordinate frame</a:t>
            </a:r>
          </a:p>
          <a:p>
            <a:pPr marL="457200" indent="-457200">
              <a:buAutoNum type="arabicPeriod"/>
            </a:pPr>
            <a:r>
              <a:rPr lang="en-US" sz="2400"/>
              <a:t>Command EE to a position within the arm's range of motion</a:t>
            </a:r>
          </a:p>
          <a:p>
            <a:pPr marL="457200" indent="-457200">
              <a:buAutoNum type="arabicPeriod"/>
            </a:pPr>
            <a:r>
              <a:rPr lang="en-US" sz="2400"/>
              <a:t>Use VICON to measure the EE's position over time</a:t>
            </a:r>
          </a:p>
          <a:p>
            <a:pPr marL="457200" indent="-457200">
              <a:buAutoNum type="arabicPeriod"/>
            </a:pPr>
            <a:r>
              <a:rPr lang="en-US" sz="2400"/>
              <a:t>Repeat until statistical significance is achieved, varying the EE position each time</a:t>
            </a:r>
          </a:p>
          <a:p>
            <a:pPr marL="457200" indent="-457200">
              <a:buAutoNum type="arabicPeriod"/>
            </a:pPr>
            <a:r>
              <a:rPr lang="en-US" sz="2400"/>
              <a:t>Subtract the commanded position from the VICON data in the base frame to obtain errors</a:t>
            </a:r>
          </a:p>
          <a:p>
            <a:endParaRPr lang="en-US" sz="2400"/>
          </a:p>
        </p:txBody>
      </p:sp>
      <p:sp>
        <p:nvSpPr>
          <p:cNvPr id="2" name="Slide Number Placeholder 1">
            <a:extLst>
              <a:ext uri="{FF2B5EF4-FFF2-40B4-BE49-F238E27FC236}">
                <a16:creationId xmlns:a16="http://schemas.microsoft.com/office/drawing/2014/main" id="{7BD15F09-74E7-4B27-8B72-8B2D5AFCA0CB}"/>
              </a:ext>
            </a:extLst>
          </p:cNvPr>
          <p:cNvSpPr>
            <a:spLocks noGrp="1"/>
          </p:cNvSpPr>
          <p:nvPr>
            <p:ph type="sldNum" sz="quarter" idx="12"/>
          </p:nvPr>
        </p:nvSpPr>
        <p:spPr/>
        <p:txBody>
          <a:bodyPr>
            <a:normAutofit lnSpcReduction="10000"/>
          </a:bodyPr>
          <a:lstStyle/>
          <a:p>
            <a:fld id="{330EA680-D336-4FF7-8B7A-9848BB0A1C32}" type="slidenum">
              <a:rPr lang="en-US" smtClean="0"/>
              <a:t>80</a:t>
            </a:fld>
            <a:endParaRPr lang="en-US"/>
          </a:p>
        </p:txBody>
      </p:sp>
    </p:spTree>
    <p:extLst>
      <p:ext uri="{BB962C8B-B14F-4D97-AF65-F5344CB8AC3E}">
        <p14:creationId xmlns:p14="http://schemas.microsoft.com/office/powerpoint/2010/main" val="1444871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864748"/>
            <a:ext cx="9423699" cy="989386"/>
          </a:xfrm>
        </p:spPr>
        <p:txBody>
          <a:bodyPr>
            <a:normAutofit fontScale="90000"/>
          </a:bodyPr>
          <a:lstStyle/>
          <a:p>
            <a:r>
              <a:rPr lang="en-US"/>
              <a:t>Uncontrolled Accuracy Test Status: Incomplete</a:t>
            </a:r>
          </a:p>
        </p:txBody>
      </p:sp>
      <p:sp>
        <p:nvSpPr>
          <p:cNvPr id="5" name="TextBox 4">
            <a:extLst>
              <a:ext uri="{FF2B5EF4-FFF2-40B4-BE49-F238E27FC236}">
                <a16:creationId xmlns:a16="http://schemas.microsoft.com/office/drawing/2014/main" id="{0F30C4B8-3033-4C7F-A916-EEC8EF66D2FD}"/>
              </a:ext>
            </a:extLst>
          </p:cNvPr>
          <p:cNvSpPr txBox="1"/>
          <p:nvPr/>
        </p:nvSpPr>
        <p:spPr>
          <a:xfrm>
            <a:off x="918711" y="1973716"/>
            <a:ext cx="958513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Determining how accurately the EE arrives at a commanded position before applying the control law</a:t>
            </a:r>
            <a:endParaRPr lang="en-US"/>
          </a:p>
        </p:txBody>
      </p:sp>
      <p:sp>
        <p:nvSpPr>
          <p:cNvPr id="10" name="TextBox 9">
            <a:extLst>
              <a:ext uri="{FF2B5EF4-FFF2-40B4-BE49-F238E27FC236}">
                <a16:creationId xmlns:a16="http://schemas.microsoft.com/office/drawing/2014/main" id="{A8195E55-4DD7-40E8-B318-2EA3822C18DA}"/>
              </a:ext>
            </a:extLst>
          </p:cNvPr>
          <p:cNvSpPr txBox="1"/>
          <p:nvPr/>
        </p:nvSpPr>
        <p:spPr>
          <a:xfrm>
            <a:off x="532592" y="2922209"/>
            <a:ext cx="9041510"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Expected Result: </a:t>
            </a:r>
            <a:r>
              <a:rPr lang="en-US" sz="2400"/>
              <a:t>There will be significant errors between the measured and commanded positions. These errors are likely to be biased in the direction of the force of gravity acting on the arm.</a:t>
            </a:r>
          </a:p>
          <a:p>
            <a:endParaRPr lang="en-US" sz="2400"/>
          </a:p>
          <a:p>
            <a:r>
              <a:rPr lang="en-US" sz="2400" b="1"/>
              <a:t>Concerns: </a:t>
            </a:r>
            <a:r>
              <a:rPr lang="en-US" sz="2400"/>
              <a:t>It will be difficult to determine how much of the error is caused by the inverse kinematics and how much is caused by the actuators.</a:t>
            </a:r>
          </a:p>
          <a:p>
            <a:endParaRPr lang="en-US" sz="2400"/>
          </a:p>
        </p:txBody>
      </p:sp>
      <p:sp>
        <p:nvSpPr>
          <p:cNvPr id="2" name="Slide Number Placeholder 1">
            <a:extLst>
              <a:ext uri="{FF2B5EF4-FFF2-40B4-BE49-F238E27FC236}">
                <a16:creationId xmlns:a16="http://schemas.microsoft.com/office/drawing/2014/main" id="{65B6A162-1C8C-4A0D-9408-40578EF3F966}"/>
              </a:ext>
            </a:extLst>
          </p:cNvPr>
          <p:cNvSpPr>
            <a:spLocks noGrp="1"/>
          </p:cNvSpPr>
          <p:nvPr>
            <p:ph type="sldNum" sz="quarter" idx="12"/>
          </p:nvPr>
        </p:nvSpPr>
        <p:spPr/>
        <p:txBody>
          <a:bodyPr>
            <a:normAutofit lnSpcReduction="10000"/>
          </a:bodyPr>
          <a:lstStyle/>
          <a:p>
            <a:fld id="{330EA680-D336-4FF7-8B7A-9848BB0A1C32}" type="slidenum">
              <a:rPr lang="en-US" smtClean="0"/>
              <a:t>81</a:t>
            </a:fld>
            <a:endParaRPr lang="en-US"/>
          </a:p>
        </p:txBody>
      </p:sp>
    </p:spTree>
    <p:extLst>
      <p:ext uri="{BB962C8B-B14F-4D97-AF65-F5344CB8AC3E}">
        <p14:creationId xmlns:p14="http://schemas.microsoft.com/office/powerpoint/2010/main" val="2145768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Arm Thermal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958513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the arm can remain actuated at 90° for at least 255 seconds.</a:t>
            </a:r>
          </a:p>
        </p:txBody>
      </p:sp>
      <p:sp>
        <p:nvSpPr>
          <p:cNvPr id="10" name="TextBox 9">
            <a:extLst>
              <a:ext uri="{FF2B5EF4-FFF2-40B4-BE49-F238E27FC236}">
                <a16:creationId xmlns:a16="http://schemas.microsoft.com/office/drawing/2014/main" id="{A8195E55-4DD7-40E8-B318-2EA3822C18DA}"/>
              </a:ext>
            </a:extLst>
          </p:cNvPr>
          <p:cNvSpPr txBox="1"/>
          <p:nvPr/>
        </p:nvSpPr>
        <p:spPr>
          <a:xfrm>
            <a:off x="527110" y="2160209"/>
            <a:ext cx="9041510"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t>Calibrate actuators</a:t>
            </a:r>
            <a:endParaRPr lang="en-US"/>
          </a:p>
          <a:p>
            <a:pPr marL="457200" indent="-457200">
              <a:buAutoNum type="arabicPeriod"/>
            </a:pPr>
            <a:r>
              <a:rPr lang="en-US" sz="2400"/>
              <a:t>Command arm to hold the base actuator at 90° and all others at 0°</a:t>
            </a:r>
          </a:p>
          <a:p>
            <a:pPr marL="457200" indent="-457200">
              <a:buAutoNum type="arabicPeriod"/>
            </a:pPr>
            <a:r>
              <a:rPr lang="en-US" sz="2400"/>
              <a:t>Hold this position until actuator thermal failure or until 10 minutes have elapsed.</a:t>
            </a:r>
          </a:p>
          <a:p>
            <a:endParaRPr lang="en-US" sz="2400"/>
          </a:p>
        </p:txBody>
      </p:sp>
      <p:sp>
        <p:nvSpPr>
          <p:cNvPr id="2" name="Slide Number Placeholder 1">
            <a:extLst>
              <a:ext uri="{FF2B5EF4-FFF2-40B4-BE49-F238E27FC236}">
                <a16:creationId xmlns:a16="http://schemas.microsoft.com/office/drawing/2014/main" id="{99C97733-7DB7-489E-81DA-47F5D3D7BAB7}"/>
              </a:ext>
            </a:extLst>
          </p:cNvPr>
          <p:cNvSpPr>
            <a:spLocks noGrp="1"/>
          </p:cNvSpPr>
          <p:nvPr>
            <p:ph type="sldNum" sz="quarter" idx="12"/>
          </p:nvPr>
        </p:nvSpPr>
        <p:spPr/>
        <p:txBody>
          <a:bodyPr>
            <a:normAutofit lnSpcReduction="10000"/>
          </a:bodyPr>
          <a:lstStyle/>
          <a:p>
            <a:fld id="{330EA680-D336-4FF7-8B7A-9848BB0A1C32}" type="slidenum">
              <a:rPr lang="en-US" smtClean="0"/>
              <a:t>82</a:t>
            </a:fld>
            <a:endParaRPr lang="en-US"/>
          </a:p>
        </p:txBody>
      </p:sp>
    </p:spTree>
    <p:extLst>
      <p:ext uri="{BB962C8B-B14F-4D97-AF65-F5344CB8AC3E}">
        <p14:creationId xmlns:p14="http://schemas.microsoft.com/office/powerpoint/2010/main" val="38055277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10587293" cy="989386"/>
          </a:xfrm>
        </p:spPr>
        <p:txBody>
          <a:bodyPr>
            <a:normAutofit/>
          </a:bodyPr>
          <a:lstStyle/>
          <a:p>
            <a:r>
              <a:rPr lang="en-US"/>
              <a:t>Intel D435 Accuracy Test - Procedure</a:t>
            </a:r>
          </a:p>
        </p:txBody>
      </p:sp>
      <p:sp>
        <p:nvSpPr>
          <p:cNvPr id="5" name="TextBox 4">
            <a:extLst>
              <a:ext uri="{FF2B5EF4-FFF2-40B4-BE49-F238E27FC236}">
                <a16:creationId xmlns:a16="http://schemas.microsoft.com/office/drawing/2014/main" id="{0F30C4B8-3033-4C7F-A916-EEC8EF66D2FD}"/>
              </a:ext>
            </a:extLst>
          </p:cNvPr>
          <p:cNvSpPr txBox="1"/>
          <p:nvPr/>
        </p:nvSpPr>
        <p:spPr>
          <a:xfrm>
            <a:off x="929675" y="1513227"/>
            <a:ext cx="958513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the Intel's measurement accuracy</a:t>
            </a:r>
          </a:p>
          <a:p>
            <a:endParaRPr lang="en-US" sz="2400"/>
          </a:p>
        </p:txBody>
      </p:sp>
      <p:sp>
        <p:nvSpPr>
          <p:cNvPr id="10" name="TextBox 9">
            <a:extLst>
              <a:ext uri="{FF2B5EF4-FFF2-40B4-BE49-F238E27FC236}">
                <a16:creationId xmlns:a16="http://schemas.microsoft.com/office/drawing/2014/main" id="{A8195E55-4DD7-40E8-B318-2EA3822C18DA}"/>
              </a:ext>
            </a:extLst>
          </p:cNvPr>
          <p:cNvSpPr txBox="1"/>
          <p:nvPr/>
        </p:nvSpPr>
        <p:spPr>
          <a:xfrm>
            <a:off x="527110" y="2160209"/>
            <a:ext cx="904151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Tx/>
              <a:buAutoNum type="arabicPeriod"/>
            </a:pPr>
            <a:endParaRPr lang="en-US" sz="2400"/>
          </a:p>
          <a:p>
            <a:endParaRPr lang="en-US" sz="2400"/>
          </a:p>
        </p:txBody>
      </p:sp>
      <p:sp>
        <p:nvSpPr>
          <p:cNvPr id="2" name="Slide Number Placeholder 1">
            <a:extLst>
              <a:ext uri="{FF2B5EF4-FFF2-40B4-BE49-F238E27FC236}">
                <a16:creationId xmlns:a16="http://schemas.microsoft.com/office/drawing/2014/main" id="{696823A9-795F-41D4-A8F4-D919DED2FFEA}"/>
              </a:ext>
            </a:extLst>
          </p:cNvPr>
          <p:cNvSpPr>
            <a:spLocks noGrp="1"/>
          </p:cNvSpPr>
          <p:nvPr>
            <p:ph type="sldNum" sz="quarter" idx="12"/>
          </p:nvPr>
        </p:nvSpPr>
        <p:spPr/>
        <p:txBody>
          <a:bodyPr>
            <a:normAutofit lnSpcReduction="10000"/>
          </a:bodyPr>
          <a:lstStyle/>
          <a:p>
            <a:fld id="{330EA680-D336-4FF7-8B7A-9848BB0A1C32}" type="slidenum">
              <a:rPr lang="en-US" smtClean="0"/>
              <a:t>83</a:t>
            </a:fld>
            <a:endParaRPr lang="en-US"/>
          </a:p>
        </p:txBody>
      </p:sp>
    </p:spTree>
    <p:extLst>
      <p:ext uri="{BB962C8B-B14F-4D97-AF65-F5344CB8AC3E}">
        <p14:creationId xmlns:p14="http://schemas.microsoft.com/office/powerpoint/2010/main" val="4291129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21" name="Picture 8" descr="A close up of a sign&#10;&#10;Description generated with very high confidence">
            <a:extLst>
              <a:ext uri="{FF2B5EF4-FFF2-40B4-BE49-F238E27FC236}">
                <a16:creationId xmlns:a16="http://schemas.microsoft.com/office/drawing/2014/main" id="{32C79187-F30F-4965-A6CF-43920FFAA1B2}"/>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4" name="Picture 5" descr="A picture containing object&#10;&#10;Description generated with high confidence">
            <a:extLst>
              <a:ext uri="{FF2B5EF4-FFF2-40B4-BE49-F238E27FC236}">
                <a16:creationId xmlns:a16="http://schemas.microsoft.com/office/drawing/2014/main" id="{3E917662-9365-46AE-A5FF-60F644EAEAE9}"/>
              </a:ext>
            </a:extLst>
          </p:cNvPr>
          <p:cNvPicPr>
            <a:picLocks noChangeAspect="1"/>
          </p:cNvPicPr>
          <p:nvPr/>
        </p:nvPicPr>
        <p:blipFill>
          <a:blip r:embed="rId5"/>
          <a:stretch>
            <a:fillRect/>
          </a:stretch>
        </p:blipFill>
        <p:spPr>
          <a:xfrm>
            <a:off x="2996292" y="91511"/>
            <a:ext cx="606880" cy="538156"/>
          </a:xfrm>
          <a:prstGeom prst="rect">
            <a:avLst/>
          </a:prstGeom>
        </p:spPr>
      </p:pic>
      <p:sp>
        <p:nvSpPr>
          <p:cNvPr id="3" name="Title 2">
            <a:extLst>
              <a:ext uri="{FF2B5EF4-FFF2-40B4-BE49-F238E27FC236}">
                <a16:creationId xmlns:a16="http://schemas.microsoft.com/office/drawing/2014/main" id="{206511CF-F4DA-445E-BDA3-F7A96453C30B}"/>
              </a:ext>
            </a:extLst>
          </p:cNvPr>
          <p:cNvSpPr>
            <a:spLocks noGrp="1"/>
          </p:cNvSpPr>
          <p:nvPr>
            <p:ph type="title"/>
          </p:nvPr>
        </p:nvSpPr>
        <p:spPr>
          <a:xfrm>
            <a:off x="532406" y="431669"/>
            <a:ext cx="9423699" cy="989386"/>
          </a:xfrm>
        </p:spPr>
        <p:txBody>
          <a:bodyPr>
            <a:normAutofit/>
          </a:bodyPr>
          <a:lstStyle/>
          <a:p>
            <a:r>
              <a:rPr lang="en-US"/>
              <a:t>Full System Test</a:t>
            </a:r>
          </a:p>
        </p:txBody>
      </p:sp>
      <p:sp>
        <p:nvSpPr>
          <p:cNvPr id="5" name="TextBox 4">
            <a:extLst>
              <a:ext uri="{FF2B5EF4-FFF2-40B4-BE49-F238E27FC236}">
                <a16:creationId xmlns:a16="http://schemas.microsoft.com/office/drawing/2014/main" id="{0F30C4B8-3033-4C7F-A916-EEC8EF66D2FD}"/>
              </a:ext>
            </a:extLst>
          </p:cNvPr>
          <p:cNvSpPr txBox="1"/>
          <p:nvPr/>
        </p:nvSpPr>
        <p:spPr>
          <a:xfrm>
            <a:off x="723729" y="1461740"/>
            <a:ext cx="966750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Verify the system can grapple the spinning mock solar panel.</a:t>
            </a:r>
          </a:p>
        </p:txBody>
      </p:sp>
      <p:sp>
        <p:nvSpPr>
          <p:cNvPr id="10" name="TextBox 9">
            <a:extLst>
              <a:ext uri="{FF2B5EF4-FFF2-40B4-BE49-F238E27FC236}">
                <a16:creationId xmlns:a16="http://schemas.microsoft.com/office/drawing/2014/main" id="{A8195E55-4DD7-40E8-B318-2EA3822C18DA}"/>
              </a:ext>
            </a:extLst>
          </p:cNvPr>
          <p:cNvSpPr txBox="1"/>
          <p:nvPr/>
        </p:nvSpPr>
        <p:spPr>
          <a:xfrm>
            <a:off x="527110" y="2160209"/>
            <a:ext cx="8794375" cy="41549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Purpose: Run full system to</a:t>
            </a:r>
            <a:endParaRPr lang="en-US"/>
          </a:p>
          <a:p>
            <a:r>
              <a:rPr lang="en-US" sz="2400" b="1"/>
              <a:t>check level of success.</a:t>
            </a:r>
          </a:p>
          <a:p>
            <a:endParaRPr lang="en-US" sz="2400"/>
          </a:p>
          <a:p>
            <a:r>
              <a:rPr lang="en-US" sz="2400" b="1"/>
              <a:t>Facility:</a:t>
            </a:r>
            <a:r>
              <a:rPr lang="en-US" sz="2400"/>
              <a:t> N.A.</a:t>
            </a:r>
            <a:endParaRPr lang="en-US"/>
          </a:p>
          <a:p>
            <a:endParaRPr lang="en-US" sz="2400"/>
          </a:p>
          <a:p>
            <a:r>
              <a:rPr lang="en-US" sz="2400" b="1"/>
              <a:t>Equipment: </a:t>
            </a:r>
            <a:r>
              <a:rPr lang="en-US" sz="2400"/>
              <a:t>Fully assembled test bed</a:t>
            </a:r>
          </a:p>
          <a:p>
            <a:r>
              <a:rPr lang="en-US" sz="2400"/>
              <a:t>                    Assembled arm and GP</a:t>
            </a:r>
          </a:p>
          <a:p>
            <a:r>
              <a:rPr lang="en-US" sz="2400"/>
              <a:t>                    Test computer</a:t>
            </a:r>
          </a:p>
          <a:p>
            <a:endParaRPr lang="en-US" sz="2400"/>
          </a:p>
          <a:p>
            <a:r>
              <a:rPr lang="en-US" sz="2400" b="1"/>
              <a:t>Measure:</a:t>
            </a:r>
            <a:r>
              <a:rPr lang="en-US" sz="2400"/>
              <a:t> Level of success</a:t>
            </a:r>
          </a:p>
          <a:p>
            <a:endParaRPr lang="en-US" sz="2400"/>
          </a:p>
        </p:txBody>
      </p:sp>
      <p:sp>
        <p:nvSpPr>
          <p:cNvPr id="2" name="Slide Number Placeholder 1">
            <a:extLst>
              <a:ext uri="{FF2B5EF4-FFF2-40B4-BE49-F238E27FC236}">
                <a16:creationId xmlns:a16="http://schemas.microsoft.com/office/drawing/2014/main" id="{BA16DD8D-273E-4845-9B60-117438923549}"/>
              </a:ext>
            </a:extLst>
          </p:cNvPr>
          <p:cNvSpPr>
            <a:spLocks noGrp="1"/>
          </p:cNvSpPr>
          <p:nvPr>
            <p:ph type="sldNum" sz="quarter" idx="12"/>
          </p:nvPr>
        </p:nvSpPr>
        <p:spPr/>
        <p:txBody>
          <a:bodyPr>
            <a:normAutofit lnSpcReduction="10000"/>
          </a:bodyPr>
          <a:lstStyle/>
          <a:p>
            <a:fld id="{330EA680-D336-4FF7-8B7A-9848BB0A1C32}" type="slidenum">
              <a:rPr lang="en-US" smtClean="0"/>
              <a:t>84</a:t>
            </a:fld>
            <a:endParaRPr lang="en-US"/>
          </a:p>
        </p:txBody>
      </p:sp>
    </p:spTree>
    <p:extLst>
      <p:ext uri="{BB962C8B-B14F-4D97-AF65-F5344CB8AC3E}">
        <p14:creationId xmlns:p14="http://schemas.microsoft.com/office/powerpoint/2010/main" val="2592348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9" name="Picture 4" descr="A close up of a logo&#10;&#10;Description generated with very high confidence">
            <a:extLst>
              <a:ext uri="{FF2B5EF4-FFF2-40B4-BE49-F238E27FC236}">
                <a16:creationId xmlns:a16="http://schemas.microsoft.com/office/drawing/2014/main" id="{38E3307F-0CFA-477A-B747-490F777DBCDE}"/>
              </a:ext>
            </a:extLst>
          </p:cNvPr>
          <p:cNvPicPr>
            <a:picLocks noChangeAspect="1"/>
          </p:cNvPicPr>
          <p:nvPr/>
        </p:nvPicPr>
        <p:blipFill>
          <a:blip r:embed="rId3"/>
          <a:stretch>
            <a:fillRect/>
          </a:stretch>
        </p:blipFill>
        <p:spPr>
          <a:xfrm>
            <a:off x="118782" y="86259"/>
            <a:ext cx="2743200" cy="522247"/>
          </a:xfrm>
          <a:prstGeom prst="rect">
            <a:avLst/>
          </a:prstGeom>
        </p:spPr>
      </p:pic>
      <p:pic>
        <p:nvPicPr>
          <p:cNvPr id="1031" name="Picture 8" descr="A close up of a sign&#10;&#10;Description generated with very high confidence">
            <a:extLst>
              <a:ext uri="{FF2B5EF4-FFF2-40B4-BE49-F238E27FC236}">
                <a16:creationId xmlns:a16="http://schemas.microsoft.com/office/drawing/2014/main" id="{E3236614-30C1-4E32-9ADE-8C855EA7DB77}"/>
              </a:ext>
            </a:extLst>
          </p:cNvPr>
          <p:cNvPicPr>
            <a:picLocks noChangeAspect="1"/>
          </p:cNvPicPr>
          <p:nvPr/>
        </p:nvPicPr>
        <p:blipFill>
          <a:blip r:embed="rId4"/>
          <a:stretch>
            <a:fillRect/>
          </a:stretch>
        </p:blipFill>
        <p:spPr>
          <a:xfrm>
            <a:off x="10502232" y="3808"/>
            <a:ext cx="1685490" cy="1968771"/>
          </a:xfrm>
          <a:prstGeom prst="rect">
            <a:avLst/>
          </a:prstGeom>
        </p:spPr>
      </p:pic>
      <p:pic>
        <p:nvPicPr>
          <p:cNvPr id="11" name="Picture 5" descr="A picture containing object&#10;&#10;Description generated with high confidence">
            <a:extLst>
              <a:ext uri="{FF2B5EF4-FFF2-40B4-BE49-F238E27FC236}">
                <a16:creationId xmlns:a16="http://schemas.microsoft.com/office/drawing/2014/main" id="{9E16549C-26C1-4583-A636-9019FEF6C2BD}"/>
              </a:ext>
            </a:extLst>
          </p:cNvPr>
          <p:cNvPicPr>
            <a:picLocks noChangeAspect="1"/>
          </p:cNvPicPr>
          <p:nvPr/>
        </p:nvPicPr>
        <p:blipFill>
          <a:blip r:embed="rId5"/>
          <a:stretch>
            <a:fillRect/>
          </a:stretch>
        </p:blipFill>
        <p:spPr>
          <a:xfrm>
            <a:off x="2996292" y="91511"/>
            <a:ext cx="606880" cy="538156"/>
          </a:xfrm>
          <a:prstGeom prst="rect">
            <a:avLst/>
          </a:prstGeom>
        </p:spPr>
      </p:pic>
      <p:sp>
        <p:nvSpPr>
          <p:cNvPr id="4" name="TextBox 3">
            <a:extLst>
              <a:ext uri="{FF2B5EF4-FFF2-40B4-BE49-F238E27FC236}">
                <a16:creationId xmlns:a16="http://schemas.microsoft.com/office/drawing/2014/main" id="{4B12F663-7DE4-478C-9169-8E52E1BD2C70}"/>
              </a:ext>
            </a:extLst>
          </p:cNvPr>
          <p:cNvSpPr txBox="1"/>
          <p:nvPr/>
        </p:nvSpPr>
        <p:spPr>
          <a:xfrm>
            <a:off x="411193" y="1230702"/>
            <a:ext cx="349082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 Secondary camera takes over to determine spin rate</a:t>
            </a:r>
          </a:p>
        </p:txBody>
      </p:sp>
      <p:sp>
        <p:nvSpPr>
          <p:cNvPr id="37" name="TextBox 36">
            <a:extLst>
              <a:ext uri="{FF2B5EF4-FFF2-40B4-BE49-F238E27FC236}">
                <a16:creationId xmlns:a16="http://schemas.microsoft.com/office/drawing/2014/main" id="{C35C60CB-6D05-48A6-A900-7ABE0CFB5712}"/>
              </a:ext>
            </a:extLst>
          </p:cNvPr>
          <p:cNvSpPr txBox="1"/>
          <p:nvPr/>
        </p:nvSpPr>
        <p:spPr>
          <a:xfrm>
            <a:off x="3674853" y="1230701"/>
            <a:ext cx="287259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4. EE is spun up to match GP spin rate </a:t>
            </a:r>
          </a:p>
        </p:txBody>
      </p:sp>
      <p:sp>
        <p:nvSpPr>
          <p:cNvPr id="38" name="TextBox 37">
            <a:extLst>
              <a:ext uri="{FF2B5EF4-FFF2-40B4-BE49-F238E27FC236}">
                <a16:creationId xmlns:a16="http://schemas.microsoft.com/office/drawing/2014/main" id="{EB56720A-85CA-46BF-999C-D590A148334E}"/>
              </a:ext>
            </a:extLst>
          </p:cNvPr>
          <p:cNvSpPr txBox="1"/>
          <p:nvPr/>
        </p:nvSpPr>
        <p:spPr>
          <a:xfrm>
            <a:off x="6377796" y="1230702"/>
            <a:ext cx="3347048"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5. Arm actuates forwards and force sensors determine if successful grapple is achieved</a:t>
            </a:r>
          </a:p>
        </p:txBody>
      </p:sp>
      <p:pic>
        <p:nvPicPr>
          <p:cNvPr id="2" name="Picture 28" descr="A picture containing weapon&#10;&#10;Description generated with high confidence">
            <a:extLst>
              <a:ext uri="{FF2B5EF4-FFF2-40B4-BE49-F238E27FC236}">
                <a16:creationId xmlns:a16="http://schemas.microsoft.com/office/drawing/2014/main" id="{A78C75C0-DB7D-4A1C-8A5A-5796CD50291C}"/>
              </a:ext>
            </a:extLst>
          </p:cNvPr>
          <p:cNvPicPr>
            <a:picLocks noChangeAspect="1"/>
          </p:cNvPicPr>
          <p:nvPr/>
        </p:nvPicPr>
        <p:blipFill>
          <a:blip r:embed="rId6"/>
          <a:stretch>
            <a:fillRect/>
          </a:stretch>
        </p:blipFill>
        <p:spPr>
          <a:xfrm rot="540000">
            <a:off x="2176911" y="3881785"/>
            <a:ext cx="8580406" cy="2626967"/>
          </a:xfrm>
          <a:prstGeom prst="rect">
            <a:avLst/>
          </a:prstGeom>
        </p:spPr>
      </p:pic>
      <p:pic>
        <p:nvPicPr>
          <p:cNvPr id="3" name="Picture 19" descr="A close up of a sign&#10;&#10;Description generated with high confidence">
            <a:extLst>
              <a:ext uri="{FF2B5EF4-FFF2-40B4-BE49-F238E27FC236}">
                <a16:creationId xmlns:a16="http://schemas.microsoft.com/office/drawing/2014/main" id="{822081C2-6120-4DFD-9112-D62C9E9B9BFC}"/>
              </a:ext>
            </a:extLst>
          </p:cNvPr>
          <p:cNvPicPr>
            <a:picLocks noChangeAspect="1"/>
          </p:cNvPicPr>
          <p:nvPr/>
        </p:nvPicPr>
        <p:blipFill>
          <a:blip r:embed="rId7"/>
          <a:stretch>
            <a:fillRect/>
          </a:stretch>
        </p:blipFill>
        <p:spPr>
          <a:xfrm rot="420000">
            <a:off x="4863045" y="4753610"/>
            <a:ext cx="514711" cy="457201"/>
          </a:xfrm>
          <a:prstGeom prst="rect">
            <a:avLst/>
          </a:prstGeom>
        </p:spPr>
      </p:pic>
      <p:pic>
        <p:nvPicPr>
          <p:cNvPr id="7" name="Picture 19" descr="A close up of a sign&#10;&#10;Description generated with high confidence">
            <a:extLst>
              <a:ext uri="{FF2B5EF4-FFF2-40B4-BE49-F238E27FC236}">
                <a16:creationId xmlns:a16="http://schemas.microsoft.com/office/drawing/2014/main" id="{DA48D42F-B052-4F82-80D7-82582B0A3848}"/>
              </a:ext>
            </a:extLst>
          </p:cNvPr>
          <p:cNvPicPr>
            <a:picLocks noChangeAspect="1"/>
          </p:cNvPicPr>
          <p:nvPr/>
        </p:nvPicPr>
        <p:blipFill>
          <a:blip r:embed="rId7"/>
          <a:stretch>
            <a:fillRect/>
          </a:stretch>
        </p:blipFill>
        <p:spPr>
          <a:xfrm rot="17340000" flipH="1">
            <a:off x="4842201" y="4048691"/>
            <a:ext cx="563590" cy="255919"/>
          </a:xfrm>
          <a:prstGeom prst="rect">
            <a:avLst/>
          </a:prstGeom>
        </p:spPr>
      </p:pic>
      <p:pic>
        <p:nvPicPr>
          <p:cNvPr id="23" name="Picture 23">
            <a:extLst>
              <a:ext uri="{FF2B5EF4-FFF2-40B4-BE49-F238E27FC236}">
                <a16:creationId xmlns:a16="http://schemas.microsoft.com/office/drawing/2014/main" id="{E2C11BD8-5CAB-4E9A-96C4-1D4A5235BB26}"/>
              </a:ext>
            </a:extLst>
          </p:cNvPr>
          <p:cNvPicPr>
            <a:picLocks noChangeAspect="1"/>
          </p:cNvPicPr>
          <p:nvPr/>
        </p:nvPicPr>
        <p:blipFill>
          <a:blip r:embed="rId8"/>
          <a:stretch>
            <a:fillRect/>
          </a:stretch>
        </p:blipFill>
        <p:spPr>
          <a:xfrm>
            <a:off x="-767750" y="4275918"/>
            <a:ext cx="3303916" cy="692806"/>
          </a:xfrm>
          <a:prstGeom prst="rect">
            <a:avLst/>
          </a:prstGeom>
        </p:spPr>
      </p:pic>
      <p:pic>
        <p:nvPicPr>
          <p:cNvPr id="25" name="Picture 19" descr="A close up of a sign&#10;&#10;Description generated with high confidence">
            <a:extLst>
              <a:ext uri="{FF2B5EF4-FFF2-40B4-BE49-F238E27FC236}">
                <a16:creationId xmlns:a16="http://schemas.microsoft.com/office/drawing/2014/main" id="{1B3B689F-2A7F-446C-A6F9-DBAD5F28583E}"/>
              </a:ext>
            </a:extLst>
          </p:cNvPr>
          <p:cNvPicPr>
            <a:picLocks noChangeAspect="1"/>
          </p:cNvPicPr>
          <p:nvPr/>
        </p:nvPicPr>
        <p:blipFill>
          <a:blip r:embed="rId7"/>
          <a:stretch>
            <a:fillRect/>
          </a:stretch>
        </p:blipFill>
        <p:spPr>
          <a:xfrm>
            <a:off x="2295889" y="4462934"/>
            <a:ext cx="241541" cy="255917"/>
          </a:xfrm>
          <a:prstGeom prst="rect">
            <a:avLst/>
          </a:prstGeom>
        </p:spPr>
      </p:pic>
      <p:pic>
        <p:nvPicPr>
          <p:cNvPr id="33" name="Picture 19" descr="A close up of a sign&#10;&#10;Description generated with high confidence">
            <a:extLst>
              <a:ext uri="{FF2B5EF4-FFF2-40B4-BE49-F238E27FC236}">
                <a16:creationId xmlns:a16="http://schemas.microsoft.com/office/drawing/2014/main" id="{32B858F3-4A91-4DD6-820D-92C3510A3259}"/>
              </a:ext>
            </a:extLst>
          </p:cNvPr>
          <p:cNvPicPr>
            <a:picLocks noChangeAspect="1"/>
          </p:cNvPicPr>
          <p:nvPr/>
        </p:nvPicPr>
        <p:blipFill>
          <a:blip r:embed="rId7"/>
          <a:stretch>
            <a:fillRect/>
          </a:stretch>
        </p:blipFill>
        <p:spPr>
          <a:xfrm>
            <a:off x="872530" y="4721726"/>
            <a:ext cx="241541" cy="255917"/>
          </a:xfrm>
          <a:prstGeom prst="rect">
            <a:avLst/>
          </a:prstGeom>
        </p:spPr>
      </p:pic>
      <p:sp>
        <p:nvSpPr>
          <p:cNvPr id="26" name="Arrow: Curved Left 25">
            <a:extLst>
              <a:ext uri="{FF2B5EF4-FFF2-40B4-BE49-F238E27FC236}">
                <a16:creationId xmlns:a16="http://schemas.microsoft.com/office/drawing/2014/main" id="{A27F6911-DBA6-4292-91FF-D193DC77E10D}"/>
              </a:ext>
            </a:extLst>
          </p:cNvPr>
          <p:cNvSpPr/>
          <p:nvPr/>
        </p:nvSpPr>
        <p:spPr>
          <a:xfrm flipH="1" flipV="1">
            <a:off x="410617" y="4014245"/>
            <a:ext cx="472727" cy="1546831"/>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 name="Straight Arrow Connector 26">
            <a:extLst>
              <a:ext uri="{FF2B5EF4-FFF2-40B4-BE49-F238E27FC236}">
                <a16:creationId xmlns:a16="http://schemas.microsoft.com/office/drawing/2014/main" id="{C68DB31E-E9A8-4C91-A723-FD25B84A5BFC}"/>
              </a:ext>
            </a:extLst>
          </p:cNvPr>
          <p:cNvCxnSpPr/>
          <p:nvPr/>
        </p:nvCxnSpPr>
        <p:spPr>
          <a:xfrm flipH="1" flipV="1">
            <a:off x="6538823" y="6488501"/>
            <a:ext cx="3729486" cy="57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7068A405-857B-4AE5-A580-BB3ECCDEDB51}"/>
              </a:ext>
            </a:extLst>
          </p:cNvPr>
          <p:cNvSpPr txBox="1"/>
          <p:nvPr/>
        </p:nvSpPr>
        <p:spPr>
          <a:xfrm>
            <a:off x="10358527" y="6145961"/>
            <a:ext cx="88852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ẑ</a:t>
            </a:r>
            <a:endParaRPr lang="en-US" sz="3600"/>
          </a:p>
        </p:txBody>
      </p:sp>
      <p:sp>
        <p:nvSpPr>
          <p:cNvPr id="40" name="Arrow: Curved Left 39">
            <a:extLst>
              <a:ext uri="{FF2B5EF4-FFF2-40B4-BE49-F238E27FC236}">
                <a16:creationId xmlns:a16="http://schemas.microsoft.com/office/drawing/2014/main" id="{15411132-11C5-4ACE-9BEB-0CE65956F7B2}"/>
              </a:ext>
            </a:extLst>
          </p:cNvPr>
          <p:cNvSpPr/>
          <p:nvPr/>
        </p:nvSpPr>
        <p:spPr>
          <a:xfrm flipV="1">
            <a:off x="3672552" y="3669188"/>
            <a:ext cx="835611" cy="236634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D54DDE7A-72F1-430D-B241-C9DE4F7733A5}"/>
              </a:ext>
            </a:extLst>
          </p:cNvPr>
          <p:cNvSpPr txBox="1"/>
          <p:nvPr/>
        </p:nvSpPr>
        <p:spPr>
          <a:xfrm>
            <a:off x="7269193" y="195533"/>
            <a:ext cx="324640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t>CONOPS</a:t>
            </a:r>
          </a:p>
        </p:txBody>
      </p:sp>
      <p:sp>
        <p:nvSpPr>
          <p:cNvPr id="5" name="Slide Number Placeholder 4">
            <a:extLst>
              <a:ext uri="{FF2B5EF4-FFF2-40B4-BE49-F238E27FC236}">
                <a16:creationId xmlns:a16="http://schemas.microsoft.com/office/drawing/2014/main" id="{24A4A40F-E48B-4A39-A10B-40FEE9692271}"/>
              </a:ext>
            </a:extLst>
          </p:cNvPr>
          <p:cNvSpPr>
            <a:spLocks noGrp="1"/>
          </p:cNvSpPr>
          <p:nvPr>
            <p:ph type="sldNum" sz="quarter" idx="12"/>
          </p:nvPr>
        </p:nvSpPr>
        <p:spPr/>
        <p:txBody>
          <a:bodyPr>
            <a:normAutofit lnSpcReduction="10000"/>
          </a:bodyPr>
          <a:lstStyle/>
          <a:p>
            <a:fld id="{330EA680-D336-4FF7-8B7A-9848BB0A1C32}" type="slidenum">
              <a:rPr lang="en-US" smtClean="0"/>
              <a:t>9</a:t>
            </a:fld>
            <a:endParaRPr lang="en-US"/>
          </a:p>
        </p:txBody>
      </p:sp>
    </p:spTree>
    <p:extLst>
      <p:ext uri="{BB962C8B-B14F-4D97-AF65-F5344CB8AC3E}">
        <p14:creationId xmlns:p14="http://schemas.microsoft.com/office/powerpoint/2010/main" val="143597087"/>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0</TotalTime>
  <Words>4094</Words>
  <Application>Microsoft Office PowerPoint</Application>
  <PresentationFormat>Widescreen</PresentationFormat>
  <Paragraphs>1012</Paragraphs>
  <Slides>84</Slides>
  <Notes>84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Arial</vt:lpstr>
      <vt:lpstr>Arial,Sans-Serif</vt:lpstr>
      <vt:lpstr>Browallia New</vt:lpstr>
      <vt:lpstr>Calibri</vt:lpstr>
      <vt:lpstr>Calibri Light</vt:lpstr>
      <vt:lpstr>Century Gothic</vt:lpstr>
      <vt:lpstr>Century Schoolbook</vt:lpstr>
      <vt:lpstr>Segoe UI</vt:lpstr>
      <vt:lpstr>Wingdings 2</vt:lpstr>
      <vt:lpstr>View</vt:lpstr>
      <vt:lpstr>Test Readiness Review</vt:lpstr>
      <vt:lpstr>Overview</vt:lpstr>
      <vt:lpstr>Project Motivation &amp; Statement</vt:lpstr>
      <vt:lpstr>PowerPoint Presentation</vt:lpstr>
      <vt:lpstr>Hardware Baseline Overview</vt:lpstr>
      <vt:lpstr>PowerPoint Presentation</vt:lpstr>
      <vt:lpstr>PowerPoint Presentation</vt:lpstr>
      <vt:lpstr>PowerPoint Presentation</vt:lpstr>
      <vt:lpstr>PowerPoint Presentation</vt:lpstr>
      <vt:lpstr>PowerPoint Presentation</vt:lpstr>
      <vt:lpstr>PowerPoint Presentation</vt:lpstr>
      <vt:lpstr>FBD</vt:lpstr>
      <vt:lpstr>FBD</vt:lpstr>
      <vt:lpstr>FBD</vt:lpstr>
      <vt:lpstr>FBD</vt:lpstr>
      <vt:lpstr>FBD</vt:lpstr>
      <vt:lpstr>Critical Hardware Update from MSR</vt:lpstr>
      <vt:lpstr>Project Elements</vt:lpstr>
      <vt:lpstr>Schedule</vt:lpstr>
      <vt:lpstr>Project Schedule – MSR to EOM (Original)</vt:lpstr>
      <vt:lpstr>Project Schedule – Testing (TRR  to EOM)</vt:lpstr>
      <vt:lpstr>PowerPoint Presentation</vt:lpstr>
      <vt:lpstr>Test Readiness Overview</vt:lpstr>
      <vt:lpstr>Overview</vt:lpstr>
      <vt:lpstr>Test Readiness - Subsystems -</vt:lpstr>
      <vt:lpstr>Intel D435 Accuracy Test</vt:lpstr>
      <vt:lpstr>Intel D435 Accuracy Test Results</vt:lpstr>
      <vt:lpstr>Intel D435 Accuracy Test Results</vt:lpstr>
      <vt:lpstr>Arm Thermal Test</vt:lpstr>
      <vt:lpstr>Arm Thermal Test</vt:lpstr>
      <vt:lpstr>Test Readiness - Integration -</vt:lpstr>
      <vt:lpstr>Controlled Accuracy Test</vt:lpstr>
      <vt:lpstr>Controlled Accuracy Test Setup</vt:lpstr>
      <vt:lpstr>Secondary Sensor + EE Spin Up Test</vt:lpstr>
      <vt:lpstr>Secondary Sensor + EE Spin Up Test Setup</vt:lpstr>
      <vt:lpstr>Budget</vt:lpstr>
      <vt:lpstr>Updated Budget</vt:lpstr>
      <vt:lpstr>Questions?</vt:lpstr>
      <vt:lpstr>Back Up Slides</vt:lpstr>
      <vt:lpstr>Overview</vt:lpstr>
      <vt:lpstr>Project Elements</vt:lpstr>
      <vt:lpstr>Updated CONOPS</vt:lpstr>
      <vt:lpstr>Software Baseline Overview</vt:lpstr>
      <vt:lpstr>PowerPoint Presentation</vt:lpstr>
      <vt:lpstr>PowerPoint Presentation</vt:lpstr>
      <vt:lpstr>Schedule</vt:lpstr>
      <vt:lpstr>Test Readiness - Software -</vt:lpstr>
      <vt:lpstr>GP Location Estimation Test</vt:lpstr>
      <vt:lpstr>GP Location Estimation Test Status: Incomplete</vt:lpstr>
      <vt:lpstr>Arm Thermal Test</vt:lpstr>
      <vt:lpstr>Pixy2 Accuracy Test</vt:lpstr>
      <vt:lpstr>Pixy2 Accuracy Test Setup</vt:lpstr>
      <vt:lpstr>Test Readiness - Hardware -</vt:lpstr>
      <vt:lpstr>Slip Ring Change from CDR</vt:lpstr>
      <vt:lpstr>Slip Ring Adapter Strength - Procedure</vt:lpstr>
      <vt:lpstr>Slip Ring Adapter Torsion Test</vt:lpstr>
      <vt:lpstr>Slip Ring Adapter Torsion Test Results</vt:lpstr>
      <vt:lpstr>GP Spin Rate Test</vt:lpstr>
      <vt:lpstr>GP Spin Rate Test - Procedure</vt:lpstr>
      <vt:lpstr>GP Spin Rate Test Status: Incomplete</vt:lpstr>
      <vt:lpstr>EE Spin Rate Test</vt:lpstr>
      <vt:lpstr>EE Spin Rate Test - Procedure</vt:lpstr>
      <vt:lpstr>EE Spin Rate Test Status: Incomplete</vt:lpstr>
      <vt:lpstr>Sensor Transfer Test</vt:lpstr>
      <vt:lpstr>Test Readiness - Integration -</vt:lpstr>
      <vt:lpstr>Uncontrolled Accuracy Test</vt:lpstr>
      <vt:lpstr>Primary Sensor + Controlled Motion Test</vt:lpstr>
      <vt:lpstr>Controlled Accuracy Test - Procedure</vt:lpstr>
      <vt:lpstr>Pixy2 Accuracy Test - Procedure</vt:lpstr>
      <vt:lpstr>Spin Axis Alignment</vt:lpstr>
      <vt:lpstr>Spin Axis Alignment</vt:lpstr>
      <vt:lpstr>Secondary Sensor + EE Spin Up Test - Procedure</vt:lpstr>
      <vt:lpstr>Secondary Sensor + EE Spin Up Test Status: Incomplete</vt:lpstr>
      <vt:lpstr>Primary Sensor + Controlled Motion Test - Procedure</vt:lpstr>
      <vt:lpstr>Primary Sensor + Controlled Motion Test Status: Incomplete</vt:lpstr>
      <vt:lpstr>Full Integration Testing Procedure</vt:lpstr>
      <vt:lpstr>GP Location Estimation Test - Procedure</vt:lpstr>
      <vt:lpstr>Sensor Transfer Test - Procedure</vt:lpstr>
      <vt:lpstr>Sensor Transfer Test Status: Incomplete</vt:lpstr>
      <vt:lpstr>Uncontrolled Accuracy Test - Procedure</vt:lpstr>
      <vt:lpstr>Uncontrolled Accuracy Test Status: Incomplete</vt:lpstr>
      <vt:lpstr>Arm Thermal Test - Procedure</vt:lpstr>
      <vt:lpstr>Intel D435 Accuracy Test - Procedure</vt:lpstr>
      <vt:lpstr>Full System 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Elsaesser</dc:creator>
  <cp:lastModifiedBy>Benjamin Elsaesser</cp:lastModifiedBy>
  <cp:revision>3</cp:revision>
  <dcterms:created xsi:type="dcterms:W3CDTF">2013-07-15T20:26:40Z</dcterms:created>
  <dcterms:modified xsi:type="dcterms:W3CDTF">2019-03-04T19:20:48Z</dcterms:modified>
</cp:coreProperties>
</file>