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Lst>
  <p:notesMasterIdLst>
    <p:notesMasterId r:id="rId101"/>
  </p:notesMasterIdLst>
  <p:sldIdLst>
    <p:sldId id="256" r:id="rId2"/>
    <p:sldId id="487" r:id="rId3"/>
    <p:sldId id="486" r:id="rId4"/>
    <p:sldId id="479" r:id="rId5"/>
    <p:sldId id="597" r:id="rId6"/>
    <p:sldId id="492" r:id="rId7"/>
    <p:sldId id="489" r:id="rId8"/>
    <p:sldId id="498" r:id="rId9"/>
    <p:sldId id="811" r:id="rId10"/>
    <p:sldId id="812" r:id="rId11"/>
    <p:sldId id="494" r:id="rId12"/>
    <p:sldId id="644" r:id="rId13"/>
    <p:sldId id="646" r:id="rId14"/>
    <p:sldId id="643" r:id="rId15"/>
    <p:sldId id="737" r:id="rId16"/>
    <p:sldId id="744" r:id="rId17"/>
    <p:sldId id="743" r:id="rId18"/>
    <p:sldId id="824" r:id="rId19"/>
    <p:sldId id="830" r:id="rId20"/>
    <p:sldId id="738" r:id="rId21"/>
    <p:sldId id="843" r:id="rId22"/>
    <p:sldId id="817" r:id="rId23"/>
    <p:sldId id="836" r:id="rId24"/>
    <p:sldId id="740" r:id="rId25"/>
    <p:sldId id="741" r:id="rId26"/>
    <p:sldId id="742" r:id="rId27"/>
    <p:sldId id="848" r:id="rId28"/>
    <p:sldId id="751" r:id="rId29"/>
    <p:sldId id="752" r:id="rId30"/>
    <p:sldId id="819" r:id="rId31"/>
    <p:sldId id="753" r:id="rId32"/>
    <p:sldId id="754" r:id="rId33"/>
    <p:sldId id="827" r:id="rId34"/>
    <p:sldId id="814" r:id="rId35"/>
    <p:sldId id="828" r:id="rId36"/>
    <p:sldId id="755" r:id="rId37"/>
    <p:sldId id="846" r:id="rId38"/>
    <p:sldId id="837" r:id="rId39"/>
    <p:sldId id="835" r:id="rId40"/>
    <p:sldId id="839" r:id="rId41"/>
    <p:sldId id="840" r:id="rId42"/>
    <p:sldId id="838" r:id="rId43"/>
    <p:sldId id="637" r:id="rId44"/>
    <p:sldId id="636" r:id="rId45"/>
    <p:sldId id="842" r:id="rId46"/>
    <p:sldId id="613" r:id="rId47"/>
    <p:sldId id="734" r:id="rId48"/>
    <p:sldId id="735" r:id="rId49"/>
    <p:sldId id="736" r:id="rId50"/>
    <p:sldId id="543" r:id="rId51"/>
    <p:sldId id="257" r:id="rId52"/>
    <p:sldId id="544" r:id="rId53"/>
    <p:sldId id="603" r:id="rId54"/>
    <p:sldId id="769" r:id="rId55"/>
    <p:sldId id="770" r:id="rId56"/>
    <p:sldId id="778" r:id="rId57"/>
    <p:sldId id="789" r:id="rId58"/>
    <p:sldId id="790" r:id="rId59"/>
    <p:sldId id="791" r:id="rId60"/>
    <p:sldId id="779" r:id="rId61"/>
    <p:sldId id="792" r:id="rId62"/>
    <p:sldId id="793" r:id="rId63"/>
    <p:sldId id="794" r:id="rId64"/>
    <p:sldId id="849" r:id="rId65"/>
    <p:sldId id="780" r:id="rId66"/>
    <p:sldId id="795" r:id="rId67"/>
    <p:sldId id="796" r:id="rId68"/>
    <p:sldId id="781" r:id="rId69"/>
    <p:sldId id="798" r:id="rId70"/>
    <p:sldId id="799" r:id="rId71"/>
    <p:sldId id="800" r:id="rId72"/>
    <p:sldId id="782" r:id="rId73"/>
    <p:sldId id="801" r:id="rId74"/>
    <p:sldId id="802" r:id="rId75"/>
    <p:sldId id="803" r:id="rId76"/>
    <p:sldId id="783" r:id="rId77"/>
    <p:sldId id="805" r:id="rId78"/>
    <p:sldId id="806" r:id="rId79"/>
    <p:sldId id="855" r:id="rId80"/>
    <p:sldId id="856" r:id="rId81"/>
    <p:sldId id="784" r:id="rId82"/>
    <p:sldId id="775" r:id="rId83"/>
    <p:sldId id="847" r:id="rId84"/>
    <p:sldId id="785" r:id="rId85"/>
    <p:sldId id="772" r:id="rId86"/>
    <p:sldId id="773" r:id="rId87"/>
    <p:sldId id="823" r:id="rId88"/>
    <p:sldId id="822" r:id="rId89"/>
    <p:sldId id="821" r:id="rId90"/>
    <p:sldId id="841" r:id="rId91"/>
    <p:sldId id="808" r:id="rId92"/>
    <p:sldId id="844" r:id="rId93"/>
    <p:sldId id="845" r:id="rId94"/>
    <p:sldId id="810" r:id="rId95"/>
    <p:sldId id="850" r:id="rId96"/>
    <p:sldId id="851" r:id="rId97"/>
    <p:sldId id="852" r:id="rId98"/>
    <p:sldId id="857" r:id="rId99"/>
    <p:sldId id="858" r:id="rId10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68" userDrawn="1">
          <p15:clr>
            <a:srgbClr val="A4A3A4"/>
          </p15:clr>
        </p15:guide>
        <p15:guide id="2" pos="96" userDrawn="1">
          <p15:clr>
            <a:srgbClr val="A4A3A4"/>
          </p15:clr>
        </p15:guide>
        <p15:guide id="3" pos="3840" userDrawn="1">
          <p15:clr>
            <a:srgbClr val="A4A3A4"/>
          </p15:clr>
        </p15:guide>
        <p15:guide id="4" pos="7584" userDrawn="1">
          <p15:clr>
            <a:srgbClr val="A4A3A4"/>
          </p15:clr>
        </p15:guide>
        <p15:guide id="5" pos="1968" userDrawn="1">
          <p15:clr>
            <a:srgbClr val="A4A3A4"/>
          </p15:clr>
        </p15:guide>
        <p15:guide id="6" pos="672" userDrawn="1">
          <p15:clr>
            <a:srgbClr val="A4A3A4"/>
          </p15:clr>
        </p15:guide>
        <p15:guide id="7" pos="3264" userDrawn="1">
          <p15:clr>
            <a:srgbClr val="A4A3A4"/>
          </p15:clr>
        </p15:guide>
        <p15:guide id="9" pos="5712" userDrawn="1">
          <p15:clr>
            <a:srgbClr val="A4A3A4"/>
          </p15:clr>
        </p15:guide>
        <p15:guide id="12" orient="horz" pos="3048" userDrawn="1">
          <p15:clr>
            <a:srgbClr val="A4A3A4"/>
          </p15:clr>
        </p15:guide>
        <p15:guide id="13" pos="1080" userDrawn="1">
          <p15:clr>
            <a:srgbClr val="A4A3A4"/>
          </p15:clr>
        </p15:guide>
        <p15:guide id="14" pos="280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on Santori" initials="BS" lastIdx="1" clrIdx="0">
    <p:extLst>
      <p:ext uri="{19B8F6BF-5375-455C-9EA6-DF929625EA0E}">
        <p15:presenceInfo xmlns:p15="http://schemas.microsoft.com/office/powerpoint/2012/main" userId="5a2e0c42ed2f2642" providerId="Windows Live"/>
      </p:ext>
    </p:extLst>
  </p:cmAuthor>
  <p:cmAuthor id="2" name="Guest User" initials="GU" lastIdx="7" clrIdx="1"/>
  <p:cmAuthor id="3" name="Alex Sanddog" initials="AS" lastIdx="1" clrIdx="2">
    <p:extLst>
      <p:ext uri="{19B8F6BF-5375-455C-9EA6-DF929625EA0E}">
        <p15:presenceInfo xmlns:p15="http://schemas.microsoft.com/office/powerpoint/2012/main" userId="270ca3aed471c359" providerId="Windows Live"/>
      </p:ext>
    </p:extLst>
  </p:cmAuthor>
  <p:cmAuthor id="4" name="Marcos Mejia" initials="MM" lastIdx="22" clrIdx="3">
    <p:extLst>
      <p:ext uri="{19B8F6BF-5375-455C-9EA6-DF929625EA0E}">
        <p15:presenceInfo xmlns:p15="http://schemas.microsoft.com/office/powerpoint/2012/main" userId="8c7c6f7fc1b7c17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FFFFFF"/>
    <a:srgbClr val="F2F2F2"/>
    <a:srgbClr val="EFA0A3"/>
    <a:srgbClr val="E6E6E6"/>
    <a:srgbClr val="EF8D22"/>
    <a:srgbClr val="FFBBB1"/>
    <a:srgbClr val="FFECA9"/>
    <a:srgbClr val="28BFDB"/>
    <a:srgbClr val="A8F0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400911-F375-4308-A4B0-FC2ACC22E575}" v="293" dt="2019-03-04T01:10:21.369"/>
    <p1510:client id="{05C23CA3-D2FD-734C-ABFC-3AC21C0B6EBB}" v="2714" dt="2019-03-03T23:03:02.108"/>
    <p1510:client id="{521C8A00-4FF7-4F3B-9FC3-0E78DF470B6A}" v="183" dt="2019-03-04T04:27:34.432"/>
    <p1510:client id="{F8DC97E4-62AE-4684-BE36-0F882B6104F4}" v="98" dt="2019-03-04T19:45:22.192"/>
    <p1510:client id="{9422E7FD-62C4-4D1D-B406-E0A39A9D82D2}" v="2339" dt="2019-03-04T19:52:10.798"/>
    <p1510:client id="{072E1AA2-CCBF-4E78-B81C-E43E8B3D049E}" v="2712" dt="2019-03-04T06:33:41.753"/>
    <p1510:client id="{F6A0E44D-0BA9-404A-B11A-DB1837AE3CFB}" v="203" dt="2019-03-04T17:50:38.471"/>
    <p1510:client id="{36514175-4A12-491E-8FC7-66CCD1BE93E5}" v="2" dt="2019-03-04T05:35:43.507"/>
    <p1510:client id="{13EDDE00-0D8C-410C-9C50-13C31ED2E912}" v="590" dt="2019-03-04T15:28:12.150"/>
    <p1510:client id="{6055B718-4B1D-45A3-B41E-7954A94BFD2A}" v="914" dt="2019-03-04T00:03:18.455"/>
    <p1510:client id="{58CF6939-5357-439D-985D-A7AF9D485BBC}" v="159" dt="2019-03-04T06:00:02.967"/>
    <p1510:client id="{BABC9BBD-5D16-4940-8C05-225DF95F1769}" v="585" dt="2019-03-04T18:53:45.539"/>
    <p1510:client id="{A50B8D58-2680-4C32-A829-FC985D544CF8}" v="619" dt="2019-03-04T16:34:55.661"/>
    <p1510:client id="{7872174A-192C-4FC3-8264-D89886394EC2}" v="121" dt="2019-03-04T08:18:53.638"/>
    <p1510:client id="{DB241A72-D062-433B-9E39-15C72EC0C3AC}" v="327" dt="2019-03-04T16:49:13.262"/>
    <p1510:client id="{2900AD47-28CA-4DFC-B86C-2225648A5E27}" v="40" dt="2019-03-04T16:39:56.446"/>
    <p1510:client id="{CE6B93F2-5C9D-4E46-87E2-230078979361}" v="8446" dt="2019-03-04T19:53:21.822"/>
    <p1510:client id="{43D33374-540E-4B0D-9D8F-EC56C9150A29}" v="558" dt="2019-03-04T18:04:28.946"/>
    <p1510:client id="{178FC481-1069-4D37-AC4E-1001B60482FC}" v="69" dt="2019-03-04T18:13:56.937"/>
    <p1510:client id="{28D734C8-BFC6-4B74-8754-9F2347CD91D9}" v="2" dt="2019-03-04T19:21:17.856"/>
    <p1510:client id="{AC8D33F8-3CB4-461E-A658-BDF97ACBF49E}" v="96" dt="2019-03-04T18:13:34.4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16" y="28"/>
      </p:cViewPr>
      <p:guideLst>
        <p:guide orient="horz" pos="3768"/>
        <p:guide pos="96"/>
        <p:guide pos="3840"/>
        <p:guide pos="7584"/>
        <p:guide pos="1968"/>
        <p:guide pos="672"/>
        <p:guide pos="3264"/>
        <p:guide pos="5712"/>
        <p:guide orient="horz" pos="3048"/>
        <p:guide pos="1080"/>
        <p:guide pos="2808"/>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microsoft.com/office/2015/10/relationships/revisionInfo" Target="revisionInfo.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270ca3aed471c359/Desktop/Spring_2019/Senior_Project/TRR/comms_resul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270ca3aed471c359/Desktop/Spring_2019/Senior_Project/TRR/comms_result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Signal Strength vs. Distance</a:t>
            </a:r>
          </a:p>
        </c:rich>
      </c:tx>
      <c:layout>
        <c:manualLayout>
          <c:xMode val="edge"/>
          <c:yMode val="edge"/>
          <c:x val="0.28854239567391304"/>
          <c:y val="5.557235367296064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249406008353398"/>
          <c:y val="0.14094859387120268"/>
          <c:w val="0.82853403240560741"/>
          <c:h val="0.69101660560618916"/>
        </c:manualLayout>
      </c:layout>
      <c:scatterChart>
        <c:scatterStyle val="lineMarker"/>
        <c:varyColors val="0"/>
        <c:ser>
          <c:idx val="0"/>
          <c:order val="0"/>
          <c:tx>
            <c:strRef>
              <c:f>Sheet1!$B$2</c:f>
              <c:strCache>
                <c:ptCount val="1"/>
                <c:pt idx="0">
                  <c:v>Signal Strength (dBm)</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Sheet1!$A$3:$A$19</c:f>
              <c:numCache>
                <c:formatCode>General</c:formatCode>
                <c:ptCount val="17"/>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820</c:v>
                </c:pt>
              </c:numCache>
            </c:numRef>
          </c:xVal>
          <c:yVal>
            <c:numRef>
              <c:f>Sheet1!$B$3:$B$19</c:f>
              <c:numCache>
                <c:formatCode>General</c:formatCode>
                <c:ptCount val="17"/>
                <c:pt idx="0">
                  <c:v>-36</c:v>
                </c:pt>
                <c:pt idx="1">
                  <c:v>-46</c:v>
                </c:pt>
                <c:pt idx="2">
                  <c:v>-60</c:v>
                </c:pt>
                <c:pt idx="3">
                  <c:v>-63</c:v>
                </c:pt>
                <c:pt idx="4">
                  <c:v>-65</c:v>
                </c:pt>
                <c:pt idx="5">
                  <c:v>-66</c:v>
                </c:pt>
                <c:pt idx="6">
                  <c:v>-69</c:v>
                </c:pt>
                <c:pt idx="7">
                  <c:v>-69</c:v>
                </c:pt>
                <c:pt idx="8">
                  <c:v>-76</c:v>
                </c:pt>
                <c:pt idx="9">
                  <c:v>-69</c:v>
                </c:pt>
                <c:pt idx="10">
                  <c:v>-78</c:v>
                </c:pt>
                <c:pt idx="11">
                  <c:v>-78</c:v>
                </c:pt>
                <c:pt idx="12">
                  <c:v>-78</c:v>
                </c:pt>
                <c:pt idx="13">
                  <c:v>-83</c:v>
                </c:pt>
                <c:pt idx="14">
                  <c:v>-84</c:v>
                </c:pt>
                <c:pt idx="15">
                  <c:v>-82</c:v>
                </c:pt>
                <c:pt idx="16">
                  <c:v>-86</c:v>
                </c:pt>
              </c:numCache>
            </c:numRef>
          </c:yVal>
          <c:smooth val="0"/>
          <c:extLst>
            <c:ext xmlns:c16="http://schemas.microsoft.com/office/drawing/2014/chart" uri="{C3380CC4-5D6E-409C-BE32-E72D297353CC}">
              <c16:uniqueId val="{00000000-065D-42DB-87D5-B92CDDB6F7AE}"/>
            </c:ext>
          </c:extLst>
        </c:ser>
        <c:dLbls>
          <c:showLegendKey val="0"/>
          <c:showVal val="0"/>
          <c:showCatName val="0"/>
          <c:showSerName val="0"/>
          <c:showPercent val="0"/>
          <c:showBubbleSize val="0"/>
        </c:dLbls>
        <c:axId val="802132984"/>
        <c:axId val="802134584"/>
      </c:scatterChart>
      <c:valAx>
        <c:axId val="8021329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Distance (ft)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2134584"/>
        <c:crosses val="autoZero"/>
        <c:crossBetween val="midCat"/>
      </c:valAx>
      <c:valAx>
        <c:axId val="802134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Signal Strength</a:t>
                </a:r>
                <a:r>
                  <a:rPr lang="en-US" baseline="0"/>
                  <a:t> (dBm)</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213298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Latency vs.</a:t>
            </a:r>
            <a:r>
              <a:rPr lang="en-US" baseline="0"/>
              <a:t> Distance</a:t>
            </a:r>
            <a:endParaRPr lang="en-US"/>
          </a:p>
        </c:rich>
      </c:tx>
      <c:layout>
        <c:manualLayout>
          <c:xMode val="edge"/>
          <c:yMode val="edge"/>
          <c:x val="0.34153911879394355"/>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2384340637016"/>
          <c:y val="0.13800744912581933"/>
          <c:w val="0.83540038109472459"/>
          <c:h val="0.67236781412970148"/>
        </c:manualLayout>
      </c:layout>
      <c:scatterChart>
        <c:scatterStyle val="lineMarker"/>
        <c:varyColors val="0"/>
        <c:ser>
          <c:idx val="0"/>
          <c:order val="0"/>
          <c:tx>
            <c:strRef>
              <c:f>Sheet1!$B$44</c:f>
              <c:strCache>
                <c:ptCount val="1"/>
                <c:pt idx="0">
                  <c:v>Latency (ms)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Sheet1!$A$45:$A$61</c:f>
              <c:numCache>
                <c:formatCode>General</c:formatCode>
                <c:ptCount val="17"/>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820</c:v>
                </c:pt>
              </c:numCache>
            </c:numRef>
          </c:xVal>
          <c:yVal>
            <c:numRef>
              <c:f>Sheet1!$B$45:$B$61</c:f>
              <c:numCache>
                <c:formatCode>General</c:formatCode>
                <c:ptCount val="17"/>
                <c:pt idx="0">
                  <c:v>8</c:v>
                </c:pt>
                <c:pt idx="1">
                  <c:v>13</c:v>
                </c:pt>
                <c:pt idx="2">
                  <c:v>22</c:v>
                </c:pt>
                <c:pt idx="3">
                  <c:v>13</c:v>
                </c:pt>
                <c:pt idx="4">
                  <c:v>9</c:v>
                </c:pt>
                <c:pt idx="5">
                  <c:v>37</c:v>
                </c:pt>
                <c:pt idx="6">
                  <c:v>22</c:v>
                </c:pt>
                <c:pt idx="7">
                  <c:v>20</c:v>
                </c:pt>
                <c:pt idx="8">
                  <c:v>36</c:v>
                </c:pt>
                <c:pt idx="9">
                  <c:v>13</c:v>
                </c:pt>
                <c:pt idx="10">
                  <c:v>59</c:v>
                </c:pt>
                <c:pt idx="11">
                  <c:v>101</c:v>
                </c:pt>
                <c:pt idx="12">
                  <c:v>97</c:v>
                </c:pt>
                <c:pt idx="13">
                  <c:v>212</c:v>
                </c:pt>
                <c:pt idx="14">
                  <c:v>92</c:v>
                </c:pt>
                <c:pt idx="15">
                  <c:v>151</c:v>
                </c:pt>
                <c:pt idx="16">
                  <c:v>226</c:v>
                </c:pt>
              </c:numCache>
            </c:numRef>
          </c:yVal>
          <c:smooth val="0"/>
          <c:extLst>
            <c:ext xmlns:c16="http://schemas.microsoft.com/office/drawing/2014/chart" uri="{C3380CC4-5D6E-409C-BE32-E72D297353CC}">
              <c16:uniqueId val="{00000000-DEA8-4813-8071-43DB7F9AEC0E}"/>
            </c:ext>
          </c:extLst>
        </c:ser>
        <c:dLbls>
          <c:showLegendKey val="0"/>
          <c:showVal val="0"/>
          <c:showCatName val="0"/>
          <c:showSerName val="0"/>
          <c:showPercent val="0"/>
          <c:showBubbleSize val="0"/>
        </c:dLbls>
        <c:axId val="802146104"/>
        <c:axId val="802142264"/>
      </c:scatterChart>
      <c:valAx>
        <c:axId val="8021461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Distance (ft)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2142264"/>
        <c:crosses val="autoZero"/>
        <c:crossBetween val="midCat"/>
      </c:valAx>
      <c:valAx>
        <c:axId val="8021422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Latency (ms)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214610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1D7380-493D-4D5E-99EF-E084C3E3CC0C}" type="doc">
      <dgm:prSet loTypeId="urn:microsoft.com/office/officeart/2005/8/layout/chevron1" loCatId="process" qsTypeId="urn:microsoft.com/office/officeart/2005/8/quickstyle/simple1" qsCatId="simple" csTypeId="urn:microsoft.com/office/officeart/2005/8/colors/accent2_1" csCatId="accent2" phldr="1"/>
      <dgm:spPr/>
    </dgm:pt>
    <dgm:pt modelId="{32472FF5-C3D8-49E4-B483-4A3A04372A8B}">
      <dgm:prSet phldrT="[Text]" custT="1"/>
      <dgm:spPr>
        <a:solidFill>
          <a:schemeClr val="bg1">
            <a:lumMod val="95000"/>
          </a:schemeClr>
        </a:solidFill>
      </dgm:spPr>
      <dgm:t>
        <a:bodyPr/>
        <a:lstStyle/>
        <a:p>
          <a:r>
            <a:rPr lang="en-US" b="1">
              <a:cs typeface="Arial"/>
            </a:rPr>
            <a:t>Phase 1:</a:t>
          </a:r>
          <a:r>
            <a:rPr lang="en-US">
              <a:cs typeface="Arial"/>
            </a:rPr>
            <a:t> </a:t>
          </a:r>
          <a:r>
            <a:rPr lang="en-US" sz="2000">
              <a:cs typeface="Arial"/>
            </a:rPr>
            <a:t>Components and Subsystems Testing</a:t>
          </a:r>
          <a:endParaRPr lang="en-US" sz="3000">
            <a:latin typeface="Arial"/>
            <a:cs typeface="Arial"/>
          </a:endParaRPr>
        </a:p>
      </dgm:t>
    </dgm:pt>
    <dgm:pt modelId="{38D5C022-2B1F-4DE5-BA2B-516ACD070CC5}" type="parTrans" cxnId="{AEBC5227-E888-42AF-BAED-20264FD2AA0D}">
      <dgm:prSet/>
      <dgm:spPr/>
      <dgm:t>
        <a:bodyPr/>
        <a:lstStyle/>
        <a:p>
          <a:endParaRPr lang="en-US">
            <a:solidFill>
              <a:schemeClr val="tx1"/>
            </a:solidFill>
          </a:endParaRPr>
        </a:p>
      </dgm:t>
    </dgm:pt>
    <dgm:pt modelId="{645DA75B-CD24-46A6-99C4-AC3ED424CDC8}" type="sibTrans" cxnId="{AEBC5227-E888-42AF-BAED-20264FD2AA0D}">
      <dgm:prSet/>
      <dgm:spPr/>
      <dgm:t>
        <a:bodyPr/>
        <a:lstStyle/>
        <a:p>
          <a:endParaRPr lang="en-US">
            <a:solidFill>
              <a:schemeClr val="tx1"/>
            </a:solidFill>
          </a:endParaRPr>
        </a:p>
      </dgm:t>
    </dgm:pt>
    <dgm:pt modelId="{7E2F3658-488D-4308-BF47-75A4185CCCE7}">
      <dgm:prSet phldrT="[Text]" custT="1"/>
      <dgm:spPr>
        <a:solidFill>
          <a:schemeClr val="bg1">
            <a:lumMod val="95000"/>
          </a:schemeClr>
        </a:solidFill>
      </dgm:spPr>
      <dgm:t>
        <a:bodyPr/>
        <a:lstStyle/>
        <a:p>
          <a:r>
            <a:rPr lang="en-US" sz="2200" b="1">
              <a:cs typeface="Arial"/>
            </a:rPr>
            <a:t>Phase 2:</a:t>
          </a:r>
          <a:r>
            <a:rPr lang="en-US" sz="2200">
              <a:cs typeface="Arial"/>
            </a:rPr>
            <a:t> </a:t>
          </a:r>
          <a:r>
            <a:rPr lang="en-US" sz="2000">
              <a:cs typeface="Arial"/>
            </a:rPr>
            <a:t>Subsystem Integration and Testing</a:t>
          </a:r>
          <a:r>
            <a:rPr lang="en-US" sz="2200">
              <a:cs typeface="Arial"/>
            </a:rPr>
            <a:t> </a:t>
          </a:r>
        </a:p>
      </dgm:t>
    </dgm:pt>
    <dgm:pt modelId="{065B7FA6-E8E9-4A1A-8924-62587CC3828E}" type="parTrans" cxnId="{565D3D92-20DB-4AE7-9597-C1113C1D1A9D}">
      <dgm:prSet/>
      <dgm:spPr/>
      <dgm:t>
        <a:bodyPr/>
        <a:lstStyle/>
        <a:p>
          <a:endParaRPr lang="en-US">
            <a:solidFill>
              <a:schemeClr val="tx1"/>
            </a:solidFill>
          </a:endParaRPr>
        </a:p>
      </dgm:t>
    </dgm:pt>
    <dgm:pt modelId="{8A055F51-34FE-483E-93EA-25A1B0613CDF}" type="sibTrans" cxnId="{565D3D92-20DB-4AE7-9597-C1113C1D1A9D}">
      <dgm:prSet/>
      <dgm:spPr/>
      <dgm:t>
        <a:bodyPr/>
        <a:lstStyle/>
        <a:p>
          <a:endParaRPr lang="en-US">
            <a:solidFill>
              <a:schemeClr val="tx1"/>
            </a:solidFill>
          </a:endParaRPr>
        </a:p>
      </dgm:t>
    </dgm:pt>
    <dgm:pt modelId="{A3078BDB-AAD6-4BDD-B3B1-D35D4DD0C64B}">
      <dgm:prSet phldrT="[Text]" custT="1"/>
      <dgm:spPr>
        <a:noFill/>
      </dgm:spPr>
      <dgm:t>
        <a:bodyPr/>
        <a:lstStyle/>
        <a:p>
          <a:r>
            <a:rPr lang="en-US" sz="2300" b="1">
              <a:cs typeface="Arial"/>
            </a:rPr>
            <a:t>Phase 3:</a:t>
          </a:r>
          <a:r>
            <a:rPr lang="en-US" sz="2300">
              <a:cs typeface="Arial"/>
            </a:rPr>
            <a:t> </a:t>
          </a:r>
          <a:r>
            <a:rPr lang="en-US" sz="2000">
              <a:cs typeface="Arial"/>
            </a:rPr>
            <a:t>Full System Integration and Testing</a:t>
          </a:r>
          <a:endParaRPr lang="en-US" sz="2300">
            <a:cs typeface="Arial"/>
          </a:endParaRPr>
        </a:p>
      </dgm:t>
    </dgm:pt>
    <dgm:pt modelId="{DAB1B1FD-FE34-418A-97FB-79A83E4E2816}" type="parTrans" cxnId="{1A61189B-50AA-4A6D-8D9C-ECE9E6BEB431}">
      <dgm:prSet/>
      <dgm:spPr/>
      <dgm:t>
        <a:bodyPr/>
        <a:lstStyle/>
        <a:p>
          <a:endParaRPr lang="en-US">
            <a:solidFill>
              <a:schemeClr val="tx1"/>
            </a:solidFill>
          </a:endParaRPr>
        </a:p>
      </dgm:t>
    </dgm:pt>
    <dgm:pt modelId="{2B644D63-B34D-4402-B099-7F023EB0219B}" type="sibTrans" cxnId="{1A61189B-50AA-4A6D-8D9C-ECE9E6BEB431}">
      <dgm:prSet/>
      <dgm:spPr/>
      <dgm:t>
        <a:bodyPr/>
        <a:lstStyle/>
        <a:p>
          <a:endParaRPr lang="en-US">
            <a:solidFill>
              <a:schemeClr val="tx1"/>
            </a:solidFill>
          </a:endParaRPr>
        </a:p>
      </dgm:t>
    </dgm:pt>
    <dgm:pt modelId="{C4C7E161-DD66-4143-B738-EA598FE3E2AC}" type="pres">
      <dgm:prSet presAssocID="{451D7380-493D-4D5E-99EF-E084C3E3CC0C}" presName="Name0" presStyleCnt="0">
        <dgm:presLayoutVars>
          <dgm:dir/>
          <dgm:animLvl val="lvl"/>
          <dgm:resizeHandles val="exact"/>
        </dgm:presLayoutVars>
      </dgm:prSet>
      <dgm:spPr/>
    </dgm:pt>
    <dgm:pt modelId="{64768EFE-4BCE-4A4E-A2CA-3E2CDEEF615F}" type="pres">
      <dgm:prSet presAssocID="{32472FF5-C3D8-49E4-B483-4A3A04372A8B}" presName="parTxOnly" presStyleLbl="node1" presStyleIdx="0" presStyleCnt="3">
        <dgm:presLayoutVars>
          <dgm:chMax val="0"/>
          <dgm:chPref val="0"/>
          <dgm:bulletEnabled val="1"/>
        </dgm:presLayoutVars>
      </dgm:prSet>
      <dgm:spPr/>
    </dgm:pt>
    <dgm:pt modelId="{FA91536C-58D5-4B91-8E4E-C9AE370954DC}" type="pres">
      <dgm:prSet presAssocID="{645DA75B-CD24-46A6-99C4-AC3ED424CDC8}" presName="parTxOnlySpace" presStyleCnt="0"/>
      <dgm:spPr/>
    </dgm:pt>
    <dgm:pt modelId="{CA9E46FD-59F3-4C2B-BF61-61BDED9246AE}" type="pres">
      <dgm:prSet presAssocID="{7E2F3658-488D-4308-BF47-75A4185CCCE7}" presName="parTxOnly" presStyleLbl="node1" presStyleIdx="1" presStyleCnt="3">
        <dgm:presLayoutVars>
          <dgm:chMax val="0"/>
          <dgm:chPref val="0"/>
          <dgm:bulletEnabled val="1"/>
        </dgm:presLayoutVars>
      </dgm:prSet>
      <dgm:spPr/>
    </dgm:pt>
    <dgm:pt modelId="{8BCD4771-FB85-4542-AA14-4E318891CAE5}" type="pres">
      <dgm:prSet presAssocID="{8A055F51-34FE-483E-93EA-25A1B0613CDF}" presName="parTxOnlySpace" presStyleCnt="0"/>
      <dgm:spPr/>
    </dgm:pt>
    <dgm:pt modelId="{ECD1A71D-89BC-445D-837E-06061E71EFCF}" type="pres">
      <dgm:prSet presAssocID="{A3078BDB-AAD6-4BDD-B3B1-D35D4DD0C64B}" presName="parTxOnly" presStyleLbl="node1" presStyleIdx="2" presStyleCnt="3">
        <dgm:presLayoutVars>
          <dgm:chMax val="0"/>
          <dgm:chPref val="0"/>
          <dgm:bulletEnabled val="1"/>
        </dgm:presLayoutVars>
      </dgm:prSet>
      <dgm:spPr/>
    </dgm:pt>
  </dgm:ptLst>
  <dgm:cxnLst>
    <dgm:cxn modelId="{AEBC5227-E888-42AF-BAED-20264FD2AA0D}" srcId="{451D7380-493D-4D5E-99EF-E084C3E3CC0C}" destId="{32472FF5-C3D8-49E4-B483-4A3A04372A8B}" srcOrd="0" destOrd="0" parTransId="{38D5C022-2B1F-4DE5-BA2B-516ACD070CC5}" sibTransId="{645DA75B-CD24-46A6-99C4-AC3ED424CDC8}"/>
    <dgm:cxn modelId="{D50FF035-A0CA-493E-8BEF-AD89C7DA6216}" type="presOf" srcId="{451D7380-493D-4D5E-99EF-E084C3E3CC0C}" destId="{C4C7E161-DD66-4143-B738-EA598FE3E2AC}" srcOrd="0" destOrd="0" presId="urn:microsoft.com/office/officeart/2005/8/layout/chevron1"/>
    <dgm:cxn modelId="{FE8B4B65-EACC-48BD-A7A8-FAA62FE8AB36}" type="presOf" srcId="{A3078BDB-AAD6-4BDD-B3B1-D35D4DD0C64B}" destId="{ECD1A71D-89BC-445D-837E-06061E71EFCF}" srcOrd="0" destOrd="0" presId="urn:microsoft.com/office/officeart/2005/8/layout/chevron1"/>
    <dgm:cxn modelId="{565D3D92-20DB-4AE7-9597-C1113C1D1A9D}" srcId="{451D7380-493D-4D5E-99EF-E084C3E3CC0C}" destId="{7E2F3658-488D-4308-BF47-75A4185CCCE7}" srcOrd="1" destOrd="0" parTransId="{065B7FA6-E8E9-4A1A-8924-62587CC3828E}" sibTransId="{8A055F51-34FE-483E-93EA-25A1B0613CDF}"/>
    <dgm:cxn modelId="{F5734F92-61A0-4CF5-BAEE-8BBD402276F1}" type="presOf" srcId="{32472FF5-C3D8-49E4-B483-4A3A04372A8B}" destId="{64768EFE-4BCE-4A4E-A2CA-3E2CDEEF615F}" srcOrd="0" destOrd="0" presId="urn:microsoft.com/office/officeart/2005/8/layout/chevron1"/>
    <dgm:cxn modelId="{1A61189B-50AA-4A6D-8D9C-ECE9E6BEB431}" srcId="{451D7380-493D-4D5E-99EF-E084C3E3CC0C}" destId="{A3078BDB-AAD6-4BDD-B3B1-D35D4DD0C64B}" srcOrd="2" destOrd="0" parTransId="{DAB1B1FD-FE34-418A-97FB-79A83E4E2816}" sibTransId="{2B644D63-B34D-4402-B099-7F023EB0219B}"/>
    <dgm:cxn modelId="{ED2EC2A6-0623-4AE2-B3C0-6CF63A54D81C}" type="presOf" srcId="{7E2F3658-488D-4308-BF47-75A4185CCCE7}" destId="{CA9E46FD-59F3-4C2B-BF61-61BDED9246AE}" srcOrd="0" destOrd="0" presId="urn:microsoft.com/office/officeart/2005/8/layout/chevron1"/>
    <dgm:cxn modelId="{C4C1A9FF-BA7B-45D9-B727-85B8FF2313C9}" type="presParOf" srcId="{C4C7E161-DD66-4143-B738-EA598FE3E2AC}" destId="{64768EFE-4BCE-4A4E-A2CA-3E2CDEEF615F}" srcOrd="0" destOrd="0" presId="urn:microsoft.com/office/officeart/2005/8/layout/chevron1"/>
    <dgm:cxn modelId="{71BCBDD2-A50F-479A-97DC-C1D19608DE91}" type="presParOf" srcId="{C4C7E161-DD66-4143-B738-EA598FE3E2AC}" destId="{FA91536C-58D5-4B91-8E4E-C9AE370954DC}" srcOrd="1" destOrd="0" presId="urn:microsoft.com/office/officeart/2005/8/layout/chevron1"/>
    <dgm:cxn modelId="{9F965BCE-B961-422F-A1DF-00315F82527C}" type="presParOf" srcId="{C4C7E161-DD66-4143-B738-EA598FE3E2AC}" destId="{CA9E46FD-59F3-4C2B-BF61-61BDED9246AE}" srcOrd="2" destOrd="0" presId="urn:microsoft.com/office/officeart/2005/8/layout/chevron1"/>
    <dgm:cxn modelId="{888EED33-2FE6-4610-9CA4-5DF12419F8F5}" type="presParOf" srcId="{C4C7E161-DD66-4143-B738-EA598FE3E2AC}" destId="{8BCD4771-FB85-4542-AA14-4E318891CAE5}" srcOrd="3" destOrd="0" presId="urn:microsoft.com/office/officeart/2005/8/layout/chevron1"/>
    <dgm:cxn modelId="{3CCF3010-8275-4458-B18A-E21D445335E4}" type="presParOf" srcId="{C4C7E161-DD66-4143-B738-EA598FE3E2AC}" destId="{ECD1A71D-89BC-445D-837E-06061E71EFCF}" srcOrd="4"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68EFE-4BCE-4A4E-A2CA-3E2CDEEF615F}">
      <dsp:nvSpPr>
        <dsp:cNvPr id="0" name=""/>
        <dsp:cNvSpPr/>
      </dsp:nvSpPr>
      <dsp:spPr>
        <a:xfrm>
          <a:off x="3247" y="0"/>
          <a:ext cx="3957142" cy="822403"/>
        </a:xfrm>
        <a:prstGeom prst="chevron">
          <a:avLst/>
        </a:prstGeom>
        <a:solidFill>
          <a:schemeClr val="bg1">
            <a:lumMod val="9500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anchor="ctr" anchorCtr="0">
          <a:noAutofit/>
        </a:bodyPr>
        <a:lstStyle/>
        <a:p>
          <a:pPr marL="0" lvl="0" indent="0" algn="ctr" defTabSz="2889250">
            <a:lnSpc>
              <a:spcPct val="90000"/>
            </a:lnSpc>
            <a:spcBef>
              <a:spcPct val="0"/>
            </a:spcBef>
            <a:spcAft>
              <a:spcPct val="35000"/>
            </a:spcAft>
            <a:buNone/>
          </a:pPr>
          <a:r>
            <a:rPr lang="en-US" b="1" kern="1200">
              <a:cs typeface="Arial"/>
            </a:rPr>
            <a:t>Phase 1:</a:t>
          </a:r>
          <a:r>
            <a:rPr lang="en-US" kern="1200">
              <a:cs typeface="Arial"/>
            </a:rPr>
            <a:t> </a:t>
          </a:r>
          <a:r>
            <a:rPr lang="en-US" sz="2000" kern="1200">
              <a:cs typeface="Arial"/>
            </a:rPr>
            <a:t>Components and Subsystems Testing</a:t>
          </a:r>
          <a:endParaRPr lang="en-US" sz="3000" kern="1200">
            <a:latin typeface="Arial"/>
            <a:cs typeface="Arial"/>
          </a:endParaRPr>
        </a:p>
      </dsp:txBody>
      <dsp:txXfrm>
        <a:off x="414449" y="0"/>
        <a:ext cx="3134739" cy="822403"/>
      </dsp:txXfrm>
    </dsp:sp>
    <dsp:sp modelId="{CA9E46FD-59F3-4C2B-BF61-61BDED9246AE}">
      <dsp:nvSpPr>
        <dsp:cNvPr id="0" name=""/>
        <dsp:cNvSpPr/>
      </dsp:nvSpPr>
      <dsp:spPr>
        <a:xfrm>
          <a:off x="3564676" y="0"/>
          <a:ext cx="3957142" cy="822403"/>
        </a:xfrm>
        <a:prstGeom prst="chevron">
          <a:avLst/>
        </a:prstGeom>
        <a:solidFill>
          <a:schemeClr val="bg1">
            <a:lumMod val="9500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b="1" kern="1200">
              <a:cs typeface="Arial"/>
            </a:rPr>
            <a:t>Phase 2:</a:t>
          </a:r>
          <a:r>
            <a:rPr lang="en-US" sz="2200" kern="1200">
              <a:cs typeface="Arial"/>
            </a:rPr>
            <a:t> </a:t>
          </a:r>
          <a:r>
            <a:rPr lang="en-US" sz="2000" kern="1200">
              <a:cs typeface="Arial"/>
            </a:rPr>
            <a:t>Subsystem Integration and Testing</a:t>
          </a:r>
          <a:r>
            <a:rPr lang="en-US" sz="2200" kern="1200">
              <a:cs typeface="Arial"/>
            </a:rPr>
            <a:t> </a:t>
          </a:r>
        </a:p>
      </dsp:txBody>
      <dsp:txXfrm>
        <a:off x="3975878" y="0"/>
        <a:ext cx="3134739" cy="822403"/>
      </dsp:txXfrm>
    </dsp:sp>
    <dsp:sp modelId="{ECD1A71D-89BC-445D-837E-06061E71EFCF}">
      <dsp:nvSpPr>
        <dsp:cNvPr id="0" name=""/>
        <dsp:cNvSpPr/>
      </dsp:nvSpPr>
      <dsp:spPr>
        <a:xfrm>
          <a:off x="7126105" y="0"/>
          <a:ext cx="3957142" cy="822403"/>
        </a:xfrm>
        <a:prstGeom prst="chevron">
          <a:avLst/>
        </a:prstGeom>
        <a:no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b="1" kern="1200">
              <a:cs typeface="Arial"/>
            </a:rPr>
            <a:t>Phase 3:</a:t>
          </a:r>
          <a:r>
            <a:rPr lang="en-US" sz="2300" kern="1200">
              <a:cs typeface="Arial"/>
            </a:rPr>
            <a:t> </a:t>
          </a:r>
          <a:r>
            <a:rPr lang="en-US" sz="2000" kern="1200">
              <a:cs typeface="Arial"/>
            </a:rPr>
            <a:t>Full System Integration and Testing</a:t>
          </a:r>
          <a:endParaRPr lang="en-US" sz="2300" kern="1200">
            <a:cs typeface="Arial"/>
          </a:endParaRPr>
        </a:p>
      </dsp:txBody>
      <dsp:txXfrm>
        <a:off x="7537307" y="0"/>
        <a:ext cx="3134739" cy="82240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18748B-058B-4651-9CC2-752BF071BF43}" type="datetimeFigureOut">
              <a:rPr lang="en-US" smtClean="0"/>
              <a:t>3/4/2019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69493F-3511-484C-B2FD-C654A5C52368}" type="slidenum">
              <a:rPr lang="en-US" smtClean="0"/>
              <a:t>‹#›</a:t>
            </a:fld>
            <a:endParaRPr lang="en-US"/>
          </a:p>
        </p:txBody>
      </p:sp>
    </p:spTree>
    <p:extLst>
      <p:ext uri="{BB962C8B-B14F-4D97-AF65-F5344CB8AC3E}">
        <p14:creationId xmlns:p14="http://schemas.microsoft.com/office/powerpoint/2010/main" val="1195450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 </a:t>
            </a:r>
            <a:r>
              <a:rPr lang="en-US" err="1"/>
              <a:t>conops</a:t>
            </a:r>
            <a:r>
              <a:rPr lang="en-US"/>
              <a:t>: design</a:t>
            </a:r>
          </a:p>
        </p:txBody>
      </p:sp>
      <p:sp>
        <p:nvSpPr>
          <p:cNvPr id="4" name="Slide Number Placeholder 3"/>
          <p:cNvSpPr>
            <a:spLocks noGrp="1"/>
          </p:cNvSpPr>
          <p:nvPr>
            <p:ph type="sldNum" sz="quarter" idx="5"/>
          </p:nvPr>
        </p:nvSpPr>
        <p:spPr/>
        <p:txBody>
          <a:bodyPr/>
          <a:lstStyle/>
          <a:p>
            <a:fld id="{D269493F-3511-484C-B2FD-C654A5C52368}" type="slidenum">
              <a:rPr lang="en-US" smtClean="0"/>
              <a:t>1</a:t>
            </a:fld>
            <a:endParaRPr lang="en-US"/>
          </a:p>
        </p:txBody>
      </p:sp>
    </p:spTree>
    <p:extLst>
      <p:ext uri="{BB962C8B-B14F-4D97-AF65-F5344CB8AC3E}">
        <p14:creationId xmlns:p14="http://schemas.microsoft.com/office/powerpoint/2010/main" val="143050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69493F-3511-484C-B2FD-C654A5C52368}" type="slidenum">
              <a:rPr lang="en-US" smtClean="0"/>
              <a:t>10</a:t>
            </a:fld>
            <a:endParaRPr lang="en-US"/>
          </a:p>
        </p:txBody>
      </p:sp>
    </p:spTree>
    <p:extLst>
      <p:ext uri="{BB962C8B-B14F-4D97-AF65-F5344CB8AC3E}">
        <p14:creationId xmlns:p14="http://schemas.microsoft.com/office/powerpoint/2010/main" val="478629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I’d say emphasize less on comms and expand more on software. Fix, and talk better. Animate</a:t>
            </a:r>
          </a:p>
        </p:txBody>
      </p:sp>
      <p:sp>
        <p:nvSpPr>
          <p:cNvPr id="4" name="Slide Number Placeholder 3"/>
          <p:cNvSpPr>
            <a:spLocks noGrp="1"/>
          </p:cNvSpPr>
          <p:nvPr>
            <p:ph type="sldNum" sz="quarter" idx="5"/>
          </p:nvPr>
        </p:nvSpPr>
        <p:spPr/>
        <p:txBody>
          <a:bodyPr/>
          <a:lstStyle/>
          <a:p>
            <a:fld id="{D269493F-3511-484C-B2FD-C654A5C52368}" type="slidenum">
              <a:rPr lang="en-US" smtClean="0"/>
              <a:t>11</a:t>
            </a:fld>
            <a:endParaRPr lang="en-US"/>
          </a:p>
        </p:txBody>
      </p:sp>
    </p:spTree>
    <p:extLst>
      <p:ext uri="{BB962C8B-B14F-4D97-AF65-F5344CB8AC3E}">
        <p14:creationId xmlns:p14="http://schemas.microsoft.com/office/powerpoint/2010/main" val="3040284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Don't assume anyone knows what everything is for. Why is the linear mass stage there? Why are we using ROS in the first place? Why do we need to operate in different modes? We need to make sure to build our presentation in such a way that everything has a purpose when it is presented.</a:t>
            </a:r>
          </a:p>
        </p:txBody>
      </p:sp>
      <p:sp>
        <p:nvSpPr>
          <p:cNvPr id="4" name="Slide Number Placeholder 3"/>
          <p:cNvSpPr>
            <a:spLocks noGrp="1"/>
          </p:cNvSpPr>
          <p:nvPr>
            <p:ph type="sldNum" sz="quarter" idx="5"/>
          </p:nvPr>
        </p:nvSpPr>
        <p:spPr/>
        <p:txBody>
          <a:bodyPr/>
          <a:lstStyle/>
          <a:p>
            <a:fld id="{D269493F-3511-484C-B2FD-C654A5C52368}" type="slidenum">
              <a:rPr lang="en-US" smtClean="0"/>
              <a:t>12</a:t>
            </a:fld>
            <a:endParaRPr lang="en-US"/>
          </a:p>
        </p:txBody>
      </p:sp>
    </p:spTree>
    <p:extLst>
      <p:ext uri="{BB962C8B-B14F-4D97-AF65-F5344CB8AC3E}">
        <p14:creationId xmlns:p14="http://schemas.microsoft.com/office/powerpoint/2010/main" val="1761843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Don't assume anyone knows what everything is for. Why is the linear mass stage there? Why are we using ROS in the first place? Why do we need to operate in different modes? We need to make sure to build our presentation in such a way that everything has a purpose when it is presented.</a:t>
            </a:r>
          </a:p>
        </p:txBody>
      </p:sp>
      <p:sp>
        <p:nvSpPr>
          <p:cNvPr id="4" name="Slide Number Placeholder 3"/>
          <p:cNvSpPr>
            <a:spLocks noGrp="1"/>
          </p:cNvSpPr>
          <p:nvPr>
            <p:ph type="sldNum" sz="quarter" idx="5"/>
          </p:nvPr>
        </p:nvSpPr>
        <p:spPr/>
        <p:txBody>
          <a:bodyPr/>
          <a:lstStyle/>
          <a:p>
            <a:fld id="{D269493F-3511-484C-B2FD-C654A5C52368}" type="slidenum">
              <a:rPr lang="en-US" smtClean="0"/>
              <a:t>13</a:t>
            </a:fld>
            <a:endParaRPr lang="en-US"/>
          </a:p>
        </p:txBody>
      </p:sp>
    </p:spTree>
    <p:extLst>
      <p:ext uri="{BB962C8B-B14F-4D97-AF65-F5344CB8AC3E}">
        <p14:creationId xmlns:p14="http://schemas.microsoft.com/office/powerpoint/2010/main" val="48468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She expects us to explain why ROS is being used in a previous slide somewhere so that when we see the software diagram, it is not shocking to people looking at it.</a:t>
            </a:r>
          </a:p>
        </p:txBody>
      </p:sp>
      <p:sp>
        <p:nvSpPr>
          <p:cNvPr id="4" name="Slide Number Placeholder 3"/>
          <p:cNvSpPr>
            <a:spLocks noGrp="1"/>
          </p:cNvSpPr>
          <p:nvPr>
            <p:ph type="sldNum" sz="quarter" idx="5"/>
          </p:nvPr>
        </p:nvSpPr>
        <p:spPr/>
        <p:txBody>
          <a:bodyPr/>
          <a:lstStyle/>
          <a:p>
            <a:fld id="{D269493F-3511-484C-B2FD-C654A5C52368}" type="slidenum">
              <a:rPr lang="en-US" smtClean="0"/>
              <a:t>14</a:t>
            </a:fld>
            <a:endParaRPr lang="en-US"/>
          </a:p>
        </p:txBody>
      </p:sp>
    </p:spTree>
    <p:extLst>
      <p:ext uri="{BB962C8B-B14F-4D97-AF65-F5344CB8AC3E}">
        <p14:creationId xmlns:p14="http://schemas.microsoft.com/office/powerpoint/2010/main" val="1820628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a:t>Tests that are planned, tests that have been completed</a:t>
            </a:r>
          </a:p>
          <a:p>
            <a:pPr marL="342900" indent="-342900">
              <a:buFont typeface="Arial" panose="020B0604020202020204" pitchFamily="34" charset="0"/>
              <a:buChar char="•"/>
            </a:pPr>
            <a:r>
              <a:rPr lang="en-US"/>
              <a:t>Current status of testing</a:t>
            </a:r>
          </a:p>
          <a:p>
            <a:pPr marL="726948" lvl="1" indent="-342900"/>
            <a:r>
              <a:rPr lang="en-US"/>
              <a:t>Might help in the form of a flowchart?</a:t>
            </a:r>
          </a:p>
          <a:p>
            <a:endParaRPr lang="en-US"/>
          </a:p>
        </p:txBody>
      </p:sp>
      <p:sp>
        <p:nvSpPr>
          <p:cNvPr id="4" name="Slide Number Placeholder 3"/>
          <p:cNvSpPr>
            <a:spLocks noGrp="1"/>
          </p:cNvSpPr>
          <p:nvPr>
            <p:ph type="sldNum" sz="quarter" idx="5"/>
          </p:nvPr>
        </p:nvSpPr>
        <p:spPr/>
        <p:txBody>
          <a:bodyPr/>
          <a:lstStyle/>
          <a:p>
            <a:fld id="{D269493F-3511-484C-B2FD-C654A5C52368}" type="slidenum">
              <a:rPr lang="en-US" smtClean="0"/>
              <a:t>21</a:t>
            </a:fld>
            <a:endParaRPr lang="en-US"/>
          </a:p>
        </p:txBody>
      </p:sp>
    </p:spTree>
    <p:extLst>
      <p:ext uri="{BB962C8B-B14F-4D97-AF65-F5344CB8AC3E}">
        <p14:creationId xmlns:p14="http://schemas.microsoft.com/office/powerpoint/2010/main" val="1511879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a:t>Tests that are planned, tests that have been completed</a:t>
            </a:r>
          </a:p>
          <a:p>
            <a:pPr marL="342900" indent="-342900">
              <a:buFont typeface="Arial" panose="020B0604020202020204" pitchFamily="34" charset="0"/>
              <a:buChar char="•"/>
            </a:pPr>
            <a:r>
              <a:rPr lang="en-US"/>
              <a:t>Current status of testing</a:t>
            </a:r>
          </a:p>
          <a:p>
            <a:pPr marL="726948" lvl="1" indent="-342900"/>
            <a:r>
              <a:rPr lang="en-US"/>
              <a:t>Might help in the form of a flowchart?</a:t>
            </a:r>
          </a:p>
          <a:p>
            <a:endParaRPr lang="en-US"/>
          </a:p>
        </p:txBody>
      </p:sp>
      <p:sp>
        <p:nvSpPr>
          <p:cNvPr id="4" name="Slide Number Placeholder 3"/>
          <p:cNvSpPr>
            <a:spLocks noGrp="1"/>
          </p:cNvSpPr>
          <p:nvPr>
            <p:ph type="sldNum" sz="quarter" idx="5"/>
          </p:nvPr>
        </p:nvSpPr>
        <p:spPr/>
        <p:txBody>
          <a:bodyPr/>
          <a:lstStyle/>
          <a:p>
            <a:fld id="{D269493F-3511-484C-B2FD-C654A5C52368}" type="slidenum">
              <a:rPr lang="en-US" smtClean="0"/>
              <a:t>22</a:t>
            </a:fld>
            <a:endParaRPr lang="en-US"/>
          </a:p>
        </p:txBody>
      </p:sp>
    </p:spTree>
    <p:extLst>
      <p:ext uri="{BB962C8B-B14F-4D97-AF65-F5344CB8AC3E}">
        <p14:creationId xmlns:p14="http://schemas.microsoft.com/office/powerpoint/2010/main" val="1042745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requirements not listed should go in the back up slides</a:t>
            </a:r>
          </a:p>
        </p:txBody>
      </p:sp>
      <p:sp>
        <p:nvSpPr>
          <p:cNvPr id="4" name="Slide Number Placeholder 3"/>
          <p:cNvSpPr>
            <a:spLocks noGrp="1"/>
          </p:cNvSpPr>
          <p:nvPr>
            <p:ph type="sldNum" sz="quarter" idx="5"/>
          </p:nvPr>
        </p:nvSpPr>
        <p:spPr/>
        <p:txBody>
          <a:bodyPr/>
          <a:lstStyle/>
          <a:p>
            <a:fld id="{D269493F-3511-484C-B2FD-C654A5C52368}" type="slidenum">
              <a:rPr lang="en-US" smtClean="0"/>
              <a:t>24</a:t>
            </a:fld>
            <a:endParaRPr lang="en-US"/>
          </a:p>
        </p:txBody>
      </p:sp>
    </p:spTree>
    <p:extLst>
      <p:ext uri="{BB962C8B-B14F-4D97-AF65-F5344CB8AC3E}">
        <p14:creationId xmlns:p14="http://schemas.microsoft.com/office/powerpoint/2010/main" val="3577060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Key variables distance</a:t>
            </a:r>
          </a:p>
          <a:p>
            <a:pPr marL="0" indent="0">
              <a:buFont typeface="Arial" panose="020B0604020202020204" pitchFamily="34" charset="0"/>
              <a:buNone/>
            </a:pPr>
            <a:r>
              <a:rPr lang="en-US"/>
              <a:t>Testing for latency</a:t>
            </a:r>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The </a:t>
            </a:r>
            <a:r>
              <a:rPr lang="en-US" b="1"/>
              <a:t>design </a:t>
            </a:r>
            <a:r>
              <a:rPr lang="en-US"/>
              <a:t>of the </a:t>
            </a:r>
            <a:r>
              <a:rPr lang="en-US" b="1"/>
              <a:t>test fixtures</a:t>
            </a:r>
          </a:p>
          <a:p>
            <a:pPr marL="342900" indent="-342900">
              <a:buFont typeface="Arial" panose="020B0604020202020204" pitchFamily="34" charset="0"/>
              <a:buChar char="•"/>
            </a:pPr>
            <a:r>
              <a:rPr lang="en-US"/>
              <a:t>What </a:t>
            </a:r>
            <a:r>
              <a:rPr lang="en-US" b="1"/>
              <a:t>test equipment </a:t>
            </a:r>
            <a:r>
              <a:rPr lang="en-US"/>
              <a:t>and</a:t>
            </a:r>
            <a:r>
              <a:rPr lang="en-US" b="1"/>
              <a:t> facilities</a:t>
            </a:r>
            <a:r>
              <a:rPr lang="en-US"/>
              <a:t> are needed</a:t>
            </a:r>
          </a:p>
          <a:p>
            <a:pPr marL="342900" indent="-342900">
              <a:buFont typeface="Arial" panose="020B0604020202020204" pitchFamily="34" charset="0"/>
              <a:buChar char="•"/>
            </a:pPr>
            <a:r>
              <a:rPr lang="en-US"/>
              <a:t>What </a:t>
            </a:r>
            <a:r>
              <a:rPr lang="en-US" b="1"/>
              <a:t>results</a:t>
            </a:r>
            <a:r>
              <a:rPr lang="en-US"/>
              <a:t> do we expect?</a:t>
            </a:r>
          </a:p>
          <a:p>
            <a:pPr marL="342900" indent="-342900">
              <a:buFont typeface="Arial" panose="020B0604020202020204" pitchFamily="34" charset="0"/>
              <a:buChar char="•"/>
            </a:pPr>
            <a:r>
              <a:rPr lang="en-US"/>
              <a:t>An </a:t>
            </a:r>
            <a:r>
              <a:rPr lang="en-US" b="1"/>
              <a:t>overview </a:t>
            </a:r>
            <a:r>
              <a:rPr lang="en-US"/>
              <a:t>of the </a:t>
            </a:r>
            <a:r>
              <a:rPr lang="en-US" b="1"/>
              <a:t>test procedures</a:t>
            </a:r>
          </a:p>
          <a:p>
            <a:pPr marL="342900" indent="-342900">
              <a:buFont typeface="Arial" panose="020B0604020202020204" pitchFamily="34" charset="0"/>
              <a:buChar char="•"/>
            </a:pPr>
            <a:r>
              <a:rPr lang="en-US" b="1"/>
              <a:t>Critical</a:t>
            </a:r>
            <a:r>
              <a:rPr lang="en-US"/>
              <a:t> </a:t>
            </a:r>
            <a:r>
              <a:rPr lang="en-US" b="1"/>
              <a:t>elements</a:t>
            </a:r>
            <a:r>
              <a:rPr lang="en-US"/>
              <a:t> of the design</a:t>
            </a:r>
          </a:p>
          <a:p>
            <a:endParaRPr lang="en-US"/>
          </a:p>
        </p:txBody>
      </p:sp>
      <p:sp>
        <p:nvSpPr>
          <p:cNvPr id="4" name="Slide Number Placeholder 3"/>
          <p:cNvSpPr>
            <a:spLocks noGrp="1"/>
          </p:cNvSpPr>
          <p:nvPr>
            <p:ph type="sldNum" sz="quarter" idx="5"/>
          </p:nvPr>
        </p:nvSpPr>
        <p:spPr/>
        <p:txBody>
          <a:bodyPr/>
          <a:lstStyle/>
          <a:p>
            <a:fld id="{D269493F-3511-484C-B2FD-C654A5C52368}" type="slidenum">
              <a:rPr lang="en-US" smtClean="0"/>
              <a:t>25</a:t>
            </a:fld>
            <a:endParaRPr lang="en-US"/>
          </a:p>
        </p:txBody>
      </p:sp>
    </p:spTree>
    <p:extLst>
      <p:ext uri="{BB962C8B-B14F-4D97-AF65-F5344CB8AC3E}">
        <p14:creationId xmlns:p14="http://schemas.microsoft.com/office/powerpoint/2010/main" val="3856321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a:t>Validation of Model –Does it work?</a:t>
            </a:r>
          </a:p>
          <a:p>
            <a:pPr marL="342900" indent="-342900">
              <a:buFont typeface="Arial" panose="020B0604020202020204" pitchFamily="34" charset="0"/>
              <a:buChar char="•"/>
            </a:pPr>
            <a:r>
              <a:rPr lang="en-US"/>
              <a:t>Verification of Model - How well does it work?</a:t>
            </a:r>
          </a:p>
          <a:p>
            <a:pPr marL="342900" indent="-342900">
              <a:buFont typeface="Arial" panose="020B0604020202020204" pitchFamily="34" charset="0"/>
              <a:buChar char="•"/>
            </a:pPr>
            <a:r>
              <a:rPr lang="en-US"/>
              <a:t>Test Results</a:t>
            </a:r>
          </a:p>
          <a:p>
            <a:pPr marL="342900" indent="-342900">
              <a:buFont typeface="Arial" panose="020B0604020202020204" pitchFamily="34" charset="0"/>
              <a:buChar char="•"/>
            </a:pPr>
            <a:r>
              <a:rPr lang="en-US"/>
              <a:t>Critical elements of the design</a:t>
            </a:r>
          </a:p>
          <a:p>
            <a:endParaRPr lang="en-US"/>
          </a:p>
        </p:txBody>
      </p:sp>
      <p:sp>
        <p:nvSpPr>
          <p:cNvPr id="4" name="Slide Number Placeholder 3"/>
          <p:cNvSpPr>
            <a:spLocks noGrp="1"/>
          </p:cNvSpPr>
          <p:nvPr>
            <p:ph type="sldNum" sz="quarter" idx="5"/>
          </p:nvPr>
        </p:nvSpPr>
        <p:spPr/>
        <p:txBody>
          <a:bodyPr/>
          <a:lstStyle/>
          <a:p>
            <a:fld id="{D269493F-3511-484C-B2FD-C654A5C52368}" type="slidenum">
              <a:rPr lang="en-US" smtClean="0"/>
              <a:t>26</a:t>
            </a:fld>
            <a:endParaRPr lang="en-US"/>
          </a:p>
        </p:txBody>
      </p:sp>
    </p:spTree>
    <p:extLst>
      <p:ext uri="{BB962C8B-B14F-4D97-AF65-F5344CB8AC3E}">
        <p14:creationId xmlns:p14="http://schemas.microsoft.com/office/powerpoint/2010/main" val="2000013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minutes, 28  mins left</a:t>
            </a:r>
          </a:p>
        </p:txBody>
      </p:sp>
      <p:sp>
        <p:nvSpPr>
          <p:cNvPr id="4" name="Slide Number Placeholder 3"/>
          <p:cNvSpPr>
            <a:spLocks noGrp="1"/>
          </p:cNvSpPr>
          <p:nvPr>
            <p:ph type="sldNum" sz="quarter" idx="5"/>
          </p:nvPr>
        </p:nvSpPr>
        <p:spPr/>
        <p:txBody>
          <a:bodyPr/>
          <a:lstStyle/>
          <a:p>
            <a:fld id="{D269493F-3511-484C-B2FD-C654A5C52368}" type="slidenum">
              <a:rPr lang="en-US" smtClean="0"/>
              <a:t>2</a:t>
            </a:fld>
            <a:endParaRPr lang="en-US"/>
          </a:p>
        </p:txBody>
      </p:sp>
    </p:spTree>
    <p:extLst>
      <p:ext uri="{BB962C8B-B14F-4D97-AF65-F5344CB8AC3E}">
        <p14:creationId xmlns:p14="http://schemas.microsoft.com/office/powerpoint/2010/main" val="1586439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a:t>Validation of Model –Does it work?</a:t>
            </a:r>
          </a:p>
          <a:p>
            <a:pPr marL="342900" indent="-342900">
              <a:buFont typeface="Arial" panose="020B0604020202020204" pitchFamily="34" charset="0"/>
              <a:buChar char="•"/>
            </a:pPr>
            <a:r>
              <a:rPr lang="en-US"/>
              <a:t>Verification of Model - How well does it work?</a:t>
            </a:r>
          </a:p>
          <a:p>
            <a:pPr marL="342900" indent="-342900">
              <a:buFont typeface="Arial" panose="020B0604020202020204" pitchFamily="34" charset="0"/>
              <a:buChar char="•"/>
            </a:pPr>
            <a:r>
              <a:rPr lang="en-US"/>
              <a:t>Test Results</a:t>
            </a:r>
          </a:p>
          <a:p>
            <a:pPr marL="342900" indent="-342900">
              <a:buFont typeface="Arial" panose="020B0604020202020204" pitchFamily="34" charset="0"/>
              <a:buChar char="•"/>
            </a:pPr>
            <a:r>
              <a:rPr lang="en-US"/>
              <a:t>Critical elements of the design</a:t>
            </a:r>
          </a:p>
          <a:p>
            <a:endParaRPr lang="en-US"/>
          </a:p>
        </p:txBody>
      </p:sp>
      <p:sp>
        <p:nvSpPr>
          <p:cNvPr id="4" name="Slide Number Placeholder 3"/>
          <p:cNvSpPr>
            <a:spLocks noGrp="1"/>
          </p:cNvSpPr>
          <p:nvPr>
            <p:ph type="sldNum" sz="quarter" idx="5"/>
          </p:nvPr>
        </p:nvSpPr>
        <p:spPr/>
        <p:txBody>
          <a:bodyPr/>
          <a:lstStyle/>
          <a:p>
            <a:fld id="{D269493F-3511-484C-B2FD-C654A5C52368}" type="slidenum">
              <a:rPr lang="en-US" smtClean="0"/>
              <a:t>27</a:t>
            </a:fld>
            <a:endParaRPr lang="en-US"/>
          </a:p>
        </p:txBody>
      </p:sp>
    </p:spTree>
    <p:extLst>
      <p:ext uri="{BB962C8B-B14F-4D97-AF65-F5344CB8AC3E}">
        <p14:creationId xmlns:p14="http://schemas.microsoft.com/office/powerpoint/2010/main" val="3038971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a:t>Held constant current, tested time. Talk more about the variables</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The </a:t>
            </a:r>
            <a:r>
              <a:rPr lang="en-US" b="1"/>
              <a:t>design </a:t>
            </a:r>
            <a:r>
              <a:rPr lang="en-US"/>
              <a:t>of the </a:t>
            </a:r>
            <a:r>
              <a:rPr lang="en-US" b="1"/>
              <a:t>test fixtures</a:t>
            </a:r>
          </a:p>
          <a:p>
            <a:pPr marL="342900" indent="-342900">
              <a:buFont typeface="Arial" panose="020B0604020202020204" pitchFamily="34" charset="0"/>
              <a:buChar char="•"/>
            </a:pPr>
            <a:r>
              <a:rPr lang="en-US"/>
              <a:t>What </a:t>
            </a:r>
            <a:r>
              <a:rPr lang="en-US" b="1"/>
              <a:t>test equipment </a:t>
            </a:r>
            <a:r>
              <a:rPr lang="en-US"/>
              <a:t>and</a:t>
            </a:r>
            <a:r>
              <a:rPr lang="en-US" b="1"/>
              <a:t> facilities</a:t>
            </a:r>
            <a:r>
              <a:rPr lang="en-US"/>
              <a:t> are needed</a:t>
            </a:r>
          </a:p>
          <a:p>
            <a:pPr marL="342900" indent="-342900">
              <a:buFont typeface="Arial" panose="020B0604020202020204" pitchFamily="34" charset="0"/>
              <a:buChar char="•"/>
            </a:pPr>
            <a:r>
              <a:rPr lang="en-US"/>
              <a:t>What </a:t>
            </a:r>
            <a:r>
              <a:rPr lang="en-US" b="1"/>
              <a:t>results</a:t>
            </a:r>
            <a:r>
              <a:rPr lang="en-US"/>
              <a:t> do we expect?</a:t>
            </a:r>
          </a:p>
          <a:p>
            <a:pPr marL="342900" indent="-342900">
              <a:buFont typeface="Arial" panose="020B0604020202020204" pitchFamily="34" charset="0"/>
              <a:buChar char="•"/>
            </a:pPr>
            <a:r>
              <a:rPr lang="en-US"/>
              <a:t>An </a:t>
            </a:r>
            <a:r>
              <a:rPr lang="en-US" b="1"/>
              <a:t>overview </a:t>
            </a:r>
            <a:r>
              <a:rPr lang="en-US"/>
              <a:t>of the </a:t>
            </a:r>
            <a:r>
              <a:rPr lang="en-US" b="1"/>
              <a:t>test procedures</a:t>
            </a:r>
          </a:p>
          <a:p>
            <a:pPr marL="342900" indent="-342900">
              <a:buFont typeface="Arial" panose="020B0604020202020204" pitchFamily="34" charset="0"/>
              <a:buChar char="•"/>
            </a:pPr>
            <a:r>
              <a:rPr lang="en-US" b="1"/>
              <a:t>Critical</a:t>
            </a:r>
            <a:r>
              <a:rPr lang="en-US"/>
              <a:t> </a:t>
            </a:r>
            <a:r>
              <a:rPr lang="en-US" b="1"/>
              <a:t>elements</a:t>
            </a:r>
            <a:r>
              <a:rPr lang="en-US"/>
              <a:t> of the design</a:t>
            </a:r>
          </a:p>
          <a:p>
            <a:endParaRPr lang="en-US"/>
          </a:p>
        </p:txBody>
      </p:sp>
      <p:sp>
        <p:nvSpPr>
          <p:cNvPr id="4" name="Slide Number Placeholder 3"/>
          <p:cNvSpPr>
            <a:spLocks noGrp="1"/>
          </p:cNvSpPr>
          <p:nvPr>
            <p:ph type="sldNum" sz="quarter" idx="5"/>
          </p:nvPr>
        </p:nvSpPr>
        <p:spPr/>
        <p:txBody>
          <a:bodyPr/>
          <a:lstStyle/>
          <a:p>
            <a:fld id="{D269493F-3511-484C-B2FD-C654A5C52368}" type="slidenum">
              <a:rPr lang="en-US" smtClean="0"/>
              <a:t>29</a:t>
            </a:fld>
            <a:endParaRPr lang="en-US"/>
          </a:p>
        </p:txBody>
      </p:sp>
    </p:spTree>
    <p:extLst>
      <p:ext uri="{BB962C8B-B14F-4D97-AF65-F5344CB8AC3E}">
        <p14:creationId xmlns:p14="http://schemas.microsoft.com/office/powerpoint/2010/main" val="774107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Still working on it, we had a few changes</a:t>
            </a:r>
          </a:p>
          <a:p>
            <a:r>
              <a:rPr lang="en-US">
                <a:cs typeface="Calibri"/>
              </a:rPr>
              <a:t>-40 minute mock mission, when we integrate over all of these obstacle durations </a:t>
            </a:r>
          </a:p>
        </p:txBody>
      </p:sp>
      <p:sp>
        <p:nvSpPr>
          <p:cNvPr id="4" name="Slide Number Placeholder 3"/>
          <p:cNvSpPr>
            <a:spLocks noGrp="1"/>
          </p:cNvSpPr>
          <p:nvPr>
            <p:ph type="sldNum" sz="quarter" idx="5"/>
          </p:nvPr>
        </p:nvSpPr>
        <p:spPr/>
        <p:txBody>
          <a:bodyPr/>
          <a:lstStyle/>
          <a:p>
            <a:fld id="{D269493F-3511-484C-B2FD-C654A5C52368}" type="slidenum">
              <a:rPr lang="en-US" smtClean="0"/>
              <a:t>30</a:t>
            </a:fld>
            <a:endParaRPr lang="en-US"/>
          </a:p>
        </p:txBody>
      </p:sp>
    </p:spTree>
    <p:extLst>
      <p:ext uri="{BB962C8B-B14F-4D97-AF65-F5344CB8AC3E}">
        <p14:creationId xmlns:p14="http://schemas.microsoft.com/office/powerpoint/2010/main" val="2409807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a:t>Validation of Model –Does it work?</a:t>
            </a:r>
          </a:p>
          <a:p>
            <a:pPr marL="342900" indent="-342900">
              <a:buFont typeface="Arial" panose="020B0604020202020204" pitchFamily="34" charset="0"/>
              <a:buChar char="•"/>
            </a:pPr>
            <a:r>
              <a:rPr lang="en-US"/>
              <a:t>Verification of Model - How well does it work?</a:t>
            </a:r>
          </a:p>
          <a:p>
            <a:pPr marL="342900" indent="-342900">
              <a:buFont typeface="Arial" panose="020B0604020202020204" pitchFamily="34" charset="0"/>
              <a:buChar char="•"/>
            </a:pPr>
            <a:r>
              <a:rPr lang="en-US"/>
              <a:t>Test Results</a:t>
            </a:r>
          </a:p>
          <a:p>
            <a:pPr marL="342900" indent="-342900">
              <a:buFont typeface="Arial" panose="020B0604020202020204" pitchFamily="34" charset="0"/>
              <a:buChar char="•"/>
            </a:pPr>
            <a:r>
              <a:rPr lang="en-US"/>
              <a:t>Critical elements of the design</a:t>
            </a:r>
          </a:p>
          <a:p>
            <a:endParaRPr lang="en-US"/>
          </a:p>
        </p:txBody>
      </p:sp>
      <p:sp>
        <p:nvSpPr>
          <p:cNvPr id="4" name="Slide Number Placeholder 3"/>
          <p:cNvSpPr>
            <a:spLocks noGrp="1"/>
          </p:cNvSpPr>
          <p:nvPr>
            <p:ph type="sldNum" sz="quarter" idx="5"/>
          </p:nvPr>
        </p:nvSpPr>
        <p:spPr/>
        <p:txBody>
          <a:bodyPr/>
          <a:lstStyle/>
          <a:p>
            <a:fld id="{D269493F-3511-484C-B2FD-C654A5C52368}" type="slidenum">
              <a:rPr lang="en-US" smtClean="0"/>
              <a:t>31</a:t>
            </a:fld>
            <a:endParaRPr lang="en-US"/>
          </a:p>
        </p:txBody>
      </p:sp>
    </p:spTree>
    <p:extLst>
      <p:ext uri="{BB962C8B-B14F-4D97-AF65-F5344CB8AC3E}">
        <p14:creationId xmlns:p14="http://schemas.microsoft.com/office/powerpoint/2010/main" val="3717121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a:t>Held constant current, tested time. Talk more about the variables</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The </a:t>
            </a:r>
            <a:r>
              <a:rPr lang="en-US" b="1"/>
              <a:t>design </a:t>
            </a:r>
            <a:r>
              <a:rPr lang="en-US"/>
              <a:t>of the </a:t>
            </a:r>
            <a:r>
              <a:rPr lang="en-US" b="1"/>
              <a:t>test fixtures</a:t>
            </a:r>
          </a:p>
          <a:p>
            <a:pPr marL="342900" indent="-342900">
              <a:buFont typeface="Arial" panose="020B0604020202020204" pitchFamily="34" charset="0"/>
              <a:buChar char="•"/>
            </a:pPr>
            <a:r>
              <a:rPr lang="en-US"/>
              <a:t>What </a:t>
            </a:r>
            <a:r>
              <a:rPr lang="en-US" b="1"/>
              <a:t>test equipment </a:t>
            </a:r>
            <a:r>
              <a:rPr lang="en-US"/>
              <a:t>and</a:t>
            </a:r>
            <a:r>
              <a:rPr lang="en-US" b="1"/>
              <a:t> facilities</a:t>
            </a:r>
            <a:r>
              <a:rPr lang="en-US"/>
              <a:t> are needed</a:t>
            </a:r>
          </a:p>
          <a:p>
            <a:pPr marL="342900" indent="-342900">
              <a:buFont typeface="Arial" panose="020B0604020202020204" pitchFamily="34" charset="0"/>
              <a:buChar char="•"/>
            </a:pPr>
            <a:r>
              <a:rPr lang="en-US"/>
              <a:t>What </a:t>
            </a:r>
            <a:r>
              <a:rPr lang="en-US" b="1"/>
              <a:t>results</a:t>
            </a:r>
            <a:r>
              <a:rPr lang="en-US"/>
              <a:t> do we expect?</a:t>
            </a:r>
          </a:p>
          <a:p>
            <a:pPr marL="342900" indent="-342900">
              <a:buFont typeface="Arial" panose="020B0604020202020204" pitchFamily="34" charset="0"/>
              <a:buChar char="•"/>
            </a:pPr>
            <a:r>
              <a:rPr lang="en-US"/>
              <a:t>An </a:t>
            </a:r>
            <a:r>
              <a:rPr lang="en-US" b="1"/>
              <a:t>overview </a:t>
            </a:r>
            <a:r>
              <a:rPr lang="en-US"/>
              <a:t>of the </a:t>
            </a:r>
            <a:r>
              <a:rPr lang="en-US" b="1"/>
              <a:t>test procedures</a:t>
            </a:r>
          </a:p>
          <a:p>
            <a:pPr marL="342900" indent="-342900">
              <a:buFont typeface="Arial" panose="020B0604020202020204" pitchFamily="34" charset="0"/>
              <a:buChar char="•"/>
            </a:pPr>
            <a:r>
              <a:rPr lang="en-US" b="1"/>
              <a:t>Critical</a:t>
            </a:r>
            <a:r>
              <a:rPr lang="en-US"/>
              <a:t> </a:t>
            </a:r>
            <a:r>
              <a:rPr lang="en-US" b="1"/>
              <a:t>elements</a:t>
            </a:r>
            <a:r>
              <a:rPr lang="en-US"/>
              <a:t> of the design</a:t>
            </a:r>
          </a:p>
          <a:p>
            <a:endParaRPr lang="en-US"/>
          </a:p>
        </p:txBody>
      </p:sp>
      <p:sp>
        <p:nvSpPr>
          <p:cNvPr id="4" name="Slide Number Placeholder 3"/>
          <p:cNvSpPr>
            <a:spLocks noGrp="1"/>
          </p:cNvSpPr>
          <p:nvPr>
            <p:ph type="sldNum" sz="quarter" idx="5"/>
          </p:nvPr>
        </p:nvSpPr>
        <p:spPr/>
        <p:txBody>
          <a:bodyPr/>
          <a:lstStyle/>
          <a:p>
            <a:fld id="{D269493F-3511-484C-B2FD-C654A5C52368}" type="slidenum">
              <a:rPr lang="en-US" smtClean="0"/>
              <a:t>33</a:t>
            </a:fld>
            <a:endParaRPr lang="en-US"/>
          </a:p>
        </p:txBody>
      </p:sp>
    </p:spTree>
    <p:extLst>
      <p:ext uri="{BB962C8B-B14F-4D97-AF65-F5344CB8AC3E}">
        <p14:creationId xmlns:p14="http://schemas.microsoft.com/office/powerpoint/2010/main" val="1575730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a:t>Validation of Model –Does it work?</a:t>
            </a:r>
          </a:p>
          <a:p>
            <a:pPr marL="342900" indent="-342900">
              <a:buFont typeface="Arial" panose="020B0604020202020204" pitchFamily="34" charset="0"/>
              <a:buChar char="•"/>
            </a:pPr>
            <a:r>
              <a:rPr lang="en-US"/>
              <a:t>Verification of Model - How well does it work?</a:t>
            </a:r>
          </a:p>
          <a:p>
            <a:pPr marL="342900" indent="-342900">
              <a:buFont typeface="Arial" panose="020B0604020202020204" pitchFamily="34" charset="0"/>
              <a:buChar char="•"/>
            </a:pPr>
            <a:r>
              <a:rPr lang="en-US"/>
              <a:t>Test Results</a:t>
            </a:r>
          </a:p>
          <a:p>
            <a:pPr marL="342900" indent="-342900">
              <a:buFont typeface="Arial" panose="020B0604020202020204" pitchFamily="34" charset="0"/>
              <a:buChar char="•"/>
            </a:pPr>
            <a:r>
              <a:rPr lang="en-US"/>
              <a:t>Critical elements of the design</a:t>
            </a:r>
          </a:p>
          <a:p>
            <a:endParaRPr lang="en-US"/>
          </a:p>
        </p:txBody>
      </p:sp>
      <p:sp>
        <p:nvSpPr>
          <p:cNvPr id="4" name="Slide Number Placeholder 3"/>
          <p:cNvSpPr>
            <a:spLocks noGrp="1"/>
          </p:cNvSpPr>
          <p:nvPr>
            <p:ph type="sldNum" sz="quarter" idx="5"/>
          </p:nvPr>
        </p:nvSpPr>
        <p:spPr/>
        <p:txBody>
          <a:bodyPr/>
          <a:lstStyle/>
          <a:p>
            <a:fld id="{D269493F-3511-484C-B2FD-C654A5C52368}" type="slidenum">
              <a:rPr lang="en-US" smtClean="0"/>
              <a:t>34</a:t>
            </a:fld>
            <a:endParaRPr lang="en-US"/>
          </a:p>
        </p:txBody>
      </p:sp>
    </p:spTree>
    <p:extLst>
      <p:ext uri="{BB962C8B-B14F-4D97-AF65-F5344CB8AC3E}">
        <p14:creationId xmlns:p14="http://schemas.microsoft.com/office/powerpoint/2010/main" val="1506329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a:t>Validation of Model –Does it work?</a:t>
            </a:r>
          </a:p>
          <a:p>
            <a:pPr marL="342900" indent="-342900">
              <a:buFont typeface="Arial" panose="020B0604020202020204" pitchFamily="34" charset="0"/>
              <a:buChar char="•"/>
            </a:pPr>
            <a:r>
              <a:rPr lang="en-US"/>
              <a:t>Verification of Model - How well does it work?</a:t>
            </a:r>
          </a:p>
          <a:p>
            <a:pPr marL="342900" indent="-342900">
              <a:buFont typeface="Arial" panose="020B0604020202020204" pitchFamily="34" charset="0"/>
              <a:buChar char="•"/>
            </a:pPr>
            <a:r>
              <a:rPr lang="en-US"/>
              <a:t>Test Results</a:t>
            </a:r>
          </a:p>
          <a:p>
            <a:pPr marL="342900" indent="-342900">
              <a:buFont typeface="Arial" panose="020B0604020202020204" pitchFamily="34" charset="0"/>
              <a:buChar char="•"/>
            </a:pPr>
            <a:r>
              <a:rPr lang="en-US"/>
              <a:t>Critical elements of the design</a:t>
            </a:r>
          </a:p>
          <a:p>
            <a:endParaRPr lang="en-US"/>
          </a:p>
        </p:txBody>
      </p:sp>
      <p:sp>
        <p:nvSpPr>
          <p:cNvPr id="4" name="Slide Number Placeholder 3"/>
          <p:cNvSpPr>
            <a:spLocks noGrp="1"/>
          </p:cNvSpPr>
          <p:nvPr>
            <p:ph type="sldNum" sz="quarter" idx="5"/>
          </p:nvPr>
        </p:nvSpPr>
        <p:spPr/>
        <p:txBody>
          <a:bodyPr/>
          <a:lstStyle/>
          <a:p>
            <a:fld id="{D269493F-3511-484C-B2FD-C654A5C52368}" type="slidenum">
              <a:rPr lang="en-US" smtClean="0"/>
              <a:t>35</a:t>
            </a:fld>
            <a:endParaRPr lang="en-US"/>
          </a:p>
        </p:txBody>
      </p:sp>
    </p:spTree>
    <p:extLst>
      <p:ext uri="{BB962C8B-B14F-4D97-AF65-F5344CB8AC3E}">
        <p14:creationId xmlns:p14="http://schemas.microsoft.com/office/powerpoint/2010/main" val="8172067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a:t>Reformat with emphasis on purpose, </a:t>
            </a:r>
            <a:r>
              <a:rPr lang="en-US" err="1"/>
              <a:t>variables,measurements</a:t>
            </a:r>
            <a:r>
              <a:rPr lang="en-US"/>
              <a:t>, etc.</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The </a:t>
            </a:r>
            <a:r>
              <a:rPr lang="en-US" b="1"/>
              <a:t>design </a:t>
            </a:r>
            <a:r>
              <a:rPr lang="en-US"/>
              <a:t>of the </a:t>
            </a:r>
            <a:r>
              <a:rPr lang="en-US" b="1"/>
              <a:t>test fixtures</a:t>
            </a:r>
          </a:p>
          <a:p>
            <a:pPr marL="342900" indent="-342900">
              <a:buFont typeface="Arial" panose="020B0604020202020204" pitchFamily="34" charset="0"/>
              <a:buChar char="•"/>
            </a:pPr>
            <a:r>
              <a:rPr lang="en-US"/>
              <a:t>What </a:t>
            </a:r>
            <a:r>
              <a:rPr lang="en-US" b="1"/>
              <a:t>test equipment </a:t>
            </a:r>
            <a:r>
              <a:rPr lang="en-US"/>
              <a:t>and</a:t>
            </a:r>
            <a:r>
              <a:rPr lang="en-US" b="1"/>
              <a:t> facilities</a:t>
            </a:r>
            <a:r>
              <a:rPr lang="en-US"/>
              <a:t> are needed</a:t>
            </a:r>
          </a:p>
          <a:p>
            <a:pPr marL="342900" indent="-342900">
              <a:buFont typeface="Arial" panose="020B0604020202020204" pitchFamily="34" charset="0"/>
              <a:buChar char="•"/>
            </a:pPr>
            <a:r>
              <a:rPr lang="en-US"/>
              <a:t>What </a:t>
            </a:r>
            <a:r>
              <a:rPr lang="en-US" b="1"/>
              <a:t>results</a:t>
            </a:r>
            <a:r>
              <a:rPr lang="en-US"/>
              <a:t> do we expect?</a:t>
            </a:r>
          </a:p>
          <a:p>
            <a:pPr marL="342900" indent="-342900">
              <a:buFont typeface="Arial" panose="020B0604020202020204" pitchFamily="34" charset="0"/>
              <a:buChar char="•"/>
            </a:pPr>
            <a:r>
              <a:rPr lang="en-US"/>
              <a:t>An </a:t>
            </a:r>
            <a:r>
              <a:rPr lang="en-US" b="1"/>
              <a:t>overview </a:t>
            </a:r>
            <a:r>
              <a:rPr lang="en-US"/>
              <a:t>of the </a:t>
            </a:r>
            <a:r>
              <a:rPr lang="en-US" b="1"/>
              <a:t>test procedures</a:t>
            </a:r>
          </a:p>
          <a:p>
            <a:pPr marL="342900" indent="-342900">
              <a:buFont typeface="Arial" panose="020B0604020202020204" pitchFamily="34" charset="0"/>
              <a:buChar char="•"/>
            </a:pPr>
            <a:r>
              <a:rPr lang="en-US" b="1"/>
              <a:t>Critical</a:t>
            </a:r>
            <a:r>
              <a:rPr lang="en-US"/>
              <a:t> </a:t>
            </a:r>
            <a:r>
              <a:rPr lang="en-US" b="1"/>
              <a:t>elements</a:t>
            </a:r>
            <a:r>
              <a:rPr lang="en-US"/>
              <a:t> of the design</a:t>
            </a:r>
          </a:p>
          <a:p>
            <a:endParaRPr lang="en-US"/>
          </a:p>
        </p:txBody>
      </p:sp>
      <p:sp>
        <p:nvSpPr>
          <p:cNvPr id="4" name="Slide Number Placeholder 3"/>
          <p:cNvSpPr>
            <a:spLocks noGrp="1"/>
          </p:cNvSpPr>
          <p:nvPr>
            <p:ph type="sldNum" sz="quarter" idx="5"/>
          </p:nvPr>
        </p:nvSpPr>
        <p:spPr/>
        <p:txBody>
          <a:bodyPr/>
          <a:lstStyle/>
          <a:p>
            <a:fld id="{D269493F-3511-484C-B2FD-C654A5C52368}" type="slidenum">
              <a:rPr lang="en-US" smtClean="0"/>
              <a:t>36</a:t>
            </a:fld>
            <a:endParaRPr lang="en-US"/>
          </a:p>
        </p:txBody>
      </p:sp>
    </p:spTree>
    <p:extLst>
      <p:ext uri="{BB962C8B-B14F-4D97-AF65-F5344CB8AC3E}">
        <p14:creationId xmlns:p14="http://schemas.microsoft.com/office/powerpoint/2010/main" val="2735019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a:t>Reformat with emphasis on purpose, </a:t>
            </a:r>
            <a:r>
              <a:rPr lang="en-US" err="1"/>
              <a:t>variables,measurements</a:t>
            </a:r>
            <a:r>
              <a:rPr lang="en-US"/>
              <a:t>, etc.</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The </a:t>
            </a:r>
            <a:r>
              <a:rPr lang="en-US" b="1"/>
              <a:t>design </a:t>
            </a:r>
            <a:r>
              <a:rPr lang="en-US"/>
              <a:t>of the </a:t>
            </a:r>
            <a:r>
              <a:rPr lang="en-US" b="1"/>
              <a:t>test fixtures</a:t>
            </a:r>
          </a:p>
          <a:p>
            <a:pPr marL="342900" indent="-342900">
              <a:buFont typeface="Arial" panose="020B0604020202020204" pitchFamily="34" charset="0"/>
              <a:buChar char="•"/>
            </a:pPr>
            <a:r>
              <a:rPr lang="en-US"/>
              <a:t>What </a:t>
            </a:r>
            <a:r>
              <a:rPr lang="en-US" b="1"/>
              <a:t>test equipment </a:t>
            </a:r>
            <a:r>
              <a:rPr lang="en-US"/>
              <a:t>and</a:t>
            </a:r>
            <a:r>
              <a:rPr lang="en-US" b="1"/>
              <a:t> facilities</a:t>
            </a:r>
            <a:r>
              <a:rPr lang="en-US"/>
              <a:t> are needed</a:t>
            </a:r>
          </a:p>
          <a:p>
            <a:pPr marL="342900" indent="-342900">
              <a:buFont typeface="Arial" panose="020B0604020202020204" pitchFamily="34" charset="0"/>
              <a:buChar char="•"/>
            </a:pPr>
            <a:r>
              <a:rPr lang="en-US"/>
              <a:t>What </a:t>
            </a:r>
            <a:r>
              <a:rPr lang="en-US" b="1"/>
              <a:t>results</a:t>
            </a:r>
            <a:r>
              <a:rPr lang="en-US"/>
              <a:t> do we expect?</a:t>
            </a:r>
          </a:p>
          <a:p>
            <a:pPr marL="342900" indent="-342900">
              <a:buFont typeface="Arial" panose="020B0604020202020204" pitchFamily="34" charset="0"/>
              <a:buChar char="•"/>
            </a:pPr>
            <a:r>
              <a:rPr lang="en-US"/>
              <a:t>An </a:t>
            </a:r>
            <a:r>
              <a:rPr lang="en-US" b="1"/>
              <a:t>overview </a:t>
            </a:r>
            <a:r>
              <a:rPr lang="en-US"/>
              <a:t>of the </a:t>
            </a:r>
            <a:r>
              <a:rPr lang="en-US" b="1"/>
              <a:t>test procedures</a:t>
            </a:r>
          </a:p>
          <a:p>
            <a:pPr marL="342900" indent="-342900">
              <a:buFont typeface="Arial" panose="020B0604020202020204" pitchFamily="34" charset="0"/>
              <a:buChar char="•"/>
            </a:pPr>
            <a:r>
              <a:rPr lang="en-US" b="1"/>
              <a:t>Critical</a:t>
            </a:r>
            <a:r>
              <a:rPr lang="en-US"/>
              <a:t> </a:t>
            </a:r>
            <a:r>
              <a:rPr lang="en-US" b="1"/>
              <a:t>elements</a:t>
            </a:r>
            <a:r>
              <a:rPr lang="en-US"/>
              <a:t> of the design</a:t>
            </a:r>
          </a:p>
          <a:p>
            <a:endParaRPr lang="en-US"/>
          </a:p>
        </p:txBody>
      </p:sp>
      <p:sp>
        <p:nvSpPr>
          <p:cNvPr id="4" name="Slide Number Placeholder 3"/>
          <p:cNvSpPr>
            <a:spLocks noGrp="1"/>
          </p:cNvSpPr>
          <p:nvPr>
            <p:ph type="sldNum" sz="quarter" idx="5"/>
          </p:nvPr>
        </p:nvSpPr>
        <p:spPr/>
        <p:txBody>
          <a:bodyPr/>
          <a:lstStyle/>
          <a:p>
            <a:fld id="{D269493F-3511-484C-B2FD-C654A5C52368}" type="slidenum">
              <a:rPr lang="en-US" smtClean="0"/>
              <a:t>37</a:t>
            </a:fld>
            <a:endParaRPr lang="en-US"/>
          </a:p>
        </p:txBody>
      </p:sp>
    </p:spTree>
    <p:extLst>
      <p:ext uri="{BB962C8B-B14F-4D97-AF65-F5344CB8AC3E}">
        <p14:creationId xmlns:p14="http://schemas.microsoft.com/office/powerpoint/2010/main" val="2365435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Can add video of the CSR driving</a:t>
            </a:r>
          </a:p>
        </p:txBody>
      </p:sp>
      <p:sp>
        <p:nvSpPr>
          <p:cNvPr id="4" name="Slide Number Placeholder 3"/>
          <p:cNvSpPr>
            <a:spLocks noGrp="1"/>
          </p:cNvSpPr>
          <p:nvPr>
            <p:ph type="sldNum" sz="quarter" idx="5"/>
          </p:nvPr>
        </p:nvSpPr>
        <p:spPr/>
        <p:txBody>
          <a:bodyPr/>
          <a:lstStyle/>
          <a:p>
            <a:fld id="{D269493F-3511-484C-B2FD-C654A5C52368}" type="slidenum">
              <a:rPr lang="en-US" smtClean="0"/>
              <a:t>49</a:t>
            </a:fld>
            <a:endParaRPr lang="en-US"/>
          </a:p>
        </p:txBody>
      </p:sp>
    </p:spTree>
    <p:extLst>
      <p:ext uri="{BB962C8B-B14F-4D97-AF65-F5344CB8AC3E}">
        <p14:creationId xmlns:p14="http://schemas.microsoft.com/office/powerpoint/2010/main" val="45421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69493F-3511-484C-B2FD-C654A5C52368}" type="slidenum">
              <a:rPr lang="en-US" smtClean="0"/>
              <a:t>3</a:t>
            </a:fld>
            <a:endParaRPr lang="en-US"/>
          </a:p>
        </p:txBody>
      </p:sp>
    </p:spTree>
    <p:extLst>
      <p:ext uri="{BB962C8B-B14F-4D97-AF65-F5344CB8AC3E}">
        <p14:creationId xmlns:p14="http://schemas.microsoft.com/office/powerpoint/2010/main" val="11403152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Wingate: take this out</a:t>
            </a:r>
          </a:p>
        </p:txBody>
      </p:sp>
      <p:sp>
        <p:nvSpPr>
          <p:cNvPr id="4" name="Slide Number Placeholder 3"/>
          <p:cNvSpPr>
            <a:spLocks noGrp="1"/>
          </p:cNvSpPr>
          <p:nvPr>
            <p:ph type="sldNum" sz="quarter" idx="5"/>
          </p:nvPr>
        </p:nvSpPr>
        <p:spPr/>
        <p:txBody>
          <a:bodyPr/>
          <a:lstStyle/>
          <a:p>
            <a:fld id="{D269493F-3511-484C-B2FD-C654A5C52368}" type="slidenum">
              <a:rPr lang="en-US" smtClean="0"/>
              <a:t>50</a:t>
            </a:fld>
            <a:endParaRPr lang="en-US"/>
          </a:p>
        </p:txBody>
      </p:sp>
    </p:spTree>
    <p:extLst>
      <p:ext uri="{BB962C8B-B14F-4D97-AF65-F5344CB8AC3E}">
        <p14:creationId xmlns:p14="http://schemas.microsoft.com/office/powerpoint/2010/main" val="14468644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69493F-3511-484C-B2FD-C654A5C52368}" type="slidenum">
              <a:rPr lang="en-US" smtClean="0"/>
              <a:t>51</a:t>
            </a:fld>
            <a:endParaRPr lang="en-US"/>
          </a:p>
        </p:txBody>
      </p:sp>
    </p:spTree>
    <p:extLst>
      <p:ext uri="{BB962C8B-B14F-4D97-AF65-F5344CB8AC3E}">
        <p14:creationId xmlns:p14="http://schemas.microsoft.com/office/powerpoint/2010/main" val="16074029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a:t>The </a:t>
            </a:r>
            <a:r>
              <a:rPr lang="en-US" b="1"/>
              <a:t>design </a:t>
            </a:r>
            <a:r>
              <a:rPr lang="en-US"/>
              <a:t>of the </a:t>
            </a:r>
            <a:r>
              <a:rPr lang="en-US" b="1"/>
              <a:t>test fixtures</a:t>
            </a:r>
          </a:p>
          <a:p>
            <a:pPr marL="342900" indent="-342900">
              <a:buFont typeface="Arial" panose="020B0604020202020204" pitchFamily="34" charset="0"/>
              <a:buChar char="•"/>
            </a:pPr>
            <a:r>
              <a:rPr lang="en-US"/>
              <a:t>What </a:t>
            </a:r>
            <a:r>
              <a:rPr lang="en-US" b="1"/>
              <a:t>test equipment </a:t>
            </a:r>
            <a:r>
              <a:rPr lang="en-US"/>
              <a:t>and</a:t>
            </a:r>
            <a:r>
              <a:rPr lang="en-US" b="1"/>
              <a:t> facilities</a:t>
            </a:r>
            <a:r>
              <a:rPr lang="en-US"/>
              <a:t> are needed</a:t>
            </a:r>
          </a:p>
          <a:p>
            <a:pPr marL="342900" indent="-342900">
              <a:buFont typeface="Arial" panose="020B0604020202020204" pitchFamily="34" charset="0"/>
              <a:buChar char="•"/>
            </a:pPr>
            <a:r>
              <a:rPr lang="en-US"/>
              <a:t>What </a:t>
            </a:r>
            <a:r>
              <a:rPr lang="en-US" b="1"/>
              <a:t>results</a:t>
            </a:r>
            <a:r>
              <a:rPr lang="en-US"/>
              <a:t> do we expect?</a:t>
            </a:r>
          </a:p>
          <a:p>
            <a:pPr marL="342900" indent="-342900">
              <a:buFont typeface="Arial" panose="020B0604020202020204" pitchFamily="34" charset="0"/>
              <a:buChar char="•"/>
            </a:pPr>
            <a:r>
              <a:rPr lang="en-US"/>
              <a:t>An </a:t>
            </a:r>
            <a:r>
              <a:rPr lang="en-US" b="1"/>
              <a:t>overview </a:t>
            </a:r>
            <a:r>
              <a:rPr lang="en-US"/>
              <a:t>of the </a:t>
            </a:r>
            <a:r>
              <a:rPr lang="en-US" b="1"/>
              <a:t>test procedures</a:t>
            </a:r>
          </a:p>
          <a:p>
            <a:pPr marL="342900" indent="-342900">
              <a:buFont typeface="Arial" panose="020B0604020202020204" pitchFamily="34" charset="0"/>
              <a:buChar char="•"/>
            </a:pPr>
            <a:r>
              <a:rPr lang="en-US" b="1"/>
              <a:t>Critical</a:t>
            </a:r>
            <a:r>
              <a:rPr lang="en-US"/>
              <a:t> </a:t>
            </a:r>
            <a:r>
              <a:rPr lang="en-US" b="1"/>
              <a:t>elements</a:t>
            </a:r>
            <a:r>
              <a:rPr lang="en-US"/>
              <a:t> of the design</a:t>
            </a:r>
          </a:p>
          <a:p>
            <a:endParaRPr lang="en-US"/>
          </a:p>
        </p:txBody>
      </p:sp>
      <p:sp>
        <p:nvSpPr>
          <p:cNvPr id="4" name="Slide Number Placeholder 3"/>
          <p:cNvSpPr>
            <a:spLocks noGrp="1"/>
          </p:cNvSpPr>
          <p:nvPr>
            <p:ph type="sldNum" sz="quarter" idx="5"/>
          </p:nvPr>
        </p:nvSpPr>
        <p:spPr/>
        <p:txBody>
          <a:bodyPr/>
          <a:lstStyle/>
          <a:p>
            <a:fld id="{D269493F-3511-484C-B2FD-C654A5C52368}" type="slidenum">
              <a:rPr lang="en-US" smtClean="0"/>
              <a:t>58</a:t>
            </a:fld>
            <a:endParaRPr lang="en-US"/>
          </a:p>
        </p:txBody>
      </p:sp>
    </p:spTree>
    <p:extLst>
      <p:ext uri="{BB962C8B-B14F-4D97-AF65-F5344CB8AC3E}">
        <p14:creationId xmlns:p14="http://schemas.microsoft.com/office/powerpoint/2010/main" val="37325298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a:t>Validation of Model –Does it work?</a:t>
            </a:r>
          </a:p>
          <a:p>
            <a:pPr marL="342900" indent="-342900">
              <a:buFont typeface="Arial" panose="020B0604020202020204" pitchFamily="34" charset="0"/>
              <a:buChar char="•"/>
            </a:pPr>
            <a:r>
              <a:rPr lang="en-US"/>
              <a:t>Verification of Model - How well does it work?</a:t>
            </a:r>
          </a:p>
          <a:p>
            <a:pPr marL="342900" indent="-342900">
              <a:buFont typeface="Arial" panose="020B0604020202020204" pitchFamily="34" charset="0"/>
              <a:buChar char="•"/>
            </a:pPr>
            <a:r>
              <a:rPr lang="en-US"/>
              <a:t>Test Results</a:t>
            </a:r>
          </a:p>
          <a:p>
            <a:pPr marL="342900" indent="-342900">
              <a:buFont typeface="Arial" panose="020B0604020202020204" pitchFamily="34" charset="0"/>
              <a:buChar char="•"/>
            </a:pPr>
            <a:r>
              <a:rPr lang="en-US"/>
              <a:t>Critical elements of the design</a:t>
            </a:r>
          </a:p>
          <a:p>
            <a:endParaRPr lang="en-US"/>
          </a:p>
        </p:txBody>
      </p:sp>
      <p:sp>
        <p:nvSpPr>
          <p:cNvPr id="4" name="Slide Number Placeholder 3"/>
          <p:cNvSpPr>
            <a:spLocks noGrp="1"/>
          </p:cNvSpPr>
          <p:nvPr>
            <p:ph type="sldNum" sz="quarter" idx="5"/>
          </p:nvPr>
        </p:nvSpPr>
        <p:spPr/>
        <p:txBody>
          <a:bodyPr/>
          <a:lstStyle/>
          <a:p>
            <a:fld id="{D269493F-3511-484C-B2FD-C654A5C52368}" type="slidenum">
              <a:rPr lang="en-US" smtClean="0"/>
              <a:t>59</a:t>
            </a:fld>
            <a:endParaRPr lang="en-US"/>
          </a:p>
        </p:txBody>
      </p:sp>
    </p:spTree>
    <p:extLst>
      <p:ext uri="{BB962C8B-B14F-4D97-AF65-F5344CB8AC3E}">
        <p14:creationId xmlns:p14="http://schemas.microsoft.com/office/powerpoint/2010/main" val="15672274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a:t>The </a:t>
            </a:r>
            <a:r>
              <a:rPr lang="en-US" b="1"/>
              <a:t>design </a:t>
            </a:r>
            <a:r>
              <a:rPr lang="en-US"/>
              <a:t>of the </a:t>
            </a:r>
            <a:r>
              <a:rPr lang="en-US" b="1"/>
              <a:t>test fixtures</a:t>
            </a:r>
          </a:p>
          <a:p>
            <a:pPr marL="342900" indent="-342900">
              <a:buFont typeface="Arial" panose="020B0604020202020204" pitchFamily="34" charset="0"/>
              <a:buChar char="•"/>
            </a:pPr>
            <a:r>
              <a:rPr lang="en-US"/>
              <a:t>What </a:t>
            </a:r>
            <a:r>
              <a:rPr lang="en-US" b="1"/>
              <a:t>test equipment </a:t>
            </a:r>
            <a:r>
              <a:rPr lang="en-US"/>
              <a:t>and</a:t>
            </a:r>
            <a:r>
              <a:rPr lang="en-US" b="1"/>
              <a:t> facilities</a:t>
            </a:r>
            <a:r>
              <a:rPr lang="en-US"/>
              <a:t> are needed</a:t>
            </a:r>
          </a:p>
          <a:p>
            <a:pPr marL="342900" indent="-342900">
              <a:buFont typeface="Arial" panose="020B0604020202020204" pitchFamily="34" charset="0"/>
              <a:buChar char="•"/>
            </a:pPr>
            <a:r>
              <a:rPr lang="en-US"/>
              <a:t>What </a:t>
            </a:r>
            <a:r>
              <a:rPr lang="en-US" b="1"/>
              <a:t>results</a:t>
            </a:r>
            <a:r>
              <a:rPr lang="en-US"/>
              <a:t> do we expect?</a:t>
            </a:r>
          </a:p>
          <a:p>
            <a:pPr marL="342900" indent="-342900">
              <a:buFont typeface="Arial" panose="020B0604020202020204" pitchFamily="34" charset="0"/>
              <a:buChar char="•"/>
            </a:pPr>
            <a:r>
              <a:rPr lang="en-US"/>
              <a:t>An </a:t>
            </a:r>
            <a:r>
              <a:rPr lang="en-US" b="1"/>
              <a:t>overview </a:t>
            </a:r>
            <a:r>
              <a:rPr lang="en-US"/>
              <a:t>of the </a:t>
            </a:r>
            <a:r>
              <a:rPr lang="en-US" b="1"/>
              <a:t>test procedures</a:t>
            </a:r>
          </a:p>
          <a:p>
            <a:pPr marL="342900" indent="-342900">
              <a:buFont typeface="Arial" panose="020B0604020202020204" pitchFamily="34" charset="0"/>
              <a:buChar char="•"/>
            </a:pPr>
            <a:r>
              <a:rPr lang="en-US" b="1"/>
              <a:t>Critical</a:t>
            </a:r>
            <a:r>
              <a:rPr lang="en-US"/>
              <a:t> </a:t>
            </a:r>
            <a:r>
              <a:rPr lang="en-US" b="1"/>
              <a:t>elements</a:t>
            </a:r>
            <a:r>
              <a:rPr lang="en-US"/>
              <a:t> of the design</a:t>
            </a:r>
          </a:p>
          <a:p>
            <a:endParaRPr lang="en-US"/>
          </a:p>
        </p:txBody>
      </p:sp>
      <p:sp>
        <p:nvSpPr>
          <p:cNvPr id="4" name="Slide Number Placeholder 3"/>
          <p:cNvSpPr>
            <a:spLocks noGrp="1"/>
          </p:cNvSpPr>
          <p:nvPr>
            <p:ph type="sldNum" sz="quarter" idx="5"/>
          </p:nvPr>
        </p:nvSpPr>
        <p:spPr/>
        <p:txBody>
          <a:bodyPr/>
          <a:lstStyle/>
          <a:p>
            <a:fld id="{D269493F-3511-484C-B2FD-C654A5C52368}" type="slidenum">
              <a:rPr lang="en-US" smtClean="0"/>
              <a:t>62</a:t>
            </a:fld>
            <a:endParaRPr lang="en-US"/>
          </a:p>
        </p:txBody>
      </p:sp>
    </p:spTree>
    <p:extLst>
      <p:ext uri="{BB962C8B-B14F-4D97-AF65-F5344CB8AC3E}">
        <p14:creationId xmlns:p14="http://schemas.microsoft.com/office/powerpoint/2010/main" val="39585524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a:t>Validation of Model –Does it work?</a:t>
            </a:r>
          </a:p>
          <a:p>
            <a:pPr marL="342900" indent="-342900">
              <a:buFont typeface="Arial" panose="020B0604020202020204" pitchFamily="34" charset="0"/>
              <a:buChar char="•"/>
            </a:pPr>
            <a:r>
              <a:rPr lang="en-US"/>
              <a:t>Verification of Model - How well does it work?</a:t>
            </a:r>
          </a:p>
          <a:p>
            <a:pPr marL="342900" indent="-342900">
              <a:buFont typeface="Arial" panose="020B0604020202020204" pitchFamily="34" charset="0"/>
              <a:buChar char="•"/>
            </a:pPr>
            <a:r>
              <a:rPr lang="en-US"/>
              <a:t>Test Results</a:t>
            </a:r>
          </a:p>
          <a:p>
            <a:pPr marL="342900" indent="-342900">
              <a:buFont typeface="Arial" panose="020B0604020202020204" pitchFamily="34" charset="0"/>
              <a:buChar char="•"/>
            </a:pPr>
            <a:r>
              <a:rPr lang="en-US"/>
              <a:t>Critical elements of the design</a:t>
            </a:r>
          </a:p>
          <a:p>
            <a:endParaRPr lang="en-US"/>
          </a:p>
        </p:txBody>
      </p:sp>
      <p:sp>
        <p:nvSpPr>
          <p:cNvPr id="4" name="Slide Number Placeholder 3"/>
          <p:cNvSpPr>
            <a:spLocks noGrp="1"/>
          </p:cNvSpPr>
          <p:nvPr>
            <p:ph type="sldNum" sz="quarter" idx="5"/>
          </p:nvPr>
        </p:nvSpPr>
        <p:spPr/>
        <p:txBody>
          <a:bodyPr/>
          <a:lstStyle/>
          <a:p>
            <a:fld id="{D269493F-3511-484C-B2FD-C654A5C52368}" type="slidenum">
              <a:rPr lang="en-US" smtClean="0"/>
              <a:t>63</a:t>
            </a:fld>
            <a:endParaRPr lang="en-US"/>
          </a:p>
        </p:txBody>
      </p:sp>
    </p:spTree>
    <p:extLst>
      <p:ext uri="{BB962C8B-B14F-4D97-AF65-F5344CB8AC3E}">
        <p14:creationId xmlns:p14="http://schemas.microsoft.com/office/powerpoint/2010/main" val="10425387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a:t>The </a:t>
            </a:r>
            <a:r>
              <a:rPr lang="en-US" b="1"/>
              <a:t>design </a:t>
            </a:r>
            <a:r>
              <a:rPr lang="en-US"/>
              <a:t>of the </a:t>
            </a:r>
            <a:r>
              <a:rPr lang="en-US" b="1"/>
              <a:t>test fixtures</a:t>
            </a:r>
          </a:p>
          <a:p>
            <a:pPr marL="342900" indent="-342900">
              <a:buFont typeface="Arial" panose="020B0604020202020204" pitchFamily="34" charset="0"/>
              <a:buChar char="•"/>
            </a:pPr>
            <a:r>
              <a:rPr lang="en-US"/>
              <a:t>What </a:t>
            </a:r>
            <a:r>
              <a:rPr lang="en-US" b="1"/>
              <a:t>test equipment </a:t>
            </a:r>
            <a:r>
              <a:rPr lang="en-US"/>
              <a:t>and</a:t>
            </a:r>
            <a:r>
              <a:rPr lang="en-US" b="1"/>
              <a:t> facilities</a:t>
            </a:r>
            <a:r>
              <a:rPr lang="en-US"/>
              <a:t> are needed</a:t>
            </a:r>
          </a:p>
          <a:p>
            <a:pPr marL="342900" indent="-342900">
              <a:buFont typeface="Arial" panose="020B0604020202020204" pitchFamily="34" charset="0"/>
              <a:buChar char="•"/>
            </a:pPr>
            <a:r>
              <a:rPr lang="en-US"/>
              <a:t>What </a:t>
            </a:r>
            <a:r>
              <a:rPr lang="en-US" b="1"/>
              <a:t>results</a:t>
            </a:r>
            <a:r>
              <a:rPr lang="en-US"/>
              <a:t> do we expect?</a:t>
            </a:r>
          </a:p>
          <a:p>
            <a:pPr marL="342900" indent="-342900">
              <a:buFont typeface="Arial" panose="020B0604020202020204" pitchFamily="34" charset="0"/>
              <a:buChar char="•"/>
            </a:pPr>
            <a:r>
              <a:rPr lang="en-US"/>
              <a:t>An </a:t>
            </a:r>
            <a:r>
              <a:rPr lang="en-US" b="1"/>
              <a:t>overview </a:t>
            </a:r>
            <a:r>
              <a:rPr lang="en-US"/>
              <a:t>of the </a:t>
            </a:r>
            <a:r>
              <a:rPr lang="en-US" b="1"/>
              <a:t>test procedures</a:t>
            </a:r>
          </a:p>
          <a:p>
            <a:pPr marL="342900" indent="-342900">
              <a:buFont typeface="Arial" panose="020B0604020202020204" pitchFamily="34" charset="0"/>
              <a:buChar char="•"/>
            </a:pPr>
            <a:r>
              <a:rPr lang="en-US" b="1"/>
              <a:t>Critical</a:t>
            </a:r>
            <a:r>
              <a:rPr lang="en-US"/>
              <a:t> </a:t>
            </a:r>
            <a:r>
              <a:rPr lang="en-US" b="1"/>
              <a:t>elements</a:t>
            </a:r>
            <a:r>
              <a:rPr lang="en-US"/>
              <a:t> of the design</a:t>
            </a:r>
          </a:p>
          <a:p>
            <a:endParaRPr lang="en-US"/>
          </a:p>
        </p:txBody>
      </p:sp>
      <p:sp>
        <p:nvSpPr>
          <p:cNvPr id="4" name="Slide Number Placeholder 3"/>
          <p:cNvSpPr>
            <a:spLocks noGrp="1"/>
          </p:cNvSpPr>
          <p:nvPr>
            <p:ph type="sldNum" sz="quarter" idx="5"/>
          </p:nvPr>
        </p:nvSpPr>
        <p:spPr/>
        <p:txBody>
          <a:bodyPr/>
          <a:lstStyle/>
          <a:p>
            <a:fld id="{D269493F-3511-484C-B2FD-C654A5C52368}" type="slidenum">
              <a:rPr lang="en-US" smtClean="0"/>
              <a:t>67</a:t>
            </a:fld>
            <a:endParaRPr lang="en-US"/>
          </a:p>
        </p:txBody>
      </p:sp>
    </p:spTree>
    <p:extLst>
      <p:ext uri="{BB962C8B-B14F-4D97-AF65-F5344CB8AC3E}">
        <p14:creationId xmlns:p14="http://schemas.microsoft.com/office/powerpoint/2010/main" val="32264581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a:t>The </a:t>
            </a:r>
            <a:r>
              <a:rPr lang="en-US" b="1"/>
              <a:t>design </a:t>
            </a:r>
            <a:r>
              <a:rPr lang="en-US"/>
              <a:t>of the </a:t>
            </a:r>
            <a:r>
              <a:rPr lang="en-US" b="1"/>
              <a:t>test fixtures</a:t>
            </a:r>
          </a:p>
          <a:p>
            <a:pPr marL="342900" indent="-342900">
              <a:buFont typeface="Arial" panose="020B0604020202020204" pitchFamily="34" charset="0"/>
              <a:buChar char="•"/>
            </a:pPr>
            <a:r>
              <a:rPr lang="en-US"/>
              <a:t>What </a:t>
            </a:r>
            <a:r>
              <a:rPr lang="en-US" b="1"/>
              <a:t>test equipment </a:t>
            </a:r>
            <a:r>
              <a:rPr lang="en-US"/>
              <a:t>and</a:t>
            </a:r>
            <a:r>
              <a:rPr lang="en-US" b="1"/>
              <a:t> facilities</a:t>
            </a:r>
            <a:r>
              <a:rPr lang="en-US"/>
              <a:t> are needed</a:t>
            </a:r>
          </a:p>
          <a:p>
            <a:pPr marL="342900" indent="-342900">
              <a:buFont typeface="Arial" panose="020B0604020202020204" pitchFamily="34" charset="0"/>
              <a:buChar char="•"/>
            </a:pPr>
            <a:r>
              <a:rPr lang="en-US"/>
              <a:t>What </a:t>
            </a:r>
            <a:r>
              <a:rPr lang="en-US" b="1"/>
              <a:t>results</a:t>
            </a:r>
            <a:r>
              <a:rPr lang="en-US"/>
              <a:t> do we expect?</a:t>
            </a:r>
          </a:p>
          <a:p>
            <a:pPr marL="342900" indent="-342900">
              <a:buFont typeface="Arial" panose="020B0604020202020204" pitchFamily="34" charset="0"/>
              <a:buChar char="•"/>
            </a:pPr>
            <a:r>
              <a:rPr lang="en-US"/>
              <a:t>An </a:t>
            </a:r>
            <a:r>
              <a:rPr lang="en-US" b="1"/>
              <a:t>overview </a:t>
            </a:r>
            <a:r>
              <a:rPr lang="en-US"/>
              <a:t>of the </a:t>
            </a:r>
            <a:r>
              <a:rPr lang="en-US" b="1"/>
              <a:t>test procedures</a:t>
            </a:r>
          </a:p>
          <a:p>
            <a:pPr marL="342900" indent="-342900">
              <a:buFont typeface="Arial" panose="020B0604020202020204" pitchFamily="34" charset="0"/>
              <a:buChar char="•"/>
            </a:pPr>
            <a:r>
              <a:rPr lang="en-US" b="1"/>
              <a:t>Critical</a:t>
            </a:r>
            <a:r>
              <a:rPr lang="en-US"/>
              <a:t> </a:t>
            </a:r>
            <a:r>
              <a:rPr lang="en-US" b="1"/>
              <a:t>elements</a:t>
            </a:r>
            <a:r>
              <a:rPr lang="en-US"/>
              <a:t> of the design</a:t>
            </a:r>
          </a:p>
          <a:p>
            <a:endParaRPr lang="en-US"/>
          </a:p>
        </p:txBody>
      </p:sp>
      <p:sp>
        <p:nvSpPr>
          <p:cNvPr id="4" name="Slide Number Placeholder 3"/>
          <p:cNvSpPr>
            <a:spLocks noGrp="1"/>
          </p:cNvSpPr>
          <p:nvPr>
            <p:ph type="sldNum" sz="quarter" idx="5"/>
          </p:nvPr>
        </p:nvSpPr>
        <p:spPr/>
        <p:txBody>
          <a:bodyPr/>
          <a:lstStyle/>
          <a:p>
            <a:fld id="{D269493F-3511-484C-B2FD-C654A5C52368}" type="slidenum">
              <a:rPr lang="en-US" smtClean="0"/>
              <a:t>70</a:t>
            </a:fld>
            <a:endParaRPr lang="en-US"/>
          </a:p>
        </p:txBody>
      </p:sp>
    </p:spTree>
    <p:extLst>
      <p:ext uri="{BB962C8B-B14F-4D97-AF65-F5344CB8AC3E}">
        <p14:creationId xmlns:p14="http://schemas.microsoft.com/office/powerpoint/2010/main" val="7823454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a:t>Validation of Model –Does it work?</a:t>
            </a:r>
          </a:p>
          <a:p>
            <a:pPr marL="342900" indent="-342900">
              <a:buFont typeface="Arial" panose="020B0604020202020204" pitchFamily="34" charset="0"/>
              <a:buChar char="•"/>
            </a:pPr>
            <a:r>
              <a:rPr lang="en-US"/>
              <a:t>Verification of Model - How well does it work?</a:t>
            </a:r>
          </a:p>
          <a:p>
            <a:pPr marL="342900" indent="-342900">
              <a:buFont typeface="Arial" panose="020B0604020202020204" pitchFamily="34" charset="0"/>
              <a:buChar char="•"/>
            </a:pPr>
            <a:r>
              <a:rPr lang="en-US"/>
              <a:t>Test Results</a:t>
            </a:r>
          </a:p>
          <a:p>
            <a:pPr marL="342900" indent="-342900">
              <a:buFont typeface="Arial" panose="020B0604020202020204" pitchFamily="34" charset="0"/>
              <a:buChar char="•"/>
            </a:pPr>
            <a:r>
              <a:rPr lang="en-US"/>
              <a:t>Critical elements of the design</a:t>
            </a:r>
          </a:p>
          <a:p>
            <a:endParaRPr lang="en-US"/>
          </a:p>
        </p:txBody>
      </p:sp>
      <p:sp>
        <p:nvSpPr>
          <p:cNvPr id="4" name="Slide Number Placeholder 3"/>
          <p:cNvSpPr>
            <a:spLocks noGrp="1"/>
          </p:cNvSpPr>
          <p:nvPr>
            <p:ph type="sldNum" sz="quarter" idx="5"/>
          </p:nvPr>
        </p:nvSpPr>
        <p:spPr/>
        <p:txBody>
          <a:bodyPr/>
          <a:lstStyle/>
          <a:p>
            <a:fld id="{D269493F-3511-484C-B2FD-C654A5C52368}" type="slidenum">
              <a:rPr lang="en-US" smtClean="0"/>
              <a:t>71</a:t>
            </a:fld>
            <a:endParaRPr lang="en-US"/>
          </a:p>
        </p:txBody>
      </p:sp>
    </p:spTree>
    <p:extLst>
      <p:ext uri="{BB962C8B-B14F-4D97-AF65-F5344CB8AC3E}">
        <p14:creationId xmlns:p14="http://schemas.microsoft.com/office/powerpoint/2010/main" val="11120594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a:t>The </a:t>
            </a:r>
            <a:r>
              <a:rPr lang="en-US" b="1"/>
              <a:t>design </a:t>
            </a:r>
            <a:r>
              <a:rPr lang="en-US"/>
              <a:t>of the </a:t>
            </a:r>
            <a:r>
              <a:rPr lang="en-US" b="1"/>
              <a:t>test fixtures</a:t>
            </a:r>
          </a:p>
          <a:p>
            <a:pPr marL="342900" indent="-342900">
              <a:buFont typeface="Arial" panose="020B0604020202020204" pitchFamily="34" charset="0"/>
              <a:buChar char="•"/>
            </a:pPr>
            <a:r>
              <a:rPr lang="en-US"/>
              <a:t>What </a:t>
            </a:r>
            <a:r>
              <a:rPr lang="en-US" b="1"/>
              <a:t>test equipment </a:t>
            </a:r>
            <a:r>
              <a:rPr lang="en-US"/>
              <a:t>and</a:t>
            </a:r>
            <a:r>
              <a:rPr lang="en-US" b="1"/>
              <a:t> facilities</a:t>
            </a:r>
            <a:r>
              <a:rPr lang="en-US"/>
              <a:t> are needed</a:t>
            </a:r>
          </a:p>
          <a:p>
            <a:pPr marL="342900" indent="-342900">
              <a:buFont typeface="Arial" panose="020B0604020202020204" pitchFamily="34" charset="0"/>
              <a:buChar char="•"/>
            </a:pPr>
            <a:r>
              <a:rPr lang="en-US"/>
              <a:t>What </a:t>
            </a:r>
            <a:r>
              <a:rPr lang="en-US" b="1"/>
              <a:t>results</a:t>
            </a:r>
            <a:r>
              <a:rPr lang="en-US"/>
              <a:t> do we expect?</a:t>
            </a:r>
          </a:p>
          <a:p>
            <a:pPr marL="342900" indent="-342900">
              <a:buFont typeface="Arial" panose="020B0604020202020204" pitchFamily="34" charset="0"/>
              <a:buChar char="•"/>
            </a:pPr>
            <a:r>
              <a:rPr lang="en-US"/>
              <a:t>An </a:t>
            </a:r>
            <a:r>
              <a:rPr lang="en-US" b="1"/>
              <a:t>overview </a:t>
            </a:r>
            <a:r>
              <a:rPr lang="en-US"/>
              <a:t>of the </a:t>
            </a:r>
            <a:r>
              <a:rPr lang="en-US" b="1"/>
              <a:t>test procedures</a:t>
            </a:r>
          </a:p>
          <a:p>
            <a:pPr marL="342900" indent="-342900">
              <a:buFont typeface="Arial" panose="020B0604020202020204" pitchFamily="34" charset="0"/>
              <a:buChar char="•"/>
            </a:pPr>
            <a:r>
              <a:rPr lang="en-US" b="1"/>
              <a:t>Critical</a:t>
            </a:r>
            <a:r>
              <a:rPr lang="en-US"/>
              <a:t> </a:t>
            </a:r>
            <a:r>
              <a:rPr lang="en-US" b="1"/>
              <a:t>elements</a:t>
            </a:r>
            <a:r>
              <a:rPr lang="en-US"/>
              <a:t> of the design</a:t>
            </a:r>
          </a:p>
          <a:p>
            <a:endParaRPr lang="en-US"/>
          </a:p>
        </p:txBody>
      </p:sp>
      <p:sp>
        <p:nvSpPr>
          <p:cNvPr id="4" name="Slide Number Placeholder 3"/>
          <p:cNvSpPr>
            <a:spLocks noGrp="1"/>
          </p:cNvSpPr>
          <p:nvPr>
            <p:ph type="sldNum" sz="quarter" idx="5"/>
          </p:nvPr>
        </p:nvSpPr>
        <p:spPr/>
        <p:txBody>
          <a:bodyPr/>
          <a:lstStyle/>
          <a:p>
            <a:fld id="{D269493F-3511-484C-B2FD-C654A5C52368}" type="slidenum">
              <a:rPr lang="en-US" smtClean="0"/>
              <a:t>74</a:t>
            </a:fld>
            <a:endParaRPr lang="en-US"/>
          </a:p>
        </p:txBody>
      </p:sp>
    </p:spTree>
    <p:extLst>
      <p:ext uri="{BB962C8B-B14F-4D97-AF65-F5344CB8AC3E}">
        <p14:creationId xmlns:p14="http://schemas.microsoft.com/office/powerpoint/2010/main" val="2324934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Fix picture, </a:t>
            </a:r>
          </a:p>
        </p:txBody>
      </p:sp>
      <p:sp>
        <p:nvSpPr>
          <p:cNvPr id="4" name="Slide Number Placeholder 3"/>
          <p:cNvSpPr>
            <a:spLocks noGrp="1"/>
          </p:cNvSpPr>
          <p:nvPr>
            <p:ph type="sldNum" sz="quarter" idx="5"/>
          </p:nvPr>
        </p:nvSpPr>
        <p:spPr/>
        <p:txBody>
          <a:bodyPr/>
          <a:lstStyle/>
          <a:p>
            <a:fld id="{D269493F-3511-484C-B2FD-C654A5C52368}" type="slidenum">
              <a:rPr lang="en-US" smtClean="0"/>
              <a:t>4</a:t>
            </a:fld>
            <a:endParaRPr lang="en-US"/>
          </a:p>
        </p:txBody>
      </p:sp>
    </p:spTree>
    <p:extLst>
      <p:ext uri="{BB962C8B-B14F-4D97-AF65-F5344CB8AC3E}">
        <p14:creationId xmlns:p14="http://schemas.microsoft.com/office/powerpoint/2010/main" val="37610079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a:t>Validation of Model –Does it work?</a:t>
            </a:r>
          </a:p>
          <a:p>
            <a:pPr marL="342900" indent="-342900">
              <a:buFont typeface="Arial" panose="020B0604020202020204" pitchFamily="34" charset="0"/>
              <a:buChar char="•"/>
            </a:pPr>
            <a:r>
              <a:rPr lang="en-US"/>
              <a:t>Verification of Model - How well does it work?</a:t>
            </a:r>
          </a:p>
          <a:p>
            <a:pPr marL="342900" indent="-342900">
              <a:buFont typeface="Arial" panose="020B0604020202020204" pitchFamily="34" charset="0"/>
              <a:buChar char="•"/>
            </a:pPr>
            <a:r>
              <a:rPr lang="en-US"/>
              <a:t>Test Results</a:t>
            </a:r>
          </a:p>
          <a:p>
            <a:pPr marL="342900" indent="-342900">
              <a:buFont typeface="Arial" panose="020B0604020202020204" pitchFamily="34" charset="0"/>
              <a:buChar char="•"/>
            </a:pPr>
            <a:r>
              <a:rPr lang="en-US"/>
              <a:t>Critical elements of the design</a:t>
            </a:r>
          </a:p>
          <a:p>
            <a:endParaRPr lang="en-US"/>
          </a:p>
        </p:txBody>
      </p:sp>
      <p:sp>
        <p:nvSpPr>
          <p:cNvPr id="4" name="Slide Number Placeholder 3"/>
          <p:cNvSpPr>
            <a:spLocks noGrp="1"/>
          </p:cNvSpPr>
          <p:nvPr>
            <p:ph type="sldNum" sz="quarter" idx="5"/>
          </p:nvPr>
        </p:nvSpPr>
        <p:spPr/>
        <p:txBody>
          <a:bodyPr/>
          <a:lstStyle/>
          <a:p>
            <a:fld id="{D269493F-3511-484C-B2FD-C654A5C52368}" type="slidenum">
              <a:rPr lang="en-US" smtClean="0"/>
              <a:t>75</a:t>
            </a:fld>
            <a:endParaRPr lang="en-US"/>
          </a:p>
        </p:txBody>
      </p:sp>
    </p:spTree>
    <p:extLst>
      <p:ext uri="{BB962C8B-B14F-4D97-AF65-F5344CB8AC3E}">
        <p14:creationId xmlns:p14="http://schemas.microsoft.com/office/powerpoint/2010/main" val="9336097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a:t>The </a:t>
            </a:r>
            <a:r>
              <a:rPr lang="en-US" b="1"/>
              <a:t>design </a:t>
            </a:r>
            <a:r>
              <a:rPr lang="en-US"/>
              <a:t>of the </a:t>
            </a:r>
            <a:r>
              <a:rPr lang="en-US" b="1"/>
              <a:t>test fixtures</a:t>
            </a:r>
          </a:p>
          <a:p>
            <a:pPr marL="342900" indent="-342900">
              <a:buFont typeface="Arial" panose="020B0604020202020204" pitchFamily="34" charset="0"/>
              <a:buChar char="•"/>
            </a:pPr>
            <a:r>
              <a:rPr lang="en-US"/>
              <a:t>What </a:t>
            </a:r>
            <a:r>
              <a:rPr lang="en-US" b="1"/>
              <a:t>test equipment </a:t>
            </a:r>
            <a:r>
              <a:rPr lang="en-US"/>
              <a:t>and</a:t>
            </a:r>
            <a:r>
              <a:rPr lang="en-US" b="1"/>
              <a:t> facilities</a:t>
            </a:r>
            <a:r>
              <a:rPr lang="en-US"/>
              <a:t> are needed</a:t>
            </a:r>
          </a:p>
          <a:p>
            <a:pPr marL="342900" indent="-342900">
              <a:buFont typeface="Arial" panose="020B0604020202020204" pitchFamily="34" charset="0"/>
              <a:buChar char="•"/>
            </a:pPr>
            <a:r>
              <a:rPr lang="en-US"/>
              <a:t>What </a:t>
            </a:r>
            <a:r>
              <a:rPr lang="en-US" b="1"/>
              <a:t>results</a:t>
            </a:r>
            <a:r>
              <a:rPr lang="en-US"/>
              <a:t> do we expect?</a:t>
            </a:r>
          </a:p>
          <a:p>
            <a:pPr marL="342900" indent="-342900">
              <a:buFont typeface="Arial" panose="020B0604020202020204" pitchFamily="34" charset="0"/>
              <a:buChar char="•"/>
            </a:pPr>
            <a:r>
              <a:rPr lang="en-US"/>
              <a:t>An </a:t>
            </a:r>
            <a:r>
              <a:rPr lang="en-US" b="1"/>
              <a:t>overview </a:t>
            </a:r>
            <a:r>
              <a:rPr lang="en-US"/>
              <a:t>of the </a:t>
            </a:r>
            <a:r>
              <a:rPr lang="en-US" b="1"/>
              <a:t>test procedures</a:t>
            </a:r>
          </a:p>
          <a:p>
            <a:pPr marL="342900" indent="-342900">
              <a:buFont typeface="Arial" panose="020B0604020202020204" pitchFamily="34" charset="0"/>
              <a:buChar char="•"/>
            </a:pPr>
            <a:r>
              <a:rPr lang="en-US" b="1"/>
              <a:t>Critical</a:t>
            </a:r>
            <a:r>
              <a:rPr lang="en-US"/>
              <a:t> </a:t>
            </a:r>
            <a:r>
              <a:rPr lang="en-US" b="1"/>
              <a:t>elements</a:t>
            </a:r>
            <a:r>
              <a:rPr lang="en-US"/>
              <a:t> of the design</a:t>
            </a:r>
          </a:p>
          <a:p>
            <a:endParaRPr lang="en-US"/>
          </a:p>
        </p:txBody>
      </p:sp>
      <p:sp>
        <p:nvSpPr>
          <p:cNvPr id="4" name="Slide Number Placeholder 3"/>
          <p:cNvSpPr>
            <a:spLocks noGrp="1"/>
          </p:cNvSpPr>
          <p:nvPr>
            <p:ph type="sldNum" sz="quarter" idx="5"/>
          </p:nvPr>
        </p:nvSpPr>
        <p:spPr/>
        <p:txBody>
          <a:bodyPr/>
          <a:lstStyle/>
          <a:p>
            <a:fld id="{D269493F-3511-484C-B2FD-C654A5C52368}" type="slidenum">
              <a:rPr lang="en-US" smtClean="0"/>
              <a:t>77</a:t>
            </a:fld>
            <a:endParaRPr lang="en-US"/>
          </a:p>
        </p:txBody>
      </p:sp>
    </p:spTree>
    <p:extLst>
      <p:ext uri="{BB962C8B-B14F-4D97-AF65-F5344CB8AC3E}">
        <p14:creationId xmlns:p14="http://schemas.microsoft.com/office/powerpoint/2010/main" val="18013996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a:t>Validation of Model –Does it work?</a:t>
            </a:r>
          </a:p>
          <a:p>
            <a:pPr marL="342900" indent="-342900">
              <a:buFont typeface="Arial" panose="020B0604020202020204" pitchFamily="34" charset="0"/>
              <a:buChar char="•"/>
            </a:pPr>
            <a:r>
              <a:rPr lang="en-US"/>
              <a:t>Verification of Model - How well does it work?</a:t>
            </a:r>
          </a:p>
          <a:p>
            <a:pPr marL="342900" indent="-342900">
              <a:buFont typeface="Arial" panose="020B0604020202020204" pitchFamily="34" charset="0"/>
              <a:buChar char="•"/>
            </a:pPr>
            <a:r>
              <a:rPr lang="en-US"/>
              <a:t>Test Results</a:t>
            </a:r>
          </a:p>
          <a:p>
            <a:pPr marL="342900" indent="-342900">
              <a:buFont typeface="Arial" panose="020B0604020202020204" pitchFamily="34" charset="0"/>
              <a:buChar char="•"/>
            </a:pPr>
            <a:r>
              <a:rPr lang="en-US"/>
              <a:t>Critical elements of the design</a:t>
            </a:r>
          </a:p>
          <a:p>
            <a:endParaRPr lang="en-US"/>
          </a:p>
        </p:txBody>
      </p:sp>
      <p:sp>
        <p:nvSpPr>
          <p:cNvPr id="4" name="Slide Number Placeholder 3"/>
          <p:cNvSpPr>
            <a:spLocks noGrp="1"/>
          </p:cNvSpPr>
          <p:nvPr>
            <p:ph type="sldNum" sz="quarter" idx="5"/>
          </p:nvPr>
        </p:nvSpPr>
        <p:spPr/>
        <p:txBody>
          <a:bodyPr/>
          <a:lstStyle/>
          <a:p>
            <a:fld id="{D269493F-3511-484C-B2FD-C654A5C52368}" type="slidenum">
              <a:rPr lang="en-US" smtClean="0"/>
              <a:t>78</a:t>
            </a:fld>
            <a:endParaRPr lang="en-US"/>
          </a:p>
        </p:txBody>
      </p:sp>
    </p:spTree>
    <p:extLst>
      <p:ext uri="{BB962C8B-B14F-4D97-AF65-F5344CB8AC3E}">
        <p14:creationId xmlns:p14="http://schemas.microsoft.com/office/powerpoint/2010/main" val="15202010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a:t>The </a:t>
            </a:r>
            <a:r>
              <a:rPr lang="en-US" b="1"/>
              <a:t>design </a:t>
            </a:r>
            <a:r>
              <a:rPr lang="en-US"/>
              <a:t>of the </a:t>
            </a:r>
            <a:r>
              <a:rPr lang="en-US" b="1"/>
              <a:t>test fixtures</a:t>
            </a:r>
          </a:p>
          <a:p>
            <a:pPr marL="342900" indent="-342900">
              <a:buFont typeface="Arial" panose="020B0604020202020204" pitchFamily="34" charset="0"/>
              <a:buChar char="•"/>
            </a:pPr>
            <a:r>
              <a:rPr lang="en-US"/>
              <a:t>What </a:t>
            </a:r>
            <a:r>
              <a:rPr lang="en-US" b="1"/>
              <a:t>test equipment </a:t>
            </a:r>
            <a:r>
              <a:rPr lang="en-US"/>
              <a:t>and</a:t>
            </a:r>
            <a:r>
              <a:rPr lang="en-US" b="1"/>
              <a:t> facilities</a:t>
            </a:r>
            <a:r>
              <a:rPr lang="en-US"/>
              <a:t> are needed</a:t>
            </a:r>
          </a:p>
          <a:p>
            <a:pPr marL="342900" indent="-342900">
              <a:buFont typeface="Arial" panose="020B0604020202020204" pitchFamily="34" charset="0"/>
              <a:buChar char="•"/>
            </a:pPr>
            <a:r>
              <a:rPr lang="en-US"/>
              <a:t>What </a:t>
            </a:r>
            <a:r>
              <a:rPr lang="en-US" b="1"/>
              <a:t>results</a:t>
            </a:r>
            <a:r>
              <a:rPr lang="en-US"/>
              <a:t> do we expect?</a:t>
            </a:r>
          </a:p>
          <a:p>
            <a:pPr marL="342900" indent="-342900">
              <a:buFont typeface="Arial" panose="020B0604020202020204" pitchFamily="34" charset="0"/>
              <a:buChar char="•"/>
            </a:pPr>
            <a:r>
              <a:rPr lang="en-US"/>
              <a:t>An </a:t>
            </a:r>
            <a:r>
              <a:rPr lang="en-US" b="1"/>
              <a:t>overview </a:t>
            </a:r>
            <a:r>
              <a:rPr lang="en-US"/>
              <a:t>of the </a:t>
            </a:r>
            <a:r>
              <a:rPr lang="en-US" b="1"/>
              <a:t>test procedures</a:t>
            </a:r>
          </a:p>
          <a:p>
            <a:pPr marL="342900" indent="-342900">
              <a:buFont typeface="Arial" panose="020B0604020202020204" pitchFamily="34" charset="0"/>
              <a:buChar char="•"/>
            </a:pPr>
            <a:r>
              <a:rPr lang="en-US" b="1"/>
              <a:t>Critical</a:t>
            </a:r>
            <a:r>
              <a:rPr lang="en-US"/>
              <a:t> </a:t>
            </a:r>
            <a:r>
              <a:rPr lang="en-US" b="1"/>
              <a:t>elements</a:t>
            </a:r>
            <a:r>
              <a:rPr lang="en-US"/>
              <a:t> of the design</a:t>
            </a:r>
          </a:p>
          <a:p>
            <a:endParaRPr lang="en-US"/>
          </a:p>
        </p:txBody>
      </p:sp>
      <p:sp>
        <p:nvSpPr>
          <p:cNvPr id="4" name="Slide Number Placeholder 3"/>
          <p:cNvSpPr>
            <a:spLocks noGrp="1"/>
          </p:cNvSpPr>
          <p:nvPr>
            <p:ph type="sldNum" sz="quarter" idx="5"/>
          </p:nvPr>
        </p:nvSpPr>
        <p:spPr/>
        <p:txBody>
          <a:bodyPr/>
          <a:lstStyle/>
          <a:p>
            <a:fld id="{D269493F-3511-484C-B2FD-C654A5C52368}" type="slidenum">
              <a:rPr lang="en-US" smtClean="0"/>
              <a:t>80</a:t>
            </a:fld>
            <a:endParaRPr lang="en-US"/>
          </a:p>
        </p:txBody>
      </p:sp>
    </p:spTree>
    <p:extLst>
      <p:ext uri="{BB962C8B-B14F-4D97-AF65-F5344CB8AC3E}">
        <p14:creationId xmlns:p14="http://schemas.microsoft.com/office/powerpoint/2010/main" val="32061404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a:t>The </a:t>
            </a:r>
            <a:r>
              <a:rPr lang="en-US" b="1"/>
              <a:t>design </a:t>
            </a:r>
            <a:r>
              <a:rPr lang="en-US"/>
              <a:t>of the </a:t>
            </a:r>
            <a:r>
              <a:rPr lang="en-US" b="1"/>
              <a:t>test fixtures</a:t>
            </a:r>
          </a:p>
          <a:p>
            <a:pPr marL="342900" indent="-342900">
              <a:buFont typeface="Arial" panose="020B0604020202020204" pitchFamily="34" charset="0"/>
              <a:buChar char="•"/>
            </a:pPr>
            <a:r>
              <a:rPr lang="en-US"/>
              <a:t>What </a:t>
            </a:r>
            <a:r>
              <a:rPr lang="en-US" b="1"/>
              <a:t>test equipment </a:t>
            </a:r>
            <a:r>
              <a:rPr lang="en-US"/>
              <a:t>and</a:t>
            </a:r>
            <a:r>
              <a:rPr lang="en-US" b="1"/>
              <a:t> facilities</a:t>
            </a:r>
            <a:r>
              <a:rPr lang="en-US"/>
              <a:t> are needed</a:t>
            </a:r>
          </a:p>
          <a:p>
            <a:pPr marL="342900" indent="-342900">
              <a:buFont typeface="Arial" panose="020B0604020202020204" pitchFamily="34" charset="0"/>
              <a:buChar char="•"/>
            </a:pPr>
            <a:r>
              <a:rPr lang="en-US"/>
              <a:t>What </a:t>
            </a:r>
            <a:r>
              <a:rPr lang="en-US" b="1"/>
              <a:t>results</a:t>
            </a:r>
            <a:r>
              <a:rPr lang="en-US"/>
              <a:t> do we expect?</a:t>
            </a:r>
          </a:p>
          <a:p>
            <a:pPr marL="342900" indent="-342900">
              <a:buFont typeface="Arial" panose="020B0604020202020204" pitchFamily="34" charset="0"/>
              <a:buChar char="•"/>
            </a:pPr>
            <a:r>
              <a:rPr lang="en-US"/>
              <a:t>An </a:t>
            </a:r>
            <a:r>
              <a:rPr lang="en-US" b="1"/>
              <a:t>overview </a:t>
            </a:r>
            <a:r>
              <a:rPr lang="en-US"/>
              <a:t>of the </a:t>
            </a:r>
            <a:r>
              <a:rPr lang="en-US" b="1"/>
              <a:t>test procedures</a:t>
            </a:r>
          </a:p>
          <a:p>
            <a:pPr marL="342900" indent="-342900">
              <a:buFont typeface="Arial" panose="020B0604020202020204" pitchFamily="34" charset="0"/>
              <a:buChar char="•"/>
            </a:pPr>
            <a:r>
              <a:rPr lang="en-US" b="1"/>
              <a:t>Critical</a:t>
            </a:r>
            <a:r>
              <a:rPr lang="en-US"/>
              <a:t> </a:t>
            </a:r>
            <a:r>
              <a:rPr lang="en-US" b="1"/>
              <a:t>elements</a:t>
            </a:r>
            <a:r>
              <a:rPr lang="en-US"/>
              <a:t> of the design</a:t>
            </a:r>
          </a:p>
          <a:p>
            <a:endParaRPr lang="en-US"/>
          </a:p>
        </p:txBody>
      </p:sp>
      <p:sp>
        <p:nvSpPr>
          <p:cNvPr id="4" name="Slide Number Placeholder 3"/>
          <p:cNvSpPr>
            <a:spLocks noGrp="1"/>
          </p:cNvSpPr>
          <p:nvPr>
            <p:ph type="sldNum" sz="quarter" idx="5"/>
          </p:nvPr>
        </p:nvSpPr>
        <p:spPr/>
        <p:txBody>
          <a:bodyPr/>
          <a:lstStyle/>
          <a:p>
            <a:fld id="{D269493F-3511-484C-B2FD-C654A5C52368}" type="slidenum">
              <a:rPr lang="en-US" smtClean="0"/>
              <a:t>82</a:t>
            </a:fld>
            <a:endParaRPr lang="en-US"/>
          </a:p>
        </p:txBody>
      </p:sp>
    </p:spTree>
    <p:extLst>
      <p:ext uri="{BB962C8B-B14F-4D97-AF65-F5344CB8AC3E}">
        <p14:creationId xmlns:p14="http://schemas.microsoft.com/office/powerpoint/2010/main" val="36341241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a:t>Validation of Model –Does it work?</a:t>
            </a:r>
          </a:p>
          <a:p>
            <a:pPr marL="342900" indent="-342900">
              <a:buFont typeface="Arial" panose="020B0604020202020204" pitchFamily="34" charset="0"/>
              <a:buChar char="•"/>
            </a:pPr>
            <a:r>
              <a:rPr lang="en-US"/>
              <a:t>Verification of Model - How well does it work?</a:t>
            </a:r>
          </a:p>
          <a:p>
            <a:pPr marL="342900" indent="-342900">
              <a:buFont typeface="Arial" panose="020B0604020202020204" pitchFamily="34" charset="0"/>
              <a:buChar char="•"/>
            </a:pPr>
            <a:r>
              <a:rPr lang="en-US"/>
              <a:t>Test Results</a:t>
            </a:r>
          </a:p>
          <a:p>
            <a:pPr marL="342900" indent="-342900">
              <a:buFont typeface="Arial" panose="020B0604020202020204" pitchFamily="34" charset="0"/>
              <a:buChar char="•"/>
            </a:pPr>
            <a:r>
              <a:rPr lang="en-US"/>
              <a:t>Critical elements of the design</a:t>
            </a:r>
          </a:p>
          <a:p>
            <a:endParaRPr lang="en-US"/>
          </a:p>
        </p:txBody>
      </p:sp>
      <p:sp>
        <p:nvSpPr>
          <p:cNvPr id="4" name="Slide Number Placeholder 3"/>
          <p:cNvSpPr>
            <a:spLocks noGrp="1"/>
          </p:cNvSpPr>
          <p:nvPr>
            <p:ph type="sldNum" sz="quarter" idx="5"/>
          </p:nvPr>
        </p:nvSpPr>
        <p:spPr/>
        <p:txBody>
          <a:bodyPr/>
          <a:lstStyle/>
          <a:p>
            <a:fld id="{D269493F-3511-484C-B2FD-C654A5C52368}" type="slidenum">
              <a:rPr lang="en-US" smtClean="0"/>
              <a:t>83</a:t>
            </a:fld>
            <a:endParaRPr lang="en-US"/>
          </a:p>
        </p:txBody>
      </p:sp>
    </p:spTree>
    <p:extLst>
      <p:ext uri="{BB962C8B-B14F-4D97-AF65-F5344CB8AC3E}">
        <p14:creationId xmlns:p14="http://schemas.microsoft.com/office/powerpoint/2010/main" val="19218552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a:t>The </a:t>
            </a:r>
            <a:r>
              <a:rPr lang="en-US" b="1"/>
              <a:t>design </a:t>
            </a:r>
            <a:r>
              <a:rPr lang="en-US"/>
              <a:t>of the </a:t>
            </a:r>
            <a:r>
              <a:rPr lang="en-US" b="1"/>
              <a:t>test fixtures</a:t>
            </a:r>
          </a:p>
          <a:p>
            <a:pPr marL="342900" indent="-342900">
              <a:buFont typeface="Arial" panose="020B0604020202020204" pitchFamily="34" charset="0"/>
              <a:buChar char="•"/>
            </a:pPr>
            <a:r>
              <a:rPr lang="en-US"/>
              <a:t>What </a:t>
            </a:r>
            <a:r>
              <a:rPr lang="en-US" b="1"/>
              <a:t>test equipment </a:t>
            </a:r>
            <a:r>
              <a:rPr lang="en-US"/>
              <a:t>and</a:t>
            </a:r>
            <a:r>
              <a:rPr lang="en-US" b="1"/>
              <a:t> facilities</a:t>
            </a:r>
            <a:r>
              <a:rPr lang="en-US"/>
              <a:t> are needed</a:t>
            </a:r>
          </a:p>
          <a:p>
            <a:pPr marL="342900" indent="-342900">
              <a:buFont typeface="Arial" panose="020B0604020202020204" pitchFamily="34" charset="0"/>
              <a:buChar char="•"/>
            </a:pPr>
            <a:r>
              <a:rPr lang="en-US"/>
              <a:t>What </a:t>
            </a:r>
            <a:r>
              <a:rPr lang="en-US" b="1"/>
              <a:t>results</a:t>
            </a:r>
            <a:r>
              <a:rPr lang="en-US"/>
              <a:t> do we expect?</a:t>
            </a:r>
          </a:p>
          <a:p>
            <a:pPr marL="342900" indent="-342900">
              <a:buFont typeface="Arial" panose="020B0604020202020204" pitchFamily="34" charset="0"/>
              <a:buChar char="•"/>
            </a:pPr>
            <a:r>
              <a:rPr lang="en-US"/>
              <a:t>An </a:t>
            </a:r>
            <a:r>
              <a:rPr lang="en-US" b="1"/>
              <a:t>overview </a:t>
            </a:r>
            <a:r>
              <a:rPr lang="en-US"/>
              <a:t>of the </a:t>
            </a:r>
            <a:r>
              <a:rPr lang="en-US" b="1"/>
              <a:t>test procedures</a:t>
            </a:r>
          </a:p>
          <a:p>
            <a:pPr marL="342900" indent="-342900">
              <a:buFont typeface="Arial" panose="020B0604020202020204" pitchFamily="34" charset="0"/>
              <a:buChar char="•"/>
            </a:pPr>
            <a:r>
              <a:rPr lang="en-US" b="1"/>
              <a:t>Critical</a:t>
            </a:r>
            <a:r>
              <a:rPr lang="en-US"/>
              <a:t> </a:t>
            </a:r>
            <a:r>
              <a:rPr lang="en-US" b="1"/>
              <a:t>elements</a:t>
            </a:r>
            <a:r>
              <a:rPr lang="en-US"/>
              <a:t> of the design</a:t>
            </a:r>
          </a:p>
          <a:p>
            <a:endParaRPr lang="en-US"/>
          </a:p>
        </p:txBody>
      </p:sp>
      <p:sp>
        <p:nvSpPr>
          <p:cNvPr id="4" name="Slide Number Placeholder 3"/>
          <p:cNvSpPr>
            <a:spLocks noGrp="1"/>
          </p:cNvSpPr>
          <p:nvPr>
            <p:ph type="sldNum" sz="quarter" idx="5"/>
          </p:nvPr>
        </p:nvSpPr>
        <p:spPr/>
        <p:txBody>
          <a:bodyPr/>
          <a:lstStyle/>
          <a:p>
            <a:fld id="{D269493F-3511-484C-B2FD-C654A5C52368}" type="slidenum">
              <a:rPr lang="en-US" smtClean="0"/>
              <a:t>85</a:t>
            </a:fld>
            <a:endParaRPr lang="en-US"/>
          </a:p>
        </p:txBody>
      </p:sp>
    </p:spTree>
    <p:extLst>
      <p:ext uri="{BB962C8B-B14F-4D97-AF65-F5344CB8AC3E}">
        <p14:creationId xmlns:p14="http://schemas.microsoft.com/office/powerpoint/2010/main" val="19219413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a:t>Validation of Model –Does it work?</a:t>
            </a:r>
          </a:p>
          <a:p>
            <a:pPr marL="342900" indent="-342900">
              <a:buFont typeface="Arial" panose="020B0604020202020204" pitchFamily="34" charset="0"/>
              <a:buChar char="•"/>
            </a:pPr>
            <a:r>
              <a:rPr lang="en-US"/>
              <a:t>Verification of Model - How well does it work?</a:t>
            </a:r>
          </a:p>
          <a:p>
            <a:pPr marL="342900" indent="-342900">
              <a:buFont typeface="Arial" panose="020B0604020202020204" pitchFamily="34" charset="0"/>
              <a:buChar char="•"/>
            </a:pPr>
            <a:r>
              <a:rPr lang="en-US"/>
              <a:t>Test Results</a:t>
            </a:r>
          </a:p>
          <a:p>
            <a:pPr marL="342900" indent="-342900">
              <a:buFont typeface="Arial" panose="020B0604020202020204" pitchFamily="34" charset="0"/>
              <a:buChar char="•"/>
            </a:pPr>
            <a:r>
              <a:rPr lang="en-US"/>
              <a:t>Critical elements of the design</a:t>
            </a:r>
          </a:p>
          <a:p>
            <a:endParaRPr lang="en-US"/>
          </a:p>
        </p:txBody>
      </p:sp>
      <p:sp>
        <p:nvSpPr>
          <p:cNvPr id="4" name="Slide Number Placeholder 3"/>
          <p:cNvSpPr>
            <a:spLocks noGrp="1"/>
          </p:cNvSpPr>
          <p:nvPr>
            <p:ph type="sldNum" sz="quarter" idx="5"/>
          </p:nvPr>
        </p:nvSpPr>
        <p:spPr/>
        <p:txBody>
          <a:bodyPr/>
          <a:lstStyle/>
          <a:p>
            <a:fld id="{D269493F-3511-484C-B2FD-C654A5C52368}" type="slidenum">
              <a:rPr lang="en-US" smtClean="0"/>
              <a:t>86</a:t>
            </a:fld>
            <a:endParaRPr lang="en-US"/>
          </a:p>
        </p:txBody>
      </p:sp>
    </p:spTree>
    <p:extLst>
      <p:ext uri="{BB962C8B-B14F-4D97-AF65-F5344CB8AC3E}">
        <p14:creationId xmlns:p14="http://schemas.microsoft.com/office/powerpoint/2010/main" val="36065163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a:t>Validation of Model –Does it work?</a:t>
            </a:r>
          </a:p>
          <a:p>
            <a:pPr marL="342900" indent="-342900">
              <a:buFont typeface="Arial" panose="020B0604020202020204" pitchFamily="34" charset="0"/>
              <a:buChar char="•"/>
            </a:pPr>
            <a:r>
              <a:rPr lang="en-US"/>
              <a:t>Verification of Model - How well does it work?</a:t>
            </a:r>
          </a:p>
          <a:p>
            <a:pPr marL="342900" indent="-342900">
              <a:buFont typeface="Arial" panose="020B0604020202020204" pitchFamily="34" charset="0"/>
              <a:buChar char="•"/>
            </a:pPr>
            <a:r>
              <a:rPr lang="en-US"/>
              <a:t>Test Results</a:t>
            </a:r>
          </a:p>
          <a:p>
            <a:pPr marL="342900" indent="-342900">
              <a:buFont typeface="Arial" panose="020B0604020202020204" pitchFamily="34" charset="0"/>
              <a:buChar char="•"/>
            </a:pPr>
            <a:r>
              <a:rPr lang="en-US"/>
              <a:t>Critical elements of the design</a:t>
            </a:r>
          </a:p>
          <a:p>
            <a:endParaRPr lang="en-US"/>
          </a:p>
        </p:txBody>
      </p:sp>
      <p:sp>
        <p:nvSpPr>
          <p:cNvPr id="4" name="Slide Number Placeholder 3"/>
          <p:cNvSpPr>
            <a:spLocks noGrp="1"/>
          </p:cNvSpPr>
          <p:nvPr>
            <p:ph type="sldNum" sz="quarter" idx="5"/>
          </p:nvPr>
        </p:nvSpPr>
        <p:spPr/>
        <p:txBody>
          <a:bodyPr/>
          <a:lstStyle/>
          <a:p>
            <a:fld id="{D269493F-3511-484C-B2FD-C654A5C52368}" type="slidenum">
              <a:rPr lang="en-US" smtClean="0"/>
              <a:t>88</a:t>
            </a:fld>
            <a:endParaRPr lang="en-US"/>
          </a:p>
        </p:txBody>
      </p:sp>
    </p:spTree>
    <p:extLst>
      <p:ext uri="{BB962C8B-B14F-4D97-AF65-F5344CB8AC3E}">
        <p14:creationId xmlns:p14="http://schemas.microsoft.com/office/powerpoint/2010/main" val="7518291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a:t>Validation of Model –Does it work?</a:t>
            </a:r>
          </a:p>
          <a:p>
            <a:pPr marL="342900" indent="-342900">
              <a:buFont typeface="Arial" panose="020B0604020202020204" pitchFamily="34" charset="0"/>
              <a:buChar char="•"/>
            </a:pPr>
            <a:r>
              <a:rPr lang="en-US"/>
              <a:t>Verification of Model - How well does it work?</a:t>
            </a:r>
          </a:p>
          <a:p>
            <a:pPr marL="342900" indent="-342900">
              <a:buFont typeface="Arial" panose="020B0604020202020204" pitchFamily="34" charset="0"/>
              <a:buChar char="•"/>
            </a:pPr>
            <a:r>
              <a:rPr lang="en-US"/>
              <a:t>Test Results</a:t>
            </a:r>
          </a:p>
          <a:p>
            <a:pPr marL="342900" indent="-342900">
              <a:buFont typeface="Arial" panose="020B0604020202020204" pitchFamily="34" charset="0"/>
              <a:buChar char="•"/>
            </a:pPr>
            <a:r>
              <a:rPr lang="en-US"/>
              <a:t>Critical elements of the design</a:t>
            </a:r>
          </a:p>
          <a:p>
            <a:endParaRPr lang="en-US"/>
          </a:p>
        </p:txBody>
      </p:sp>
      <p:sp>
        <p:nvSpPr>
          <p:cNvPr id="4" name="Slide Number Placeholder 3"/>
          <p:cNvSpPr>
            <a:spLocks noGrp="1"/>
          </p:cNvSpPr>
          <p:nvPr>
            <p:ph type="sldNum" sz="quarter" idx="5"/>
          </p:nvPr>
        </p:nvSpPr>
        <p:spPr/>
        <p:txBody>
          <a:bodyPr/>
          <a:lstStyle/>
          <a:p>
            <a:fld id="{D269493F-3511-484C-B2FD-C654A5C52368}" type="slidenum">
              <a:rPr lang="en-US" smtClean="0"/>
              <a:t>89</a:t>
            </a:fld>
            <a:endParaRPr lang="en-US"/>
          </a:p>
        </p:txBody>
      </p:sp>
    </p:spTree>
    <p:extLst>
      <p:ext uri="{BB962C8B-B14F-4D97-AF65-F5344CB8AC3E}">
        <p14:creationId xmlns:p14="http://schemas.microsoft.com/office/powerpoint/2010/main" val="2107917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Fix picture</a:t>
            </a:r>
          </a:p>
        </p:txBody>
      </p:sp>
      <p:sp>
        <p:nvSpPr>
          <p:cNvPr id="4" name="Slide Number Placeholder 3"/>
          <p:cNvSpPr>
            <a:spLocks noGrp="1"/>
          </p:cNvSpPr>
          <p:nvPr>
            <p:ph type="sldNum" sz="quarter" idx="5"/>
          </p:nvPr>
        </p:nvSpPr>
        <p:spPr/>
        <p:txBody>
          <a:bodyPr/>
          <a:lstStyle/>
          <a:p>
            <a:fld id="{D269493F-3511-484C-B2FD-C654A5C52368}" type="slidenum">
              <a:rPr lang="en-US" smtClean="0"/>
              <a:t>5</a:t>
            </a:fld>
            <a:endParaRPr lang="en-US"/>
          </a:p>
        </p:txBody>
      </p:sp>
    </p:spTree>
    <p:extLst>
      <p:ext uri="{BB962C8B-B14F-4D97-AF65-F5344CB8AC3E}">
        <p14:creationId xmlns:p14="http://schemas.microsoft.com/office/powerpoint/2010/main" val="18066545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Put one of these in the main slides</a:t>
            </a:r>
          </a:p>
        </p:txBody>
      </p:sp>
      <p:sp>
        <p:nvSpPr>
          <p:cNvPr id="4" name="Slide Number Placeholder 3"/>
          <p:cNvSpPr>
            <a:spLocks noGrp="1"/>
          </p:cNvSpPr>
          <p:nvPr>
            <p:ph type="sldNum" sz="quarter" idx="5"/>
          </p:nvPr>
        </p:nvSpPr>
        <p:spPr/>
        <p:txBody>
          <a:bodyPr/>
          <a:lstStyle/>
          <a:p>
            <a:fld id="{D269493F-3511-484C-B2FD-C654A5C52368}" type="slidenum">
              <a:rPr lang="en-US" smtClean="0"/>
              <a:t>90</a:t>
            </a:fld>
            <a:endParaRPr lang="en-US"/>
          </a:p>
        </p:txBody>
      </p:sp>
    </p:spTree>
    <p:extLst>
      <p:ext uri="{BB962C8B-B14F-4D97-AF65-F5344CB8AC3E}">
        <p14:creationId xmlns:p14="http://schemas.microsoft.com/office/powerpoint/2010/main" val="1260984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69493F-3511-484C-B2FD-C654A5C52368}" type="slidenum">
              <a:rPr lang="en-US" smtClean="0"/>
              <a:t>6</a:t>
            </a:fld>
            <a:endParaRPr lang="en-US"/>
          </a:p>
        </p:txBody>
      </p:sp>
    </p:spTree>
    <p:extLst>
      <p:ext uri="{BB962C8B-B14F-4D97-AF65-F5344CB8AC3E}">
        <p14:creationId xmlns:p14="http://schemas.microsoft.com/office/powerpoint/2010/main" val="874178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CSR.2 – specify sensor data</a:t>
            </a:r>
          </a:p>
        </p:txBody>
      </p:sp>
      <p:sp>
        <p:nvSpPr>
          <p:cNvPr id="4" name="Slide Number Placeholder 3"/>
          <p:cNvSpPr>
            <a:spLocks noGrp="1"/>
          </p:cNvSpPr>
          <p:nvPr>
            <p:ph type="sldNum" sz="quarter" idx="5"/>
          </p:nvPr>
        </p:nvSpPr>
        <p:spPr/>
        <p:txBody>
          <a:bodyPr/>
          <a:lstStyle/>
          <a:p>
            <a:fld id="{D269493F-3511-484C-B2FD-C654A5C52368}" type="slidenum">
              <a:rPr lang="en-US" smtClean="0"/>
              <a:t>7</a:t>
            </a:fld>
            <a:endParaRPr lang="en-US"/>
          </a:p>
        </p:txBody>
      </p:sp>
    </p:spTree>
    <p:extLst>
      <p:ext uri="{BB962C8B-B14F-4D97-AF65-F5344CB8AC3E}">
        <p14:creationId xmlns:p14="http://schemas.microsoft.com/office/powerpoint/2010/main" val="2865631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69493F-3511-484C-B2FD-C654A5C52368}" type="slidenum">
              <a:rPr lang="en-US" smtClean="0"/>
              <a:t>8</a:t>
            </a:fld>
            <a:endParaRPr lang="en-US"/>
          </a:p>
        </p:txBody>
      </p:sp>
    </p:spTree>
    <p:extLst>
      <p:ext uri="{BB962C8B-B14F-4D97-AF65-F5344CB8AC3E}">
        <p14:creationId xmlns:p14="http://schemas.microsoft.com/office/powerpoint/2010/main" val="4128611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69493F-3511-484C-B2FD-C654A5C52368}" type="slidenum">
              <a:rPr lang="en-US" smtClean="0"/>
              <a:t>9</a:t>
            </a:fld>
            <a:endParaRPr lang="en-US"/>
          </a:p>
        </p:txBody>
      </p:sp>
    </p:spTree>
    <p:extLst>
      <p:ext uri="{BB962C8B-B14F-4D97-AF65-F5344CB8AC3E}">
        <p14:creationId xmlns:p14="http://schemas.microsoft.com/office/powerpoint/2010/main" val="2879492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2029BB90-F6C0-4504-9047-202B7174538E}"/>
              </a:ext>
            </a:extLst>
          </p:cNvPr>
          <p:cNvSpPr>
            <a:spLocks noGrp="1"/>
          </p:cNvSpPr>
          <p:nvPr>
            <p:ph type="sldNum" sz="quarter" idx="12"/>
          </p:nvPr>
        </p:nvSpPr>
        <p:spPr>
          <a:xfrm>
            <a:off x="10127137" y="6449944"/>
            <a:ext cx="692280" cy="365125"/>
          </a:xfrm>
          <a:prstGeom prst="rect">
            <a:avLst/>
          </a:prstGeom>
        </p:spPr>
        <p:txBody>
          <a:bodyPr/>
          <a:lstStyle/>
          <a:p>
            <a:fld id="{13C20B66-9CB3-4B57-BCF5-80EC90ADA063}" type="slidenum">
              <a:rPr lang="en-US" smtClean="0"/>
              <a:t>‹#›</a:t>
            </a:fld>
            <a:endParaRPr lang="en-US"/>
          </a:p>
        </p:txBody>
      </p:sp>
      <p:sp>
        <p:nvSpPr>
          <p:cNvPr id="19" name="Date Placeholder 3">
            <a:extLst>
              <a:ext uri="{FF2B5EF4-FFF2-40B4-BE49-F238E27FC236}">
                <a16:creationId xmlns:a16="http://schemas.microsoft.com/office/drawing/2014/main" id="{1F39676A-2254-4BEF-A573-F83B8B492F20}"/>
              </a:ext>
            </a:extLst>
          </p:cNvPr>
          <p:cNvSpPr>
            <a:spLocks noGrp="1"/>
          </p:cNvSpPr>
          <p:nvPr>
            <p:ph type="dt" sz="half" idx="2"/>
          </p:nvPr>
        </p:nvSpPr>
        <p:spPr>
          <a:xfrm>
            <a:off x="9550743" y="6223881"/>
            <a:ext cx="1268674" cy="211987"/>
          </a:xfrm>
          <a:prstGeom prst="rect">
            <a:avLst/>
          </a:prstGeom>
        </p:spPr>
        <p:txBody>
          <a:bodyPr/>
          <a:lstStyle>
            <a:lvl1pPr algn="r">
              <a:defRPr sz="1200"/>
            </a:lvl1pPr>
          </a:lstStyle>
          <a:p>
            <a:r>
              <a:rPr lang="en-US"/>
              <a:t>March 2019</a:t>
            </a:r>
          </a:p>
        </p:txBody>
      </p:sp>
    </p:spTree>
    <p:extLst>
      <p:ext uri="{BB962C8B-B14F-4D97-AF65-F5344CB8AC3E}">
        <p14:creationId xmlns:p14="http://schemas.microsoft.com/office/powerpoint/2010/main" val="1575267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lvl2pPr marL="384048" indent="-182880">
              <a:buClrTx/>
              <a:buFont typeface="Arial" panose="020B0604020202020204" pitchFamily="34" charset="0"/>
              <a:buChar char="•"/>
              <a:defRPr/>
            </a:lvl2pPr>
            <a:lvl3pPr marL="566928" indent="-182880">
              <a:buClrTx/>
              <a:buFont typeface="Arial" panose="020B0604020202020204" pitchFamily="34" charset="0"/>
              <a:buChar char="•"/>
              <a:defRPr/>
            </a:lvl3pPr>
            <a:lvl4pPr marL="749808" indent="-182880">
              <a:buClrTx/>
              <a:buFont typeface="Arial" panose="020B0604020202020204" pitchFamily="34" charset="0"/>
              <a:buChar char="•"/>
              <a:defRPr/>
            </a:lvl4pPr>
            <a:lvl5pPr marL="932688" indent="-182880">
              <a:buClrTx/>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7EABCC6C-0EDA-467B-8266-E214F7BDA125}"/>
              </a:ext>
            </a:extLst>
          </p:cNvPr>
          <p:cNvSpPr>
            <a:spLocks noGrp="1"/>
          </p:cNvSpPr>
          <p:nvPr>
            <p:ph type="sldNum" sz="quarter" idx="12"/>
          </p:nvPr>
        </p:nvSpPr>
        <p:spPr>
          <a:xfrm>
            <a:off x="10127137" y="6449944"/>
            <a:ext cx="692280" cy="365125"/>
          </a:xfrm>
          <a:prstGeom prst="rect">
            <a:avLst/>
          </a:prstGeom>
        </p:spPr>
        <p:txBody>
          <a:bodyPr/>
          <a:lstStyle/>
          <a:p>
            <a:fld id="{13C20B66-9CB3-4B57-BCF5-80EC90ADA063}" type="slidenum">
              <a:rPr lang="en-US" smtClean="0"/>
              <a:t>‹#›</a:t>
            </a:fld>
            <a:endParaRPr lang="en-US"/>
          </a:p>
        </p:txBody>
      </p:sp>
      <p:sp>
        <p:nvSpPr>
          <p:cNvPr id="14" name="Date Placeholder 3">
            <a:extLst>
              <a:ext uri="{FF2B5EF4-FFF2-40B4-BE49-F238E27FC236}">
                <a16:creationId xmlns:a16="http://schemas.microsoft.com/office/drawing/2014/main" id="{A46D497F-2D7C-4569-B5A6-028035C18763}"/>
              </a:ext>
            </a:extLst>
          </p:cNvPr>
          <p:cNvSpPr>
            <a:spLocks noGrp="1"/>
          </p:cNvSpPr>
          <p:nvPr>
            <p:ph type="dt" sz="half" idx="2"/>
          </p:nvPr>
        </p:nvSpPr>
        <p:spPr>
          <a:xfrm>
            <a:off x="9550743" y="6223880"/>
            <a:ext cx="1268674" cy="211987"/>
          </a:xfrm>
          <a:prstGeom prst="rect">
            <a:avLst/>
          </a:prstGeom>
        </p:spPr>
        <p:txBody>
          <a:bodyPr/>
          <a:lstStyle>
            <a:lvl1pPr algn="r">
              <a:defRPr sz="1200"/>
            </a:lvl1pPr>
          </a:lstStyle>
          <a:p>
            <a:r>
              <a:rPr lang="en-US"/>
              <a:t>March 2019</a:t>
            </a:r>
          </a:p>
        </p:txBody>
      </p:sp>
    </p:spTree>
    <p:extLst>
      <p:ext uri="{BB962C8B-B14F-4D97-AF65-F5344CB8AC3E}">
        <p14:creationId xmlns:p14="http://schemas.microsoft.com/office/powerpoint/2010/main" val="1535274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C8583748-7809-4613-9E87-E01F70CEB904}"/>
              </a:ext>
            </a:extLst>
          </p:cNvPr>
          <p:cNvSpPr>
            <a:spLocks noGrp="1"/>
          </p:cNvSpPr>
          <p:nvPr>
            <p:ph type="sldNum" sz="quarter" idx="12"/>
          </p:nvPr>
        </p:nvSpPr>
        <p:spPr>
          <a:xfrm>
            <a:off x="10127137" y="6449944"/>
            <a:ext cx="692280" cy="365125"/>
          </a:xfrm>
          <a:prstGeom prst="rect">
            <a:avLst/>
          </a:prstGeom>
        </p:spPr>
        <p:txBody>
          <a:bodyPr/>
          <a:lstStyle/>
          <a:p>
            <a:fld id="{13C20B66-9CB3-4B57-BCF5-80EC90ADA063}" type="slidenum">
              <a:rPr lang="en-US" smtClean="0"/>
              <a:t>‹#›</a:t>
            </a:fld>
            <a:endParaRPr lang="en-US"/>
          </a:p>
        </p:txBody>
      </p:sp>
      <p:sp>
        <p:nvSpPr>
          <p:cNvPr id="7" name="Date Placeholder 3">
            <a:extLst>
              <a:ext uri="{FF2B5EF4-FFF2-40B4-BE49-F238E27FC236}">
                <a16:creationId xmlns:a16="http://schemas.microsoft.com/office/drawing/2014/main" id="{BEEE57E8-55E3-46D5-918F-21DF1C923832}"/>
              </a:ext>
            </a:extLst>
          </p:cNvPr>
          <p:cNvSpPr>
            <a:spLocks noGrp="1"/>
          </p:cNvSpPr>
          <p:nvPr>
            <p:ph type="dt" sz="half" idx="2"/>
          </p:nvPr>
        </p:nvSpPr>
        <p:spPr>
          <a:xfrm>
            <a:off x="9550743" y="6223881"/>
            <a:ext cx="1268674" cy="211987"/>
          </a:xfrm>
          <a:prstGeom prst="rect">
            <a:avLst/>
          </a:prstGeom>
        </p:spPr>
        <p:txBody>
          <a:bodyPr/>
          <a:lstStyle>
            <a:lvl1pPr algn="r">
              <a:defRPr sz="1200"/>
            </a:lvl1pPr>
          </a:lstStyle>
          <a:p>
            <a:r>
              <a:rPr lang="en-US"/>
              <a:t>March 2019</a:t>
            </a:r>
          </a:p>
        </p:txBody>
      </p:sp>
    </p:spTree>
    <p:extLst>
      <p:ext uri="{BB962C8B-B14F-4D97-AF65-F5344CB8AC3E}">
        <p14:creationId xmlns:p14="http://schemas.microsoft.com/office/powerpoint/2010/main" val="3632497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a:extLst>
              <a:ext uri="{FF2B5EF4-FFF2-40B4-BE49-F238E27FC236}">
                <a16:creationId xmlns:a16="http://schemas.microsoft.com/office/drawing/2014/main" id="{3A8DA750-CA4E-443A-B021-45C6C46AED17}"/>
              </a:ext>
            </a:extLst>
          </p:cNvPr>
          <p:cNvSpPr>
            <a:spLocks noGrp="1"/>
          </p:cNvSpPr>
          <p:nvPr>
            <p:ph type="sldNum" sz="quarter" idx="12"/>
          </p:nvPr>
        </p:nvSpPr>
        <p:spPr>
          <a:xfrm>
            <a:off x="10127137" y="6449944"/>
            <a:ext cx="692280" cy="365125"/>
          </a:xfrm>
          <a:prstGeom prst="rect">
            <a:avLst/>
          </a:prstGeom>
        </p:spPr>
        <p:txBody>
          <a:bodyPr/>
          <a:lstStyle/>
          <a:p>
            <a:fld id="{13C20B66-9CB3-4B57-BCF5-80EC90ADA063}" type="slidenum">
              <a:rPr lang="en-US" smtClean="0"/>
              <a:t>‹#›</a:t>
            </a:fld>
            <a:endParaRPr lang="en-US"/>
          </a:p>
        </p:txBody>
      </p:sp>
      <p:sp>
        <p:nvSpPr>
          <p:cNvPr id="7" name="Date Placeholder 3">
            <a:extLst>
              <a:ext uri="{FF2B5EF4-FFF2-40B4-BE49-F238E27FC236}">
                <a16:creationId xmlns:a16="http://schemas.microsoft.com/office/drawing/2014/main" id="{0E1BF132-DE21-4F30-B6B6-F037007D9350}"/>
              </a:ext>
            </a:extLst>
          </p:cNvPr>
          <p:cNvSpPr>
            <a:spLocks noGrp="1"/>
          </p:cNvSpPr>
          <p:nvPr>
            <p:ph type="dt" sz="half" idx="13"/>
          </p:nvPr>
        </p:nvSpPr>
        <p:spPr>
          <a:xfrm>
            <a:off x="9550743" y="6223881"/>
            <a:ext cx="1268674" cy="211987"/>
          </a:xfrm>
          <a:prstGeom prst="rect">
            <a:avLst/>
          </a:prstGeom>
        </p:spPr>
        <p:txBody>
          <a:bodyPr/>
          <a:lstStyle>
            <a:lvl1pPr algn="r">
              <a:defRPr sz="1200"/>
            </a:lvl1pPr>
          </a:lstStyle>
          <a:p>
            <a:r>
              <a:rPr lang="en-US"/>
              <a:t>March 2019</a:t>
            </a:r>
          </a:p>
        </p:txBody>
      </p:sp>
    </p:spTree>
    <p:extLst>
      <p:ext uri="{BB962C8B-B14F-4D97-AF65-F5344CB8AC3E}">
        <p14:creationId xmlns:p14="http://schemas.microsoft.com/office/powerpoint/2010/main" val="1497955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a:extLst>
              <a:ext uri="{FF2B5EF4-FFF2-40B4-BE49-F238E27FC236}">
                <a16:creationId xmlns:a16="http://schemas.microsoft.com/office/drawing/2014/main" id="{6F5086F3-F1C5-459F-BAAD-0F44A865419D}"/>
              </a:ext>
            </a:extLst>
          </p:cNvPr>
          <p:cNvSpPr>
            <a:spLocks noGrp="1"/>
          </p:cNvSpPr>
          <p:nvPr>
            <p:ph type="sldNum" sz="quarter" idx="12"/>
          </p:nvPr>
        </p:nvSpPr>
        <p:spPr>
          <a:xfrm>
            <a:off x="10127137" y="6449944"/>
            <a:ext cx="692280" cy="365125"/>
          </a:xfrm>
          <a:prstGeom prst="rect">
            <a:avLst/>
          </a:prstGeom>
        </p:spPr>
        <p:txBody>
          <a:bodyPr/>
          <a:lstStyle/>
          <a:p>
            <a:fld id="{13C20B66-9CB3-4B57-BCF5-80EC90ADA063}" type="slidenum">
              <a:rPr lang="en-US" smtClean="0"/>
              <a:t>‹#›</a:t>
            </a:fld>
            <a:endParaRPr lang="en-US"/>
          </a:p>
        </p:txBody>
      </p:sp>
      <p:sp>
        <p:nvSpPr>
          <p:cNvPr id="9" name="Date Placeholder 3">
            <a:extLst>
              <a:ext uri="{FF2B5EF4-FFF2-40B4-BE49-F238E27FC236}">
                <a16:creationId xmlns:a16="http://schemas.microsoft.com/office/drawing/2014/main" id="{4C81A40B-EB98-4F07-A5D4-AE1C0D06B647}"/>
              </a:ext>
            </a:extLst>
          </p:cNvPr>
          <p:cNvSpPr>
            <a:spLocks noGrp="1"/>
          </p:cNvSpPr>
          <p:nvPr>
            <p:ph type="dt" sz="half" idx="13"/>
          </p:nvPr>
        </p:nvSpPr>
        <p:spPr>
          <a:xfrm>
            <a:off x="9550743" y="6223881"/>
            <a:ext cx="1268674" cy="211987"/>
          </a:xfrm>
          <a:prstGeom prst="rect">
            <a:avLst/>
          </a:prstGeom>
        </p:spPr>
        <p:txBody>
          <a:bodyPr/>
          <a:lstStyle>
            <a:lvl1pPr algn="r">
              <a:defRPr sz="1200"/>
            </a:lvl1pPr>
          </a:lstStyle>
          <a:p>
            <a:r>
              <a:rPr lang="en-US"/>
              <a:t>March 2019</a:t>
            </a:r>
          </a:p>
        </p:txBody>
      </p:sp>
    </p:spTree>
    <p:extLst>
      <p:ext uri="{BB962C8B-B14F-4D97-AF65-F5344CB8AC3E}">
        <p14:creationId xmlns:p14="http://schemas.microsoft.com/office/powerpoint/2010/main" val="1177007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Slide Number Placeholder 5">
            <a:extLst>
              <a:ext uri="{FF2B5EF4-FFF2-40B4-BE49-F238E27FC236}">
                <a16:creationId xmlns:a16="http://schemas.microsoft.com/office/drawing/2014/main" id="{3C527E40-BE92-4D18-821F-2B968FB8AD03}"/>
              </a:ext>
            </a:extLst>
          </p:cNvPr>
          <p:cNvSpPr>
            <a:spLocks noGrp="1"/>
          </p:cNvSpPr>
          <p:nvPr>
            <p:ph type="sldNum" sz="quarter" idx="12"/>
          </p:nvPr>
        </p:nvSpPr>
        <p:spPr>
          <a:xfrm>
            <a:off x="10127137" y="6449944"/>
            <a:ext cx="692280" cy="365125"/>
          </a:xfrm>
          <a:prstGeom prst="rect">
            <a:avLst/>
          </a:prstGeom>
        </p:spPr>
        <p:txBody>
          <a:bodyPr/>
          <a:lstStyle/>
          <a:p>
            <a:fld id="{13C20B66-9CB3-4B57-BCF5-80EC90ADA063}" type="slidenum">
              <a:rPr lang="en-US" smtClean="0"/>
              <a:t>‹#›</a:t>
            </a:fld>
            <a:endParaRPr lang="en-US"/>
          </a:p>
        </p:txBody>
      </p:sp>
      <p:sp>
        <p:nvSpPr>
          <p:cNvPr id="5" name="Date Placeholder 3">
            <a:extLst>
              <a:ext uri="{FF2B5EF4-FFF2-40B4-BE49-F238E27FC236}">
                <a16:creationId xmlns:a16="http://schemas.microsoft.com/office/drawing/2014/main" id="{FC0D459C-2729-4D59-8549-AB945CB62A84}"/>
              </a:ext>
            </a:extLst>
          </p:cNvPr>
          <p:cNvSpPr>
            <a:spLocks noGrp="1"/>
          </p:cNvSpPr>
          <p:nvPr>
            <p:ph type="dt" sz="half" idx="2"/>
          </p:nvPr>
        </p:nvSpPr>
        <p:spPr>
          <a:xfrm>
            <a:off x="9550743" y="6223881"/>
            <a:ext cx="1268674" cy="211987"/>
          </a:xfrm>
          <a:prstGeom prst="rect">
            <a:avLst/>
          </a:prstGeom>
        </p:spPr>
        <p:txBody>
          <a:bodyPr/>
          <a:lstStyle>
            <a:lvl1pPr algn="r">
              <a:defRPr sz="1200"/>
            </a:lvl1pPr>
          </a:lstStyle>
          <a:p>
            <a:r>
              <a:rPr lang="en-US"/>
              <a:t>March 2019</a:t>
            </a:r>
          </a:p>
        </p:txBody>
      </p:sp>
    </p:spTree>
    <p:extLst>
      <p:ext uri="{BB962C8B-B14F-4D97-AF65-F5344CB8AC3E}">
        <p14:creationId xmlns:p14="http://schemas.microsoft.com/office/powerpoint/2010/main" val="291948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A77E379A-3B64-428D-B7E3-2421D4086F6D}"/>
              </a:ext>
            </a:extLst>
          </p:cNvPr>
          <p:cNvSpPr>
            <a:spLocks noGrp="1"/>
          </p:cNvSpPr>
          <p:nvPr>
            <p:ph type="sldNum" sz="quarter" idx="12"/>
          </p:nvPr>
        </p:nvSpPr>
        <p:spPr/>
        <p:txBody>
          <a:bodyPr/>
          <a:lstStyle/>
          <a:p>
            <a:fld id="{13C20B66-9CB3-4B57-BCF5-80EC90ADA063}" type="slidenum">
              <a:rPr lang="en-US" smtClean="0"/>
              <a:t>‹#›</a:t>
            </a:fld>
            <a:endParaRPr lang="en-US"/>
          </a:p>
        </p:txBody>
      </p:sp>
      <p:sp>
        <p:nvSpPr>
          <p:cNvPr id="4" name="Date Placeholder 3">
            <a:extLst>
              <a:ext uri="{FF2B5EF4-FFF2-40B4-BE49-F238E27FC236}">
                <a16:creationId xmlns:a16="http://schemas.microsoft.com/office/drawing/2014/main" id="{03B917BD-D0F2-48ED-BF4E-01552C25652C}"/>
              </a:ext>
            </a:extLst>
          </p:cNvPr>
          <p:cNvSpPr>
            <a:spLocks noGrp="1"/>
          </p:cNvSpPr>
          <p:nvPr>
            <p:ph type="dt" sz="half" idx="2"/>
          </p:nvPr>
        </p:nvSpPr>
        <p:spPr>
          <a:xfrm>
            <a:off x="9550743" y="6223881"/>
            <a:ext cx="1268674" cy="211987"/>
          </a:xfrm>
          <a:prstGeom prst="rect">
            <a:avLst/>
          </a:prstGeom>
        </p:spPr>
        <p:txBody>
          <a:bodyPr/>
          <a:lstStyle>
            <a:lvl1pPr algn="r">
              <a:defRPr sz="1200"/>
            </a:lvl1pPr>
          </a:lstStyle>
          <a:p>
            <a:r>
              <a:rPr lang="en-US"/>
              <a:t>March 2019</a:t>
            </a:r>
          </a:p>
        </p:txBody>
      </p:sp>
    </p:spTree>
    <p:extLst>
      <p:ext uri="{BB962C8B-B14F-4D97-AF65-F5344CB8AC3E}">
        <p14:creationId xmlns:p14="http://schemas.microsoft.com/office/powerpoint/2010/main" val="8587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bg1">
                <a:lumMod val="96000"/>
              </a:schemeClr>
            </a:gs>
            <a:gs pos="100000">
              <a:schemeClr val="bg1">
                <a:lumMod val="85000"/>
                <a:alpha val="99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4"/>
            <a:ext cx="10058400" cy="77528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140547"/>
            <a:ext cx="10058400" cy="4728547"/>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p:nvCxnSpPr>
        <p:spPr>
          <a:xfrm>
            <a:off x="1188720" y="1061884"/>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F6749F07-2667-411E-BB2B-F3E33E55B1CE}"/>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b="16697"/>
          <a:stretch/>
        </p:blipFill>
        <p:spPr>
          <a:xfrm>
            <a:off x="10943616" y="6266483"/>
            <a:ext cx="1272105" cy="476864"/>
          </a:xfrm>
          <a:prstGeom prst="rect">
            <a:avLst/>
          </a:prstGeom>
        </p:spPr>
      </p:pic>
      <p:pic>
        <p:nvPicPr>
          <p:cNvPr id="22" name="Picture 21">
            <a:extLst>
              <a:ext uri="{FF2B5EF4-FFF2-40B4-BE49-F238E27FC236}">
                <a16:creationId xmlns:a16="http://schemas.microsoft.com/office/drawing/2014/main" id="{66C064D2-C8E5-4B96-987E-3474980315EF}"/>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95414" y="6266484"/>
            <a:ext cx="2354338" cy="476863"/>
          </a:xfrm>
          <a:prstGeom prst="rect">
            <a:avLst/>
          </a:prstGeom>
        </p:spPr>
      </p:pic>
      <p:sp>
        <p:nvSpPr>
          <p:cNvPr id="11" name="Slide Number Placeholder 5">
            <a:extLst>
              <a:ext uri="{FF2B5EF4-FFF2-40B4-BE49-F238E27FC236}">
                <a16:creationId xmlns:a16="http://schemas.microsoft.com/office/drawing/2014/main" id="{89D8072A-7AD3-426A-82EF-468BE72D5B44}"/>
              </a:ext>
            </a:extLst>
          </p:cNvPr>
          <p:cNvSpPr>
            <a:spLocks noGrp="1"/>
          </p:cNvSpPr>
          <p:nvPr>
            <p:ph type="sldNum" sz="quarter" idx="4"/>
          </p:nvPr>
        </p:nvSpPr>
        <p:spPr>
          <a:xfrm>
            <a:off x="10122010" y="6459785"/>
            <a:ext cx="697407" cy="355284"/>
          </a:xfrm>
          <a:prstGeom prst="rect">
            <a:avLst/>
          </a:prstGeom>
        </p:spPr>
        <p:txBody>
          <a:bodyPr/>
          <a:lstStyle/>
          <a:p>
            <a:fld id="{13C20B66-9CB3-4B57-BCF5-80EC90ADA063}" type="slidenum">
              <a:rPr lang="en-US" smtClean="0"/>
              <a:t>‹#›</a:t>
            </a:fld>
            <a:endParaRPr lang="en-US"/>
          </a:p>
        </p:txBody>
      </p:sp>
      <p:sp>
        <p:nvSpPr>
          <p:cNvPr id="13" name="Date Placeholder 3">
            <a:extLst>
              <a:ext uri="{FF2B5EF4-FFF2-40B4-BE49-F238E27FC236}">
                <a16:creationId xmlns:a16="http://schemas.microsoft.com/office/drawing/2014/main" id="{06B5C29A-DF41-47F5-848C-422AEA9D1A09}"/>
              </a:ext>
            </a:extLst>
          </p:cNvPr>
          <p:cNvSpPr>
            <a:spLocks noGrp="1"/>
          </p:cNvSpPr>
          <p:nvPr>
            <p:ph type="dt" sz="half" idx="2"/>
          </p:nvPr>
        </p:nvSpPr>
        <p:spPr>
          <a:xfrm>
            <a:off x="9550743" y="6223881"/>
            <a:ext cx="1268674" cy="211987"/>
          </a:xfrm>
          <a:prstGeom prst="rect">
            <a:avLst/>
          </a:prstGeom>
        </p:spPr>
        <p:txBody>
          <a:bodyPr/>
          <a:lstStyle>
            <a:lvl1pPr algn="r">
              <a:defRPr sz="1200"/>
            </a:lvl1pPr>
          </a:lstStyle>
          <a:p>
            <a:r>
              <a:rPr lang="en-US"/>
              <a:t>March 2019</a:t>
            </a:r>
          </a:p>
        </p:txBody>
      </p:sp>
    </p:spTree>
    <p:extLst>
      <p:ext uri="{BB962C8B-B14F-4D97-AF65-F5344CB8AC3E}">
        <p14:creationId xmlns:p14="http://schemas.microsoft.com/office/powerpoint/2010/main" val="156117366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Lst>
  <p:hf hdr="0" ft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200"/>
        </a:spcBef>
        <a:spcAft>
          <a:spcPts val="200"/>
        </a:spcAft>
        <a:buClrTx/>
        <a:buSzPct val="100000"/>
        <a:buFont typeface="Arial" panose="020B0604020202020204" pitchFamily="34" charset="0"/>
        <a:buNone/>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Tx/>
        <a:buFont typeface="Arial" panose="020B060402020202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Tx/>
        <a:buFont typeface="Arial" panose="020B0604020202020204"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Tx/>
        <a:buFont typeface="Arial" panose="020B0604020202020204"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Tx/>
        <a:buFont typeface="Arial" panose="020B0604020202020204"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hyperlink" Target="https://agupubs.onlinelibrary.wiley.com/doi/pdf/10.1029/2002RS002758"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4.sv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4.sv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2.jpe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5.PNG"/><Relationship Id="rId4" Type="http://schemas.openxmlformats.org/officeDocument/2006/relationships/image" Target="../media/image48.sv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svg"/><Relationship Id="rId9"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55.svg"/><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2.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8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8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9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9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7C782-0F7F-427E-8600-9AA500CB9471}"/>
              </a:ext>
            </a:extLst>
          </p:cNvPr>
          <p:cNvSpPr>
            <a:spLocks noGrp="1"/>
          </p:cNvSpPr>
          <p:nvPr>
            <p:ph type="ctrTitle"/>
          </p:nvPr>
        </p:nvSpPr>
        <p:spPr>
          <a:xfrm>
            <a:off x="1100051" y="1087149"/>
            <a:ext cx="10058400" cy="3292991"/>
          </a:xfrm>
        </p:spPr>
        <p:txBody>
          <a:bodyPr>
            <a:normAutofit/>
          </a:bodyPr>
          <a:lstStyle/>
          <a:p>
            <a:pPr algn="ctr"/>
            <a:r>
              <a:rPr lang="en-US" sz="5300" b="1" spc="300"/>
              <a:t>HERMES</a:t>
            </a:r>
            <a:br>
              <a:rPr lang="en-US"/>
            </a:br>
            <a:r>
              <a:rPr lang="en-US" sz="3600" b="1" u="sng"/>
              <a:t>H</a:t>
            </a:r>
            <a:r>
              <a:rPr lang="en-US" sz="3600"/>
              <a:t>azard </a:t>
            </a:r>
            <a:r>
              <a:rPr lang="en-US" sz="3600" b="1" u="sng"/>
              <a:t>E</a:t>
            </a:r>
            <a:r>
              <a:rPr lang="en-US" sz="3600"/>
              <a:t>xamination and </a:t>
            </a:r>
            <a:r>
              <a:rPr lang="en-US" sz="3600" b="1" u="sng"/>
              <a:t>R</a:t>
            </a:r>
            <a:r>
              <a:rPr lang="en-US" sz="3600"/>
              <a:t>econnaissance </a:t>
            </a:r>
            <a:r>
              <a:rPr lang="en-US" sz="3600" b="1" u="sng"/>
              <a:t>M</a:t>
            </a:r>
            <a:r>
              <a:rPr lang="en-US" sz="3600"/>
              <a:t>essenger for </a:t>
            </a:r>
            <a:r>
              <a:rPr lang="en-US" sz="3600" b="1" u="sng"/>
              <a:t>E</a:t>
            </a:r>
            <a:r>
              <a:rPr lang="en-US" sz="3600"/>
              <a:t>xtended </a:t>
            </a:r>
            <a:r>
              <a:rPr lang="en-US" sz="3600" b="1" u="sng"/>
              <a:t>S</a:t>
            </a:r>
            <a:r>
              <a:rPr lang="en-US" sz="3600"/>
              <a:t>urveillance</a:t>
            </a:r>
            <a:br>
              <a:rPr lang="en-US" sz="3600"/>
            </a:br>
            <a:endParaRPr lang="en-US"/>
          </a:p>
        </p:txBody>
      </p:sp>
      <p:sp>
        <p:nvSpPr>
          <p:cNvPr id="3" name="Subtitle 2">
            <a:extLst>
              <a:ext uri="{FF2B5EF4-FFF2-40B4-BE49-F238E27FC236}">
                <a16:creationId xmlns:a16="http://schemas.microsoft.com/office/drawing/2014/main" id="{08A9CB8D-619D-4959-9422-C75805FE24C4}"/>
              </a:ext>
            </a:extLst>
          </p:cNvPr>
          <p:cNvSpPr>
            <a:spLocks noGrp="1"/>
          </p:cNvSpPr>
          <p:nvPr>
            <p:ph type="subTitle" idx="1"/>
          </p:nvPr>
        </p:nvSpPr>
        <p:spPr>
          <a:xfrm>
            <a:off x="1100051" y="3510932"/>
            <a:ext cx="10058400" cy="1143000"/>
          </a:xfrm>
        </p:spPr>
        <p:txBody>
          <a:bodyPr/>
          <a:lstStyle/>
          <a:p>
            <a:pPr algn="ctr"/>
            <a:r>
              <a:rPr lang="en-US"/>
              <a:t>Testing Readiness review</a:t>
            </a:r>
          </a:p>
          <a:p>
            <a:pPr algn="ctr"/>
            <a:r>
              <a:rPr lang="en-US"/>
              <a:t>March 4th, 2019</a:t>
            </a:r>
          </a:p>
        </p:txBody>
      </p:sp>
      <p:sp>
        <p:nvSpPr>
          <p:cNvPr id="5" name="TextBox 4">
            <a:extLst>
              <a:ext uri="{FF2B5EF4-FFF2-40B4-BE49-F238E27FC236}">
                <a16:creationId xmlns:a16="http://schemas.microsoft.com/office/drawing/2014/main" id="{D60B97E0-C42C-42C2-AE69-3D07C1B1216D}"/>
              </a:ext>
            </a:extLst>
          </p:cNvPr>
          <p:cNvSpPr txBox="1"/>
          <p:nvPr/>
        </p:nvSpPr>
        <p:spPr>
          <a:xfrm>
            <a:off x="1097280" y="4379247"/>
            <a:ext cx="10058400" cy="132343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a:t>Presenters:</a:t>
            </a:r>
            <a:r>
              <a:rPr lang="en-US" sz="1600">
                <a:cs typeface="Arial"/>
              </a:rPr>
              <a:t>  Alexis Sotomayor , Alex Sandoval , Ashley Montalvo, Quinter Nyland</a:t>
            </a:r>
            <a:endParaRPr lang="en-US" sz="1600" b="1" u="sng">
              <a:cs typeface="Arial"/>
            </a:endParaRPr>
          </a:p>
          <a:p>
            <a:r>
              <a:rPr lang="en-US" sz="1600" b="1" u="sng">
                <a:cs typeface="Arial"/>
              </a:rPr>
              <a:t>Customer:</a:t>
            </a:r>
            <a:r>
              <a:rPr lang="en-US" sz="1600">
                <a:cs typeface="Arial"/>
              </a:rPr>
              <a:t> Barbara </a:t>
            </a:r>
            <a:r>
              <a:rPr lang="en-US" sz="1600" err="1">
                <a:cs typeface="Arial"/>
              </a:rPr>
              <a:t>Streiffert</a:t>
            </a:r>
            <a:r>
              <a:rPr lang="en-US" sz="1600">
                <a:cs typeface="Arial"/>
              </a:rPr>
              <a:t> and Jet Propulsion Laboratory (JPL)</a:t>
            </a:r>
          </a:p>
          <a:p>
            <a:r>
              <a:rPr lang="en-US" sz="1600" b="1" u="sng">
                <a:cs typeface="Arial"/>
              </a:rPr>
              <a:t>Advisor:</a:t>
            </a:r>
            <a:r>
              <a:rPr lang="en-US" sz="1600">
                <a:cs typeface="Arial"/>
              </a:rPr>
              <a:t> Dr. Kathryn Anne Wingate</a:t>
            </a:r>
          </a:p>
          <a:p>
            <a:r>
              <a:rPr lang="en-US" sz="1600" b="1" u="sng">
                <a:cs typeface="Arial"/>
              </a:rPr>
              <a:t>Team: </a:t>
            </a:r>
            <a:r>
              <a:rPr lang="en-US" sz="1600">
                <a:cs typeface="Arial"/>
              </a:rPr>
              <a:t> Alexander Sandoval, Alexis Sotomayor, Ashley Montalvo, Brandon </a:t>
            </a:r>
            <a:r>
              <a:rPr lang="en-US" sz="1600" err="1">
                <a:cs typeface="Arial"/>
              </a:rPr>
              <a:t>Santori</a:t>
            </a:r>
            <a:r>
              <a:rPr lang="en-US" sz="1600">
                <a:cs typeface="Arial"/>
              </a:rPr>
              <a:t>, </a:t>
            </a:r>
            <a:r>
              <a:rPr lang="en-US" sz="1600" err="1">
                <a:cs typeface="Arial"/>
              </a:rPr>
              <a:t>Brindan</a:t>
            </a:r>
            <a:r>
              <a:rPr lang="en-US" sz="1600">
                <a:cs typeface="Arial"/>
              </a:rPr>
              <a:t> Adhikari, Chase </a:t>
            </a:r>
            <a:r>
              <a:rPr lang="en-US" sz="1600" err="1">
                <a:cs typeface="Arial"/>
              </a:rPr>
              <a:t>Pellazar</a:t>
            </a:r>
            <a:r>
              <a:rPr lang="en-US" sz="1600">
                <a:cs typeface="Arial"/>
              </a:rPr>
              <a:t>, Colin Chen, </a:t>
            </a:r>
            <a:r>
              <a:rPr lang="en-US" sz="1600" err="1">
                <a:cs typeface="Arial"/>
              </a:rPr>
              <a:t>Junzhe</a:t>
            </a:r>
            <a:r>
              <a:rPr lang="en-US" sz="1600">
                <a:cs typeface="Arial"/>
              </a:rPr>
              <a:t> He, Katelyn Griego, Marcos Mejia, </a:t>
            </a:r>
            <a:r>
              <a:rPr lang="en-US" sz="1600" err="1">
                <a:cs typeface="Arial"/>
              </a:rPr>
              <a:t>Michely</a:t>
            </a:r>
            <a:r>
              <a:rPr lang="en-US" sz="1600">
                <a:cs typeface="Arial"/>
              </a:rPr>
              <a:t> </a:t>
            </a:r>
            <a:r>
              <a:rPr lang="en-US" sz="1600" err="1">
                <a:cs typeface="Arial"/>
              </a:rPr>
              <a:t>Tenardi</a:t>
            </a:r>
            <a:r>
              <a:rPr lang="en-US" sz="1600">
                <a:cs typeface="Arial"/>
              </a:rPr>
              <a:t>, Quinter Nyland</a:t>
            </a:r>
          </a:p>
        </p:txBody>
      </p:sp>
      <p:sp>
        <p:nvSpPr>
          <p:cNvPr id="12" name="Date Placeholder 11">
            <a:extLst>
              <a:ext uri="{FF2B5EF4-FFF2-40B4-BE49-F238E27FC236}">
                <a16:creationId xmlns:a16="http://schemas.microsoft.com/office/drawing/2014/main" id="{64B84726-D878-475A-BF0B-365CA0E98032}"/>
              </a:ext>
            </a:extLst>
          </p:cNvPr>
          <p:cNvSpPr>
            <a:spLocks noGrp="1"/>
          </p:cNvSpPr>
          <p:nvPr>
            <p:ph type="dt" sz="half" idx="2"/>
          </p:nvPr>
        </p:nvSpPr>
        <p:spPr/>
        <p:txBody>
          <a:bodyPr/>
          <a:lstStyle/>
          <a:p>
            <a:r>
              <a:rPr lang="en-US"/>
              <a:t>March 2019</a:t>
            </a:r>
          </a:p>
        </p:txBody>
      </p:sp>
      <p:sp>
        <p:nvSpPr>
          <p:cNvPr id="13" name="Slide Number Placeholder 12">
            <a:extLst>
              <a:ext uri="{FF2B5EF4-FFF2-40B4-BE49-F238E27FC236}">
                <a16:creationId xmlns:a16="http://schemas.microsoft.com/office/drawing/2014/main" id="{82BD342C-5381-493C-BCAE-EC275DC34EB0}"/>
              </a:ext>
            </a:extLst>
          </p:cNvPr>
          <p:cNvSpPr>
            <a:spLocks noGrp="1"/>
          </p:cNvSpPr>
          <p:nvPr>
            <p:ph type="sldNum" sz="quarter" idx="12"/>
          </p:nvPr>
        </p:nvSpPr>
        <p:spPr/>
        <p:txBody>
          <a:bodyPr/>
          <a:lstStyle/>
          <a:p>
            <a:fld id="{13C20B66-9CB3-4B57-BCF5-80EC90ADA063}" type="slidenum">
              <a:rPr lang="en-US" smtClean="0"/>
              <a:t>1</a:t>
            </a:fld>
            <a:endParaRPr lang="en-US"/>
          </a:p>
        </p:txBody>
      </p:sp>
      <p:pic>
        <p:nvPicPr>
          <p:cNvPr id="1026" name="Picture 2" descr="https://lh4.googleusercontent.com/kbQfZXQoEM7oH_HR2FiSikGsA-GgJLAYdGnBTaRpPXkXYIrKIT_80_3zEuKTD5CdS0oHy9HppuluTimt3hrrGhoW8v5k-Qufvf-VmbyO6NiNuqKLAmikeUVHd9Q-STfTW0rlrlkD">
            <a:extLst>
              <a:ext uri="{FF2B5EF4-FFF2-40B4-BE49-F238E27FC236}">
                <a16:creationId xmlns:a16="http://schemas.microsoft.com/office/drawing/2014/main" id="{C2FF65E6-F9DC-4CB1-93CF-D2B985ACBB9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38" t="8396" r="10308"/>
          <a:stretch/>
        </p:blipFill>
        <p:spPr bwMode="auto">
          <a:xfrm>
            <a:off x="9754031" y="0"/>
            <a:ext cx="2437969" cy="2478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26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6652C-2285-4A90-86D4-BC21CCD7692D}"/>
              </a:ext>
            </a:extLst>
          </p:cNvPr>
          <p:cNvSpPr>
            <a:spLocks noGrp="1"/>
          </p:cNvSpPr>
          <p:nvPr>
            <p:ph type="title"/>
          </p:nvPr>
        </p:nvSpPr>
        <p:spPr/>
        <p:txBody>
          <a:bodyPr/>
          <a:lstStyle/>
          <a:p>
            <a:r>
              <a:rPr lang="en-US"/>
              <a:t>Success Levels Continued</a:t>
            </a:r>
          </a:p>
        </p:txBody>
      </p:sp>
      <p:graphicFrame>
        <p:nvGraphicFramePr>
          <p:cNvPr id="6" name="Content Placeholder 5">
            <a:extLst>
              <a:ext uri="{FF2B5EF4-FFF2-40B4-BE49-F238E27FC236}">
                <a16:creationId xmlns:a16="http://schemas.microsoft.com/office/drawing/2014/main" id="{A0F50BEA-5311-4CE6-AC43-D261EEE12291}"/>
              </a:ext>
            </a:extLst>
          </p:cNvPr>
          <p:cNvGraphicFramePr>
            <a:graphicFrameLocks noGrp="1"/>
          </p:cNvGraphicFramePr>
          <p:nvPr>
            <p:ph idx="1"/>
            <p:extLst>
              <p:ext uri="{D42A27DB-BD31-4B8C-83A1-F6EECF244321}">
                <p14:modId xmlns:p14="http://schemas.microsoft.com/office/powerpoint/2010/main" val="1561151059"/>
              </p:ext>
            </p:extLst>
          </p:nvPr>
        </p:nvGraphicFramePr>
        <p:xfrm>
          <a:off x="596348" y="1139825"/>
          <a:ext cx="10972799" cy="5034280"/>
        </p:xfrm>
        <a:graphic>
          <a:graphicData uri="http://schemas.openxmlformats.org/drawingml/2006/table">
            <a:tbl>
              <a:tblPr firstRow="1" bandRow="1">
                <a:tableStyleId>{073A0DAA-6AF3-43AB-8588-CEC1D06C72B9}</a:tableStyleId>
              </a:tblPr>
              <a:tblGrid>
                <a:gridCol w="1871179">
                  <a:extLst>
                    <a:ext uri="{9D8B030D-6E8A-4147-A177-3AD203B41FA5}">
                      <a16:colId xmlns:a16="http://schemas.microsoft.com/office/drawing/2014/main" val="3621921507"/>
                    </a:ext>
                  </a:extLst>
                </a:gridCol>
                <a:gridCol w="3615220">
                  <a:extLst>
                    <a:ext uri="{9D8B030D-6E8A-4147-A177-3AD203B41FA5}">
                      <a16:colId xmlns:a16="http://schemas.microsoft.com/office/drawing/2014/main" val="1877058294"/>
                    </a:ext>
                  </a:extLst>
                </a:gridCol>
                <a:gridCol w="2743200">
                  <a:extLst>
                    <a:ext uri="{9D8B030D-6E8A-4147-A177-3AD203B41FA5}">
                      <a16:colId xmlns:a16="http://schemas.microsoft.com/office/drawing/2014/main" val="1837286224"/>
                    </a:ext>
                  </a:extLst>
                </a:gridCol>
                <a:gridCol w="2743200">
                  <a:extLst>
                    <a:ext uri="{9D8B030D-6E8A-4147-A177-3AD203B41FA5}">
                      <a16:colId xmlns:a16="http://schemas.microsoft.com/office/drawing/2014/main" val="2704163628"/>
                    </a:ext>
                  </a:extLst>
                </a:gridCol>
              </a:tblGrid>
              <a:tr h="370840">
                <a:tc>
                  <a:txBody>
                    <a:bodyPr/>
                    <a:lstStyle/>
                    <a:p>
                      <a:r>
                        <a:rPr lang="en-US" sz="1600"/>
                        <a:t>Criteria</a:t>
                      </a:r>
                    </a:p>
                  </a:txBody>
                  <a:tcPr/>
                </a:tc>
                <a:tc>
                  <a:txBody>
                    <a:bodyPr/>
                    <a:lstStyle/>
                    <a:p>
                      <a:r>
                        <a:rPr lang="en-US" sz="1600"/>
                        <a:t>Level 1</a:t>
                      </a:r>
                    </a:p>
                  </a:txBody>
                  <a:tcPr/>
                </a:tc>
                <a:tc>
                  <a:txBody>
                    <a:bodyPr/>
                    <a:lstStyle/>
                    <a:p>
                      <a:r>
                        <a:rPr lang="en-US" sz="1600"/>
                        <a:t>Level 2</a:t>
                      </a:r>
                    </a:p>
                  </a:txBody>
                  <a:tcPr/>
                </a:tc>
                <a:tc>
                  <a:txBody>
                    <a:bodyPr/>
                    <a:lstStyle/>
                    <a:p>
                      <a:r>
                        <a:rPr lang="en-US" sz="1600"/>
                        <a:t>Level 3</a:t>
                      </a:r>
                    </a:p>
                  </a:txBody>
                  <a:tcPr/>
                </a:tc>
                <a:extLst>
                  <a:ext uri="{0D108BD9-81ED-4DB2-BD59-A6C34878D82A}">
                    <a16:rowId xmlns:a16="http://schemas.microsoft.com/office/drawing/2014/main" val="3699020193"/>
                  </a:ext>
                </a:extLst>
              </a:tr>
              <a:tr h="370840">
                <a:tc>
                  <a:txBody>
                    <a:bodyPr/>
                    <a:lstStyle/>
                    <a:p>
                      <a:r>
                        <a:rPr lang="en-US" sz="1600"/>
                        <a:t>Environment</a:t>
                      </a:r>
                    </a:p>
                  </a:txBody>
                  <a:tcPr/>
                </a:tc>
                <a:tc>
                  <a:txBody>
                    <a:bodyPr/>
                    <a:lstStyle/>
                    <a:p>
                      <a:pPr marL="285750" indent="-285750">
                        <a:buFont typeface="Arial" panose="020B0604020202020204" pitchFamily="34" charset="0"/>
                        <a:buChar char="•"/>
                      </a:pPr>
                      <a:r>
                        <a:rPr lang="en-US" sz="1600"/>
                        <a:t>The CSR shall traverse the following:</a:t>
                      </a:r>
                    </a:p>
                    <a:p>
                      <a:pPr marL="342900" indent="-342900">
                        <a:buFont typeface="+mj-lt"/>
                        <a:buAutoNum type="arabicPeriod"/>
                      </a:pPr>
                      <a:r>
                        <a:rPr lang="en-US" sz="1600"/>
                        <a:t>Open areas</a:t>
                      </a:r>
                    </a:p>
                    <a:p>
                      <a:pPr marL="342900" indent="-342900">
                        <a:buFont typeface="+mj-lt"/>
                        <a:buAutoNum type="arabicPeriod"/>
                      </a:pPr>
                      <a:r>
                        <a:rPr lang="en-US" sz="1600"/>
                        <a:t>Up to 20 ° incline slopes</a:t>
                      </a:r>
                    </a:p>
                  </a:txBody>
                  <a:tcPr/>
                </a:tc>
                <a:tc>
                  <a:txBody>
                    <a:bodyPr/>
                    <a:lstStyle/>
                    <a:p>
                      <a:pPr marL="285750" indent="-285750">
                        <a:buFont typeface="Arial" panose="020B0604020202020204" pitchFamily="34" charset="0"/>
                        <a:buChar char="•"/>
                      </a:pPr>
                      <a:r>
                        <a:rPr lang="en-US" sz="1600"/>
                        <a:t>The CSR shall traverse the following:</a:t>
                      </a:r>
                    </a:p>
                    <a:p>
                      <a:pPr marL="342900" indent="-342900">
                        <a:buFont typeface="+mj-lt"/>
                        <a:buAutoNum type="arabicPeriod"/>
                      </a:pPr>
                      <a:r>
                        <a:rPr lang="en-US" sz="1600"/>
                        <a:t>Type A underbrush</a:t>
                      </a:r>
                    </a:p>
                    <a:p>
                      <a:pPr marL="342900" indent="-342900">
                        <a:buFont typeface="+mj-lt"/>
                        <a:buAutoNum type="arabicPeriod"/>
                      </a:pPr>
                      <a:r>
                        <a:rPr lang="en-US" sz="1600"/>
                        <a:t>Roots up to a 2.4 inch(6 cm) diameter</a:t>
                      </a:r>
                    </a:p>
                  </a:txBody>
                  <a:tcPr/>
                </a:tc>
                <a:tc>
                  <a:txBody>
                    <a:bodyPr/>
                    <a:lstStyle/>
                    <a:p>
                      <a:pPr marL="285750" indent="-285750">
                        <a:buFont typeface="Arial" panose="020B0604020202020204" pitchFamily="34" charset="0"/>
                        <a:buChar char="•"/>
                      </a:pPr>
                      <a:r>
                        <a:rPr lang="en-US" sz="1600"/>
                        <a:t>The CSR shall traverse the following:</a:t>
                      </a:r>
                    </a:p>
                    <a:p>
                      <a:pPr marL="342900" indent="-342900">
                        <a:buFont typeface="+mj-lt"/>
                        <a:buAutoNum type="arabicPeriod"/>
                      </a:pPr>
                      <a:r>
                        <a:rPr lang="en-US" sz="1600"/>
                        <a:t>Type D underbrush</a:t>
                      </a:r>
                    </a:p>
                    <a:p>
                      <a:pPr marL="342900" indent="-342900">
                        <a:buFont typeface="+mj-lt"/>
                        <a:buAutoNum type="arabicPeriod"/>
                      </a:pPr>
                      <a:r>
                        <a:rPr lang="en-US" sz="1600"/>
                        <a:t>Up to a 9 inch wide discontinuities with depths greater than 2.4 inches (6 cm)</a:t>
                      </a:r>
                    </a:p>
                  </a:txBody>
                  <a:tcPr/>
                </a:tc>
                <a:extLst>
                  <a:ext uri="{0D108BD9-81ED-4DB2-BD59-A6C34878D82A}">
                    <a16:rowId xmlns:a16="http://schemas.microsoft.com/office/drawing/2014/main" val="1604767337"/>
                  </a:ext>
                </a:extLst>
              </a:tr>
              <a:tr h="370840">
                <a:tc>
                  <a:txBody>
                    <a:bodyPr/>
                    <a:lstStyle/>
                    <a:p>
                      <a:r>
                        <a:rPr lang="en-US" sz="1600"/>
                        <a:t>Range</a:t>
                      </a:r>
                    </a:p>
                  </a:txBody>
                  <a:tcPr/>
                </a:tc>
                <a:tc>
                  <a:txBody>
                    <a:bodyPr/>
                    <a:lstStyle/>
                    <a:p>
                      <a:pPr marL="285750" indent="-285750">
                        <a:buFont typeface="Arial" panose="020B0604020202020204" pitchFamily="34" charset="0"/>
                        <a:buChar char="•"/>
                      </a:pPr>
                      <a:r>
                        <a:rPr lang="en-US" sz="1600"/>
                        <a:t>The CSR shall drive up to a 250 meter radius from the deployment point on flat terrain</a:t>
                      </a:r>
                    </a:p>
                  </a:txBody>
                  <a:tcPr/>
                </a:tc>
                <a:tc>
                  <a:txBody>
                    <a:bodyPr/>
                    <a:lstStyle/>
                    <a:p>
                      <a:pPr marL="285750" indent="-285750">
                        <a:buFont typeface="Arial" panose="020B0604020202020204" pitchFamily="34" charset="0"/>
                        <a:buChar char="•"/>
                      </a:pPr>
                      <a:r>
                        <a:rPr lang="en-US" sz="1600"/>
                        <a:t>The CSR shall drive up to a 250 meter radius from the deployment point on flat terrain with obstacles present</a:t>
                      </a:r>
                    </a:p>
                  </a:txBody>
                  <a:tcPr/>
                </a:tc>
                <a:tc>
                  <a:txBody>
                    <a:bodyPr/>
                    <a:lstStyle/>
                    <a:p>
                      <a:pPr marL="285750" indent="-285750">
                        <a:buFont typeface="Arial" panose="020B0604020202020204" pitchFamily="34" charset="0"/>
                        <a:buChar char="•"/>
                      </a:pPr>
                      <a:r>
                        <a:rPr lang="en-US" sz="1600"/>
                        <a:t>The CSR shall be able to drive in a 250 meter radius from the deployment point at a 20 ° inclined slope</a:t>
                      </a:r>
                    </a:p>
                  </a:txBody>
                  <a:tcPr/>
                </a:tc>
                <a:extLst>
                  <a:ext uri="{0D108BD9-81ED-4DB2-BD59-A6C34878D82A}">
                    <a16:rowId xmlns:a16="http://schemas.microsoft.com/office/drawing/2014/main" val="2382988318"/>
                  </a:ext>
                </a:extLst>
              </a:tr>
              <a:tr h="370840">
                <a:tc>
                  <a:txBody>
                    <a:bodyPr/>
                    <a:lstStyle/>
                    <a:p>
                      <a:r>
                        <a:rPr lang="en-US" sz="1600"/>
                        <a:t>Video/ Image</a:t>
                      </a:r>
                    </a:p>
                  </a:txBody>
                  <a:tcPr/>
                </a:tc>
                <a:tc>
                  <a:txBody>
                    <a:bodyPr/>
                    <a:lstStyle/>
                    <a:p>
                      <a:pPr marL="285750" indent="-285750">
                        <a:buFont typeface="Arial" panose="020B0604020202020204" pitchFamily="34" charset="0"/>
                        <a:buChar char="•"/>
                      </a:pPr>
                      <a:r>
                        <a:rPr lang="en-US" sz="1600"/>
                        <a:t>The imaging system on the CSR shall capture a FOV greater than 100 °</a:t>
                      </a:r>
                    </a:p>
                    <a:p>
                      <a:pPr marL="285750" indent="-285750">
                        <a:buFont typeface="Arial" panose="020B0604020202020204" pitchFamily="34" charset="0"/>
                        <a:buChar char="•"/>
                      </a:pPr>
                      <a:r>
                        <a:rPr lang="en-US" sz="1600"/>
                        <a:t>The imaging system shall send time-stamped images to the MR/GS</a:t>
                      </a:r>
                    </a:p>
                  </a:txBody>
                  <a:tcPr/>
                </a:tc>
                <a:tc>
                  <a:txBody>
                    <a:bodyPr/>
                    <a:lstStyle/>
                    <a:p>
                      <a:pPr marL="285750" indent="-285750">
                        <a:buFont typeface="Arial" panose="020B0604020202020204" pitchFamily="34" charset="0"/>
                        <a:buChar char="•"/>
                      </a:pPr>
                      <a:r>
                        <a:rPr lang="en-US" sz="1600"/>
                        <a:t>The CSR shall send videos to the GS</a:t>
                      </a:r>
                    </a:p>
                    <a:p>
                      <a:pPr marL="285750" indent="-285750">
                        <a:buFont typeface="Arial" panose="020B0604020202020204" pitchFamily="34" charset="0"/>
                        <a:buChar char="•"/>
                      </a:pPr>
                      <a:r>
                        <a:rPr lang="en-US" sz="1600"/>
                        <a:t>The GS shall toggle the video capture from the CSR on or off</a:t>
                      </a:r>
                    </a:p>
                  </a:txBody>
                  <a:tcPr/>
                </a:tc>
                <a:tc>
                  <a:txBody>
                    <a:bodyPr/>
                    <a:lstStyle/>
                    <a:p>
                      <a:pPr marL="285750" indent="-285750">
                        <a:buFont typeface="Arial" panose="020B0604020202020204" pitchFamily="34" charset="0"/>
                        <a:buChar char="•"/>
                      </a:pPr>
                      <a:r>
                        <a:rPr lang="en-US" sz="1600"/>
                        <a:t>The CSR shall send continuous video feed to the GS</a:t>
                      </a:r>
                    </a:p>
                  </a:txBody>
                  <a:tcPr/>
                </a:tc>
                <a:extLst>
                  <a:ext uri="{0D108BD9-81ED-4DB2-BD59-A6C34878D82A}">
                    <a16:rowId xmlns:a16="http://schemas.microsoft.com/office/drawing/2014/main" val="2120768468"/>
                  </a:ext>
                </a:extLst>
              </a:tr>
            </a:tbl>
          </a:graphicData>
        </a:graphic>
      </p:graphicFrame>
      <p:sp>
        <p:nvSpPr>
          <p:cNvPr id="4" name="Slide Number Placeholder 3">
            <a:extLst>
              <a:ext uri="{FF2B5EF4-FFF2-40B4-BE49-F238E27FC236}">
                <a16:creationId xmlns:a16="http://schemas.microsoft.com/office/drawing/2014/main" id="{C426ED90-FB4B-4BD5-ADC6-393E4E596FE9}"/>
              </a:ext>
            </a:extLst>
          </p:cNvPr>
          <p:cNvSpPr>
            <a:spLocks noGrp="1"/>
          </p:cNvSpPr>
          <p:nvPr>
            <p:ph type="sldNum" sz="quarter" idx="12"/>
          </p:nvPr>
        </p:nvSpPr>
        <p:spPr/>
        <p:txBody>
          <a:bodyPr/>
          <a:lstStyle/>
          <a:p>
            <a:fld id="{13C20B66-9CB3-4B57-BCF5-80EC90ADA063}" type="slidenum">
              <a:rPr lang="en-US" smtClean="0"/>
              <a:t>10</a:t>
            </a:fld>
            <a:endParaRPr lang="en-US"/>
          </a:p>
        </p:txBody>
      </p:sp>
      <p:sp>
        <p:nvSpPr>
          <p:cNvPr id="7" name="Date Placeholder 4">
            <a:extLst>
              <a:ext uri="{FF2B5EF4-FFF2-40B4-BE49-F238E27FC236}">
                <a16:creationId xmlns:a16="http://schemas.microsoft.com/office/drawing/2014/main" id="{E879F83A-871E-4544-986B-1E2B26476C60}"/>
              </a:ext>
            </a:extLst>
          </p:cNvPr>
          <p:cNvSpPr>
            <a:spLocks noGrp="1"/>
          </p:cNvSpPr>
          <p:nvPr>
            <p:ph type="dt" sz="half" idx="2"/>
          </p:nvPr>
        </p:nvSpPr>
        <p:spPr>
          <a:xfrm>
            <a:off x="9550743" y="6223880"/>
            <a:ext cx="1268674" cy="211987"/>
          </a:xfrm>
        </p:spPr>
        <p:txBody>
          <a:bodyPr/>
          <a:lstStyle/>
          <a:p>
            <a:r>
              <a:rPr lang="en-US"/>
              <a:t>March 2019</a:t>
            </a:r>
          </a:p>
        </p:txBody>
      </p:sp>
      <p:sp>
        <p:nvSpPr>
          <p:cNvPr id="8" name="Rectangle 7">
            <a:extLst>
              <a:ext uri="{FF2B5EF4-FFF2-40B4-BE49-F238E27FC236}">
                <a16:creationId xmlns:a16="http://schemas.microsoft.com/office/drawing/2014/main" id="{7CD00603-ED2B-48FC-A434-7BFCB6285E78}"/>
              </a:ext>
            </a:extLst>
          </p:cNvPr>
          <p:cNvSpPr/>
          <p:nvPr/>
        </p:nvSpPr>
        <p:spPr>
          <a:xfrm>
            <a:off x="2463800" y="1511300"/>
            <a:ext cx="3622174" cy="1802732"/>
          </a:xfrm>
          <a:prstGeom prst="rect">
            <a:avLst/>
          </a:prstGeom>
          <a:solidFill>
            <a:srgbClr val="00B05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BD2BF4A-88AB-4064-B423-A5E1CA10BEDD}"/>
              </a:ext>
            </a:extLst>
          </p:cNvPr>
          <p:cNvSpPr/>
          <p:nvPr/>
        </p:nvSpPr>
        <p:spPr>
          <a:xfrm>
            <a:off x="2463800" y="4628461"/>
            <a:ext cx="3632200" cy="1538606"/>
          </a:xfrm>
          <a:prstGeom prst="rect">
            <a:avLst/>
          </a:prstGeom>
          <a:solidFill>
            <a:srgbClr val="00B05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3875AB9-CD1D-4BDB-AF61-D726161A4AF2}"/>
              </a:ext>
            </a:extLst>
          </p:cNvPr>
          <p:cNvSpPr/>
          <p:nvPr/>
        </p:nvSpPr>
        <p:spPr>
          <a:xfrm>
            <a:off x="2463800" y="3327400"/>
            <a:ext cx="3632200" cy="1308099"/>
          </a:xfrm>
          <a:prstGeom prst="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457BD9E-9F28-475E-8B7D-F48A6C7547A9}"/>
              </a:ext>
            </a:extLst>
          </p:cNvPr>
          <p:cNvSpPr/>
          <p:nvPr/>
        </p:nvSpPr>
        <p:spPr>
          <a:xfrm>
            <a:off x="3640530" y="6214580"/>
            <a:ext cx="825849" cy="265352"/>
          </a:xfrm>
          <a:prstGeom prst="rect">
            <a:avLst/>
          </a:prstGeom>
          <a:solidFill>
            <a:srgbClr val="00B050">
              <a:alpha val="2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0E26E2-E71D-4CD6-B161-94F6B065D672}"/>
              </a:ext>
            </a:extLst>
          </p:cNvPr>
          <p:cNvSpPr/>
          <p:nvPr/>
        </p:nvSpPr>
        <p:spPr>
          <a:xfrm>
            <a:off x="3640529" y="6542986"/>
            <a:ext cx="825849" cy="265352"/>
          </a:xfrm>
          <a:prstGeom prst="rect">
            <a:avLst/>
          </a:prstGeom>
          <a:solidFill>
            <a:srgbClr val="FFFF00">
              <a:alpha val="2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3413631-6BB0-4B75-96F0-E94F1EF4E440}"/>
              </a:ext>
            </a:extLst>
          </p:cNvPr>
          <p:cNvSpPr txBox="1"/>
          <p:nvPr/>
        </p:nvSpPr>
        <p:spPr>
          <a:xfrm>
            <a:off x="4466378" y="6162590"/>
            <a:ext cx="1499128" cy="369332"/>
          </a:xfrm>
          <a:prstGeom prst="rect">
            <a:avLst/>
          </a:prstGeom>
          <a:noFill/>
        </p:spPr>
        <p:txBody>
          <a:bodyPr wrap="none" rtlCol="0">
            <a:spAutoFit/>
          </a:bodyPr>
          <a:lstStyle/>
          <a:p>
            <a:r>
              <a:rPr lang="en-US"/>
              <a:t>= Completed</a:t>
            </a:r>
          </a:p>
        </p:txBody>
      </p:sp>
      <p:sp>
        <p:nvSpPr>
          <p:cNvPr id="3" name="TextBox 2">
            <a:extLst>
              <a:ext uri="{FF2B5EF4-FFF2-40B4-BE49-F238E27FC236}">
                <a16:creationId xmlns:a16="http://schemas.microsoft.com/office/drawing/2014/main" id="{DA8A802E-590A-49B5-A0F0-A8FB39A1250D}"/>
              </a:ext>
            </a:extLst>
          </p:cNvPr>
          <p:cNvSpPr txBox="1"/>
          <p:nvPr/>
        </p:nvSpPr>
        <p:spPr>
          <a:xfrm>
            <a:off x="4466378" y="6542986"/>
            <a:ext cx="2123402" cy="369332"/>
          </a:xfrm>
          <a:prstGeom prst="rect">
            <a:avLst/>
          </a:prstGeom>
          <a:noFill/>
        </p:spPr>
        <p:txBody>
          <a:bodyPr wrap="none" rtlCol="0" anchor="t">
            <a:spAutoFit/>
          </a:bodyPr>
          <a:lstStyle/>
          <a:p>
            <a:r>
              <a:rPr lang="en-US"/>
              <a:t>= To be Completed</a:t>
            </a:r>
          </a:p>
        </p:txBody>
      </p:sp>
    </p:spTree>
    <p:extLst>
      <p:ext uri="{BB962C8B-B14F-4D97-AF65-F5344CB8AC3E}">
        <p14:creationId xmlns:p14="http://schemas.microsoft.com/office/powerpoint/2010/main" val="1525782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A close up of a bicycle&#10;&#10;Description generated with high confidence">
            <a:extLst>
              <a:ext uri="{FF2B5EF4-FFF2-40B4-BE49-F238E27FC236}">
                <a16:creationId xmlns:a16="http://schemas.microsoft.com/office/drawing/2014/main" id="{55899A2A-D99A-45C7-9F8F-076DAD350206}"/>
              </a:ext>
            </a:extLst>
          </p:cNvPr>
          <p:cNvPicPr>
            <a:picLocks noChangeAspect="1"/>
          </p:cNvPicPr>
          <p:nvPr/>
        </p:nvPicPr>
        <p:blipFill>
          <a:blip r:embed="rId3">
            <a:extLst/>
          </a:blip>
          <a:stretch>
            <a:fillRect/>
          </a:stretch>
        </p:blipFill>
        <p:spPr>
          <a:xfrm>
            <a:off x="1230571" y="2841171"/>
            <a:ext cx="9437616" cy="4649256"/>
          </a:xfrm>
          <a:prstGeom prst="rect">
            <a:avLst/>
          </a:prstGeom>
        </p:spPr>
      </p:pic>
      <p:sp>
        <p:nvSpPr>
          <p:cNvPr id="2" name="Title 1">
            <a:extLst>
              <a:ext uri="{FF2B5EF4-FFF2-40B4-BE49-F238E27FC236}">
                <a16:creationId xmlns:a16="http://schemas.microsoft.com/office/drawing/2014/main" id="{A2BC31C8-0027-4C51-922C-AA19A40CE458}"/>
              </a:ext>
            </a:extLst>
          </p:cNvPr>
          <p:cNvSpPr>
            <a:spLocks noGrp="1"/>
          </p:cNvSpPr>
          <p:nvPr>
            <p:ph type="title"/>
          </p:nvPr>
        </p:nvSpPr>
        <p:spPr/>
        <p:txBody>
          <a:bodyPr>
            <a:normAutofit/>
          </a:bodyPr>
          <a:lstStyle/>
          <a:p>
            <a:r>
              <a:rPr lang="en-US"/>
              <a:t>Design Recap: System Interface</a:t>
            </a:r>
          </a:p>
        </p:txBody>
      </p:sp>
      <p:sp>
        <p:nvSpPr>
          <p:cNvPr id="4" name="Slide Number Placeholder 3">
            <a:extLst>
              <a:ext uri="{FF2B5EF4-FFF2-40B4-BE49-F238E27FC236}">
                <a16:creationId xmlns:a16="http://schemas.microsoft.com/office/drawing/2014/main" id="{8C4910A0-3A95-4F3D-AE76-DE0A44A61603}"/>
              </a:ext>
            </a:extLst>
          </p:cNvPr>
          <p:cNvSpPr>
            <a:spLocks noGrp="1"/>
          </p:cNvSpPr>
          <p:nvPr>
            <p:ph type="sldNum" sz="quarter" idx="12"/>
          </p:nvPr>
        </p:nvSpPr>
        <p:spPr/>
        <p:txBody>
          <a:bodyPr/>
          <a:lstStyle/>
          <a:p>
            <a:fld id="{13C20B66-9CB3-4B57-BCF5-80EC90ADA063}" type="slidenum">
              <a:rPr lang="en-US" smtClean="0"/>
              <a:t>11</a:t>
            </a:fld>
            <a:endParaRPr lang="en-US"/>
          </a:p>
        </p:txBody>
      </p:sp>
      <p:pic>
        <p:nvPicPr>
          <p:cNvPr id="11" name="Picture 11" descr="A picture containing toy, LEGO, indoor&#10;&#10;Description generated with high confidence">
            <a:extLst>
              <a:ext uri="{FF2B5EF4-FFF2-40B4-BE49-F238E27FC236}">
                <a16:creationId xmlns:a16="http://schemas.microsoft.com/office/drawing/2014/main" id="{E4259E70-BB3B-46B4-8560-2D78B2B49CDA}"/>
              </a:ext>
            </a:extLst>
          </p:cNvPr>
          <p:cNvPicPr>
            <a:picLocks noChangeAspect="1"/>
          </p:cNvPicPr>
          <p:nvPr/>
        </p:nvPicPr>
        <p:blipFill rotWithShape="1">
          <a:blip r:embed="rId4"/>
          <a:srcRect l="20246" t="-1313" r="15455" b="4430"/>
          <a:stretch/>
        </p:blipFill>
        <p:spPr>
          <a:xfrm>
            <a:off x="783368" y="1569604"/>
            <a:ext cx="2608225" cy="2214149"/>
          </a:xfrm>
          <a:prstGeom prst="rect">
            <a:avLst/>
          </a:prstGeom>
        </p:spPr>
      </p:pic>
      <p:sp>
        <p:nvSpPr>
          <p:cNvPr id="19" name="TextBox 18">
            <a:extLst>
              <a:ext uri="{FF2B5EF4-FFF2-40B4-BE49-F238E27FC236}">
                <a16:creationId xmlns:a16="http://schemas.microsoft.com/office/drawing/2014/main" id="{1B4A91DF-5789-4723-9A84-8C1D373E76C6}"/>
              </a:ext>
            </a:extLst>
          </p:cNvPr>
          <p:cNvSpPr txBox="1"/>
          <p:nvPr/>
        </p:nvSpPr>
        <p:spPr>
          <a:xfrm>
            <a:off x="137598" y="3768793"/>
            <a:ext cx="3347048" cy="584775"/>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cs typeface="Arial"/>
              </a:rPr>
              <a:t>MR Comm System</a:t>
            </a:r>
          </a:p>
          <a:p>
            <a:r>
              <a:rPr lang="en-US" sz="1600">
                <a:cs typeface="Arial"/>
              </a:rPr>
              <a:t>1 6.5W 900MHz Ubiquiti Radio</a:t>
            </a:r>
          </a:p>
        </p:txBody>
      </p:sp>
      <p:sp>
        <p:nvSpPr>
          <p:cNvPr id="20" name="TextBox 19">
            <a:extLst>
              <a:ext uri="{FF2B5EF4-FFF2-40B4-BE49-F238E27FC236}">
                <a16:creationId xmlns:a16="http://schemas.microsoft.com/office/drawing/2014/main" id="{944E650C-9863-4529-966C-49E963AAB3D2}"/>
              </a:ext>
            </a:extLst>
          </p:cNvPr>
          <p:cNvSpPr txBox="1"/>
          <p:nvPr/>
        </p:nvSpPr>
        <p:spPr>
          <a:xfrm>
            <a:off x="5122762" y="1180244"/>
            <a:ext cx="2976757" cy="584775"/>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cs typeface="Arial"/>
              </a:rPr>
              <a:t>MR Comm System</a:t>
            </a:r>
          </a:p>
          <a:p>
            <a:r>
              <a:rPr lang="en-US" sz="1600">
                <a:cs typeface="Arial"/>
              </a:rPr>
              <a:t>1 6.5W 900MHz Ubiquiti Radio</a:t>
            </a:r>
          </a:p>
        </p:txBody>
      </p:sp>
      <p:sp>
        <p:nvSpPr>
          <p:cNvPr id="21" name="TextBox 20">
            <a:extLst>
              <a:ext uri="{FF2B5EF4-FFF2-40B4-BE49-F238E27FC236}">
                <a16:creationId xmlns:a16="http://schemas.microsoft.com/office/drawing/2014/main" id="{1BF793CB-DE6F-4535-BC74-3CE0B857B1F3}"/>
              </a:ext>
            </a:extLst>
          </p:cNvPr>
          <p:cNvSpPr txBox="1"/>
          <p:nvPr/>
        </p:nvSpPr>
        <p:spPr>
          <a:xfrm>
            <a:off x="7901797" y="3989466"/>
            <a:ext cx="3347048" cy="584775"/>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cs typeface="Arial"/>
              </a:rPr>
              <a:t>MR Comm System</a:t>
            </a:r>
          </a:p>
          <a:p>
            <a:r>
              <a:rPr lang="en-US" sz="1600">
                <a:cs typeface="Arial"/>
              </a:rPr>
              <a:t>1 6.5W 900MHz Ubiquiti Radio</a:t>
            </a:r>
          </a:p>
        </p:txBody>
      </p:sp>
      <p:sp>
        <p:nvSpPr>
          <p:cNvPr id="28" name="TextBox 27">
            <a:extLst>
              <a:ext uri="{FF2B5EF4-FFF2-40B4-BE49-F238E27FC236}">
                <a16:creationId xmlns:a16="http://schemas.microsoft.com/office/drawing/2014/main" id="{464DB688-5138-4493-85F4-138083FCF249}"/>
              </a:ext>
            </a:extLst>
          </p:cNvPr>
          <p:cNvSpPr txBox="1"/>
          <p:nvPr/>
        </p:nvSpPr>
        <p:spPr>
          <a:xfrm>
            <a:off x="624975" y="1826966"/>
            <a:ext cx="859766"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t>MR</a:t>
            </a:r>
          </a:p>
        </p:txBody>
      </p:sp>
      <p:sp>
        <p:nvSpPr>
          <p:cNvPr id="29" name="TextBox 28">
            <a:extLst>
              <a:ext uri="{FF2B5EF4-FFF2-40B4-BE49-F238E27FC236}">
                <a16:creationId xmlns:a16="http://schemas.microsoft.com/office/drawing/2014/main" id="{14E82809-0830-43F6-A75D-CA4C2AC144AB}"/>
              </a:ext>
            </a:extLst>
          </p:cNvPr>
          <p:cNvSpPr txBox="1"/>
          <p:nvPr/>
        </p:nvSpPr>
        <p:spPr>
          <a:xfrm>
            <a:off x="4426407" y="4352550"/>
            <a:ext cx="1032294"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t>CSR</a:t>
            </a:r>
            <a:endParaRPr lang="en-US"/>
          </a:p>
        </p:txBody>
      </p:sp>
      <p:cxnSp>
        <p:nvCxnSpPr>
          <p:cNvPr id="36" name="Straight Arrow Connector 35">
            <a:extLst>
              <a:ext uri="{FF2B5EF4-FFF2-40B4-BE49-F238E27FC236}">
                <a16:creationId xmlns:a16="http://schemas.microsoft.com/office/drawing/2014/main" id="{1819287E-557E-46E9-BE80-8C6E4B0A438E}"/>
              </a:ext>
            </a:extLst>
          </p:cNvPr>
          <p:cNvCxnSpPr>
            <a:cxnSpLocks/>
          </p:cNvCxnSpPr>
          <p:nvPr/>
        </p:nvCxnSpPr>
        <p:spPr>
          <a:xfrm flipV="1">
            <a:off x="7029682" y="4239521"/>
            <a:ext cx="733020" cy="1064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20C745A3-E2C2-4A09-BA06-BFABD58F94E8}"/>
              </a:ext>
            </a:extLst>
          </p:cNvPr>
          <p:cNvGrpSpPr/>
          <p:nvPr/>
        </p:nvGrpSpPr>
        <p:grpSpPr>
          <a:xfrm rot="11487101">
            <a:off x="3257199" y="1524970"/>
            <a:ext cx="372462" cy="653970"/>
            <a:chOff x="6513651" y="2446115"/>
            <a:chExt cx="372462" cy="653970"/>
          </a:xfrm>
        </p:grpSpPr>
        <p:sp>
          <p:nvSpPr>
            <p:cNvPr id="48" name="Moon 47">
              <a:extLst>
                <a:ext uri="{FF2B5EF4-FFF2-40B4-BE49-F238E27FC236}">
                  <a16:creationId xmlns:a16="http://schemas.microsoft.com/office/drawing/2014/main" id="{B83632F9-9876-45E8-9F02-65762949EFC9}"/>
                </a:ext>
              </a:extLst>
            </p:cNvPr>
            <p:cNvSpPr/>
            <p:nvPr/>
          </p:nvSpPr>
          <p:spPr>
            <a:xfrm rot="21180000">
              <a:off x="6513651" y="2446115"/>
              <a:ext cx="177479" cy="653970"/>
            </a:xfrm>
            <a:prstGeom prst="mo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oon 48">
              <a:extLst>
                <a:ext uri="{FF2B5EF4-FFF2-40B4-BE49-F238E27FC236}">
                  <a16:creationId xmlns:a16="http://schemas.microsoft.com/office/drawing/2014/main" id="{08CF0FC0-0F4D-4D90-996C-34F6876354B4}"/>
                </a:ext>
              </a:extLst>
            </p:cNvPr>
            <p:cNvSpPr/>
            <p:nvPr/>
          </p:nvSpPr>
          <p:spPr>
            <a:xfrm rot="-720000">
              <a:off x="6675791" y="2573108"/>
              <a:ext cx="100315" cy="383895"/>
            </a:xfrm>
            <a:prstGeom prst="mo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Moon 49">
              <a:extLst>
                <a:ext uri="{FF2B5EF4-FFF2-40B4-BE49-F238E27FC236}">
                  <a16:creationId xmlns:a16="http://schemas.microsoft.com/office/drawing/2014/main" id="{9E657511-8896-4947-A912-C0DFD1DAAC03}"/>
                </a:ext>
              </a:extLst>
            </p:cNvPr>
            <p:cNvSpPr/>
            <p:nvPr/>
          </p:nvSpPr>
          <p:spPr>
            <a:xfrm rot="-1020000">
              <a:off x="6824380" y="2641425"/>
              <a:ext cx="61733" cy="248858"/>
            </a:xfrm>
            <a:prstGeom prst="mo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F9F8AB99-3731-4209-934A-7FFEF3323AC6}"/>
              </a:ext>
            </a:extLst>
          </p:cNvPr>
          <p:cNvGrpSpPr/>
          <p:nvPr/>
        </p:nvGrpSpPr>
        <p:grpSpPr>
          <a:xfrm rot="1053170">
            <a:off x="8492488" y="1649928"/>
            <a:ext cx="372462" cy="653970"/>
            <a:chOff x="6513651" y="2446115"/>
            <a:chExt cx="372462" cy="653970"/>
          </a:xfrm>
        </p:grpSpPr>
        <p:sp>
          <p:nvSpPr>
            <p:cNvPr id="64" name="Moon 63">
              <a:extLst>
                <a:ext uri="{FF2B5EF4-FFF2-40B4-BE49-F238E27FC236}">
                  <a16:creationId xmlns:a16="http://schemas.microsoft.com/office/drawing/2014/main" id="{67EDC375-3033-4B95-B8DE-1F8F85354A71}"/>
                </a:ext>
              </a:extLst>
            </p:cNvPr>
            <p:cNvSpPr/>
            <p:nvPr/>
          </p:nvSpPr>
          <p:spPr>
            <a:xfrm rot="21180000">
              <a:off x="6513651" y="2446115"/>
              <a:ext cx="177479" cy="653970"/>
            </a:xfrm>
            <a:prstGeom prst="mo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Moon 64">
              <a:extLst>
                <a:ext uri="{FF2B5EF4-FFF2-40B4-BE49-F238E27FC236}">
                  <a16:creationId xmlns:a16="http://schemas.microsoft.com/office/drawing/2014/main" id="{8778EFAB-65DC-4154-84D3-1B208D8CE015}"/>
                </a:ext>
              </a:extLst>
            </p:cNvPr>
            <p:cNvSpPr/>
            <p:nvPr/>
          </p:nvSpPr>
          <p:spPr>
            <a:xfrm rot="-720000">
              <a:off x="6675791" y="2573108"/>
              <a:ext cx="100315" cy="383895"/>
            </a:xfrm>
            <a:prstGeom prst="mo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Moon 65">
              <a:extLst>
                <a:ext uri="{FF2B5EF4-FFF2-40B4-BE49-F238E27FC236}">
                  <a16:creationId xmlns:a16="http://schemas.microsoft.com/office/drawing/2014/main" id="{9EF83D88-E580-4011-8B77-E652125DBC66}"/>
                </a:ext>
              </a:extLst>
            </p:cNvPr>
            <p:cNvSpPr/>
            <p:nvPr/>
          </p:nvSpPr>
          <p:spPr>
            <a:xfrm rot="-1020000">
              <a:off x="6824380" y="2641425"/>
              <a:ext cx="61733" cy="248858"/>
            </a:xfrm>
            <a:prstGeom prst="mo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79B8EBAD-ABAA-4A8E-8250-3365FE267AF8}"/>
              </a:ext>
            </a:extLst>
          </p:cNvPr>
          <p:cNvGrpSpPr/>
          <p:nvPr/>
        </p:nvGrpSpPr>
        <p:grpSpPr>
          <a:xfrm rot="19606565">
            <a:off x="8449979" y="2339573"/>
            <a:ext cx="372462" cy="653970"/>
            <a:chOff x="6513651" y="2446115"/>
            <a:chExt cx="372462" cy="653970"/>
          </a:xfrm>
        </p:grpSpPr>
        <p:sp>
          <p:nvSpPr>
            <p:cNvPr id="72" name="Moon 71">
              <a:extLst>
                <a:ext uri="{FF2B5EF4-FFF2-40B4-BE49-F238E27FC236}">
                  <a16:creationId xmlns:a16="http://schemas.microsoft.com/office/drawing/2014/main" id="{4E15E06F-9DE5-44EC-8E40-F2B5F90435C8}"/>
                </a:ext>
              </a:extLst>
            </p:cNvPr>
            <p:cNvSpPr/>
            <p:nvPr/>
          </p:nvSpPr>
          <p:spPr>
            <a:xfrm rot="21180000">
              <a:off x="6513651" y="2446115"/>
              <a:ext cx="177479" cy="653970"/>
            </a:xfrm>
            <a:prstGeom prst="mo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Moon 72">
              <a:extLst>
                <a:ext uri="{FF2B5EF4-FFF2-40B4-BE49-F238E27FC236}">
                  <a16:creationId xmlns:a16="http://schemas.microsoft.com/office/drawing/2014/main" id="{4484520D-FA25-4DE8-99FE-314DA6F9BDB6}"/>
                </a:ext>
              </a:extLst>
            </p:cNvPr>
            <p:cNvSpPr/>
            <p:nvPr/>
          </p:nvSpPr>
          <p:spPr>
            <a:xfrm rot="-720000">
              <a:off x="6675791" y="2573108"/>
              <a:ext cx="100315" cy="383895"/>
            </a:xfrm>
            <a:prstGeom prst="mo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Moon 73">
              <a:extLst>
                <a:ext uri="{FF2B5EF4-FFF2-40B4-BE49-F238E27FC236}">
                  <a16:creationId xmlns:a16="http://schemas.microsoft.com/office/drawing/2014/main" id="{B4103D61-3AD8-4EDC-B14B-95D91B4CC24E}"/>
                </a:ext>
              </a:extLst>
            </p:cNvPr>
            <p:cNvSpPr/>
            <p:nvPr/>
          </p:nvSpPr>
          <p:spPr>
            <a:xfrm rot="-1020000">
              <a:off x="6824380" y="2641425"/>
              <a:ext cx="61733" cy="248858"/>
            </a:xfrm>
            <a:prstGeom prst="mo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459FCA49-0E3F-4A81-B744-FF884F235E95}"/>
              </a:ext>
            </a:extLst>
          </p:cNvPr>
          <p:cNvGrpSpPr/>
          <p:nvPr/>
        </p:nvGrpSpPr>
        <p:grpSpPr>
          <a:xfrm rot="9325825">
            <a:off x="7200291" y="3453716"/>
            <a:ext cx="372462" cy="653970"/>
            <a:chOff x="6513651" y="2446115"/>
            <a:chExt cx="372462" cy="653970"/>
          </a:xfrm>
        </p:grpSpPr>
        <p:sp>
          <p:nvSpPr>
            <p:cNvPr id="76" name="Moon 75">
              <a:extLst>
                <a:ext uri="{FF2B5EF4-FFF2-40B4-BE49-F238E27FC236}">
                  <a16:creationId xmlns:a16="http://schemas.microsoft.com/office/drawing/2014/main" id="{D86D9E38-C221-4B46-9AAF-4D43B60EFE39}"/>
                </a:ext>
              </a:extLst>
            </p:cNvPr>
            <p:cNvSpPr/>
            <p:nvPr/>
          </p:nvSpPr>
          <p:spPr>
            <a:xfrm rot="21180000">
              <a:off x="6513651" y="2446115"/>
              <a:ext cx="177479" cy="653970"/>
            </a:xfrm>
            <a:prstGeom prst="mo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Moon 76">
              <a:extLst>
                <a:ext uri="{FF2B5EF4-FFF2-40B4-BE49-F238E27FC236}">
                  <a16:creationId xmlns:a16="http://schemas.microsoft.com/office/drawing/2014/main" id="{EDDA5A43-E4FE-446A-9399-D91E7C49DE58}"/>
                </a:ext>
              </a:extLst>
            </p:cNvPr>
            <p:cNvSpPr/>
            <p:nvPr/>
          </p:nvSpPr>
          <p:spPr>
            <a:xfrm rot="-720000">
              <a:off x="6675791" y="2573108"/>
              <a:ext cx="100315" cy="383895"/>
            </a:xfrm>
            <a:prstGeom prst="mo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Moon 77">
              <a:extLst>
                <a:ext uri="{FF2B5EF4-FFF2-40B4-BE49-F238E27FC236}">
                  <a16:creationId xmlns:a16="http://schemas.microsoft.com/office/drawing/2014/main" id="{FB7B7D29-B350-47E7-A314-42B56E1DCBD4}"/>
                </a:ext>
              </a:extLst>
            </p:cNvPr>
            <p:cNvSpPr/>
            <p:nvPr/>
          </p:nvSpPr>
          <p:spPr>
            <a:xfrm rot="-1020000">
              <a:off x="6824380" y="2641425"/>
              <a:ext cx="61733" cy="248858"/>
            </a:xfrm>
            <a:prstGeom prst="mo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TextBox 98">
            <a:extLst>
              <a:ext uri="{FF2B5EF4-FFF2-40B4-BE49-F238E27FC236}">
                <a16:creationId xmlns:a16="http://schemas.microsoft.com/office/drawing/2014/main" id="{8E04CAE2-FCD3-4F9D-90DD-46D3B4C1EF93}"/>
              </a:ext>
            </a:extLst>
          </p:cNvPr>
          <p:cNvSpPr txBox="1"/>
          <p:nvPr/>
        </p:nvSpPr>
        <p:spPr>
          <a:xfrm>
            <a:off x="137599" y="4872897"/>
            <a:ext cx="3347048" cy="584775"/>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cs typeface="Arial"/>
              </a:rPr>
              <a:t>MR Software System</a:t>
            </a:r>
          </a:p>
          <a:p>
            <a:pPr marL="285750" indent="-285750">
              <a:buFont typeface="Arial"/>
              <a:buChar char="•"/>
            </a:pPr>
            <a:r>
              <a:rPr lang="en-US" sz="1600">
                <a:cs typeface="Arial"/>
              </a:rPr>
              <a:t>Function: ROS Slave Machine</a:t>
            </a:r>
          </a:p>
        </p:txBody>
      </p:sp>
      <p:sp>
        <p:nvSpPr>
          <p:cNvPr id="100" name="TextBox 99">
            <a:extLst>
              <a:ext uri="{FF2B5EF4-FFF2-40B4-BE49-F238E27FC236}">
                <a16:creationId xmlns:a16="http://schemas.microsoft.com/office/drawing/2014/main" id="{407F026D-8D52-4B0E-BF1A-4AA782B1AAE5}"/>
              </a:ext>
            </a:extLst>
          </p:cNvPr>
          <p:cNvSpPr txBox="1"/>
          <p:nvPr/>
        </p:nvSpPr>
        <p:spPr>
          <a:xfrm>
            <a:off x="7927273" y="5035400"/>
            <a:ext cx="3347048" cy="584775"/>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cs typeface="Arial"/>
              </a:rPr>
              <a:t>CSR Software System</a:t>
            </a:r>
          </a:p>
          <a:p>
            <a:pPr marL="285750" indent="-285750">
              <a:buFont typeface="Arial"/>
              <a:buChar char="•"/>
            </a:pPr>
            <a:r>
              <a:rPr lang="en-US" sz="1600">
                <a:cs typeface="Arial"/>
              </a:rPr>
              <a:t>Function: ROS Host Machine</a:t>
            </a:r>
            <a:endParaRPr lang="en-US" sz="1600">
              <a:highlight>
                <a:srgbClr val="FFFF00"/>
              </a:highlight>
              <a:cs typeface="Arial"/>
            </a:endParaRPr>
          </a:p>
        </p:txBody>
      </p:sp>
      <p:sp>
        <p:nvSpPr>
          <p:cNvPr id="102" name="TextBox 101">
            <a:extLst>
              <a:ext uri="{FF2B5EF4-FFF2-40B4-BE49-F238E27FC236}">
                <a16:creationId xmlns:a16="http://schemas.microsoft.com/office/drawing/2014/main" id="{CD5D84CB-7C9E-47C9-9AED-D6E4A5AA0515}"/>
              </a:ext>
            </a:extLst>
          </p:cNvPr>
          <p:cNvSpPr txBox="1"/>
          <p:nvPr/>
        </p:nvSpPr>
        <p:spPr>
          <a:xfrm>
            <a:off x="5446221" y="2100184"/>
            <a:ext cx="2312230" cy="1323439"/>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cs typeface="Arial"/>
              </a:rPr>
              <a:t>GS Software System</a:t>
            </a:r>
          </a:p>
          <a:p>
            <a:pPr marL="285750" indent="-285750">
              <a:buFont typeface="Arial"/>
              <a:buChar char="•"/>
            </a:pPr>
            <a:r>
              <a:rPr lang="en-US" sz="1600">
                <a:cs typeface="Arial"/>
              </a:rPr>
              <a:t>Function: ROS Slave Machine</a:t>
            </a:r>
          </a:p>
          <a:p>
            <a:pPr marL="285750" indent="-285750">
              <a:buFont typeface="Arial"/>
              <a:buChar char="•"/>
            </a:pPr>
            <a:r>
              <a:rPr lang="en-US" sz="1600">
                <a:cs typeface="Arial"/>
              </a:rPr>
              <a:t>Displays a GUI for operation</a:t>
            </a:r>
          </a:p>
        </p:txBody>
      </p:sp>
      <p:sp>
        <p:nvSpPr>
          <p:cNvPr id="30" name="TextBox 29">
            <a:extLst>
              <a:ext uri="{FF2B5EF4-FFF2-40B4-BE49-F238E27FC236}">
                <a16:creationId xmlns:a16="http://schemas.microsoft.com/office/drawing/2014/main" id="{F7865110-B10E-4DDE-8FED-0B1316ECD862}"/>
              </a:ext>
            </a:extLst>
          </p:cNvPr>
          <p:cNvSpPr txBox="1"/>
          <p:nvPr/>
        </p:nvSpPr>
        <p:spPr>
          <a:xfrm>
            <a:off x="10208671" y="3201629"/>
            <a:ext cx="831011"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t>GS</a:t>
            </a:r>
            <a:endParaRPr lang="en-US"/>
          </a:p>
        </p:txBody>
      </p:sp>
      <p:cxnSp>
        <p:nvCxnSpPr>
          <p:cNvPr id="111" name="Straight Connector 110">
            <a:extLst>
              <a:ext uri="{FF2B5EF4-FFF2-40B4-BE49-F238E27FC236}">
                <a16:creationId xmlns:a16="http://schemas.microsoft.com/office/drawing/2014/main" id="{14761F9C-C79D-4E92-9000-913FF8E1AD45}"/>
              </a:ext>
            </a:extLst>
          </p:cNvPr>
          <p:cNvCxnSpPr>
            <a:cxnSpLocks/>
          </p:cNvCxnSpPr>
          <p:nvPr/>
        </p:nvCxnSpPr>
        <p:spPr>
          <a:xfrm>
            <a:off x="8100127" y="1251284"/>
            <a:ext cx="9024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3B654799-854E-4AB1-91D6-AD1083109B36}"/>
              </a:ext>
            </a:extLst>
          </p:cNvPr>
          <p:cNvCxnSpPr>
            <a:cxnSpLocks/>
            <a:stCxn id="21" idx="2"/>
            <a:endCxn id="100" idx="0"/>
          </p:cNvCxnSpPr>
          <p:nvPr/>
        </p:nvCxnSpPr>
        <p:spPr>
          <a:xfrm flipH="1">
            <a:off x="9562215" y="4564596"/>
            <a:ext cx="13106" cy="4997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8B58095F-3E7C-4CA0-87F1-B0A6410486F0}"/>
              </a:ext>
            </a:extLst>
          </p:cNvPr>
          <p:cNvCxnSpPr>
            <a:cxnSpLocks/>
            <a:stCxn id="20" idx="2"/>
            <a:endCxn id="102" idx="0"/>
          </p:cNvCxnSpPr>
          <p:nvPr/>
        </p:nvCxnSpPr>
        <p:spPr>
          <a:xfrm flipH="1">
            <a:off x="6602336" y="1765019"/>
            <a:ext cx="8805" cy="3351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7FD8273A-1DA5-403B-A2A6-D84D8BC59AB4}"/>
              </a:ext>
            </a:extLst>
          </p:cNvPr>
          <p:cNvCxnSpPr>
            <a:cxnSpLocks/>
          </p:cNvCxnSpPr>
          <p:nvPr/>
        </p:nvCxnSpPr>
        <p:spPr>
          <a:xfrm flipH="1" flipV="1">
            <a:off x="484162" y="1679349"/>
            <a:ext cx="44828" cy="210440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4D771A56-9AAB-4B39-882B-9346DBEC4592}"/>
              </a:ext>
            </a:extLst>
          </p:cNvPr>
          <p:cNvCxnSpPr>
            <a:cxnSpLocks/>
          </p:cNvCxnSpPr>
          <p:nvPr/>
        </p:nvCxnSpPr>
        <p:spPr>
          <a:xfrm flipV="1">
            <a:off x="484162" y="1669994"/>
            <a:ext cx="1830959" cy="9355"/>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04F94F66-A9AD-4B2F-B7EA-F145F14A1123}"/>
              </a:ext>
            </a:extLst>
          </p:cNvPr>
          <p:cNvCxnSpPr>
            <a:cxnSpLocks/>
          </p:cNvCxnSpPr>
          <p:nvPr/>
        </p:nvCxnSpPr>
        <p:spPr>
          <a:xfrm flipV="1">
            <a:off x="7785420" y="3050857"/>
            <a:ext cx="661647" cy="575959"/>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E8819512-D029-40E6-88B9-01209EF915C9}"/>
              </a:ext>
            </a:extLst>
          </p:cNvPr>
          <p:cNvCxnSpPr>
            <a:cxnSpLocks/>
          </p:cNvCxnSpPr>
          <p:nvPr/>
        </p:nvCxnSpPr>
        <p:spPr>
          <a:xfrm>
            <a:off x="3795580" y="1870749"/>
            <a:ext cx="4657864" cy="17653"/>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grpSp>
        <p:nvGrpSpPr>
          <p:cNvPr id="160" name="Group 159">
            <a:extLst>
              <a:ext uri="{FF2B5EF4-FFF2-40B4-BE49-F238E27FC236}">
                <a16:creationId xmlns:a16="http://schemas.microsoft.com/office/drawing/2014/main" id="{704A0580-DF05-4247-98D7-5C30C990DA05}"/>
              </a:ext>
            </a:extLst>
          </p:cNvPr>
          <p:cNvGrpSpPr/>
          <p:nvPr/>
        </p:nvGrpSpPr>
        <p:grpSpPr>
          <a:xfrm>
            <a:off x="6843212" y="6109522"/>
            <a:ext cx="2736314" cy="312648"/>
            <a:chOff x="6628992" y="6482679"/>
            <a:chExt cx="2736314" cy="312648"/>
          </a:xfrm>
        </p:grpSpPr>
        <p:cxnSp>
          <p:nvCxnSpPr>
            <p:cNvPr id="143" name="Straight Connector 142">
              <a:extLst>
                <a:ext uri="{FF2B5EF4-FFF2-40B4-BE49-F238E27FC236}">
                  <a16:creationId xmlns:a16="http://schemas.microsoft.com/office/drawing/2014/main" id="{5EF7251F-BA7F-4244-BE92-13C84294FC76}"/>
                </a:ext>
              </a:extLst>
            </p:cNvPr>
            <p:cNvCxnSpPr>
              <a:cxnSpLocks/>
            </p:cNvCxnSpPr>
            <p:nvPr/>
          </p:nvCxnSpPr>
          <p:spPr>
            <a:xfrm flipV="1">
              <a:off x="6960485" y="6639003"/>
              <a:ext cx="501755" cy="6721"/>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E7E67784-E1B9-4354-B905-ADB49F0B71CA}"/>
                </a:ext>
              </a:extLst>
            </p:cNvPr>
            <p:cNvSpPr txBox="1"/>
            <p:nvPr/>
          </p:nvSpPr>
          <p:spPr>
            <a:xfrm>
              <a:off x="7483059" y="6485115"/>
              <a:ext cx="1882247" cy="307777"/>
            </a:xfrm>
            <a:prstGeom prst="rect">
              <a:avLst/>
            </a:prstGeom>
            <a:noFill/>
          </p:spPr>
          <p:txBody>
            <a:bodyPr wrap="none" rtlCol="0">
              <a:spAutoFit/>
            </a:bodyPr>
            <a:lstStyle/>
            <a:p>
              <a:r>
                <a:rPr lang="en-US" sz="1400" b="1"/>
                <a:t>=  Wireless Comms.</a:t>
              </a:r>
            </a:p>
          </p:txBody>
        </p:sp>
        <p:grpSp>
          <p:nvGrpSpPr>
            <p:cNvPr id="146" name="Group 145">
              <a:extLst>
                <a:ext uri="{FF2B5EF4-FFF2-40B4-BE49-F238E27FC236}">
                  <a16:creationId xmlns:a16="http://schemas.microsoft.com/office/drawing/2014/main" id="{40ECF74D-D4D5-45B1-95D7-5453E0C6BD7E}"/>
                </a:ext>
              </a:extLst>
            </p:cNvPr>
            <p:cNvGrpSpPr/>
            <p:nvPr/>
          </p:nvGrpSpPr>
          <p:grpSpPr>
            <a:xfrm rot="11407670">
              <a:off x="6628992" y="6482679"/>
              <a:ext cx="150685" cy="312648"/>
              <a:chOff x="6513651" y="2446115"/>
              <a:chExt cx="372462" cy="653970"/>
            </a:xfrm>
          </p:grpSpPr>
          <p:sp>
            <p:nvSpPr>
              <p:cNvPr id="147" name="Moon 146">
                <a:extLst>
                  <a:ext uri="{FF2B5EF4-FFF2-40B4-BE49-F238E27FC236}">
                    <a16:creationId xmlns:a16="http://schemas.microsoft.com/office/drawing/2014/main" id="{CA124C1F-E299-402B-AD86-47C342767119}"/>
                  </a:ext>
                </a:extLst>
              </p:cNvPr>
              <p:cNvSpPr/>
              <p:nvPr/>
            </p:nvSpPr>
            <p:spPr>
              <a:xfrm rot="21180000">
                <a:off x="6513651" y="2446115"/>
                <a:ext cx="177479" cy="653970"/>
              </a:xfrm>
              <a:prstGeom prst="mo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Moon 147">
                <a:extLst>
                  <a:ext uri="{FF2B5EF4-FFF2-40B4-BE49-F238E27FC236}">
                    <a16:creationId xmlns:a16="http://schemas.microsoft.com/office/drawing/2014/main" id="{E9EB93C1-7880-49D9-8A21-AC77AD1DD471}"/>
                  </a:ext>
                </a:extLst>
              </p:cNvPr>
              <p:cNvSpPr/>
              <p:nvPr/>
            </p:nvSpPr>
            <p:spPr>
              <a:xfrm rot="-720000">
                <a:off x="6675791" y="2573108"/>
                <a:ext cx="100315" cy="383895"/>
              </a:xfrm>
              <a:prstGeom prst="mo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Moon 148">
                <a:extLst>
                  <a:ext uri="{FF2B5EF4-FFF2-40B4-BE49-F238E27FC236}">
                    <a16:creationId xmlns:a16="http://schemas.microsoft.com/office/drawing/2014/main" id="{E2B8469B-9EC2-4C9E-9C7F-8EFC9A2FB84E}"/>
                  </a:ext>
                </a:extLst>
              </p:cNvPr>
              <p:cNvSpPr/>
              <p:nvPr/>
            </p:nvSpPr>
            <p:spPr>
              <a:xfrm rot="-1020000">
                <a:off x="6824380" y="2641425"/>
                <a:ext cx="61733" cy="248858"/>
              </a:xfrm>
              <a:prstGeom prst="mo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50" name="Straight Arrow Connector 149">
            <a:extLst>
              <a:ext uri="{FF2B5EF4-FFF2-40B4-BE49-F238E27FC236}">
                <a16:creationId xmlns:a16="http://schemas.microsoft.com/office/drawing/2014/main" id="{56F3CE60-240F-4DE4-ACCC-39A77E1CA65A}"/>
              </a:ext>
            </a:extLst>
          </p:cNvPr>
          <p:cNvCxnSpPr>
            <a:cxnSpLocks/>
            <a:stCxn id="19" idx="2"/>
            <a:endCxn id="99" idx="0"/>
          </p:cNvCxnSpPr>
          <p:nvPr/>
        </p:nvCxnSpPr>
        <p:spPr>
          <a:xfrm>
            <a:off x="1811122" y="4353568"/>
            <a:ext cx="1" cy="5193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502641FF-8BBB-49D2-8005-47BBCFF228A4}"/>
              </a:ext>
            </a:extLst>
          </p:cNvPr>
          <p:cNvCxnSpPr>
            <a:cxnSpLocks/>
          </p:cNvCxnSpPr>
          <p:nvPr/>
        </p:nvCxnSpPr>
        <p:spPr>
          <a:xfrm>
            <a:off x="9002542" y="1263881"/>
            <a:ext cx="0" cy="781405"/>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170" name="Group 169">
            <a:extLst>
              <a:ext uri="{FF2B5EF4-FFF2-40B4-BE49-F238E27FC236}">
                <a16:creationId xmlns:a16="http://schemas.microsoft.com/office/drawing/2014/main" id="{0C3E19E9-8D50-4D61-85F0-5F02453F79AC}"/>
              </a:ext>
            </a:extLst>
          </p:cNvPr>
          <p:cNvGrpSpPr/>
          <p:nvPr/>
        </p:nvGrpSpPr>
        <p:grpSpPr>
          <a:xfrm>
            <a:off x="6826451" y="6538090"/>
            <a:ext cx="2774346" cy="307777"/>
            <a:chOff x="6891251" y="6164216"/>
            <a:chExt cx="2774346" cy="307777"/>
          </a:xfrm>
        </p:grpSpPr>
        <p:cxnSp>
          <p:nvCxnSpPr>
            <p:cNvPr id="161" name="Straight Arrow Connector 160">
              <a:extLst>
                <a:ext uri="{FF2B5EF4-FFF2-40B4-BE49-F238E27FC236}">
                  <a16:creationId xmlns:a16="http://schemas.microsoft.com/office/drawing/2014/main" id="{01D3903C-45D6-4087-B73B-C17D5225BD49}"/>
                </a:ext>
              </a:extLst>
            </p:cNvPr>
            <p:cNvCxnSpPr>
              <a:cxnSpLocks/>
            </p:cNvCxnSpPr>
            <p:nvPr/>
          </p:nvCxnSpPr>
          <p:spPr>
            <a:xfrm flipH="1">
              <a:off x="6891251" y="6329873"/>
              <a:ext cx="555052"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65" name="TextBox 164">
              <a:extLst>
                <a:ext uri="{FF2B5EF4-FFF2-40B4-BE49-F238E27FC236}">
                  <a16:creationId xmlns:a16="http://schemas.microsoft.com/office/drawing/2014/main" id="{BB9DCFD4-EC41-4E6D-AE7A-492ECBBAEB3B}"/>
                </a:ext>
              </a:extLst>
            </p:cNvPr>
            <p:cNvSpPr txBox="1"/>
            <p:nvPr/>
          </p:nvSpPr>
          <p:spPr>
            <a:xfrm>
              <a:off x="7499619" y="6164216"/>
              <a:ext cx="2165978" cy="307777"/>
            </a:xfrm>
            <a:prstGeom prst="rect">
              <a:avLst/>
            </a:prstGeom>
            <a:noFill/>
          </p:spPr>
          <p:txBody>
            <a:bodyPr wrap="none" rtlCol="0">
              <a:spAutoFit/>
            </a:bodyPr>
            <a:lstStyle/>
            <a:p>
              <a:r>
                <a:rPr lang="en-US" sz="1400" b="1"/>
                <a:t>= Outlines components</a:t>
              </a:r>
            </a:p>
          </p:txBody>
        </p:sp>
      </p:grpSp>
      <p:grpSp>
        <p:nvGrpSpPr>
          <p:cNvPr id="253" name="Group 252">
            <a:extLst>
              <a:ext uri="{FF2B5EF4-FFF2-40B4-BE49-F238E27FC236}">
                <a16:creationId xmlns:a16="http://schemas.microsoft.com/office/drawing/2014/main" id="{C3A8E6B1-4B35-48FA-BBA0-6765C816D8CD}"/>
              </a:ext>
            </a:extLst>
          </p:cNvPr>
          <p:cNvGrpSpPr/>
          <p:nvPr/>
        </p:nvGrpSpPr>
        <p:grpSpPr>
          <a:xfrm>
            <a:off x="9002542" y="2221543"/>
            <a:ext cx="330323" cy="946527"/>
            <a:chOff x="9140440" y="1943218"/>
            <a:chExt cx="330323" cy="946527"/>
          </a:xfrm>
          <a:solidFill>
            <a:schemeClr val="tx1">
              <a:lumMod val="50000"/>
              <a:lumOff val="50000"/>
            </a:schemeClr>
          </a:solidFill>
        </p:grpSpPr>
        <p:sp>
          <p:nvSpPr>
            <p:cNvPr id="93" name="Rectangle: Rounded Corners 92">
              <a:extLst>
                <a:ext uri="{FF2B5EF4-FFF2-40B4-BE49-F238E27FC236}">
                  <a16:creationId xmlns:a16="http://schemas.microsoft.com/office/drawing/2014/main" id="{6968D234-1979-451A-A102-4874C0F2DAFC}"/>
                </a:ext>
              </a:extLst>
            </p:cNvPr>
            <p:cNvSpPr/>
            <p:nvPr/>
          </p:nvSpPr>
          <p:spPr>
            <a:xfrm>
              <a:off x="9140440" y="2106707"/>
              <a:ext cx="79981" cy="736465"/>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Rounded Corners 105">
              <a:extLst>
                <a:ext uri="{FF2B5EF4-FFF2-40B4-BE49-F238E27FC236}">
                  <a16:creationId xmlns:a16="http://schemas.microsoft.com/office/drawing/2014/main" id="{E80B9907-0666-40A4-88A7-B0BE2974CFA9}"/>
                </a:ext>
              </a:extLst>
            </p:cNvPr>
            <p:cNvSpPr/>
            <p:nvPr/>
          </p:nvSpPr>
          <p:spPr>
            <a:xfrm flipH="1">
              <a:off x="9157530" y="1943218"/>
              <a:ext cx="45719" cy="378402"/>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Rounded Corners 251">
              <a:extLst>
                <a:ext uri="{FF2B5EF4-FFF2-40B4-BE49-F238E27FC236}">
                  <a16:creationId xmlns:a16="http://schemas.microsoft.com/office/drawing/2014/main" id="{B7B6D60A-F5DA-4345-8CCB-C9C6EACC228D}"/>
                </a:ext>
              </a:extLst>
            </p:cNvPr>
            <p:cNvSpPr/>
            <p:nvPr/>
          </p:nvSpPr>
          <p:spPr>
            <a:xfrm rot="5400000">
              <a:off x="9254659" y="2673641"/>
              <a:ext cx="114542" cy="31766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Group 233">
            <a:extLst>
              <a:ext uri="{FF2B5EF4-FFF2-40B4-BE49-F238E27FC236}">
                <a16:creationId xmlns:a16="http://schemas.microsoft.com/office/drawing/2014/main" id="{878BE72B-DA57-4371-B752-9B30A549B953}"/>
              </a:ext>
            </a:extLst>
          </p:cNvPr>
          <p:cNvGrpSpPr/>
          <p:nvPr/>
        </p:nvGrpSpPr>
        <p:grpSpPr>
          <a:xfrm>
            <a:off x="9151294" y="1213817"/>
            <a:ext cx="2763954" cy="2039341"/>
            <a:chOff x="3962686" y="1461106"/>
            <a:chExt cx="6377678" cy="4705672"/>
          </a:xfrm>
        </p:grpSpPr>
        <p:grpSp>
          <p:nvGrpSpPr>
            <p:cNvPr id="235" name="Group 234">
              <a:extLst>
                <a:ext uri="{FF2B5EF4-FFF2-40B4-BE49-F238E27FC236}">
                  <a16:creationId xmlns:a16="http://schemas.microsoft.com/office/drawing/2014/main" id="{2273BBE4-01E5-4B67-87E8-0724C79E6EDC}"/>
                </a:ext>
              </a:extLst>
            </p:cNvPr>
            <p:cNvGrpSpPr/>
            <p:nvPr/>
          </p:nvGrpSpPr>
          <p:grpSpPr>
            <a:xfrm>
              <a:off x="3962686" y="1461106"/>
              <a:ext cx="6377678" cy="4705672"/>
              <a:chOff x="4685657" y="207949"/>
              <a:chExt cx="7379203" cy="5502234"/>
            </a:xfrm>
          </p:grpSpPr>
          <p:grpSp>
            <p:nvGrpSpPr>
              <p:cNvPr id="240" name="Group 239">
                <a:extLst>
                  <a:ext uri="{FF2B5EF4-FFF2-40B4-BE49-F238E27FC236}">
                    <a16:creationId xmlns:a16="http://schemas.microsoft.com/office/drawing/2014/main" id="{D20977FE-5741-49F5-A40C-97BA0AE76CDB}"/>
                  </a:ext>
                </a:extLst>
              </p:cNvPr>
              <p:cNvGrpSpPr/>
              <p:nvPr/>
            </p:nvGrpSpPr>
            <p:grpSpPr>
              <a:xfrm>
                <a:off x="4685657" y="207949"/>
                <a:ext cx="7379203" cy="5502234"/>
                <a:chOff x="6636779" y="94074"/>
                <a:chExt cx="7379203" cy="5502234"/>
              </a:xfrm>
            </p:grpSpPr>
            <p:grpSp>
              <p:nvGrpSpPr>
                <p:cNvPr id="242" name="Group 241">
                  <a:extLst>
                    <a:ext uri="{FF2B5EF4-FFF2-40B4-BE49-F238E27FC236}">
                      <a16:creationId xmlns:a16="http://schemas.microsoft.com/office/drawing/2014/main" id="{D5BC6EC7-D1B0-49CC-8966-39591B5F6EC4}"/>
                    </a:ext>
                  </a:extLst>
                </p:cNvPr>
                <p:cNvGrpSpPr/>
                <p:nvPr/>
              </p:nvGrpSpPr>
              <p:grpSpPr>
                <a:xfrm>
                  <a:off x="7076535" y="94074"/>
                  <a:ext cx="6499690" cy="4573633"/>
                  <a:chOff x="1908814" y="180206"/>
                  <a:chExt cx="6499690" cy="4573633"/>
                </a:xfrm>
              </p:grpSpPr>
              <p:sp>
                <p:nvSpPr>
                  <p:cNvPr id="250" name="Rectangle: Rounded Corners 249">
                    <a:extLst>
                      <a:ext uri="{FF2B5EF4-FFF2-40B4-BE49-F238E27FC236}">
                        <a16:creationId xmlns:a16="http://schemas.microsoft.com/office/drawing/2014/main" id="{6FD914BA-2399-4D21-B9EE-EDBFC7C6DD61}"/>
                      </a:ext>
                    </a:extLst>
                  </p:cNvPr>
                  <p:cNvSpPr/>
                  <p:nvPr/>
                </p:nvSpPr>
                <p:spPr>
                  <a:xfrm>
                    <a:off x="1908814" y="180206"/>
                    <a:ext cx="6499690" cy="3968150"/>
                  </a:xfrm>
                  <a:prstGeom prst="roundRect">
                    <a:avLst>
                      <a:gd name="adj" fmla="val 1226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51" name="Rectangle 250">
                    <a:extLst>
                      <a:ext uri="{FF2B5EF4-FFF2-40B4-BE49-F238E27FC236}">
                        <a16:creationId xmlns:a16="http://schemas.microsoft.com/office/drawing/2014/main" id="{B629C682-E2D7-4DE5-9125-4DDFFE575900}"/>
                      </a:ext>
                    </a:extLst>
                  </p:cNvPr>
                  <p:cNvSpPr/>
                  <p:nvPr/>
                </p:nvSpPr>
                <p:spPr>
                  <a:xfrm>
                    <a:off x="1908814" y="2340327"/>
                    <a:ext cx="6499690" cy="24135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grpSp>
            <p:grpSp>
              <p:nvGrpSpPr>
                <p:cNvPr id="243" name="Group 242">
                  <a:extLst>
                    <a:ext uri="{FF2B5EF4-FFF2-40B4-BE49-F238E27FC236}">
                      <a16:creationId xmlns:a16="http://schemas.microsoft.com/office/drawing/2014/main" id="{8B43A5BF-BD98-4054-A062-486DD18354CF}"/>
                    </a:ext>
                  </a:extLst>
                </p:cNvPr>
                <p:cNvGrpSpPr/>
                <p:nvPr/>
              </p:nvGrpSpPr>
              <p:grpSpPr>
                <a:xfrm>
                  <a:off x="6636779" y="4979859"/>
                  <a:ext cx="7379203" cy="616449"/>
                  <a:chOff x="6636779" y="4836021"/>
                  <a:chExt cx="7379203" cy="616449"/>
                </a:xfrm>
              </p:grpSpPr>
              <p:grpSp>
                <p:nvGrpSpPr>
                  <p:cNvPr id="244" name="Group 243">
                    <a:extLst>
                      <a:ext uri="{FF2B5EF4-FFF2-40B4-BE49-F238E27FC236}">
                        <a16:creationId xmlns:a16="http://schemas.microsoft.com/office/drawing/2014/main" id="{7BCB8072-B826-4276-B5EA-D0A213376CC1}"/>
                      </a:ext>
                    </a:extLst>
                  </p:cNvPr>
                  <p:cNvGrpSpPr/>
                  <p:nvPr/>
                </p:nvGrpSpPr>
                <p:grpSpPr>
                  <a:xfrm flipV="1">
                    <a:off x="6636779" y="4836021"/>
                    <a:ext cx="7379203" cy="616449"/>
                    <a:chOff x="1908814" y="180206"/>
                    <a:chExt cx="6499690" cy="4573633"/>
                  </a:xfrm>
                </p:grpSpPr>
                <p:sp>
                  <p:nvSpPr>
                    <p:cNvPr id="248" name="Rectangle: Rounded Corners 247">
                      <a:extLst>
                        <a:ext uri="{FF2B5EF4-FFF2-40B4-BE49-F238E27FC236}">
                          <a16:creationId xmlns:a16="http://schemas.microsoft.com/office/drawing/2014/main" id="{C9A51702-26EC-46DF-88EE-6DC6387691D6}"/>
                        </a:ext>
                      </a:extLst>
                    </p:cNvPr>
                    <p:cNvSpPr/>
                    <p:nvPr/>
                  </p:nvSpPr>
                  <p:spPr>
                    <a:xfrm>
                      <a:off x="1908814" y="180206"/>
                      <a:ext cx="6499690" cy="396815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49" name="Rectangle 248">
                      <a:extLst>
                        <a:ext uri="{FF2B5EF4-FFF2-40B4-BE49-F238E27FC236}">
                          <a16:creationId xmlns:a16="http://schemas.microsoft.com/office/drawing/2014/main" id="{421C4149-2F72-421D-B429-AAA4CDA90BA4}"/>
                        </a:ext>
                      </a:extLst>
                    </p:cNvPr>
                    <p:cNvSpPr/>
                    <p:nvPr/>
                  </p:nvSpPr>
                  <p:spPr>
                    <a:xfrm>
                      <a:off x="1908814" y="2340327"/>
                      <a:ext cx="6499690" cy="24135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grpSp>
              <p:grpSp>
                <p:nvGrpSpPr>
                  <p:cNvPr id="245" name="Group 244">
                    <a:extLst>
                      <a:ext uri="{FF2B5EF4-FFF2-40B4-BE49-F238E27FC236}">
                        <a16:creationId xmlns:a16="http://schemas.microsoft.com/office/drawing/2014/main" id="{E0DA01E7-087F-499E-AD6C-FA4A62684B7D}"/>
                      </a:ext>
                    </a:extLst>
                  </p:cNvPr>
                  <p:cNvGrpSpPr/>
                  <p:nvPr/>
                </p:nvGrpSpPr>
                <p:grpSpPr>
                  <a:xfrm flipV="1">
                    <a:off x="9727426" y="4836021"/>
                    <a:ext cx="1197909" cy="270659"/>
                    <a:chOff x="1908814" y="180206"/>
                    <a:chExt cx="6499690" cy="4573633"/>
                  </a:xfrm>
                  <a:solidFill>
                    <a:schemeClr val="bg1"/>
                  </a:solidFill>
                </p:grpSpPr>
                <p:sp>
                  <p:nvSpPr>
                    <p:cNvPr id="246" name="Rectangle: Rounded Corners 245">
                      <a:extLst>
                        <a:ext uri="{FF2B5EF4-FFF2-40B4-BE49-F238E27FC236}">
                          <a16:creationId xmlns:a16="http://schemas.microsoft.com/office/drawing/2014/main" id="{A5129A2B-E830-4BCE-8399-C2572AB173C2}"/>
                        </a:ext>
                      </a:extLst>
                    </p:cNvPr>
                    <p:cNvSpPr/>
                    <p:nvPr/>
                  </p:nvSpPr>
                  <p:spPr>
                    <a:xfrm>
                      <a:off x="1908814" y="180206"/>
                      <a:ext cx="6499690" cy="3968150"/>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47" name="Rectangle 246">
                      <a:extLst>
                        <a:ext uri="{FF2B5EF4-FFF2-40B4-BE49-F238E27FC236}">
                          <a16:creationId xmlns:a16="http://schemas.microsoft.com/office/drawing/2014/main" id="{34579EB7-7C8C-42AE-B582-BD7B8CEFBA90}"/>
                        </a:ext>
                      </a:extLst>
                    </p:cNvPr>
                    <p:cNvSpPr/>
                    <p:nvPr/>
                  </p:nvSpPr>
                  <p:spPr>
                    <a:xfrm>
                      <a:off x="1908814" y="2340327"/>
                      <a:ext cx="6499690" cy="241351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grpSp>
            </p:grpSp>
          </p:grpSp>
          <p:sp>
            <p:nvSpPr>
              <p:cNvPr id="241" name="Rectangle 240">
                <a:extLst>
                  <a:ext uri="{FF2B5EF4-FFF2-40B4-BE49-F238E27FC236}">
                    <a16:creationId xmlns:a16="http://schemas.microsoft.com/office/drawing/2014/main" id="{BAB5D53C-7B08-4A38-98E0-EC1DFC95AAF2}"/>
                  </a:ext>
                </a:extLst>
              </p:cNvPr>
              <p:cNvSpPr/>
              <p:nvPr/>
            </p:nvSpPr>
            <p:spPr>
              <a:xfrm>
                <a:off x="5463419" y="606175"/>
                <a:ext cx="5823677" cy="3848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grpSp>
        <p:sp>
          <p:nvSpPr>
            <p:cNvPr id="236" name="Rectangle 235">
              <a:extLst>
                <a:ext uri="{FF2B5EF4-FFF2-40B4-BE49-F238E27FC236}">
                  <a16:creationId xmlns:a16="http://schemas.microsoft.com/office/drawing/2014/main" id="{D3702776-D841-4FC0-ACA3-FF5B315B2E09}"/>
                </a:ext>
              </a:extLst>
            </p:cNvPr>
            <p:cNvSpPr/>
            <p:nvPr/>
          </p:nvSpPr>
          <p:spPr>
            <a:xfrm>
              <a:off x="4845510" y="3781716"/>
              <a:ext cx="2146929" cy="1162523"/>
            </a:xfrm>
            <a:prstGeom prst="rect">
              <a:avLst/>
            </a:prstGeom>
            <a:solidFill>
              <a:schemeClr val="bg2"/>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latin typeface="Arial" panose="020B0604020202020204" pitchFamily="34" charset="0"/>
                  <a:cs typeface="Arial" panose="020B0604020202020204" pitchFamily="34" charset="0"/>
                </a:rPr>
                <a:t>Mission Log</a:t>
              </a:r>
            </a:p>
          </p:txBody>
        </p:sp>
        <p:sp>
          <p:nvSpPr>
            <p:cNvPr id="237" name="Rectangle 236">
              <a:extLst>
                <a:ext uri="{FF2B5EF4-FFF2-40B4-BE49-F238E27FC236}">
                  <a16:creationId xmlns:a16="http://schemas.microsoft.com/office/drawing/2014/main" id="{7EBD4DE4-6F21-4CC0-94CD-305A209F0EE3}"/>
                </a:ext>
              </a:extLst>
            </p:cNvPr>
            <p:cNvSpPr/>
            <p:nvPr/>
          </p:nvSpPr>
          <p:spPr>
            <a:xfrm>
              <a:off x="7174660" y="2115412"/>
              <a:ext cx="2307828" cy="1488620"/>
            </a:xfrm>
            <a:prstGeom prst="rect">
              <a:avLst/>
            </a:prstGeom>
            <a:solidFill>
              <a:schemeClr val="bg2"/>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latin typeface="Arial" panose="020B0604020202020204" pitchFamily="34" charset="0"/>
                  <a:cs typeface="Arial" panose="020B0604020202020204" pitchFamily="34" charset="0"/>
                </a:rPr>
                <a:t>CSR Status</a:t>
              </a:r>
            </a:p>
          </p:txBody>
        </p:sp>
        <p:sp>
          <p:nvSpPr>
            <p:cNvPr id="238" name="Rectangle 237">
              <a:extLst>
                <a:ext uri="{FF2B5EF4-FFF2-40B4-BE49-F238E27FC236}">
                  <a16:creationId xmlns:a16="http://schemas.microsoft.com/office/drawing/2014/main" id="{1A9E6CC9-0950-43F3-89CF-74CCB7510061}"/>
                </a:ext>
              </a:extLst>
            </p:cNvPr>
            <p:cNvSpPr/>
            <p:nvPr/>
          </p:nvSpPr>
          <p:spPr>
            <a:xfrm>
              <a:off x="4846126" y="2115412"/>
              <a:ext cx="2146929" cy="1483352"/>
            </a:xfrm>
            <a:prstGeom prst="rect">
              <a:avLst/>
            </a:prstGeom>
            <a:solidFill>
              <a:schemeClr val="bg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latin typeface="Arial" panose="020B0604020202020204" pitchFamily="34" charset="0"/>
                  <a:cs typeface="Arial" panose="020B0604020202020204" pitchFamily="34" charset="0"/>
                </a:rPr>
                <a:t>Command Options</a:t>
              </a:r>
            </a:p>
          </p:txBody>
        </p:sp>
        <p:sp>
          <p:nvSpPr>
            <p:cNvPr id="239" name="Rectangle 238">
              <a:extLst>
                <a:ext uri="{FF2B5EF4-FFF2-40B4-BE49-F238E27FC236}">
                  <a16:creationId xmlns:a16="http://schemas.microsoft.com/office/drawing/2014/main" id="{D773B8D6-39C7-4AA1-9A8E-2B7DBC2E118F}"/>
                </a:ext>
              </a:extLst>
            </p:cNvPr>
            <p:cNvSpPr/>
            <p:nvPr/>
          </p:nvSpPr>
          <p:spPr>
            <a:xfrm>
              <a:off x="7211604" y="3780872"/>
              <a:ext cx="2252503" cy="1163368"/>
            </a:xfrm>
            <a:prstGeom prst="rect">
              <a:avLst/>
            </a:prstGeom>
            <a:solidFill>
              <a:schemeClr val="bg2"/>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latin typeface="Arial" panose="020B0604020202020204" pitchFamily="34" charset="0"/>
                  <a:cs typeface="Arial" panose="020B0604020202020204" pitchFamily="34" charset="0"/>
                </a:rPr>
                <a:t>Video Feed</a:t>
              </a:r>
            </a:p>
          </p:txBody>
        </p:sp>
      </p:grpSp>
      <p:sp>
        <p:nvSpPr>
          <p:cNvPr id="79" name="Date Placeholder 4">
            <a:extLst>
              <a:ext uri="{FF2B5EF4-FFF2-40B4-BE49-F238E27FC236}">
                <a16:creationId xmlns:a16="http://schemas.microsoft.com/office/drawing/2014/main" id="{113A933C-E56A-4BA9-9314-0DC40FBEA6A6}"/>
              </a:ext>
            </a:extLst>
          </p:cNvPr>
          <p:cNvSpPr>
            <a:spLocks noGrp="1"/>
          </p:cNvSpPr>
          <p:nvPr>
            <p:ph type="dt" sz="half" idx="2"/>
          </p:nvPr>
        </p:nvSpPr>
        <p:spPr>
          <a:xfrm>
            <a:off x="9550743" y="6223880"/>
            <a:ext cx="1268674" cy="211987"/>
          </a:xfrm>
        </p:spPr>
        <p:txBody>
          <a:bodyPr/>
          <a:lstStyle/>
          <a:p>
            <a:r>
              <a:rPr lang="en-US"/>
              <a:t>March 2019</a:t>
            </a:r>
          </a:p>
        </p:txBody>
      </p:sp>
    </p:spTree>
    <p:extLst>
      <p:ext uri="{BB962C8B-B14F-4D97-AF65-F5344CB8AC3E}">
        <p14:creationId xmlns:p14="http://schemas.microsoft.com/office/powerpoint/2010/main" val="898355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B456FE6-4456-4BAF-AF83-11A61B2004BE}"/>
              </a:ext>
            </a:extLst>
          </p:cNvPr>
          <p:cNvSpPr txBox="1">
            <a:spLocks/>
          </p:cNvSpPr>
          <p:nvPr/>
        </p:nvSpPr>
        <p:spPr>
          <a:xfrm>
            <a:off x="1080978" y="1140547"/>
            <a:ext cx="4618074" cy="5145807"/>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800" b="1"/>
              <a:t>Drivetrain</a:t>
            </a:r>
            <a:r>
              <a:rPr lang="en-US" sz="1800"/>
              <a:t>:</a:t>
            </a:r>
            <a:endParaRPr lang="en-US" sz="1800" b="1"/>
          </a:p>
          <a:p>
            <a:pPr marL="383540" lvl="1">
              <a:buClrTx/>
              <a:buFont typeface="Arial" panose="020B0604020202020204" pitchFamily="34" charset="0"/>
              <a:buChar char="•"/>
            </a:pPr>
            <a:r>
              <a:rPr lang="en-US" sz="1600" b="1"/>
              <a:t>Design</a:t>
            </a:r>
            <a:endParaRPr lang="en-US" sz="1600" b="1">
              <a:cs typeface="Arial" panose="020B0604020202020204"/>
            </a:endParaRPr>
          </a:p>
          <a:p>
            <a:pPr marL="566420" lvl="2">
              <a:buClrTx/>
              <a:buFont typeface="Arial" panose="020B0604020202020204" pitchFamily="34" charset="0"/>
              <a:buChar char="•"/>
            </a:pPr>
            <a:r>
              <a:rPr lang="en-US"/>
              <a:t>One drivetrain per side</a:t>
            </a:r>
            <a:endParaRPr lang="en-US">
              <a:cs typeface="Arial" panose="020B0604020202020204"/>
            </a:endParaRPr>
          </a:p>
          <a:p>
            <a:pPr marL="566420" lvl="2">
              <a:buClrTx/>
              <a:buFont typeface="Arial" panose="020B0604020202020204" pitchFamily="34" charset="0"/>
              <a:buChar char="•"/>
            </a:pPr>
            <a:r>
              <a:rPr lang="en-US"/>
              <a:t>Composed of 6 wheels, 2 chains, chain tensioners, sprockets, 1 motor + gearbox</a:t>
            </a:r>
            <a:endParaRPr lang="en-US">
              <a:cs typeface="Arial" panose="020B0604020202020204"/>
            </a:endParaRPr>
          </a:p>
          <a:p>
            <a:r>
              <a:rPr lang="en-US" sz="1800" b="1"/>
              <a:t>Chassis</a:t>
            </a:r>
            <a:r>
              <a:rPr lang="en-US" sz="1800"/>
              <a:t>:</a:t>
            </a:r>
            <a:endParaRPr lang="en-US" sz="1800" b="1"/>
          </a:p>
          <a:p>
            <a:pPr marL="383540" lvl="1">
              <a:buClrTx/>
              <a:buFont typeface="Arial" panose="020B0604020202020204" pitchFamily="34" charset="0"/>
              <a:buChar char="•"/>
            </a:pPr>
            <a:r>
              <a:rPr lang="en-US" sz="1600" b="1"/>
              <a:t>Design</a:t>
            </a:r>
            <a:endParaRPr lang="en-US" sz="1600" b="1">
              <a:cs typeface="Arial" panose="020B0604020202020204"/>
            </a:endParaRPr>
          </a:p>
          <a:p>
            <a:pPr marL="566420" lvl="2">
              <a:buClrTx/>
              <a:buFont typeface="Arial" panose="020B0604020202020204" pitchFamily="34" charset="0"/>
              <a:buChar char="•"/>
            </a:pPr>
            <a:r>
              <a:rPr lang="en-US"/>
              <a:t>Top housing is 0.25” laser cut acrylic</a:t>
            </a:r>
            <a:endParaRPr lang="en-US">
              <a:cs typeface="Arial" panose="020B0604020202020204"/>
            </a:endParaRPr>
          </a:p>
          <a:p>
            <a:pPr marL="566420" lvl="2">
              <a:buClrTx/>
              <a:buFont typeface="Arial" panose="020B0604020202020204" pitchFamily="34" charset="0"/>
              <a:buChar char="•"/>
            </a:pPr>
            <a:r>
              <a:rPr lang="en-US"/>
              <a:t>Bottom Chassis is 0.25”  6061 Aluminum  (CNC)</a:t>
            </a:r>
            <a:endParaRPr lang="en-US" sz="1200">
              <a:cs typeface="Arial" panose="020B0604020202020204"/>
            </a:endParaRPr>
          </a:p>
          <a:p>
            <a:r>
              <a:rPr lang="en-US" sz="1800" b="1"/>
              <a:t>Linear Mass Stage</a:t>
            </a:r>
            <a:r>
              <a:rPr lang="en-US" sz="1800"/>
              <a:t>:</a:t>
            </a:r>
            <a:endParaRPr lang="en-US" sz="1800" b="1"/>
          </a:p>
          <a:p>
            <a:pPr marL="383540" lvl="1">
              <a:buClrTx/>
              <a:buFont typeface="Arial" panose="020B0604020202020204" pitchFamily="34" charset="0"/>
              <a:buChar char="•"/>
            </a:pPr>
            <a:r>
              <a:rPr lang="en-US" sz="1600" b="1"/>
              <a:t>Why?</a:t>
            </a:r>
            <a:endParaRPr lang="en-US" sz="1600" b="1">
              <a:cs typeface="Arial" panose="020B0604020202020204"/>
            </a:endParaRPr>
          </a:p>
          <a:p>
            <a:pPr marL="566420" lvl="2">
              <a:buClrTx/>
              <a:buFont typeface="Arial" panose="020B0604020202020204" pitchFamily="34" charset="0"/>
              <a:buChar char="•"/>
            </a:pPr>
            <a:r>
              <a:rPr lang="en-US"/>
              <a:t>The COM is shifted as necessary using the linear mass stage to cross discontinuities. The mass is shifted when the ultrasonic sensors detect ground under a certain set of wheels.</a:t>
            </a:r>
            <a:endParaRPr lang="en-US">
              <a:cs typeface="Arial" panose="020B0604020202020204"/>
            </a:endParaRPr>
          </a:p>
          <a:p>
            <a:pPr marL="383540" lvl="1">
              <a:buClrTx/>
              <a:buFont typeface="Arial" panose="020B0604020202020204" pitchFamily="34" charset="0"/>
              <a:buChar char="•"/>
            </a:pPr>
            <a:r>
              <a:rPr lang="en-US" sz="1600" b="1"/>
              <a:t>Design</a:t>
            </a:r>
            <a:endParaRPr lang="en-US" sz="1600" b="1">
              <a:cs typeface="Arial" panose="020B0604020202020204"/>
            </a:endParaRPr>
          </a:p>
          <a:p>
            <a:pPr marL="566420" lvl="2">
              <a:buClrTx/>
              <a:buFont typeface="Arial" panose="020B0604020202020204" pitchFamily="34" charset="0"/>
              <a:buChar char="•"/>
            </a:pPr>
            <a:r>
              <a:rPr lang="en-US"/>
              <a:t>A COTS linear mass stage is utilized which is  controlled by a stepper motor controller. The mass being used is 5 kg.</a:t>
            </a:r>
            <a:endParaRPr lang="en-US">
              <a:cs typeface="Arial" panose="020B0604020202020204"/>
            </a:endParaRPr>
          </a:p>
        </p:txBody>
      </p:sp>
      <p:sp>
        <p:nvSpPr>
          <p:cNvPr id="2" name="Title 1">
            <a:extLst>
              <a:ext uri="{FF2B5EF4-FFF2-40B4-BE49-F238E27FC236}">
                <a16:creationId xmlns:a16="http://schemas.microsoft.com/office/drawing/2014/main" id="{5A0B51D7-A8B8-4C1A-9B96-48CBF3546D85}"/>
              </a:ext>
            </a:extLst>
          </p:cNvPr>
          <p:cNvSpPr>
            <a:spLocks noGrp="1"/>
          </p:cNvSpPr>
          <p:nvPr>
            <p:ph type="title"/>
          </p:nvPr>
        </p:nvSpPr>
        <p:spPr/>
        <p:txBody>
          <a:bodyPr/>
          <a:lstStyle/>
          <a:p>
            <a:r>
              <a:rPr lang="en-US"/>
              <a:t>Design Recap: CSR Hardware</a:t>
            </a:r>
          </a:p>
        </p:txBody>
      </p:sp>
      <p:sp>
        <p:nvSpPr>
          <p:cNvPr id="4" name="Slide Number Placeholder 3">
            <a:extLst>
              <a:ext uri="{FF2B5EF4-FFF2-40B4-BE49-F238E27FC236}">
                <a16:creationId xmlns:a16="http://schemas.microsoft.com/office/drawing/2014/main" id="{A8C33FBE-0E6A-496D-A559-3C405DDCBC78}"/>
              </a:ext>
            </a:extLst>
          </p:cNvPr>
          <p:cNvSpPr>
            <a:spLocks noGrp="1"/>
          </p:cNvSpPr>
          <p:nvPr>
            <p:ph type="sldNum" sz="quarter" idx="12"/>
          </p:nvPr>
        </p:nvSpPr>
        <p:spPr/>
        <p:txBody>
          <a:bodyPr/>
          <a:lstStyle/>
          <a:p>
            <a:fld id="{13C20B66-9CB3-4B57-BCF5-80EC90ADA063}" type="slidenum">
              <a:rPr lang="en-US" smtClean="0"/>
              <a:t>12</a:t>
            </a:fld>
            <a:endParaRPr lang="en-US"/>
          </a:p>
        </p:txBody>
      </p:sp>
      <p:pic>
        <p:nvPicPr>
          <p:cNvPr id="6" name="Picture 9">
            <a:extLst>
              <a:ext uri="{FF2B5EF4-FFF2-40B4-BE49-F238E27FC236}">
                <a16:creationId xmlns:a16="http://schemas.microsoft.com/office/drawing/2014/main" id="{39E66B43-6E04-4C5B-9704-E9B575489448}"/>
              </a:ext>
            </a:extLst>
          </p:cNvPr>
          <p:cNvPicPr>
            <a:picLocks noChangeAspect="1"/>
          </p:cNvPicPr>
          <p:nvPr/>
        </p:nvPicPr>
        <p:blipFill rotWithShape="1">
          <a:blip r:embed="rId3">
            <a:extLst>
              <a:ext uri="{28A0092B-C50C-407E-A947-70E740481C1C}">
                <a14:useLocalDpi xmlns:a14="http://schemas.microsoft.com/office/drawing/2010/main" val="0"/>
              </a:ext>
            </a:extLst>
          </a:blip>
          <a:srcRect l="13283" t="3468" r="32614" b="16141"/>
          <a:stretch/>
        </p:blipFill>
        <p:spPr>
          <a:xfrm>
            <a:off x="6096000" y="1509823"/>
            <a:ext cx="5940056" cy="4648591"/>
          </a:xfrm>
          <a:prstGeom prst="rect">
            <a:avLst/>
          </a:prstGeom>
        </p:spPr>
      </p:pic>
      <p:sp>
        <p:nvSpPr>
          <p:cNvPr id="18" name="TextBox 17">
            <a:extLst>
              <a:ext uri="{FF2B5EF4-FFF2-40B4-BE49-F238E27FC236}">
                <a16:creationId xmlns:a16="http://schemas.microsoft.com/office/drawing/2014/main" id="{A48926D1-3FA3-4836-8585-87F8B96C3B9A}"/>
              </a:ext>
            </a:extLst>
          </p:cNvPr>
          <p:cNvSpPr txBox="1"/>
          <p:nvPr/>
        </p:nvSpPr>
        <p:spPr>
          <a:xfrm>
            <a:off x="6152817" y="1140547"/>
            <a:ext cx="3189482" cy="1323439"/>
          </a:xfrm>
          <a:prstGeom prst="rect">
            <a:avLst/>
          </a:prstGeom>
          <a:solidFill>
            <a:srgbClr val="00B050"/>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t>CSR Physical Properties</a:t>
            </a:r>
            <a:r>
              <a:rPr lang="en-US" sz="1600" b="1">
                <a:cs typeface="Arial"/>
              </a:rPr>
              <a:t> Summary:</a:t>
            </a:r>
          </a:p>
          <a:p>
            <a:pPr marL="285750" indent="-285750">
              <a:buFont typeface="Arial"/>
              <a:buChar char="•"/>
            </a:pPr>
            <a:r>
              <a:rPr lang="en-US" sz="1600">
                <a:cs typeface="Arial"/>
              </a:rPr>
              <a:t>Overall Dimensions: </a:t>
            </a:r>
            <a:r>
              <a:rPr lang="en-US" sz="1600" b="1">
                <a:cs typeface="Arial"/>
              </a:rPr>
              <a:t>28 in x 15 in x 11 in</a:t>
            </a:r>
          </a:p>
          <a:p>
            <a:pPr marL="285750" indent="-285750">
              <a:buFont typeface="Arial"/>
              <a:buChar char="•"/>
            </a:pPr>
            <a:r>
              <a:rPr lang="en-US" sz="1600">
                <a:cs typeface="Arial"/>
              </a:rPr>
              <a:t>Total Mass: </a:t>
            </a:r>
            <a:r>
              <a:rPr lang="en-US" sz="1600" b="1">
                <a:cs typeface="Arial"/>
              </a:rPr>
              <a:t>17 kg </a:t>
            </a:r>
          </a:p>
        </p:txBody>
      </p:sp>
      <p:cxnSp>
        <p:nvCxnSpPr>
          <p:cNvPr id="19" name="Straight Arrow Connector 18">
            <a:extLst>
              <a:ext uri="{FF2B5EF4-FFF2-40B4-BE49-F238E27FC236}">
                <a16:creationId xmlns:a16="http://schemas.microsoft.com/office/drawing/2014/main" id="{B8802EA2-F8EE-424B-9367-04490E5E540C}"/>
              </a:ext>
            </a:extLst>
          </p:cNvPr>
          <p:cNvCxnSpPr>
            <a:cxnSpLocks/>
          </p:cNvCxnSpPr>
          <p:nvPr/>
        </p:nvCxnSpPr>
        <p:spPr>
          <a:xfrm flipH="1">
            <a:off x="8642538" y="5127831"/>
            <a:ext cx="2922250" cy="103058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37040D5-C96F-4CE4-8D43-CFC4B31890C4}"/>
              </a:ext>
            </a:extLst>
          </p:cNvPr>
          <p:cNvCxnSpPr>
            <a:cxnSpLocks/>
          </p:cNvCxnSpPr>
          <p:nvPr/>
        </p:nvCxnSpPr>
        <p:spPr>
          <a:xfrm>
            <a:off x="6709987" y="5486892"/>
            <a:ext cx="1870486" cy="671522"/>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5DCE040-87C3-4533-BB55-B4271F9EEE70}"/>
              </a:ext>
            </a:extLst>
          </p:cNvPr>
          <p:cNvCxnSpPr>
            <a:cxnSpLocks/>
          </p:cNvCxnSpPr>
          <p:nvPr/>
        </p:nvCxnSpPr>
        <p:spPr>
          <a:xfrm flipH="1">
            <a:off x="11564787" y="1878529"/>
            <a:ext cx="1" cy="323522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800C7CB-CE2C-4376-A7B2-0D756DDC7627}"/>
              </a:ext>
            </a:extLst>
          </p:cNvPr>
          <p:cNvSpPr txBox="1"/>
          <p:nvPr/>
        </p:nvSpPr>
        <p:spPr>
          <a:xfrm>
            <a:off x="9751057" y="5638872"/>
            <a:ext cx="1233578"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Arial"/>
              </a:rPr>
              <a:t>28 in</a:t>
            </a:r>
          </a:p>
        </p:txBody>
      </p:sp>
      <p:sp>
        <p:nvSpPr>
          <p:cNvPr id="27" name="TextBox 26">
            <a:extLst>
              <a:ext uri="{FF2B5EF4-FFF2-40B4-BE49-F238E27FC236}">
                <a16:creationId xmlns:a16="http://schemas.microsoft.com/office/drawing/2014/main" id="{1B8369F8-6253-49F3-BF6F-120B89330A8E}"/>
              </a:ext>
            </a:extLst>
          </p:cNvPr>
          <p:cNvSpPr txBox="1"/>
          <p:nvPr/>
        </p:nvSpPr>
        <p:spPr>
          <a:xfrm>
            <a:off x="7115686" y="5943244"/>
            <a:ext cx="1121153"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15.5</a:t>
            </a:r>
            <a:r>
              <a:rPr lang="en-US" sz="2400">
                <a:cs typeface="Arial"/>
              </a:rPr>
              <a:t> in</a:t>
            </a:r>
            <a:endParaRPr lang="en-US" sz="2400"/>
          </a:p>
        </p:txBody>
      </p:sp>
      <p:sp>
        <p:nvSpPr>
          <p:cNvPr id="28" name="TextBox 27">
            <a:extLst>
              <a:ext uri="{FF2B5EF4-FFF2-40B4-BE49-F238E27FC236}">
                <a16:creationId xmlns:a16="http://schemas.microsoft.com/office/drawing/2014/main" id="{0FD68BA7-5AD6-4AE7-B82D-AB2B3B95C369}"/>
              </a:ext>
            </a:extLst>
          </p:cNvPr>
          <p:cNvSpPr txBox="1"/>
          <p:nvPr/>
        </p:nvSpPr>
        <p:spPr>
          <a:xfrm>
            <a:off x="11111022" y="1416864"/>
            <a:ext cx="134634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Arial"/>
              </a:rPr>
              <a:t>20.2 in</a:t>
            </a:r>
            <a:endParaRPr lang="en-US" sz="2400"/>
          </a:p>
        </p:txBody>
      </p:sp>
      <p:sp>
        <p:nvSpPr>
          <p:cNvPr id="14" name="Date Placeholder 4">
            <a:extLst>
              <a:ext uri="{FF2B5EF4-FFF2-40B4-BE49-F238E27FC236}">
                <a16:creationId xmlns:a16="http://schemas.microsoft.com/office/drawing/2014/main" id="{37A92257-83FD-4988-8EC1-170C470CE868}"/>
              </a:ext>
            </a:extLst>
          </p:cNvPr>
          <p:cNvSpPr>
            <a:spLocks noGrp="1"/>
          </p:cNvSpPr>
          <p:nvPr>
            <p:ph type="dt" sz="half" idx="2"/>
          </p:nvPr>
        </p:nvSpPr>
        <p:spPr>
          <a:xfrm>
            <a:off x="9550743" y="6223880"/>
            <a:ext cx="1268674" cy="211987"/>
          </a:xfrm>
        </p:spPr>
        <p:txBody>
          <a:bodyPr/>
          <a:lstStyle/>
          <a:p>
            <a:r>
              <a:rPr lang="en-US"/>
              <a:t>March 2019</a:t>
            </a:r>
          </a:p>
        </p:txBody>
      </p:sp>
    </p:spTree>
    <p:extLst>
      <p:ext uri="{BB962C8B-B14F-4D97-AF65-F5344CB8AC3E}">
        <p14:creationId xmlns:p14="http://schemas.microsoft.com/office/powerpoint/2010/main" val="3802485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9">
            <a:extLst>
              <a:ext uri="{FF2B5EF4-FFF2-40B4-BE49-F238E27FC236}">
                <a16:creationId xmlns:a16="http://schemas.microsoft.com/office/drawing/2014/main" id="{814D7756-7050-441F-A7BF-90481DF1B326}"/>
              </a:ext>
            </a:extLst>
          </p:cNvPr>
          <p:cNvPicPr>
            <a:picLocks noChangeAspect="1"/>
          </p:cNvPicPr>
          <p:nvPr/>
        </p:nvPicPr>
        <p:blipFill rotWithShape="1">
          <a:blip r:embed="rId3">
            <a:extLst>
              <a:ext uri="{28A0092B-C50C-407E-A947-70E740481C1C}">
                <a14:useLocalDpi xmlns:a14="http://schemas.microsoft.com/office/drawing/2010/main" val="0"/>
              </a:ext>
            </a:extLst>
          </a:blip>
          <a:srcRect l="16739" t="2182" r="32420" b="16913"/>
          <a:stretch/>
        </p:blipFill>
        <p:spPr>
          <a:xfrm>
            <a:off x="6475228" y="1435399"/>
            <a:ext cx="5582093" cy="4678320"/>
          </a:xfrm>
          <a:prstGeom prst="rect">
            <a:avLst/>
          </a:prstGeom>
        </p:spPr>
      </p:pic>
      <p:sp>
        <p:nvSpPr>
          <p:cNvPr id="9" name="Content Placeholder 2">
            <a:extLst>
              <a:ext uri="{FF2B5EF4-FFF2-40B4-BE49-F238E27FC236}">
                <a16:creationId xmlns:a16="http://schemas.microsoft.com/office/drawing/2014/main" id="{EB456FE6-4456-4BAF-AF83-11A61B2004BE}"/>
              </a:ext>
            </a:extLst>
          </p:cNvPr>
          <p:cNvSpPr txBox="1">
            <a:spLocks/>
          </p:cNvSpPr>
          <p:nvPr/>
        </p:nvSpPr>
        <p:spPr>
          <a:xfrm>
            <a:off x="1080977" y="1140547"/>
            <a:ext cx="6425609" cy="5083333"/>
          </a:xfrm>
          <a:prstGeom prst="rect">
            <a:avLst/>
          </a:prstGeom>
        </p:spPr>
        <p:txBody>
          <a:bodyPr vert="horz" lIns="0" tIns="45720" rIns="0" bIns="45720" rtlCol="0" anchor="t">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800" b="1"/>
              <a:t>Single Beam LiDAR Sensors</a:t>
            </a:r>
            <a:r>
              <a:rPr lang="en-US" sz="1800"/>
              <a:t>:</a:t>
            </a:r>
            <a:endParaRPr lang="en-US" sz="1800" b="1"/>
          </a:p>
          <a:p>
            <a:pPr marL="383540" lvl="1">
              <a:buClrTx/>
              <a:buFont typeface="Arial" panose="020B0604020202020204" pitchFamily="34" charset="0"/>
              <a:buChar char="•"/>
            </a:pPr>
            <a:r>
              <a:rPr lang="en-US" sz="1600" b="1"/>
              <a:t>Why?</a:t>
            </a:r>
            <a:endParaRPr lang="en-US" sz="1600" b="1">
              <a:cs typeface="Arial"/>
            </a:endParaRPr>
          </a:p>
          <a:p>
            <a:pPr marL="566420" lvl="2">
              <a:buClrTx/>
              <a:buFont typeface="Arial" panose="020B0604020202020204" pitchFamily="34" charset="0"/>
              <a:buChar char="•"/>
            </a:pPr>
            <a:r>
              <a:rPr lang="en-US" sz="1200"/>
              <a:t>To </a:t>
            </a:r>
            <a:r>
              <a:rPr lang="en-US" sz="1200" b="1"/>
              <a:t>detect discontinuities</a:t>
            </a:r>
            <a:endParaRPr lang="en-US" sz="1200">
              <a:cs typeface="Arial" panose="020B0604020202020204"/>
            </a:endParaRPr>
          </a:p>
          <a:p>
            <a:r>
              <a:rPr lang="en-US" sz="1800" b="1"/>
              <a:t>360 ° Lidar Sensor</a:t>
            </a:r>
            <a:r>
              <a:rPr lang="en-US" sz="1800"/>
              <a:t>:</a:t>
            </a:r>
            <a:endParaRPr lang="en-US" sz="1800" b="1"/>
          </a:p>
          <a:p>
            <a:pPr marL="383540" lvl="1">
              <a:buClrTx/>
              <a:buFont typeface="Arial" panose="020B0604020202020204" pitchFamily="34" charset="0"/>
              <a:buChar char="•"/>
            </a:pPr>
            <a:r>
              <a:rPr lang="en-US" sz="1600" b="1"/>
              <a:t>Why?</a:t>
            </a:r>
            <a:endParaRPr lang="en-US" sz="1600" b="1">
              <a:cs typeface="Arial"/>
            </a:endParaRPr>
          </a:p>
          <a:p>
            <a:pPr marL="566420" lvl="2">
              <a:buClrTx/>
              <a:buFont typeface="Arial" panose="020B0604020202020204" pitchFamily="34" charset="0"/>
              <a:buChar char="•"/>
            </a:pPr>
            <a:r>
              <a:rPr lang="en-US" sz="1200"/>
              <a:t>To detect </a:t>
            </a:r>
            <a:r>
              <a:rPr lang="en-US" sz="1200" b="1"/>
              <a:t>obstacles</a:t>
            </a:r>
            <a:endParaRPr lang="en-US" sz="1200">
              <a:cs typeface="Arial" panose="020B0604020202020204"/>
            </a:endParaRPr>
          </a:p>
          <a:p>
            <a:pPr marL="0" indent="0">
              <a:buClrTx/>
              <a:buNone/>
            </a:pPr>
            <a:r>
              <a:rPr lang="en-US" sz="1800" b="1"/>
              <a:t>Ultrasonic Sensor</a:t>
            </a:r>
            <a:r>
              <a:rPr lang="en-US" sz="1800"/>
              <a:t>:</a:t>
            </a:r>
            <a:endParaRPr lang="en-US" sz="1800" b="1"/>
          </a:p>
          <a:p>
            <a:pPr marL="383540" lvl="1">
              <a:buClrTx/>
              <a:buFont typeface="Arial" panose="020B0604020202020204" pitchFamily="34" charset="0"/>
              <a:buChar char="•"/>
            </a:pPr>
            <a:r>
              <a:rPr lang="en-US" sz="1600" b="1"/>
              <a:t>Why?</a:t>
            </a:r>
            <a:endParaRPr lang="en-US" sz="1600" b="1">
              <a:cs typeface="Arial"/>
            </a:endParaRPr>
          </a:p>
          <a:p>
            <a:pPr marL="566420" lvl="2">
              <a:buClrTx/>
              <a:buFont typeface="Arial" panose="020B0604020202020204" pitchFamily="34" charset="0"/>
              <a:buChar char="•"/>
            </a:pPr>
            <a:r>
              <a:rPr lang="en-US" sz="1200"/>
              <a:t>Used for </a:t>
            </a:r>
            <a:r>
              <a:rPr lang="en-US" sz="1200" b="1"/>
              <a:t>crossing discontinuities </a:t>
            </a:r>
            <a:r>
              <a:rPr lang="en-US" sz="1200"/>
              <a:t>to determine what position the mass</a:t>
            </a:r>
          </a:p>
          <a:p>
            <a:pPr marL="383540" lvl="2" indent="0">
              <a:buClrTx/>
              <a:buNone/>
            </a:pPr>
            <a:r>
              <a:rPr lang="en-US" sz="1200"/>
              <a:t>     from the linear mass stage should be in</a:t>
            </a:r>
            <a:endParaRPr lang="en-US" sz="1200">
              <a:cs typeface="Arial"/>
            </a:endParaRPr>
          </a:p>
          <a:p>
            <a:pPr marL="566420" lvl="2">
              <a:buClrTx/>
              <a:buFont typeface="Arial" panose="020B0604020202020204" pitchFamily="34" charset="0"/>
              <a:buChar char="•"/>
            </a:pPr>
            <a:r>
              <a:rPr lang="en-US" sz="1200"/>
              <a:t>Placed on the </a:t>
            </a:r>
            <a:r>
              <a:rPr lang="en-US" sz="1200" b="1"/>
              <a:t>bottom on the CSR (not shown in diagram)</a:t>
            </a:r>
            <a:endParaRPr lang="en-US" sz="1200" b="1">
              <a:cs typeface="Arial"/>
            </a:endParaRPr>
          </a:p>
          <a:p>
            <a:r>
              <a:rPr lang="en-US" sz="1800" b="1"/>
              <a:t>GPS – RTK Sensor</a:t>
            </a:r>
            <a:r>
              <a:rPr lang="en-US" sz="1800"/>
              <a:t>:</a:t>
            </a:r>
            <a:endParaRPr lang="en-US" sz="1800" b="1"/>
          </a:p>
          <a:p>
            <a:pPr marL="383540" lvl="1">
              <a:buClrTx/>
              <a:buFont typeface="Arial" panose="020B0604020202020204" pitchFamily="34" charset="0"/>
              <a:buChar char="•"/>
            </a:pPr>
            <a:r>
              <a:rPr lang="en-US" sz="1600" b="1"/>
              <a:t>Why?</a:t>
            </a:r>
            <a:endParaRPr lang="en-US" sz="1600" b="1">
              <a:cs typeface="Arial"/>
            </a:endParaRPr>
          </a:p>
          <a:p>
            <a:pPr marL="566420" lvl="2">
              <a:buClrTx/>
              <a:buFont typeface="Arial" panose="020B0604020202020204" pitchFamily="34" charset="0"/>
              <a:buChar char="•"/>
            </a:pPr>
            <a:r>
              <a:rPr lang="en-US" sz="1200"/>
              <a:t>To </a:t>
            </a:r>
            <a:r>
              <a:rPr lang="en-US" sz="1200" b="1"/>
              <a:t>determine the CSR’s position </a:t>
            </a:r>
            <a:r>
              <a:rPr lang="en-US" sz="1200"/>
              <a:t>up to a 0.025 m accuracy</a:t>
            </a:r>
            <a:endParaRPr lang="en-US" sz="1600">
              <a:cs typeface="Arial" panose="020B0604020202020204"/>
            </a:endParaRPr>
          </a:p>
          <a:p>
            <a:r>
              <a:rPr lang="en-US" sz="1800" b="1"/>
              <a:t>Magnetometer/ 3 Axis Accelerometer</a:t>
            </a:r>
            <a:r>
              <a:rPr lang="en-US" sz="1800"/>
              <a:t>:</a:t>
            </a:r>
            <a:endParaRPr lang="en-US" sz="1800" b="1"/>
          </a:p>
          <a:p>
            <a:pPr marL="383540" lvl="1">
              <a:buClrTx/>
              <a:buFont typeface="Arial" panose="020B0604020202020204" pitchFamily="34" charset="0"/>
              <a:buChar char="•"/>
            </a:pPr>
            <a:r>
              <a:rPr lang="en-US" sz="1600" b="1"/>
              <a:t>Why?</a:t>
            </a:r>
            <a:endParaRPr lang="en-US" sz="1600" b="1">
              <a:cs typeface="Arial"/>
            </a:endParaRPr>
          </a:p>
          <a:p>
            <a:pPr marL="566420" lvl="2">
              <a:buClrTx/>
              <a:buFont typeface="Arial" panose="020B0604020202020204" pitchFamily="34" charset="0"/>
              <a:buChar char="•"/>
            </a:pPr>
            <a:r>
              <a:rPr lang="en-US" sz="1200" b="1"/>
              <a:t>Magnetometer</a:t>
            </a:r>
            <a:r>
              <a:rPr lang="en-US" sz="1200"/>
              <a:t> used for </a:t>
            </a:r>
            <a:r>
              <a:rPr lang="en-US" sz="1200" b="1"/>
              <a:t>determining the CSR’s heading</a:t>
            </a:r>
            <a:endParaRPr lang="en-US" sz="1200" b="1">
              <a:cs typeface="Arial"/>
            </a:endParaRPr>
          </a:p>
          <a:p>
            <a:pPr marL="566420" lvl="2">
              <a:buClrTx/>
              <a:buFont typeface="Arial" panose="020B0604020202020204" pitchFamily="34" charset="0"/>
              <a:buChar char="•"/>
            </a:pPr>
            <a:r>
              <a:rPr lang="en-US" sz="1200" b="1"/>
              <a:t>Accelerometer</a:t>
            </a:r>
            <a:r>
              <a:rPr lang="en-US" sz="1200"/>
              <a:t> used to determine </a:t>
            </a:r>
            <a:r>
              <a:rPr lang="en-US" b="1"/>
              <a:t>if the CSR </a:t>
            </a:r>
            <a:r>
              <a:rPr lang="en-US" sz="1200" b="1"/>
              <a:t>is on level ground or a slope</a:t>
            </a:r>
            <a:endParaRPr lang="en-US" sz="1200" b="1">
              <a:cs typeface="Arial"/>
            </a:endParaRPr>
          </a:p>
          <a:p>
            <a:pPr marL="566420" lvl="2">
              <a:buClrTx/>
              <a:buFont typeface="Arial" panose="020B0604020202020204" pitchFamily="34" charset="0"/>
              <a:buChar char="•"/>
            </a:pPr>
            <a:endParaRPr lang="en-US" sz="1600" b="1">
              <a:cs typeface="Arial" panose="020B0604020202020204"/>
            </a:endParaRPr>
          </a:p>
          <a:p>
            <a:pPr marL="383540" lvl="2" indent="0">
              <a:buClrTx/>
              <a:buNone/>
            </a:pPr>
            <a:endParaRPr lang="en-US" sz="1600" b="1">
              <a:cs typeface="Arial" panose="020B0604020202020204"/>
            </a:endParaRPr>
          </a:p>
          <a:p>
            <a:pPr marL="566420" lvl="2">
              <a:buClrTx/>
              <a:buFont typeface="Arial" panose="020B0604020202020204" pitchFamily="34" charset="0"/>
              <a:buChar char="•"/>
            </a:pPr>
            <a:endParaRPr lang="en-US" sz="1200" b="1">
              <a:cs typeface="Arial" panose="020B0604020202020204"/>
            </a:endParaRPr>
          </a:p>
        </p:txBody>
      </p:sp>
      <p:sp>
        <p:nvSpPr>
          <p:cNvPr id="2" name="Title 1">
            <a:extLst>
              <a:ext uri="{FF2B5EF4-FFF2-40B4-BE49-F238E27FC236}">
                <a16:creationId xmlns:a16="http://schemas.microsoft.com/office/drawing/2014/main" id="{5A0B51D7-A8B8-4C1A-9B96-48CBF3546D85}"/>
              </a:ext>
            </a:extLst>
          </p:cNvPr>
          <p:cNvSpPr>
            <a:spLocks noGrp="1"/>
          </p:cNvSpPr>
          <p:nvPr>
            <p:ph type="title"/>
          </p:nvPr>
        </p:nvSpPr>
        <p:spPr/>
        <p:txBody>
          <a:bodyPr/>
          <a:lstStyle/>
          <a:p>
            <a:r>
              <a:rPr lang="en-US"/>
              <a:t>Design Recap: CSR Hardware</a:t>
            </a:r>
          </a:p>
        </p:txBody>
      </p:sp>
      <p:sp>
        <p:nvSpPr>
          <p:cNvPr id="4" name="Slide Number Placeholder 3">
            <a:extLst>
              <a:ext uri="{FF2B5EF4-FFF2-40B4-BE49-F238E27FC236}">
                <a16:creationId xmlns:a16="http://schemas.microsoft.com/office/drawing/2014/main" id="{A8C33FBE-0E6A-496D-A559-3C405DDCBC78}"/>
              </a:ext>
            </a:extLst>
          </p:cNvPr>
          <p:cNvSpPr>
            <a:spLocks noGrp="1"/>
          </p:cNvSpPr>
          <p:nvPr>
            <p:ph type="sldNum" sz="quarter" idx="12"/>
          </p:nvPr>
        </p:nvSpPr>
        <p:spPr/>
        <p:txBody>
          <a:bodyPr/>
          <a:lstStyle/>
          <a:p>
            <a:fld id="{13C20B66-9CB3-4B57-BCF5-80EC90ADA063}" type="slidenum">
              <a:rPr lang="en-US" smtClean="0"/>
              <a:t>13</a:t>
            </a:fld>
            <a:endParaRPr lang="en-US"/>
          </a:p>
        </p:txBody>
      </p:sp>
      <p:grpSp>
        <p:nvGrpSpPr>
          <p:cNvPr id="28" name="Group 27">
            <a:extLst>
              <a:ext uri="{FF2B5EF4-FFF2-40B4-BE49-F238E27FC236}">
                <a16:creationId xmlns:a16="http://schemas.microsoft.com/office/drawing/2014/main" id="{D0F6813B-40D0-44E1-A9FE-78DBC852A6FC}"/>
              </a:ext>
            </a:extLst>
          </p:cNvPr>
          <p:cNvGrpSpPr/>
          <p:nvPr/>
        </p:nvGrpSpPr>
        <p:grpSpPr>
          <a:xfrm>
            <a:off x="4337360" y="1329315"/>
            <a:ext cx="4512569" cy="3263311"/>
            <a:chOff x="4337360" y="1329315"/>
            <a:chExt cx="4512569" cy="3263311"/>
          </a:xfrm>
        </p:grpSpPr>
        <p:grpSp>
          <p:nvGrpSpPr>
            <p:cNvPr id="17" name="Group 16">
              <a:extLst>
                <a:ext uri="{FF2B5EF4-FFF2-40B4-BE49-F238E27FC236}">
                  <a16:creationId xmlns:a16="http://schemas.microsoft.com/office/drawing/2014/main" id="{D3613459-44A9-486D-A5F8-4CE0E365F9E0}"/>
                </a:ext>
              </a:extLst>
            </p:cNvPr>
            <p:cNvGrpSpPr/>
            <p:nvPr/>
          </p:nvGrpSpPr>
          <p:grpSpPr>
            <a:xfrm>
              <a:off x="4337360" y="1329315"/>
              <a:ext cx="2931346" cy="2908665"/>
              <a:chOff x="4337360" y="1329315"/>
              <a:chExt cx="2931346" cy="2908665"/>
            </a:xfrm>
          </p:grpSpPr>
          <p:cxnSp>
            <p:nvCxnSpPr>
              <p:cNvPr id="10" name="Straight Arrow Connector 9">
                <a:extLst>
                  <a:ext uri="{FF2B5EF4-FFF2-40B4-BE49-F238E27FC236}">
                    <a16:creationId xmlns:a16="http://schemas.microsoft.com/office/drawing/2014/main" id="{4EE9CEF2-467C-4AE2-A53E-120B10F2617F}"/>
                  </a:ext>
                </a:extLst>
              </p:cNvPr>
              <p:cNvCxnSpPr>
                <a:cxnSpLocks/>
                <a:endCxn id="3" idx="0"/>
              </p:cNvCxnSpPr>
              <p:nvPr/>
            </p:nvCxnSpPr>
            <p:spPr>
              <a:xfrm>
                <a:off x="6933780" y="1329315"/>
                <a:ext cx="1" cy="2238814"/>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449FD4B-EACC-4E68-A92A-43E8FCC137CF}"/>
                  </a:ext>
                </a:extLst>
              </p:cNvPr>
              <p:cNvCxnSpPr>
                <a:cxnSpLocks/>
              </p:cNvCxnSpPr>
              <p:nvPr/>
            </p:nvCxnSpPr>
            <p:spPr>
              <a:xfrm flipH="1">
                <a:off x="4337360" y="1329315"/>
                <a:ext cx="259642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F75E63B1-DB8F-4460-BA20-A19038CE5992}"/>
                  </a:ext>
                </a:extLst>
              </p:cNvPr>
              <p:cNvSpPr/>
              <p:nvPr/>
            </p:nvSpPr>
            <p:spPr>
              <a:xfrm>
                <a:off x="6598855" y="3568129"/>
                <a:ext cx="669851" cy="669851"/>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243C42A9-7EEC-4568-9439-1907882DF19D}"/>
                </a:ext>
              </a:extLst>
            </p:cNvPr>
            <p:cNvGrpSpPr/>
            <p:nvPr/>
          </p:nvGrpSpPr>
          <p:grpSpPr>
            <a:xfrm>
              <a:off x="5927964" y="1329315"/>
              <a:ext cx="2921965" cy="3263311"/>
              <a:chOff x="4346741" y="974669"/>
              <a:chExt cx="2921965" cy="3263311"/>
            </a:xfrm>
          </p:grpSpPr>
          <p:cxnSp>
            <p:nvCxnSpPr>
              <p:cNvPr id="19" name="Straight Arrow Connector 18">
                <a:extLst>
                  <a:ext uri="{FF2B5EF4-FFF2-40B4-BE49-F238E27FC236}">
                    <a16:creationId xmlns:a16="http://schemas.microsoft.com/office/drawing/2014/main" id="{EBCB257F-7B0C-4366-883B-1859AAA942A3}"/>
                  </a:ext>
                </a:extLst>
              </p:cNvPr>
              <p:cNvCxnSpPr>
                <a:cxnSpLocks/>
                <a:endCxn id="21" idx="0"/>
              </p:cNvCxnSpPr>
              <p:nvPr/>
            </p:nvCxnSpPr>
            <p:spPr>
              <a:xfrm>
                <a:off x="6933781" y="974669"/>
                <a:ext cx="0" cy="259346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18A850A-0D3E-4FF6-A49C-AAF325C40634}"/>
                  </a:ext>
                </a:extLst>
              </p:cNvPr>
              <p:cNvCxnSpPr>
                <a:cxnSpLocks/>
              </p:cNvCxnSpPr>
              <p:nvPr/>
            </p:nvCxnSpPr>
            <p:spPr>
              <a:xfrm flipH="1">
                <a:off x="4346741" y="974669"/>
                <a:ext cx="259642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4301434D-3D6B-489C-A00C-0EC346857900}"/>
                  </a:ext>
                </a:extLst>
              </p:cNvPr>
              <p:cNvSpPr/>
              <p:nvPr/>
            </p:nvSpPr>
            <p:spPr>
              <a:xfrm>
                <a:off x="6598855" y="3568129"/>
                <a:ext cx="669851" cy="669851"/>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3">
            <a:extLst>
              <a:ext uri="{FF2B5EF4-FFF2-40B4-BE49-F238E27FC236}">
                <a16:creationId xmlns:a16="http://schemas.microsoft.com/office/drawing/2014/main" id="{3C3F2ACB-F447-432B-86ED-41083C684C39}"/>
              </a:ext>
            </a:extLst>
          </p:cNvPr>
          <p:cNvGrpSpPr/>
          <p:nvPr/>
        </p:nvGrpSpPr>
        <p:grpSpPr>
          <a:xfrm>
            <a:off x="3967939" y="2294804"/>
            <a:ext cx="4202751" cy="3422647"/>
            <a:chOff x="4337360" y="1329315"/>
            <a:chExt cx="2931346" cy="2908665"/>
          </a:xfrm>
        </p:grpSpPr>
        <p:cxnSp>
          <p:nvCxnSpPr>
            <p:cNvPr id="25" name="Straight Arrow Connector 24">
              <a:extLst>
                <a:ext uri="{FF2B5EF4-FFF2-40B4-BE49-F238E27FC236}">
                  <a16:creationId xmlns:a16="http://schemas.microsoft.com/office/drawing/2014/main" id="{73CA6E2D-53B4-4ADF-B38B-DCE0353A656A}"/>
                </a:ext>
              </a:extLst>
            </p:cNvPr>
            <p:cNvCxnSpPr>
              <a:cxnSpLocks/>
              <a:endCxn id="27" idx="0"/>
            </p:cNvCxnSpPr>
            <p:nvPr/>
          </p:nvCxnSpPr>
          <p:spPr>
            <a:xfrm>
              <a:off x="6933780" y="1329315"/>
              <a:ext cx="1" cy="2238814"/>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9BDFBF2-B9DC-4A10-A704-A1749AD985C3}"/>
                </a:ext>
              </a:extLst>
            </p:cNvPr>
            <p:cNvCxnSpPr>
              <a:cxnSpLocks/>
            </p:cNvCxnSpPr>
            <p:nvPr/>
          </p:nvCxnSpPr>
          <p:spPr>
            <a:xfrm flipH="1">
              <a:off x="4337360" y="1329315"/>
              <a:ext cx="259642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3034900C-4C67-4CCD-9DD0-7F4E70C27BAD}"/>
                </a:ext>
              </a:extLst>
            </p:cNvPr>
            <p:cNvSpPr/>
            <p:nvPr/>
          </p:nvSpPr>
          <p:spPr>
            <a:xfrm>
              <a:off x="6598855" y="3568129"/>
              <a:ext cx="669851" cy="669851"/>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Date Placeholder 4">
            <a:extLst>
              <a:ext uri="{FF2B5EF4-FFF2-40B4-BE49-F238E27FC236}">
                <a16:creationId xmlns:a16="http://schemas.microsoft.com/office/drawing/2014/main" id="{F6A97B00-06CA-4BD8-A5E2-48B084EC4AC2}"/>
              </a:ext>
            </a:extLst>
          </p:cNvPr>
          <p:cNvSpPr>
            <a:spLocks noGrp="1"/>
          </p:cNvSpPr>
          <p:nvPr>
            <p:ph type="dt" sz="half" idx="2"/>
          </p:nvPr>
        </p:nvSpPr>
        <p:spPr>
          <a:xfrm>
            <a:off x="9550743" y="6223880"/>
            <a:ext cx="1268674" cy="211987"/>
          </a:xfrm>
        </p:spPr>
        <p:txBody>
          <a:bodyPr/>
          <a:lstStyle/>
          <a:p>
            <a:r>
              <a:rPr lang="en-US"/>
              <a:t>March 2019</a:t>
            </a:r>
          </a:p>
        </p:txBody>
      </p:sp>
    </p:spTree>
    <p:extLst>
      <p:ext uri="{BB962C8B-B14F-4D97-AF65-F5344CB8AC3E}">
        <p14:creationId xmlns:p14="http://schemas.microsoft.com/office/powerpoint/2010/main" val="319411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0A307-3D09-4490-9262-2D3D73D29BAA}"/>
              </a:ext>
            </a:extLst>
          </p:cNvPr>
          <p:cNvSpPr>
            <a:spLocks noGrp="1"/>
          </p:cNvSpPr>
          <p:nvPr>
            <p:ph type="title"/>
          </p:nvPr>
        </p:nvSpPr>
        <p:spPr/>
        <p:txBody>
          <a:bodyPr/>
          <a:lstStyle/>
          <a:p>
            <a:r>
              <a:rPr lang="en-US"/>
              <a:t>Design Recap: Software Architecture</a:t>
            </a:r>
          </a:p>
        </p:txBody>
      </p:sp>
      <p:sp>
        <p:nvSpPr>
          <p:cNvPr id="3" name="Content Placeholder 2">
            <a:extLst>
              <a:ext uri="{FF2B5EF4-FFF2-40B4-BE49-F238E27FC236}">
                <a16:creationId xmlns:a16="http://schemas.microsoft.com/office/drawing/2014/main" id="{A0DECA00-7895-4CF4-988B-2324FDE9D6D0}"/>
              </a:ext>
            </a:extLst>
          </p:cNvPr>
          <p:cNvSpPr>
            <a:spLocks noGrp="1"/>
          </p:cNvSpPr>
          <p:nvPr>
            <p:ph idx="1"/>
          </p:nvPr>
        </p:nvSpPr>
        <p:spPr>
          <a:xfrm>
            <a:off x="1097280" y="1140547"/>
            <a:ext cx="3606800" cy="4728547"/>
          </a:xfrm>
        </p:spPr>
        <p:txBody>
          <a:bodyPr vert="horz" lIns="0" tIns="45720" rIns="0" bIns="45720" rtlCol="0" anchor="t">
            <a:normAutofit/>
          </a:bodyPr>
          <a:lstStyle/>
          <a:p>
            <a:pPr>
              <a:lnSpc>
                <a:spcPct val="100000"/>
              </a:lnSpc>
              <a:spcBef>
                <a:spcPts val="200"/>
              </a:spcBef>
            </a:pPr>
            <a:r>
              <a:rPr lang="en-US" b="1"/>
              <a:t>CSR can run in 6 different modes:</a:t>
            </a:r>
            <a:endParaRPr lang="en-US" b="1">
              <a:cs typeface="Arial" panose="020B0604020202020204"/>
            </a:endParaRPr>
          </a:p>
          <a:p>
            <a:pPr>
              <a:lnSpc>
                <a:spcPct val="100000"/>
              </a:lnSpc>
              <a:spcBef>
                <a:spcPts val="200"/>
              </a:spcBef>
            </a:pPr>
            <a:r>
              <a:rPr lang="en-US" sz="1400">
                <a:cs typeface="Arial"/>
              </a:rPr>
              <a:t>- Initialization</a:t>
            </a:r>
          </a:p>
          <a:p>
            <a:pPr>
              <a:lnSpc>
                <a:spcPct val="100000"/>
              </a:lnSpc>
              <a:spcBef>
                <a:spcPts val="200"/>
              </a:spcBef>
            </a:pPr>
            <a:r>
              <a:rPr lang="en-US" sz="1400">
                <a:cs typeface="Arial"/>
              </a:rPr>
              <a:t>- Manual</a:t>
            </a:r>
          </a:p>
          <a:p>
            <a:pPr>
              <a:lnSpc>
                <a:spcPct val="100000"/>
              </a:lnSpc>
              <a:spcBef>
                <a:spcPts val="200"/>
              </a:spcBef>
            </a:pPr>
            <a:r>
              <a:rPr lang="en-US" sz="1400">
                <a:cs typeface="Arial"/>
              </a:rPr>
              <a:t>- Semi-Autonomous</a:t>
            </a:r>
          </a:p>
          <a:p>
            <a:pPr>
              <a:lnSpc>
                <a:spcPct val="100000"/>
              </a:lnSpc>
              <a:spcBef>
                <a:spcPts val="200"/>
              </a:spcBef>
            </a:pPr>
            <a:r>
              <a:rPr lang="en-US" sz="1400">
                <a:cs typeface="Arial"/>
              </a:rPr>
              <a:t>- Discontinuity Cross</a:t>
            </a:r>
          </a:p>
          <a:p>
            <a:pPr>
              <a:lnSpc>
                <a:spcPct val="100000"/>
              </a:lnSpc>
              <a:spcBef>
                <a:spcPts val="200"/>
              </a:spcBef>
            </a:pPr>
            <a:r>
              <a:rPr lang="en-US" sz="1400">
                <a:cs typeface="Arial"/>
              </a:rPr>
              <a:t>- Loss of Comms</a:t>
            </a:r>
          </a:p>
          <a:p>
            <a:pPr>
              <a:lnSpc>
                <a:spcPct val="100000"/>
              </a:lnSpc>
              <a:spcBef>
                <a:spcPts val="200"/>
              </a:spcBef>
            </a:pPr>
            <a:r>
              <a:rPr lang="en-US" sz="1400">
                <a:cs typeface="Arial"/>
              </a:rPr>
              <a:t>- LOI Reached</a:t>
            </a:r>
          </a:p>
          <a:p>
            <a:pPr>
              <a:lnSpc>
                <a:spcPct val="100000"/>
              </a:lnSpc>
              <a:spcBef>
                <a:spcPts val="200"/>
              </a:spcBef>
            </a:pPr>
            <a:endParaRPr lang="en-US" sz="1400">
              <a:cs typeface="Arial"/>
            </a:endParaRPr>
          </a:p>
          <a:p>
            <a:pPr>
              <a:lnSpc>
                <a:spcPct val="100000"/>
              </a:lnSpc>
              <a:spcBef>
                <a:spcPts val="200"/>
              </a:spcBef>
            </a:pPr>
            <a:r>
              <a:rPr lang="en-US" b="1">
                <a:cs typeface="Arial"/>
              </a:rPr>
              <a:t>Benefits of the Mode Architecture:</a:t>
            </a:r>
            <a:endParaRPr lang="en-US" sz="1400" b="1">
              <a:cs typeface="Arial"/>
            </a:endParaRPr>
          </a:p>
          <a:p>
            <a:pPr>
              <a:lnSpc>
                <a:spcPct val="100000"/>
              </a:lnSpc>
              <a:spcBef>
                <a:spcPts val="200"/>
              </a:spcBef>
            </a:pPr>
            <a:r>
              <a:rPr lang="en-US" sz="1400">
                <a:cs typeface="Arial"/>
              </a:rPr>
              <a:t>- Allows for a reduction in the amount of code running at any point in time</a:t>
            </a:r>
          </a:p>
          <a:p>
            <a:pPr>
              <a:lnSpc>
                <a:spcPct val="100000"/>
              </a:lnSpc>
              <a:spcBef>
                <a:spcPts val="200"/>
              </a:spcBef>
            </a:pPr>
            <a:r>
              <a:rPr lang="en-US" sz="1400">
                <a:cs typeface="Arial"/>
              </a:rPr>
              <a:t>- Allows for data to only be processed from sensors when needed</a:t>
            </a:r>
          </a:p>
          <a:p>
            <a:pPr>
              <a:lnSpc>
                <a:spcPct val="100000"/>
              </a:lnSpc>
              <a:spcBef>
                <a:spcPts val="200"/>
              </a:spcBef>
            </a:pPr>
            <a:endParaRPr lang="en-US" sz="1200">
              <a:cs typeface="Arial"/>
            </a:endParaRPr>
          </a:p>
        </p:txBody>
      </p:sp>
      <p:sp>
        <p:nvSpPr>
          <p:cNvPr id="4" name="Slide Number Placeholder 3">
            <a:extLst>
              <a:ext uri="{FF2B5EF4-FFF2-40B4-BE49-F238E27FC236}">
                <a16:creationId xmlns:a16="http://schemas.microsoft.com/office/drawing/2014/main" id="{968F9B28-98A0-4DC2-9B38-28F61C775AEF}"/>
              </a:ext>
            </a:extLst>
          </p:cNvPr>
          <p:cNvSpPr>
            <a:spLocks noGrp="1"/>
          </p:cNvSpPr>
          <p:nvPr>
            <p:ph type="sldNum" sz="quarter" idx="12"/>
          </p:nvPr>
        </p:nvSpPr>
        <p:spPr/>
        <p:txBody>
          <a:bodyPr/>
          <a:lstStyle/>
          <a:p>
            <a:fld id="{13C20B66-9CB3-4B57-BCF5-80EC90ADA063}" type="slidenum">
              <a:rPr lang="en-US" smtClean="0"/>
              <a:t>14</a:t>
            </a:fld>
            <a:endParaRPr lang="en-US"/>
          </a:p>
        </p:txBody>
      </p:sp>
      <p:pic>
        <p:nvPicPr>
          <p:cNvPr id="6" name="Picture 6" descr="A screenshot of a cell phone&#10;&#10;Description generated with very high confidence">
            <a:extLst>
              <a:ext uri="{FF2B5EF4-FFF2-40B4-BE49-F238E27FC236}">
                <a16:creationId xmlns:a16="http://schemas.microsoft.com/office/drawing/2014/main" id="{6AB79FBE-034F-4EB9-ABB0-1818CC38E289}"/>
              </a:ext>
            </a:extLst>
          </p:cNvPr>
          <p:cNvPicPr>
            <a:picLocks noChangeAspect="1"/>
          </p:cNvPicPr>
          <p:nvPr/>
        </p:nvPicPr>
        <p:blipFill>
          <a:blip r:embed="rId3"/>
          <a:stretch>
            <a:fillRect/>
          </a:stretch>
        </p:blipFill>
        <p:spPr>
          <a:xfrm>
            <a:off x="4592320" y="1702876"/>
            <a:ext cx="7762240" cy="3543687"/>
          </a:xfrm>
          <a:prstGeom prst="rect">
            <a:avLst/>
          </a:prstGeom>
        </p:spPr>
      </p:pic>
      <p:sp>
        <p:nvSpPr>
          <p:cNvPr id="7" name="Date Placeholder 4">
            <a:extLst>
              <a:ext uri="{FF2B5EF4-FFF2-40B4-BE49-F238E27FC236}">
                <a16:creationId xmlns:a16="http://schemas.microsoft.com/office/drawing/2014/main" id="{2FEA662E-A860-4002-8836-272AC9124006}"/>
              </a:ext>
            </a:extLst>
          </p:cNvPr>
          <p:cNvSpPr>
            <a:spLocks noGrp="1"/>
          </p:cNvSpPr>
          <p:nvPr>
            <p:ph type="dt" sz="half" idx="2"/>
          </p:nvPr>
        </p:nvSpPr>
        <p:spPr>
          <a:xfrm>
            <a:off x="9550743" y="6223880"/>
            <a:ext cx="1268674" cy="211987"/>
          </a:xfrm>
        </p:spPr>
        <p:txBody>
          <a:bodyPr/>
          <a:lstStyle/>
          <a:p>
            <a:r>
              <a:rPr lang="en-US"/>
              <a:t>March 2019</a:t>
            </a:r>
          </a:p>
        </p:txBody>
      </p:sp>
    </p:spTree>
    <p:extLst>
      <p:ext uri="{BB962C8B-B14F-4D97-AF65-F5344CB8AC3E}">
        <p14:creationId xmlns:p14="http://schemas.microsoft.com/office/powerpoint/2010/main" val="3248428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D33B2-ABE8-462D-98AD-8E2757B7B777}"/>
              </a:ext>
            </a:extLst>
          </p:cNvPr>
          <p:cNvSpPr>
            <a:spLocks noGrp="1"/>
          </p:cNvSpPr>
          <p:nvPr>
            <p:ph type="ctrTitle"/>
          </p:nvPr>
        </p:nvSpPr>
        <p:spPr/>
        <p:txBody>
          <a:bodyPr/>
          <a:lstStyle/>
          <a:p>
            <a:r>
              <a:rPr lang="en-US"/>
              <a:t>Scheduling</a:t>
            </a:r>
          </a:p>
        </p:txBody>
      </p:sp>
      <p:sp>
        <p:nvSpPr>
          <p:cNvPr id="3" name="Subtitle 2">
            <a:extLst>
              <a:ext uri="{FF2B5EF4-FFF2-40B4-BE49-F238E27FC236}">
                <a16:creationId xmlns:a16="http://schemas.microsoft.com/office/drawing/2014/main" id="{F7FDC29F-55FC-40CD-8D1B-B27B37EF0895}"/>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28F0B4D0-FA93-4662-95F5-9F4A0F8A4AD2}"/>
              </a:ext>
            </a:extLst>
          </p:cNvPr>
          <p:cNvSpPr>
            <a:spLocks noGrp="1"/>
          </p:cNvSpPr>
          <p:nvPr>
            <p:ph type="sldNum" sz="quarter" idx="12"/>
          </p:nvPr>
        </p:nvSpPr>
        <p:spPr/>
        <p:txBody>
          <a:bodyPr/>
          <a:lstStyle/>
          <a:p>
            <a:fld id="{13C20B66-9CB3-4B57-BCF5-80EC90ADA063}" type="slidenum">
              <a:rPr lang="en-US" smtClean="0"/>
              <a:t>15</a:t>
            </a:fld>
            <a:endParaRPr lang="en-US"/>
          </a:p>
        </p:txBody>
      </p:sp>
      <p:sp>
        <p:nvSpPr>
          <p:cNvPr id="5" name="Date Placeholder 4">
            <a:extLst>
              <a:ext uri="{FF2B5EF4-FFF2-40B4-BE49-F238E27FC236}">
                <a16:creationId xmlns:a16="http://schemas.microsoft.com/office/drawing/2014/main" id="{6182A575-9742-4ACC-AAB4-015EEFF733FA}"/>
              </a:ext>
            </a:extLst>
          </p:cNvPr>
          <p:cNvSpPr>
            <a:spLocks noGrp="1"/>
          </p:cNvSpPr>
          <p:nvPr>
            <p:ph type="dt" sz="half" idx="2"/>
          </p:nvPr>
        </p:nvSpPr>
        <p:spPr/>
        <p:txBody>
          <a:bodyPr/>
          <a:lstStyle/>
          <a:p>
            <a:r>
              <a:rPr lang="en-US"/>
              <a:t>March 2019</a:t>
            </a:r>
          </a:p>
        </p:txBody>
      </p:sp>
    </p:spTree>
    <p:extLst>
      <p:ext uri="{BB962C8B-B14F-4D97-AF65-F5344CB8AC3E}">
        <p14:creationId xmlns:p14="http://schemas.microsoft.com/office/powerpoint/2010/main" val="2223955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DBB98-0E58-43C3-91CB-FFAC6345A92C}"/>
              </a:ext>
            </a:extLst>
          </p:cNvPr>
          <p:cNvSpPr>
            <a:spLocks noGrp="1"/>
          </p:cNvSpPr>
          <p:nvPr>
            <p:ph type="title"/>
          </p:nvPr>
        </p:nvSpPr>
        <p:spPr/>
        <p:txBody>
          <a:bodyPr/>
          <a:lstStyle/>
          <a:p>
            <a:r>
              <a:rPr lang="en-US"/>
              <a:t>Software Schedule</a:t>
            </a:r>
          </a:p>
        </p:txBody>
      </p:sp>
      <p:pic>
        <p:nvPicPr>
          <p:cNvPr id="7" name="Content Placeholder 6" descr="A screenshot of a cell phone&#10;&#10;Description automatically generated">
            <a:extLst>
              <a:ext uri="{FF2B5EF4-FFF2-40B4-BE49-F238E27FC236}">
                <a16:creationId xmlns:a16="http://schemas.microsoft.com/office/drawing/2014/main" id="{7FAEC794-EDA5-4462-8575-AD0A04B9948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515" b="17363"/>
          <a:stretch/>
        </p:blipFill>
        <p:spPr>
          <a:xfrm>
            <a:off x="1243489" y="1614394"/>
            <a:ext cx="9293376" cy="3678512"/>
          </a:xfrm>
        </p:spPr>
      </p:pic>
      <p:sp>
        <p:nvSpPr>
          <p:cNvPr id="4" name="Slide Number Placeholder 3">
            <a:extLst>
              <a:ext uri="{FF2B5EF4-FFF2-40B4-BE49-F238E27FC236}">
                <a16:creationId xmlns:a16="http://schemas.microsoft.com/office/drawing/2014/main" id="{0F605E3D-9AB1-40D6-B294-C3DADBF62A40}"/>
              </a:ext>
            </a:extLst>
          </p:cNvPr>
          <p:cNvSpPr>
            <a:spLocks noGrp="1"/>
          </p:cNvSpPr>
          <p:nvPr>
            <p:ph type="sldNum" sz="quarter" idx="12"/>
          </p:nvPr>
        </p:nvSpPr>
        <p:spPr/>
        <p:txBody>
          <a:bodyPr/>
          <a:lstStyle/>
          <a:p>
            <a:fld id="{13C20B66-9CB3-4B57-BCF5-80EC90ADA063}" type="slidenum">
              <a:rPr lang="en-US" smtClean="0"/>
              <a:t>16</a:t>
            </a:fld>
            <a:endParaRPr lang="en-US"/>
          </a:p>
        </p:txBody>
      </p:sp>
      <p:sp>
        <p:nvSpPr>
          <p:cNvPr id="5" name="Date Placeholder 4">
            <a:extLst>
              <a:ext uri="{FF2B5EF4-FFF2-40B4-BE49-F238E27FC236}">
                <a16:creationId xmlns:a16="http://schemas.microsoft.com/office/drawing/2014/main" id="{C085D862-8066-46D3-9BB8-9997BE539F80}"/>
              </a:ext>
            </a:extLst>
          </p:cNvPr>
          <p:cNvSpPr>
            <a:spLocks noGrp="1"/>
          </p:cNvSpPr>
          <p:nvPr>
            <p:ph type="dt" sz="half" idx="2"/>
          </p:nvPr>
        </p:nvSpPr>
        <p:spPr/>
        <p:txBody>
          <a:bodyPr/>
          <a:lstStyle/>
          <a:p>
            <a:r>
              <a:rPr lang="en-US"/>
              <a:t>March 2019</a:t>
            </a:r>
          </a:p>
        </p:txBody>
      </p:sp>
      <p:pic>
        <p:nvPicPr>
          <p:cNvPr id="8" name="Content Placeholder 6" descr="A screenshot of a cell phone&#10;&#10;Description automatically generated">
            <a:extLst>
              <a:ext uri="{FF2B5EF4-FFF2-40B4-BE49-F238E27FC236}">
                <a16:creationId xmlns:a16="http://schemas.microsoft.com/office/drawing/2014/main" id="{4E3394E8-8A74-4DCF-AD31-18AA5126C087}"/>
              </a:ext>
            </a:extLst>
          </p:cNvPr>
          <p:cNvPicPr>
            <a:picLocks noChangeAspect="1"/>
          </p:cNvPicPr>
          <p:nvPr/>
        </p:nvPicPr>
        <p:blipFill rotWithShape="1">
          <a:blip r:embed="rId2">
            <a:extLst>
              <a:ext uri="{28A0092B-C50C-407E-A947-70E740481C1C}">
                <a14:useLocalDpi xmlns:a14="http://schemas.microsoft.com/office/drawing/2010/main" val="0"/>
              </a:ext>
            </a:extLst>
          </a:blip>
          <a:srcRect b="91577"/>
          <a:stretch/>
        </p:blipFill>
        <p:spPr>
          <a:xfrm>
            <a:off x="1243489" y="1142219"/>
            <a:ext cx="9293376" cy="490874"/>
          </a:xfrm>
          <a:prstGeom prst="rect">
            <a:avLst/>
          </a:prstGeom>
        </p:spPr>
      </p:pic>
      <p:sp>
        <p:nvSpPr>
          <p:cNvPr id="10" name="TextBox 9">
            <a:extLst>
              <a:ext uri="{FF2B5EF4-FFF2-40B4-BE49-F238E27FC236}">
                <a16:creationId xmlns:a16="http://schemas.microsoft.com/office/drawing/2014/main" id="{EB8EBA1C-DB8F-4E44-BC12-D419A01BA408}"/>
              </a:ext>
            </a:extLst>
          </p:cNvPr>
          <p:cNvSpPr txBox="1"/>
          <p:nvPr/>
        </p:nvSpPr>
        <p:spPr>
          <a:xfrm>
            <a:off x="9216727" y="2072259"/>
            <a:ext cx="1268674" cy="461665"/>
          </a:xfrm>
          <a:prstGeom prst="rect">
            <a:avLst/>
          </a:prstGeom>
          <a:solidFill>
            <a:srgbClr val="00B050">
              <a:alpha val="40000"/>
            </a:srgbClr>
          </a:solidFill>
          <a:ln>
            <a:solidFill>
              <a:schemeClr val="tx1"/>
            </a:solidFill>
          </a:ln>
        </p:spPr>
        <p:txBody>
          <a:bodyPr wrap="square" rtlCol="0">
            <a:spAutoFit/>
          </a:bodyPr>
          <a:lstStyle/>
          <a:p>
            <a:r>
              <a:rPr lang="en-US" sz="1200"/>
              <a:t>Current Day. March , 4 2019</a:t>
            </a:r>
          </a:p>
        </p:txBody>
      </p:sp>
      <p:grpSp>
        <p:nvGrpSpPr>
          <p:cNvPr id="11" name="Group 10">
            <a:extLst>
              <a:ext uri="{FF2B5EF4-FFF2-40B4-BE49-F238E27FC236}">
                <a16:creationId xmlns:a16="http://schemas.microsoft.com/office/drawing/2014/main" id="{3AC066F8-52BA-4B54-A4A9-4D29BD58496B}"/>
              </a:ext>
            </a:extLst>
          </p:cNvPr>
          <p:cNvGrpSpPr/>
          <p:nvPr/>
        </p:nvGrpSpPr>
        <p:grpSpPr>
          <a:xfrm>
            <a:off x="9791917" y="2749656"/>
            <a:ext cx="2313187" cy="2265138"/>
            <a:chOff x="9823930" y="2131384"/>
            <a:chExt cx="2313187" cy="2265138"/>
          </a:xfrm>
        </p:grpSpPr>
        <p:sp>
          <p:nvSpPr>
            <p:cNvPr id="12" name="Rectangle: Rounded Corners 11">
              <a:extLst>
                <a:ext uri="{FF2B5EF4-FFF2-40B4-BE49-F238E27FC236}">
                  <a16:creationId xmlns:a16="http://schemas.microsoft.com/office/drawing/2014/main" id="{DF0CAFEF-E2E3-42BD-9F41-009CA68EA68F}"/>
                </a:ext>
              </a:extLst>
            </p:cNvPr>
            <p:cNvSpPr/>
            <p:nvPr/>
          </p:nvSpPr>
          <p:spPr>
            <a:xfrm>
              <a:off x="9823930" y="2131384"/>
              <a:ext cx="2313187" cy="2265138"/>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E6DC758-57F3-477F-B870-E3782420EB65}"/>
                </a:ext>
              </a:extLst>
            </p:cNvPr>
            <p:cNvSpPr/>
            <p:nvPr/>
          </p:nvSpPr>
          <p:spPr>
            <a:xfrm>
              <a:off x="10091156" y="2360484"/>
              <a:ext cx="293525" cy="211987"/>
            </a:xfrm>
            <a:prstGeom prst="rect">
              <a:avLst/>
            </a:prstGeom>
            <a:solidFill>
              <a:srgbClr val="28B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ACC9AA9-C6EA-4E9A-8197-ED3CFD3697E3}"/>
                </a:ext>
              </a:extLst>
            </p:cNvPr>
            <p:cNvSpPr/>
            <p:nvPr/>
          </p:nvSpPr>
          <p:spPr>
            <a:xfrm>
              <a:off x="10093483" y="2792479"/>
              <a:ext cx="273110" cy="211987"/>
            </a:xfrm>
            <a:prstGeom prst="rect">
              <a:avLst/>
            </a:prstGeom>
            <a:solidFill>
              <a:srgbClr val="A8F0F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BB20BA5-AF74-4EE0-9D66-34DCBBC707C1}"/>
                </a:ext>
              </a:extLst>
            </p:cNvPr>
            <p:cNvSpPr/>
            <p:nvPr/>
          </p:nvSpPr>
          <p:spPr>
            <a:xfrm>
              <a:off x="10093483" y="3230766"/>
              <a:ext cx="273110" cy="211987"/>
            </a:xfrm>
            <a:prstGeom prst="rect">
              <a:avLst/>
            </a:prstGeom>
            <a:solidFill>
              <a:srgbClr val="A8F0F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CF08CA7-4551-416B-9441-3A93B6565CFA}"/>
                </a:ext>
              </a:extLst>
            </p:cNvPr>
            <p:cNvSpPr/>
            <p:nvPr/>
          </p:nvSpPr>
          <p:spPr>
            <a:xfrm>
              <a:off x="10093483" y="3230765"/>
              <a:ext cx="134680" cy="211987"/>
            </a:xfrm>
            <a:prstGeom prst="rect">
              <a:avLst/>
            </a:prstGeom>
            <a:solidFill>
              <a:srgbClr val="28B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82BC831-6725-420A-A130-1B2326A3BACD}"/>
                </a:ext>
              </a:extLst>
            </p:cNvPr>
            <p:cNvSpPr txBox="1"/>
            <p:nvPr/>
          </p:nvSpPr>
          <p:spPr>
            <a:xfrm>
              <a:off x="10420072" y="2278457"/>
              <a:ext cx="1499128" cy="369332"/>
            </a:xfrm>
            <a:prstGeom prst="rect">
              <a:avLst/>
            </a:prstGeom>
            <a:noFill/>
          </p:spPr>
          <p:txBody>
            <a:bodyPr wrap="none" rtlCol="0">
              <a:spAutoFit/>
            </a:bodyPr>
            <a:lstStyle/>
            <a:p>
              <a:r>
                <a:rPr lang="en-US"/>
                <a:t>= Completed</a:t>
              </a:r>
            </a:p>
          </p:txBody>
        </p:sp>
        <p:sp>
          <p:nvSpPr>
            <p:cNvPr id="18" name="TextBox 17">
              <a:extLst>
                <a:ext uri="{FF2B5EF4-FFF2-40B4-BE49-F238E27FC236}">
                  <a16:creationId xmlns:a16="http://schemas.microsoft.com/office/drawing/2014/main" id="{E648A611-5741-415F-BB66-78F03564884B}"/>
                </a:ext>
              </a:extLst>
            </p:cNvPr>
            <p:cNvSpPr txBox="1"/>
            <p:nvPr/>
          </p:nvSpPr>
          <p:spPr>
            <a:xfrm>
              <a:off x="10364267" y="2697651"/>
              <a:ext cx="1648849" cy="369332"/>
            </a:xfrm>
            <a:prstGeom prst="rect">
              <a:avLst/>
            </a:prstGeom>
            <a:noFill/>
          </p:spPr>
          <p:txBody>
            <a:bodyPr wrap="none" rtlCol="0">
              <a:spAutoFit/>
            </a:bodyPr>
            <a:lstStyle/>
            <a:p>
              <a:r>
                <a:rPr lang="en-US"/>
                <a:t>= Future Work</a:t>
              </a:r>
            </a:p>
          </p:txBody>
        </p:sp>
        <p:sp>
          <p:nvSpPr>
            <p:cNvPr id="19" name="TextBox 18">
              <a:extLst>
                <a:ext uri="{FF2B5EF4-FFF2-40B4-BE49-F238E27FC236}">
                  <a16:creationId xmlns:a16="http://schemas.microsoft.com/office/drawing/2014/main" id="{DEC85114-E5A6-41FD-A11A-B2A680C994BF}"/>
                </a:ext>
              </a:extLst>
            </p:cNvPr>
            <p:cNvSpPr txBox="1"/>
            <p:nvPr/>
          </p:nvSpPr>
          <p:spPr>
            <a:xfrm>
              <a:off x="10384682" y="3169225"/>
              <a:ext cx="1563248" cy="369332"/>
            </a:xfrm>
            <a:prstGeom prst="rect">
              <a:avLst/>
            </a:prstGeom>
            <a:noFill/>
          </p:spPr>
          <p:txBody>
            <a:bodyPr wrap="none" rtlCol="0">
              <a:spAutoFit/>
            </a:bodyPr>
            <a:lstStyle/>
            <a:p>
              <a:r>
                <a:rPr lang="en-US"/>
                <a:t>= In Progress</a:t>
              </a:r>
            </a:p>
          </p:txBody>
        </p:sp>
        <p:sp>
          <p:nvSpPr>
            <p:cNvPr id="20" name="Rectangle 19">
              <a:extLst>
                <a:ext uri="{FF2B5EF4-FFF2-40B4-BE49-F238E27FC236}">
                  <a16:creationId xmlns:a16="http://schemas.microsoft.com/office/drawing/2014/main" id="{53FBD5E4-C968-488D-B471-25E4A0DF2EC9}"/>
                </a:ext>
              </a:extLst>
            </p:cNvPr>
            <p:cNvSpPr/>
            <p:nvPr/>
          </p:nvSpPr>
          <p:spPr>
            <a:xfrm>
              <a:off x="10091157" y="3669052"/>
              <a:ext cx="273110" cy="211986"/>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10A31AF-91CC-4B37-8A52-7A18F82EA4D9}"/>
                </a:ext>
              </a:extLst>
            </p:cNvPr>
            <p:cNvSpPr txBox="1"/>
            <p:nvPr/>
          </p:nvSpPr>
          <p:spPr>
            <a:xfrm>
              <a:off x="10420072" y="3570128"/>
              <a:ext cx="1088760" cy="369332"/>
            </a:xfrm>
            <a:prstGeom prst="rect">
              <a:avLst/>
            </a:prstGeom>
            <a:noFill/>
          </p:spPr>
          <p:txBody>
            <a:bodyPr wrap="none" rtlCol="0">
              <a:spAutoFit/>
            </a:bodyPr>
            <a:lstStyle/>
            <a:p>
              <a:r>
                <a:rPr lang="en-US"/>
                <a:t>= Margin</a:t>
              </a:r>
            </a:p>
          </p:txBody>
        </p:sp>
        <p:sp>
          <p:nvSpPr>
            <p:cNvPr id="22" name="Star: 5 Points 21">
              <a:extLst>
                <a:ext uri="{FF2B5EF4-FFF2-40B4-BE49-F238E27FC236}">
                  <a16:creationId xmlns:a16="http://schemas.microsoft.com/office/drawing/2014/main" id="{D73B9E6B-DAE1-48D5-A3B6-77BE64F86D33}"/>
                </a:ext>
              </a:extLst>
            </p:cNvPr>
            <p:cNvSpPr/>
            <p:nvPr/>
          </p:nvSpPr>
          <p:spPr>
            <a:xfrm>
              <a:off x="10091155" y="4028564"/>
              <a:ext cx="273109" cy="240477"/>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75D0ADC-BD20-4BE5-B1E5-73696D3A4FD2}"/>
                </a:ext>
              </a:extLst>
            </p:cNvPr>
            <p:cNvSpPr txBox="1"/>
            <p:nvPr/>
          </p:nvSpPr>
          <p:spPr>
            <a:xfrm>
              <a:off x="10417377" y="3981093"/>
              <a:ext cx="1370888" cy="369332"/>
            </a:xfrm>
            <a:prstGeom prst="rect">
              <a:avLst/>
            </a:prstGeom>
            <a:noFill/>
          </p:spPr>
          <p:txBody>
            <a:bodyPr wrap="none" rtlCol="0">
              <a:spAutoFit/>
            </a:bodyPr>
            <a:lstStyle/>
            <a:p>
              <a:r>
                <a:rPr lang="en-US"/>
                <a:t>= Milestone</a:t>
              </a:r>
            </a:p>
          </p:txBody>
        </p:sp>
      </p:grpSp>
      <p:sp>
        <p:nvSpPr>
          <p:cNvPr id="50" name="Rectangle 49">
            <a:extLst>
              <a:ext uri="{FF2B5EF4-FFF2-40B4-BE49-F238E27FC236}">
                <a16:creationId xmlns:a16="http://schemas.microsoft.com/office/drawing/2014/main" id="{71A5A498-BE8D-4F3E-B5F8-76A187100952}"/>
              </a:ext>
            </a:extLst>
          </p:cNvPr>
          <p:cNvSpPr/>
          <p:nvPr/>
        </p:nvSpPr>
        <p:spPr>
          <a:xfrm>
            <a:off x="9526844" y="5612921"/>
            <a:ext cx="858520" cy="119447"/>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99FE06BB-0899-4E7F-B244-21DD399B7282}"/>
              </a:ext>
            </a:extLst>
          </p:cNvPr>
          <p:cNvSpPr/>
          <p:nvPr/>
        </p:nvSpPr>
        <p:spPr>
          <a:xfrm>
            <a:off x="9539221" y="5803911"/>
            <a:ext cx="858520" cy="119447"/>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Content Placeholder 6" descr="A screenshot of a cell phone&#10;&#10;Description automatically generated">
            <a:extLst>
              <a:ext uri="{FF2B5EF4-FFF2-40B4-BE49-F238E27FC236}">
                <a16:creationId xmlns:a16="http://schemas.microsoft.com/office/drawing/2014/main" id="{16B1C3A8-BC0D-45A0-86C5-307E5B429C0B}"/>
              </a:ext>
            </a:extLst>
          </p:cNvPr>
          <p:cNvPicPr>
            <a:picLocks noChangeAspect="1"/>
          </p:cNvPicPr>
          <p:nvPr/>
        </p:nvPicPr>
        <p:blipFill rotWithShape="1">
          <a:blip r:embed="rId2">
            <a:extLst>
              <a:ext uri="{28A0092B-C50C-407E-A947-70E740481C1C}">
                <a14:useLocalDpi xmlns:a14="http://schemas.microsoft.com/office/drawing/2010/main" val="0"/>
              </a:ext>
            </a:extLst>
          </a:blip>
          <a:srcRect t="85778"/>
          <a:stretch/>
        </p:blipFill>
        <p:spPr>
          <a:xfrm>
            <a:off x="1243489" y="5281727"/>
            <a:ext cx="9293376" cy="828792"/>
          </a:xfrm>
          <a:prstGeom prst="rect">
            <a:avLst/>
          </a:prstGeom>
        </p:spPr>
      </p:pic>
      <p:sp>
        <p:nvSpPr>
          <p:cNvPr id="9" name="Rectangle 8">
            <a:extLst>
              <a:ext uri="{FF2B5EF4-FFF2-40B4-BE49-F238E27FC236}">
                <a16:creationId xmlns:a16="http://schemas.microsoft.com/office/drawing/2014/main" id="{B764F7E4-C9B2-4C9E-AD4A-F326158D6606}"/>
              </a:ext>
            </a:extLst>
          </p:cNvPr>
          <p:cNvSpPr/>
          <p:nvPr/>
        </p:nvSpPr>
        <p:spPr>
          <a:xfrm>
            <a:off x="8955441" y="1160348"/>
            <a:ext cx="137285" cy="4950171"/>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F99CF0A-FC34-4D30-91E4-1CBD0D0C0743}"/>
              </a:ext>
            </a:extLst>
          </p:cNvPr>
          <p:cNvSpPr/>
          <p:nvPr/>
        </p:nvSpPr>
        <p:spPr>
          <a:xfrm>
            <a:off x="9550743" y="5473123"/>
            <a:ext cx="858520" cy="14512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EF1ED676-E9E4-4B7F-A5AA-2B44C2CB808F}"/>
              </a:ext>
            </a:extLst>
          </p:cNvPr>
          <p:cNvSpPr/>
          <p:nvPr/>
        </p:nvSpPr>
        <p:spPr>
          <a:xfrm>
            <a:off x="9556146" y="5667506"/>
            <a:ext cx="858520" cy="14512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28240293-1153-4824-AD43-25F678C5CA88}"/>
              </a:ext>
            </a:extLst>
          </p:cNvPr>
          <p:cNvSpPr txBox="1"/>
          <p:nvPr/>
        </p:nvSpPr>
        <p:spPr>
          <a:xfrm>
            <a:off x="3632236" y="5473123"/>
            <a:ext cx="1021433" cy="646331"/>
          </a:xfrm>
          <a:prstGeom prst="rect">
            <a:avLst/>
          </a:prstGeom>
          <a:noFill/>
        </p:spPr>
        <p:txBody>
          <a:bodyPr wrap="none" rtlCol="0">
            <a:spAutoFit/>
          </a:bodyPr>
          <a:lstStyle/>
          <a:p>
            <a:r>
              <a:rPr lang="en-US" sz="1200" b="1"/>
              <a:t>Hours: 2/10</a:t>
            </a:r>
          </a:p>
          <a:p>
            <a:r>
              <a:rPr lang="en-US" sz="1200" b="1"/>
              <a:t>Hours: 0/5</a:t>
            </a:r>
          </a:p>
          <a:p>
            <a:r>
              <a:rPr lang="en-US" sz="1200" b="1"/>
              <a:t>Hours:8/15</a:t>
            </a:r>
          </a:p>
        </p:txBody>
      </p:sp>
      <p:sp>
        <p:nvSpPr>
          <p:cNvPr id="60" name="TextBox 59">
            <a:extLst>
              <a:ext uri="{FF2B5EF4-FFF2-40B4-BE49-F238E27FC236}">
                <a16:creationId xmlns:a16="http://schemas.microsoft.com/office/drawing/2014/main" id="{CE7797C2-0EAC-456D-8843-6200EB997086}"/>
              </a:ext>
            </a:extLst>
          </p:cNvPr>
          <p:cNvSpPr txBox="1"/>
          <p:nvPr/>
        </p:nvSpPr>
        <p:spPr>
          <a:xfrm>
            <a:off x="3864656" y="6211669"/>
            <a:ext cx="4852610" cy="646331"/>
          </a:xfrm>
          <a:prstGeom prst="rect">
            <a:avLst/>
          </a:prstGeom>
          <a:noFill/>
        </p:spPr>
        <p:txBody>
          <a:bodyPr wrap="none" rtlCol="0">
            <a:spAutoFit/>
          </a:bodyPr>
          <a:lstStyle/>
          <a:p>
            <a:r>
              <a:rPr lang="en-US" b="1"/>
              <a:t>Remaining hours: 20 hours</a:t>
            </a:r>
          </a:p>
          <a:p>
            <a:r>
              <a:rPr lang="en-US"/>
              <a:t>Note: Does not include integration of software</a:t>
            </a:r>
          </a:p>
        </p:txBody>
      </p:sp>
      <p:grpSp>
        <p:nvGrpSpPr>
          <p:cNvPr id="62" name="Group 61">
            <a:extLst>
              <a:ext uri="{FF2B5EF4-FFF2-40B4-BE49-F238E27FC236}">
                <a16:creationId xmlns:a16="http://schemas.microsoft.com/office/drawing/2014/main" id="{F4BAFF48-DCC6-4594-8EA9-3512323871BE}"/>
              </a:ext>
            </a:extLst>
          </p:cNvPr>
          <p:cNvGrpSpPr/>
          <p:nvPr/>
        </p:nvGrpSpPr>
        <p:grpSpPr>
          <a:xfrm>
            <a:off x="48569" y="5547390"/>
            <a:ext cx="1521813" cy="584775"/>
            <a:chOff x="130991" y="2487228"/>
            <a:chExt cx="1400094" cy="2807930"/>
          </a:xfrm>
        </p:grpSpPr>
        <p:sp>
          <p:nvSpPr>
            <p:cNvPr id="63" name="Right Brace 62">
              <a:extLst>
                <a:ext uri="{FF2B5EF4-FFF2-40B4-BE49-F238E27FC236}">
                  <a16:creationId xmlns:a16="http://schemas.microsoft.com/office/drawing/2014/main" id="{4CFEEC3B-14A0-4E03-B60A-F2A905076AE9}"/>
                </a:ext>
              </a:extLst>
            </p:cNvPr>
            <p:cNvSpPr/>
            <p:nvPr/>
          </p:nvSpPr>
          <p:spPr>
            <a:xfrm flipH="1">
              <a:off x="1320770" y="2547005"/>
              <a:ext cx="210315" cy="2644214"/>
            </a:xfrm>
            <a:prstGeom prst="rightBrace">
              <a:avLst>
                <a:gd name="adj1" fmla="val 8333"/>
                <a:gd name="adj2" fmla="val 5180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TextBox 63">
              <a:extLst>
                <a:ext uri="{FF2B5EF4-FFF2-40B4-BE49-F238E27FC236}">
                  <a16:creationId xmlns:a16="http://schemas.microsoft.com/office/drawing/2014/main" id="{D6B0C0F5-0ECD-40E5-8093-FB9A95D50E45}"/>
                </a:ext>
              </a:extLst>
            </p:cNvPr>
            <p:cNvSpPr txBox="1"/>
            <p:nvPr/>
          </p:nvSpPr>
          <p:spPr>
            <a:xfrm>
              <a:off x="130991" y="2487228"/>
              <a:ext cx="1189779" cy="2807930"/>
            </a:xfrm>
            <a:prstGeom prst="rect">
              <a:avLst/>
            </a:prstGeom>
            <a:noFill/>
          </p:spPr>
          <p:txBody>
            <a:bodyPr wrap="square" rtlCol="0">
              <a:spAutoFit/>
            </a:bodyPr>
            <a:lstStyle/>
            <a:p>
              <a:pPr algn="ctr"/>
              <a:r>
                <a:rPr lang="en-US" sz="1600"/>
                <a:t>Unfinished Software</a:t>
              </a:r>
            </a:p>
          </p:txBody>
        </p:sp>
      </p:grpSp>
    </p:spTree>
    <p:extLst>
      <p:ext uri="{BB962C8B-B14F-4D97-AF65-F5344CB8AC3E}">
        <p14:creationId xmlns:p14="http://schemas.microsoft.com/office/powerpoint/2010/main" val="1289400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DBB98-0E58-43C3-91CB-FFAC6345A92C}"/>
              </a:ext>
            </a:extLst>
          </p:cNvPr>
          <p:cNvSpPr>
            <a:spLocks noGrp="1"/>
          </p:cNvSpPr>
          <p:nvPr>
            <p:ph type="title"/>
          </p:nvPr>
        </p:nvSpPr>
        <p:spPr/>
        <p:txBody>
          <a:bodyPr/>
          <a:lstStyle/>
          <a:p>
            <a:r>
              <a:rPr lang="en-US"/>
              <a:t>Integration &amp; Test Schedule</a:t>
            </a:r>
          </a:p>
        </p:txBody>
      </p:sp>
      <p:sp>
        <p:nvSpPr>
          <p:cNvPr id="4" name="Slide Number Placeholder 3">
            <a:extLst>
              <a:ext uri="{FF2B5EF4-FFF2-40B4-BE49-F238E27FC236}">
                <a16:creationId xmlns:a16="http://schemas.microsoft.com/office/drawing/2014/main" id="{0F605E3D-9AB1-40D6-B294-C3DADBF62A40}"/>
              </a:ext>
            </a:extLst>
          </p:cNvPr>
          <p:cNvSpPr>
            <a:spLocks noGrp="1"/>
          </p:cNvSpPr>
          <p:nvPr>
            <p:ph type="sldNum" sz="quarter" idx="12"/>
          </p:nvPr>
        </p:nvSpPr>
        <p:spPr/>
        <p:txBody>
          <a:bodyPr/>
          <a:lstStyle/>
          <a:p>
            <a:fld id="{13C20B66-9CB3-4B57-BCF5-80EC90ADA063}" type="slidenum">
              <a:rPr lang="en-US" smtClean="0"/>
              <a:t>17</a:t>
            </a:fld>
            <a:endParaRPr lang="en-US"/>
          </a:p>
        </p:txBody>
      </p:sp>
      <p:sp>
        <p:nvSpPr>
          <p:cNvPr id="5" name="Date Placeholder 4">
            <a:extLst>
              <a:ext uri="{FF2B5EF4-FFF2-40B4-BE49-F238E27FC236}">
                <a16:creationId xmlns:a16="http://schemas.microsoft.com/office/drawing/2014/main" id="{C085D862-8066-46D3-9BB8-9997BE539F80}"/>
              </a:ext>
            </a:extLst>
          </p:cNvPr>
          <p:cNvSpPr>
            <a:spLocks noGrp="1"/>
          </p:cNvSpPr>
          <p:nvPr>
            <p:ph type="dt" sz="half" idx="2"/>
          </p:nvPr>
        </p:nvSpPr>
        <p:spPr/>
        <p:txBody>
          <a:bodyPr/>
          <a:lstStyle/>
          <a:p>
            <a:r>
              <a:rPr lang="en-US"/>
              <a:t>March 2019</a:t>
            </a:r>
          </a:p>
        </p:txBody>
      </p:sp>
      <p:grpSp>
        <p:nvGrpSpPr>
          <p:cNvPr id="9" name="Group 8">
            <a:extLst>
              <a:ext uri="{FF2B5EF4-FFF2-40B4-BE49-F238E27FC236}">
                <a16:creationId xmlns:a16="http://schemas.microsoft.com/office/drawing/2014/main" id="{0D9FA1C6-3D06-4BB2-9207-8AC6C74ACE6B}"/>
              </a:ext>
            </a:extLst>
          </p:cNvPr>
          <p:cNvGrpSpPr/>
          <p:nvPr/>
        </p:nvGrpSpPr>
        <p:grpSpPr>
          <a:xfrm>
            <a:off x="1661191" y="1075961"/>
            <a:ext cx="8869618" cy="5195935"/>
            <a:chOff x="2088338" y="1226430"/>
            <a:chExt cx="7512050" cy="4400655"/>
          </a:xfrm>
        </p:grpSpPr>
        <p:pic>
          <p:nvPicPr>
            <p:cNvPr id="7" name="Picture 6" descr="A screenshot of a cell phone&#10;&#10;Description automatically generated">
              <a:extLst>
                <a:ext uri="{FF2B5EF4-FFF2-40B4-BE49-F238E27FC236}">
                  <a16:creationId xmlns:a16="http://schemas.microsoft.com/office/drawing/2014/main" id="{089D895F-4947-4B23-8EA3-C4D648497BB2}"/>
                </a:ext>
              </a:extLst>
            </p:cNvPr>
            <p:cNvPicPr>
              <a:picLocks noChangeAspect="1"/>
            </p:cNvPicPr>
            <p:nvPr/>
          </p:nvPicPr>
          <p:blipFill rotWithShape="1">
            <a:blip r:embed="rId2">
              <a:extLst>
                <a:ext uri="{28A0092B-C50C-407E-A947-70E740481C1C}">
                  <a14:useLocalDpi xmlns:a14="http://schemas.microsoft.com/office/drawing/2010/main" val="0"/>
                </a:ext>
              </a:extLst>
            </a:blip>
            <a:srcRect t="22711"/>
            <a:stretch/>
          </p:blipFill>
          <p:spPr>
            <a:xfrm>
              <a:off x="2088338" y="1646816"/>
              <a:ext cx="7512050" cy="3980269"/>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98C566CA-79AD-4ACC-8760-0AF82544AF13}"/>
                </a:ext>
              </a:extLst>
            </p:cNvPr>
            <p:cNvPicPr>
              <a:picLocks noChangeAspect="1"/>
            </p:cNvPicPr>
            <p:nvPr/>
          </p:nvPicPr>
          <p:blipFill rotWithShape="1">
            <a:blip r:embed="rId2">
              <a:extLst>
                <a:ext uri="{28A0092B-C50C-407E-A947-70E740481C1C}">
                  <a14:useLocalDpi xmlns:a14="http://schemas.microsoft.com/office/drawing/2010/main" val="0"/>
                </a:ext>
              </a:extLst>
            </a:blip>
            <a:srcRect b="91607"/>
            <a:stretch/>
          </p:blipFill>
          <p:spPr>
            <a:xfrm>
              <a:off x="2088338" y="1226430"/>
              <a:ext cx="7512050" cy="432249"/>
            </a:xfrm>
            <a:prstGeom prst="rect">
              <a:avLst/>
            </a:prstGeom>
          </p:spPr>
        </p:pic>
      </p:grpSp>
      <p:grpSp>
        <p:nvGrpSpPr>
          <p:cNvPr id="10" name="Group 9">
            <a:extLst>
              <a:ext uri="{FF2B5EF4-FFF2-40B4-BE49-F238E27FC236}">
                <a16:creationId xmlns:a16="http://schemas.microsoft.com/office/drawing/2014/main" id="{83EE6EBC-4CEB-4CC8-B46F-A91BEFFE3DC0}"/>
              </a:ext>
            </a:extLst>
          </p:cNvPr>
          <p:cNvGrpSpPr/>
          <p:nvPr/>
        </p:nvGrpSpPr>
        <p:grpSpPr>
          <a:xfrm>
            <a:off x="9608303" y="1897707"/>
            <a:ext cx="2313187" cy="2265138"/>
            <a:chOff x="9823930" y="2131384"/>
            <a:chExt cx="2313187" cy="2265138"/>
          </a:xfrm>
        </p:grpSpPr>
        <p:sp>
          <p:nvSpPr>
            <p:cNvPr id="11" name="Rectangle: Rounded Corners 10">
              <a:extLst>
                <a:ext uri="{FF2B5EF4-FFF2-40B4-BE49-F238E27FC236}">
                  <a16:creationId xmlns:a16="http://schemas.microsoft.com/office/drawing/2014/main" id="{76FF3B58-36F0-4194-A227-F4DCA68EBC15}"/>
                </a:ext>
              </a:extLst>
            </p:cNvPr>
            <p:cNvSpPr/>
            <p:nvPr/>
          </p:nvSpPr>
          <p:spPr>
            <a:xfrm>
              <a:off x="9823930" y="2131384"/>
              <a:ext cx="2313187" cy="2265138"/>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1E30E3D-5E07-4014-92CB-4164E5FB2EBA}"/>
                </a:ext>
              </a:extLst>
            </p:cNvPr>
            <p:cNvSpPr/>
            <p:nvPr/>
          </p:nvSpPr>
          <p:spPr>
            <a:xfrm>
              <a:off x="10091156" y="2360484"/>
              <a:ext cx="293525" cy="211987"/>
            </a:xfrm>
            <a:prstGeom prst="rect">
              <a:avLst/>
            </a:prstGeom>
            <a:solidFill>
              <a:srgbClr val="28B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10F43C3-A7A0-45FF-818B-6ACADC666163}"/>
                </a:ext>
              </a:extLst>
            </p:cNvPr>
            <p:cNvSpPr/>
            <p:nvPr/>
          </p:nvSpPr>
          <p:spPr>
            <a:xfrm>
              <a:off x="10093483" y="2792479"/>
              <a:ext cx="273110" cy="211987"/>
            </a:xfrm>
            <a:prstGeom prst="rect">
              <a:avLst/>
            </a:prstGeom>
            <a:solidFill>
              <a:srgbClr val="A8F0F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BED8FB8-C768-48CC-AE89-F9B16CC563C2}"/>
                </a:ext>
              </a:extLst>
            </p:cNvPr>
            <p:cNvSpPr/>
            <p:nvPr/>
          </p:nvSpPr>
          <p:spPr>
            <a:xfrm>
              <a:off x="10093483" y="3230766"/>
              <a:ext cx="273110" cy="211987"/>
            </a:xfrm>
            <a:prstGeom prst="rect">
              <a:avLst/>
            </a:prstGeom>
            <a:solidFill>
              <a:srgbClr val="A8F0F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CF841CF-4C8F-4AA6-A87F-09105DFAFB4A}"/>
                </a:ext>
              </a:extLst>
            </p:cNvPr>
            <p:cNvSpPr/>
            <p:nvPr/>
          </p:nvSpPr>
          <p:spPr>
            <a:xfrm>
              <a:off x="10093483" y="3230765"/>
              <a:ext cx="134680" cy="211987"/>
            </a:xfrm>
            <a:prstGeom prst="rect">
              <a:avLst/>
            </a:prstGeom>
            <a:solidFill>
              <a:srgbClr val="28B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A5E2339-DD3A-404D-A84A-715E28C7B6CD}"/>
                </a:ext>
              </a:extLst>
            </p:cNvPr>
            <p:cNvSpPr txBox="1"/>
            <p:nvPr/>
          </p:nvSpPr>
          <p:spPr>
            <a:xfrm>
              <a:off x="10420072" y="2278457"/>
              <a:ext cx="1499128" cy="369332"/>
            </a:xfrm>
            <a:prstGeom prst="rect">
              <a:avLst/>
            </a:prstGeom>
            <a:noFill/>
          </p:spPr>
          <p:txBody>
            <a:bodyPr wrap="none" rtlCol="0">
              <a:spAutoFit/>
            </a:bodyPr>
            <a:lstStyle/>
            <a:p>
              <a:r>
                <a:rPr lang="en-US"/>
                <a:t>= Completed</a:t>
              </a:r>
            </a:p>
          </p:txBody>
        </p:sp>
        <p:sp>
          <p:nvSpPr>
            <p:cNvPr id="17" name="TextBox 16">
              <a:extLst>
                <a:ext uri="{FF2B5EF4-FFF2-40B4-BE49-F238E27FC236}">
                  <a16:creationId xmlns:a16="http://schemas.microsoft.com/office/drawing/2014/main" id="{44047432-E1EC-4C07-9552-0F0DB32E4473}"/>
                </a:ext>
              </a:extLst>
            </p:cNvPr>
            <p:cNvSpPr txBox="1"/>
            <p:nvPr/>
          </p:nvSpPr>
          <p:spPr>
            <a:xfrm>
              <a:off x="10364267" y="2697651"/>
              <a:ext cx="1648849" cy="369332"/>
            </a:xfrm>
            <a:prstGeom prst="rect">
              <a:avLst/>
            </a:prstGeom>
            <a:noFill/>
          </p:spPr>
          <p:txBody>
            <a:bodyPr wrap="none" rtlCol="0">
              <a:spAutoFit/>
            </a:bodyPr>
            <a:lstStyle/>
            <a:p>
              <a:r>
                <a:rPr lang="en-US"/>
                <a:t>= Future Work</a:t>
              </a:r>
            </a:p>
          </p:txBody>
        </p:sp>
        <p:sp>
          <p:nvSpPr>
            <p:cNvPr id="18" name="TextBox 17">
              <a:extLst>
                <a:ext uri="{FF2B5EF4-FFF2-40B4-BE49-F238E27FC236}">
                  <a16:creationId xmlns:a16="http://schemas.microsoft.com/office/drawing/2014/main" id="{43316B9B-E4F9-4DF7-9937-ADEFEC54FC4E}"/>
                </a:ext>
              </a:extLst>
            </p:cNvPr>
            <p:cNvSpPr txBox="1"/>
            <p:nvPr/>
          </p:nvSpPr>
          <p:spPr>
            <a:xfrm>
              <a:off x="10384682" y="3169225"/>
              <a:ext cx="1563248" cy="369332"/>
            </a:xfrm>
            <a:prstGeom prst="rect">
              <a:avLst/>
            </a:prstGeom>
            <a:noFill/>
          </p:spPr>
          <p:txBody>
            <a:bodyPr wrap="none" rtlCol="0">
              <a:spAutoFit/>
            </a:bodyPr>
            <a:lstStyle/>
            <a:p>
              <a:r>
                <a:rPr lang="en-US"/>
                <a:t>= In Progress</a:t>
              </a:r>
            </a:p>
          </p:txBody>
        </p:sp>
        <p:sp>
          <p:nvSpPr>
            <p:cNvPr id="19" name="Rectangle 18">
              <a:extLst>
                <a:ext uri="{FF2B5EF4-FFF2-40B4-BE49-F238E27FC236}">
                  <a16:creationId xmlns:a16="http://schemas.microsoft.com/office/drawing/2014/main" id="{1F3B8663-23AC-4EEA-BDDE-ACEFA3871E4E}"/>
                </a:ext>
              </a:extLst>
            </p:cNvPr>
            <p:cNvSpPr/>
            <p:nvPr/>
          </p:nvSpPr>
          <p:spPr>
            <a:xfrm>
              <a:off x="10091157" y="3669052"/>
              <a:ext cx="273110" cy="211986"/>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43B8C30-397E-4558-AF49-4C96C6C1E11C}"/>
                </a:ext>
              </a:extLst>
            </p:cNvPr>
            <p:cNvSpPr txBox="1"/>
            <p:nvPr/>
          </p:nvSpPr>
          <p:spPr>
            <a:xfrm>
              <a:off x="10420072" y="3570128"/>
              <a:ext cx="1088760" cy="369332"/>
            </a:xfrm>
            <a:prstGeom prst="rect">
              <a:avLst/>
            </a:prstGeom>
            <a:noFill/>
          </p:spPr>
          <p:txBody>
            <a:bodyPr wrap="none" rtlCol="0">
              <a:spAutoFit/>
            </a:bodyPr>
            <a:lstStyle/>
            <a:p>
              <a:r>
                <a:rPr lang="en-US"/>
                <a:t>= Margin</a:t>
              </a:r>
            </a:p>
          </p:txBody>
        </p:sp>
        <p:sp>
          <p:nvSpPr>
            <p:cNvPr id="21" name="Star: 5 Points 20">
              <a:extLst>
                <a:ext uri="{FF2B5EF4-FFF2-40B4-BE49-F238E27FC236}">
                  <a16:creationId xmlns:a16="http://schemas.microsoft.com/office/drawing/2014/main" id="{45E97465-00F0-46CD-A8E3-0ADBED009DB5}"/>
                </a:ext>
              </a:extLst>
            </p:cNvPr>
            <p:cNvSpPr/>
            <p:nvPr/>
          </p:nvSpPr>
          <p:spPr>
            <a:xfrm>
              <a:off x="10091155" y="4028564"/>
              <a:ext cx="273109" cy="240477"/>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BCB3380-D492-4992-8F8C-5BF5064BB506}"/>
                </a:ext>
              </a:extLst>
            </p:cNvPr>
            <p:cNvSpPr txBox="1"/>
            <p:nvPr/>
          </p:nvSpPr>
          <p:spPr>
            <a:xfrm>
              <a:off x="10417377" y="3981093"/>
              <a:ext cx="1370888" cy="369332"/>
            </a:xfrm>
            <a:prstGeom prst="rect">
              <a:avLst/>
            </a:prstGeom>
            <a:noFill/>
          </p:spPr>
          <p:txBody>
            <a:bodyPr wrap="none" rtlCol="0">
              <a:spAutoFit/>
            </a:bodyPr>
            <a:lstStyle/>
            <a:p>
              <a:r>
                <a:rPr lang="en-US"/>
                <a:t>= Milestone</a:t>
              </a:r>
            </a:p>
          </p:txBody>
        </p:sp>
      </p:grpSp>
      <p:sp>
        <p:nvSpPr>
          <p:cNvPr id="25" name="Rectangle 24">
            <a:extLst>
              <a:ext uri="{FF2B5EF4-FFF2-40B4-BE49-F238E27FC236}">
                <a16:creationId xmlns:a16="http://schemas.microsoft.com/office/drawing/2014/main" id="{C923E09D-D383-4D8B-B341-AE294EE4CDEF}"/>
              </a:ext>
            </a:extLst>
          </p:cNvPr>
          <p:cNvSpPr/>
          <p:nvPr/>
        </p:nvSpPr>
        <p:spPr>
          <a:xfrm>
            <a:off x="7272594" y="1112227"/>
            <a:ext cx="191462" cy="5159669"/>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3CE0AA3-1A45-4BC7-B308-23556F8BB51E}"/>
              </a:ext>
            </a:extLst>
          </p:cNvPr>
          <p:cNvSpPr txBox="1"/>
          <p:nvPr/>
        </p:nvSpPr>
        <p:spPr>
          <a:xfrm>
            <a:off x="7463934" y="2135558"/>
            <a:ext cx="1210101" cy="461665"/>
          </a:xfrm>
          <a:prstGeom prst="rect">
            <a:avLst/>
          </a:prstGeom>
          <a:solidFill>
            <a:srgbClr val="00B050">
              <a:alpha val="40000"/>
            </a:srgbClr>
          </a:solidFill>
          <a:ln>
            <a:solidFill>
              <a:schemeClr val="tx1"/>
            </a:solidFill>
          </a:ln>
        </p:spPr>
        <p:txBody>
          <a:bodyPr wrap="square" rtlCol="0">
            <a:spAutoFit/>
          </a:bodyPr>
          <a:lstStyle/>
          <a:p>
            <a:r>
              <a:rPr lang="en-US" sz="1200"/>
              <a:t>Current Day. March , 4 2019</a:t>
            </a:r>
          </a:p>
        </p:txBody>
      </p:sp>
      <p:grpSp>
        <p:nvGrpSpPr>
          <p:cNvPr id="27" name="Group 26">
            <a:extLst>
              <a:ext uri="{FF2B5EF4-FFF2-40B4-BE49-F238E27FC236}">
                <a16:creationId xmlns:a16="http://schemas.microsoft.com/office/drawing/2014/main" id="{1782FA1C-712D-4D91-89E8-123DF87F05D5}"/>
              </a:ext>
            </a:extLst>
          </p:cNvPr>
          <p:cNvGrpSpPr/>
          <p:nvPr/>
        </p:nvGrpSpPr>
        <p:grpSpPr>
          <a:xfrm>
            <a:off x="672400" y="1865335"/>
            <a:ext cx="1299509" cy="2642870"/>
            <a:chOff x="231577" y="2547005"/>
            <a:chExt cx="1299509" cy="2642870"/>
          </a:xfrm>
        </p:grpSpPr>
        <p:sp>
          <p:nvSpPr>
            <p:cNvPr id="28" name="Right Brace 27">
              <a:extLst>
                <a:ext uri="{FF2B5EF4-FFF2-40B4-BE49-F238E27FC236}">
                  <a16:creationId xmlns:a16="http://schemas.microsoft.com/office/drawing/2014/main" id="{62053997-A223-46C6-8BC2-C1E970ED3B29}"/>
                </a:ext>
              </a:extLst>
            </p:cNvPr>
            <p:cNvSpPr/>
            <p:nvPr/>
          </p:nvSpPr>
          <p:spPr>
            <a:xfrm flipH="1">
              <a:off x="1125827" y="2547005"/>
              <a:ext cx="405259" cy="264287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ED43EDCA-F5CA-4D4C-8869-D69AB4D386F1}"/>
                </a:ext>
              </a:extLst>
            </p:cNvPr>
            <p:cNvSpPr txBox="1"/>
            <p:nvPr/>
          </p:nvSpPr>
          <p:spPr>
            <a:xfrm>
              <a:off x="231577" y="3587979"/>
              <a:ext cx="846980" cy="584775"/>
            </a:xfrm>
            <a:prstGeom prst="rect">
              <a:avLst/>
            </a:prstGeom>
            <a:noFill/>
          </p:spPr>
          <p:txBody>
            <a:bodyPr wrap="square" rtlCol="0">
              <a:spAutoFit/>
            </a:bodyPr>
            <a:lstStyle/>
            <a:p>
              <a:pPr algn="ctr"/>
              <a:r>
                <a:rPr lang="en-US" sz="1600"/>
                <a:t>Unit Testing</a:t>
              </a:r>
            </a:p>
          </p:txBody>
        </p:sp>
      </p:grpSp>
      <p:sp>
        <p:nvSpPr>
          <p:cNvPr id="30" name="Right Brace 29">
            <a:extLst>
              <a:ext uri="{FF2B5EF4-FFF2-40B4-BE49-F238E27FC236}">
                <a16:creationId xmlns:a16="http://schemas.microsoft.com/office/drawing/2014/main" id="{529C3C63-4996-4A60-BF77-9965A00E06DE}"/>
              </a:ext>
            </a:extLst>
          </p:cNvPr>
          <p:cNvSpPr/>
          <p:nvPr/>
        </p:nvSpPr>
        <p:spPr>
          <a:xfrm flipH="1">
            <a:off x="1529140" y="4566071"/>
            <a:ext cx="405258" cy="1657809"/>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B280015B-65CB-4528-B787-F497B8055790}"/>
              </a:ext>
            </a:extLst>
          </p:cNvPr>
          <p:cNvSpPr txBox="1"/>
          <p:nvPr/>
        </p:nvSpPr>
        <p:spPr>
          <a:xfrm>
            <a:off x="245629" y="4787215"/>
            <a:ext cx="1415562" cy="830997"/>
          </a:xfrm>
          <a:prstGeom prst="rect">
            <a:avLst/>
          </a:prstGeom>
          <a:noFill/>
        </p:spPr>
        <p:txBody>
          <a:bodyPr wrap="square" rtlCol="0">
            <a:spAutoFit/>
          </a:bodyPr>
          <a:lstStyle/>
          <a:p>
            <a:pPr algn="ctr"/>
            <a:r>
              <a:rPr lang="en-US" sz="1600"/>
              <a:t>Subsystem Integrated Tests</a:t>
            </a:r>
          </a:p>
        </p:txBody>
      </p:sp>
      <p:sp>
        <p:nvSpPr>
          <p:cNvPr id="33" name="Rectangle 32">
            <a:extLst>
              <a:ext uri="{FF2B5EF4-FFF2-40B4-BE49-F238E27FC236}">
                <a16:creationId xmlns:a16="http://schemas.microsoft.com/office/drawing/2014/main" id="{02BFA923-5474-404B-9732-A16A5CD60245}"/>
              </a:ext>
            </a:extLst>
          </p:cNvPr>
          <p:cNvSpPr/>
          <p:nvPr/>
        </p:nvSpPr>
        <p:spPr>
          <a:xfrm flipV="1">
            <a:off x="7835244" y="5469468"/>
            <a:ext cx="321124" cy="12089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BA820E4-346B-4039-97E6-437528B87DBA}"/>
              </a:ext>
            </a:extLst>
          </p:cNvPr>
          <p:cNvSpPr/>
          <p:nvPr/>
        </p:nvSpPr>
        <p:spPr>
          <a:xfrm flipV="1">
            <a:off x="7835244" y="5661144"/>
            <a:ext cx="321124" cy="12089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7D37E7A-F21B-40AC-B81C-4E2979157D2C}"/>
              </a:ext>
            </a:extLst>
          </p:cNvPr>
          <p:cNvSpPr/>
          <p:nvPr/>
        </p:nvSpPr>
        <p:spPr>
          <a:xfrm flipV="1">
            <a:off x="7847793" y="5852820"/>
            <a:ext cx="321124" cy="12089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F0A8D08-7DCB-4E18-83A7-0E43CAF6E702}"/>
              </a:ext>
            </a:extLst>
          </p:cNvPr>
          <p:cNvSpPr/>
          <p:nvPr/>
        </p:nvSpPr>
        <p:spPr>
          <a:xfrm flipV="1">
            <a:off x="7835244" y="6060509"/>
            <a:ext cx="321124" cy="12089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2526215-DB74-44AA-B447-8DA0B4816418}"/>
              </a:ext>
            </a:extLst>
          </p:cNvPr>
          <p:cNvSpPr/>
          <p:nvPr/>
        </p:nvSpPr>
        <p:spPr>
          <a:xfrm flipV="1">
            <a:off x="7842294" y="5274080"/>
            <a:ext cx="321124" cy="12089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2629322-C1A9-4E45-AE3C-00010260D932}"/>
              </a:ext>
            </a:extLst>
          </p:cNvPr>
          <p:cNvSpPr/>
          <p:nvPr/>
        </p:nvSpPr>
        <p:spPr>
          <a:xfrm flipV="1">
            <a:off x="7824408" y="5082405"/>
            <a:ext cx="321124" cy="12089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7453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DBB98-0E58-43C3-91CB-FFAC6345A92C}"/>
              </a:ext>
            </a:extLst>
          </p:cNvPr>
          <p:cNvSpPr>
            <a:spLocks noGrp="1"/>
          </p:cNvSpPr>
          <p:nvPr>
            <p:ph type="title"/>
          </p:nvPr>
        </p:nvSpPr>
        <p:spPr/>
        <p:txBody>
          <a:bodyPr/>
          <a:lstStyle/>
          <a:p>
            <a:r>
              <a:rPr lang="en-US"/>
              <a:t>Integration &amp; Test Schedule</a:t>
            </a:r>
          </a:p>
        </p:txBody>
      </p:sp>
      <p:pic>
        <p:nvPicPr>
          <p:cNvPr id="7" name="Content Placeholder 6" descr="A screenshot of a cell phone&#10;&#10;Description automatically generated">
            <a:extLst>
              <a:ext uri="{FF2B5EF4-FFF2-40B4-BE49-F238E27FC236}">
                <a16:creationId xmlns:a16="http://schemas.microsoft.com/office/drawing/2014/main" id="{C217A70B-0741-4F86-92D0-FE42196B09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3677" y="1079767"/>
            <a:ext cx="9524646" cy="5144113"/>
          </a:xfrm>
        </p:spPr>
      </p:pic>
      <p:sp>
        <p:nvSpPr>
          <p:cNvPr id="4" name="Slide Number Placeholder 3">
            <a:extLst>
              <a:ext uri="{FF2B5EF4-FFF2-40B4-BE49-F238E27FC236}">
                <a16:creationId xmlns:a16="http://schemas.microsoft.com/office/drawing/2014/main" id="{0F605E3D-9AB1-40D6-B294-C3DADBF62A40}"/>
              </a:ext>
            </a:extLst>
          </p:cNvPr>
          <p:cNvSpPr>
            <a:spLocks noGrp="1"/>
          </p:cNvSpPr>
          <p:nvPr>
            <p:ph type="sldNum" sz="quarter" idx="12"/>
          </p:nvPr>
        </p:nvSpPr>
        <p:spPr/>
        <p:txBody>
          <a:bodyPr/>
          <a:lstStyle/>
          <a:p>
            <a:fld id="{13C20B66-9CB3-4B57-BCF5-80EC90ADA063}" type="slidenum">
              <a:rPr lang="en-US" smtClean="0"/>
              <a:t>18</a:t>
            </a:fld>
            <a:endParaRPr lang="en-US"/>
          </a:p>
        </p:txBody>
      </p:sp>
      <p:sp>
        <p:nvSpPr>
          <p:cNvPr id="5" name="Date Placeholder 4">
            <a:extLst>
              <a:ext uri="{FF2B5EF4-FFF2-40B4-BE49-F238E27FC236}">
                <a16:creationId xmlns:a16="http://schemas.microsoft.com/office/drawing/2014/main" id="{C085D862-8066-46D3-9BB8-9997BE539F80}"/>
              </a:ext>
            </a:extLst>
          </p:cNvPr>
          <p:cNvSpPr>
            <a:spLocks noGrp="1"/>
          </p:cNvSpPr>
          <p:nvPr>
            <p:ph type="dt" sz="half" idx="2"/>
          </p:nvPr>
        </p:nvSpPr>
        <p:spPr/>
        <p:txBody>
          <a:bodyPr/>
          <a:lstStyle/>
          <a:p>
            <a:r>
              <a:rPr lang="en-US"/>
              <a:t>March 2019</a:t>
            </a:r>
          </a:p>
        </p:txBody>
      </p:sp>
      <p:sp>
        <p:nvSpPr>
          <p:cNvPr id="8" name="Rectangle 7">
            <a:extLst>
              <a:ext uri="{FF2B5EF4-FFF2-40B4-BE49-F238E27FC236}">
                <a16:creationId xmlns:a16="http://schemas.microsoft.com/office/drawing/2014/main" id="{506DA25D-D23D-47AB-AA8B-87F3AA682E6C}"/>
              </a:ext>
            </a:extLst>
          </p:cNvPr>
          <p:cNvSpPr/>
          <p:nvPr/>
        </p:nvSpPr>
        <p:spPr>
          <a:xfrm>
            <a:off x="7347021" y="1082094"/>
            <a:ext cx="191462" cy="5159669"/>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1FC3019-98D5-4002-9946-A46A9F888E67}"/>
              </a:ext>
            </a:extLst>
          </p:cNvPr>
          <p:cNvSpPr txBox="1"/>
          <p:nvPr/>
        </p:nvSpPr>
        <p:spPr>
          <a:xfrm>
            <a:off x="6096000" y="2967335"/>
            <a:ext cx="1210101" cy="461665"/>
          </a:xfrm>
          <a:prstGeom prst="rect">
            <a:avLst/>
          </a:prstGeom>
          <a:solidFill>
            <a:srgbClr val="00B050">
              <a:alpha val="40000"/>
            </a:srgbClr>
          </a:solidFill>
          <a:ln>
            <a:solidFill>
              <a:schemeClr val="tx1"/>
            </a:solidFill>
          </a:ln>
        </p:spPr>
        <p:txBody>
          <a:bodyPr wrap="square" rtlCol="0">
            <a:spAutoFit/>
          </a:bodyPr>
          <a:lstStyle/>
          <a:p>
            <a:r>
              <a:rPr lang="en-US" sz="1200"/>
              <a:t>Current Day. March , 4 2019</a:t>
            </a:r>
          </a:p>
        </p:txBody>
      </p:sp>
      <p:grpSp>
        <p:nvGrpSpPr>
          <p:cNvPr id="10" name="Group 9">
            <a:extLst>
              <a:ext uri="{FF2B5EF4-FFF2-40B4-BE49-F238E27FC236}">
                <a16:creationId xmlns:a16="http://schemas.microsoft.com/office/drawing/2014/main" id="{B31836C0-D6A3-494D-B5D9-63F60C54AC14}"/>
              </a:ext>
            </a:extLst>
          </p:cNvPr>
          <p:cNvGrpSpPr/>
          <p:nvPr/>
        </p:nvGrpSpPr>
        <p:grpSpPr>
          <a:xfrm>
            <a:off x="9701729" y="1621261"/>
            <a:ext cx="2313187" cy="2265138"/>
            <a:chOff x="9823930" y="2131384"/>
            <a:chExt cx="2313187" cy="2265138"/>
          </a:xfrm>
        </p:grpSpPr>
        <p:sp>
          <p:nvSpPr>
            <p:cNvPr id="11" name="Rectangle: Rounded Corners 10">
              <a:extLst>
                <a:ext uri="{FF2B5EF4-FFF2-40B4-BE49-F238E27FC236}">
                  <a16:creationId xmlns:a16="http://schemas.microsoft.com/office/drawing/2014/main" id="{E9653420-17F1-4473-AB48-A2B1976C15BC}"/>
                </a:ext>
              </a:extLst>
            </p:cNvPr>
            <p:cNvSpPr/>
            <p:nvPr/>
          </p:nvSpPr>
          <p:spPr>
            <a:xfrm>
              <a:off x="9823930" y="2131384"/>
              <a:ext cx="2313187" cy="2265138"/>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3B1F6EF-5609-4787-A80B-4508D7E61A42}"/>
                </a:ext>
              </a:extLst>
            </p:cNvPr>
            <p:cNvSpPr/>
            <p:nvPr/>
          </p:nvSpPr>
          <p:spPr>
            <a:xfrm>
              <a:off x="10091156" y="2360484"/>
              <a:ext cx="293525" cy="211987"/>
            </a:xfrm>
            <a:prstGeom prst="rect">
              <a:avLst/>
            </a:prstGeom>
            <a:solidFill>
              <a:srgbClr val="28B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54E6F17-42A2-42C3-9BC5-B8CA90F711EA}"/>
                </a:ext>
              </a:extLst>
            </p:cNvPr>
            <p:cNvSpPr/>
            <p:nvPr/>
          </p:nvSpPr>
          <p:spPr>
            <a:xfrm>
              <a:off x="10093483" y="2792479"/>
              <a:ext cx="273110" cy="211987"/>
            </a:xfrm>
            <a:prstGeom prst="rect">
              <a:avLst/>
            </a:prstGeom>
            <a:solidFill>
              <a:srgbClr val="A8F0F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BF54DD1-7EF0-4186-A617-3255EB153EBD}"/>
                </a:ext>
              </a:extLst>
            </p:cNvPr>
            <p:cNvSpPr/>
            <p:nvPr/>
          </p:nvSpPr>
          <p:spPr>
            <a:xfrm>
              <a:off x="10093483" y="3230766"/>
              <a:ext cx="273110" cy="211987"/>
            </a:xfrm>
            <a:prstGeom prst="rect">
              <a:avLst/>
            </a:prstGeom>
            <a:solidFill>
              <a:srgbClr val="A8F0F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303E81A-23B3-4C72-BC75-48F5AAF1E42A}"/>
                </a:ext>
              </a:extLst>
            </p:cNvPr>
            <p:cNvSpPr/>
            <p:nvPr/>
          </p:nvSpPr>
          <p:spPr>
            <a:xfrm>
              <a:off x="10093483" y="3230765"/>
              <a:ext cx="134680" cy="211987"/>
            </a:xfrm>
            <a:prstGeom prst="rect">
              <a:avLst/>
            </a:prstGeom>
            <a:solidFill>
              <a:srgbClr val="28B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92B43A4-301D-42BE-9041-FAD8FA698968}"/>
                </a:ext>
              </a:extLst>
            </p:cNvPr>
            <p:cNvSpPr txBox="1"/>
            <p:nvPr/>
          </p:nvSpPr>
          <p:spPr>
            <a:xfrm>
              <a:off x="10420072" y="2278457"/>
              <a:ext cx="1499128" cy="369332"/>
            </a:xfrm>
            <a:prstGeom prst="rect">
              <a:avLst/>
            </a:prstGeom>
            <a:noFill/>
          </p:spPr>
          <p:txBody>
            <a:bodyPr wrap="none" rtlCol="0">
              <a:spAutoFit/>
            </a:bodyPr>
            <a:lstStyle/>
            <a:p>
              <a:r>
                <a:rPr lang="en-US"/>
                <a:t>= Completed</a:t>
              </a:r>
            </a:p>
          </p:txBody>
        </p:sp>
        <p:sp>
          <p:nvSpPr>
            <p:cNvPr id="17" name="TextBox 16">
              <a:extLst>
                <a:ext uri="{FF2B5EF4-FFF2-40B4-BE49-F238E27FC236}">
                  <a16:creationId xmlns:a16="http://schemas.microsoft.com/office/drawing/2014/main" id="{89D3B5FD-77AB-4F7A-A815-4A0D25684C7A}"/>
                </a:ext>
              </a:extLst>
            </p:cNvPr>
            <p:cNvSpPr txBox="1"/>
            <p:nvPr/>
          </p:nvSpPr>
          <p:spPr>
            <a:xfrm>
              <a:off x="10364267" y="2697651"/>
              <a:ext cx="1648849" cy="369332"/>
            </a:xfrm>
            <a:prstGeom prst="rect">
              <a:avLst/>
            </a:prstGeom>
            <a:noFill/>
          </p:spPr>
          <p:txBody>
            <a:bodyPr wrap="none" rtlCol="0">
              <a:spAutoFit/>
            </a:bodyPr>
            <a:lstStyle/>
            <a:p>
              <a:r>
                <a:rPr lang="en-US"/>
                <a:t>= Future Work</a:t>
              </a:r>
            </a:p>
          </p:txBody>
        </p:sp>
        <p:sp>
          <p:nvSpPr>
            <p:cNvPr id="18" name="TextBox 17">
              <a:extLst>
                <a:ext uri="{FF2B5EF4-FFF2-40B4-BE49-F238E27FC236}">
                  <a16:creationId xmlns:a16="http://schemas.microsoft.com/office/drawing/2014/main" id="{51B08F31-B95B-453B-B4E9-A6E8ADEAC370}"/>
                </a:ext>
              </a:extLst>
            </p:cNvPr>
            <p:cNvSpPr txBox="1"/>
            <p:nvPr/>
          </p:nvSpPr>
          <p:spPr>
            <a:xfrm>
              <a:off x="10384682" y="3169225"/>
              <a:ext cx="1563248" cy="369332"/>
            </a:xfrm>
            <a:prstGeom prst="rect">
              <a:avLst/>
            </a:prstGeom>
            <a:noFill/>
          </p:spPr>
          <p:txBody>
            <a:bodyPr wrap="none" rtlCol="0">
              <a:spAutoFit/>
            </a:bodyPr>
            <a:lstStyle/>
            <a:p>
              <a:r>
                <a:rPr lang="en-US"/>
                <a:t>= In Progress</a:t>
              </a:r>
            </a:p>
          </p:txBody>
        </p:sp>
        <p:sp>
          <p:nvSpPr>
            <p:cNvPr id="19" name="Rectangle 18">
              <a:extLst>
                <a:ext uri="{FF2B5EF4-FFF2-40B4-BE49-F238E27FC236}">
                  <a16:creationId xmlns:a16="http://schemas.microsoft.com/office/drawing/2014/main" id="{5D8E8A67-6137-4BD0-A7D8-0245C82ADFE8}"/>
                </a:ext>
              </a:extLst>
            </p:cNvPr>
            <p:cNvSpPr/>
            <p:nvPr/>
          </p:nvSpPr>
          <p:spPr>
            <a:xfrm>
              <a:off x="10091157" y="3669052"/>
              <a:ext cx="273110" cy="211986"/>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8CCB8DB-3A20-48C1-BCFF-2B14F92E6072}"/>
                </a:ext>
              </a:extLst>
            </p:cNvPr>
            <p:cNvSpPr txBox="1"/>
            <p:nvPr/>
          </p:nvSpPr>
          <p:spPr>
            <a:xfrm>
              <a:off x="10420072" y="3570128"/>
              <a:ext cx="1088760" cy="369332"/>
            </a:xfrm>
            <a:prstGeom prst="rect">
              <a:avLst/>
            </a:prstGeom>
            <a:noFill/>
          </p:spPr>
          <p:txBody>
            <a:bodyPr wrap="none" rtlCol="0">
              <a:spAutoFit/>
            </a:bodyPr>
            <a:lstStyle/>
            <a:p>
              <a:r>
                <a:rPr lang="en-US"/>
                <a:t>= Margin</a:t>
              </a:r>
            </a:p>
          </p:txBody>
        </p:sp>
        <p:sp>
          <p:nvSpPr>
            <p:cNvPr id="21" name="Star: 5 Points 20">
              <a:extLst>
                <a:ext uri="{FF2B5EF4-FFF2-40B4-BE49-F238E27FC236}">
                  <a16:creationId xmlns:a16="http://schemas.microsoft.com/office/drawing/2014/main" id="{53677EF4-EB84-4E2A-91F1-06584ACF224E}"/>
                </a:ext>
              </a:extLst>
            </p:cNvPr>
            <p:cNvSpPr/>
            <p:nvPr/>
          </p:nvSpPr>
          <p:spPr>
            <a:xfrm>
              <a:off x="10091155" y="4028564"/>
              <a:ext cx="273109" cy="240477"/>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7748214-2AC8-4634-8F32-5BBD64E5F054}"/>
                </a:ext>
              </a:extLst>
            </p:cNvPr>
            <p:cNvSpPr txBox="1"/>
            <p:nvPr/>
          </p:nvSpPr>
          <p:spPr>
            <a:xfrm>
              <a:off x="10417377" y="3981093"/>
              <a:ext cx="1370888" cy="369332"/>
            </a:xfrm>
            <a:prstGeom prst="rect">
              <a:avLst/>
            </a:prstGeom>
            <a:noFill/>
          </p:spPr>
          <p:txBody>
            <a:bodyPr wrap="none" rtlCol="0">
              <a:spAutoFit/>
            </a:bodyPr>
            <a:lstStyle/>
            <a:p>
              <a:r>
                <a:rPr lang="en-US"/>
                <a:t>= Milestone</a:t>
              </a:r>
            </a:p>
          </p:txBody>
        </p:sp>
      </p:grpSp>
      <p:grpSp>
        <p:nvGrpSpPr>
          <p:cNvPr id="23" name="Group 22">
            <a:extLst>
              <a:ext uri="{FF2B5EF4-FFF2-40B4-BE49-F238E27FC236}">
                <a16:creationId xmlns:a16="http://schemas.microsoft.com/office/drawing/2014/main" id="{50C05CD6-0AF5-4AA0-A6A2-BDD9664663BC}"/>
              </a:ext>
            </a:extLst>
          </p:cNvPr>
          <p:cNvGrpSpPr/>
          <p:nvPr/>
        </p:nvGrpSpPr>
        <p:grpSpPr>
          <a:xfrm>
            <a:off x="50166" y="1953000"/>
            <a:ext cx="1613611" cy="1476000"/>
            <a:chOff x="4513306" y="4923181"/>
            <a:chExt cx="1613611" cy="1476000"/>
          </a:xfrm>
        </p:grpSpPr>
        <p:sp>
          <p:nvSpPr>
            <p:cNvPr id="24" name="Right Brace 23">
              <a:extLst>
                <a:ext uri="{FF2B5EF4-FFF2-40B4-BE49-F238E27FC236}">
                  <a16:creationId xmlns:a16="http://schemas.microsoft.com/office/drawing/2014/main" id="{7BF3732B-8B36-4AD7-BFCB-6A71B958F481}"/>
                </a:ext>
              </a:extLst>
            </p:cNvPr>
            <p:cNvSpPr/>
            <p:nvPr/>
          </p:nvSpPr>
          <p:spPr>
            <a:xfrm flipH="1">
              <a:off x="5746195" y="4923181"/>
              <a:ext cx="380722" cy="1476000"/>
            </a:xfrm>
            <a:prstGeom prst="rightBrace">
              <a:avLst>
                <a:gd name="adj1" fmla="val 8333"/>
                <a:gd name="adj2" fmla="val 48534"/>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9F1FD34D-B702-4E76-8646-A4BF98E4C86A}"/>
                </a:ext>
              </a:extLst>
            </p:cNvPr>
            <p:cNvSpPr txBox="1"/>
            <p:nvPr/>
          </p:nvSpPr>
          <p:spPr>
            <a:xfrm>
              <a:off x="4513306" y="5326156"/>
              <a:ext cx="1336096" cy="584775"/>
            </a:xfrm>
            <a:prstGeom prst="rect">
              <a:avLst/>
            </a:prstGeom>
            <a:noFill/>
          </p:spPr>
          <p:txBody>
            <a:bodyPr wrap="square" rtlCol="0">
              <a:spAutoFit/>
            </a:bodyPr>
            <a:lstStyle/>
            <a:p>
              <a:pPr algn="ctr"/>
              <a:r>
                <a:rPr lang="en-US" sz="1600"/>
                <a:t>Mechanical integration</a:t>
              </a:r>
            </a:p>
          </p:txBody>
        </p:sp>
      </p:grpSp>
      <p:grpSp>
        <p:nvGrpSpPr>
          <p:cNvPr id="27" name="Group 26">
            <a:extLst>
              <a:ext uri="{FF2B5EF4-FFF2-40B4-BE49-F238E27FC236}">
                <a16:creationId xmlns:a16="http://schemas.microsoft.com/office/drawing/2014/main" id="{946E6690-D98F-4361-ACB3-B5FA7D49C3ED}"/>
              </a:ext>
            </a:extLst>
          </p:cNvPr>
          <p:cNvGrpSpPr/>
          <p:nvPr/>
        </p:nvGrpSpPr>
        <p:grpSpPr>
          <a:xfrm>
            <a:off x="0" y="4234841"/>
            <a:ext cx="1614644" cy="1790509"/>
            <a:chOff x="5047410" y="5843420"/>
            <a:chExt cx="1614644" cy="1790509"/>
          </a:xfrm>
        </p:grpSpPr>
        <p:sp>
          <p:nvSpPr>
            <p:cNvPr id="28" name="Right Brace 27">
              <a:extLst>
                <a:ext uri="{FF2B5EF4-FFF2-40B4-BE49-F238E27FC236}">
                  <a16:creationId xmlns:a16="http://schemas.microsoft.com/office/drawing/2014/main" id="{A93DCA11-4DF9-452B-B789-0646E75DF448}"/>
                </a:ext>
              </a:extLst>
            </p:cNvPr>
            <p:cNvSpPr/>
            <p:nvPr/>
          </p:nvSpPr>
          <p:spPr>
            <a:xfrm flipH="1">
              <a:off x="6318564" y="5843420"/>
              <a:ext cx="343490" cy="1790509"/>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06B9C357-7905-4370-94EB-EB0603AF8EB8}"/>
                </a:ext>
              </a:extLst>
            </p:cNvPr>
            <p:cNvSpPr txBox="1"/>
            <p:nvPr/>
          </p:nvSpPr>
          <p:spPr>
            <a:xfrm>
              <a:off x="5047410" y="6304974"/>
              <a:ext cx="1336096" cy="830997"/>
            </a:xfrm>
            <a:prstGeom prst="rect">
              <a:avLst/>
            </a:prstGeom>
            <a:noFill/>
          </p:spPr>
          <p:txBody>
            <a:bodyPr wrap="square" rtlCol="0">
              <a:spAutoFit/>
            </a:bodyPr>
            <a:lstStyle/>
            <a:p>
              <a:pPr algn="ctr"/>
              <a:r>
                <a:rPr lang="en-US" sz="1600"/>
                <a:t>Full System Integration and Test</a:t>
              </a:r>
            </a:p>
          </p:txBody>
        </p:sp>
      </p:grpSp>
      <p:sp>
        <p:nvSpPr>
          <p:cNvPr id="30" name="Rectangle 29">
            <a:extLst>
              <a:ext uri="{FF2B5EF4-FFF2-40B4-BE49-F238E27FC236}">
                <a16:creationId xmlns:a16="http://schemas.microsoft.com/office/drawing/2014/main" id="{9065B802-114E-4F00-AD65-8D21D67DD4F2}"/>
              </a:ext>
            </a:extLst>
          </p:cNvPr>
          <p:cNvSpPr/>
          <p:nvPr/>
        </p:nvSpPr>
        <p:spPr>
          <a:xfrm>
            <a:off x="8695267" y="4080933"/>
            <a:ext cx="609600" cy="1446459"/>
          </a:xfrm>
          <a:prstGeom prst="rect">
            <a:avLst/>
          </a:prstGeom>
          <a:solidFill>
            <a:srgbClr val="EFA0A3">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3998616-AF39-494E-8B59-CAB28AEE06E6}"/>
              </a:ext>
            </a:extLst>
          </p:cNvPr>
          <p:cNvSpPr txBox="1"/>
          <p:nvPr/>
        </p:nvSpPr>
        <p:spPr>
          <a:xfrm>
            <a:off x="8695267" y="4488646"/>
            <a:ext cx="609600" cy="415498"/>
          </a:xfrm>
          <a:prstGeom prst="rect">
            <a:avLst/>
          </a:prstGeom>
          <a:solidFill>
            <a:srgbClr val="FF0000"/>
          </a:solidFill>
          <a:ln>
            <a:solidFill>
              <a:schemeClr val="tx1"/>
            </a:solidFill>
          </a:ln>
        </p:spPr>
        <p:txBody>
          <a:bodyPr wrap="square" rtlCol="0">
            <a:spAutoFit/>
          </a:bodyPr>
          <a:lstStyle/>
          <a:p>
            <a:r>
              <a:rPr lang="en-US" sz="1050" b="1"/>
              <a:t>Spring Break</a:t>
            </a:r>
          </a:p>
        </p:txBody>
      </p:sp>
      <p:sp>
        <p:nvSpPr>
          <p:cNvPr id="32" name="Rectangle 31">
            <a:extLst>
              <a:ext uri="{FF2B5EF4-FFF2-40B4-BE49-F238E27FC236}">
                <a16:creationId xmlns:a16="http://schemas.microsoft.com/office/drawing/2014/main" id="{A6197664-A3F6-4E32-A4D8-DCB5F8A53CBA}"/>
              </a:ext>
            </a:extLst>
          </p:cNvPr>
          <p:cNvSpPr/>
          <p:nvPr/>
        </p:nvSpPr>
        <p:spPr>
          <a:xfrm>
            <a:off x="9739021" y="4140199"/>
            <a:ext cx="229932" cy="15271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1D0DC88-FA2E-42FB-BA3F-B03AF60973FB}"/>
              </a:ext>
            </a:extLst>
          </p:cNvPr>
          <p:cNvSpPr/>
          <p:nvPr/>
        </p:nvSpPr>
        <p:spPr>
          <a:xfrm>
            <a:off x="9739020" y="4341429"/>
            <a:ext cx="229933" cy="15271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tar: 5 Points 34">
            <a:extLst>
              <a:ext uri="{FF2B5EF4-FFF2-40B4-BE49-F238E27FC236}">
                <a16:creationId xmlns:a16="http://schemas.microsoft.com/office/drawing/2014/main" id="{6FE1FE83-B20F-4970-9ACF-1A951B9A87C1}"/>
              </a:ext>
            </a:extLst>
          </p:cNvPr>
          <p:cNvSpPr/>
          <p:nvPr/>
        </p:nvSpPr>
        <p:spPr>
          <a:xfrm>
            <a:off x="7284460" y="3470970"/>
            <a:ext cx="273109" cy="240477"/>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tar: 5 Points 35">
            <a:extLst>
              <a:ext uri="{FF2B5EF4-FFF2-40B4-BE49-F238E27FC236}">
                <a16:creationId xmlns:a16="http://schemas.microsoft.com/office/drawing/2014/main" id="{9AA3D2BA-1D88-44C6-B576-7434672CF9D4}"/>
              </a:ext>
            </a:extLst>
          </p:cNvPr>
          <p:cNvSpPr/>
          <p:nvPr/>
        </p:nvSpPr>
        <p:spPr>
          <a:xfrm>
            <a:off x="10626134" y="5990064"/>
            <a:ext cx="273109" cy="240477"/>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E54A987-23ED-4929-B119-85F923990C8C}"/>
              </a:ext>
            </a:extLst>
          </p:cNvPr>
          <p:cNvSpPr txBox="1"/>
          <p:nvPr/>
        </p:nvSpPr>
        <p:spPr>
          <a:xfrm>
            <a:off x="10908945" y="5736148"/>
            <a:ext cx="549521" cy="253916"/>
          </a:xfrm>
          <a:prstGeom prst="rect">
            <a:avLst/>
          </a:prstGeom>
          <a:solidFill>
            <a:schemeClr val="bg1"/>
          </a:solidFill>
          <a:ln>
            <a:solidFill>
              <a:schemeClr val="tx1"/>
            </a:solidFill>
          </a:ln>
        </p:spPr>
        <p:txBody>
          <a:bodyPr wrap="square" rtlCol="0">
            <a:spAutoFit/>
          </a:bodyPr>
          <a:lstStyle/>
          <a:p>
            <a:r>
              <a:rPr lang="en-US" sz="1050" b="1"/>
              <a:t>SFR</a:t>
            </a:r>
          </a:p>
        </p:txBody>
      </p:sp>
      <p:sp>
        <p:nvSpPr>
          <p:cNvPr id="38" name="TextBox 37">
            <a:extLst>
              <a:ext uri="{FF2B5EF4-FFF2-40B4-BE49-F238E27FC236}">
                <a16:creationId xmlns:a16="http://schemas.microsoft.com/office/drawing/2014/main" id="{8FB2D15C-77DE-4BD8-995F-B199EEAA85D6}"/>
              </a:ext>
            </a:extLst>
          </p:cNvPr>
          <p:cNvSpPr txBox="1"/>
          <p:nvPr/>
        </p:nvSpPr>
        <p:spPr>
          <a:xfrm>
            <a:off x="6688730" y="3571633"/>
            <a:ext cx="462117" cy="253916"/>
          </a:xfrm>
          <a:prstGeom prst="rect">
            <a:avLst/>
          </a:prstGeom>
          <a:solidFill>
            <a:schemeClr val="bg1"/>
          </a:solidFill>
          <a:ln>
            <a:solidFill>
              <a:schemeClr val="tx1"/>
            </a:solidFill>
          </a:ln>
        </p:spPr>
        <p:txBody>
          <a:bodyPr wrap="square" rtlCol="0">
            <a:spAutoFit/>
          </a:bodyPr>
          <a:lstStyle/>
          <a:p>
            <a:r>
              <a:rPr lang="en-US" sz="1050" b="1"/>
              <a:t>TRR</a:t>
            </a:r>
          </a:p>
        </p:txBody>
      </p:sp>
      <p:sp>
        <p:nvSpPr>
          <p:cNvPr id="39" name="Rectangle 38">
            <a:extLst>
              <a:ext uri="{FF2B5EF4-FFF2-40B4-BE49-F238E27FC236}">
                <a16:creationId xmlns:a16="http://schemas.microsoft.com/office/drawing/2014/main" id="{17DC7B9C-E484-424C-BD28-AE5458F668D3}"/>
              </a:ext>
            </a:extLst>
          </p:cNvPr>
          <p:cNvSpPr/>
          <p:nvPr/>
        </p:nvSpPr>
        <p:spPr>
          <a:xfrm>
            <a:off x="9739021" y="4560027"/>
            <a:ext cx="229932" cy="15271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14FB155-E114-40D2-8121-FB4D8450DF4C}"/>
              </a:ext>
            </a:extLst>
          </p:cNvPr>
          <p:cNvSpPr/>
          <p:nvPr/>
        </p:nvSpPr>
        <p:spPr>
          <a:xfrm>
            <a:off x="9739020" y="4761257"/>
            <a:ext cx="229933" cy="15271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B240FF0-DAEA-4908-8F16-786DD9787258}"/>
              </a:ext>
            </a:extLst>
          </p:cNvPr>
          <p:cNvSpPr/>
          <p:nvPr/>
        </p:nvSpPr>
        <p:spPr>
          <a:xfrm>
            <a:off x="9751137" y="4988543"/>
            <a:ext cx="229932" cy="15271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940B748-E201-44FB-BB26-79E35A9FD960}"/>
              </a:ext>
            </a:extLst>
          </p:cNvPr>
          <p:cNvSpPr/>
          <p:nvPr/>
        </p:nvSpPr>
        <p:spPr>
          <a:xfrm>
            <a:off x="9751136" y="5207141"/>
            <a:ext cx="229933" cy="15271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5699621-06B9-4527-859D-C9CB7D845CD6}"/>
              </a:ext>
            </a:extLst>
          </p:cNvPr>
          <p:cNvSpPr/>
          <p:nvPr/>
        </p:nvSpPr>
        <p:spPr>
          <a:xfrm>
            <a:off x="9743550" y="5412290"/>
            <a:ext cx="229933" cy="15271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3982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395CA39-C23B-4A7B-A54D-91A34C64BFE4}"/>
              </a:ext>
            </a:extLst>
          </p:cNvPr>
          <p:cNvSpPr/>
          <p:nvPr/>
        </p:nvSpPr>
        <p:spPr>
          <a:xfrm>
            <a:off x="0" y="1058394"/>
            <a:ext cx="12192000" cy="57427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8DBB98-0E58-43C3-91CB-FFAC6345A92C}"/>
              </a:ext>
            </a:extLst>
          </p:cNvPr>
          <p:cNvSpPr>
            <a:spLocks noGrp="1"/>
          </p:cNvSpPr>
          <p:nvPr>
            <p:ph type="title"/>
          </p:nvPr>
        </p:nvSpPr>
        <p:spPr/>
        <p:txBody>
          <a:bodyPr/>
          <a:lstStyle/>
          <a:p>
            <a:r>
              <a:rPr lang="en-US"/>
              <a:t>Critical Path</a:t>
            </a:r>
          </a:p>
        </p:txBody>
      </p:sp>
      <p:sp>
        <p:nvSpPr>
          <p:cNvPr id="4" name="Slide Number Placeholder 3">
            <a:extLst>
              <a:ext uri="{FF2B5EF4-FFF2-40B4-BE49-F238E27FC236}">
                <a16:creationId xmlns:a16="http://schemas.microsoft.com/office/drawing/2014/main" id="{0F605E3D-9AB1-40D6-B294-C3DADBF62A40}"/>
              </a:ext>
            </a:extLst>
          </p:cNvPr>
          <p:cNvSpPr>
            <a:spLocks noGrp="1"/>
          </p:cNvSpPr>
          <p:nvPr>
            <p:ph type="sldNum" sz="quarter" idx="12"/>
          </p:nvPr>
        </p:nvSpPr>
        <p:spPr/>
        <p:txBody>
          <a:bodyPr/>
          <a:lstStyle/>
          <a:p>
            <a:fld id="{13C20B66-9CB3-4B57-BCF5-80EC90ADA063}" type="slidenum">
              <a:rPr lang="en-US" smtClean="0"/>
              <a:t>19</a:t>
            </a:fld>
            <a:endParaRPr lang="en-US"/>
          </a:p>
        </p:txBody>
      </p:sp>
      <p:sp>
        <p:nvSpPr>
          <p:cNvPr id="5" name="Date Placeholder 4">
            <a:extLst>
              <a:ext uri="{FF2B5EF4-FFF2-40B4-BE49-F238E27FC236}">
                <a16:creationId xmlns:a16="http://schemas.microsoft.com/office/drawing/2014/main" id="{C085D862-8066-46D3-9BB8-9997BE539F80}"/>
              </a:ext>
            </a:extLst>
          </p:cNvPr>
          <p:cNvSpPr>
            <a:spLocks noGrp="1"/>
          </p:cNvSpPr>
          <p:nvPr>
            <p:ph type="dt" sz="half" idx="2"/>
          </p:nvPr>
        </p:nvSpPr>
        <p:spPr/>
        <p:txBody>
          <a:bodyPr/>
          <a:lstStyle/>
          <a:p>
            <a:r>
              <a:rPr lang="en-US"/>
              <a:t>March 2019</a:t>
            </a:r>
          </a:p>
        </p:txBody>
      </p:sp>
      <p:pic>
        <p:nvPicPr>
          <p:cNvPr id="8" name="Picture 7" descr="A screenshot of a cell phone&#10;&#10;Description automatically generated">
            <a:extLst>
              <a:ext uri="{FF2B5EF4-FFF2-40B4-BE49-F238E27FC236}">
                <a16:creationId xmlns:a16="http://schemas.microsoft.com/office/drawing/2014/main" id="{4FD9819D-E6E2-4F62-9D63-7EA3787B882D}"/>
              </a:ext>
            </a:extLst>
          </p:cNvPr>
          <p:cNvPicPr>
            <a:picLocks noChangeAspect="1"/>
          </p:cNvPicPr>
          <p:nvPr/>
        </p:nvPicPr>
        <p:blipFill rotWithShape="1">
          <a:blip r:embed="rId2">
            <a:extLst>
              <a:ext uri="{28A0092B-C50C-407E-A947-70E740481C1C}">
                <a14:useLocalDpi xmlns:a14="http://schemas.microsoft.com/office/drawing/2010/main" val="0"/>
              </a:ext>
            </a:extLst>
          </a:blip>
          <a:srcRect l="34625" t="22711"/>
          <a:stretch/>
        </p:blipFill>
        <p:spPr>
          <a:xfrm>
            <a:off x="1397457" y="2461485"/>
            <a:ext cx="9421960" cy="2202103"/>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627C9D7F-0A3A-4CBC-A737-07C0701FA2A3}"/>
              </a:ext>
            </a:extLst>
          </p:cNvPr>
          <p:cNvPicPr>
            <a:picLocks noChangeAspect="1"/>
          </p:cNvPicPr>
          <p:nvPr/>
        </p:nvPicPr>
        <p:blipFill rotWithShape="1">
          <a:blip r:embed="rId3">
            <a:extLst>
              <a:ext uri="{28A0092B-C50C-407E-A947-70E740481C1C}">
                <a14:useLocalDpi xmlns:a14="http://schemas.microsoft.com/office/drawing/2010/main" val="0"/>
              </a:ext>
            </a:extLst>
          </a:blip>
          <a:srcRect l="34682" t="23544" r="383"/>
          <a:stretch/>
        </p:blipFill>
        <p:spPr>
          <a:xfrm>
            <a:off x="1397457" y="1147915"/>
            <a:ext cx="9421960" cy="1313570"/>
          </a:xfrm>
          <a:prstGeom prst="rect">
            <a:avLst/>
          </a:prstGeom>
        </p:spPr>
      </p:pic>
      <p:pic>
        <p:nvPicPr>
          <p:cNvPr id="7" name="Content Placeholder 6" descr="A screenshot of a cell phone&#10;&#10;Description automatically generated">
            <a:extLst>
              <a:ext uri="{FF2B5EF4-FFF2-40B4-BE49-F238E27FC236}">
                <a16:creationId xmlns:a16="http://schemas.microsoft.com/office/drawing/2014/main" id="{C217A70B-0741-4F86-92D0-FE42196B09C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34562" t="8277"/>
          <a:stretch/>
        </p:blipFill>
        <p:spPr>
          <a:xfrm>
            <a:off x="1408090" y="4663588"/>
            <a:ext cx="9421965" cy="2151481"/>
          </a:xfrm>
        </p:spPr>
      </p:pic>
      <p:grpSp>
        <p:nvGrpSpPr>
          <p:cNvPr id="46" name="Group 45">
            <a:extLst>
              <a:ext uri="{FF2B5EF4-FFF2-40B4-BE49-F238E27FC236}">
                <a16:creationId xmlns:a16="http://schemas.microsoft.com/office/drawing/2014/main" id="{7569EB4B-D322-4CAD-8B83-F9E82D826E26}"/>
              </a:ext>
            </a:extLst>
          </p:cNvPr>
          <p:cNvGrpSpPr/>
          <p:nvPr/>
        </p:nvGrpSpPr>
        <p:grpSpPr>
          <a:xfrm>
            <a:off x="4936527" y="5843420"/>
            <a:ext cx="1772617" cy="957681"/>
            <a:chOff x="4936527" y="5843420"/>
            <a:chExt cx="1772617" cy="957681"/>
          </a:xfrm>
        </p:grpSpPr>
        <p:sp>
          <p:nvSpPr>
            <p:cNvPr id="13" name="Right Brace 12">
              <a:extLst>
                <a:ext uri="{FF2B5EF4-FFF2-40B4-BE49-F238E27FC236}">
                  <a16:creationId xmlns:a16="http://schemas.microsoft.com/office/drawing/2014/main" id="{F15F7F5D-91F1-4605-92CE-76A756DDB9E1}"/>
                </a:ext>
              </a:extLst>
            </p:cNvPr>
            <p:cNvSpPr/>
            <p:nvPr/>
          </p:nvSpPr>
          <p:spPr>
            <a:xfrm flipH="1">
              <a:off x="6318564" y="5843420"/>
              <a:ext cx="390580" cy="957681"/>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3F0052E3-7AAF-4B96-9D57-A02A0C290D1C}"/>
                </a:ext>
              </a:extLst>
            </p:cNvPr>
            <p:cNvSpPr txBox="1"/>
            <p:nvPr/>
          </p:nvSpPr>
          <p:spPr>
            <a:xfrm>
              <a:off x="4936527" y="5932720"/>
              <a:ext cx="1336096" cy="830997"/>
            </a:xfrm>
            <a:prstGeom prst="rect">
              <a:avLst/>
            </a:prstGeom>
            <a:noFill/>
          </p:spPr>
          <p:txBody>
            <a:bodyPr wrap="square" rtlCol="0">
              <a:spAutoFit/>
            </a:bodyPr>
            <a:lstStyle/>
            <a:p>
              <a:pPr algn="ctr"/>
              <a:r>
                <a:rPr lang="en-US" sz="1600"/>
                <a:t>Full System Integration and Test</a:t>
              </a:r>
            </a:p>
          </p:txBody>
        </p:sp>
      </p:grpSp>
      <p:grpSp>
        <p:nvGrpSpPr>
          <p:cNvPr id="30" name="Group 29">
            <a:extLst>
              <a:ext uri="{FF2B5EF4-FFF2-40B4-BE49-F238E27FC236}">
                <a16:creationId xmlns:a16="http://schemas.microsoft.com/office/drawing/2014/main" id="{6A43F6CD-D126-4BB2-A602-9BECFFF79B04}"/>
              </a:ext>
            </a:extLst>
          </p:cNvPr>
          <p:cNvGrpSpPr/>
          <p:nvPr/>
        </p:nvGrpSpPr>
        <p:grpSpPr>
          <a:xfrm>
            <a:off x="3480390" y="1344077"/>
            <a:ext cx="7273597" cy="5147361"/>
            <a:chOff x="3480390" y="1344077"/>
            <a:chExt cx="7273597" cy="5147361"/>
          </a:xfrm>
        </p:grpSpPr>
        <p:sp>
          <p:nvSpPr>
            <p:cNvPr id="17" name="Arrow: Right 16">
              <a:extLst>
                <a:ext uri="{FF2B5EF4-FFF2-40B4-BE49-F238E27FC236}">
                  <a16:creationId xmlns:a16="http://schemas.microsoft.com/office/drawing/2014/main" id="{9005FD31-6CD1-4602-A573-DF41BF6D12C4}"/>
                </a:ext>
              </a:extLst>
            </p:cNvPr>
            <p:cNvSpPr/>
            <p:nvPr/>
          </p:nvSpPr>
          <p:spPr>
            <a:xfrm>
              <a:off x="3480390" y="1344077"/>
              <a:ext cx="765545" cy="268065"/>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ABC45B30-47C8-4AE0-BA9C-C4101E85D985}"/>
                </a:ext>
              </a:extLst>
            </p:cNvPr>
            <p:cNvSpPr/>
            <p:nvPr/>
          </p:nvSpPr>
          <p:spPr>
            <a:xfrm>
              <a:off x="4121887" y="1688411"/>
              <a:ext cx="1056169" cy="268065"/>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D906647E-A3CC-48B9-99AC-8B83B509D437}"/>
                </a:ext>
              </a:extLst>
            </p:cNvPr>
            <p:cNvSpPr/>
            <p:nvPr/>
          </p:nvSpPr>
          <p:spPr>
            <a:xfrm>
              <a:off x="5052190" y="1898712"/>
              <a:ext cx="552385" cy="268065"/>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5610D5D1-56A3-4B29-85D7-EECAD9CE55E7}"/>
                </a:ext>
              </a:extLst>
            </p:cNvPr>
            <p:cNvSpPr/>
            <p:nvPr/>
          </p:nvSpPr>
          <p:spPr>
            <a:xfrm rot="5400000">
              <a:off x="4998941" y="2904221"/>
              <a:ext cx="1313569" cy="235505"/>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85CCEA25-7BAC-422E-9C70-742C14AAB978}"/>
                </a:ext>
              </a:extLst>
            </p:cNvPr>
            <p:cNvSpPr/>
            <p:nvPr/>
          </p:nvSpPr>
          <p:spPr>
            <a:xfrm>
              <a:off x="5975496" y="3574571"/>
              <a:ext cx="1056169" cy="268065"/>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C4BFAAFE-A03A-4533-8B9B-FA8688EF56B3}"/>
                </a:ext>
              </a:extLst>
            </p:cNvPr>
            <p:cNvSpPr/>
            <p:nvPr/>
          </p:nvSpPr>
          <p:spPr>
            <a:xfrm>
              <a:off x="7488864" y="5496041"/>
              <a:ext cx="2015739" cy="268065"/>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D17A2AB5-F816-4215-8B72-98177A7B77B9}"/>
                </a:ext>
              </a:extLst>
            </p:cNvPr>
            <p:cNvSpPr/>
            <p:nvPr/>
          </p:nvSpPr>
          <p:spPr>
            <a:xfrm rot="5400000">
              <a:off x="6386283" y="4520188"/>
              <a:ext cx="1678108" cy="307378"/>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D538B80D-F40F-4966-AD54-9B36C49514E6}"/>
                </a:ext>
              </a:extLst>
            </p:cNvPr>
            <p:cNvSpPr/>
            <p:nvPr/>
          </p:nvSpPr>
          <p:spPr>
            <a:xfrm rot="5400000">
              <a:off x="9268881" y="5937705"/>
              <a:ext cx="800087" cy="307378"/>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F0AC5CCB-BC7E-4DD5-A192-D296C8A6C33A}"/>
                </a:ext>
              </a:extLst>
            </p:cNvPr>
            <p:cNvSpPr/>
            <p:nvPr/>
          </p:nvSpPr>
          <p:spPr>
            <a:xfrm>
              <a:off x="9858122" y="6242121"/>
              <a:ext cx="895865" cy="249317"/>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F9CFD98E-05BC-46F5-AE5B-46497CBD9E3A}"/>
              </a:ext>
            </a:extLst>
          </p:cNvPr>
          <p:cNvSpPr/>
          <p:nvPr/>
        </p:nvSpPr>
        <p:spPr>
          <a:xfrm>
            <a:off x="5313071" y="1073276"/>
            <a:ext cx="3166270" cy="1989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March 2019</a:t>
            </a:r>
          </a:p>
        </p:txBody>
      </p:sp>
      <p:sp>
        <p:nvSpPr>
          <p:cNvPr id="28" name="Rectangle 27">
            <a:extLst>
              <a:ext uri="{FF2B5EF4-FFF2-40B4-BE49-F238E27FC236}">
                <a16:creationId xmlns:a16="http://schemas.microsoft.com/office/drawing/2014/main" id="{B76D7CC7-EDC2-4949-B1B6-DD2B7C12CA98}"/>
              </a:ext>
            </a:extLst>
          </p:cNvPr>
          <p:cNvSpPr/>
          <p:nvPr/>
        </p:nvSpPr>
        <p:spPr>
          <a:xfrm>
            <a:off x="8527615" y="1058394"/>
            <a:ext cx="2333317" cy="20404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April 2019</a:t>
            </a:r>
          </a:p>
        </p:txBody>
      </p:sp>
      <p:sp>
        <p:nvSpPr>
          <p:cNvPr id="29" name="Rectangle 28">
            <a:extLst>
              <a:ext uri="{FF2B5EF4-FFF2-40B4-BE49-F238E27FC236}">
                <a16:creationId xmlns:a16="http://schemas.microsoft.com/office/drawing/2014/main" id="{940994CD-D07A-417A-ACA6-047238072A91}"/>
              </a:ext>
            </a:extLst>
          </p:cNvPr>
          <p:cNvSpPr/>
          <p:nvPr/>
        </p:nvSpPr>
        <p:spPr>
          <a:xfrm>
            <a:off x="2435245" y="1073275"/>
            <a:ext cx="2853689" cy="20404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February 2019</a:t>
            </a:r>
          </a:p>
        </p:txBody>
      </p:sp>
      <p:sp>
        <p:nvSpPr>
          <p:cNvPr id="31" name="Rectangle 30">
            <a:extLst>
              <a:ext uri="{FF2B5EF4-FFF2-40B4-BE49-F238E27FC236}">
                <a16:creationId xmlns:a16="http://schemas.microsoft.com/office/drawing/2014/main" id="{0EDDD145-C0BA-46C9-86CA-FE27228E2361}"/>
              </a:ext>
            </a:extLst>
          </p:cNvPr>
          <p:cNvSpPr/>
          <p:nvPr/>
        </p:nvSpPr>
        <p:spPr>
          <a:xfrm>
            <a:off x="1355942" y="1058394"/>
            <a:ext cx="1055166" cy="2189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Jan 2019</a:t>
            </a:r>
          </a:p>
        </p:txBody>
      </p:sp>
      <p:grpSp>
        <p:nvGrpSpPr>
          <p:cNvPr id="42" name="Group 41">
            <a:extLst>
              <a:ext uri="{FF2B5EF4-FFF2-40B4-BE49-F238E27FC236}">
                <a16:creationId xmlns:a16="http://schemas.microsoft.com/office/drawing/2014/main" id="{8DB7C013-F436-4EA9-86BD-0B6BC9EA7E22}"/>
              </a:ext>
            </a:extLst>
          </p:cNvPr>
          <p:cNvGrpSpPr/>
          <p:nvPr/>
        </p:nvGrpSpPr>
        <p:grpSpPr>
          <a:xfrm>
            <a:off x="0" y="1319282"/>
            <a:ext cx="1397517" cy="997784"/>
            <a:chOff x="0" y="1319282"/>
            <a:chExt cx="1397517" cy="997784"/>
          </a:xfrm>
        </p:grpSpPr>
        <p:sp>
          <p:nvSpPr>
            <p:cNvPr id="14" name="TextBox 13">
              <a:extLst>
                <a:ext uri="{FF2B5EF4-FFF2-40B4-BE49-F238E27FC236}">
                  <a16:creationId xmlns:a16="http://schemas.microsoft.com/office/drawing/2014/main" id="{1A40B645-C9FD-4F2C-A8C5-DD8EC0961B27}"/>
                </a:ext>
              </a:extLst>
            </p:cNvPr>
            <p:cNvSpPr txBox="1"/>
            <p:nvPr/>
          </p:nvSpPr>
          <p:spPr>
            <a:xfrm>
              <a:off x="0" y="1612142"/>
              <a:ext cx="1095172" cy="369332"/>
            </a:xfrm>
            <a:prstGeom prst="rect">
              <a:avLst/>
            </a:prstGeom>
            <a:noFill/>
          </p:spPr>
          <p:txBody>
            <a:bodyPr wrap="none" rtlCol="0">
              <a:spAutoFit/>
            </a:bodyPr>
            <a:lstStyle/>
            <a:p>
              <a:r>
                <a:rPr lang="en-US"/>
                <a:t>Software</a:t>
              </a:r>
            </a:p>
          </p:txBody>
        </p:sp>
        <p:sp>
          <p:nvSpPr>
            <p:cNvPr id="32" name="Right Brace 31">
              <a:extLst>
                <a:ext uri="{FF2B5EF4-FFF2-40B4-BE49-F238E27FC236}">
                  <a16:creationId xmlns:a16="http://schemas.microsoft.com/office/drawing/2014/main" id="{0D2D4409-5291-42F8-9189-99A9F6FE95AC}"/>
                </a:ext>
              </a:extLst>
            </p:cNvPr>
            <p:cNvSpPr/>
            <p:nvPr/>
          </p:nvSpPr>
          <p:spPr>
            <a:xfrm flipH="1">
              <a:off x="1052992" y="1319282"/>
              <a:ext cx="344525" cy="997784"/>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4" name="Arrow: Right 33">
            <a:extLst>
              <a:ext uri="{FF2B5EF4-FFF2-40B4-BE49-F238E27FC236}">
                <a16:creationId xmlns:a16="http://schemas.microsoft.com/office/drawing/2014/main" id="{6D331984-0203-46FF-A2C1-166AB1760816}"/>
              </a:ext>
            </a:extLst>
          </p:cNvPr>
          <p:cNvSpPr/>
          <p:nvPr/>
        </p:nvSpPr>
        <p:spPr>
          <a:xfrm>
            <a:off x="8739058" y="1667264"/>
            <a:ext cx="765545" cy="268065"/>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851525A-6A52-4BCF-95B7-96F5281636C4}"/>
              </a:ext>
            </a:extLst>
          </p:cNvPr>
          <p:cNvSpPr txBox="1"/>
          <p:nvPr/>
        </p:nvSpPr>
        <p:spPr>
          <a:xfrm>
            <a:off x="9536513" y="1624795"/>
            <a:ext cx="1627369" cy="369332"/>
          </a:xfrm>
          <a:prstGeom prst="rect">
            <a:avLst/>
          </a:prstGeom>
          <a:noFill/>
        </p:spPr>
        <p:txBody>
          <a:bodyPr wrap="none" rtlCol="0">
            <a:spAutoFit/>
          </a:bodyPr>
          <a:lstStyle/>
          <a:p>
            <a:r>
              <a:rPr lang="en-US"/>
              <a:t>= Critical Path</a:t>
            </a:r>
          </a:p>
        </p:txBody>
      </p:sp>
      <p:grpSp>
        <p:nvGrpSpPr>
          <p:cNvPr id="43" name="Group 42">
            <a:extLst>
              <a:ext uri="{FF2B5EF4-FFF2-40B4-BE49-F238E27FC236}">
                <a16:creationId xmlns:a16="http://schemas.microsoft.com/office/drawing/2014/main" id="{4B873E77-B94D-4700-AF48-2AB1269105EB}"/>
              </a:ext>
            </a:extLst>
          </p:cNvPr>
          <p:cNvGrpSpPr/>
          <p:nvPr/>
        </p:nvGrpSpPr>
        <p:grpSpPr>
          <a:xfrm>
            <a:off x="278848" y="2547005"/>
            <a:ext cx="1252239" cy="1131753"/>
            <a:chOff x="278848" y="2547005"/>
            <a:chExt cx="1252239" cy="1131753"/>
          </a:xfrm>
        </p:grpSpPr>
        <p:sp>
          <p:nvSpPr>
            <p:cNvPr id="36" name="Right Brace 35">
              <a:extLst>
                <a:ext uri="{FF2B5EF4-FFF2-40B4-BE49-F238E27FC236}">
                  <a16:creationId xmlns:a16="http://schemas.microsoft.com/office/drawing/2014/main" id="{43DDDCE6-11BA-4B9E-9678-12195DC6F2BC}"/>
                </a:ext>
              </a:extLst>
            </p:cNvPr>
            <p:cNvSpPr/>
            <p:nvPr/>
          </p:nvSpPr>
          <p:spPr>
            <a:xfrm flipH="1">
              <a:off x="1108664" y="2547005"/>
              <a:ext cx="422423" cy="1131753"/>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a:extLst>
                <a:ext uri="{FF2B5EF4-FFF2-40B4-BE49-F238E27FC236}">
                  <a16:creationId xmlns:a16="http://schemas.microsoft.com/office/drawing/2014/main" id="{07152C56-07B2-49A8-BE9F-C3D4ADCF85A0}"/>
                </a:ext>
              </a:extLst>
            </p:cNvPr>
            <p:cNvSpPr txBox="1"/>
            <p:nvPr/>
          </p:nvSpPr>
          <p:spPr>
            <a:xfrm>
              <a:off x="278848" y="2753264"/>
              <a:ext cx="846980" cy="584775"/>
            </a:xfrm>
            <a:prstGeom prst="rect">
              <a:avLst/>
            </a:prstGeom>
            <a:noFill/>
          </p:spPr>
          <p:txBody>
            <a:bodyPr wrap="square" rtlCol="0">
              <a:spAutoFit/>
            </a:bodyPr>
            <a:lstStyle/>
            <a:p>
              <a:pPr algn="ctr"/>
              <a:r>
                <a:rPr lang="en-US" sz="1600"/>
                <a:t>Unit Testing</a:t>
              </a:r>
            </a:p>
          </p:txBody>
        </p:sp>
      </p:grpSp>
      <p:grpSp>
        <p:nvGrpSpPr>
          <p:cNvPr id="45" name="Group 44">
            <a:extLst>
              <a:ext uri="{FF2B5EF4-FFF2-40B4-BE49-F238E27FC236}">
                <a16:creationId xmlns:a16="http://schemas.microsoft.com/office/drawing/2014/main" id="{94457BC4-F55F-453A-BAED-573DB80167AB}"/>
              </a:ext>
            </a:extLst>
          </p:cNvPr>
          <p:cNvGrpSpPr/>
          <p:nvPr/>
        </p:nvGrpSpPr>
        <p:grpSpPr>
          <a:xfrm>
            <a:off x="4410100" y="4923181"/>
            <a:ext cx="1716818" cy="725238"/>
            <a:chOff x="4410100" y="4923181"/>
            <a:chExt cx="1716818" cy="725238"/>
          </a:xfrm>
        </p:grpSpPr>
        <p:sp>
          <p:nvSpPr>
            <p:cNvPr id="38" name="Right Brace 37">
              <a:extLst>
                <a:ext uri="{FF2B5EF4-FFF2-40B4-BE49-F238E27FC236}">
                  <a16:creationId xmlns:a16="http://schemas.microsoft.com/office/drawing/2014/main" id="{9F66E0C6-DAC5-49E6-B826-1F3A7D416AB4}"/>
                </a:ext>
              </a:extLst>
            </p:cNvPr>
            <p:cNvSpPr/>
            <p:nvPr/>
          </p:nvSpPr>
          <p:spPr>
            <a:xfrm flipH="1">
              <a:off x="5705419" y="4923181"/>
              <a:ext cx="421499" cy="725238"/>
            </a:xfrm>
            <a:prstGeom prst="rightBrace">
              <a:avLst>
                <a:gd name="adj1" fmla="val 8333"/>
                <a:gd name="adj2" fmla="val 48534"/>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TextBox 38">
              <a:extLst>
                <a:ext uri="{FF2B5EF4-FFF2-40B4-BE49-F238E27FC236}">
                  <a16:creationId xmlns:a16="http://schemas.microsoft.com/office/drawing/2014/main" id="{A0E177C5-BCEC-469B-8DBA-0830285B9EEA}"/>
                </a:ext>
              </a:extLst>
            </p:cNvPr>
            <p:cNvSpPr txBox="1"/>
            <p:nvPr/>
          </p:nvSpPr>
          <p:spPr>
            <a:xfrm>
              <a:off x="4410100" y="4962989"/>
              <a:ext cx="1336096" cy="584775"/>
            </a:xfrm>
            <a:prstGeom prst="rect">
              <a:avLst/>
            </a:prstGeom>
            <a:noFill/>
          </p:spPr>
          <p:txBody>
            <a:bodyPr wrap="square" rtlCol="0">
              <a:spAutoFit/>
            </a:bodyPr>
            <a:lstStyle/>
            <a:p>
              <a:pPr algn="ctr"/>
              <a:r>
                <a:rPr lang="en-US" sz="1600"/>
                <a:t>Mechanical integration</a:t>
              </a:r>
            </a:p>
          </p:txBody>
        </p:sp>
      </p:grpSp>
      <p:grpSp>
        <p:nvGrpSpPr>
          <p:cNvPr id="44" name="Group 43">
            <a:extLst>
              <a:ext uri="{FF2B5EF4-FFF2-40B4-BE49-F238E27FC236}">
                <a16:creationId xmlns:a16="http://schemas.microsoft.com/office/drawing/2014/main" id="{243958B1-22D4-4020-850A-AD6A4E5C60C1}"/>
              </a:ext>
            </a:extLst>
          </p:cNvPr>
          <p:cNvGrpSpPr/>
          <p:nvPr/>
        </p:nvGrpSpPr>
        <p:grpSpPr>
          <a:xfrm>
            <a:off x="2317898" y="3708603"/>
            <a:ext cx="1705934" cy="1131753"/>
            <a:chOff x="2317898" y="3708603"/>
            <a:chExt cx="1705934" cy="1131753"/>
          </a:xfrm>
        </p:grpSpPr>
        <p:sp>
          <p:nvSpPr>
            <p:cNvPr id="40" name="Right Brace 39">
              <a:extLst>
                <a:ext uri="{FF2B5EF4-FFF2-40B4-BE49-F238E27FC236}">
                  <a16:creationId xmlns:a16="http://schemas.microsoft.com/office/drawing/2014/main" id="{AF96DA1B-6D17-4AD9-B8A0-2FD10A929A54}"/>
                </a:ext>
              </a:extLst>
            </p:cNvPr>
            <p:cNvSpPr/>
            <p:nvPr/>
          </p:nvSpPr>
          <p:spPr>
            <a:xfrm flipH="1">
              <a:off x="3601409" y="3708603"/>
              <a:ext cx="422423" cy="1131753"/>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Box 40">
              <a:extLst>
                <a:ext uri="{FF2B5EF4-FFF2-40B4-BE49-F238E27FC236}">
                  <a16:creationId xmlns:a16="http://schemas.microsoft.com/office/drawing/2014/main" id="{78796706-5AC5-400D-8AE2-2555260C1ECB}"/>
                </a:ext>
              </a:extLst>
            </p:cNvPr>
            <p:cNvSpPr txBox="1"/>
            <p:nvPr/>
          </p:nvSpPr>
          <p:spPr>
            <a:xfrm>
              <a:off x="2317898" y="3929747"/>
              <a:ext cx="1415562" cy="830997"/>
            </a:xfrm>
            <a:prstGeom prst="rect">
              <a:avLst/>
            </a:prstGeom>
            <a:noFill/>
          </p:spPr>
          <p:txBody>
            <a:bodyPr wrap="square" rtlCol="0">
              <a:spAutoFit/>
            </a:bodyPr>
            <a:lstStyle/>
            <a:p>
              <a:pPr algn="ctr"/>
              <a:r>
                <a:rPr lang="en-US" sz="1600"/>
                <a:t>Subsystem Integrated Tests</a:t>
              </a:r>
            </a:p>
          </p:txBody>
        </p:sp>
      </p:grpSp>
      <p:sp>
        <p:nvSpPr>
          <p:cNvPr id="47" name="Rectangle 46">
            <a:extLst>
              <a:ext uri="{FF2B5EF4-FFF2-40B4-BE49-F238E27FC236}">
                <a16:creationId xmlns:a16="http://schemas.microsoft.com/office/drawing/2014/main" id="{CEA20FA5-67AA-47E9-A325-BDD43D753B0D}"/>
              </a:ext>
            </a:extLst>
          </p:cNvPr>
          <p:cNvSpPr/>
          <p:nvPr/>
        </p:nvSpPr>
        <p:spPr>
          <a:xfrm>
            <a:off x="5612289" y="1283578"/>
            <a:ext cx="102123" cy="5480139"/>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765D62DC-8CF3-4857-B5E5-C7BDEBCFE22A}"/>
              </a:ext>
            </a:extLst>
          </p:cNvPr>
          <p:cNvSpPr txBox="1"/>
          <p:nvPr/>
        </p:nvSpPr>
        <p:spPr>
          <a:xfrm>
            <a:off x="5799672" y="1469151"/>
            <a:ext cx="1210101" cy="461665"/>
          </a:xfrm>
          <a:prstGeom prst="rect">
            <a:avLst/>
          </a:prstGeom>
          <a:solidFill>
            <a:srgbClr val="00B050">
              <a:alpha val="40000"/>
            </a:srgbClr>
          </a:solidFill>
          <a:ln>
            <a:solidFill>
              <a:schemeClr val="tx1"/>
            </a:solidFill>
          </a:ln>
        </p:spPr>
        <p:txBody>
          <a:bodyPr wrap="square" rtlCol="0">
            <a:spAutoFit/>
          </a:bodyPr>
          <a:lstStyle/>
          <a:p>
            <a:r>
              <a:rPr lang="en-US" sz="1200"/>
              <a:t>Current Day. March , 4 2019</a:t>
            </a:r>
          </a:p>
        </p:txBody>
      </p:sp>
    </p:spTree>
    <p:extLst>
      <p:ext uri="{BB962C8B-B14F-4D97-AF65-F5344CB8AC3E}">
        <p14:creationId xmlns:p14="http://schemas.microsoft.com/office/powerpoint/2010/main" val="237741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FC390-0841-41CE-A3B5-7B3F32550689}"/>
              </a:ext>
            </a:extLst>
          </p:cNvPr>
          <p:cNvSpPr>
            <a:spLocks noGrp="1"/>
          </p:cNvSpPr>
          <p:nvPr>
            <p:ph type="title"/>
          </p:nvPr>
        </p:nvSpPr>
        <p:spPr/>
        <p:txBody>
          <a:bodyPr/>
          <a:lstStyle/>
          <a:p>
            <a:r>
              <a:rPr lang="en-US">
                <a:solidFill>
                  <a:schemeClr val="tx1"/>
                </a:solidFill>
              </a:rPr>
              <a:t>Project Purpose and Objectives</a:t>
            </a:r>
          </a:p>
        </p:txBody>
      </p:sp>
      <p:sp>
        <p:nvSpPr>
          <p:cNvPr id="4" name="Slide Number Placeholder 3">
            <a:extLst>
              <a:ext uri="{FF2B5EF4-FFF2-40B4-BE49-F238E27FC236}">
                <a16:creationId xmlns:a16="http://schemas.microsoft.com/office/drawing/2014/main" id="{98B49715-5863-425E-8EBA-72664880A640}"/>
              </a:ext>
            </a:extLst>
          </p:cNvPr>
          <p:cNvSpPr>
            <a:spLocks noGrp="1"/>
          </p:cNvSpPr>
          <p:nvPr>
            <p:ph type="sldNum" sz="quarter" idx="12"/>
          </p:nvPr>
        </p:nvSpPr>
        <p:spPr/>
        <p:txBody>
          <a:bodyPr/>
          <a:lstStyle/>
          <a:p>
            <a:fld id="{13C20B66-9CB3-4B57-BCF5-80EC90ADA063}" type="slidenum">
              <a:rPr lang="en-US" smtClean="0"/>
              <a:t>2</a:t>
            </a:fld>
            <a:endParaRPr lang="en-US"/>
          </a:p>
        </p:txBody>
      </p:sp>
      <p:sp>
        <p:nvSpPr>
          <p:cNvPr id="5" name="Date Placeholder 4">
            <a:extLst>
              <a:ext uri="{FF2B5EF4-FFF2-40B4-BE49-F238E27FC236}">
                <a16:creationId xmlns:a16="http://schemas.microsoft.com/office/drawing/2014/main" id="{6F6E4810-A785-4519-A3C1-1EAFFAC0D34A}"/>
              </a:ext>
            </a:extLst>
          </p:cNvPr>
          <p:cNvSpPr>
            <a:spLocks noGrp="1"/>
          </p:cNvSpPr>
          <p:nvPr>
            <p:ph type="dt" sz="half" idx="2"/>
          </p:nvPr>
        </p:nvSpPr>
        <p:spPr>
          <a:xfrm>
            <a:off x="9550743" y="6223880"/>
            <a:ext cx="1268674" cy="211987"/>
          </a:xfrm>
        </p:spPr>
        <p:txBody>
          <a:bodyPr/>
          <a:lstStyle/>
          <a:p>
            <a:r>
              <a:rPr lang="en-US"/>
              <a:t>March 2019</a:t>
            </a:r>
          </a:p>
        </p:txBody>
      </p:sp>
    </p:spTree>
    <p:extLst>
      <p:ext uri="{BB962C8B-B14F-4D97-AF65-F5344CB8AC3E}">
        <p14:creationId xmlns:p14="http://schemas.microsoft.com/office/powerpoint/2010/main" val="3896792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D33B2-ABE8-462D-98AD-8E2757B7B777}"/>
              </a:ext>
            </a:extLst>
          </p:cNvPr>
          <p:cNvSpPr>
            <a:spLocks noGrp="1"/>
          </p:cNvSpPr>
          <p:nvPr>
            <p:ph type="ctrTitle"/>
          </p:nvPr>
        </p:nvSpPr>
        <p:spPr/>
        <p:txBody>
          <a:bodyPr/>
          <a:lstStyle/>
          <a:p>
            <a:r>
              <a:rPr lang="en-US"/>
              <a:t>Testing Readiness</a:t>
            </a:r>
          </a:p>
        </p:txBody>
      </p:sp>
      <p:sp>
        <p:nvSpPr>
          <p:cNvPr id="3" name="Subtitle 2">
            <a:extLst>
              <a:ext uri="{FF2B5EF4-FFF2-40B4-BE49-F238E27FC236}">
                <a16:creationId xmlns:a16="http://schemas.microsoft.com/office/drawing/2014/main" id="{F7FDC29F-55FC-40CD-8D1B-B27B37EF0895}"/>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28F0B4D0-FA93-4662-95F5-9F4A0F8A4AD2}"/>
              </a:ext>
            </a:extLst>
          </p:cNvPr>
          <p:cNvSpPr>
            <a:spLocks noGrp="1"/>
          </p:cNvSpPr>
          <p:nvPr>
            <p:ph type="sldNum" sz="quarter" idx="12"/>
          </p:nvPr>
        </p:nvSpPr>
        <p:spPr/>
        <p:txBody>
          <a:bodyPr/>
          <a:lstStyle/>
          <a:p>
            <a:fld id="{13C20B66-9CB3-4B57-BCF5-80EC90ADA063}" type="slidenum">
              <a:rPr lang="en-US" smtClean="0"/>
              <a:t>20</a:t>
            </a:fld>
            <a:endParaRPr lang="en-US"/>
          </a:p>
        </p:txBody>
      </p:sp>
      <p:sp>
        <p:nvSpPr>
          <p:cNvPr id="5" name="Date Placeholder 4">
            <a:extLst>
              <a:ext uri="{FF2B5EF4-FFF2-40B4-BE49-F238E27FC236}">
                <a16:creationId xmlns:a16="http://schemas.microsoft.com/office/drawing/2014/main" id="{6182A575-9742-4ACC-AAB4-015EEFF733FA}"/>
              </a:ext>
            </a:extLst>
          </p:cNvPr>
          <p:cNvSpPr>
            <a:spLocks noGrp="1"/>
          </p:cNvSpPr>
          <p:nvPr>
            <p:ph type="dt" sz="half" idx="2"/>
          </p:nvPr>
        </p:nvSpPr>
        <p:spPr/>
        <p:txBody>
          <a:bodyPr/>
          <a:lstStyle/>
          <a:p>
            <a:r>
              <a:rPr lang="en-US"/>
              <a:t>March 2019</a:t>
            </a:r>
          </a:p>
        </p:txBody>
      </p:sp>
    </p:spTree>
    <p:extLst>
      <p:ext uri="{BB962C8B-B14F-4D97-AF65-F5344CB8AC3E}">
        <p14:creationId xmlns:p14="http://schemas.microsoft.com/office/powerpoint/2010/main" val="822751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AA74-9038-4CDA-86E6-9071DEA35F6F}"/>
              </a:ext>
            </a:extLst>
          </p:cNvPr>
          <p:cNvSpPr>
            <a:spLocks noGrp="1"/>
          </p:cNvSpPr>
          <p:nvPr>
            <p:ph type="title"/>
          </p:nvPr>
        </p:nvSpPr>
        <p:spPr/>
        <p:txBody>
          <a:bodyPr/>
          <a:lstStyle/>
          <a:p>
            <a:r>
              <a:rPr lang="en-US"/>
              <a:t>Overall Testing Status</a:t>
            </a:r>
          </a:p>
        </p:txBody>
      </p:sp>
      <p:sp>
        <p:nvSpPr>
          <p:cNvPr id="4" name="Slide Number Placeholder 3">
            <a:extLst>
              <a:ext uri="{FF2B5EF4-FFF2-40B4-BE49-F238E27FC236}">
                <a16:creationId xmlns:a16="http://schemas.microsoft.com/office/drawing/2014/main" id="{743B2E55-D733-42A5-A001-6A087033563C}"/>
              </a:ext>
            </a:extLst>
          </p:cNvPr>
          <p:cNvSpPr>
            <a:spLocks noGrp="1"/>
          </p:cNvSpPr>
          <p:nvPr>
            <p:ph type="sldNum" sz="quarter" idx="12"/>
          </p:nvPr>
        </p:nvSpPr>
        <p:spPr/>
        <p:txBody>
          <a:bodyPr/>
          <a:lstStyle/>
          <a:p>
            <a:fld id="{13C20B66-9CB3-4B57-BCF5-80EC90ADA063}" type="slidenum">
              <a:rPr lang="en-US" smtClean="0"/>
              <a:t>21</a:t>
            </a:fld>
            <a:endParaRPr lang="en-US"/>
          </a:p>
        </p:txBody>
      </p:sp>
      <p:sp>
        <p:nvSpPr>
          <p:cNvPr id="5" name="Date Placeholder 4">
            <a:extLst>
              <a:ext uri="{FF2B5EF4-FFF2-40B4-BE49-F238E27FC236}">
                <a16:creationId xmlns:a16="http://schemas.microsoft.com/office/drawing/2014/main" id="{E6BFFAF5-3F3F-4DE4-8E36-E32CA2085F1B}"/>
              </a:ext>
            </a:extLst>
          </p:cNvPr>
          <p:cNvSpPr>
            <a:spLocks noGrp="1"/>
          </p:cNvSpPr>
          <p:nvPr>
            <p:ph type="dt" sz="half" idx="2"/>
          </p:nvPr>
        </p:nvSpPr>
        <p:spPr/>
        <p:txBody>
          <a:bodyPr/>
          <a:lstStyle/>
          <a:p>
            <a:r>
              <a:rPr lang="en-US"/>
              <a:t>March 2019</a:t>
            </a:r>
          </a:p>
        </p:txBody>
      </p:sp>
      <p:graphicFrame>
        <p:nvGraphicFramePr>
          <p:cNvPr id="8" name="Diagram 16">
            <a:extLst>
              <a:ext uri="{FF2B5EF4-FFF2-40B4-BE49-F238E27FC236}">
                <a16:creationId xmlns:a16="http://schemas.microsoft.com/office/drawing/2014/main" id="{979A76E8-9D62-49CF-AC0B-0D79CDEC9B6C}"/>
              </a:ext>
            </a:extLst>
          </p:cNvPr>
          <p:cNvGraphicFramePr>
            <a:graphicFrameLocks/>
          </p:cNvGraphicFramePr>
          <p:nvPr>
            <p:extLst>
              <p:ext uri="{D42A27DB-BD31-4B8C-83A1-F6EECF244321}">
                <p14:modId xmlns:p14="http://schemas.microsoft.com/office/powerpoint/2010/main" val="105945227"/>
              </p:ext>
            </p:extLst>
          </p:nvPr>
        </p:nvGraphicFramePr>
        <p:xfrm>
          <a:off x="552752" y="1072948"/>
          <a:ext cx="11086496" cy="822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9F85F3E8-5CA0-4DC5-9175-A5EE734883ED}"/>
              </a:ext>
            </a:extLst>
          </p:cNvPr>
          <p:cNvSpPr txBox="1"/>
          <p:nvPr/>
        </p:nvSpPr>
        <p:spPr>
          <a:xfrm>
            <a:off x="589892" y="1906415"/>
            <a:ext cx="3494043" cy="4678204"/>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solidFill>
                <a:cs typeface="Arial"/>
              </a:rPr>
              <a:t>1/14/19 - 2/24/19</a:t>
            </a:r>
          </a:p>
          <a:p>
            <a:r>
              <a:rPr lang="en-US" sz="1400" b="1" dirty="0">
                <a:solidFill>
                  <a:schemeClr val="tx1"/>
                </a:solidFill>
                <a:cs typeface="Arial"/>
              </a:rPr>
              <a:t>Mobility Testing</a:t>
            </a:r>
          </a:p>
          <a:p>
            <a:pPr lvl="1" indent="-285750">
              <a:buFont typeface="Wingdings"/>
              <a:buChar char="Ø"/>
            </a:pPr>
            <a:r>
              <a:rPr lang="en-US" sz="1400" dirty="0">
                <a:solidFill>
                  <a:schemeClr val="tx1"/>
                </a:solidFill>
                <a:cs typeface="Arial"/>
              </a:rPr>
              <a:t>Motor validation - Torque curve characterization</a:t>
            </a:r>
          </a:p>
          <a:p>
            <a:pPr lvl="1" indent="-285750">
              <a:buFont typeface="Wingdings"/>
              <a:buChar char="Ø"/>
            </a:pPr>
            <a:r>
              <a:rPr lang="en-US" sz="1400" dirty="0">
                <a:solidFill>
                  <a:schemeClr val="tx1"/>
                </a:solidFill>
                <a:cs typeface="Arial"/>
              </a:rPr>
              <a:t>Coefficient of Friction Testing</a:t>
            </a:r>
          </a:p>
          <a:p>
            <a:pPr lvl="1" indent="-285750">
              <a:buFont typeface="Wingdings"/>
              <a:buChar char="Ø"/>
            </a:pPr>
            <a:r>
              <a:rPr lang="en-US" sz="1400" dirty="0">
                <a:solidFill>
                  <a:schemeClr val="tx1"/>
                </a:solidFill>
                <a:cs typeface="Arial"/>
              </a:rPr>
              <a:t>Linear Mass stage moving</a:t>
            </a:r>
          </a:p>
          <a:p>
            <a:r>
              <a:rPr lang="en-US" sz="1400" b="1" dirty="0">
                <a:solidFill>
                  <a:schemeClr val="tx1"/>
                </a:solidFill>
                <a:cs typeface="Arial"/>
              </a:rPr>
              <a:t>C&amp;DH and Software V&amp;V</a:t>
            </a:r>
          </a:p>
          <a:p>
            <a:pPr lvl="1" indent="-285750">
              <a:buFont typeface="Wingdings"/>
              <a:buChar char="Ø"/>
            </a:pPr>
            <a:r>
              <a:rPr lang="en-US" sz="1400" dirty="0">
                <a:solidFill>
                  <a:schemeClr val="tx1"/>
                </a:solidFill>
                <a:cs typeface="Arial"/>
              </a:rPr>
              <a:t>Individual mode testing</a:t>
            </a:r>
          </a:p>
          <a:p>
            <a:pPr lvl="1" indent="-285750">
              <a:buFont typeface="Wingdings"/>
              <a:buChar char="Ø"/>
            </a:pPr>
            <a:r>
              <a:rPr lang="en-US" sz="1400" dirty="0">
                <a:solidFill>
                  <a:schemeClr val="tx1"/>
                </a:solidFill>
                <a:cs typeface="Arial"/>
              </a:rPr>
              <a:t>Driving software tests</a:t>
            </a:r>
            <a:endParaRPr lang="en-US" sz="1400" b="1" dirty="0">
              <a:solidFill>
                <a:schemeClr val="tx1"/>
              </a:solidFill>
              <a:cs typeface="Arial"/>
            </a:endParaRPr>
          </a:p>
          <a:p>
            <a:r>
              <a:rPr lang="en-US" sz="1400" b="1" dirty="0">
                <a:solidFill>
                  <a:schemeClr val="tx1"/>
                </a:solidFill>
                <a:cs typeface="Arial"/>
              </a:rPr>
              <a:t>GNC Testing</a:t>
            </a:r>
            <a:endParaRPr lang="en-US" sz="1400" dirty="0">
              <a:solidFill>
                <a:schemeClr val="tx1"/>
              </a:solidFill>
              <a:cs typeface="Arial"/>
            </a:endParaRPr>
          </a:p>
          <a:p>
            <a:pPr lvl="1" indent="-285750">
              <a:buFont typeface="Wingdings,Sans-Serif"/>
              <a:buChar char="Ø"/>
            </a:pPr>
            <a:r>
              <a:rPr lang="en-US" sz="1400" dirty="0">
                <a:solidFill>
                  <a:schemeClr val="tx1"/>
                </a:solidFill>
                <a:cs typeface="Arial"/>
              </a:rPr>
              <a:t>GPS accuracy</a:t>
            </a:r>
          </a:p>
          <a:p>
            <a:pPr lvl="1" indent="-285750">
              <a:buFont typeface="Wingdings,Sans-Serif"/>
              <a:buChar char="Ø"/>
            </a:pPr>
            <a:r>
              <a:rPr lang="en-US" sz="1400" dirty="0">
                <a:solidFill>
                  <a:schemeClr val="tx1"/>
                </a:solidFill>
                <a:cs typeface="Arial"/>
              </a:rPr>
              <a:t>Magnetometer accuracy</a:t>
            </a:r>
            <a:endParaRPr lang="en-US" dirty="0">
              <a:solidFill>
                <a:schemeClr val="tx1"/>
              </a:solidFill>
            </a:endParaRPr>
          </a:p>
          <a:p>
            <a:pPr lvl="1" indent="-285750">
              <a:buFont typeface="Wingdings,Sans-Serif"/>
              <a:buChar char="Ø"/>
            </a:pPr>
            <a:r>
              <a:rPr lang="en-US" sz="1400" dirty="0">
                <a:solidFill>
                  <a:schemeClr val="tx1"/>
                </a:solidFill>
                <a:cs typeface="Arial"/>
              </a:rPr>
              <a:t>Camera operations testing</a:t>
            </a:r>
          </a:p>
          <a:p>
            <a:r>
              <a:rPr lang="en-US" sz="1400" b="1" dirty="0">
                <a:solidFill>
                  <a:schemeClr val="tx1"/>
                </a:solidFill>
                <a:cs typeface="Arial"/>
              </a:rPr>
              <a:t>Sensing Testing </a:t>
            </a:r>
          </a:p>
          <a:p>
            <a:pPr lvl="1" indent="-285750">
              <a:buFont typeface="Wingdings" panose="05000000000000000000" pitchFamily="2" charset="2"/>
              <a:buChar char="Ø"/>
            </a:pPr>
            <a:r>
              <a:rPr lang="en-US" sz="1400" dirty="0">
                <a:solidFill>
                  <a:schemeClr val="tx1"/>
                </a:solidFill>
                <a:cs typeface="Arial"/>
              </a:rPr>
              <a:t>Single beam accuracy</a:t>
            </a:r>
          </a:p>
          <a:p>
            <a:pPr lvl="1" indent="-285750">
              <a:buFont typeface="Wingdings" panose="05000000000000000000" pitchFamily="2" charset="2"/>
              <a:buChar char="Ø"/>
            </a:pPr>
            <a:r>
              <a:rPr lang="en-US" sz="1400" dirty="0">
                <a:solidFill>
                  <a:schemeClr val="tx1"/>
                </a:solidFill>
                <a:cs typeface="Arial"/>
              </a:rPr>
              <a:t>360 ° lidar accuracy </a:t>
            </a:r>
          </a:p>
          <a:p>
            <a:pPr lvl="1" indent="-285750">
              <a:buFont typeface="Wingdings" panose="05000000000000000000" pitchFamily="2" charset="2"/>
              <a:buChar char="Ø"/>
            </a:pPr>
            <a:r>
              <a:rPr lang="en-US" sz="1400" dirty="0">
                <a:solidFill>
                  <a:schemeClr val="tx1"/>
                </a:solidFill>
                <a:cs typeface="Arial"/>
              </a:rPr>
              <a:t>Ultrasonic sensor accuracy</a:t>
            </a:r>
          </a:p>
          <a:p>
            <a:r>
              <a:rPr lang="en-US" sz="1400" b="1" dirty="0">
                <a:solidFill>
                  <a:schemeClr val="tx1"/>
                </a:solidFill>
                <a:cs typeface="Arial"/>
              </a:rPr>
              <a:t>Communications Testing</a:t>
            </a:r>
          </a:p>
          <a:p>
            <a:pPr lvl="1" indent="-285750">
              <a:buFont typeface="Wingdings"/>
              <a:buChar char="Ø"/>
            </a:pPr>
            <a:r>
              <a:rPr lang="en-US" sz="1400" dirty="0">
                <a:solidFill>
                  <a:schemeClr val="tx1"/>
                </a:solidFill>
                <a:cs typeface="Arial"/>
              </a:rPr>
              <a:t>Communications testing</a:t>
            </a:r>
          </a:p>
          <a:p>
            <a:pPr lvl="1" indent="-285750">
              <a:buFont typeface="Wingdings"/>
              <a:buChar char="Ø"/>
            </a:pPr>
            <a:r>
              <a:rPr lang="en-US" sz="1400" dirty="0">
                <a:solidFill>
                  <a:schemeClr val="tx1"/>
                </a:solidFill>
                <a:cs typeface="Arial"/>
              </a:rPr>
              <a:t>Attenuation characterization</a:t>
            </a:r>
          </a:p>
          <a:p>
            <a:pPr marL="171450" lvl="1"/>
            <a:endParaRPr lang="en-US" sz="1400" dirty="0">
              <a:solidFill>
                <a:schemeClr val="tx1"/>
              </a:solidFill>
              <a:cs typeface="Arial"/>
            </a:endParaRPr>
          </a:p>
        </p:txBody>
      </p:sp>
      <p:sp>
        <p:nvSpPr>
          <p:cNvPr id="10" name="TextBox 9">
            <a:extLst>
              <a:ext uri="{FF2B5EF4-FFF2-40B4-BE49-F238E27FC236}">
                <a16:creationId xmlns:a16="http://schemas.microsoft.com/office/drawing/2014/main" id="{4ED65B0C-00E9-4202-89F1-5E74C95C0198}"/>
              </a:ext>
            </a:extLst>
          </p:cNvPr>
          <p:cNvSpPr txBox="1"/>
          <p:nvPr/>
        </p:nvSpPr>
        <p:spPr>
          <a:xfrm>
            <a:off x="4083935" y="1912494"/>
            <a:ext cx="3603176" cy="3816429"/>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solidFill>
                <a:cs typeface="Arial"/>
              </a:rPr>
              <a:t>2/24/19 - 3/19/19</a:t>
            </a:r>
          </a:p>
          <a:p>
            <a:r>
              <a:rPr lang="en-US" sz="1400" b="1">
                <a:solidFill>
                  <a:schemeClr val="tx1"/>
                </a:solidFill>
                <a:cs typeface="Arial"/>
              </a:rPr>
              <a:t>Mobility Integration &amp; Testing</a:t>
            </a:r>
          </a:p>
          <a:p>
            <a:pPr lvl="1" indent="-285750">
              <a:buFont typeface="Wingdings"/>
              <a:buChar char="Ø"/>
            </a:pPr>
            <a:r>
              <a:rPr lang="en-US" sz="1400">
                <a:solidFill>
                  <a:schemeClr val="tx1"/>
                </a:solidFill>
                <a:cs typeface="Arial"/>
              </a:rPr>
              <a:t>Motor mounting to chassis </a:t>
            </a:r>
            <a:endParaRPr lang="en-US" sz="1400" b="1">
              <a:solidFill>
                <a:schemeClr val="tx1"/>
              </a:solidFill>
              <a:cs typeface="Arial"/>
            </a:endParaRPr>
          </a:p>
          <a:p>
            <a:pPr lvl="1" indent="-285750">
              <a:buFont typeface="Wingdings"/>
              <a:buChar char="Ø"/>
            </a:pPr>
            <a:r>
              <a:rPr lang="en-US" sz="1400">
                <a:solidFill>
                  <a:schemeClr val="tx1"/>
                </a:solidFill>
                <a:cs typeface="Arial"/>
              </a:rPr>
              <a:t>Drive train integration</a:t>
            </a:r>
          </a:p>
          <a:p>
            <a:pPr lvl="1" indent="-285750">
              <a:buFont typeface="Wingdings"/>
              <a:buChar char="Ø"/>
            </a:pPr>
            <a:r>
              <a:rPr lang="en-US" sz="1400">
                <a:solidFill>
                  <a:schemeClr val="tx1"/>
                </a:solidFill>
                <a:cs typeface="Arial"/>
              </a:rPr>
              <a:t>Forward &amp; backwards motion</a:t>
            </a:r>
          </a:p>
          <a:p>
            <a:r>
              <a:rPr lang="en-US" sz="1400" b="1">
                <a:solidFill>
                  <a:schemeClr val="tx1"/>
                </a:solidFill>
                <a:cs typeface="Arial"/>
              </a:rPr>
              <a:t>C&amp;DH and Software Integration </a:t>
            </a:r>
            <a:endParaRPr lang="en-US" sz="1400">
              <a:solidFill>
                <a:schemeClr val="tx1"/>
              </a:solidFill>
              <a:cs typeface="Arial"/>
            </a:endParaRPr>
          </a:p>
          <a:p>
            <a:pPr lvl="1" indent="-285750">
              <a:buFont typeface="Wingdings,Sans-Serif"/>
              <a:buChar char="Ø"/>
            </a:pPr>
            <a:r>
              <a:rPr lang="en-US" sz="1400">
                <a:solidFill>
                  <a:schemeClr val="tx1"/>
                </a:solidFill>
                <a:cs typeface="Arial"/>
              </a:rPr>
              <a:t>Loss of communication navigation testing</a:t>
            </a:r>
          </a:p>
          <a:p>
            <a:pPr lvl="1" indent="-285750">
              <a:buFont typeface="Wingdings,Sans-Serif"/>
              <a:buChar char="Ø"/>
            </a:pPr>
            <a:r>
              <a:rPr lang="en-US" sz="1400">
                <a:solidFill>
                  <a:schemeClr val="tx1"/>
                </a:solidFill>
                <a:cs typeface="Arial"/>
              </a:rPr>
              <a:t>Integrated mode testing</a:t>
            </a:r>
          </a:p>
          <a:p>
            <a:r>
              <a:rPr lang="en-US" sz="1400" b="1">
                <a:solidFill>
                  <a:schemeClr val="tx1"/>
                </a:solidFill>
                <a:cs typeface="Arial"/>
              </a:rPr>
              <a:t>Sensing Integration</a:t>
            </a:r>
          </a:p>
          <a:p>
            <a:pPr marL="461645" lvl="1" indent="-285750">
              <a:buFont typeface="Wingdings"/>
              <a:buChar char="Ø"/>
            </a:pPr>
            <a:r>
              <a:rPr lang="en-US" sz="1400">
                <a:solidFill>
                  <a:schemeClr val="tx1"/>
                </a:solidFill>
                <a:cs typeface="Arial"/>
              </a:rPr>
              <a:t>Integrating all sensors and microcontrollers</a:t>
            </a:r>
            <a:endParaRPr lang="en-US" sz="1400" b="1">
              <a:solidFill>
                <a:schemeClr val="tx1"/>
              </a:solidFill>
              <a:cs typeface="Arial"/>
            </a:endParaRPr>
          </a:p>
          <a:p>
            <a:endParaRPr lang="en-US">
              <a:solidFill>
                <a:schemeClr val="tx1"/>
              </a:solidFill>
              <a:cs typeface="Arial"/>
            </a:endParaRPr>
          </a:p>
          <a:p>
            <a:endParaRPr lang="en-US">
              <a:solidFill>
                <a:schemeClr val="tx1"/>
              </a:solidFill>
              <a:cs typeface="Arial"/>
            </a:endParaRPr>
          </a:p>
          <a:p>
            <a:endParaRPr lang="en-US">
              <a:solidFill>
                <a:schemeClr val="tx1"/>
              </a:solidFill>
              <a:cs typeface="Arial"/>
            </a:endParaRPr>
          </a:p>
          <a:p>
            <a:endParaRPr lang="en-US">
              <a:solidFill>
                <a:schemeClr val="tx1"/>
              </a:solidFill>
              <a:cs typeface="Arial"/>
            </a:endParaRPr>
          </a:p>
        </p:txBody>
      </p:sp>
      <p:sp>
        <p:nvSpPr>
          <p:cNvPr id="11" name="TextBox 10">
            <a:extLst>
              <a:ext uri="{FF2B5EF4-FFF2-40B4-BE49-F238E27FC236}">
                <a16:creationId xmlns:a16="http://schemas.microsoft.com/office/drawing/2014/main" id="{8A0C5CD5-9CAD-45CB-826F-264A113129E2}"/>
              </a:ext>
            </a:extLst>
          </p:cNvPr>
          <p:cNvSpPr txBox="1"/>
          <p:nvPr/>
        </p:nvSpPr>
        <p:spPr>
          <a:xfrm>
            <a:off x="7680180" y="1912494"/>
            <a:ext cx="3531841" cy="3816429"/>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solidFill>
                <a:cs typeface="Arial"/>
              </a:rPr>
              <a:t> 3/19/19 - 4/22/19</a:t>
            </a:r>
          </a:p>
          <a:p>
            <a:r>
              <a:rPr lang="en-US" sz="1400" b="1">
                <a:solidFill>
                  <a:schemeClr val="tx1"/>
                </a:solidFill>
                <a:cs typeface="Arial"/>
              </a:rPr>
              <a:t>Full System Integration</a:t>
            </a:r>
            <a:endParaRPr lang="en-US" sz="1400">
              <a:solidFill>
                <a:schemeClr val="tx1"/>
              </a:solidFill>
              <a:cs typeface="Arial"/>
            </a:endParaRPr>
          </a:p>
          <a:p>
            <a:pPr lvl="1" indent="-285750">
              <a:buFont typeface="Wingdings"/>
              <a:buChar char="Ø"/>
            </a:pPr>
            <a:r>
              <a:rPr lang="en-US" sz="1400">
                <a:solidFill>
                  <a:schemeClr val="tx1"/>
                </a:solidFill>
                <a:cs typeface="Arial"/>
              </a:rPr>
              <a:t>Combined Environment maneuverability and object detection integration</a:t>
            </a:r>
          </a:p>
          <a:p>
            <a:r>
              <a:rPr lang="en-US" sz="1400" b="1">
                <a:solidFill>
                  <a:schemeClr val="tx1"/>
                </a:solidFill>
                <a:cs typeface="Arial"/>
              </a:rPr>
              <a:t>Full System Mobility Testing</a:t>
            </a:r>
            <a:endParaRPr lang="en-US" sz="1400">
              <a:solidFill>
                <a:schemeClr val="tx1"/>
              </a:solidFill>
              <a:cs typeface="Arial"/>
            </a:endParaRPr>
          </a:p>
          <a:p>
            <a:pPr lvl="1" indent="-285750">
              <a:buFont typeface="Wingdings,Sans-Serif"/>
              <a:buChar char="Ø"/>
            </a:pPr>
            <a:r>
              <a:rPr lang="en-US" sz="1400">
                <a:solidFill>
                  <a:schemeClr val="tx1"/>
                </a:solidFill>
                <a:cs typeface="Arial"/>
              </a:rPr>
              <a:t>Environmental maneuverability testing</a:t>
            </a:r>
          </a:p>
          <a:p>
            <a:pPr lvl="1" indent="-285750">
              <a:buFont typeface="Wingdings,Sans-Serif"/>
              <a:buChar char="Ø"/>
            </a:pPr>
            <a:r>
              <a:rPr lang="en-US" sz="1400">
                <a:solidFill>
                  <a:schemeClr val="tx1"/>
                </a:solidFill>
                <a:cs typeface="Arial"/>
              </a:rPr>
              <a:t>Endurance Testing</a:t>
            </a:r>
          </a:p>
          <a:p>
            <a:pPr lvl="1" indent="-285750">
              <a:buFont typeface="Wingdings,Sans-Serif"/>
              <a:buChar char="Ø"/>
            </a:pPr>
            <a:r>
              <a:rPr lang="en-US" sz="1400">
                <a:solidFill>
                  <a:schemeClr val="tx1"/>
                </a:solidFill>
                <a:cs typeface="Arial"/>
              </a:rPr>
              <a:t>Obstacle maneuverability testing</a:t>
            </a:r>
          </a:p>
          <a:p>
            <a:pPr lvl="1" indent="-285750">
              <a:buFont typeface="Wingdings,Sans-Serif"/>
              <a:buChar char="Ø"/>
            </a:pPr>
            <a:r>
              <a:rPr lang="en-US" sz="1400">
                <a:solidFill>
                  <a:schemeClr val="tx1"/>
                </a:solidFill>
                <a:cs typeface="Arial"/>
              </a:rPr>
              <a:t>Rover functional testing</a:t>
            </a:r>
          </a:p>
          <a:p>
            <a:pPr lvl="1" indent="-285750">
              <a:buFont typeface="Wingdings,Sans-Serif"/>
              <a:buChar char="Ø"/>
            </a:pPr>
            <a:endParaRPr lang="en-US" sz="1400">
              <a:solidFill>
                <a:schemeClr val="tx1"/>
              </a:solidFill>
              <a:cs typeface="Arial"/>
            </a:endParaRPr>
          </a:p>
          <a:p>
            <a:pPr lvl="1" indent="-285750">
              <a:buFont typeface="Wingdings,Sans-Serif"/>
              <a:buChar char="Ø"/>
            </a:pPr>
            <a:endParaRPr lang="en-US" sz="1400">
              <a:solidFill>
                <a:schemeClr val="tx1"/>
              </a:solidFill>
              <a:cs typeface="Arial"/>
            </a:endParaRPr>
          </a:p>
          <a:p>
            <a:pPr lvl="1" indent="-285750">
              <a:buFont typeface="Wingdings,Sans-Serif"/>
              <a:buChar char="Ø"/>
            </a:pPr>
            <a:endParaRPr lang="en-US" sz="1400">
              <a:solidFill>
                <a:schemeClr val="tx1"/>
              </a:solidFill>
              <a:cs typeface="Arial"/>
            </a:endParaRPr>
          </a:p>
          <a:p>
            <a:pPr lvl="1" indent="-285750">
              <a:buFont typeface="Wingdings,Sans-Serif"/>
              <a:buChar char="Ø"/>
            </a:pPr>
            <a:endParaRPr lang="en-US" sz="1400">
              <a:solidFill>
                <a:schemeClr val="tx1"/>
              </a:solidFill>
              <a:cs typeface="Arial"/>
            </a:endParaRPr>
          </a:p>
          <a:p>
            <a:pPr marL="171450" lvl="1"/>
            <a:endParaRPr lang="en-US" sz="1400">
              <a:solidFill>
                <a:schemeClr val="tx1"/>
              </a:solidFill>
              <a:cs typeface="Arial"/>
            </a:endParaRPr>
          </a:p>
          <a:p>
            <a:pPr lvl="1" indent="-285750">
              <a:buFont typeface="Wingdings,Sans-Serif"/>
              <a:buChar char="Ø"/>
            </a:pPr>
            <a:endParaRPr lang="en-US" sz="1400">
              <a:solidFill>
                <a:schemeClr val="tx1"/>
              </a:solidFill>
              <a:cs typeface="Arial"/>
            </a:endParaRPr>
          </a:p>
        </p:txBody>
      </p:sp>
      <p:sp>
        <p:nvSpPr>
          <p:cNvPr id="13" name="Rectangle 12">
            <a:extLst>
              <a:ext uri="{FF2B5EF4-FFF2-40B4-BE49-F238E27FC236}">
                <a16:creationId xmlns:a16="http://schemas.microsoft.com/office/drawing/2014/main" id="{96F1C3D4-8E3B-42A9-BF1D-4EF204E36386}"/>
              </a:ext>
            </a:extLst>
          </p:cNvPr>
          <p:cNvSpPr/>
          <p:nvPr/>
        </p:nvSpPr>
        <p:spPr>
          <a:xfrm>
            <a:off x="4537434" y="6091204"/>
            <a:ext cx="825849" cy="265352"/>
          </a:xfrm>
          <a:prstGeom prst="rect">
            <a:avLst/>
          </a:prstGeom>
          <a:solidFill>
            <a:srgbClr val="60EB73">
              <a:alpha val="2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C775B48-1154-4BB6-B6FA-AAED5EA42E25}"/>
              </a:ext>
            </a:extLst>
          </p:cNvPr>
          <p:cNvSpPr/>
          <p:nvPr/>
        </p:nvSpPr>
        <p:spPr>
          <a:xfrm>
            <a:off x="4537433" y="6419610"/>
            <a:ext cx="825849" cy="265352"/>
          </a:xfrm>
          <a:prstGeom prst="rect">
            <a:avLst/>
          </a:prstGeom>
          <a:solidFill>
            <a:srgbClr val="FFFF00">
              <a:alpha val="2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1CCA4B3-9A63-41C2-BD76-5FC667AEC986}"/>
              </a:ext>
            </a:extLst>
          </p:cNvPr>
          <p:cNvSpPr/>
          <p:nvPr/>
        </p:nvSpPr>
        <p:spPr>
          <a:xfrm>
            <a:off x="6992904" y="6091204"/>
            <a:ext cx="825849" cy="265352"/>
          </a:xfrm>
          <a:prstGeom prst="rect">
            <a:avLst/>
          </a:prstGeom>
          <a:solidFill>
            <a:srgbClr val="FF0000">
              <a:alpha val="2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17E40B4-6149-4620-963D-CB7AB36856EB}"/>
              </a:ext>
            </a:extLst>
          </p:cNvPr>
          <p:cNvSpPr txBox="1"/>
          <p:nvPr/>
        </p:nvSpPr>
        <p:spPr>
          <a:xfrm>
            <a:off x="5363282" y="6039214"/>
            <a:ext cx="1499128" cy="369332"/>
          </a:xfrm>
          <a:prstGeom prst="rect">
            <a:avLst/>
          </a:prstGeom>
          <a:noFill/>
        </p:spPr>
        <p:txBody>
          <a:bodyPr wrap="none" rtlCol="0">
            <a:spAutoFit/>
          </a:bodyPr>
          <a:lstStyle/>
          <a:p>
            <a:r>
              <a:rPr lang="en-US"/>
              <a:t>= Completed</a:t>
            </a:r>
          </a:p>
        </p:txBody>
      </p:sp>
      <p:sp>
        <p:nvSpPr>
          <p:cNvPr id="18" name="TextBox 17">
            <a:extLst>
              <a:ext uri="{FF2B5EF4-FFF2-40B4-BE49-F238E27FC236}">
                <a16:creationId xmlns:a16="http://schemas.microsoft.com/office/drawing/2014/main" id="{4BC5EF70-8609-4AA6-8E70-78B72B485B98}"/>
              </a:ext>
            </a:extLst>
          </p:cNvPr>
          <p:cNvSpPr txBox="1"/>
          <p:nvPr/>
        </p:nvSpPr>
        <p:spPr>
          <a:xfrm>
            <a:off x="5363282" y="6419610"/>
            <a:ext cx="1563248" cy="369332"/>
          </a:xfrm>
          <a:prstGeom prst="rect">
            <a:avLst/>
          </a:prstGeom>
          <a:noFill/>
        </p:spPr>
        <p:txBody>
          <a:bodyPr wrap="none" rtlCol="0">
            <a:spAutoFit/>
          </a:bodyPr>
          <a:lstStyle/>
          <a:p>
            <a:r>
              <a:rPr lang="en-US"/>
              <a:t>= In Progress</a:t>
            </a:r>
          </a:p>
        </p:txBody>
      </p:sp>
      <p:sp>
        <p:nvSpPr>
          <p:cNvPr id="19" name="TextBox 18">
            <a:extLst>
              <a:ext uri="{FF2B5EF4-FFF2-40B4-BE49-F238E27FC236}">
                <a16:creationId xmlns:a16="http://schemas.microsoft.com/office/drawing/2014/main" id="{050A2A46-BF3E-49D9-B4E7-A980FE846234}"/>
              </a:ext>
            </a:extLst>
          </p:cNvPr>
          <p:cNvSpPr txBox="1"/>
          <p:nvPr/>
        </p:nvSpPr>
        <p:spPr>
          <a:xfrm>
            <a:off x="7890224" y="6039214"/>
            <a:ext cx="1648849" cy="369332"/>
          </a:xfrm>
          <a:prstGeom prst="rect">
            <a:avLst/>
          </a:prstGeom>
          <a:noFill/>
        </p:spPr>
        <p:txBody>
          <a:bodyPr wrap="none" rtlCol="0">
            <a:spAutoFit/>
          </a:bodyPr>
          <a:lstStyle/>
          <a:p>
            <a:r>
              <a:rPr lang="en-US"/>
              <a:t>= Future Work</a:t>
            </a:r>
          </a:p>
        </p:txBody>
      </p:sp>
      <p:sp>
        <p:nvSpPr>
          <p:cNvPr id="31" name="Rectangle 30">
            <a:extLst>
              <a:ext uri="{FF2B5EF4-FFF2-40B4-BE49-F238E27FC236}">
                <a16:creationId xmlns:a16="http://schemas.microsoft.com/office/drawing/2014/main" id="{C8B8B87D-8F69-4479-9F6A-6624584F9431}"/>
              </a:ext>
            </a:extLst>
          </p:cNvPr>
          <p:cNvSpPr/>
          <p:nvPr/>
        </p:nvSpPr>
        <p:spPr>
          <a:xfrm>
            <a:off x="872879" y="2423765"/>
            <a:ext cx="2825868" cy="852835"/>
          </a:xfrm>
          <a:prstGeom prst="rect">
            <a:avLst/>
          </a:prstGeom>
          <a:solidFill>
            <a:srgbClr val="60EB73">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BF1B9FF-1414-488A-A47F-BABF81DFC55C}"/>
              </a:ext>
            </a:extLst>
          </p:cNvPr>
          <p:cNvSpPr/>
          <p:nvPr/>
        </p:nvSpPr>
        <p:spPr>
          <a:xfrm>
            <a:off x="872879" y="4169318"/>
            <a:ext cx="2825868" cy="669382"/>
          </a:xfrm>
          <a:prstGeom prst="rect">
            <a:avLst/>
          </a:prstGeom>
          <a:solidFill>
            <a:srgbClr val="60EB73">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01E159A-3BFF-485A-946C-F833F769F4AD}"/>
              </a:ext>
            </a:extLst>
          </p:cNvPr>
          <p:cNvSpPr/>
          <p:nvPr/>
        </p:nvSpPr>
        <p:spPr>
          <a:xfrm>
            <a:off x="872879" y="5004177"/>
            <a:ext cx="2825868" cy="669382"/>
          </a:xfrm>
          <a:prstGeom prst="rect">
            <a:avLst/>
          </a:prstGeom>
          <a:solidFill>
            <a:srgbClr val="60EB73">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3127FEA-09EE-4E0F-9876-9590D914BD5E}"/>
              </a:ext>
            </a:extLst>
          </p:cNvPr>
          <p:cNvSpPr/>
          <p:nvPr/>
        </p:nvSpPr>
        <p:spPr>
          <a:xfrm>
            <a:off x="872879" y="5892845"/>
            <a:ext cx="2825868" cy="320509"/>
          </a:xfrm>
          <a:prstGeom prst="rect">
            <a:avLst/>
          </a:prstGeom>
          <a:solidFill>
            <a:srgbClr val="60EB73">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0252238-9378-413C-BFF9-3AE0330F580C}"/>
              </a:ext>
            </a:extLst>
          </p:cNvPr>
          <p:cNvSpPr/>
          <p:nvPr/>
        </p:nvSpPr>
        <p:spPr>
          <a:xfrm>
            <a:off x="872879" y="3495886"/>
            <a:ext cx="2825868" cy="239495"/>
          </a:xfrm>
          <a:prstGeom prst="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AC7F9C6-3E93-464F-A6BA-E3BDC86D743E}"/>
              </a:ext>
            </a:extLst>
          </p:cNvPr>
          <p:cNvSpPr/>
          <p:nvPr/>
        </p:nvSpPr>
        <p:spPr>
          <a:xfrm>
            <a:off x="872879" y="3739141"/>
            <a:ext cx="2825868" cy="231626"/>
          </a:xfrm>
          <a:prstGeom prst="rect">
            <a:avLst/>
          </a:prstGeom>
          <a:solidFill>
            <a:srgbClr val="60EB73">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4838815-A5E2-4D05-BD5F-C5AE59281C4F}"/>
              </a:ext>
            </a:extLst>
          </p:cNvPr>
          <p:cNvSpPr/>
          <p:nvPr/>
        </p:nvSpPr>
        <p:spPr>
          <a:xfrm>
            <a:off x="4324822" y="4169318"/>
            <a:ext cx="3011719" cy="467221"/>
          </a:xfrm>
          <a:prstGeom prst="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83BF8DD-F8EA-4F4E-BF7C-D561D494C490}"/>
              </a:ext>
            </a:extLst>
          </p:cNvPr>
          <p:cNvSpPr/>
          <p:nvPr/>
        </p:nvSpPr>
        <p:spPr>
          <a:xfrm>
            <a:off x="4324823" y="3309567"/>
            <a:ext cx="3011719" cy="636285"/>
          </a:xfrm>
          <a:prstGeom prst="rect">
            <a:avLst/>
          </a:prstGeom>
          <a:solidFill>
            <a:srgbClr val="FF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FD6659E-7F72-4B02-9A15-AC744383A6F0}"/>
              </a:ext>
            </a:extLst>
          </p:cNvPr>
          <p:cNvSpPr/>
          <p:nvPr/>
        </p:nvSpPr>
        <p:spPr>
          <a:xfrm>
            <a:off x="4324822" y="2440649"/>
            <a:ext cx="2825868" cy="636285"/>
          </a:xfrm>
          <a:prstGeom prst="rect">
            <a:avLst/>
          </a:prstGeom>
          <a:solidFill>
            <a:srgbClr val="60EB73">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1C49533-E4B3-4AC8-BA6D-B2BAC4768ED1}"/>
              </a:ext>
            </a:extLst>
          </p:cNvPr>
          <p:cNvSpPr/>
          <p:nvPr/>
        </p:nvSpPr>
        <p:spPr>
          <a:xfrm>
            <a:off x="7965611" y="2440648"/>
            <a:ext cx="3170264" cy="636285"/>
          </a:xfrm>
          <a:prstGeom prst="rect">
            <a:avLst/>
          </a:prstGeom>
          <a:solidFill>
            <a:srgbClr val="FF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48BFF3D-97D8-46C3-AACA-2DAC0985D01F}"/>
              </a:ext>
            </a:extLst>
          </p:cNvPr>
          <p:cNvSpPr/>
          <p:nvPr/>
        </p:nvSpPr>
        <p:spPr>
          <a:xfrm>
            <a:off x="7953941" y="3297881"/>
            <a:ext cx="3170264" cy="1083365"/>
          </a:xfrm>
          <a:prstGeom prst="rect">
            <a:avLst/>
          </a:prstGeom>
          <a:solidFill>
            <a:srgbClr val="FF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749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7" grpId="0" animBg="1"/>
      <p:bldP spid="38" grpId="0" animBg="1"/>
      <p:bldP spid="39" grpId="0" animBg="1"/>
      <p:bldP spid="40" grpId="0" animBg="1"/>
      <p:bldP spid="41" grpId="0" animBg="1"/>
      <p:bldP spid="4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AA74-9038-4CDA-86E6-9071DEA35F6F}"/>
              </a:ext>
            </a:extLst>
          </p:cNvPr>
          <p:cNvSpPr>
            <a:spLocks noGrp="1"/>
          </p:cNvSpPr>
          <p:nvPr>
            <p:ph type="title"/>
          </p:nvPr>
        </p:nvSpPr>
        <p:spPr>
          <a:xfrm>
            <a:off x="1097280" y="286604"/>
            <a:ext cx="10058400" cy="775280"/>
          </a:xfrm>
        </p:spPr>
        <p:txBody>
          <a:bodyPr/>
          <a:lstStyle/>
          <a:p>
            <a:r>
              <a:rPr lang="en-US"/>
              <a:t>Flow down from CPEs</a:t>
            </a:r>
          </a:p>
        </p:txBody>
      </p:sp>
      <p:sp>
        <p:nvSpPr>
          <p:cNvPr id="4" name="Slide Number Placeholder 3">
            <a:extLst>
              <a:ext uri="{FF2B5EF4-FFF2-40B4-BE49-F238E27FC236}">
                <a16:creationId xmlns:a16="http://schemas.microsoft.com/office/drawing/2014/main" id="{743B2E55-D733-42A5-A001-6A087033563C}"/>
              </a:ext>
            </a:extLst>
          </p:cNvPr>
          <p:cNvSpPr>
            <a:spLocks noGrp="1"/>
          </p:cNvSpPr>
          <p:nvPr>
            <p:ph type="sldNum" sz="quarter" idx="12"/>
          </p:nvPr>
        </p:nvSpPr>
        <p:spPr/>
        <p:txBody>
          <a:bodyPr/>
          <a:lstStyle/>
          <a:p>
            <a:fld id="{13C20B66-9CB3-4B57-BCF5-80EC90ADA063}" type="slidenum">
              <a:rPr lang="en-US" smtClean="0"/>
              <a:t>22</a:t>
            </a:fld>
            <a:endParaRPr lang="en-US"/>
          </a:p>
        </p:txBody>
      </p:sp>
      <p:sp>
        <p:nvSpPr>
          <p:cNvPr id="5" name="Date Placeholder 4">
            <a:extLst>
              <a:ext uri="{FF2B5EF4-FFF2-40B4-BE49-F238E27FC236}">
                <a16:creationId xmlns:a16="http://schemas.microsoft.com/office/drawing/2014/main" id="{E6BFFAF5-3F3F-4DE4-8E36-E32CA2085F1B}"/>
              </a:ext>
            </a:extLst>
          </p:cNvPr>
          <p:cNvSpPr>
            <a:spLocks noGrp="1"/>
          </p:cNvSpPr>
          <p:nvPr>
            <p:ph type="dt" sz="half" idx="2"/>
          </p:nvPr>
        </p:nvSpPr>
        <p:spPr/>
        <p:txBody>
          <a:bodyPr/>
          <a:lstStyle/>
          <a:p>
            <a:r>
              <a:rPr lang="en-US"/>
              <a:t>March 2019</a:t>
            </a:r>
          </a:p>
        </p:txBody>
      </p:sp>
      <p:sp>
        <p:nvSpPr>
          <p:cNvPr id="6" name="Rectangle: Rounded Corners 5">
            <a:extLst>
              <a:ext uri="{FF2B5EF4-FFF2-40B4-BE49-F238E27FC236}">
                <a16:creationId xmlns:a16="http://schemas.microsoft.com/office/drawing/2014/main" id="{20239C6B-EF35-46C0-9892-BC8E92ED1ED5}"/>
              </a:ext>
            </a:extLst>
          </p:cNvPr>
          <p:cNvSpPr/>
          <p:nvPr/>
        </p:nvSpPr>
        <p:spPr>
          <a:xfrm>
            <a:off x="362161" y="2229769"/>
            <a:ext cx="1881310" cy="46713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Mobility</a:t>
            </a:r>
          </a:p>
        </p:txBody>
      </p:sp>
      <p:sp>
        <p:nvSpPr>
          <p:cNvPr id="10" name="Rectangle: Rounded Corners 9">
            <a:extLst>
              <a:ext uri="{FF2B5EF4-FFF2-40B4-BE49-F238E27FC236}">
                <a16:creationId xmlns:a16="http://schemas.microsoft.com/office/drawing/2014/main" id="{F31E1C7A-1D1B-492D-8BAD-8C024CF41D4B}"/>
              </a:ext>
            </a:extLst>
          </p:cNvPr>
          <p:cNvSpPr/>
          <p:nvPr/>
        </p:nvSpPr>
        <p:spPr>
          <a:xfrm>
            <a:off x="362161" y="3047281"/>
            <a:ext cx="1881310" cy="46713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Software</a:t>
            </a:r>
          </a:p>
        </p:txBody>
      </p:sp>
      <p:sp>
        <p:nvSpPr>
          <p:cNvPr id="11" name="Rectangle: Rounded Corners 10">
            <a:extLst>
              <a:ext uri="{FF2B5EF4-FFF2-40B4-BE49-F238E27FC236}">
                <a16:creationId xmlns:a16="http://schemas.microsoft.com/office/drawing/2014/main" id="{63841606-9309-4682-9A7B-7E71B55B7297}"/>
              </a:ext>
            </a:extLst>
          </p:cNvPr>
          <p:cNvSpPr/>
          <p:nvPr/>
        </p:nvSpPr>
        <p:spPr>
          <a:xfrm>
            <a:off x="329725" y="3902473"/>
            <a:ext cx="1881310" cy="46713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GNC</a:t>
            </a:r>
          </a:p>
        </p:txBody>
      </p:sp>
      <p:sp>
        <p:nvSpPr>
          <p:cNvPr id="12" name="Rectangle: Rounded Corners 11">
            <a:extLst>
              <a:ext uri="{FF2B5EF4-FFF2-40B4-BE49-F238E27FC236}">
                <a16:creationId xmlns:a16="http://schemas.microsoft.com/office/drawing/2014/main" id="{D340E3EA-DFA5-45DC-8EC1-F49BE3EECC47}"/>
              </a:ext>
            </a:extLst>
          </p:cNvPr>
          <p:cNvSpPr/>
          <p:nvPr/>
        </p:nvSpPr>
        <p:spPr>
          <a:xfrm>
            <a:off x="329725" y="4656686"/>
            <a:ext cx="1881310" cy="608718"/>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Environment Sensing</a:t>
            </a:r>
          </a:p>
        </p:txBody>
      </p:sp>
      <p:sp>
        <p:nvSpPr>
          <p:cNvPr id="13" name="Rectangle: Rounded Corners 12">
            <a:extLst>
              <a:ext uri="{FF2B5EF4-FFF2-40B4-BE49-F238E27FC236}">
                <a16:creationId xmlns:a16="http://schemas.microsoft.com/office/drawing/2014/main" id="{FDD0705E-E643-478E-BDB9-1DA649B68163}"/>
              </a:ext>
            </a:extLst>
          </p:cNvPr>
          <p:cNvSpPr/>
          <p:nvPr/>
        </p:nvSpPr>
        <p:spPr>
          <a:xfrm>
            <a:off x="362160" y="5590160"/>
            <a:ext cx="1881310" cy="545135"/>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Communication</a:t>
            </a:r>
          </a:p>
        </p:txBody>
      </p:sp>
      <p:sp>
        <p:nvSpPr>
          <p:cNvPr id="15" name="Rectangle: Rounded Corners 14">
            <a:extLst>
              <a:ext uri="{FF2B5EF4-FFF2-40B4-BE49-F238E27FC236}">
                <a16:creationId xmlns:a16="http://schemas.microsoft.com/office/drawing/2014/main" id="{43DC8F19-5410-4D7F-B0C4-C3D1F10CC56A}"/>
              </a:ext>
            </a:extLst>
          </p:cNvPr>
          <p:cNvSpPr/>
          <p:nvPr/>
        </p:nvSpPr>
        <p:spPr>
          <a:xfrm>
            <a:off x="362161" y="1412257"/>
            <a:ext cx="1881310" cy="467139"/>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CPEs</a:t>
            </a:r>
          </a:p>
        </p:txBody>
      </p:sp>
      <p:sp>
        <p:nvSpPr>
          <p:cNvPr id="7" name="Rectangle 6">
            <a:extLst>
              <a:ext uri="{FF2B5EF4-FFF2-40B4-BE49-F238E27FC236}">
                <a16:creationId xmlns:a16="http://schemas.microsoft.com/office/drawing/2014/main" id="{73B123B3-06B4-4D10-B7D2-500871331F84}"/>
              </a:ext>
            </a:extLst>
          </p:cNvPr>
          <p:cNvSpPr/>
          <p:nvPr/>
        </p:nvSpPr>
        <p:spPr>
          <a:xfrm>
            <a:off x="2662840" y="2136072"/>
            <a:ext cx="2720234" cy="6792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1" indent="-171450">
              <a:buFont typeface="Arial" panose="020B0604020202020204" pitchFamily="34" charset="0"/>
              <a:buChar char="•"/>
            </a:pPr>
            <a:r>
              <a:rPr lang="en-US" sz="1400">
                <a:solidFill>
                  <a:schemeClr val="tx1"/>
                </a:solidFill>
                <a:cs typeface="Arial"/>
              </a:rPr>
              <a:t>Motor validation - Torque curve characterization</a:t>
            </a:r>
          </a:p>
          <a:p>
            <a:pPr marL="342900" lvl="1" indent="-171450">
              <a:buFont typeface="Arial" panose="020B0604020202020204" pitchFamily="34" charset="0"/>
              <a:buChar char="•"/>
            </a:pPr>
            <a:r>
              <a:rPr lang="en-US" sz="1400">
                <a:solidFill>
                  <a:schemeClr val="tx1"/>
                </a:solidFill>
                <a:cs typeface="Arial"/>
              </a:rPr>
              <a:t>Linear Mass stage moving</a:t>
            </a:r>
          </a:p>
        </p:txBody>
      </p:sp>
      <p:sp>
        <p:nvSpPr>
          <p:cNvPr id="17" name="Rectangle 16">
            <a:extLst>
              <a:ext uri="{FF2B5EF4-FFF2-40B4-BE49-F238E27FC236}">
                <a16:creationId xmlns:a16="http://schemas.microsoft.com/office/drawing/2014/main" id="{9052E82F-6031-4345-B3AF-0F3BE948CFDF}"/>
              </a:ext>
            </a:extLst>
          </p:cNvPr>
          <p:cNvSpPr/>
          <p:nvPr/>
        </p:nvSpPr>
        <p:spPr>
          <a:xfrm>
            <a:off x="2662840" y="2979549"/>
            <a:ext cx="2720234" cy="5999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285750">
              <a:buFont typeface="Arial" panose="020B0604020202020204" pitchFamily="34" charset="0"/>
              <a:buChar char="•"/>
            </a:pPr>
            <a:r>
              <a:rPr lang="en-US" sz="1400">
                <a:solidFill>
                  <a:schemeClr val="tx1"/>
                </a:solidFill>
                <a:cs typeface="Arial"/>
              </a:rPr>
              <a:t>Individual mode testing</a:t>
            </a:r>
          </a:p>
          <a:p>
            <a:pPr lvl="1" indent="-285750">
              <a:buFont typeface="Arial" panose="020B0604020202020204" pitchFamily="34" charset="0"/>
              <a:buChar char="•"/>
            </a:pPr>
            <a:r>
              <a:rPr lang="en-US" sz="1400">
                <a:solidFill>
                  <a:schemeClr val="tx1"/>
                </a:solidFill>
                <a:cs typeface="Arial"/>
              </a:rPr>
              <a:t>Driving software tests</a:t>
            </a:r>
          </a:p>
        </p:txBody>
      </p:sp>
      <p:sp>
        <p:nvSpPr>
          <p:cNvPr id="18" name="Rectangle 17">
            <a:extLst>
              <a:ext uri="{FF2B5EF4-FFF2-40B4-BE49-F238E27FC236}">
                <a16:creationId xmlns:a16="http://schemas.microsoft.com/office/drawing/2014/main" id="{5D32EB7E-B90C-4AEE-994F-25CBAEBE8E98}"/>
              </a:ext>
            </a:extLst>
          </p:cNvPr>
          <p:cNvSpPr/>
          <p:nvPr/>
        </p:nvSpPr>
        <p:spPr>
          <a:xfrm>
            <a:off x="2662840" y="3797060"/>
            <a:ext cx="2720234" cy="6841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285750">
              <a:buFont typeface="Arial" panose="020B0604020202020204" pitchFamily="34" charset="0"/>
              <a:buChar char="•"/>
            </a:pPr>
            <a:r>
              <a:rPr lang="en-US" sz="1400">
                <a:solidFill>
                  <a:schemeClr val="tx1"/>
                </a:solidFill>
                <a:cs typeface="Arial"/>
              </a:rPr>
              <a:t>GPS accuracy</a:t>
            </a:r>
          </a:p>
          <a:p>
            <a:pPr lvl="1" indent="-285750">
              <a:buFont typeface="Arial" panose="020B0604020202020204" pitchFamily="34" charset="0"/>
              <a:buChar char="•"/>
            </a:pPr>
            <a:r>
              <a:rPr lang="en-US" sz="1400">
                <a:solidFill>
                  <a:schemeClr val="tx1"/>
                </a:solidFill>
                <a:cs typeface="Arial"/>
              </a:rPr>
              <a:t>Magnetometer accuracy</a:t>
            </a:r>
            <a:endParaRPr lang="en-US" sz="1400">
              <a:solidFill>
                <a:schemeClr val="tx1"/>
              </a:solidFill>
            </a:endParaRPr>
          </a:p>
          <a:p>
            <a:pPr lvl="1" indent="-285750">
              <a:buFont typeface="Arial" panose="020B0604020202020204" pitchFamily="34" charset="0"/>
              <a:buChar char="•"/>
            </a:pPr>
            <a:r>
              <a:rPr lang="en-US" sz="1400">
                <a:solidFill>
                  <a:schemeClr val="tx1"/>
                </a:solidFill>
                <a:cs typeface="Arial"/>
              </a:rPr>
              <a:t>Camera operations testing</a:t>
            </a:r>
          </a:p>
        </p:txBody>
      </p:sp>
      <p:sp>
        <p:nvSpPr>
          <p:cNvPr id="19" name="Rectangle 18">
            <a:extLst>
              <a:ext uri="{FF2B5EF4-FFF2-40B4-BE49-F238E27FC236}">
                <a16:creationId xmlns:a16="http://schemas.microsoft.com/office/drawing/2014/main" id="{6C2A6530-1DDA-446D-86A1-66B9F3979FF6}"/>
              </a:ext>
            </a:extLst>
          </p:cNvPr>
          <p:cNvSpPr/>
          <p:nvPr/>
        </p:nvSpPr>
        <p:spPr>
          <a:xfrm>
            <a:off x="2662840" y="4614573"/>
            <a:ext cx="2720234" cy="6903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1" indent="-171450">
              <a:buFont typeface="Arial" panose="020B0604020202020204" pitchFamily="34" charset="0"/>
              <a:buChar char="•"/>
            </a:pPr>
            <a:r>
              <a:rPr lang="en-US" sz="1400">
                <a:solidFill>
                  <a:schemeClr val="tx1"/>
                </a:solidFill>
                <a:cs typeface="Arial"/>
              </a:rPr>
              <a:t>Single beam accuracy</a:t>
            </a:r>
          </a:p>
          <a:p>
            <a:pPr marL="342900" lvl="1" indent="-171450">
              <a:buFont typeface="Arial" panose="020B0604020202020204" pitchFamily="34" charset="0"/>
              <a:buChar char="•"/>
            </a:pPr>
            <a:r>
              <a:rPr lang="en-US" sz="1400">
                <a:solidFill>
                  <a:schemeClr val="tx1"/>
                </a:solidFill>
                <a:cs typeface="Arial"/>
              </a:rPr>
              <a:t>360 ° lidar accuracy </a:t>
            </a:r>
          </a:p>
          <a:p>
            <a:pPr marL="342900" lvl="1" indent="-171450">
              <a:buFont typeface="Arial" panose="020B0604020202020204" pitchFamily="34" charset="0"/>
              <a:buChar char="•"/>
            </a:pPr>
            <a:r>
              <a:rPr lang="en-US" sz="1400">
                <a:solidFill>
                  <a:schemeClr val="tx1"/>
                </a:solidFill>
                <a:cs typeface="Arial"/>
              </a:rPr>
              <a:t>Ultrasonic sensor accuracy</a:t>
            </a:r>
          </a:p>
        </p:txBody>
      </p:sp>
      <p:sp>
        <p:nvSpPr>
          <p:cNvPr id="20" name="Rectangle 19">
            <a:extLst>
              <a:ext uri="{FF2B5EF4-FFF2-40B4-BE49-F238E27FC236}">
                <a16:creationId xmlns:a16="http://schemas.microsoft.com/office/drawing/2014/main" id="{AA0775F0-B019-45C2-85C0-C59E68BB80D6}"/>
              </a:ext>
            </a:extLst>
          </p:cNvPr>
          <p:cNvSpPr/>
          <p:nvPr/>
        </p:nvSpPr>
        <p:spPr>
          <a:xfrm>
            <a:off x="2662840" y="5522428"/>
            <a:ext cx="2720234" cy="70013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285750">
              <a:buFont typeface="Arial" panose="020B0604020202020204" pitchFamily="34" charset="0"/>
              <a:buChar char="•"/>
            </a:pPr>
            <a:r>
              <a:rPr lang="en-US" sz="1400">
                <a:solidFill>
                  <a:schemeClr val="tx1"/>
                </a:solidFill>
                <a:cs typeface="Arial"/>
              </a:rPr>
              <a:t>Communications testing</a:t>
            </a:r>
          </a:p>
          <a:p>
            <a:pPr lvl="1" indent="-285750">
              <a:buFont typeface="Arial" panose="020B0604020202020204" pitchFamily="34" charset="0"/>
              <a:buChar char="•"/>
            </a:pPr>
            <a:r>
              <a:rPr lang="en-US" sz="1400">
                <a:solidFill>
                  <a:schemeClr val="tx1"/>
                </a:solidFill>
                <a:cs typeface="Arial"/>
              </a:rPr>
              <a:t>Attenuation characterization</a:t>
            </a:r>
          </a:p>
        </p:txBody>
      </p:sp>
      <p:sp>
        <p:nvSpPr>
          <p:cNvPr id="9" name="Rectangle 8">
            <a:extLst>
              <a:ext uri="{FF2B5EF4-FFF2-40B4-BE49-F238E27FC236}">
                <a16:creationId xmlns:a16="http://schemas.microsoft.com/office/drawing/2014/main" id="{3802D40C-8219-4851-B06D-0013C2D4F6D6}"/>
              </a:ext>
            </a:extLst>
          </p:cNvPr>
          <p:cNvSpPr/>
          <p:nvPr/>
        </p:nvSpPr>
        <p:spPr>
          <a:xfrm>
            <a:off x="2662840" y="1339940"/>
            <a:ext cx="2720234" cy="59996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Phase 1: Component Testing</a:t>
            </a:r>
          </a:p>
        </p:txBody>
      </p:sp>
      <p:sp>
        <p:nvSpPr>
          <p:cNvPr id="23" name="Rectangle 22">
            <a:extLst>
              <a:ext uri="{FF2B5EF4-FFF2-40B4-BE49-F238E27FC236}">
                <a16:creationId xmlns:a16="http://schemas.microsoft.com/office/drawing/2014/main" id="{70E9B965-F2CA-4880-B021-49CC6B31CEEF}"/>
              </a:ext>
            </a:extLst>
          </p:cNvPr>
          <p:cNvSpPr/>
          <p:nvPr/>
        </p:nvSpPr>
        <p:spPr>
          <a:xfrm>
            <a:off x="5961209" y="2179667"/>
            <a:ext cx="2720234" cy="11839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285750">
              <a:buFont typeface="Arial" panose="020B0604020202020204" pitchFamily="34" charset="0"/>
              <a:buChar char="•"/>
            </a:pPr>
            <a:r>
              <a:rPr lang="en-US" sz="1400">
                <a:solidFill>
                  <a:schemeClr val="tx1"/>
                </a:solidFill>
                <a:cs typeface="Arial"/>
              </a:rPr>
              <a:t>Motor mounting to chassis </a:t>
            </a:r>
            <a:endParaRPr lang="en-US" sz="1400" b="1">
              <a:solidFill>
                <a:schemeClr val="tx1"/>
              </a:solidFill>
              <a:cs typeface="Arial"/>
            </a:endParaRPr>
          </a:p>
          <a:p>
            <a:pPr lvl="1" indent="-285750">
              <a:buFont typeface="Arial" panose="020B0604020202020204" pitchFamily="34" charset="0"/>
              <a:buChar char="•"/>
            </a:pPr>
            <a:r>
              <a:rPr lang="en-US" sz="1400">
                <a:solidFill>
                  <a:schemeClr val="tx1"/>
                </a:solidFill>
                <a:cs typeface="Arial"/>
              </a:rPr>
              <a:t>Drive train integration</a:t>
            </a:r>
          </a:p>
          <a:p>
            <a:pPr lvl="1" indent="-285750">
              <a:buFont typeface="Arial" panose="020B0604020202020204" pitchFamily="34" charset="0"/>
              <a:buChar char="•"/>
            </a:pPr>
            <a:r>
              <a:rPr lang="en-US" sz="1400">
                <a:solidFill>
                  <a:schemeClr val="tx1"/>
                </a:solidFill>
                <a:cs typeface="Arial"/>
              </a:rPr>
              <a:t>Forward &amp; backwards motion</a:t>
            </a:r>
          </a:p>
        </p:txBody>
      </p:sp>
      <p:sp>
        <p:nvSpPr>
          <p:cNvPr id="24" name="Rectangle 23">
            <a:extLst>
              <a:ext uri="{FF2B5EF4-FFF2-40B4-BE49-F238E27FC236}">
                <a16:creationId xmlns:a16="http://schemas.microsoft.com/office/drawing/2014/main" id="{A748143A-3567-49F9-89E2-D0558C7F626C}"/>
              </a:ext>
            </a:extLst>
          </p:cNvPr>
          <p:cNvSpPr/>
          <p:nvPr/>
        </p:nvSpPr>
        <p:spPr>
          <a:xfrm>
            <a:off x="5961209" y="3544090"/>
            <a:ext cx="2720234" cy="144878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285750">
              <a:buFont typeface="Arial" panose="020B0604020202020204" pitchFamily="34" charset="0"/>
              <a:buChar char="•"/>
            </a:pPr>
            <a:r>
              <a:rPr lang="en-US" sz="1400">
                <a:solidFill>
                  <a:schemeClr val="tx1"/>
                </a:solidFill>
                <a:cs typeface="Arial"/>
              </a:rPr>
              <a:t>ASUS and Arduino Integration tests</a:t>
            </a:r>
          </a:p>
          <a:p>
            <a:pPr lvl="1" indent="-285750">
              <a:buFont typeface="Arial" panose="020B0604020202020204" pitchFamily="34" charset="0"/>
              <a:buChar char="•"/>
            </a:pPr>
            <a:r>
              <a:rPr lang="en-US" sz="1400">
                <a:solidFill>
                  <a:schemeClr val="tx1"/>
                </a:solidFill>
                <a:cs typeface="Arial"/>
              </a:rPr>
              <a:t>Heading correction tests</a:t>
            </a:r>
          </a:p>
          <a:p>
            <a:pPr lvl="1" indent="-285750">
              <a:buFont typeface="Arial" panose="020B0604020202020204" pitchFamily="34" charset="0"/>
              <a:buChar char="•"/>
            </a:pPr>
            <a:r>
              <a:rPr lang="en-US" sz="1400">
                <a:solidFill>
                  <a:schemeClr val="tx1"/>
                </a:solidFill>
                <a:cs typeface="Arial"/>
              </a:rPr>
              <a:t>Loss of communication </a:t>
            </a:r>
          </a:p>
          <a:p>
            <a:pPr marL="171450" lvl="1"/>
            <a:r>
              <a:rPr lang="en-US" sz="1400">
                <a:solidFill>
                  <a:schemeClr val="tx1"/>
                </a:solidFill>
                <a:cs typeface="Arial"/>
              </a:rPr>
              <a:t>	navigation testing</a:t>
            </a:r>
          </a:p>
          <a:p>
            <a:pPr lvl="1" indent="-285750">
              <a:buFont typeface="Arial" panose="020B0604020202020204" pitchFamily="34" charset="0"/>
              <a:buChar char="•"/>
            </a:pPr>
            <a:r>
              <a:rPr lang="en-US" sz="1400">
                <a:solidFill>
                  <a:schemeClr val="tx1"/>
                </a:solidFill>
                <a:cs typeface="Arial"/>
              </a:rPr>
              <a:t>Integrated mode testing</a:t>
            </a:r>
          </a:p>
        </p:txBody>
      </p:sp>
      <p:sp>
        <p:nvSpPr>
          <p:cNvPr id="26" name="Rectangle 25">
            <a:extLst>
              <a:ext uri="{FF2B5EF4-FFF2-40B4-BE49-F238E27FC236}">
                <a16:creationId xmlns:a16="http://schemas.microsoft.com/office/drawing/2014/main" id="{F90B4628-4494-4585-8563-CA99E3894FEF}"/>
              </a:ext>
            </a:extLst>
          </p:cNvPr>
          <p:cNvSpPr/>
          <p:nvPr/>
        </p:nvSpPr>
        <p:spPr>
          <a:xfrm>
            <a:off x="5961208" y="5154071"/>
            <a:ext cx="2720234" cy="5999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1645" lvl="1" indent="-285750">
              <a:buFont typeface="Arial" panose="020B0604020202020204" pitchFamily="34" charset="0"/>
              <a:buChar char="•"/>
            </a:pPr>
            <a:r>
              <a:rPr lang="en-US" sz="1400">
                <a:solidFill>
                  <a:schemeClr val="tx1"/>
                </a:solidFill>
                <a:cs typeface="Arial"/>
              </a:rPr>
              <a:t>Integrating all sensors and microcontrollers</a:t>
            </a:r>
            <a:endParaRPr lang="en-US" sz="1400" b="1">
              <a:solidFill>
                <a:schemeClr val="tx1"/>
              </a:solidFill>
              <a:cs typeface="Arial"/>
            </a:endParaRPr>
          </a:p>
        </p:txBody>
      </p:sp>
      <p:sp>
        <p:nvSpPr>
          <p:cNvPr id="28" name="Rectangle 27">
            <a:extLst>
              <a:ext uri="{FF2B5EF4-FFF2-40B4-BE49-F238E27FC236}">
                <a16:creationId xmlns:a16="http://schemas.microsoft.com/office/drawing/2014/main" id="{82E968CC-C04F-4DAD-9FD3-883AD851F6F8}"/>
              </a:ext>
            </a:extLst>
          </p:cNvPr>
          <p:cNvSpPr/>
          <p:nvPr/>
        </p:nvSpPr>
        <p:spPr>
          <a:xfrm>
            <a:off x="5961209" y="1336107"/>
            <a:ext cx="2720234" cy="59996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Phase 2: Subsystem Testing</a:t>
            </a:r>
          </a:p>
        </p:txBody>
      </p:sp>
      <p:sp>
        <p:nvSpPr>
          <p:cNvPr id="34" name="Rectangle 33">
            <a:extLst>
              <a:ext uri="{FF2B5EF4-FFF2-40B4-BE49-F238E27FC236}">
                <a16:creationId xmlns:a16="http://schemas.microsoft.com/office/drawing/2014/main" id="{4C9E015A-1D13-41BB-A007-3435EBC868E4}"/>
              </a:ext>
            </a:extLst>
          </p:cNvPr>
          <p:cNvSpPr/>
          <p:nvPr/>
        </p:nvSpPr>
        <p:spPr>
          <a:xfrm>
            <a:off x="9109604" y="2979550"/>
            <a:ext cx="2720235" cy="23814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285750">
              <a:buFont typeface="Arial" panose="020B0604020202020204" pitchFamily="34" charset="0"/>
              <a:buChar char="•"/>
            </a:pPr>
            <a:r>
              <a:rPr lang="en-US" sz="1400">
                <a:solidFill>
                  <a:schemeClr val="tx1"/>
                </a:solidFill>
                <a:cs typeface="Arial"/>
              </a:rPr>
              <a:t>Environmental maneuverability testing</a:t>
            </a:r>
          </a:p>
          <a:p>
            <a:pPr lvl="1" indent="-285750">
              <a:buFont typeface="Arial" panose="020B0604020202020204" pitchFamily="34" charset="0"/>
              <a:buChar char="•"/>
            </a:pPr>
            <a:r>
              <a:rPr lang="en-US" sz="1400">
                <a:solidFill>
                  <a:schemeClr val="tx1"/>
                </a:solidFill>
                <a:cs typeface="Arial"/>
              </a:rPr>
              <a:t>Endurance Testing</a:t>
            </a:r>
          </a:p>
          <a:p>
            <a:pPr lvl="1" indent="-285750">
              <a:buFont typeface="Arial" panose="020B0604020202020204" pitchFamily="34" charset="0"/>
              <a:buChar char="•"/>
            </a:pPr>
            <a:r>
              <a:rPr lang="en-US" sz="1400">
                <a:solidFill>
                  <a:schemeClr val="tx1"/>
                </a:solidFill>
                <a:cs typeface="Arial"/>
              </a:rPr>
              <a:t>Obstacle maneuverability testing</a:t>
            </a:r>
          </a:p>
          <a:p>
            <a:pPr lvl="1" indent="-285750">
              <a:buFont typeface="Arial" panose="020B0604020202020204" pitchFamily="34" charset="0"/>
              <a:buChar char="•"/>
            </a:pPr>
            <a:r>
              <a:rPr lang="en-US" sz="1400">
                <a:solidFill>
                  <a:schemeClr val="tx1"/>
                </a:solidFill>
                <a:cs typeface="Arial"/>
              </a:rPr>
              <a:t>Rover functional testing</a:t>
            </a:r>
          </a:p>
          <a:p>
            <a:pPr lvl="1" indent="-285750">
              <a:buFont typeface="Arial" panose="020B0604020202020204" pitchFamily="34" charset="0"/>
              <a:buChar char="•"/>
            </a:pPr>
            <a:r>
              <a:rPr lang="en-US" sz="1400">
                <a:solidFill>
                  <a:schemeClr val="tx1"/>
                </a:solidFill>
                <a:cs typeface="Arial"/>
              </a:rPr>
              <a:t>Combined Environment maneuverability and object detection integration</a:t>
            </a:r>
          </a:p>
        </p:txBody>
      </p:sp>
      <p:sp>
        <p:nvSpPr>
          <p:cNvPr id="36" name="Rectangle 35">
            <a:extLst>
              <a:ext uri="{FF2B5EF4-FFF2-40B4-BE49-F238E27FC236}">
                <a16:creationId xmlns:a16="http://schemas.microsoft.com/office/drawing/2014/main" id="{EEBFE584-E993-41A8-9C06-F5364D6A2944}"/>
              </a:ext>
            </a:extLst>
          </p:cNvPr>
          <p:cNvSpPr/>
          <p:nvPr/>
        </p:nvSpPr>
        <p:spPr>
          <a:xfrm>
            <a:off x="9109604" y="1324757"/>
            <a:ext cx="2720234" cy="59996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Phase 3: Full System Testing</a:t>
            </a:r>
          </a:p>
        </p:txBody>
      </p:sp>
      <p:cxnSp>
        <p:nvCxnSpPr>
          <p:cNvPr id="22" name="Straight Arrow Connector 21">
            <a:extLst>
              <a:ext uri="{FF2B5EF4-FFF2-40B4-BE49-F238E27FC236}">
                <a16:creationId xmlns:a16="http://schemas.microsoft.com/office/drawing/2014/main" id="{AC1F489D-8B1C-46DE-9B2F-FF8B603FE275}"/>
              </a:ext>
            </a:extLst>
          </p:cNvPr>
          <p:cNvCxnSpPr>
            <a:cxnSpLocks/>
            <a:stCxn id="6" idx="3"/>
            <a:endCxn id="7" idx="1"/>
          </p:cNvCxnSpPr>
          <p:nvPr/>
        </p:nvCxnSpPr>
        <p:spPr>
          <a:xfrm>
            <a:off x="2243471" y="2463339"/>
            <a:ext cx="419369" cy="123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8A9E186-EE80-4CE1-AF27-C65FAE16DD87}"/>
              </a:ext>
            </a:extLst>
          </p:cNvPr>
          <p:cNvCxnSpPr>
            <a:cxnSpLocks/>
            <a:stCxn id="10" idx="3"/>
            <a:endCxn id="17" idx="1"/>
          </p:cNvCxnSpPr>
          <p:nvPr/>
        </p:nvCxnSpPr>
        <p:spPr>
          <a:xfrm flipV="1">
            <a:off x="2243471" y="3279529"/>
            <a:ext cx="419369" cy="13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EB36035-D0CA-4264-9977-13428D0B8D56}"/>
              </a:ext>
            </a:extLst>
          </p:cNvPr>
          <p:cNvCxnSpPr>
            <a:cxnSpLocks/>
            <a:stCxn id="11" idx="3"/>
            <a:endCxn id="18" idx="1"/>
          </p:cNvCxnSpPr>
          <p:nvPr/>
        </p:nvCxnSpPr>
        <p:spPr>
          <a:xfrm>
            <a:off x="2211035" y="4136043"/>
            <a:ext cx="451805" cy="308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144AFD94-8A87-4E14-B1B9-6EDAD34B722F}"/>
              </a:ext>
            </a:extLst>
          </p:cNvPr>
          <p:cNvCxnSpPr>
            <a:cxnSpLocks/>
            <a:stCxn id="12" idx="3"/>
            <a:endCxn id="19" idx="1"/>
          </p:cNvCxnSpPr>
          <p:nvPr/>
        </p:nvCxnSpPr>
        <p:spPr>
          <a:xfrm flipV="1">
            <a:off x="2211035" y="4959725"/>
            <a:ext cx="451805" cy="132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77D7890C-1EB2-488A-B44A-6978E2E124B2}"/>
              </a:ext>
            </a:extLst>
          </p:cNvPr>
          <p:cNvCxnSpPr>
            <a:cxnSpLocks/>
            <a:stCxn id="13" idx="3"/>
            <a:endCxn id="20" idx="1"/>
          </p:cNvCxnSpPr>
          <p:nvPr/>
        </p:nvCxnSpPr>
        <p:spPr>
          <a:xfrm>
            <a:off x="2243470" y="5862728"/>
            <a:ext cx="419370" cy="97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305945F-FE5A-4BC0-899E-727EB0503C9D}"/>
              </a:ext>
            </a:extLst>
          </p:cNvPr>
          <p:cNvCxnSpPr>
            <a:cxnSpLocks/>
          </p:cNvCxnSpPr>
          <p:nvPr/>
        </p:nvCxnSpPr>
        <p:spPr>
          <a:xfrm>
            <a:off x="5383074" y="2507988"/>
            <a:ext cx="578135" cy="67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E7A8F147-6046-4227-8120-51F3CFAB6749}"/>
              </a:ext>
            </a:extLst>
          </p:cNvPr>
          <p:cNvCxnSpPr>
            <a:cxnSpLocks/>
            <a:stCxn id="17" idx="3"/>
          </p:cNvCxnSpPr>
          <p:nvPr/>
        </p:nvCxnSpPr>
        <p:spPr>
          <a:xfrm>
            <a:off x="5383074" y="3279529"/>
            <a:ext cx="578134" cy="7046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012AFC61-3D3E-4A67-B1C7-35D9DA2A7BD9}"/>
              </a:ext>
            </a:extLst>
          </p:cNvPr>
          <p:cNvCxnSpPr>
            <a:cxnSpLocks/>
            <a:stCxn id="18" idx="3"/>
            <a:endCxn id="24" idx="1"/>
          </p:cNvCxnSpPr>
          <p:nvPr/>
        </p:nvCxnSpPr>
        <p:spPr>
          <a:xfrm>
            <a:off x="5383074" y="4139125"/>
            <a:ext cx="578135" cy="1293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F53F649-A3E2-447C-A29B-29D6E441C4BA}"/>
              </a:ext>
            </a:extLst>
          </p:cNvPr>
          <p:cNvCxnSpPr>
            <a:cxnSpLocks/>
            <a:stCxn id="19" idx="3"/>
            <a:endCxn id="26" idx="1"/>
          </p:cNvCxnSpPr>
          <p:nvPr/>
        </p:nvCxnSpPr>
        <p:spPr>
          <a:xfrm>
            <a:off x="5383074" y="4959725"/>
            <a:ext cx="578134" cy="4943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F438CACF-5B77-4117-8C15-99953D075C40}"/>
              </a:ext>
            </a:extLst>
          </p:cNvPr>
          <p:cNvCxnSpPr>
            <a:cxnSpLocks/>
            <a:stCxn id="20" idx="3"/>
            <a:endCxn id="26" idx="1"/>
          </p:cNvCxnSpPr>
          <p:nvPr/>
        </p:nvCxnSpPr>
        <p:spPr>
          <a:xfrm flipV="1">
            <a:off x="5383074" y="5454051"/>
            <a:ext cx="578134" cy="4184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0C5C2A72-0626-45F1-916A-58D2571EB7DE}"/>
              </a:ext>
            </a:extLst>
          </p:cNvPr>
          <p:cNvCxnSpPr>
            <a:cxnSpLocks/>
            <a:stCxn id="26" idx="3"/>
          </p:cNvCxnSpPr>
          <p:nvPr/>
        </p:nvCxnSpPr>
        <p:spPr>
          <a:xfrm flipV="1">
            <a:off x="8681442" y="4939707"/>
            <a:ext cx="397681" cy="5143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78362B94-CA35-45C4-9C73-94075ABE9826}"/>
              </a:ext>
            </a:extLst>
          </p:cNvPr>
          <p:cNvCxnSpPr>
            <a:cxnSpLocks/>
            <a:stCxn id="23" idx="3"/>
          </p:cNvCxnSpPr>
          <p:nvPr/>
        </p:nvCxnSpPr>
        <p:spPr>
          <a:xfrm>
            <a:off x="8681443" y="2771618"/>
            <a:ext cx="428161" cy="67400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B9C1743E-8DB3-47E3-8236-FC575819A2FE}"/>
              </a:ext>
            </a:extLst>
          </p:cNvPr>
          <p:cNvCxnSpPr>
            <a:cxnSpLocks/>
            <a:stCxn id="24" idx="3"/>
            <a:endCxn id="34" idx="1"/>
          </p:cNvCxnSpPr>
          <p:nvPr/>
        </p:nvCxnSpPr>
        <p:spPr>
          <a:xfrm flipV="1">
            <a:off x="8681443" y="4170299"/>
            <a:ext cx="428161" cy="9818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9142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08446-2EB0-4B2C-A41E-91E5D9EDEE2E}"/>
              </a:ext>
            </a:extLst>
          </p:cNvPr>
          <p:cNvSpPr>
            <a:spLocks noGrp="1"/>
          </p:cNvSpPr>
          <p:nvPr>
            <p:ph type="title"/>
          </p:nvPr>
        </p:nvSpPr>
        <p:spPr/>
        <p:txBody>
          <a:bodyPr>
            <a:normAutofit/>
          </a:bodyPr>
          <a:lstStyle/>
          <a:p>
            <a:r>
              <a:rPr lang="en-US" sz="6000"/>
              <a:t>Phase 1 Tests</a:t>
            </a:r>
          </a:p>
        </p:txBody>
      </p:sp>
      <p:sp>
        <p:nvSpPr>
          <p:cNvPr id="3" name="Text Placeholder 2">
            <a:extLst>
              <a:ext uri="{FF2B5EF4-FFF2-40B4-BE49-F238E27FC236}">
                <a16:creationId xmlns:a16="http://schemas.microsoft.com/office/drawing/2014/main" id="{048DEFC6-37C7-42A9-9230-774214C823D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F1892F1-C720-4965-BF1F-57343C321863}"/>
              </a:ext>
            </a:extLst>
          </p:cNvPr>
          <p:cNvSpPr>
            <a:spLocks noGrp="1"/>
          </p:cNvSpPr>
          <p:nvPr>
            <p:ph type="sldNum" sz="quarter" idx="12"/>
          </p:nvPr>
        </p:nvSpPr>
        <p:spPr/>
        <p:txBody>
          <a:bodyPr/>
          <a:lstStyle/>
          <a:p>
            <a:fld id="{13C20B66-9CB3-4B57-BCF5-80EC90ADA063}" type="slidenum">
              <a:rPr lang="en-US" smtClean="0"/>
              <a:t>23</a:t>
            </a:fld>
            <a:endParaRPr lang="en-US"/>
          </a:p>
        </p:txBody>
      </p:sp>
      <p:sp>
        <p:nvSpPr>
          <p:cNvPr id="5" name="Date Placeholder 4">
            <a:extLst>
              <a:ext uri="{FF2B5EF4-FFF2-40B4-BE49-F238E27FC236}">
                <a16:creationId xmlns:a16="http://schemas.microsoft.com/office/drawing/2014/main" id="{DB24C258-DD74-40C3-8DE1-6CA35569DF70}"/>
              </a:ext>
            </a:extLst>
          </p:cNvPr>
          <p:cNvSpPr>
            <a:spLocks noGrp="1"/>
          </p:cNvSpPr>
          <p:nvPr>
            <p:ph type="dt" sz="half" idx="2"/>
          </p:nvPr>
        </p:nvSpPr>
        <p:spPr/>
        <p:txBody>
          <a:bodyPr/>
          <a:lstStyle/>
          <a:p>
            <a:r>
              <a:rPr lang="en-US"/>
              <a:t>March 2019</a:t>
            </a:r>
          </a:p>
        </p:txBody>
      </p:sp>
    </p:spTree>
    <p:extLst>
      <p:ext uri="{BB962C8B-B14F-4D97-AF65-F5344CB8AC3E}">
        <p14:creationId xmlns:p14="http://schemas.microsoft.com/office/powerpoint/2010/main" val="126632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AA74-9038-4CDA-86E6-9071DEA35F6F}"/>
              </a:ext>
            </a:extLst>
          </p:cNvPr>
          <p:cNvSpPr>
            <a:spLocks noGrp="1"/>
          </p:cNvSpPr>
          <p:nvPr>
            <p:ph type="title"/>
          </p:nvPr>
        </p:nvSpPr>
        <p:spPr/>
        <p:txBody>
          <a:bodyPr/>
          <a:lstStyle/>
          <a:p>
            <a:r>
              <a:rPr lang="en-US"/>
              <a:t>Communications – Scope and Status</a:t>
            </a:r>
          </a:p>
        </p:txBody>
      </p:sp>
      <p:sp>
        <p:nvSpPr>
          <p:cNvPr id="3" name="Content Placeholder 2">
            <a:extLst>
              <a:ext uri="{FF2B5EF4-FFF2-40B4-BE49-F238E27FC236}">
                <a16:creationId xmlns:a16="http://schemas.microsoft.com/office/drawing/2014/main" id="{483AD4C4-1F1D-40E9-8837-23A804F45B40}"/>
              </a:ext>
            </a:extLst>
          </p:cNvPr>
          <p:cNvSpPr>
            <a:spLocks noGrp="1"/>
          </p:cNvSpPr>
          <p:nvPr>
            <p:ph idx="1"/>
          </p:nvPr>
        </p:nvSpPr>
        <p:spPr>
          <a:xfrm>
            <a:off x="1097280" y="1140547"/>
            <a:ext cx="10054547" cy="5069256"/>
          </a:xfrm>
        </p:spPr>
        <p:txBody>
          <a:bodyPr vert="horz" lIns="0" tIns="45720" rIns="0" bIns="45720" rtlCol="0" anchor="t">
            <a:normAutofit lnSpcReduction="10000"/>
          </a:bodyPr>
          <a:lstStyle/>
          <a:p>
            <a:r>
              <a:rPr lang="en-US" sz="1800" b="1">
                <a:solidFill>
                  <a:schemeClr val="tx1"/>
                </a:solidFill>
              </a:rPr>
              <a:t>Purpose</a:t>
            </a:r>
            <a:r>
              <a:rPr lang="en-US" sz="1800" b="1"/>
              <a:t>: </a:t>
            </a:r>
          </a:p>
          <a:p>
            <a:pPr marL="635508" lvl="1" indent="-342900">
              <a:buClrTx/>
              <a:buFont typeface="Arial" panose="020B0604020202020204" pitchFamily="34" charset="0"/>
              <a:buChar char="•"/>
            </a:pPr>
            <a:r>
              <a:rPr lang="en-US" sz="1600"/>
              <a:t>To verify and validate the communications model and determine if video, GPS coordinates, and sensor data can be transmitted/received through open areas and wooded areas of 250 m. </a:t>
            </a:r>
          </a:p>
          <a:p>
            <a:r>
              <a:rPr lang="en-US" sz="1800" b="1">
                <a:solidFill>
                  <a:schemeClr val="tx1"/>
                </a:solidFill>
              </a:rPr>
              <a:t>Requirements being validated:</a:t>
            </a:r>
            <a:r>
              <a:rPr lang="en-US" sz="1600" b="1">
                <a:solidFill>
                  <a:schemeClr val="tx1"/>
                </a:solidFill>
              </a:rPr>
              <a:t> </a:t>
            </a:r>
          </a:p>
          <a:p>
            <a:pPr lvl="1">
              <a:buClrTx/>
              <a:buFont typeface="Arial" panose="020B0604020202020204" pitchFamily="34" charset="0"/>
              <a:buChar char="•"/>
            </a:pPr>
            <a:r>
              <a:rPr lang="en-US" sz="1600" b="1">
                <a:solidFill>
                  <a:schemeClr val="tx1"/>
                </a:solidFill>
                <a:cs typeface="Arial" panose="020B0604020202020204"/>
              </a:rPr>
              <a:t>Primary Model Requirements</a:t>
            </a:r>
          </a:p>
          <a:p>
            <a:pPr lvl="2">
              <a:lnSpc>
                <a:spcPct val="110000"/>
              </a:lnSpc>
              <a:buClrTx/>
              <a:buFont typeface="Arial" panose="020B0604020202020204" pitchFamily="34" charset="0"/>
              <a:buChar char="•"/>
            </a:pPr>
            <a:r>
              <a:rPr lang="en-US" b="1" u="sng">
                <a:cs typeface="Arial"/>
              </a:rPr>
              <a:t>COMM 1.1: </a:t>
            </a:r>
            <a:r>
              <a:rPr lang="en-US">
                <a:cs typeface="Arial"/>
              </a:rPr>
              <a:t>The CSR Communication system shall receive command packets up to 250 m in Mission Defined Terrain with no more than a 10 dB link margin</a:t>
            </a:r>
          </a:p>
          <a:p>
            <a:pPr lvl="2">
              <a:buClrTx/>
              <a:buFont typeface="Arial" panose="020B0604020202020204" pitchFamily="34" charset="0"/>
              <a:buChar char="•"/>
            </a:pPr>
            <a:r>
              <a:rPr lang="en-US" b="1" u="sng">
                <a:cs typeface="Arial"/>
              </a:rPr>
              <a:t>COMM 2.3:</a:t>
            </a:r>
            <a:r>
              <a:rPr lang="en-US">
                <a:cs typeface="Arial"/>
              </a:rPr>
              <a:t> </a:t>
            </a:r>
            <a:r>
              <a:rPr lang="en-US"/>
              <a:t>The CSR Communication system shall send video from up to 250 m (820 ft) to the GS or the MR</a:t>
            </a:r>
            <a:r>
              <a:rPr lang="en-US">
                <a:cs typeface="Arial"/>
              </a:rPr>
              <a:t> </a:t>
            </a:r>
            <a:endParaRPr lang="en-US" b="1">
              <a:solidFill>
                <a:schemeClr val="tx1"/>
              </a:solidFill>
              <a:cs typeface="Arial" panose="020B0604020202020204"/>
            </a:endParaRPr>
          </a:p>
          <a:p>
            <a:pPr lvl="2">
              <a:buClrTx/>
              <a:buFont typeface="Arial" panose="020B0604020202020204" pitchFamily="34" charset="0"/>
              <a:buChar char="•"/>
            </a:pPr>
            <a:endParaRPr lang="en-US" sz="1000" b="1">
              <a:solidFill>
                <a:schemeClr val="tx1"/>
              </a:solidFill>
              <a:cs typeface="Arial" panose="020B0604020202020204"/>
            </a:endParaRPr>
          </a:p>
          <a:p>
            <a:pPr lvl="1">
              <a:buClrTx/>
              <a:buFont typeface="Arial" panose="020B0604020202020204" pitchFamily="34" charset="0"/>
              <a:buChar char="•"/>
            </a:pPr>
            <a:r>
              <a:rPr lang="en-US" sz="1600" b="1">
                <a:solidFill>
                  <a:schemeClr val="tx1"/>
                </a:solidFill>
                <a:cs typeface="Arial" panose="020B0604020202020204"/>
              </a:rPr>
              <a:t>Secondary Model Requirements</a:t>
            </a:r>
          </a:p>
          <a:p>
            <a:pPr lvl="2">
              <a:buClrTx/>
              <a:buFont typeface="Arial" panose="020B0604020202020204" pitchFamily="34" charset="0"/>
              <a:buChar char="•"/>
            </a:pPr>
            <a:r>
              <a:rPr lang="en-US" b="1" u="sng">
                <a:cs typeface="Arial" panose="020B0604020202020204"/>
              </a:rPr>
              <a:t>CSR 2 &amp; CSR 5 (</a:t>
            </a:r>
            <a:r>
              <a:rPr lang="en-US" b="1" i="1" u="sng">
                <a:cs typeface="Arial" panose="020B0604020202020204"/>
              </a:rPr>
              <a:t>General mission requirements)</a:t>
            </a:r>
          </a:p>
          <a:p>
            <a:pPr lvl="2">
              <a:buClrTx/>
              <a:buFont typeface="Arial" panose="020B0604020202020204" pitchFamily="34" charset="0"/>
              <a:buChar char="•"/>
            </a:pPr>
            <a:r>
              <a:rPr lang="en-US" b="1" u="sng">
                <a:cs typeface="Arial" panose="020B0604020202020204"/>
              </a:rPr>
              <a:t>SENS 5.1 - 5.1.2 </a:t>
            </a:r>
            <a:r>
              <a:rPr lang="en-US" b="1" i="1" u="sng">
                <a:cs typeface="Arial" panose="020B0604020202020204"/>
              </a:rPr>
              <a:t>(Camera related)</a:t>
            </a:r>
          </a:p>
          <a:p>
            <a:pPr lvl="2">
              <a:buClrTx/>
              <a:buFont typeface="Arial" panose="020B0604020202020204" pitchFamily="34" charset="0"/>
              <a:buChar char="•"/>
            </a:pPr>
            <a:r>
              <a:rPr lang="en-US" b="1" u="sng">
                <a:cs typeface="Arial" panose="020B0604020202020204"/>
              </a:rPr>
              <a:t>COMM 2.1, COMM 2.2, 2.4, 2.5 </a:t>
            </a:r>
            <a:r>
              <a:rPr lang="en-US" b="1" i="1" u="sng">
                <a:cs typeface="Arial" panose="020B0604020202020204"/>
              </a:rPr>
              <a:t>(Sending video, GPS, and sensor data)</a:t>
            </a:r>
            <a:r>
              <a:rPr lang="en-US" b="1">
                <a:solidFill>
                  <a:schemeClr val="tx1"/>
                </a:solidFill>
                <a:cs typeface="Arial" panose="020B0604020202020204"/>
              </a:rPr>
              <a:t> </a:t>
            </a:r>
            <a:endParaRPr lang="en-US" b="1" u="sng">
              <a:cs typeface="Arial"/>
            </a:endParaRPr>
          </a:p>
          <a:p>
            <a:r>
              <a:rPr lang="en-US" sz="1800" b="1"/>
              <a:t>Status:</a:t>
            </a:r>
          </a:p>
          <a:p>
            <a:pPr lvl="1">
              <a:buClrTx/>
              <a:buFont typeface="Arial" panose="020B0604020202020204" pitchFamily="34" charset="0"/>
              <a:buChar char="•"/>
            </a:pPr>
            <a:r>
              <a:rPr lang="en-US" sz="1400" b="1">
                <a:solidFill>
                  <a:srgbClr val="00B050"/>
                </a:solidFill>
                <a:cs typeface="Arial"/>
              </a:rPr>
              <a:t>COMPLETED &amp; PASSED</a:t>
            </a:r>
            <a:endParaRPr lang="en-US" sz="1400" b="1">
              <a:solidFill>
                <a:schemeClr val="tx1"/>
              </a:solidFill>
              <a:cs typeface="Arial"/>
            </a:endParaRPr>
          </a:p>
          <a:p>
            <a:r>
              <a:rPr lang="en-US" sz="1800" b="1"/>
              <a:t>Risk Reduction:</a:t>
            </a:r>
            <a:endParaRPr lang="en-US" sz="1800" b="1">
              <a:cs typeface="Arial"/>
            </a:endParaRPr>
          </a:p>
          <a:p>
            <a:pPr lvl="1">
              <a:buClrTx/>
              <a:buFont typeface="Arial" panose="020B0604020202020204" pitchFamily="34" charset="0"/>
              <a:buChar char="•"/>
            </a:pPr>
            <a:r>
              <a:rPr lang="en-US" sz="1400">
                <a:cs typeface="Arial"/>
              </a:rPr>
              <a:t>By testing communications we can verify that the CSR can travel up to a 250 m distance</a:t>
            </a:r>
          </a:p>
          <a:p>
            <a:pPr lvl="1">
              <a:buClrTx/>
              <a:buFont typeface="Arial" panose="020B0604020202020204" pitchFamily="34" charset="0"/>
              <a:buChar char="•"/>
            </a:pPr>
            <a:r>
              <a:rPr lang="en-US" sz="1400"/>
              <a:t>Improve manually operated situational awareness from camera resolution and bandwidth</a:t>
            </a:r>
          </a:p>
        </p:txBody>
      </p:sp>
      <p:sp>
        <p:nvSpPr>
          <p:cNvPr id="4" name="Slide Number Placeholder 3">
            <a:extLst>
              <a:ext uri="{FF2B5EF4-FFF2-40B4-BE49-F238E27FC236}">
                <a16:creationId xmlns:a16="http://schemas.microsoft.com/office/drawing/2014/main" id="{743B2E55-D733-42A5-A001-6A087033563C}"/>
              </a:ext>
            </a:extLst>
          </p:cNvPr>
          <p:cNvSpPr>
            <a:spLocks noGrp="1"/>
          </p:cNvSpPr>
          <p:nvPr>
            <p:ph type="sldNum" sz="quarter" idx="12"/>
          </p:nvPr>
        </p:nvSpPr>
        <p:spPr/>
        <p:txBody>
          <a:bodyPr/>
          <a:lstStyle/>
          <a:p>
            <a:fld id="{13C20B66-9CB3-4B57-BCF5-80EC90ADA063}" type="slidenum">
              <a:rPr lang="en-US" smtClean="0"/>
              <a:t>24</a:t>
            </a:fld>
            <a:endParaRPr lang="en-US"/>
          </a:p>
        </p:txBody>
      </p:sp>
      <p:sp>
        <p:nvSpPr>
          <p:cNvPr id="5" name="Date Placeholder 4">
            <a:extLst>
              <a:ext uri="{FF2B5EF4-FFF2-40B4-BE49-F238E27FC236}">
                <a16:creationId xmlns:a16="http://schemas.microsoft.com/office/drawing/2014/main" id="{E6BFFAF5-3F3F-4DE4-8E36-E32CA2085F1B}"/>
              </a:ext>
            </a:extLst>
          </p:cNvPr>
          <p:cNvSpPr>
            <a:spLocks noGrp="1"/>
          </p:cNvSpPr>
          <p:nvPr>
            <p:ph type="dt" sz="half" idx="2"/>
          </p:nvPr>
        </p:nvSpPr>
        <p:spPr/>
        <p:txBody>
          <a:bodyPr/>
          <a:lstStyle/>
          <a:p>
            <a:r>
              <a:rPr lang="en-US"/>
              <a:t>March 2019</a:t>
            </a:r>
          </a:p>
        </p:txBody>
      </p:sp>
    </p:spTree>
    <p:extLst>
      <p:ext uri="{BB962C8B-B14F-4D97-AF65-F5344CB8AC3E}">
        <p14:creationId xmlns:p14="http://schemas.microsoft.com/office/powerpoint/2010/main" val="591826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AA74-9038-4CDA-86E6-9071DEA35F6F}"/>
              </a:ext>
            </a:extLst>
          </p:cNvPr>
          <p:cNvSpPr>
            <a:spLocks noGrp="1"/>
          </p:cNvSpPr>
          <p:nvPr>
            <p:ph type="title"/>
          </p:nvPr>
        </p:nvSpPr>
        <p:spPr/>
        <p:txBody>
          <a:bodyPr/>
          <a:lstStyle/>
          <a:p>
            <a:r>
              <a:rPr lang="en-US"/>
              <a:t>Communications – Test Design</a:t>
            </a:r>
          </a:p>
        </p:txBody>
      </p:sp>
      <p:sp>
        <p:nvSpPr>
          <p:cNvPr id="3" name="Content Placeholder 2">
            <a:extLst>
              <a:ext uri="{FF2B5EF4-FFF2-40B4-BE49-F238E27FC236}">
                <a16:creationId xmlns:a16="http://schemas.microsoft.com/office/drawing/2014/main" id="{483AD4C4-1F1D-40E9-8837-23A804F45B40}"/>
              </a:ext>
            </a:extLst>
          </p:cNvPr>
          <p:cNvSpPr>
            <a:spLocks noGrp="1"/>
          </p:cNvSpPr>
          <p:nvPr>
            <p:ph idx="1"/>
          </p:nvPr>
        </p:nvSpPr>
        <p:spPr>
          <a:xfrm>
            <a:off x="608819" y="1316393"/>
            <a:ext cx="3625226" cy="4728547"/>
          </a:xfrm>
        </p:spPr>
        <p:txBody>
          <a:bodyPr vert="horz" lIns="0" tIns="45720" rIns="0" bIns="45720" rtlCol="0" anchor="t">
            <a:normAutofit/>
          </a:bodyPr>
          <a:lstStyle/>
          <a:p>
            <a:r>
              <a:rPr lang="en-US" b="1"/>
              <a:t>Testing for:</a:t>
            </a:r>
          </a:p>
          <a:p>
            <a:pPr lvl="1">
              <a:buClrTx/>
              <a:buFont typeface="Arial" panose="020B0604020202020204" pitchFamily="34" charset="0"/>
              <a:buChar char="•"/>
            </a:pPr>
            <a:r>
              <a:rPr lang="en-US" sz="1400"/>
              <a:t>Video stream delay</a:t>
            </a:r>
          </a:p>
          <a:p>
            <a:pPr lvl="1">
              <a:buClrTx/>
              <a:buFont typeface="Arial" panose="020B0604020202020204" pitchFamily="34" charset="0"/>
              <a:buChar char="•"/>
            </a:pPr>
            <a:r>
              <a:rPr lang="en-US" sz="1400"/>
              <a:t>Distance between radios </a:t>
            </a:r>
          </a:p>
          <a:p>
            <a:pPr lvl="1">
              <a:buClrTx/>
              <a:buFont typeface="Arial" panose="020B0604020202020204" pitchFamily="34" charset="0"/>
              <a:buChar char="•"/>
            </a:pPr>
            <a:r>
              <a:rPr lang="en-US" sz="1400"/>
              <a:t>Bandwidth consumption</a:t>
            </a:r>
          </a:p>
          <a:p>
            <a:r>
              <a:rPr lang="en-US" b="1"/>
              <a:t>Key Variables:</a:t>
            </a:r>
          </a:p>
          <a:p>
            <a:pPr lvl="1">
              <a:buClrTx/>
              <a:buFont typeface="Arial" panose="020B0604020202020204" pitchFamily="34" charset="0"/>
              <a:buChar char="•"/>
            </a:pPr>
            <a:r>
              <a:rPr lang="en-US" sz="1400">
                <a:cs typeface="Arial"/>
              </a:rPr>
              <a:t>Received signal strength</a:t>
            </a:r>
          </a:p>
          <a:p>
            <a:pPr lvl="1">
              <a:buClrTx/>
              <a:buFont typeface="Arial" panose="020B0604020202020204" pitchFamily="34" charset="0"/>
              <a:buChar char="•"/>
            </a:pPr>
            <a:r>
              <a:rPr lang="en-US" sz="1400">
                <a:cs typeface="Arial"/>
              </a:rPr>
              <a:t>Latency of communication</a:t>
            </a:r>
          </a:p>
          <a:p>
            <a:pPr lvl="1">
              <a:buClrTx/>
              <a:buFont typeface="Arial" panose="020B0604020202020204" pitchFamily="34" charset="0"/>
              <a:buChar char="•"/>
            </a:pPr>
            <a:r>
              <a:rPr lang="en-US" sz="1400">
                <a:cs typeface="Arial"/>
              </a:rPr>
              <a:t>Transmission rate</a:t>
            </a:r>
          </a:p>
          <a:p>
            <a:r>
              <a:rPr lang="en-US" b="1"/>
              <a:t>Procedure:</a:t>
            </a:r>
            <a:endParaRPr lang="en-US" b="1">
              <a:cs typeface="Arial"/>
            </a:endParaRPr>
          </a:p>
          <a:p>
            <a:pPr lvl="1">
              <a:buClrTx/>
              <a:buFont typeface="Arial" panose="020B0604020202020204" pitchFamily="34" charset="0"/>
              <a:buChar char="•"/>
            </a:pPr>
            <a:r>
              <a:rPr lang="en-US" sz="1400">
                <a:cs typeface="Arial"/>
              </a:rPr>
              <a:t>Deploy GS equipment at distance 0 ft     (0 m) and deploy CSR equipment at 828 ft (252.37 m)</a:t>
            </a:r>
          </a:p>
          <a:p>
            <a:pPr lvl="1">
              <a:buClrTx/>
              <a:buFont typeface="Arial" panose="020B0604020202020204" pitchFamily="34" charset="0"/>
              <a:buChar char="•"/>
            </a:pPr>
            <a:r>
              <a:rPr lang="en-US" sz="1400"/>
              <a:t>Transmit in open area (no trees), then transmit in tree area</a:t>
            </a:r>
          </a:p>
          <a:p>
            <a:pPr lvl="1">
              <a:buClrTx/>
              <a:buFont typeface="Arial" panose="020B0604020202020204" pitchFamily="34" charset="0"/>
              <a:buChar char="•"/>
            </a:pPr>
            <a:r>
              <a:rPr lang="en-US" sz="1400"/>
              <a:t>Transmit video and simulated sensor data from the CSR to the GS</a:t>
            </a:r>
            <a:endParaRPr lang="en-US" sz="1400">
              <a:cs typeface="Arial"/>
            </a:endParaRPr>
          </a:p>
          <a:p>
            <a:endParaRPr lang="en-US" b="1"/>
          </a:p>
          <a:p>
            <a:endParaRPr lang="en-US">
              <a:cs typeface="Arial"/>
            </a:endParaRPr>
          </a:p>
          <a:p>
            <a:pPr marL="342900" indent="-342900">
              <a:buChar char="•"/>
            </a:pPr>
            <a:endParaRPr lang="en-US">
              <a:cs typeface="Arial"/>
            </a:endParaRPr>
          </a:p>
          <a:p>
            <a:pPr marL="342900" indent="-34290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743B2E55-D733-42A5-A001-6A087033563C}"/>
              </a:ext>
            </a:extLst>
          </p:cNvPr>
          <p:cNvSpPr>
            <a:spLocks noGrp="1"/>
          </p:cNvSpPr>
          <p:nvPr>
            <p:ph type="sldNum" sz="quarter" idx="12"/>
          </p:nvPr>
        </p:nvSpPr>
        <p:spPr/>
        <p:txBody>
          <a:bodyPr/>
          <a:lstStyle/>
          <a:p>
            <a:fld id="{13C20B66-9CB3-4B57-BCF5-80EC90ADA063}" type="slidenum">
              <a:rPr lang="en-US" smtClean="0"/>
              <a:t>25</a:t>
            </a:fld>
            <a:endParaRPr lang="en-US"/>
          </a:p>
        </p:txBody>
      </p:sp>
      <p:sp>
        <p:nvSpPr>
          <p:cNvPr id="5" name="Date Placeholder 4">
            <a:extLst>
              <a:ext uri="{FF2B5EF4-FFF2-40B4-BE49-F238E27FC236}">
                <a16:creationId xmlns:a16="http://schemas.microsoft.com/office/drawing/2014/main" id="{E6BFFAF5-3F3F-4DE4-8E36-E32CA2085F1B}"/>
              </a:ext>
            </a:extLst>
          </p:cNvPr>
          <p:cNvSpPr>
            <a:spLocks noGrp="1"/>
          </p:cNvSpPr>
          <p:nvPr>
            <p:ph type="dt" sz="half" idx="2"/>
          </p:nvPr>
        </p:nvSpPr>
        <p:spPr/>
        <p:txBody>
          <a:bodyPr/>
          <a:lstStyle/>
          <a:p>
            <a:r>
              <a:rPr lang="en-US"/>
              <a:t>March 2019</a:t>
            </a:r>
          </a:p>
        </p:txBody>
      </p:sp>
      <p:pic>
        <p:nvPicPr>
          <p:cNvPr id="12" name="Picture 11" descr="A picture containing tree, grass&#10;&#10;Description generated with high confidence">
            <a:extLst>
              <a:ext uri="{FF2B5EF4-FFF2-40B4-BE49-F238E27FC236}">
                <a16:creationId xmlns:a16="http://schemas.microsoft.com/office/drawing/2014/main" id="{E27D81D5-B59E-4D9D-A404-A745A640F44D}"/>
              </a:ext>
            </a:extLst>
          </p:cNvPr>
          <p:cNvPicPr>
            <a:picLocks noChangeAspect="1"/>
          </p:cNvPicPr>
          <p:nvPr/>
        </p:nvPicPr>
        <p:blipFill rotWithShape="1">
          <a:blip r:embed="rId3"/>
          <a:srcRect l="17750" r="250" b="232"/>
          <a:stretch/>
        </p:blipFill>
        <p:spPr>
          <a:xfrm>
            <a:off x="8728959" y="1692847"/>
            <a:ext cx="3202706" cy="4199499"/>
          </a:xfrm>
          <a:prstGeom prst="rect">
            <a:avLst/>
          </a:prstGeom>
        </p:spPr>
      </p:pic>
      <p:sp>
        <p:nvSpPr>
          <p:cNvPr id="14" name="TextBox 3">
            <a:extLst>
              <a:ext uri="{FF2B5EF4-FFF2-40B4-BE49-F238E27FC236}">
                <a16:creationId xmlns:a16="http://schemas.microsoft.com/office/drawing/2014/main" id="{F4C35C42-A293-4C0C-9A4C-23C5E6693987}"/>
              </a:ext>
            </a:extLst>
          </p:cNvPr>
          <p:cNvSpPr txBox="1"/>
          <p:nvPr/>
        </p:nvSpPr>
        <p:spPr>
          <a:xfrm>
            <a:off x="5809670" y="6370152"/>
            <a:ext cx="2291915" cy="338554"/>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b="1"/>
              <a:t>Ground Station</a:t>
            </a:r>
          </a:p>
        </p:txBody>
      </p:sp>
      <p:sp>
        <p:nvSpPr>
          <p:cNvPr id="16" name="TextBox 5">
            <a:extLst>
              <a:ext uri="{FF2B5EF4-FFF2-40B4-BE49-F238E27FC236}">
                <a16:creationId xmlns:a16="http://schemas.microsoft.com/office/drawing/2014/main" id="{11DA59DB-D43F-4818-B857-868EFCE73D30}"/>
              </a:ext>
            </a:extLst>
          </p:cNvPr>
          <p:cNvSpPr txBox="1"/>
          <p:nvPr/>
        </p:nvSpPr>
        <p:spPr>
          <a:xfrm>
            <a:off x="9004698" y="1115288"/>
            <a:ext cx="2665046" cy="58477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b="1"/>
              <a:t>Test Location:</a:t>
            </a:r>
          </a:p>
          <a:p>
            <a:pPr algn="ctr"/>
            <a:r>
              <a:rPr lang="en-US" sz="1600"/>
              <a:t>Bear Creek Trail</a:t>
            </a:r>
            <a:endParaRPr lang="en-US"/>
          </a:p>
        </p:txBody>
      </p:sp>
      <p:cxnSp>
        <p:nvCxnSpPr>
          <p:cNvPr id="8" name="Straight Arrow Connector 7">
            <a:extLst>
              <a:ext uri="{FF2B5EF4-FFF2-40B4-BE49-F238E27FC236}">
                <a16:creationId xmlns:a16="http://schemas.microsoft.com/office/drawing/2014/main" id="{D504D0A0-F199-4F14-8A6E-53A917821186}"/>
              </a:ext>
            </a:extLst>
          </p:cNvPr>
          <p:cNvCxnSpPr>
            <a:cxnSpLocks/>
          </p:cNvCxnSpPr>
          <p:nvPr/>
        </p:nvCxnSpPr>
        <p:spPr>
          <a:xfrm flipH="1" flipV="1">
            <a:off x="8157336" y="5742712"/>
            <a:ext cx="2300310" cy="8778"/>
          </a:xfrm>
          <a:prstGeom prst="straightConnector1">
            <a:avLst/>
          </a:prstGeom>
          <a:ln w="762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9C4B810-09B6-4948-BA4C-173670255DC9}"/>
              </a:ext>
            </a:extLst>
          </p:cNvPr>
          <p:cNvCxnSpPr>
            <a:cxnSpLocks/>
          </p:cNvCxnSpPr>
          <p:nvPr/>
        </p:nvCxnSpPr>
        <p:spPr>
          <a:xfrm flipH="1" flipV="1">
            <a:off x="8113379" y="2033966"/>
            <a:ext cx="2344267" cy="1"/>
          </a:xfrm>
          <a:prstGeom prst="straightConnector1">
            <a:avLst/>
          </a:prstGeom>
          <a:ln w="762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26F9715-AC1E-49BB-9614-F9E9F9D9A842}"/>
              </a:ext>
            </a:extLst>
          </p:cNvPr>
          <p:cNvSpPr txBox="1"/>
          <p:nvPr/>
        </p:nvSpPr>
        <p:spPr>
          <a:xfrm>
            <a:off x="9036865" y="3429000"/>
            <a:ext cx="1300356" cy="646331"/>
          </a:xfrm>
          <a:prstGeom prst="rect">
            <a:avLst/>
          </a:prstGeom>
          <a:solidFill>
            <a:schemeClr val="bg1"/>
          </a:solidFill>
          <a:ln>
            <a:solidFill>
              <a:schemeClr val="tx1"/>
            </a:solidFill>
          </a:ln>
        </p:spPr>
        <p:txBody>
          <a:bodyPr wrap="none" rtlCol="0">
            <a:spAutoFit/>
          </a:bodyPr>
          <a:lstStyle/>
          <a:p>
            <a:pPr algn="ctr"/>
            <a:r>
              <a:rPr lang="en-US"/>
              <a:t>828 ft</a:t>
            </a:r>
          </a:p>
          <a:p>
            <a:pPr algn="ctr"/>
            <a:r>
              <a:rPr lang="en-US"/>
              <a:t>(252.37 m)</a:t>
            </a:r>
          </a:p>
        </p:txBody>
      </p:sp>
      <p:cxnSp>
        <p:nvCxnSpPr>
          <p:cNvPr id="21" name="Straight Arrow Connector 20">
            <a:extLst>
              <a:ext uri="{FF2B5EF4-FFF2-40B4-BE49-F238E27FC236}">
                <a16:creationId xmlns:a16="http://schemas.microsoft.com/office/drawing/2014/main" id="{BEB16164-78FC-4419-AE0C-A7CD02D42730}"/>
              </a:ext>
            </a:extLst>
          </p:cNvPr>
          <p:cNvCxnSpPr>
            <a:cxnSpLocks/>
            <a:stCxn id="11" idx="3"/>
            <a:endCxn id="38" idx="1"/>
          </p:cNvCxnSpPr>
          <p:nvPr/>
        </p:nvCxnSpPr>
        <p:spPr>
          <a:xfrm>
            <a:off x="6961526" y="3635515"/>
            <a:ext cx="5894" cy="616419"/>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3">
            <a:extLst>
              <a:ext uri="{FF2B5EF4-FFF2-40B4-BE49-F238E27FC236}">
                <a16:creationId xmlns:a16="http://schemas.microsoft.com/office/drawing/2014/main" id="{33EB3C60-8277-4E45-99E4-8AB9260A88B2}"/>
              </a:ext>
            </a:extLst>
          </p:cNvPr>
          <p:cNvSpPr txBox="1"/>
          <p:nvPr/>
        </p:nvSpPr>
        <p:spPr>
          <a:xfrm>
            <a:off x="6944058" y="3776716"/>
            <a:ext cx="1723478" cy="338554"/>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t>Comm. Link</a:t>
            </a:r>
          </a:p>
        </p:txBody>
      </p:sp>
      <p:sp>
        <p:nvSpPr>
          <p:cNvPr id="27" name="TextBox 3">
            <a:extLst>
              <a:ext uri="{FF2B5EF4-FFF2-40B4-BE49-F238E27FC236}">
                <a16:creationId xmlns:a16="http://schemas.microsoft.com/office/drawing/2014/main" id="{302198F1-E0FC-43C9-B14B-E35760CE9CB6}"/>
              </a:ext>
            </a:extLst>
          </p:cNvPr>
          <p:cNvSpPr txBox="1"/>
          <p:nvPr/>
        </p:nvSpPr>
        <p:spPr>
          <a:xfrm>
            <a:off x="4357980" y="1755685"/>
            <a:ext cx="1258840" cy="338554"/>
          </a:xfrm>
          <a:prstGeom prst="rect">
            <a:avLst/>
          </a:prstGeom>
          <a:solidFill>
            <a:schemeClr val="bg1"/>
          </a:solidFill>
          <a:ln>
            <a:solidFill>
              <a:schemeClr val="tx1">
                <a:lumMod val="95000"/>
                <a:lumOff val="5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a:t>CSR Radio</a:t>
            </a:r>
          </a:p>
        </p:txBody>
      </p:sp>
      <p:sp>
        <p:nvSpPr>
          <p:cNvPr id="31" name="TextBox 3">
            <a:extLst>
              <a:ext uri="{FF2B5EF4-FFF2-40B4-BE49-F238E27FC236}">
                <a16:creationId xmlns:a16="http://schemas.microsoft.com/office/drawing/2014/main" id="{0AE3C60D-8DE4-48A8-8409-C813CC63978C}"/>
              </a:ext>
            </a:extLst>
          </p:cNvPr>
          <p:cNvSpPr txBox="1"/>
          <p:nvPr/>
        </p:nvSpPr>
        <p:spPr>
          <a:xfrm>
            <a:off x="4395127" y="2916091"/>
            <a:ext cx="1212230" cy="338554"/>
          </a:xfrm>
          <a:prstGeom prst="rect">
            <a:avLst/>
          </a:prstGeom>
          <a:solidFill>
            <a:schemeClr val="bg1"/>
          </a:solidFill>
          <a:ln>
            <a:solidFill>
              <a:schemeClr val="tx1">
                <a:lumMod val="95000"/>
                <a:lumOff val="5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a:t>CSR POE</a:t>
            </a:r>
          </a:p>
        </p:txBody>
      </p:sp>
      <p:sp>
        <p:nvSpPr>
          <p:cNvPr id="36" name="TextBox 3">
            <a:extLst>
              <a:ext uri="{FF2B5EF4-FFF2-40B4-BE49-F238E27FC236}">
                <a16:creationId xmlns:a16="http://schemas.microsoft.com/office/drawing/2014/main" id="{BBC63346-B6DB-416D-A2AA-72438721D137}"/>
              </a:ext>
            </a:extLst>
          </p:cNvPr>
          <p:cNvSpPr txBox="1"/>
          <p:nvPr/>
        </p:nvSpPr>
        <p:spPr>
          <a:xfrm>
            <a:off x="4503474" y="4379014"/>
            <a:ext cx="1101277" cy="338554"/>
          </a:xfrm>
          <a:prstGeom prst="rect">
            <a:avLst/>
          </a:prstGeom>
          <a:solidFill>
            <a:schemeClr val="bg1"/>
          </a:solidFill>
          <a:ln>
            <a:solidFill>
              <a:schemeClr val="tx1">
                <a:lumMod val="95000"/>
                <a:lumOff val="5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a:t>GS Radio</a:t>
            </a:r>
          </a:p>
        </p:txBody>
      </p:sp>
      <p:cxnSp>
        <p:nvCxnSpPr>
          <p:cNvPr id="30" name="Straight Arrow Connector 29">
            <a:extLst>
              <a:ext uri="{FF2B5EF4-FFF2-40B4-BE49-F238E27FC236}">
                <a16:creationId xmlns:a16="http://schemas.microsoft.com/office/drawing/2014/main" id="{F8224A0D-D30F-40EE-AB06-12AE93CA96BA}"/>
              </a:ext>
            </a:extLst>
          </p:cNvPr>
          <p:cNvCxnSpPr>
            <a:cxnSpLocks/>
          </p:cNvCxnSpPr>
          <p:nvPr/>
        </p:nvCxnSpPr>
        <p:spPr>
          <a:xfrm>
            <a:off x="10457646" y="2033965"/>
            <a:ext cx="0" cy="3708747"/>
          </a:xfrm>
          <a:prstGeom prst="straightConnector1">
            <a:avLst/>
          </a:prstGeom>
          <a:ln w="571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067D74A2-7FE7-4A0C-87C7-441E957B16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906473" y="4166924"/>
            <a:ext cx="2121895" cy="2291915"/>
          </a:xfrm>
          <a:prstGeom prst="rect">
            <a:avLst/>
          </a:prstGeom>
        </p:spPr>
      </p:pic>
      <p:grpSp>
        <p:nvGrpSpPr>
          <p:cNvPr id="25" name="Group 24">
            <a:extLst>
              <a:ext uri="{FF2B5EF4-FFF2-40B4-BE49-F238E27FC236}">
                <a16:creationId xmlns:a16="http://schemas.microsoft.com/office/drawing/2014/main" id="{F6BE1AF3-7A08-4785-BE5F-AB88331D28A8}"/>
              </a:ext>
            </a:extLst>
          </p:cNvPr>
          <p:cNvGrpSpPr/>
          <p:nvPr/>
        </p:nvGrpSpPr>
        <p:grpSpPr>
          <a:xfrm>
            <a:off x="5797878" y="1117826"/>
            <a:ext cx="2315502" cy="2517689"/>
            <a:chOff x="5797878" y="1117826"/>
            <a:chExt cx="2315502" cy="2517689"/>
          </a:xfrm>
        </p:grpSpPr>
        <p:grpSp>
          <p:nvGrpSpPr>
            <p:cNvPr id="17" name="Group 16">
              <a:extLst>
                <a:ext uri="{FF2B5EF4-FFF2-40B4-BE49-F238E27FC236}">
                  <a16:creationId xmlns:a16="http://schemas.microsoft.com/office/drawing/2014/main" id="{F8B1DFB3-7A27-4BF5-91D6-C6C84D411C2C}"/>
                </a:ext>
              </a:extLst>
            </p:cNvPr>
            <p:cNvGrpSpPr/>
            <p:nvPr/>
          </p:nvGrpSpPr>
          <p:grpSpPr>
            <a:xfrm>
              <a:off x="5797878" y="1117826"/>
              <a:ext cx="2315502" cy="2517689"/>
              <a:chOff x="5797878" y="935089"/>
              <a:chExt cx="2315502" cy="2517689"/>
            </a:xfrm>
          </p:grpSpPr>
          <p:pic>
            <p:nvPicPr>
              <p:cNvPr id="11" name="Picture 10">
                <a:extLst>
                  <a:ext uri="{FF2B5EF4-FFF2-40B4-BE49-F238E27FC236}">
                    <a16:creationId xmlns:a16="http://schemas.microsoft.com/office/drawing/2014/main" id="{8E825F62-48F9-4021-9789-C2FBCF5E31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865763" y="1205161"/>
                <a:ext cx="2191527" cy="2303707"/>
              </a:xfrm>
              <a:prstGeom prst="rect">
                <a:avLst/>
              </a:prstGeom>
            </p:spPr>
          </p:pic>
          <p:sp>
            <p:nvSpPr>
              <p:cNvPr id="18" name="TextBox 3">
                <a:extLst>
                  <a:ext uri="{FF2B5EF4-FFF2-40B4-BE49-F238E27FC236}">
                    <a16:creationId xmlns:a16="http://schemas.microsoft.com/office/drawing/2014/main" id="{437FA8F5-BFFD-4717-BB61-73DE888887A6}"/>
                  </a:ext>
                </a:extLst>
              </p:cNvPr>
              <p:cNvSpPr txBox="1"/>
              <p:nvPr/>
            </p:nvSpPr>
            <p:spPr>
              <a:xfrm>
                <a:off x="5797878" y="935089"/>
                <a:ext cx="2303707" cy="338554"/>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b="1"/>
                  <a:t>Child Scout Rover</a:t>
                </a:r>
              </a:p>
            </p:txBody>
          </p:sp>
        </p:grpSp>
        <p:pic>
          <p:nvPicPr>
            <p:cNvPr id="24" name="Picture 23">
              <a:extLst>
                <a:ext uri="{FF2B5EF4-FFF2-40B4-BE49-F238E27FC236}">
                  <a16:creationId xmlns:a16="http://schemas.microsoft.com/office/drawing/2014/main" id="{86DA48D8-9D27-4ABC-B5CB-617C908A5C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108447" y="2570318"/>
              <a:ext cx="257665" cy="813060"/>
            </a:xfrm>
            <a:prstGeom prst="rect">
              <a:avLst/>
            </a:prstGeom>
          </p:spPr>
        </p:pic>
        <p:pic>
          <p:nvPicPr>
            <p:cNvPr id="20" name="Picture 19">
              <a:extLst>
                <a:ext uri="{FF2B5EF4-FFF2-40B4-BE49-F238E27FC236}">
                  <a16:creationId xmlns:a16="http://schemas.microsoft.com/office/drawing/2014/main" id="{A396C9DD-6EFD-42BC-B639-D5A708F81D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31116" y="2461187"/>
              <a:ext cx="314550" cy="308501"/>
            </a:xfrm>
            <a:prstGeom prst="rect">
              <a:avLst/>
            </a:prstGeom>
          </p:spPr>
        </p:pic>
      </p:grpSp>
      <p:sp>
        <p:nvSpPr>
          <p:cNvPr id="45" name="Arrow: Right 44">
            <a:extLst>
              <a:ext uri="{FF2B5EF4-FFF2-40B4-BE49-F238E27FC236}">
                <a16:creationId xmlns:a16="http://schemas.microsoft.com/office/drawing/2014/main" id="{4738CA90-0D99-498B-AE92-A2DE336A4BE5}"/>
              </a:ext>
            </a:extLst>
          </p:cNvPr>
          <p:cNvSpPr/>
          <p:nvPr/>
        </p:nvSpPr>
        <p:spPr>
          <a:xfrm rot="817935">
            <a:off x="5643838" y="1917147"/>
            <a:ext cx="965748" cy="213726"/>
          </a:xfrm>
          <a:prstGeom prst="right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Right 45">
            <a:extLst>
              <a:ext uri="{FF2B5EF4-FFF2-40B4-BE49-F238E27FC236}">
                <a16:creationId xmlns:a16="http://schemas.microsoft.com/office/drawing/2014/main" id="{FDF8A603-898E-436C-8EE6-E5B033FA0591}"/>
              </a:ext>
            </a:extLst>
          </p:cNvPr>
          <p:cNvSpPr/>
          <p:nvPr/>
        </p:nvSpPr>
        <p:spPr>
          <a:xfrm>
            <a:off x="5623352" y="2979297"/>
            <a:ext cx="604582" cy="174398"/>
          </a:xfrm>
          <a:prstGeom prst="right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
            <a:extLst>
              <a:ext uri="{FF2B5EF4-FFF2-40B4-BE49-F238E27FC236}">
                <a16:creationId xmlns:a16="http://schemas.microsoft.com/office/drawing/2014/main" id="{519783AB-D19A-4B6B-A8A4-B27CAAD02CB1}"/>
              </a:ext>
            </a:extLst>
          </p:cNvPr>
          <p:cNvSpPr txBox="1"/>
          <p:nvPr/>
        </p:nvSpPr>
        <p:spPr>
          <a:xfrm>
            <a:off x="4116915" y="2411931"/>
            <a:ext cx="1487836" cy="338554"/>
          </a:xfrm>
          <a:prstGeom prst="rect">
            <a:avLst/>
          </a:prstGeom>
          <a:solidFill>
            <a:schemeClr val="bg1"/>
          </a:solidFill>
          <a:ln>
            <a:solidFill>
              <a:schemeClr val="tx1">
                <a:lumMod val="95000"/>
                <a:lumOff val="5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a:t>CSR Camera</a:t>
            </a:r>
          </a:p>
        </p:txBody>
      </p:sp>
      <p:sp>
        <p:nvSpPr>
          <p:cNvPr id="47" name="Arrow: Right 46">
            <a:extLst>
              <a:ext uri="{FF2B5EF4-FFF2-40B4-BE49-F238E27FC236}">
                <a16:creationId xmlns:a16="http://schemas.microsoft.com/office/drawing/2014/main" id="{A0EBD3DE-BDFD-44D9-A4B2-57AE789A1F0F}"/>
              </a:ext>
            </a:extLst>
          </p:cNvPr>
          <p:cNvSpPr/>
          <p:nvPr/>
        </p:nvSpPr>
        <p:spPr>
          <a:xfrm>
            <a:off x="5633729" y="2561259"/>
            <a:ext cx="1430629" cy="193822"/>
          </a:xfrm>
          <a:prstGeom prst="right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3">
            <a:extLst>
              <a:ext uri="{FF2B5EF4-FFF2-40B4-BE49-F238E27FC236}">
                <a16:creationId xmlns:a16="http://schemas.microsoft.com/office/drawing/2014/main" id="{9F6660DA-4406-474C-8B58-873DE08A2856}"/>
              </a:ext>
            </a:extLst>
          </p:cNvPr>
          <p:cNvSpPr txBox="1"/>
          <p:nvPr/>
        </p:nvSpPr>
        <p:spPr>
          <a:xfrm>
            <a:off x="4395127" y="3370694"/>
            <a:ext cx="1212230" cy="338554"/>
          </a:xfrm>
          <a:prstGeom prst="rect">
            <a:avLst/>
          </a:prstGeom>
          <a:solidFill>
            <a:schemeClr val="bg1"/>
          </a:solidFill>
          <a:ln>
            <a:solidFill>
              <a:schemeClr val="tx1">
                <a:lumMod val="95000"/>
                <a:lumOff val="5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a:t>CSR ASUS</a:t>
            </a:r>
          </a:p>
        </p:txBody>
      </p:sp>
      <p:sp>
        <p:nvSpPr>
          <p:cNvPr id="49" name="Arrow: Right 48">
            <a:extLst>
              <a:ext uri="{FF2B5EF4-FFF2-40B4-BE49-F238E27FC236}">
                <a16:creationId xmlns:a16="http://schemas.microsoft.com/office/drawing/2014/main" id="{D8730E1B-8F8B-4CE9-8C86-C263C2D740E5}"/>
              </a:ext>
            </a:extLst>
          </p:cNvPr>
          <p:cNvSpPr/>
          <p:nvPr/>
        </p:nvSpPr>
        <p:spPr>
          <a:xfrm>
            <a:off x="5607570" y="3327114"/>
            <a:ext cx="1470166" cy="179108"/>
          </a:xfrm>
          <a:prstGeom prst="right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row: Right 49">
            <a:extLst>
              <a:ext uri="{FF2B5EF4-FFF2-40B4-BE49-F238E27FC236}">
                <a16:creationId xmlns:a16="http://schemas.microsoft.com/office/drawing/2014/main" id="{49C66D4F-81C4-4D0B-91E9-CE8509600415}"/>
              </a:ext>
            </a:extLst>
          </p:cNvPr>
          <p:cNvSpPr/>
          <p:nvPr/>
        </p:nvSpPr>
        <p:spPr>
          <a:xfrm>
            <a:off x="5621503" y="4441428"/>
            <a:ext cx="864357" cy="178940"/>
          </a:xfrm>
          <a:prstGeom prst="right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Right 50">
            <a:extLst>
              <a:ext uri="{FF2B5EF4-FFF2-40B4-BE49-F238E27FC236}">
                <a16:creationId xmlns:a16="http://schemas.microsoft.com/office/drawing/2014/main" id="{CF1797F5-FE13-4CBE-882B-5699B8A824DA}"/>
              </a:ext>
            </a:extLst>
          </p:cNvPr>
          <p:cNvSpPr/>
          <p:nvPr/>
        </p:nvSpPr>
        <p:spPr>
          <a:xfrm>
            <a:off x="5595992" y="6044940"/>
            <a:ext cx="400771" cy="178940"/>
          </a:xfrm>
          <a:prstGeom prst="right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3">
            <a:extLst>
              <a:ext uri="{FF2B5EF4-FFF2-40B4-BE49-F238E27FC236}">
                <a16:creationId xmlns:a16="http://schemas.microsoft.com/office/drawing/2014/main" id="{295810A2-469B-4698-8601-8CEFBF96D792}"/>
              </a:ext>
            </a:extLst>
          </p:cNvPr>
          <p:cNvSpPr txBox="1"/>
          <p:nvPr/>
        </p:nvSpPr>
        <p:spPr>
          <a:xfrm>
            <a:off x="4367101" y="5954938"/>
            <a:ext cx="1249719" cy="338554"/>
          </a:xfrm>
          <a:prstGeom prst="rect">
            <a:avLst/>
          </a:prstGeom>
          <a:solidFill>
            <a:schemeClr val="bg1"/>
          </a:solidFill>
          <a:ln>
            <a:solidFill>
              <a:schemeClr val="tx1">
                <a:lumMod val="95000"/>
                <a:lumOff val="5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a:t>GS Laptop</a:t>
            </a:r>
          </a:p>
        </p:txBody>
      </p:sp>
      <p:sp>
        <p:nvSpPr>
          <p:cNvPr id="53" name="TextBox 3">
            <a:extLst>
              <a:ext uri="{FF2B5EF4-FFF2-40B4-BE49-F238E27FC236}">
                <a16:creationId xmlns:a16="http://schemas.microsoft.com/office/drawing/2014/main" id="{03F3A26E-552B-4A08-B488-00B0F4AB03D7}"/>
              </a:ext>
            </a:extLst>
          </p:cNvPr>
          <p:cNvSpPr txBox="1"/>
          <p:nvPr/>
        </p:nvSpPr>
        <p:spPr>
          <a:xfrm>
            <a:off x="4367102" y="5412936"/>
            <a:ext cx="1249719" cy="338554"/>
          </a:xfrm>
          <a:prstGeom prst="rect">
            <a:avLst/>
          </a:prstGeom>
          <a:solidFill>
            <a:schemeClr val="bg1"/>
          </a:solidFill>
          <a:ln>
            <a:solidFill>
              <a:schemeClr val="tx1">
                <a:lumMod val="95000"/>
                <a:lumOff val="5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a:t>GS POE</a:t>
            </a:r>
          </a:p>
        </p:txBody>
      </p:sp>
      <p:sp>
        <p:nvSpPr>
          <p:cNvPr id="54" name="Arrow: Right 53">
            <a:extLst>
              <a:ext uri="{FF2B5EF4-FFF2-40B4-BE49-F238E27FC236}">
                <a16:creationId xmlns:a16="http://schemas.microsoft.com/office/drawing/2014/main" id="{C0C8DBFC-0C31-40A2-874A-10A71B535097}"/>
              </a:ext>
            </a:extLst>
          </p:cNvPr>
          <p:cNvSpPr/>
          <p:nvPr/>
        </p:nvSpPr>
        <p:spPr>
          <a:xfrm>
            <a:off x="5628614" y="5597713"/>
            <a:ext cx="1615528" cy="180383"/>
          </a:xfrm>
          <a:prstGeom prst="right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4682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AA74-9038-4CDA-86E6-9071DEA35F6F}"/>
              </a:ext>
            </a:extLst>
          </p:cNvPr>
          <p:cNvSpPr>
            <a:spLocks noGrp="1"/>
          </p:cNvSpPr>
          <p:nvPr>
            <p:ph type="title"/>
          </p:nvPr>
        </p:nvSpPr>
        <p:spPr>
          <a:xfrm>
            <a:off x="1097280" y="286604"/>
            <a:ext cx="10058400" cy="775280"/>
          </a:xfrm>
        </p:spPr>
        <p:txBody>
          <a:bodyPr/>
          <a:lstStyle/>
          <a:p>
            <a:r>
              <a:rPr lang="en-US"/>
              <a:t>Communications – Model</a:t>
            </a:r>
          </a:p>
        </p:txBody>
      </p:sp>
      <p:sp>
        <p:nvSpPr>
          <p:cNvPr id="4" name="Slide Number Placeholder 3">
            <a:extLst>
              <a:ext uri="{FF2B5EF4-FFF2-40B4-BE49-F238E27FC236}">
                <a16:creationId xmlns:a16="http://schemas.microsoft.com/office/drawing/2014/main" id="{743B2E55-D733-42A5-A001-6A087033563C}"/>
              </a:ext>
            </a:extLst>
          </p:cNvPr>
          <p:cNvSpPr>
            <a:spLocks noGrp="1"/>
          </p:cNvSpPr>
          <p:nvPr>
            <p:ph type="sldNum" sz="quarter" idx="12"/>
          </p:nvPr>
        </p:nvSpPr>
        <p:spPr/>
        <p:txBody>
          <a:bodyPr/>
          <a:lstStyle/>
          <a:p>
            <a:fld id="{13C20B66-9CB3-4B57-BCF5-80EC90ADA063}" type="slidenum">
              <a:rPr lang="en-US" smtClean="0"/>
              <a:t>26</a:t>
            </a:fld>
            <a:endParaRPr lang="en-US"/>
          </a:p>
        </p:txBody>
      </p:sp>
      <p:sp>
        <p:nvSpPr>
          <p:cNvPr id="5" name="Date Placeholder 4">
            <a:extLst>
              <a:ext uri="{FF2B5EF4-FFF2-40B4-BE49-F238E27FC236}">
                <a16:creationId xmlns:a16="http://schemas.microsoft.com/office/drawing/2014/main" id="{E6BFFAF5-3F3F-4DE4-8E36-E32CA2085F1B}"/>
              </a:ext>
            </a:extLst>
          </p:cNvPr>
          <p:cNvSpPr>
            <a:spLocks noGrp="1"/>
          </p:cNvSpPr>
          <p:nvPr>
            <p:ph type="dt" sz="half" idx="2"/>
          </p:nvPr>
        </p:nvSpPr>
        <p:spPr/>
        <p:txBody>
          <a:bodyPr/>
          <a:lstStyle/>
          <a:p>
            <a:r>
              <a:rPr lang="en-US"/>
              <a:t>March 2019</a:t>
            </a:r>
          </a:p>
        </p:txBody>
      </p:sp>
      <p:sp>
        <p:nvSpPr>
          <p:cNvPr id="7" name="Content Placeholder 6">
            <a:extLst>
              <a:ext uri="{FF2B5EF4-FFF2-40B4-BE49-F238E27FC236}">
                <a16:creationId xmlns:a16="http://schemas.microsoft.com/office/drawing/2014/main" id="{273FECB6-65A5-45DD-961C-1FE4BF5AAA42}"/>
              </a:ext>
            </a:extLst>
          </p:cNvPr>
          <p:cNvSpPr>
            <a:spLocks noGrp="1"/>
          </p:cNvSpPr>
          <p:nvPr>
            <p:ph idx="1"/>
          </p:nvPr>
        </p:nvSpPr>
        <p:spPr>
          <a:xfrm>
            <a:off x="1066799" y="4940971"/>
            <a:ext cx="10058400" cy="1172602"/>
          </a:xfrm>
        </p:spPr>
        <p:txBody>
          <a:bodyPr>
            <a:normAutofit fontScale="92500" lnSpcReduction="20000"/>
          </a:bodyPr>
          <a:lstStyle/>
          <a:p>
            <a:pPr marL="201168" lvl="1" indent="0">
              <a:buNone/>
            </a:pPr>
            <a:r>
              <a:rPr lang="en-US" b="1"/>
              <a:t>Model Assumptions:</a:t>
            </a:r>
          </a:p>
          <a:p>
            <a:pPr marL="635508" lvl="1" indent="-342900">
              <a:buClrTx/>
              <a:buFont typeface="Arial" panose="020B0604020202020204" pitchFamily="34" charset="0"/>
              <a:buChar char="•"/>
            </a:pPr>
            <a:r>
              <a:rPr lang="en-US"/>
              <a:t>Downlink and uplink parameters are equal</a:t>
            </a:r>
          </a:p>
          <a:p>
            <a:pPr marL="635508" lvl="1" indent="-342900">
              <a:buClrTx/>
              <a:buFont typeface="Arial" panose="020B0604020202020204" pitchFamily="34" charset="0"/>
              <a:buChar char="•"/>
            </a:pPr>
            <a:r>
              <a:rPr lang="en-US"/>
              <a:t>The Radio Science Model used is a reliable source to calculate attenuation due to trees</a:t>
            </a:r>
          </a:p>
          <a:p>
            <a:pPr marL="658368" lvl="3" indent="0">
              <a:buNone/>
            </a:pPr>
            <a:r>
              <a:rPr lang="en-US" sz="1200" i="1">
                <a:solidFill>
                  <a:schemeClr val="tx1"/>
                </a:solidFill>
              </a:rPr>
              <a:t>(“Radio wave propagation through vegetation: Factors influencing signal attenuation” Radio Science, Vol. 38, No.5. Retrieved from </a:t>
            </a:r>
            <a:r>
              <a:rPr lang="en-US" sz="1200" i="1">
                <a:solidFill>
                  <a:schemeClr val="tx1"/>
                </a:solidFill>
                <a:hlinkClick r:id="rId3"/>
              </a:rPr>
              <a:t>https://agupubs.onlinelibrary.wiley.com/doi/pdf/10.1029/2002RS002758</a:t>
            </a:r>
            <a:r>
              <a:rPr lang="en-US" sz="1200" i="1">
                <a:solidFill>
                  <a:schemeClr val="tx1"/>
                </a:solidFill>
              </a:rPr>
              <a:t>)</a:t>
            </a:r>
            <a:endParaRPr lang="en-US" sz="1200" i="1">
              <a:solidFill>
                <a:schemeClr val="tx1"/>
              </a:solidFill>
              <a:cs typeface="Arial"/>
            </a:endParaRPr>
          </a:p>
          <a:p>
            <a:pPr marL="635508" lvl="1" indent="-342900">
              <a:buFont typeface="Arial" panose="020B0604020202020204" pitchFamily="34" charset="0"/>
              <a:buChar char="•"/>
            </a:pPr>
            <a:endParaRPr lang="en-US" b="1">
              <a:solidFill>
                <a:srgbClr val="FF0000"/>
              </a:solidFill>
            </a:endParaRPr>
          </a:p>
          <a:p>
            <a:endParaRPr lang="en-US" b="1"/>
          </a:p>
          <a:p>
            <a:endParaRPr lang="en-US"/>
          </a:p>
        </p:txBody>
      </p:sp>
      <p:sp>
        <p:nvSpPr>
          <p:cNvPr id="8" name="Content Placeholder 6">
            <a:extLst>
              <a:ext uri="{FF2B5EF4-FFF2-40B4-BE49-F238E27FC236}">
                <a16:creationId xmlns:a16="http://schemas.microsoft.com/office/drawing/2014/main" id="{AE6BADC9-8B92-40AA-952D-E2368788B5E9}"/>
              </a:ext>
            </a:extLst>
          </p:cNvPr>
          <p:cNvSpPr txBox="1">
            <a:spLocks/>
          </p:cNvSpPr>
          <p:nvPr/>
        </p:nvSpPr>
        <p:spPr>
          <a:xfrm>
            <a:off x="471638" y="1223405"/>
            <a:ext cx="5560195" cy="129588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a:buNone/>
            </a:pPr>
            <a:r>
              <a:rPr lang="en-US" b="1"/>
              <a:t>Link Budget:</a:t>
            </a:r>
          </a:p>
          <a:p>
            <a:pPr marL="635508" lvl="1" indent="-342900">
              <a:buClrTx/>
              <a:buFont typeface="Arial" panose="020B0604020202020204" pitchFamily="34" charset="0"/>
              <a:buChar char="•"/>
            </a:pPr>
            <a:r>
              <a:rPr lang="en-US"/>
              <a:t>Needed a link margin of 10 dB in open areas and in tree areas</a:t>
            </a:r>
          </a:p>
          <a:p>
            <a:pPr marL="635508" lvl="1" indent="-342900">
              <a:buClrTx/>
              <a:buFont typeface="Arial" panose="020B0604020202020204" pitchFamily="34" charset="0"/>
              <a:buChar char="•"/>
            </a:pPr>
            <a:r>
              <a:rPr lang="en-US"/>
              <a:t>Maximum tree depth allowed is 70 m</a:t>
            </a:r>
          </a:p>
          <a:p>
            <a:pPr marL="635508" lvl="1" indent="-342900">
              <a:buFont typeface="Arial" panose="020B0604020202020204" pitchFamily="34" charset="0"/>
              <a:buChar char="•"/>
            </a:pPr>
            <a:endParaRPr lang="en-US"/>
          </a:p>
          <a:p>
            <a:pPr marL="635508" lvl="1" indent="-342900">
              <a:buFont typeface="Arial" panose="020B0604020202020204" pitchFamily="34" charset="0"/>
              <a:buChar char="•"/>
            </a:pPr>
            <a:endParaRPr lang="en-US"/>
          </a:p>
          <a:p>
            <a:endParaRPr lang="en-US"/>
          </a:p>
        </p:txBody>
      </p:sp>
      <p:sp>
        <p:nvSpPr>
          <p:cNvPr id="10" name="Content Placeholder 6">
            <a:extLst>
              <a:ext uri="{FF2B5EF4-FFF2-40B4-BE49-F238E27FC236}">
                <a16:creationId xmlns:a16="http://schemas.microsoft.com/office/drawing/2014/main" id="{E29A38C8-3C93-430A-87D1-07BD77E83B9E}"/>
              </a:ext>
            </a:extLst>
          </p:cNvPr>
          <p:cNvSpPr txBox="1">
            <a:spLocks/>
          </p:cNvSpPr>
          <p:nvPr/>
        </p:nvSpPr>
        <p:spPr>
          <a:xfrm>
            <a:off x="6095999" y="1223405"/>
            <a:ext cx="5669206" cy="1858783"/>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a:buNone/>
            </a:pPr>
            <a:r>
              <a:rPr lang="en-US" b="1"/>
              <a:t>Data Budget:</a:t>
            </a:r>
          </a:p>
          <a:p>
            <a:pPr marL="635508" lvl="1" indent="-342900">
              <a:buClrTx/>
              <a:buFont typeface="Arial" panose="020B0604020202020204" pitchFamily="34" charset="0"/>
              <a:buChar char="•"/>
            </a:pPr>
            <a:r>
              <a:rPr lang="en-US"/>
              <a:t>Data being sent for only commands, video stream, and magnetometer heading</a:t>
            </a:r>
          </a:p>
          <a:p>
            <a:pPr marL="635508" lvl="1" indent="-342900">
              <a:buClrTx/>
              <a:buFont typeface="Arial" panose="020B0604020202020204" pitchFamily="34" charset="0"/>
              <a:buChar char="•"/>
            </a:pPr>
            <a:r>
              <a:rPr lang="en-US"/>
              <a:t>Grayscale image to reduce bits per pixel</a:t>
            </a:r>
          </a:p>
          <a:p>
            <a:pPr marL="818388" lvl="2" indent="-342900">
              <a:buClrTx/>
              <a:buFont typeface="Arial" panose="020B0604020202020204" pitchFamily="34" charset="0"/>
              <a:buChar char="•"/>
            </a:pPr>
            <a:r>
              <a:rPr lang="en-US"/>
              <a:t>640x480, 30 FPS</a:t>
            </a:r>
          </a:p>
          <a:p>
            <a:pPr marL="578358" lvl="1" indent="-285750">
              <a:buClrTx/>
              <a:buFont typeface="Arial" panose="020B0604020202020204" pitchFamily="34" charset="0"/>
              <a:buChar char="•"/>
            </a:pPr>
            <a:r>
              <a:rPr lang="en-US"/>
              <a:t> Maximum data rate for our radios is ~6.5Mbps</a:t>
            </a:r>
          </a:p>
          <a:p>
            <a:pPr marL="475488" lvl="2" indent="0">
              <a:buClrTx/>
              <a:buNone/>
            </a:pPr>
            <a:endParaRPr lang="en-US"/>
          </a:p>
          <a:p>
            <a:endParaRPr lang="en-US"/>
          </a:p>
        </p:txBody>
      </p:sp>
      <p:pic>
        <p:nvPicPr>
          <p:cNvPr id="18" name="Picture 17">
            <a:extLst>
              <a:ext uri="{FF2B5EF4-FFF2-40B4-BE49-F238E27FC236}">
                <a16:creationId xmlns:a16="http://schemas.microsoft.com/office/drawing/2014/main" id="{10B530AC-65BA-4EF4-806D-9A01567890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95" y="2585156"/>
            <a:ext cx="2743201" cy="1858781"/>
          </a:xfrm>
          <a:prstGeom prst="rect">
            <a:avLst/>
          </a:prstGeom>
        </p:spPr>
      </p:pic>
      <p:pic>
        <p:nvPicPr>
          <p:cNvPr id="20" name="Picture 19">
            <a:extLst>
              <a:ext uri="{FF2B5EF4-FFF2-40B4-BE49-F238E27FC236}">
                <a16:creationId xmlns:a16="http://schemas.microsoft.com/office/drawing/2014/main" id="{7B64B542-891C-4FE2-92F5-CC5D60493C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8633" y="2585156"/>
            <a:ext cx="2743200" cy="1858781"/>
          </a:xfrm>
          <a:prstGeom prst="rect">
            <a:avLst/>
          </a:prstGeom>
        </p:spPr>
      </p:pic>
      <p:sp>
        <p:nvSpPr>
          <p:cNvPr id="21" name="TextBox 3">
            <a:extLst>
              <a:ext uri="{FF2B5EF4-FFF2-40B4-BE49-F238E27FC236}">
                <a16:creationId xmlns:a16="http://schemas.microsoft.com/office/drawing/2014/main" id="{0D927650-3363-41DD-85BB-3ED605C5D0E2}"/>
              </a:ext>
            </a:extLst>
          </p:cNvPr>
          <p:cNvSpPr txBox="1"/>
          <p:nvPr/>
        </p:nvSpPr>
        <p:spPr>
          <a:xfrm>
            <a:off x="646541" y="4398583"/>
            <a:ext cx="2303707" cy="338554"/>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b="1"/>
              <a:t>Open Areas</a:t>
            </a:r>
          </a:p>
        </p:txBody>
      </p:sp>
      <p:sp>
        <p:nvSpPr>
          <p:cNvPr id="22" name="TextBox 3">
            <a:extLst>
              <a:ext uri="{FF2B5EF4-FFF2-40B4-BE49-F238E27FC236}">
                <a16:creationId xmlns:a16="http://schemas.microsoft.com/office/drawing/2014/main" id="{7401894F-D6CD-4FAA-8785-21766D55149E}"/>
              </a:ext>
            </a:extLst>
          </p:cNvPr>
          <p:cNvSpPr txBox="1"/>
          <p:nvPr/>
        </p:nvSpPr>
        <p:spPr>
          <a:xfrm>
            <a:off x="3508379" y="4400587"/>
            <a:ext cx="2303707" cy="338554"/>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b="1"/>
              <a:t>Tree Areas</a:t>
            </a:r>
          </a:p>
        </p:txBody>
      </p:sp>
      <p:pic>
        <p:nvPicPr>
          <p:cNvPr id="15" name="Picture 14">
            <a:extLst>
              <a:ext uri="{FF2B5EF4-FFF2-40B4-BE49-F238E27FC236}">
                <a16:creationId xmlns:a16="http://schemas.microsoft.com/office/drawing/2014/main" id="{7F580DBF-68D5-4C9E-BD72-A41E1F7AC1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9527" y="3082188"/>
            <a:ext cx="3662149" cy="1642174"/>
          </a:xfrm>
          <a:prstGeom prst="rect">
            <a:avLst/>
          </a:prstGeom>
        </p:spPr>
      </p:pic>
    </p:spTree>
    <p:extLst>
      <p:ext uri="{BB962C8B-B14F-4D97-AF65-F5344CB8AC3E}">
        <p14:creationId xmlns:p14="http://schemas.microsoft.com/office/powerpoint/2010/main" val="3079903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AA74-9038-4CDA-86E6-9071DEA35F6F}"/>
              </a:ext>
            </a:extLst>
          </p:cNvPr>
          <p:cNvSpPr>
            <a:spLocks noGrp="1"/>
          </p:cNvSpPr>
          <p:nvPr>
            <p:ph type="title"/>
          </p:nvPr>
        </p:nvSpPr>
        <p:spPr/>
        <p:txBody>
          <a:bodyPr/>
          <a:lstStyle/>
          <a:p>
            <a:r>
              <a:rPr lang="en-US"/>
              <a:t>Communications – Model Validation</a:t>
            </a:r>
          </a:p>
        </p:txBody>
      </p:sp>
      <p:sp>
        <p:nvSpPr>
          <p:cNvPr id="4" name="Slide Number Placeholder 3">
            <a:extLst>
              <a:ext uri="{FF2B5EF4-FFF2-40B4-BE49-F238E27FC236}">
                <a16:creationId xmlns:a16="http://schemas.microsoft.com/office/drawing/2014/main" id="{743B2E55-D733-42A5-A001-6A087033563C}"/>
              </a:ext>
            </a:extLst>
          </p:cNvPr>
          <p:cNvSpPr>
            <a:spLocks noGrp="1"/>
          </p:cNvSpPr>
          <p:nvPr>
            <p:ph type="sldNum" sz="quarter" idx="12"/>
          </p:nvPr>
        </p:nvSpPr>
        <p:spPr/>
        <p:txBody>
          <a:bodyPr/>
          <a:lstStyle/>
          <a:p>
            <a:fld id="{13C20B66-9CB3-4B57-BCF5-80EC90ADA063}" type="slidenum">
              <a:rPr lang="en-US" smtClean="0"/>
              <a:t>27</a:t>
            </a:fld>
            <a:endParaRPr lang="en-US"/>
          </a:p>
        </p:txBody>
      </p:sp>
      <p:sp>
        <p:nvSpPr>
          <p:cNvPr id="5" name="Date Placeholder 4">
            <a:extLst>
              <a:ext uri="{FF2B5EF4-FFF2-40B4-BE49-F238E27FC236}">
                <a16:creationId xmlns:a16="http://schemas.microsoft.com/office/drawing/2014/main" id="{E6BFFAF5-3F3F-4DE4-8E36-E32CA2085F1B}"/>
              </a:ext>
            </a:extLst>
          </p:cNvPr>
          <p:cNvSpPr>
            <a:spLocks noGrp="1"/>
          </p:cNvSpPr>
          <p:nvPr>
            <p:ph type="dt" sz="half" idx="2"/>
          </p:nvPr>
        </p:nvSpPr>
        <p:spPr/>
        <p:txBody>
          <a:bodyPr/>
          <a:lstStyle/>
          <a:p>
            <a:r>
              <a:rPr lang="en-US"/>
              <a:t>March 2019</a:t>
            </a:r>
          </a:p>
        </p:txBody>
      </p:sp>
      <p:sp>
        <p:nvSpPr>
          <p:cNvPr id="6" name="Content Placeholder 5">
            <a:extLst>
              <a:ext uri="{FF2B5EF4-FFF2-40B4-BE49-F238E27FC236}">
                <a16:creationId xmlns:a16="http://schemas.microsoft.com/office/drawing/2014/main" id="{CFAD5C42-DE90-4AEA-B0ED-4385429181E4}"/>
              </a:ext>
            </a:extLst>
          </p:cNvPr>
          <p:cNvSpPr>
            <a:spLocks noGrp="1"/>
          </p:cNvSpPr>
          <p:nvPr>
            <p:ph idx="1"/>
          </p:nvPr>
        </p:nvSpPr>
        <p:spPr>
          <a:xfrm>
            <a:off x="1097279" y="1787310"/>
            <a:ext cx="5752699" cy="3297460"/>
          </a:xfrm>
        </p:spPr>
        <p:txBody>
          <a:bodyPr/>
          <a:lstStyle/>
          <a:p>
            <a:pPr marL="0" indent="0">
              <a:buNone/>
            </a:pPr>
            <a:r>
              <a:rPr lang="en-US" b="1"/>
              <a:t>Tree Area Test:</a:t>
            </a:r>
          </a:p>
          <a:p>
            <a:pPr marL="578358" lvl="1" indent="-285750">
              <a:buClrTx/>
              <a:buFont typeface="Arial" panose="020B0604020202020204" pitchFamily="34" charset="0"/>
              <a:buChar char="•"/>
            </a:pPr>
            <a:r>
              <a:rPr lang="en-US"/>
              <a:t>Average Transmission Rate</a:t>
            </a:r>
            <a:r>
              <a:rPr lang="en-US" b="1"/>
              <a:t>: 3.264 Mbps</a:t>
            </a:r>
          </a:p>
          <a:p>
            <a:pPr marL="578358" lvl="1" indent="-285750">
              <a:buClrTx/>
              <a:buFont typeface="Arial" panose="020B0604020202020204" pitchFamily="34" charset="0"/>
              <a:buChar char="•"/>
            </a:pPr>
            <a:r>
              <a:rPr lang="en-US"/>
              <a:t>Standard Deviation of the Mean: </a:t>
            </a:r>
            <a:r>
              <a:rPr lang="en-US" b="1"/>
              <a:t>0.077 Mbps</a:t>
            </a:r>
            <a:endParaRPr lang="en-US"/>
          </a:p>
          <a:p>
            <a:pPr marL="292608" lvl="1" indent="0">
              <a:buClrTx/>
              <a:buNone/>
            </a:pPr>
            <a:endParaRPr lang="en-US" b="1"/>
          </a:p>
        </p:txBody>
      </p:sp>
      <p:sp>
        <p:nvSpPr>
          <p:cNvPr id="8" name="Content Placeholder 5">
            <a:extLst>
              <a:ext uri="{FF2B5EF4-FFF2-40B4-BE49-F238E27FC236}">
                <a16:creationId xmlns:a16="http://schemas.microsoft.com/office/drawing/2014/main" id="{3CB38A11-24FC-4A1A-897E-47A8371B33A2}"/>
              </a:ext>
            </a:extLst>
          </p:cNvPr>
          <p:cNvSpPr txBox="1">
            <a:spLocks/>
          </p:cNvSpPr>
          <p:nvPr/>
        </p:nvSpPr>
        <p:spPr>
          <a:xfrm>
            <a:off x="1008697" y="1106118"/>
            <a:ext cx="10174605" cy="667114"/>
          </a:xfrm>
          <a:prstGeom prst="rect">
            <a:avLst/>
          </a:prstGeom>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buClrTx/>
              <a:buFont typeface="Arial" panose="020B0604020202020204" pitchFamily="34" charset="0"/>
              <a:buChar char="•"/>
            </a:pPr>
            <a:r>
              <a:rPr lang="en-US"/>
              <a:t>Overall goal is to receive a signal strength above the radio’s </a:t>
            </a:r>
            <a:r>
              <a:rPr lang="en-US" b="1"/>
              <a:t>receiver sensitivity which is -96 dBm</a:t>
            </a:r>
          </a:p>
          <a:p>
            <a:pPr lvl="1">
              <a:buClrTx/>
              <a:buFont typeface="Arial" panose="020B0604020202020204" pitchFamily="34" charset="0"/>
              <a:buChar char="•"/>
            </a:pPr>
            <a:r>
              <a:rPr lang="en-US"/>
              <a:t>Meeting a </a:t>
            </a:r>
            <a:r>
              <a:rPr lang="en-US" b="1"/>
              <a:t>10 dB link margin </a:t>
            </a:r>
            <a:r>
              <a:rPr lang="en-US"/>
              <a:t>then requires a received strength of </a:t>
            </a:r>
            <a:r>
              <a:rPr lang="en-US" b="1"/>
              <a:t>no less than -86 dBm </a:t>
            </a:r>
          </a:p>
        </p:txBody>
      </p:sp>
      <p:graphicFrame>
        <p:nvGraphicFramePr>
          <p:cNvPr id="9" name="Chart 8">
            <a:extLst>
              <a:ext uri="{FF2B5EF4-FFF2-40B4-BE49-F238E27FC236}">
                <a16:creationId xmlns:a16="http://schemas.microsoft.com/office/drawing/2014/main" id="{06016E91-D281-4CBA-B667-FBA464DE4D23}"/>
              </a:ext>
            </a:extLst>
          </p:cNvPr>
          <p:cNvGraphicFramePr>
            <a:graphicFrameLocks/>
          </p:cNvGraphicFramePr>
          <p:nvPr>
            <p:extLst>
              <p:ext uri="{D42A27DB-BD31-4B8C-83A1-F6EECF244321}">
                <p14:modId xmlns:p14="http://schemas.microsoft.com/office/powerpoint/2010/main" val="3068764807"/>
              </p:ext>
            </p:extLst>
          </p:nvPr>
        </p:nvGraphicFramePr>
        <p:xfrm>
          <a:off x="485274" y="2792158"/>
          <a:ext cx="5461194" cy="2285309"/>
        </p:xfrm>
        <a:graphic>
          <a:graphicData uri="http://schemas.openxmlformats.org/drawingml/2006/chart">
            <c:chart xmlns:c="http://schemas.openxmlformats.org/drawingml/2006/chart" xmlns:r="http://schemas.openxmlformats.org/officeDocument/2006/relationships" r:id="rId3"/>
          </a:graphicData>
        </a:graphic>
      </p:graphicFrame>
      <p:sp>
        <p:nvSpPr>
          <p:cNvPr id="10" name="Content Placeholder 5">
            <a:extLst>
              <a:ext uri="{FF2B5EF4-FFF2-40B4-BE49-F238E27FC236}">
                <a16:creationId xmlns:a16="http://schemas.microsoft.com/office/drawing/2014/main" id="{AC063D93-F7DF-4077-B71B-0F014BF4F5D1}"/>
              </a:ext>
            </a:extLst>
          </p:cNvPr>
          <p:cNvSpPr txBox="1">
            <a:spLocks/>
          </p:cNvSpPr>
          <p:nvPr/>
        </p:nvSpPr>
        <p:spPr>
          <a:xfrm>
            <a:off x="6364211" y="1787309"/>
            <a:ext cx="4998720" cy="408178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en-US" b="1"/>
          </a:p>
        </p:txBody>
      </p:sp>
      <p:graphicFrame>
        <p:nvGraphicFramePr>
          <p:cNvPr id="11" name="Chart 10">
            <a:extLst>
              <a:ext uri="{FF2B5EF4-FFF2-40B4-BE49-F238E27FC236}">
                <a16:creationId xmlns:a16="http://schemas.microsoft.com/office/drawing/2014/main" id="{B0EED75C-15B7-4DBD-A9C5-755325D48E98}"/>
              </a:ext>
            </a:extLst>
          </p:cNvPr>
          <p:cNvGraphicFramePr>
            <a:graphicFrameLocks/>
          </p:cNvGraphicFramePr>
          <p:nvPr>
            <p:extLst>
              <p:ext uri="{D42A27DB-BD31-4B8C-83A1-F6EECF244321}">
                <p14:modId xmlns:p14="http://schemas.microsoft.com/office/powerpoint/2010/main" val="1987218459"/>
              </p:ext>
            </p:extLst>
          </p:nvPr>
        </p:nvGraphicFramePr>
        <p:xfrm>
          <a:off x="6290263" y="2792159"/>
          <a:ext cx="5416463" cy="2046542"/>
        </p:xfrm>
        <a:graphic>
          <a:graphicData uri="http://schemas.openxmlformats.org/drawingml/2006/chart">
            <c:chart xmlns:c="http://schemas.openxmlformats.org/drawingml/2006/chart" xmlns:r="http://schemas.openxmlformats.org/officeDocument/2006/relationships" r:id="rId4"/>
          </a:graphicData>
        </a:graphic>
      </p:graphicFrame>
      <p:sp>
        <p:nvSpPr>
          <p:cNvPr id="13" name="Content Placeholder 5">
            <a:extLst>
              <a:ext uri="{FF2B5EF4-FFF2-40B4-BE49-F238E27FC236}">
                <a16:creationId xmlns:a16="http://schemas.microsoft.com/office/drawing/2014/main" id="{ACF15A81-F7F5-45CE-98C2-5F8BF807C7EB}"/>
              </a:ext>
            </a:extLst>
          </p:cNvPr>
          <p:cNvSpPr txBox="1">
            <a:spLocks/>
          </p:cNvSpPr>
          <p:nvPr/>
        </p:nvSpPr>
        <p:spPr>
          <a:xfrm>
            <a:off x="1008696" y="4852779"/>
            <a:ext cx="10174605" cy="126771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buClrTx/>
              <a:buFont typeface="Arial" panose="020B0604020202020204" pitchFamily="34" charset="0"/>
              <a:buChar char="•"/>
            </a:pPr>
            <a:r>
              <a:rPr lang="en-US" b="1"/>
              <a:t>Results</a:t>
            </a:r>
          </a:p>
          <a:p>
            <a:pPr lvl="2">
              <a:buClrTx/>
              <a:buFont typeface="Arial" panose="020B0604020202020204" pitchFamily="34" charset="0"/>
              <a:buChar char="•"/>
            </a:pPr>
            <a:r>
              <a:rPr lang="en-US" sz="1600"/>
              <a:t>Minimum recorded signal strength was -86 dBm to meet a </a:t>
            </a:r>
            <a:r>
              <a:rPr lang="en-US" sz="1600">
                <a:solidFill>
                  <a:schemeClr val="tx1"/>
                </a:solidFill>
              </a:rPr>
              <a:t>10 dB link margin.</a:t>
            </a:r>
            <a:r>
              <a:rPr lang="en-US" sz="1600">
                <a:solidFill>
                  <a:srgbClr val="00B050"/>
                </a:solidFill>
              </a:rPr>
              <a:t> Passes Comm 1.1.</a:t>
            </a:r>
          </a:p>
          <a:p>
            <a:pPr lvl="2">
              <a:buClrTx/>
              <a:buFont typeface="Arial" panose="020B0604020202020204" pitchFamily="34" charset="0"/>
              <a:buChar char="•"/>
            </a:pPr>
            <a:r>
              <a:rPr lang="en-US" sz="1600"/>
              <a:t>Transmission rate supported live video stream. </a:t>
            </a:r>
            <a:r>
              <a:rPr lang="en-US" sz="1600">
                <a:solidFill>
                  <a:srgbClr val="00B050"/>
                </a:solidFill>
              </a:rPr>
              <a:t>Passes Comm 2.3.   </a:t>
            </a:r>
          </a:p>
          <a:p>
            <a:pPr lvl="2">
              <a:buClrTx/>
              <a:buFont typeface="Arial" panose="020B0604020202020204" pitchFamily="34" charset="0"/>
              <a:buChar char="•"/>
            </a:pPr>
            <a:r>
              <a:rPr lang="en-US" sz="1600"/>
              <a:t>Video latency increased as distance increased. </a:t>
            </a:r>
          </a:p>
        </p:txBody>
      </p:sp>
      <p:sp>
        <p:nvSpPr>
          <p:cNvPr id="12" name="Content Placeholder 5">
            <a:extLst>
              <a:ext uri="{FF2B5EF4-FFF2-40B4-BE49-F238E27FC236}">
                <a16:creationId xmlns:a16="http://schemas.microsoft.com/office/drawing/2014/main" id="{9CF2AE70-E693-4C5F-9628-2274AFC9F520}"/>
              </a:ext>
            </a:extLst>
          </p:cNvPr>
          <p:cNvSpPr txBox="1">
            <a:spLocks/>
          </p:cNvSpPr>
          <p:nvPr/>
        </p:nvSpPr>
        <p:spPr>
          <a:xfrm>
            <a:off x="6286549" y="1773232"/>
            <a:ext cx="5752699" cy="408178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200"/>
              </a:spcBef>
              <a:spcAft>
                <a:spcPts val="200"/>
              </a:spcAft>
              <a:buClrTx/>
              <a:buSzPct val="100000"/>
              <a:buFont typeface="Arial" panose="020B0604020202020204" pitchFamily="34" charset="0"/>
              <a:buNone/>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Tx/>
              <a:buFont typeface="Arial" panose="020B060402020202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Tx/>
              <a:buFont typeface="Arial" panose="020B0604020202020204"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Tx/>
              <a:buFont typeface="Arial" panose="020B0604020202020204"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Tx/>
              <a:buFont typeface="Arial" panose="020B0604020202020204"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b="1"/>
          </a:p>
          <a:p>
            <a:pPr marL="578358" lvl="1" indent="-285750"/>
            <a:r>
              <a:rPr lang="en-US"/>
              <a:t>Tree Separation: </a:t>
            </a:r>
            <a:r>
              <a:rPr lang="en-US" b="1"/>
              <a:t>12.25 ft</a:t>
            </a:r>
            <a:endParaRPr lang="en-US"/>
          </a:p>
          <a:p>
            <a:pPr marL="292608" lvl="1" indent="0">
              <a:buFont typeface="Arial" panose="020B0604020202020204" pitchFamily="34" charset="0"/>
              <a:buNone/>
            </a:pPr>
            <a:endParaRPr lang="en-US" b="1"/>
          </a:p>
        </p:txBody>
      </p:sp>
    </p:spTree>
    <p:extLst>
      <p:ext uri="{BB962C8B-B14F-4D97-AF65-F5344CB8AC3E}">
        <p14:creationId xmlns:p14="http://schemas.microsoft.com/office/powerpoint/2010/main" val="40255873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AA74-9038-4CDA-86E6-9071DEA35F6F}"/>
              </a:ext>
            </a:extLst>
          </p:cNvPr>
          <p:cNvSpPr>
            <a:spLocks noGrp="1"/>
          </p:cNvSpPr>
          <p:nvPr>
            <p:ph type="title"/>
          </p:nvPr>
        </p:nvSpPr>
        <p:spPr/>
        <p:txBody>
          <a:bodyPr/>
          <a:lstStyle/>
          <a:p>
            <a:r>
              <a:rPr lang="en-US"/>
              <a:t>Power – Scope and Status</a:t>
            </a:r>
          </a:p>
        </p:txBody>
      </p:sp>
      <p:sp>
        <p:nvSpPr>
          <p:cNvPr id="3" name="Content Placeholder 2">
            <a:extLst>
              <a:ext uri="{FF2B5EF4-FFF2-40B4-BE49-F238E27FC236}">
                <a16:creationId xmlns:a16="http://schemas.microsoft.com/office/drawing/2014/main" id="{483AD4C4-1F1D-40E9-8837-23A804F45B40}"/>
              </a:ext>
            </a:extLst>
          </p:cNvPr>
          <p:cNvSpPr>
            <a:spLocks noGrp="1"/>
          </p:cNvSpPr>
          <p:nvPr>
            <p:ph idx="1"/>
          </p:nvPr>
        </p:nvSpPr>
        <p:spPr>
          <a:xfrm>
            <a:off x="1097280" y="1140547"/>
            <a:ext cx="10546861" cy="4728547"/>
          </a:xfrm>
        </p:spPr>
        <p:txBody>
          <a:bodyPr vert="horz" lIns="0" tIns="45720" rIns="0" bIns="45720" rtlCol="0" anchor="t">
            <a:normAutofit fontScale="92500" lnSpcReduction="10000"/>
          </a:bodyPr>
          <a:lstStyle/>
          <a:p>
            <a:r>
              <a:rPr lang="en-US" sz="2400" b="1"/>
              <a:t>Purpose: </a:t>
            </a:r>
            <a:endParaRPr lang="en-US" sz="2400" b="1">
              <a:cs typeface="Arial"/>
            </a:endParaRPr>
          </a:p>
          <a:p>
            <a:pPr marL="342900" indent="-342900">
              <a:buFont typeface="Arial" panose="020B0604020202020204" pitchFamily="34" charset="0"/>
              <a:buChar char="•"/>
            </a:pPr>
            <a:r>
              <a:rPr lang="en-US" sz="2200"/>
              <a:t>To validate the mobility power model to ensure a mission can be completed successfully.</a:t>
            </a:r>
            <a:endParaRPr lang="en-US" sz="2200">
              <a:cs typeface="Arial"/>
            </a:endParaRPr>
          </a:p>
          <a:p>
            <a:endParaRPr lang="en-US" sz="2400" b="1">
              <a:cs typeface="Arial"/>
            </a:endParaRPr>
          </a:p>
          <a:p>
            <a:r>
              <a:rPr lang="en-US" sz="2400" b="1"/>
              <a:t>Requirements being validated: </a:t>
            </a:r>
            <a:endParaRPr lang="en-US" b="1">
              <a:cs typeface="Arial"/>
            </a:endParaRPr>
          </a:p>
          <a:p>
            <a:pPr marL="383540" lvl="1"/>
            <a:r>
              <a:rPr lang="en-US" sz="2200" b="1" u="sng">
                <a:cs typeface="Arial"/>
              </a:rPr>
              <a:t>POW 3.1:</a:t>
            </a:r>
            <a:r>
              <a:rPr lang="en-US" sz="2200" b="1">
                <a:cs typeface="Arial"/>
              </a:rPr>
              <a:t> </a:t>
            </a:r>
            <a:r>
              <a:rPr lang="en-US" sz="2200">
                <a:cs typeface="Arial"/>
              </a:rPr>
              <a:t>The CSR Power system shall provide at least 5400 </a:t>
            </a:r>
            <a:r>
              <a:rPr lang="en-US" sz="2200" err="1">
                <a:cs typeface="Arial"/>
              </a:rPr>
              <a:t>mAh</a:t>
            </a:r>
            <a:r>
              <a:rPr lang="en-US" sz="2200">
                <a:cs typeface="Arial"/>
              </a:rPr>
              <a:t> to the CSR</a:t>
            </a:r>
          </a:p>
          <a:p>
            <a:pPr marL="200660" lvl="1" indent="0">
              <a:buNone/>
            </a:pPr>
            <a:endParaRPr lang="en-US" sz="2000" b="1">
              <a:cs typeface="Arial"/>
            </a:endParaRPr>
          </a:p>
          <a:p>
            <a:r>
              <a:rPr lang="en-US" sz="2400" b="1"/>
              <a:t>Status:</a:t>
            </a:r>
            <a:endParaRPr lang="en-US" sz="2400" b="1">
              <a:cs typeface="Arial"/>
            </a:endParaRPr>
          </a:p>
          <a:p>
            <a:pPr marL="200660" lvl="1" indent="0">
              <a:buNone/>
            </a:pPr>
            <a:r>
              <a:rPr lang="en-US" sz="2000" b="1">
                <a:solidFill>
                  <a:srgbClr val="00B050"/>
                </a:solidFill>
                <a:cs typeface="Arial"/>
              </a:rPr>
              <a:t>COMPLETED &amp; PASSED</a:t>
            </a:r>
          </a:p>
          <a:p>
            <a:pPr marL="200660" lvl="1" indent="0">
              <a:buNone/>
            </a:pPr>
            <a:endParaRPr lang="en-US" sz="2000" b="1">
              <a:cs typeface="Arial"/>
            </a:endParaRPr>
          </a:p>
          <a:p>
            <a:r>
              <a:rPr lang="en-US" sz="2400" b="1"/>
              <a:t>Risk Reduction:</a:t>
            </a:r>
            <a:endParaRPr lang="en-US" sz="2400" b="1">
              <a:cs typeface="Arial"/>
            </a:endParaRPr>
          </a:p>
          <a:p>
            <a:pPr marL="726440" lvl="1" indent="-342900"/>
            <a:r>
              <a:rPr lang="en-US" sz="2200">
                <a:cs typeface="Arial"/>
              </a:rPr>
              <a:t>Test estimates mission duration and ensures the </a:t>
            </a:r>
            <a:r>
              <a:rPr lang="en-US" sz="2200" err="1">
                <a:cs typeface="Arial"/>
              </a:rPr>
              <a:t>LiPO</a:t>
            </a:r>
            <a:r>
              <a:rPr lang="en-US" sz="2200">
                <a:cs typeface="Arial"/>
              </a:rPr>
              <a:t> battery will not be over-discharged during mission</a:t>
            </a:r>
            <a:endParaRPr lang="en-US" sz="2200" b="1">
              <a:cs typeface="Arial"/>
            </a:endParaRPr>
          </a:p>
          <a:p>
            <a:endParaRPr lang="en-US" sz="2400" b="1">
              <a:cs typeface="Arial"/>
            </a:endParaRPr>
          </a:p>
          <a:p>
            <a:endParaRPr lang="en-US" sz="2400">
              <a:cs typeface="Arial" panose="020B0604020202020204"/>
            </a:endParaRPr>
          </a:p>
          <a:p>
            <a:endParaRPr lang="en-US" sz="2400">
              <a:cs typeface="Arial" panose="020B0604020202020204"/>
            </a:endParaRPr>
          </a:p>
        </p:txBody>
      </p:sp>
      <p:sp>
        <p:nvSpPr>
          <p:cNvPr id="4" name="Slide Number Placeholder 3">
            <a:extLst>
              <a:ext uri="{FF2B5EF4-FFF2-40B4-BE49-F238E27FC236}">
                <a16:creationId xmlns:a16="http://schemas.microsoft.com/office/drawing/2014/main" id="{743B2E55-D733-42A5-A001-6A087033563C}"/>
              </a:ext>
            </a:extLst>
          </p:cNvPr>
          <p:cNvSpPr>
            <a:spLocks noGrp="1"/>
          </p:cNvSpPr>
          <p:nvPr>
            <p:ph type="sldNum" sz="quarter" idx="12"/>
          </p:nvPr>
        </p:nvSpPr>
        <p:spPr/>
        <p:txBody>
          <a:bodyPr/>
          <a:lstStyle/>
          <a:p>
            <a:fld id="{13C20B66-9CB3-4B57-BCF5-80EC90ADA063}" type="slidenum">
              <a:rPr lang="en-US" smtClean="0"/>
              <a:t>28</a:t>
            </a:fld>
            <a:endParaRPr lang="en-US"/>
          </a:p>
        </p:txBody>
      </p:sp>
      <p:sp>
        <p:nvSpPr>
          <p:cNvPr id="5" name="Date Placeholder 4">
            <a:extLst>
              <a:ext uri="{FF2B5EF4-FFF2-40B4-BE49-F238E27FC236}">
                <a16:creationId xmlns:a16="http://schemas.microsoft.com/office/drawing/2014/main" id="{E6BFFAF5-3F3F-4DE4-8E36-E32CA2085F1B}"/>
              </a:ext>
            </a:extLst>
          </p:cNvPr>
          <p:cNvSpPr>
            <a:spLocks noGrp="1"/>
          </p:cNvSpPr>
          <p:nvPr>
            <p:ph type="dt" sz="half" idx="2"/>
          </p:nvPr>
        </p:nvSpPr>
        <p:spPr/>
        <p:txBody>
          <a:bodyPr/>
          <a:lstStyle/>
          <a:p>
            <a:r>
              <a:rPr lang="en-US"/>
              <a:t>March 2019</a:t>
            </a:r>
          </a:p>
        </p:txBody>
      </p:sp>
    </p:spTree>
    <p:extLst>
      <p:ext uri="{BB962C8B-B14F-4D97-AF65-F5344CB8AC3E}">
        <p14:creationId xmlns:p14="http://schemas.microsoft.com/office/powerpoint/2010/main" val="4074590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AA74-9038-4CDA-86E6-9071DEA35F6F}"/>
              </a:ext>
            </a:extLst>
          </p:cNvPr>
          <p:cNvSpPr>
            <a:spLocks noGrp="1"/>
          </p:cNvSpPr>
          <p:nvPr>
            <p:ph type="title"/>
          </p:nvPr>
        </p:nvSpPr>
        <p:spPr/>
        <p:txBody>
          <a:bodyPr/>
          <a:lstStyle/>
          <a:p>
            <a:r>
              <a:rPr lang="en-US"/>
              <a:t>Power – Test Design</a:t>
            </a:r>
          </a:p>
        </p:txBody>
      </p:sp>
      <p:sp>
        <p:nvSpPr>
          <p:cNvPr id="3" name="Content Placeholder 2">
            <a:extLst>
              <a:ext uri="{FF2B5EF4-FFF2-40B4-BE49-F238E27FC236}">
                <a16:creationId xmlns:a16="http://schemas.microsoft.com/office/drawing/2014/main" id="{483AD4C4-1F1D-40E9-8837-23A804F45B40}"/>
              </a:ext>
            </a:extLst>
          </p:cNvPr>
          <p:cNvSpPr>
            <a:spLocks noGrp="1"/>
          </p:cNvSpPr>
          <p:nvPr>
            <p:ph idx="1"/>
          </p:nvPr>
        </p:nvSpPr>
        <p:spPr>
          <a:xfrm>
            <a:off x="1097280" y="1140547"/>
            <a:ext cx="4998720" cy="4728547"/>
          </a:xfrm>
        </p:spPr>
        <p:txBody>
          <a:bodyPr vert="horz" lIns="0" tIns="45720" rIns="0" bIns="45720" rtlCol="0" anchor="t">
            <a:normAutofit fontScale="92500" lnSpcReduction="10000"/>
          </a:bodyPr>
          <a:lstStyle/>
          <a:p>
            <a:r>
              <a:rPr lang="en-US" b="1" dirty="0"/>
              <a:t>Key Variables:</a:t>
            </a:r>
          </a:p>
          <a:p>
            <a:pPr marL="342900" indent="-342900">
              <a:buFont typeface="Arial" panose="020B0604020202020204" pitchFamily="34" charset="0"/>
              <a:buChar char="•"/>
            </a:pPr>
            <a:r>
              <a:rPr lang="en-US" sz="1700" dirty="0"/>
              <a:t>Constant Current</a:t>
            </a:r>
            <a:endParaRPr lang="en-US" sz="1700" dirty="0">
              <a:cs typeface="Arial"/>
            </a:endParaRPr>
          </a:p>
          <a:p>
            <a:r>
              <a:rPr lang="en-US" b="1" dirty="0"/>
              <a:t>Testing for:</a:t>
            </a:r>
            <a:endParaRPr lang="en-US" b="1" dirty="0">
              <a:cs typeface="Arial"/>
            </a:endParaRPr>
          </a:p>
          <a:p>
            <a:pPr marL="342900" indent="-342900">
              <a:buChar char="•"/>
            </a:pPr>
            <a:r>
              <a:rPr lang="en-US" sz="1700" dirty="0">
                <a:cs typeface="Arial"/>
              </a:rPr>
              <a:t>Battery life of 60 minutes</a:t>
            </a:r>
            <a:endParaRPr lang="en-US" sz="1700" b="1" dirty="0">
              <a:cs typeface="Arial" panose="020B0604020202020204"/>
            </a:endParaRPr>
          </a:p>
          <a:p>
            <a:r>
              <a:rPr lang="en-US" b="1" dirty="0"/>
              <a:t>Equipment:</a:t>
            </a:r>
            <a:endParaRPr lang="en-US" b="1" dirty="0">
              <a:cs typeface="Arial"/>
            </a:endParaRPr>
          </a:p>
          <a:p>
            <a:pPr marL="383540" lvl="1"/>
            <a:r>
              <a:rPr lang="en-US" sz="1700" dirty="0">
                <a:cs typeface="Arial" panose="020B0604020202020204"/>
              </a:rPr>
              <a:t>7500 </a:t>
            </a:r>
            <a:r>
              <a:rPr lang="en-US" sz="1700" dirty="0" err="1">
                <a:cs typeface="Arial" panose="020B0604020202020204"/>
              </a:rPr>
              <a:t>mAH</a:t>
            </a:r>
            <a:r>
              <a:rPr lang="en-US" sz="1700" dirty="0">
                <a:cs typeface="Arial" panose="020B0604020202020204"/>
              </a:rPr>
              <a:t>, 100C </a:t>
            </a:r>
            <a:r>
              <a:rPr lang="en-US" sz="1700" dirty="0" err="1">
                <a:cs typeface="Arial" panose="020B0604020202020204"/>
              </a:rPr>
              <a:t>LiPO</a:t>
            </a:r>
            <a:r>
              <a:rPr lang="en-US" sz="1700" dirty="0">
                <a:cs typeface="Arial" panose="020B0604020202020204"/>
              </a:rPr>
              <a:t> battery</a:t>
            </a:r>
            <a:endParaRPr lang="en-US" sz="1700" b="1" dirty="0">
              <a:cs typeface="Arial" panose="020B0604020202020204"/>
            </a:endParaRPr>
          </a:p>
          <a:p>
            <a:pPr marL="383540" lvl="1"/>
            <a:r>
              <a:rPr lang="en-US" sz="1600" dirty="0">
                <a:cs typeface="Arial"/>
              </a:rPr>
              <a:t>Agilent N3301A DC Electronic Load </a:t>
            </a:r>
            <a:endParaRPr lang="en-US" sz="1700" dirty="0">
              <a:cs typeface="Arial"/>
            </a:endParaRPr>
          </a:p>
          <a:p>
            <a:r>
              <a:rPr lang="en-US" b="1" dirty="0"/>
              <a:t>Procedure:</a:t>
            </a:r>
            <a:endParaRPr lang="en-US" b="1" dirty="0">
              <a:cs typeface="Arial"/>
            </a:endParaRPr>
          </a:p>
          <a:p>
            <a:pPr marL="566420" lvl="2" indent="-342900">
              <a:buFont typeface="+mj-lt"/>
              <a:buAutoNum type="arabicPeriod"/>
            </a:pPr>
            <a:r>
              <a:rPr lang="en-US" sz="1700" dirty="0">
                <a:cs typeface="Arial"/>
              </a:rPr>
              <a:t>Set the Agilent N3301A DC Electronic Load to continuously pull 5.4 A current from the battery</a:t>
            </a:r>
          </a:p>
          <a:p>
            <a:pPr marL="566420" lvl="2" indent="-342900">
              <a:buFont typeface="+mj-lt"/>
              <a:buAutoNum type="arabicPeriod"/>
            </a:pPr>
            <a:r>
              <a:rPr lang="en-US" sz="1700" dirty="0">
                <a:cs typeface="Arial"/>
              </a:rPr>
              <a:t>Attached fully charged </a:t>
            </a:r>
            <a:r>
              <a:rPr lang="en-US" sz="1700" dirty="0" err="1">
                <a:cs typeface="Arial"/>
              </a:rPr>
              <a:t>LiPO</a:t>
            </a:r>
            <a:r>
              <a:rPr lang="en-US" sz="1700" dirty="0">
                <a:cs typeface="Arial"/>
              </a:rPr>
              <a:t> battery Electronic Load Tester</a:t>
            </a:r>
          </a:p>
          <a:p>
            <a:pPr marL="566420" lvl="2" indent="-342900">
              <a:buFont typeface="+mj-lt"/>
              <a:buAutoNum type="arabicPeriod"/>
            </a:pPr>
            <a:r>
              <a:rPr lang="en-US" sz="1700" dirty="0">
                <a:cs typeface="Arial"/>
              </a:rPr>
              <a:t>Recorded voltage measurements every 30 seconds</a:t>
            </a:r>
          </a:p>
          <a:p>
            <a:pPr marL="566420" lvl="2" indent="-342900">
              <a:buFont typeface="+mj-lt"/>
              <a:buAutoNum type="arabicPeriod"/>
            </a:pPr>
            <a:r>
              <a:rPr lang="en-US" sz="1700" dirty="0">
                <a:cs typeface="Arial"/>
              </a:rPr>
              <a:t>Stopped test when voltage readings drop to threshold voltage (12V)</a:t>
            </a:r>
          </a:p>
          <a:p>
            <a:pPr marL="342900" indent="-342900">
              <a:buFont typeface="Arial" panose="020B0604020202020204" pitchFamily="34" charset="0"/>
              <a:buChar char="•"/>
            </a:pPr>
            <a:endParaRPr lang="en-US" dirty="0">
              <a:cs typeface="Arial"/>
            </a:endParaRPr>
          </a:p>
        </p:txBody>
      </p:sp>
      <p:sp>
        <p:nvSpPr>
          <p:cNvPr id="4" name="Slide Number Placeholder 3">
            <a:extLst>
              <a:ext uri="{FF2B5EF4-FFF2-40B4-BE49-F238E27FC236}">
                <a16:creationId xmlns:a16="http://schemas.microsoft.com/office/drawing/2014/main" id="{743B2E55-D733-42A5-A001-6A087033563C}"/>
              </a:ext>
            </a:extLst>
          </p:cNvPr>
          <p:cNvSpPr>
            <a:spLocks noGrp="1"/>
          </p:cNvSpPr>
          <p:nvPr>
            <p:ph type="sldNum" sz="quarter" idx="12"/>
          </p:nvPr>
        </p:nvSpPr>
        <p:spPr/>
        <p:txBody>
          <a:bodyPr/>
          <a:lstStyle/>
          <a:p>
            <a:fld id="{13C20B66-9CB3-4B57-BCF5-80EC90ADA063}" type="slidenum">
              <a:rPr lang="en-US" smtClean="0"/>
              <a:t>29</a:t>
            </a:fld>
            <a:endParaRPr lang="en-US"/>
          </a:p>
        </p:txBody>
      </p:sp>
      <p:sp>
        <p:nvSpPr>
          <p:cNvPr id="5" name="Date Placeholder 4">
            <a:extLst>
              <a:ext uri="{FF2B5EF4-FFF2-40B4-BE49-F238E27FC236}">
                <a16:creationId xmlns:a16="http://schemas.microsoft.com/office/drawing/2014/main" id="{E6BFFAF5-3F3F-4DE4-8E36-E32CA2085F1B}"/>
              </a:ext>
            </a:extLst>
          </p:cNvPr>
          <p:cNvSpPr>
            <a:spLocks noGrp="1"/>
          </p:cNvSpPr>
          <p:nvPr>
            <p:ph type="dt" sz="half" idx="2"/>
          </p:nvPr>
        </p:nvSpPr>
        <p:spPr/>
        <p:txBody>
          <a:bodyPr/>
          <a:lstStyle/>
          <a:p>
            <a:r>
              <a:rPr lang="en-US"/>
              <a:t>March 2019</a:t>
            </a:r>
          </a:p>
        </p:txBody>
      </p:sp>
      <p:sp>
        <p:nvSpPr>
          <p:cNvPr id="8" name="TextBox 7">
            <a:extLst>
              <a:ext uri="{FF2B5EF4-FFF2-40B4-BE49-F238E27FC236}">
                <a16:creationId xmlns:a16="http://schemas.microsoft.com/office/drawing/2014/main" id="{49E366DC-6426-423C-8FD7-6A170DF69169}"/>
              </a:ext>
            </a:extLst>
          </p:cNvPr>
          <p:cNvSpPr txBox="1"/>
          <p:nvPr/>
        </p:nvSpPr>
        <p:spPr>
          <a:xfrm>
            <a:off x="6564702" y="4925683"/>
            <a:ext cx="3965275"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Agilent N3301A DC Electronic Load </a:t>
            </a:r>
          </a:p>
        </p:txBody>
      </p:sp>
      <p:pic>
        <p:nvPicPr>
          <p:cNvPr id="7" name="Picture 8" descr="A close up of a stereo&#10;&#10;Description generated with high confidence">
            <a:extLst>
              <a:ext uri="{FF2B5EF4-FFF2-40B4-BE49-F238E27FC236}">
                <a16:creationId xmlns:a16="http://schemas.microsoft.com/office/drawing/2014/main" id="{BD13A155-99B0-4FDA-A6E3-EFEDB8B85AC9}"/>
              </a:ext>
            </a:extLst>
          </p:cNvPr>
          <p:cNvPicPr>
            <a:picLocks noChangeAspect="1"/>
          </p:cNvPicPr>
          <p:nvPr/>
        </p:nvPicPr>
        <p:blipFill>
          <a:blip r:embed="rId3"/>
          <a:stretch>
            <a:fillRect/>
          </a:stretch>
        </p:blipFill>
        <p:spPr>
          <a:xfrm>
            <a:off x="6363419" y="1437169"/>
            <a:ext cx="4367840" cy="3293547"/>
          </a:xfrm>
          <a:prstGeom prst="rect">
            <a:avLst/>
          </a:prstGeom>
        </p:spPr>
      </p:pic>
    </p:spTree>
    <p:extLst>
      <p:ext uri="{BB962C8B-B14F-4D97-AF65-F5344CB8AC3E}">
        <p14:creationId xmlns:p14="http://schemas.microsoft.com/office/powerpoint/2010/main" val="463370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8D892C-11B5-4E55-96CA-195FD64D285F}"/>
              </a:ext>
            </a:extLst>
          </p:cNvPr>
          <p:cNvSpPr>
            <a:spLocks noGrp="1"/>
          </p:cNvSpPr>
          <p:nvPr>
            <p:ph type="sldNum" sz="quarter" idx="12"/>
          </p:nvPr>
        </p:nvSpPr>
        <p:spPr/>
        <p:txBody>
          <a:bodyPr/>
          <a:lstStyle/>
          <a:p>
            <a:fld id="{13C20B66-9CB3-4B57-BCF5-80EC90ADA063}" type="slidenum">
              <a:rPr lang="en-US" smtClean="0"/>
              <a:t>3</a:t>
            </a:fld>
            <a:endParaRPr lang="en-US"/>
          </a:p>
        </p:txBody>
      </p:sp>
      <p:sp>
        <p:nvSpPr>
          <p:cNvPr id="6" name="Content Placeholder 4">
            <a:extLst>
              <a:ext uri="{FF2B5EF4-FFF2-40B4-BE49-F238E27FC236}">
                <a16:creationId xmlns:a16="http://schemas.microsoft.com/office/drawing/2014/main" id="{1D82A6D6-47DF-423D-AA2D-A8250291CF64}"/>
              </a:ext>
            </a:extLst>
          </p:cNvPr>
          <p:cNvSpPr>
            <a:spLocks noGrp="1"/>
          </p:cNvSpPr>
          <p:nvPr>
            <p:ph idx="1"/>
          </p:nvPr>
        </p:nvSpPr>
        <p:spPr>
          <a:xfrm>
            <a:off x="1097280" y="1149112"/>
            <a:ext cx="6008600" cy="4728547"/>
          </a:xfrm>
        </p:spPr>
        <p:txBody>
          <a:bodyPr vert="horz" lIns="0" tIns="45720" rIns="0" bIns="45720" rtlCol="0" anchor="t">
            <a:normAutofit fontScale="92500" lnSpcReduction="20000"/>
          </a:bodyPr>
          <a:lstStyle/>
          <a:p>
            <a:pPr>
              <a:lnSpc>
                <a:spcPct val="150000"/>
              </a:lnSpc>
              <a:spcBef>
                <a:spcPts val="0"/>
              </a:spcBef>
              <a:spcAft>
                <a:spcPts val="0"/>
              </a:spcAft>
            </a:pPr>
            <a:r>
              <a:rPr lang="en-US" sz="2400">
                <a:solidFill>
                  <a:schemeClr val="tx1"/>
                </a:solidFill>
              </a:rPr>
              <a:t>The </a:t>
            </a:r>
            <a:r>
              <a:rPr lang="en-US" sz="2400" b="1">
                <a:solidFill>
                  <a:srgbClr val="0070C0"/>
                </a:solidFill>
              </a:rPr>
              <a:t>mother rover </a:t>
            </a:r>
            <a:r>
              <a:rPr lang="en-US" sz="2400">
                <a:solidFill>
                  <a:schemeClr val="tx1"/>
                </a:solidFill>
              </a:rPr>
              <a:t>created by DRIFT is large and </a:t>
            </a:r>
            <a:r>
              <a:rPr lang="en-US" sz="2400" b="1">
                <a:solidFill>
                  <a:srgbClr val="0070C0"/>
                </a:solidFill>
              </a:rPr>
              <a:t>difficult to navigate </a:t>
            </a:r>
            <a:r>
              <a:rPr lang="en-US" sz="2400">
                <a:solidFill>
                  <a:schemeClr val="tx1"/>
                </a:solidFill>
              </a:rPr>
              <a:t>through forest like areas. </a:t>
            </a:r>
            <a:endParaRPr lang="en-US"/>
          </a:p>
          <a:p>
            <a:pPr marL="0" indent="0">
              <a:lnSpc>
                <a:spcPct val="150000"/>
              </a:lnSpc>
              <a:spcBef>
                <a:spcPts val="0"/>
              </a:spcBef>
              <a:spcAft>
                <a:spcPts val="0"/>
              </a:spcAft>
              <a:buNone/>
            </a:pPr>
            <a:endParaRPr lang="en-US" sz="2400">
              <a:solidFill>
                <a:schemeClr val="tx1"/>
              </a:solidFill>
              <a:cs typeface="Arial"/>
            </a:endParaRPr>
          </a:p>
          <a:p>
            <a:pPr>
              <a:lnSpc>
                <a:spcPct val="150000"/>
              </a:lnSpc>
              <a:spcBef>
                <a:spcPts val="0"/>
              </a:spcBef>
              <a:spcAft>
                <a:spcPts val="0"/>
              </a:spcAft>
              <a:buClr>
                <a:srgbClr val="0070C0"/>
              </a:buClr>
            </a:pPr>
            <a:r>
              <a:rPr lang="en-US" sz="2400">
                <a:solidFill>
                  <a:srgbClr val="000000"/>
                </a:solidFill>
              </a:rPr>
              <a:t>The HERMES team will design, build and test a </a:t>
            </a:r>
            <a:r>
              <a:rPr lang="en-US" sz="2400" b="1">
                <a:solidFill>
                  <a:srgbClr val="0070C0"/>
                </a:solidFill>
              </a:rPr>
              <a:t>child scout rover </a:t>
            </a:r>
            <a:r>
              <a:rPr lang="en-US" sz="2400">
                <a:solidFill>
                  <a:srgbClr val="000000"/>
                </a:solidFill>
              </a:rPr>
              <a:t>(CSR) that will </a:t>
            </a:r>
            <a:r>
              <a:rPr lang="en-US" sz="2400">
                <a:solidFill>
                  <a:schemeClr val="tx1"/>
                </a:solidFill>
              </a:rPr>
              <a:t>deploy</a:t>
            </a:r>
            <a:r>
              <a:rPr lang="en-US" sz="2400">
                <a:solidFill>
                  <a:srgbClr val="000000"/>
                </a:solidFill>
              </a:rPr>
              <a:t>, take </a:t>
            </a:r>
            <a:r>
              <a:rPr lang="en-US" sz="2400" b="1">
                <a:solidFill>
                  <a:srgbClr val="0070C0"/>
                </a:solidFill>
              </a:rPr>
              <a:t>images/videos</a:t>
            </a:r>
            <a:r>
              <a:rPr lang="en-US" sz="2400">
                <a:solidFill>
                  <a:srgbClr val="0070C0"/>
                </a:solidFill>
              </a:rPr>
              <a:t> </a:t>
            </a:r>
            <a:r>
              <a:rPr lang="en-US" sz="2400">
                <a:solidFill>
                  <a:srgbClr val="000000"/>
                </a:solidFill>
              </a:rPr>
              <a:t>of the surrounding terrain, </a:t>
            </a:r>
            <a:r>
              <a:rPr lang="en-US" sz="2400" b="1">
                <a:solidFill>
                  <a:srgbClr val="0070C0"/>
                </a:solidFill>
              </a:rPr>
              <a:t>determine</a:t>
            </a:r>
            <a:r>
              <a:rPr lang="en-US" sz="2400">
                <a:solidFill>
                  <a:srgbClr val="000000"/>
                </a:solidFill>
              </a:rPr>
              <a:t> a </a:t>
            </a:r>
            <a:r>
              <a:rPr lang="en-US" sz="2400" b="1">
                <a:solidFill>
                  <a:srgbClr val="0070C0"/>
                </a:solidFill>
              </a:rPr>
              <a:t>viable</a:t>
            </a:r>
            <a:r>
              <a:rPr lang="en-US" sz="2400">
                <a:solidFill>
                  <a:srgbClr val="000000"/>
                </a:solidFill>
              </a:rPr>
              <a:t> path to a location of interest (LOI), and upon arrival to the LOI, the CSR will </a:t>
            </a:r>
            <a:r>
              <a:rPr lang="en-US" sz="2400" b="1">
                <a:solidFill>
                  <a:srgbClr val="0070C0"/>
                </a:solidFill>
              </a:rPr>
              <a:t>send</a:t>
            </a:r>
            <a:r>
              <a:rPr lang="en-US" sz="2400">
                <a:solidFill>
                  <a:srgbClr val="000000"/>
                </a:solidFill>
              </a:rPr>
              <a:t> the viable path </a:t>
            </a:r>
            <a:r>
              <a:rPr lang="en-US" sz="2400" b="1">
                <a:solidFill>
                  <a:srgbClr val="0070C0"/>
                </a:solidFill>
              </a:rPr>
              <a:t>to</a:t>
            </a:r>
            <a:r>
              <a:rPr lang="en-US" sz="2400">
                <a:solidFill>
                  <a:srgbClr val="000000"/>
                </a:solidFill>
              </a:rPr>
              <a:t> the </a:t>
            </a:r>
            <a:r>
              <a:rPr lang="en-US" sz="2400" b="1">
                <a:solidFill>
                  <a:srgbClr val="0070C0"/>
                </a:solidFill>
              </a:rPr>
              <a:t>mother</a:t>
            </a:r>
            <a:r>
              <a:rPr lang="en-US" sz="2400">
                <a:solidFill>
                  <a:srgbClr val="0070C0"/>
                </a:solidFill>
              </a:rPr>
              <a:t> </a:t>
            </a:r>
            <a:r>
              <a:rPr lang="en-US" sz="2400" b="1">
                <a:solidFill>
                  <a:srgbClr val="0070C0"/>
                </a:solidFill>
              </a:rPr>
              <a:t>rover</a:t>
            </a:r>
            <a:r>
              <a:rPr lang="en-US" sz="2400">
                <a:solidFill>
                  <a:srgbClr val="000000"/>
                </a:solidFill>
              </a:rPr>
              <a:t>. </a:t>
            </a:r>
            <a:endParaRPr lang="en-US" sz="2400">
              <a:solidFill>
                <a:srgbClr val="000000">
                  <a:lumMod val="75000"/>
                  <a:lumOff val="25000"/>
                </a:srgbClr>
              </a:solidFill>
              <a:cs typeface="Arial" panose="020B0604020202020204"/>
            </a:endParaRPr>
          </a:p>
        </p:txBody>
      </p:sp>
      <p:pic>
        <p:nvPicPr>
          <p:cNvPr id="7" name="Picture 6">
            <a:extLst>
              <a:ext uri="{FF2B5EF4-FFF2-40B4-BE49-F238E27FC236}">
                <a16:creationId xmlns:a16="http://schemas.microsoft.com/office/drawing/2014/main" id="{401E6A17-9222-480E-B622-85DC931AB1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295" r="16755"/>
          <a:stretch/>
        </p:blipFill>
        <p:spPr>
          <a:xfrm rot="5400000">
            <a:off x="6861857" y="1645290"/>
            <a:ext cx="4728547" cy="3859098"/>
          </a:xfrm>
          <a:prstGeom prst="rect">
            <a:avLst/>
          </a:prstGeom>
        </p:spPr>
      </p:pic>
      <p:sp>
        <p:nvSpPr>
          <p:cNvPr id="8" name="TextBox 7">
            <a:extLst>
              <a:ext uri="{FF2B5EF4-FFF2-40B4-BE49-F238E27FC236}">
                <a16:creationId xmlns:a16="http://schemas.microsoft.com/office/drawing/2014/main" id="{BAEB1738-9DA1-49CA-ADAE-4B89949817C8}"/>
              </a:ext>
            </a:extLst>
          </p:cNvPr>
          <p:cNvSpPr txBox="1"/>
          <p:nvPr/>
        </p:nvSpPr>
        <p:spPr>
          <a:xfrm>
            <a:off x="8528317" y="2678080"/>
            <a:ext cx="1383712" cy="400110"/>
          </a:xfrm>
          <a:prstGeom prst="rect">
            <a:avLst/>
          </a:prstGeom>
          <a:noFill/>
        </p:spPr>
        <p:txBody>
          <a:bodyPr wrap="none" rtlCol="0">
            <a:spAutoFit/>
          </a:bodyPr>
          <a:lstStyle/>
          <a:p>
            <a:r>
              <a:rPr lang="en-US" sz="2000" b="1">
                <a:solidFill>
                  <a:schemeClr val="bg1"/>
                </a:solidFill>
              </a:rPr>
              <a:t>CHIMERA</a:t>
            </a:r>
          </a:p>
        </p:txBody>
      </p:sp>
      <p:sp>
        <p:nvSpPr>
          <p:cNvPr id="9" name="TextBox 8">
            <a:extLst>
              <a:ext uri="{FF2B5EF4-FFF2-40B4-BE49-F238E27FC236}">
                <a16:creationId xmlns:a16="http://schemas.microsoft.com/office/drawing/2014/main" id="{1D0D7DEA-5154-4156-B1DB-31D56E6FF822}"/>
              </a:ext>
            </a:extLst>
          </p:cNvPr>
          <p:cNvSpPr txBox="1"/>
          <p:nvPr/>
        </p:nvSpPr>
        <p:spPr>
          <a:xfrm>
            <a:off x="8793960" y="4319272"/>
            <a:ext cx="864339" cy="369332"/>
          </a:xfrm>
          <a:prstGeom prst="rect">
            <a:avLst/>
          </a:prstGeom>
          <a:noFill/>
        </p:spPr>
        <p:txBody>
          <a:bodyPr wrap="none" rtlCol="0">
            <a:spAutoFit/>
          </a:bodyPr>
          <a:lstStyle/>
          <a:p>
            <a:r>
              <a:rPr lang="en-US" b="1">
                <a:solidFill>
                  <a:schemeClr val="bg1"/>
                </a:solidFill>
              </a:rPr>
              <a:t>DRIFT</a:t>
            </a:r>
          </a:p>
        </p:txBody>
      </p:sp>
      <p:sp>
        <p:nvSpPr>
          <p:cNvPr id="3" name="TextBox 2">
            <a:extLst>
              <a:ext uri="{FF2B5EF4-FFF2-40B4-BE49-F238E27FC236}">
                <a16:creationId xmlns:a16="http://schemas.microsoft.com/office/drawing/2014/main" id="{19A7575D-F0A3-450F-BB5F-77FD69814432}"/>
              </a:ext>
            </a:extLst>
          </p:cNvPr>
          <p:cNvSpPr txBox="1"/>
          <p:nvPr/>
        </p:nvSpPr>
        <p:spPr>
          <a:xfrm>
            <a:off x="2873808" y="6336286"/>
            <a:ext cx="2876108" cy="338554"/>
          </a:xfrm>
          <a:prstGeom prst="rect">
            <a:avLst/>
          </a:prstGeom>
          <a:noFill/>
        </p:spPr>
        <p:txBody>
          <a:bodyPr wrap="none" rtlCol="0" anchor="t">
            <a:spAutoFit/>
          </a:bodyPr>
          <a:lstStyle/>
          <a:p>
            <a:r>
              <a:rPr lang="en-US" sz="1600">
                <a:solidFill>
                  <a:schemeClr val="accent1"/>
                </a:solidFill>
              </a:rPr>
              <a:t>Note: Blue used for emphasis</a:t>
            </a:r>
          </a:p>
        </p:txBody>
      </p:sp>
      <p:sp>
        <p:nvSpPr>
          <p:cNvPr id="11" name="Title 10">
            <a:extLst>
              <a:ext uri="{FF2B5EF4-FFF2-40B4-BE49-F238E27FC236}">
                <a16:creationId xmlns:a16="http://schemas.microsoft.com/office/drawing/2014/main" id="{D672D447-B613-4F30-86DC-439E8269DD3B}"/>
              </a:ext>
            </a:extLst>
          </p:cNvPr>
          <p:cNvSpPr>
            <a:spLocks noGrp="1"/>
          </p:cNvSpPr>
          <p:nvPr>
            <p:ph type="title"/>
          </p:nvPr>
        </p:nvSpPr>
        <p:spPr/>
        <p:txBody>
          <a:bodyPr/>
          <a:lstStyle/>
          <a:p>
            <a:r>
              <a:rPr lang="en-US">
                <a:solidFill>
                  <a:schemeClr val="tx1"/>
                </a:solidFill>
              </a:rPr>
              <a:t>Project Motivation and Statement</a:t>
            </a:r>
          </a:p>
        </p:txBody>
      </p:sp>
      <p:sp>
        <p:nvSpPr>
          <p:cNvPr id="10" name="Date Placeholder 4">
            <a:extLst>
              <a:ext uri="{FF2B5EF4-FFF2-40B4-BE49-F238E27FC236}">
                <a16:creationId xmlns:a16="http://schemas.microsoft.com/office/drawing/2014/main" id="{2B9A5E93-F8CA-4E06-8973-5397795C0B46}"/>
              </a:ext>
            </a:extLst>
          </p:cNvPr>
          <p:cNvSpPr>
            <a:spLocks noGrp="1"/>
          </p:cNvSpPr>
          <p:nvPr>
            <p:ph type="dt" sz="half" idx="2"/>
          </p:nvPr>
        </p:nvSpPr>
        <p:spPr>
          <a:xfrm>
            <a:off x="9550743" y="6223880"/>
            <a:ext cx="1268674" cy="211987"/>
          </a:xfrm>
        </p:spPr>
        <p:txBody>
          <a:bodyPr/>
          <a:lstStyle/>
          <a:p>
            <a:r>
              <a:rPr lang="en-US"/>
              <a:t>March 2019</a:t>
            </a:r>
          </a:p>
        </p:txBody>
      </p:sp>
    </p:spTree>
    <p:extLst>
      <p:ext uri="{BB962C8B-B14F-4D97-AF65-F5344CB8AC3E}">
        <p14:creationId xmlns:p14="http://schemas.microsoft.com/office/powerpoint/2010/main" val="2887541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2225-ACE6-4DB7-8022-4D75E1160D43}"/>
              </a:ext>
            </a:extLst>
          </p:cNvPr>
          <p:cNvSpPr>
            <a:spLocks noGrp="1"/>
          </p:cNvSpPr>
          <p:nvPr>
            <p:ph type="title"/>
          </p:nvPr>
        </p:nvSpPr>
        <p:spPr/>
        <p:txBody>
          <a:bodyPr/>
          <a:lstStyle/>
          <a:p>
            <a:r>
              <a:rPr lang="en-US">
                <a:cs typeface="Arial"/>
              </a:rPr>
              <a:t>Power Model</a:t>
            </a:r>
            <a:endParaRPr lang="en-US"/>
          </a:p>
        </p:txBody>
      </p:sp>
      <p:sp>
        <p:nvSpPr>
          <p:cNvPr id="4" name="Slide Number Placeholder 3">
            <a:extLst>
              <a:ext uri="{FF2B5EF4-FFF2-40B4-BE49-F238E27FC236}">
                <a16:creationId xmlns:a16="http://schemas.microsoft.com/office/drawing/2014/main" id="{C4161AA1-03AA-4FF7-B817-95A7F3245C65}"/>
              </a:ext>
            </a:extLst>
          </p:cNvPr>
          <p:cNvSpPr>
            <a:spLocks noGrp="1"/>
          </p:cNvSpPr>
          <p:nvPr>
            <p:ph type="sldNum" sz="quarter" idx="12"/>
          </p:nvPr>
        </p:nvSpPr>
        <p:spPr/>
        <p:txBody>
          <a:bodyPr/>
          <a:lstStyle/>
          <a:p>
            <a:fld id="{13C20B66-9CB3-4B57-BCF5-80EC90ADA063}" type="slidenum">
              <a:rPr lang="en-US" smtClean="0"/>
              <a:t>30</a:t>
            </a:fld>
            <a:endParaRPr lang="en-US"/>
          </a:p>
        </p:txBody>
      </p:sp>
      <p:sp>
        <p:nvSpPr>
          <p:cNvPr id="5" name="Date Placeholder 4">
            <a:extLst>
              <a:ext uri="{FF2B5EF4-FFF2-40B4-BE49-F238E27FC236}">
                <a16:creationId xmlns:a16="http://schemas.microsoft.com/office/drawing/2014/main" id="{2A49BF22-A31C-451C-9C2D-753A427A4927}"/>
              </a:ext>
            </a:extLst>
          </p:cNvPr>
          <p:cNvSpPr>
            <a:spLocks noGrp="1"/>
          </p:cNvSpPr>
          <p:nvPr>
            <p:ph type="dt" sz="half" idx="2"/>
          </p:nvPr>
        </p:nvSpPr>
        <p:spPr/>
        <p:txBody>
          <a:bodyPr/>
          <a:lstStyle/>
          <a:p>
            <a:r>
              <a:rPr lang="en-US"/>
              <a:t>October 2018</a:t>
            </a:r>
          </a:p>
        </p:txBody>
      </p:sp>
      <p:pic>
        <p:nvPicPr>
          <p:cNvPr id="8" name="Picture 8" descr="A picture containing sky&#10;&#10;Description generated with very high confidence">
            <a:extLst>
              <a:ext uri="{FF2B5EF4-FFF2-40B4-BE49-F238E27FC236}">
                <a16:creationId xmlns:a16="http://schemas.microsoft.com/office/drawing/2014/main" id="{68796ECA-DB14-47F8-9954-21DE471A70E4}"/>
              </a:ext>
            </a:extLst>
          </p:cNvPr>
          <p:cNvPicPr>
            <a:picLocks noGrp="1" noChangeAspect="1"/>
          </p:cNvPicPr>
          <p:nvPr>
            <p:ph idx="1"/>
          </p:nvPr>
        </p:nvPicPr>
        <p:blipFill>
          <a:blip r:embed="rId3"/>
          <a:stretch>
            <a:fillRect/>
          </a:stretch>
        </p:blipFill>
        <p:spPr>
          <a:xfrm>
            <a:off x="1097280" y="1828622"/>
            <a:ext cx="8965721" cy="4229413"/>
          </a:xfrm>
          <a:prstGeom prst="rect">
            <a:avLst/>
          </a:prstGeom>
        </p:spPr>
      </p:pic>
      <p:sp>
        <p:nvSpPr>
          <p:cNvPr id="10" name="TextBox 9">
            <a:extLst>
              <a:ext uri="{FF2B5EF4-FFF2-40B4-BE49-F238E27FC236}">
                <a16:creationId xmlns:a16="http://schemas.microsoft.com/office/drawing/2014/main" id="{5EFB65B9-526B-48EC-A147-BAD239237421}"/>
              </a:ext>
            </a:extLst>
          </p:cNvPr>
          <p:cNvSpPr txBox="1"/>
          <p:nvPr/>
        </p:nvSpPr>
        <p:spPr>
          <a:xfrm>
            <a:off x="957532" y="1266645"/>
            <a:ext cx="11038935"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Legend</a:t>
            </a:r>
            <a:r>
              <a:rPr lang="en-US">
                <a:cs typeface="Arial"/>
              </a:rPr>
              <a:t>   </a:t>
            </a:r>
            <a:r>
              <a:rPr lang="en-US" b="1">
                <a:solidFill>
                  <a:srgbClr val="FF0000"/>
                </a:solidFill>
                <a:cs typeface="Arial"/>
              </a:rPr>
              <a:t>Red = 1 min Incline Slope    </a:t>
            </a:r>
            <a:r>
              <a:rPr lang="en-US" b="1">
                <a:solidFill>
                  <a:srgbClr val="0070C0"/>
                </a:solidFill>
                <a:cs typeface="Arial"/>
              </a:rPr>
              <a:t>Blue = Flat Ground</a:t>
            </a:r>
            <a:r>
              <a:rPr lang="en-US" b="1">
                <a:solidFill>
                  <a:srgbClr val="FF0000"/>
                </a:solidFill>
                <a:cs typeface="Arial"/>
              </a:rPr>
              <a:t>     </a:t>
            </a:r>
            <a:r>
              <a:rPr lang="en-US" b="1">
                <a:solidFill>
                  <a:srgbClr val="7030A0"/>
                </a:solidFill>
                <a:cs typeface="Arial"/>
              </a:rPr>
              <a:t>Purple = 4 Second Obstacle Traversal</a:t>
            </a:r>
            <a:r>
              <a:rPr lang="en-US" b="1">
                <a:solidFill>
                  <a:srgbClr val="FF0000"/>
                </a:solidFill>
                <a:cs typeface="Arial"/>
              </a:rPr>
              <a:t> </a:t>
            </a:r>
            <a:endParaRPr lang="en-US" b="1">
              <a:solidFill>
                <a:srgbClr val="FF0000"/>
              </a:solidFill>
            </a:endParaRPr>
          </a:p>
        </p:txBody>
      </p:sp>
      <p:sp>
        <p:nvSpPr>
          <p:cNvPr id="11" name="Rectangle 10">
            <a:extLst>
              <a:ext uri="{FF2B5EF4-FFF2-40B4-BE49-F238E27FC236}">
                <a16:creationId xmlns:a16="http://schemas.microsoft.com/office/drawing/2014/main" id="{0ADC3159-014E-4B57-97CF-45382E8CE42C}"/>
              </a:ext>
            </a:extLst>
          </p:cNvPr>
          <p:cNvSpPr/>
          <p:nvPr/>
        </p:nvSpPr>
        <p:spPr>
          <a:xfrm>
            <a:off x="894273" y="1253704"/>
            <a:ext cx="10791644" cy="4543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C36A537B-BCED-4E87-9382-BC513E12A5C6}"/>
              </a:ext>
            </a:extLst>
          </p:cNvPr>
          <p:cNvCxnSpPr/>
          <p:nvPr/>
        </p:nvCxnSpPr>
        <p:spPr>
          <a:xfrm>
            <a:off x="1095554" y="3991498"/>
            <a:ext cx="514803" cy="3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DBA70E4-0C40-45F4-AE90-C2B8DDDC1E6A}"/>
              </a:ext>
            </a:extLst>
          </p:cNvPr>
          <p:cNvCxnSpPr>
            <a:cxnSpLocks/>
          </p:cNvCxnSpPr>
          <p:nvPr/>
        </p:nvCxnSpPr>
        <p:spPr>
          <a:xfrm>
            <a:off x="1101648" y="5193100"/>
            <a:ext cx="566218" cy="25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77EC6C0-D6F9-42F8-83BA-786F98C843C4}"/>
              </a:ext>
            </a:extLst>
          </p:cNvPr>
          <p:cNvCxnSpPr/>
          <p:nvPr/>
        </p:nvCxnSpPr>
        <p:spPr>
          <a:xfrm flipV="1">
            <a:off x="1699404" y="2283125"/>
            <a:ext cx="8059946" cy="34504"/>
          </a:xfrm>
          <a:prstGeom prst="straightConnector1">
            <a:avLst/>
          </a:prstGeom>
          <a:ln w="6350">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BBB290C-5388-4280-B46A-53966DF9519A}"/>
              </a:ext>
            </a:extLst>
          </p:cNvPr>
          <p:cNvCxnSpPr>
            <a:cxnSpLocks/>
          </p:cNvCxnSpPr>
          <p:nvPr/>
        </p:nvCxnSpPr>
        <p:spPr>
          <a:xfrm>
            <a:off x="1081176" y="2303252"/>
            <a:ext cx="612475" cy="86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2FE614B-3001-43D4-B411-48D11EE51C0D}"/>
              </a:ext>
            </a:extLst>
          </p:cNvPr>
          <p:cNvSpPr txBox="1"/>
          <p:nvPr/>
        </p:nvSpPr>
        <p:spPr>
          <a:xfrm>
            <a:off x="66135" y="2158041"/>
            <a:ext cx="1046672"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Arial"/>
              </a:rPr>
              <a:t>22,860 mA</a:t>
            </a:r>
          </a:p>
        </p:txBody>
      </p:sp>
      <p:sp>
        <p:nvSpPr>
          <p:cNvPr id="19" name="Rectangle 18">
            <a:extLst>
              <a:ext uri="{FF2B5EF4-FFF2-40B4-BE49-F238E27FC236}">
                <a16:creationId xmlns:a16="http://schemas.microsoft.com/office/drawing/2014/main" id="{B81436E3-EB97-4CC4-8EE3-92A9FEF4656D}"/>
              </a:ext>
            </a:extLst>
          </p:cNvPr>
          <p:cNvSpPr/>
          <p:nvPr/>
        </p:nvSpPr>
        <p:spPr>
          <a:xfrm>
            <a:off x="24441" y="2188234"/>
            <a:ext cx="1144437" cy="2530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9B4272F-20B3-4D39-B172-4BB2D4C3535E}"/>
              </a:ext>
            </a:extLst>
          </p:cNvPr>
          <p:cNvSpPr/>
          <p:nvPr/>
        </p:nvSpPr>
        <p:spPr>
          <a:xfrm>
            <a:off x="2874" y="3856007"/>
            <a:ext cx="1086928" cy="2961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FE299B0-2182-46D8-8F36-589CDEA6D1E3}"/>
              </a:ext>
            </a:extLst>
          </p:cNvPr>
          <p:cNvSpPr txBox="1"/>
          <p:nvPr/>
        </p:nvSpPr>
        <p:spPr>
          <a:xfrm>
            <a:off x="23004" y="3854569"/>
            <a:ext cx="1089804"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11,200 mA</a:t>
            </a:r>
          </a:p>
        </p:txBody>
      </p:sp>
      <p:sp>
        <p:nvSpPr>
          <p:cNvPr id="23" name="TextBox 22">
            <a:extLst>
              <a:ext uri="{FF2B5EF4-FFF2-40B4-BE49-F238E27FC236}">
                <a16:creationId xmlns:a16="http://schemas.microsoft.com/office/drawing/2014/main" id="{496D0DF7-1E00-4711-ABA0-3CBF97519236}"/>
              </a:ext>
            </a:extLst>
          </p:cNvPr>
          <p:cNvSpPr txBox="1"/>
          <p:nvPr/>
        </p:nvSpPr>
        <p:spPr>
          <a:xfrm>
            <a:off x="-5751" y="5047889"/>
            <a:ext cx="1089804"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3000 mA</a:t>
            </a:r>
          </a:p>
        </p:txBody>
      </p:sp>
      <p:sp>
        <p:nvSpPr>
          <p:cNvPr id="25" name="Rectangle 24">
            <a:extLst>
              <a:ext uri="{FF2B5EF4-FFF2-40B4-BE49-F238E27FC236}">
                <a16:creationId xmlns:a16="http://schemas.microsoft.com/office/drawing/2014/main" id="{7734C851-172C-4BDF-BF2B-2A1356AC87AE}"/>
              </a:ext>
            </a:extLst>
          </p:cNvPr>
          <p:cNvSpPr/>
          <p:nvPr/>
        </p:nvSpPr>
        <p:spPr>
          <a:xfrm>
            <a:off x="17253" y="5070894"/>
            <a:ext cx="1144437" cy="2530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Arrow Connector 56">
            <a:extLst>
              <a:ext uri="{FF2B5EF4-FFF2-40B4-BE49-F238E27FC236}">
                <a16:creationId xmlns:a16="http://schemas.microsoft.com/office/drawing/2014/main" id="{7C523211-BC87-45A1-893E-D6FE78CC10CA}"/>
              </a:ext>
            </a:extLst>
          </p:cNvPr>
          <p:cNvCxnSpPr>
            <a:cxnSpLocks/>
          </p:cNvCxnSpPr>
          <p:nvPr/>
        </p:nvCxnSpPr>
        <p:spPr>
          <a:xfrm flipH="1" flipV="1">
            <a:off x="1908862" y="2230445"/>
            <a:ext cx="718" cy="215516"/>
          </a:xfrm>
          <a:prstGeom prst="straightConnector1">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C6AEE19-17CA-4EA9-B149-D4232DA535C2}"/>
              </a:ext>
            </a:extLst>
          </p:cNvPr>
          <p:cNvCxnSpPr>
            <a:cxnSpLocks/>
          </p:cNvCxnSpPr>
          <p:nvPr/>
        </p:nvCxnSpPr>
        <p:spPr>
          <a:xfrm flipH="1" flipV="1">
            <a:off x="2114602" y="2230445"/>
            <a:ext cx="718" cy="215516"/>
          </a:xfrm>
          <a:prstGeom prst="straightConnector1">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294C0129-75E7-4B2B-B502-B4C8892EB4C1}"/>
              </a:ext>
            </a:extLst>
          </p:cNvPr>
          <p:cNvCxnSpPr>
            <a:cxnSpLocks/>
          </p:cNvCxnSpPr>
          <p:nvPr/>
        </p:nvCxnSpPr>
        <p:spPr>
          <a:xfrm flipH="1" flipV="1">
            <a:off x="2335582" y="2230445"/>
            <a:ext cx="718" cy="215516"/>
          </a:xfrm>
          <a:prstGeom prst="straightConnector1">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DCD54133-C42F-4E32-91FB-1C912BA953DA}"/>
              </a:ext>
            </a:extLst>
          </p:cNvPr>
          <p:cNvCxnSpPr>
            <a:cxnSpLocks/>
          </p:cNvCxnSpPr>
          <p:nvPr/>
        </p:nvCxnSpPr>
        <p:spPr>
          <a:xfrm flipH="1" flipV="1">
            <a:off x="2564182" y="2230445"/>
            <a:ext cx="718" cy="215516"/>
          </a:xfrm>
          <a:prstGeom prst="straightConnector1">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F0413701-A99E-4E0D-BDCD-920FF0409C59}"/>
              </a:ext>
            </a:extLst>
          </p:cNvPr>
          <p:cNvCxnSpPr>
            <a:cxnSpLocks/>
          </p:cNvCxnSpPr>
          <p:nvPr/>
        </p:nvCxnSpPr>
        <p:spPr>
          <a:xfrm flipH="1" flipV="1">
            <a:off x="2777541" y="2230445"/>
            <a:ext cx="718" cy="215516"/>
          </a:xfrm>
          <a:prstGeom prst="straightConnector1">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5C781939-0FDC-4BCA-8310-CFC54ECA8C3C}"/>
              </a:ext>
            </a:extLst>
          </p:cNvPr>
          <p:cNvCxnSpPr>
            <a:cxnSpLocks/>
          </p:cNvCxnSpPr>
          <p:nvPr/>
        </p:nvCxnSpPr>
        <p:spPr>
          <a:xfrm flipH="1" flipV="1">
            <a:off x="3211880" y="2230445"/>
            <a:ext cx="718" cy="215516"/>
          </a:xfrm>
          <a:prstGeom prst="straightConnector1">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032945A9-CC41-460B-AF30-801B46933DEB}"/>
              </a:ext>
            </a:extLst>
          </p:cNvPr>
          <p:cNvCxnSpPr>
            <a:cxnSpLocks/>
          </p:cNvCxnSpPr>
          <p:nvPr/>
        </p:nvCxnSpPr>
        <p:spPr>
          <a:xfrm flipH="1" flipV="1">
            <a:off x="3432861" y="2230445"/>
            <a:ext cx="718" cy="215516"/>
          </a:xfrm>
          <a:prstGeom prst="straightConnector1">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6FAD44EA-821C-4CD7-BBB3-B94D512DC787}"/>
              </a:ext>
            </a:extLst>
          </p:cNvPr>
          <p:cNvCxnSpPr>
            <a:cxnSpLocks/>
          </p:cNvCxnSpPr>
          <p:nvPr/>
        </p:nvCxnSpPr>
        <p:spPr>
          <a:xfrm flipH="1" flipV="1">
            <a:off x="3653841" y="2230445"/>
            <a:ext cx="718" cy="215516"/>
          </a:xfrm>
          <a:prstGeom prst="straightConnector1">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39089E93-689E-4C19-B080-CE719FF8153C}"/>
              </a:ext>
            </a:extLst>
          </p:cNvPr>
          <p:cNvCxnSpPr>
            <a:cxnSpLocks/>
          </p:cNvCxnSpPr>
          <p:nvPr/>
        </p:nvCxnSpPr>
        <p:spPr>
          <a:xfrm flipH="1" flipV="1">
            <a:off x="3890061" y="2230445"/>
            <a:ext cx="718" cy="215516"/>
          </a:xfrm>
          <a:prstGeom prst="straightConnector1">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D293FA39-D105-4AE7-BF37-4E3AFD89FD57}"/>
              </a:ext>
            </a:extLst>
          </p:cNvPr>
          <p:cNvCxnSpPr>
            <a:cxnSpLocks/>
          </p:cNvCxnSpPr>
          <p:nvPr/>
        </p:nvCxnSpPr>
        <p:spPr>
          <a:xfrm flipH="1" flipV="1">
            <a:off x="4118661" y="2230445"/>
            <a:ext cx="718" cy="215516"/>
          </a:xfrm>
          <a:prstGeom prst="straightConnector1">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762E43D3-2452-40A3-8B6B-2994DEAEEDBA}"/>
              </a:ext>
            </a:extLst>
          </p:cNvPr>
          <p:cNvCxnSpPr>
            <a:cxnSpLocks/>
          </p:cNvCxnSpPr>
          <p:nvPr/>
        </p:nvCxnSpPr>
        <p:spPr>
          <a:xfrm flipH="1" flipV="1">
            <a:off x="4575860" y="2230445"/>
            <a:ext cx="718" cy="215516"/>
          </a:xfrm>
          <a:prstGeom prst="straightConnector1">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9003A82B-E85D-422E-9F6A-EE4EBE57D07D}"/>
              </a:ext>
            </a:extLst>
          </p:cNvPr>
          <p:cNvCxnSpPr>
            <a:cxnSpLocks/>
          </p:cNvCxnSpPr>
          <p:nvPr/>
        </p:nvCxnSpPr>
        <p:spPr>
          <a:xfrm flipH="1" flipV="1">
            <a:off x="4827320" y="2230445"/>
            <a:ext cx="718" cy="215516"/>
          </a:xfrm>
          <a:prstGeom prst="straightConnector1">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C75F3C89-4DE4-4431-B30C-3ACB30C26FB8}"/>
              </a:ext>
            </a:extLst>
          </p:cNvPr>
          <p:cNvCxnSpPr>
            <a:cxnSpLocks/>
          </p:cNvCxnSpPr>
          <p:nvPr/>
        </p:nvCxnSpPr>
        <p:spPr>
          <a:xfrm flipH="1" flipV="1">
            <a:off x="5078781" y="2230445"/>
            <a:ext cx="718" cy="215516"/>
          </a:xfrm>
          <a:prstGeom prst="straightConnector1">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830778FB-26E7-4CFF-AAAB-AC0A08093473}"/>
              </a:ext>
            </a:extLst>
          </p:cNvPr>
          <p:cNvCxnSpPr>
            <a:cxnSpLocks/>
          </p:cNvCxnSpPr>
          <p:nvPr/>
        </p:nvCxnSpPr>
        <p:spPr>
          <a:xfrm flipH="1" flipV="1">
            <a:off x="5383580" y="2230445"/>
            <a:ext cx="718" cy="215516"/>
          </a:xfrm>
          <a:prstGeom prst="straightConnector1">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3C2D414F-E152-467D-B19A-E9AA453A1FE4}"/>
              </a:ext>
            </a:extLst>
          </p:cNvPr>
          <p:cNvCxnSpPr>
            <a:cxnSpLocks/>
          </p:cNvCxnSpPr>
          <p:nvPr/>
        </p:nvCxnSpPr>
        <p:spPr>
          <a:xfrm flipH="1" flipV="1">
            <a:off x="5657901" y="2230445"/>
            <a:ext cx="718" cy="215516"/>
          </a:xfrm>
          <a:prstGeom prst="straightConnector1">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D5C5482A-792A-4DFC-AB93-A32C14A49B8C}"/>
              </a:ext>
            </a:extLst>
          </p:cNvPr>
          <p:cNvCxnSpPr>
            <a:cxnSpLocks/>
          </p:cNvCxnSpPr>
          <p:nvPr/>
        </p:nvCxnSpPr>
        <p:spPr>
          <a:xfrm flipH="1" flipV="1">
            <a:off x="5999794" y="2229438"/>
            <a:ext cx="718" cy="215516"/>
          </a:xfrm>
          <a:prstGeom prst="straightConnector1">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E7E7FB5B-0611-40CA-8898-C20BAC66AD1E}"/>
              </a:ext>
            </a:extLst>
          </p:cNvPr>
          <p:cNvCxnSpPr>
            <a:cxnSpLocks/>
          </p:cNvCxnSpPr>
          <p:nvPr/>
        </p:nvCxnSpPr>
        <p:spPr>
          <a:xfrm flipH="1" flipV="1">
            <a:off x="6198920" y="2230445"/>
            <a:ext cx="718" cy="215516"/>
          </a:xfrm>
          <a:prstGeom prst="straightConnector1">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E44684D5-003F-4D4D-A77A-4C4357E9934B}"/>
              </a:ext>
            </a:extLst>
          </p:cNvPr>
          <p:cNvCxnSpPr>
            <a:cxnSpLocks/>
          </p:cNvCxnSpPr>
          <p:nvPr/>
        </p:nvCxnSpPr>
        <p:spPr>
          <a:xfrm flipH="1" flipV="1">
            <a:off x="6435141" y="2230445"/>
            <a:ext cx="718" cy="215516"/>
          </a:xfrm>
          <a:prstGeom prst="straightConnector1">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35DAEC91-334D-46CA-BA06-04360B1082FE}"/>
              </a:ext>
            </a:extLst>
          </p:cNvPr>
          <p:cNvCxnSpPr>
            <a:cxnSpLocks/>
          </p:cNvCxnSpPr>
          <p:nvPr/>
        </p:nvCxnSpPr>
        <p:spPr>
          <a:xfrm flipH="1" flipV="1">
            <a:off x="6663740" y="2230445"/>
            <a:ext cx="718" cy="215516"/>
          </a:xfrm>
          <a:prstGeom prst="straightConnector1">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370037EA-2FA6-4C4D-8195-0CBB46110F8E}"/>
              </a:ext>
            </a:extLst>
          </p:cNvPr>
          <p:cNvCxnSpPr>
            <a:cxnSpLocks/>
          </p:cNvCxnSpPr>
          <p:nvPr/>
        </p:nvCxnSpPr>
        <p:spPr>
          <a:xfrm flipH="1" flipV="1">
            <a:off x="6922820" y="2230445"/>
            <a:ext cx="718" cy="215516"/>
          </a:xfrm>
          <a:prstGeom prst="straightConnector1">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75533BB0-E0DA-44B0-8C54-DB91465FF05A}"/>
              </a:ext>
            </a:extLst>
          </p:cNvPr>
          <p:cNvCxnSpPr>
            <a:cxnSpLocks/>
          </p:cNvCxnSpPr>
          <p:nvPr/>
        </p:nvCxnSpPr>
        <p:spPr>
          <a:xfrm flipH="1" flipV="1">
            <a:off x="7463840" y="2230445"/>
            <a:ext cx="718" cy="215516"/>
          </a:xfrm>
          <a:prstGeom prst="straightConnector1">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31124375-255E-4897-B4A0-2C2F42922328}"/>
              </a:ext>
            </a:extLst>
          </p:cNvPr>
          <p:cNvCxnSpPr>
            <a:cxnSpLocks/>
          </p:cNvCxnSpPr>
          <p:nvPr/>
        </p:nvCxnSpPr>
        <p:spPr>
          <a:xfrm flipH="1" flipV="1">
            <a:off x="7654340" y="2230445"/>
            <a:ext cx="718" cy="215516"/>
          </a:xfrm>
          <a:prstGeom prst="straightConnector1">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EC12E51C-8F92-4B9C-9296-EFBB7FC78D8E}"/>
              </a:ext>
            </a:extLst>
          </p:cNvPr>
          <p:cNvCxnSpPr>
            <a:cxnSpLocks/>
          </p:cNvCxnSpPr>
          <p:nvPr/>
        </p:nvCxnSpPr>
        <p:spPr>
          <a:xfrm flipH="1" flipV="1">
            <a:off x="7837220" y="2230445"/>
            <a:ext cx="718" cy="215516"/>
          </a:xfrm>
          <a:prstGeom prst="straightConnector1">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84B717EA-FC73-4E74-B799-CB20B4BED559}"/>
              </a:ext>
            </a:extLst>
          </p:cNvPr>
          <p:cNvCxnSpPr>
            <a:cxnSpLocks/>
          </p:cNvCxnSpPr>
          <p:nvPr/>
        </p:nvCxnSpPr>
        <p:spPr>
          <a:xfrm flipH="1" flipV="1">
            <a:off x="8035341" y="2230445"/>
            <a:ext cx="718" cy="215516"/>
          </a:xfrm>
          <a:prstGeom prst="straightConnector1">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E142D1EF-F779-46DF-9876-84D6CCC7C5F0}"/>
              </a:ext>
            </a:extLst>
          </p:cNvPr>
          <p:cNvCxnSpPr>
            <a:cxnSpLocks/>
          </p:cNvCxnSpPr>
          <p:nvPr/>
        </p:nvCxnSpPr>
        <p:spPr>
          <a:xfrm flipH="1" flipV="1">
            <a:off x="8248700" y="2230445"/>
            <a:ext cx="718" cy="215516"/>
          </a:xfrm>
          <a:prstGeom prst="straightConnector1">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7C695C91-0F7F-42C1-B700-4FB927D7A9C5}"/>
              </a:ext>
            </a:extLst>
          </p:cNvPr>
          <p:cNvCxnSpPr>
            <a:cxnSpLocks/>
          </p:cNvCxnSpPr>
          <p:nvPr/>
        </p:nvCxnSpPr>
        <p:spPr>
          <a:xfrm flipH="1" flipV="1">
            <a:off x="8766860" y="2230445"/>
            <a:ext cx="718" cy="215516"/>
          </a:xfrm>
          <a:prstGeom prst="straightConnector1">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106AACDC-33D8-4BB6-8104-9604B47F5514}"/>
              </a:ext>
            </a:extLst>
          </p:cNvPr>
          <p:cNvCxnSpPr>
            <a:cxnSpLocks/>
          </p:cNvCxnSpPr>
          <p:nvPr/>
        </p:nvCxnSpPr>
        <p:spPr>
          <a:xfrm flipH="1" flipV="1">
            <a:off x="9025940" y="2230445"/>
            <a:ext cx="718" cy="215516"/>
          </a:xfrm>
          <a:prstGeom prst="straightConnector1">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1702BCA4-056D-4623-B735-A5218DCD286A}"/>
              </a:ext>
            </a:extLst>
          </p:cNvPr>
          <p:cNvCxnSpPr>
            <a:cxnSpLocks/>
          </p:cNvCxnSpPr>
          <p:nvPr/>
        </p:nvCxnSpPr>
        <p:spPr>
          <a:xfrm flipH="1" flipV="1">
            <a:off x="9254540" y="2230445"/>
            <a:ext cx="718" cy="215516"/>
          </a:xfrm>
          <a:prstGeom prst="straightConnector1">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81F7852F-ABFE-44E7-96A7-3488254383C5}"/>
              </a:ext>
            </a:extLst>
          </p:cNvPr>
          <p:cNvCxnSpPr>
            <a:cxnSpLocks/>
          </p:cNvCxnSpPr>
          <p:nvPr/>
        </p:nvCxnSpPr>
        <p:spPr>
          <a:xfrm flipH="1" flipV="1">
            <a:off x="9460280" y="2230445"/>
            <a:ext cx="718" cy="215516"/>
          </a:xfrm>
          <a:prstGeom prst="straightConnector1">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A03F16C2-40FA-40B8-80CD-BBFABCA8CB94}"/>
              </a:ext>
            </a:extLst>
          </p:cNvPr>
          <p:cNvCxnSpPr>
            <a:cxnSpLocks/>
          </p:cNvCxnSpPr>
          <p:nvPr/>
        </p:nvCxnSpPr>
        <p:spPr>
          <a:xfrm flipH="1" flipV="1">
            <a:off x="9765080" y="2230445"/>
            <a:ext cx="718" cy="215516"/>
          </a:xfrm>
          <a:prstGeom prst="straightConnector1">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E479833-07AB-4304-981C-7209F33905AF}"/>
              </a:ext>
            </a:extLst>
          </p:cNvPr>
          <p:cNvSpPr/>
          <p:nvPr/>
        </p:nvSpPr>
        <p:spPr>
          <a:xfrm>
            <a:off x="1665514" y="4840512"/>
            <a:ext cx="8244115" cy="7964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8915CEE0-6BBE-48CE-BF11-E255A1857094}"/>
              </a:ext>
            </a:extLst>
          </p:cNvPr>
          <p:cNvCxnSpPr/>
          <p:nvPr/>
        </p:nvCxnSpPr>
        <p:spPr>
          <a:xfrm flipV="1">
            <a:off x="1663246" y="4791074"/>
            <a:ext cx="8779328" cy="1814"/>
          </a:xfrm>
          <a:prstGeom prst="straightConnector1">
            <a:avLst/>
          </a:prstGeom>
          <a:ln w="57150"/>
        </p:spPr>
        <p:style>
          <a:lnRef idx="3">
            <a:schemeClr val="accent1"/>
          </a:lnRef>
          <a:fillRef idx="0">
            <a:schemeClr val="accent1"/>
          </a:fillRef>
          <a:effectRef idx="2">
            <a:schemeClr val="accent1"/>
          </a:effectRef>
          <a:fontRef idx="minor">
            <a:schemeClr val="tx1"/>
          </a:fontRef>
        </p:style>
      </p:cxnSp>
      <p:sp>
        <p:nvSpPr>
          <p:cNvPr id="50" name="TextBox 49">
            <a:extLst>
              <a:ext uri="{FF2B5EF4-FFF2-40B4-BE49-F238E27FC236}">
                <a16:creationId xmlns:a16="http://schemas.microsoft.com/office/drawing/2014/main" id="{36F2F98A-95E0-4806-A27F-44DF859BCFBD}"/>
              </a:ext>
            </a:extLst>
          </p:cNvPr>
          <p:cNvSpPr txBox="1"/>
          <p:nvPr/>
        </p:nvSpPr>
        <p:spPr>
          <a:xfrm>
            <a:off x="10615179" y="4651313"/>
            <a:ext cx="1089804" cy="307777"/>
          </a:xfrm>
          <a:prstGeom prst="rect">
            <a:avLst/>
          </a:prstGeom>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5.4 A</a:t>
            </a:r>
          </a:p>
        </p:txBody>
      </p:sp>
      <p:sp>
        <p:nvSpPr>
          <p:cNvPr id="53" name="TextBox 52">
            <a:extLst>
              <a:ext uri="{FF2B5EF4-FFF2-40B4-BE49-F238E27FC236}">
                <a16:creationId xmlns:a16="http://schemas.microsoft.com/office/drawing/2014/main" id="{FEA6187B-2E4C-4625-BC5D-82CAF85FD459}"/>
              </a:ext>
            </a:extLst>
          </p:cNvPr>
          <p:cNvSpPr txBox="1"/>
          <p:nvPr/>
        </p:nvSpPr>
        <p:spPr>
          <a:xfrm>
            <a:off x="3842075" y="5051998"/>
            <a:ext cx="4192230" cy="369332"/>
          </a:xfrm>
          <a:prstGeom prst="rect">
            <a:avLst/>
          </a:prstGeom>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Total Current Consumption = 5.4Ah</a:t>
            </a:r>
            <a:r>
              <a:rPr lang="en-US"/>
              <a:t> </a:t>
            </a:r>
          </a:p>
        </p:txBody>
      </p:sp>
      <p:sp>
        <p:nvSpPr>
          <p:cNvPr id="55" name="Rectangle 54">
            <a:extLst>
              <a:ext uri="{FF2B5EF4-FFF2-40B4-BE49-F238E27FC236}">
                <a16:creationId xmlns:a16="http://schemas.microsoft.com/office/drawing/2014/main" id="{4E4E3B47-4617-4635-BF7A-3B82C3CA088F}"/>
              </a:ext>
            </a:extLst>
          </p:cNvPr>
          <p:cNvSpPr/>
          <p:nvPr/>
        </p:nvSpPr>
        <p:spPr>
          <a:xfrm>
            <a:off x="10067026" y="1929441"/>
            <a:ext cx="1791417" cy="24096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5A03D00-925E-411C-8009-0B20CE82B199}"/>
              </a:ext>
            </a:extLst>
          </p:cNvPr>
          <p:cNvSpPr txBox="1"/>
          <p:nvPr/>
        </p:nvSpPr>
        <p:spPr>
          <a:xfrm>
            <a:off x="10202173" y="2050211"/>
            <a:ext cx="1679274" cy="230832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cs typeface="Arial"/>
              </a:rPr>
              <a:t>Using power model on dirt</a:t>
            </a:r>
          </a:p>
          <a:p>
            <a:pPr marL="285750" indent="-285750">
              <a:buFont typeface="Arial"/>
              <a:buChar char="•"/>
            </a:pPr>
            <a:r>
              <a:rPr lang="en-US" dirty="0">
                <a:cs typeface="Arial"/>
              </a:rPr>
              <a:t>Integrate power spikes, gives </a:t>
            </a:r>
            <a:r>
              <a:rPr lang="en-US" dirty="0" err="1">
                <a:cs typeface="Arial"/>
              </a:rPr>
              <a:t>I</a:t>
            </a:r>
            <a:r>
              <a:rPr lang="en-US" baseline="-25000" dirty="0" err="1">
                <a:cs typeface="Arial" panose="020B0604020202020204"/>
              </a:rPr>
              <a:t>avg</a:t>
            </a:r>
            <a:endParaRPr lang="en-US" dirty="0">
              <a:cs typeface="Arial"/>
            </a:endParaRPr>
          </a:p>
        </p:txBody>
      </p:sp>
      <p:cxnSp>
        <p:nvCxnSpPr>
          <p:cNvPr id="9" name="Straight Arrow Connector 8">
            <a:extLst>
              <a:ext uri="{FF2B5EF4-FFF2-40B4-BE49-F238E27FC236}">
                <a16:creationId xmlns:a16="http://schemas.microsoft.com/office/drawing/2014/main" id="{57C83817-AF58-4395-AA85-A634B7FED6F0}"/>
              </a:ext>
            </a:extLst>
          </p:cNvPr>
          <p:cNvCxnSpPr/>
          <p:nvPr/>
        </p:nvCxnSpPr>
        <p:spPr>
          <a:xfrm flipH="1">
            <a:off x="11398371" y="4294516"/>
            <a:ext cx="92014" cy="3249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9773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0" grpId="0" animBg="1"/>
      <p:bldP spid="5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AA74-9038-4CDA-86E6-9071DEA35F6F}"/>
              </a:ext>
            </a:extLst>
          </p:cNvPr>
          <p:cNvSpPr>
            <a:spLocks noGrp="1"/>
          </p:cNvSpPr>
          <p:nvPr>
            <p:ph type="title"/>
          </p:nvPr>
        </p:nvSpPr>
        <p:spPr/>
        <p:txBody>
          <a:bodyPr/>
          <a:lstStyle/>
          <a:p>
            <a:r>
              <a:rPr lang="en-US"/>
              <a:t>Power– Model Validation</a:t>
            </a:r>
          </a:p>
        </p:txBody>
      </p:sp>
      <p:sp>
        <p:nvSpPr>
          <p:cNvPr id="3" name="Content Placeholder 2">
            <a:extLst>
              <a:ext uri="{FF2B5EF4-FFF2-40B4-BE49-F238E27FC236}">
                <a16:creationId xmlns:a16="http://schemas.microsoft.com/office/drawing/2014/main" id="{483AD4C4-1F1D-40E9-8837-23A804F45B40}"/>
              </a:ext>
            </a:extLst>
          </p:cNvPr>
          <p:cNvSpPr>
            <a:spLocks noGrp="1"/>
          </p:cNvSpPr>
          <p:nvPr>
            <p:ph idx="1"/>
          </p:nvPr>
        </p:nvSpPr>
        <p:spPr>
          <a:xfrm>
            <a:off x="1097280" y="1140547"/>
            <a:ext cx="5330094" cy="4728547"/>
          </a:xfrm>
        </p:spPr>
        <p:txBody>
          <a:bodyPr vert="horz" lIns="0" tIns="45720" rIns="0" bIns="45720" rtlCol="0" anchor="t">
            <a:normAutofit/>
          </a:bodyPr>
          <a:lstStyle/>
          <a:p>
            <a:r>
              <a:rPr lang="en-US" sz="2400" b="1" dirty="0"/>
              <a:t>Description of Model:</a:t>
            </a:r>
            <a:endParaRPr lang="en-US" sz="2400" b="1" dirty="0">
              <a:cs typeface="Arial"/>
            </a:endParaRPr>
          </a:p>
          <a:p>
            <a:pPr marL="383540" lvl="1"/>
            <a:r>
              <a:rPr lang="en-US" dirty="0">
                <a:cs typeface="Arial" panose="020B0604020202020204"/>
              </a:rPr>
              <a:t>Battery was discharged at a constant current of 5400 mA (</a:t>
            </a:r>
            <a:r>
              <a:rPr lang="en-US" dirty="0" err="1">
                <a:cs typeface="Arial" panose="020B0604020202020204"/>
              </a:rPr>
              <a:t>I</a:t>
            </a:r>
            <a:r>
              <a:rPr lang="en-US" baseline="-25000" dirty="0" err="1">
                <a:cs typeface="Arial" panose="020B0604020202020204"/>
              </a:rPr>
              <a:t>avg</a:t>
            </a:r>
            <a:r>
              <a:rPr lang="en-US" dirty="0">
                <a:cs typeface="Arial" panose="020B0604020202020204"/>
              </a:rPr>
              <a:t>) to determine the maximum mission duration</a:t>
            </a:r>
            <a:endParaRPr lang="en-US" b="1" dirty="0">
              <a:cs typeface="Arial" panose="020B0604020202020204"/>
            </a:endParaRPr>
          </a:p>
          <a:p>
            <a:r>
              <a:rPr lang="en-US" sz="2400" b="1" dirty="0"/>
              <a:t>Model Assumptions:</a:t>
            </a:r>
            <a:endParaRPr lang="en-US" sz="2400" b="1" dirty="0">
              <a:cs typeface="Arial"/>
            </a:endParaRPr>
          </a:p>
          <a:p>
            <a:pPr marL="383540" lvl="1">
              <a:buFont typeface="Arial"/>
            </a:pPr>
            <a:r>
              <a:rPr lang="en-US" dirty="0">
                <a:cs typeface="Arial"/>
              </a:rPr>
              <a:t>Average current being drawn</a:t>
            </a:r>
            <a:endParaRPr lang="en-US" b="1" dirty="0">
              <a:cs typeface="Arial"/>
            </a:endParaRPr>
          </a:p>
          <a:p>
            <a:r>
              <a:rPr lang="en-US" sz="2400" b="1" dirty="0"/>
              <a:t>Test Results: </a:t>
            </a:r>
            <a:endParaRPr lang="en-US" sz="1800" b="1" dirty="0">
              <a:cs typeface="Arial"/>
            </a:endParaRPr>
          </a:p>
          <a:p>
            <a:pPr marL="383540" lvl="1"/>
            <a:r>
              <a:rPr lang="en-US" dirty="0"/>
              <a:t>Measured mission duration </a:t>
            </a:r>
            <a:r>
              <a:rPr lang="en-US" b="1" dirty="0">
                <a:solidFill>
                  <a:srgbClr val="00B050"/>
                </a:solidFill>
              </a:rPr>
              <a:t>~ 76 minutes</a:t>
            </a:r>
            <a:r>
              <a:rPr lang="en-US" dirty="0"/>
              <a:t> &gt; Desired mission duration = 40 minutes (1 hour with F.O.S)</a:t>
            </a:r>
            <a:endParaRPr lang="en-US" dirty="0">
              <a:cs typeface="Arial"/>
            </a:endParaRPr>
          </a:p>
          <a:p>
            <a:pPr marL="383540" lvl="1"/>
            <a:r>
              <a:rPr lang="en-US" b="1" dirty="0">
                <a:solidFill>
                  <a:srgbClr val="00B050"/>
                </a:solidFill>
                <a:cs typeface="Arial"/>
              </a:rPr>
              <a:t>Performance exceeded expectations by 16 minutes</a:t>
            </a:r>
          </a:p>
        </p:txBody>
      </p:sp>
      <p:sp>
        <p:nvSpPr>
          <p:cNvPr id="4" name="Slide Number Placeholder 3">
            <a:extLst>
              <a:ext uri="{FF2B5EF4-FFF2-40B4-BE49-F238E27FC236}">
                <a16:creationId xmlns:a16="http://schemas.microsoft.com/office/drawing/2014/main" id="{743B2E55-D733-42A5-A001-6A087033563C}"/>
              </a:ext>
            </a:extLst>
          </p:cNvPr>
          <p:cNvSpPr>
            <a:spLocks noGrp="1"/>
          </p:cNvSpPr>
          <p:nvPr>
            <p:ph type="sldNum" sz="quarter" idx="12"/>
          </p:nvPr>
        </p:nvSpPr>
        <p:spPr/>
        <p:txBody>
          <a:bodyPr/>
          <a:lstStyle/>
          <a:p>
            <a:fld id="{13C20B66-9CB3-4B57-BCF5-80EC90ADA063}" type="slidenum">
              <a:rPr lang="en-US" smtClean="0"/>
              <a:t>31</a:t>
            </a:fld>
            <a:endParaRPr lang="en-US"/>
          </a:p>
        </p:txBody>
      </p:sp>
      <p:sp>
        <p:nvSpPr>
          <p:cNvPr id="5" name="Date Placeholder 4">
            <a:extLst>
              <a:ext uri="{FF2B5EF4-FFF2-40B4-BE49-F238E27FC236}">
                <a16:creationId xmlns:a16="http://schemas.microsoft.com/office/drawing/2014/main" id="{E6BFFAF5-3F3F-4DE4-8E36-E32CA2085F1B}"/>
              </a:ext>
            </a:extLst>
          </p:cNvPr>
          <p:cNvSpPr>
            <a:spLocks noGrp="1"/>
          </p:cNvSpPr>
          <p:nvPr>
            <p:ph type="dt" sz="half" idx="2"/>
          </p:nvPr>
        </p:nvSpPr>
        <p:spPr/>
        <p:txBody>
          <a:bodyPr/>
          <a:lstStyle/>
          <a:p>
            <a:r>
              <a:rPr lang="en-US"/>
              <a:t>March 2019</a:t>
            </a:r>
          </a:p>
        </p:txBody>
      </p:sp>
      <p:pic>
        <p:nvPicPr>
          <p:cNvPr id="6" name="Picture 6" descr="A close up of a map&#10;&#10;Description generated with very high confidence">
            <a:extLst>
              <a:ext uri="{FF2B5EF4-FFF2-40B4-BE49-F238E27FC236}">
                <a16:creationId xmlns:a16="http://schemas.microsoft.com/office/drawing/2014/main" id="{61E73882-8C7D-4CB3-A494-74A5BE6EE4B5}"/>
              </a:ext>
            </a:extLst>
          </p:cNvPr>
          <p:cNvPicPr>
            <a:picLocks noChangeAspect="1"/>
          </p:cNvPicPr>
          <p:nvPr/>
        </p:nvPicPr>
        <p:blipFill>
          <a:blip r:embed="rId3"/>
          <a:stretch>
            <a:fillRect/>
          </a:stretch>
        </p:blipFill>
        <p:spPr>
          <a:xfrm>
            <a:off x="6551246" y="1433145"/>
            <a:ext cx="5419969" cy="4069862"/>
          </a:xfrm>
          <a:prstGeom prst="rect">
            <a:avLst/>
          </a:prstGeom>
        </p:spPr>
      </p:pic>
    </p:spTree>
    <p:extLst>
      <p:ext uri="{BB962C8B-B14F-4D97-AF65-F5344CB8AC3E}">
        <p14:creationId xmlns:p14="http://schemas.microsoft.com/office/powerpoint/2010/main" val="4735510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AA74-9038-4CDA-86E6-9071DEA35F6F}"/>
              </a:ext>
            </a:extLst>
          </p:cNvPr>
          <p:cNvSpPr>
            <a:spLocks noGrp="1"/>
          </p:cNvSpPr>
          <p:nvPr>
            <p:ph type="title"/>
          </p:nvPr>
        </p:nvSpPr>
        <p:spPr/>
        <p:txBody>
          <a:bodyPr/>
          <a:lstStyle/>
          <a:p>
            <a:r>
              <a:rPr lang="en-US"/>
              <a:t>Sensing – Scope and Status</a:t>
            </a:r>
          </a:p>
        </p:txBody>
      </p:sp>
      <p:sp>
        <p:nvSpPr>
          <p:cNvPr id="3" name="Content Placeholder 2">
            <a:extLst>
              <a:ext uri="{FF2B5EF4-FFF2-40B4-BE49-F238E27FC236}">
                <a16:creationId xmlns:a16="http://schemas.microsoft.com/office/drawing/2014/main" id="{483AD4C4-1F1D-40E9-8837-23A804F45B40}"/>
              </a:ext>
            </a:extLst>
          </p:cNvPr>
          <p:cNvSpPr>
            <a:spLocks noGrp="1"/>
          </p:cNvSpPr>
          <p:nvPr>
            <p:ph idx="1"/>
          </p:nvPr>
        </p:nvSpPr>
        <p:spPr>
          <a:xfrm>
            <a:off x="1097280" y="1140547"/>
            <a:ext cx="10195169" cy="5217008"/>
          </a:xfrm>
        </p:spPr>
        <p:txBody>
          <a:bodyPr vert="horz" lIns="0" tIns="45720" rIns="0" bIns="45720" rtlCol="0" anchor="t">
            <a:normAutofit fontScale="92500" lnSpcReduction="10000"/>
          </a:bodyPr>
          <a:lstStyle/>
          <a:p>
            <a:r>
              <a:rPr lang="en-US" b="1"/>
              <a:t>Purpose: </a:t>
            </a:r>
          </a:p>
          <a:p>
            <a:pPr marL="342900" indent="-342900">
              <a:buFont typeface="Arial" panose="020B0604020202020204" pitchFamily="34" charset="0"/>
              <a:buChar char="•"/>
            </a:pPr>
            <a:r>
              <a:rPr lang="en-US"/>
              <a:t>Determine the accuracy of all sensors (360° LiDAR, Single beam </a:t>
            </a:r>
            <a:r>
              <a:rPr lang="en-US" err="1"/>
              <a:t>LiDARs</a:t>
            </a:r>
            <a:r>
              <a:rPr lang="en-US"/>
              <a:t>, Ultrasonic sensors, GPS, and Magnetometer)</a:t>
            </a:r>
            <a:endParaRPr lang="en-US" b="1"/>
          </a:p>
          <a:p>
            <a:r>
              <a:rPr lang="en-US" b="1"/>
              <a:t>Requirements being validated: </a:t>
            </a:r>
            <a:endParaRPr lang="en-US" b="1">
              <a:cs typeface="Arial"/>
            </a:endParaRPr>
          </a:p>
          <a:p>
            <a:pPr marL="285750" indent="-285750">
              <a:buChar char="•"/>
            </a:pPr>
            <a:r>
              <a:rPr lang="en-US" sz="1600" b="1" u="sng">
                <a:cs typeface="Arial"/>
              </a:rPr>
              <a:t>SENS 3.1.2: </a:t>
            </a:r>
            <a:r>
              <a:rPr lang="en-US" sz="1600">
                <a:cs typeface="Arial"/>
              </a:rPr>
              <a:t>The CSR Sensing system shall detect objects at least 1 inch wide</a:t>
            </a:r>
          </a:p>
          <a:p>
            <a:pPr marL="285750" indent="-285750">
              <a:buChar char="•"/>
            </a:pPr>
            <a:r>
              <a:rPr lang="en-US" sz="1600" b="1" u="sng">
                <a:cs typeface="Arial"/>
              </a:rPr>
              <a:t>SENS 3.2:</a:t>
            </a:r>
            <a:r>
              <a:rPr lang="en-US" sz="1600" b="1">
                <a:cs typeface="Arial"/>
              </a:rPr>
              <a:t> </a:t>
            </a:r>
            <a:r>
              <a:rPr lang="en-US" sz="1600">
                <a:cs typeface="Arial"/>
              </a:rPr>
              <a:t>The CSR Sensing system shall detect discontinuities at least 2.4 inches (6.1 cm) deep</a:t>
            </a:r>
          </a:p>
          <a:p>
            <a:pPr marL="285750" indent="-285750">
              <a:buChar char="•"/>
            </a:pPr>
            <a:r>
              <a:rPr lang="en-US" sz="1600" b="1" u="sng">
                <a:cs typeface="Arial"/>
              </a:rPr>
              <a:t>CDH 3.3:</a:t>
            </a:r>
            <a:r>
              <a:rPr lang="en-US" sz="1600" b="1">
                <a:cs typeface="Arial"/>
              </a:rPr>
              <a:t> </a:t>
            </a:r>
            <a:r>
              <a:rPr lang="en-US" sz="1600">
                <a:cs typeface="Arial"/>
              </a:rPr>
              <a:t>The CSR C&amp;DH system shall determine if the CSR is within +/- 5 meters of the location of interest</a:t>
            </a:r>
          </a:p>
          <a:p>
            <a:pPr marL="285750" indent="-285750">
              <a:buChar char="•"/>
            </a:pPr>
            <a:r>
              <a:rPr lang="en-US" sz="1600" b="1" u="sng">
                <a:cs typeface="Arial"/>
              </a:rPr>
              <a:t>CDH 3.4:</a:t>
            </a:r>
            <a:r>
              <a:rPr lang="en-US" sz="1600" b="1">
                <a:cs typeface="Arial"/>
              </a:rPr>
              <a:t> </a:t>
            </a:r>
            <a:r>
              <a:rPr lang="en-US" sz="1600">
                <a:cs typeface="Arial"/>
              </a:rPr>
              <a:t>The CSR C&amp;DH system shall determine the heading of the CSR</a:t>
            </a:r>
          </a:p>
          <a:p>
            <a:r>
              <a:rPr lang="en-US" b="1"/>
              <a:t>Status:</a:t>
            </a:r>
            <a:endParaRPr lang="en-US" b="1">
              <a:cs typeface="Arial"/>
            </a:endParaRPr>
          </a:p>
          <a:p>
            <a:pPr marL="383540" lvl="1">
              <a:buNone/>
            </a:pPr>
            <a:r>
              <a:rPr lang="en-US" sz="1600">
                <a:cs typeface="Arial"/>
              </a:rPr>
              <a:t>Single beam </a:t>
            </a:r>
            <a:r>
              <a:rPr lang="en-US" sz="1600" err="1">
                <a:cs typeface="Arial"/>
              </a:rPr>
              <a:t>LiDARs</a:t>
            </a:r>
            <a:r>
              <a:rPr lang="en-US" sz="1600">
                <a:cs typeface="Arial"/>
              </a:rPr>
              <a:t>, Ultrasonic sensors, GPS, Magnetometer tests -  </a:t>
            </a:r>
            <a:r>
              <a:rPr lang="en-US" sz="1600" b="1">
                <a:solidFill>
                  <a:srgbClr val="00B050"/>
                </a:solidFill>
                <a:cs typeface="Arial"/>
              </a:rPr>
              <a:t>COMPLETED &amp; PASSED</a:t>
            </a:r>
            <a:endParaRPr lang="en-US" sz="1600" b="1">
              <a:cs typeface="Arial"/>
            </a:endParaRPr>
          </a:p>
          <a:p>
            <a:pPr marL="200660" lvl="1" indent="0">
              <a:buNone/>
            </a:pPr>
            <a:r>
              <a:rPr lang="en-US" sz="1600">
                <a:cs typeface="Arial"/>
              </a:rPr>
              <a:t>360° LiDAR test -</a:t>
            </a:r>
            <a:r>
              <a:rPr lang="en-US" sz="1600">
                <a:solidFill>
                  <a:srgbClr val="404040"/>
                </a:solidFill>
                <a:cs typeface="Arial"/>
              </a:rPr>
              <a:t> </a:t>
            </a:r>
            <a:r>
              <a:rPr lang="en-US" sz="1600" b="1">
                <a:solidFill>
                  <a:srgbClr val="FFC000"/>
                </a:solidFill>
                <a:cs typeface="Arial"/>
              </a:rPr>
              <a:t>TO BE COMPLETED 3/7</a:t>
            </a:r>
            <a:endParaRPr lang="en-US" sz="1600"/>
          </a:p>
          <a:p>
            <a:r>
              <a:rPr lang="en-US" b="1"/>
              <a:t>Risk Reduction:</a:t>
            </a:r>
            <a:endParaRPr lang="en-US" b="1">
              <a:cs typeface="Arial"/>
            </a:endParaRPr>
          </a:p>
          <a:p>
            <a:pPr marL="342900" indent="-342900">
              <a:buChar char="•"/>
            </a:pPr>
            <a:r>
              <a:rPr lang="en-US" sz="1600">
                <a:cs typeface="Arial"/>
              </a:rPr>
              <a:t>LiDAR and Ultrasonic accuracy measurements ensure obstacles and discontinuities can be detected at correct distance so CSR can stop in advance</a:t>
            </a:r>
          </a:p>
          <a:p>
            <a:pPr marL="342900" indent="-342900">
              <a:buChar char="•"/>
            </a:pPr>
            <a:r>
              <a:rPr lang="en-US" sz="1600">
                <a:cs typeface="Arial"/>
              </a:rPr>
              <a:t>GPS and magnetometer accuracies ensure the CSR is able to reach LOI within desired +/- 5 m</a:t>
            </a:r>
          </a:p>
          <a:p>
            <a:endParaRPr lang="en-US" b="1">
              <a:cs typeface="Arial"/>
            </a:endParaRPr>
          </a:p>
          <a:p>
            <a:endParaRPr lang="en-US">
              <a:cs typeface="Arial" panose="020B0604020202020204"/>
            </a:endParaRPr>
          </a:p>
          <a:p>
            <a:endParaRPr lang="en-US">
              <a:cs typeface="Arial" panose="020B0604020202020204"/>
            </a:endParaRPr>
          </a:p>
        </p:txBody>
      </p:sp>
      <p:sp>
        <p:nvSpPr>
          <p:cNvPr id="4" name="Slide Number Placeholder 3">
            <a:extLst>
              <a:ext uri="{FF2B5EF4-FFF2-40B4-BE49-F238E27FC236}">
                <a16:creationId xmlns:a16="http://schemas.microsoft.com/office/drawing/2014/main" id="{743B2E55-D733-42A5-A001-6A087033563C}"/>
              </a:ext>
            </a:extLst>
          </p:cNvPr>
          <p:cNvSpPr>
            <a:spLocks noGrp="1"/>
          </p:cNvSpPr>
          <p:nvPr>
            <p:ph type="sldNum" sz="quarter" idx="12"/>
          </p:nvPr>
        </p:nvSpPr>
        <p:spPr/>
        <p:txBody>
          <a:bodyPr/>
          <a:lstStyle/>
          <a:p>
            <a:fld id="{13C20B66-9CB3-4B57-BCF5-80EC90ADA063}" type="slidenum">
              <a:rPr lang="en-US" smtClean="0"/>
              <a:t>32</a:t>
            </a:fld>
            <a:endParaRPr lang="en-US"/>
          </a:p>
        </p:txBody>
      </p:sp>
      <p:sp>
        <p:nvSpPr>
          <p:cNvPr id="5" name="Date Placeholder 4">
            <a:extLst>
              <a:ext uri="{FF2B5EF4-FFF2-40B4-BE49-F238E27FC236}">
                <a16:creationId xmlns:a16="http://schemas.microsoft.com/office/drawing/2014/main" id="{E6BFFAF5-3F3F-4DE4-8E36-E32CA2085F1B}"/>
              </a:ext>
            </a:extLst>
          </p:cNvPr>
          <p:cNvSpPr>
            <a:spLocks noGrp="1"/>
          </p:cNvSpPr>
          <p:nvPr>
            <p:ph type="dt" sz="half" idx="2"/>
          </p:nvPr>
        </p:nvSpPr>
        <p:spPr/>
        <p:txBody>
          <a:bodyPr/>
          <a:lstStyle/>
          <a:p>
            <a:r>
              <a:rPr lang="en-US"/>
              <a:t>March 2019</a:t>
            </a:r>
          </a:p>
        </p:txBody>
      </p:sp>
    </p:spTree>
    <p:extLst>
      <p:ext uri="{BB962C8B-B14F-4D97-AF65-F5344CB8AC3E}">
        <p14:creationId xmlns:p14="http://schemas.microsoft.com/office/powerpoint/2010/main" val="26204483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AA74-9038-4CDA-86E6-9071DEA35F6F}"/>
              </a:ext>
            </a:extLst>
          </p:cNvPr>
          <p:cNvSpPr>
            <a:spLocks noGrp="1"/>
          </p:cNvSpPr>
          <p:nvPr>
            <p:ph type="title"/>
          </p:nvPr>
        </p:nvSpPr>
        <p:spPr/>
        <p:txBody>
          <a:bodyPr/>
          <a:lstStyle/>
          <a:p>
            <a:r>
              <a:rPr lang="en-US"/>
              <a:t>Single Beam LiDAR – Test Design</a:t>
            </a:r>
          </a:p>
        </p:txBody>
      </p:sp>
      <p:sp>
        <p:nvSpPr>
          <p:cNvPr id="3" name="Content Placeholder 2">
            <a:extLst>
              <a:ext uri="{FF2B5EF4-FFF2-40B4-BE49-F238E27FC236}">
                <a16:creationId xmlns:a16="http://schemas.microsoft.com/office/drawing/2014/main" id="{483AD4C4-1F1D-40E9-8837-23A804F45B40}"/>
              </a:ext>
            </a:extLst>
          </p:cNvPr>
          <p:cNvSpPr>
            <a:spLocks noGrp="1"/>
          </p:cNvSpPr>
          <p:nvPr>
            <p:ph idx="1"/>
          </p:nvPr>
        </p:nvSpPr>
        <p:spPr>
          <a:xfrm>
            <a:off x="839152" y="1299204"/>
            <a:ext cx="3753969" cy="2721649"/>
          </a:xfrm>
        </p:spPr>
        <p:txBody>
          <a:bodyPr vert="horz" lIns="0" tIns="45720" rIns="0" bIns="45720" rtlCol="0" anchor="t">
            <a:normAutofit/>
          </a:bodyPr>
          <a:lstStyle/>
          <a:p>
            <a:r>
              <a:rPr lang="en-US" b="1"/>
              <a:t>Key Variables:</a:t>
            </a:r>
          </a:p>
          <a:p>
            <a:pPr lvl="1"/>
            <a:r>
              <a:rPr lang="en-US" sz="1600">
                <a:cs typeface="Arial"/>
              </a:rPr>
              <a:t>Distance reading from LiDAR</a:t>
            </a:r>
          </a:p>
          <a:p>
            <a:r>
              <a:rPr lang="en-US" b="1"/>
              <a:t>Testing for:</a:t>
            </a:r>
            <a:endParaRPr lang="en-US" b="1">
              <a:cs typeface="Arial"/>
            </a:endParaRPr>
          </a:p>
          <a:p>
            <a:pPr lvl="1"/>
            <a:r>
              <a:rPr lang="en-US" sz="1600">
                <a:cs typeface="Arial"/>
              </a:rPr>
              <a:t>Accuracy of lidar </a:t>
            </a:r>
          </a:p>
          <a:p>
            <a:r>
              <a:rPr lang="en-US" b="1"/>
              <a:t>Equipment:</a:t>
            </a:r>
            <a:endParaRPr lang="en-US" b="1">
              <a:cs typeface="Arial"/>
            </a:endParaRPr>
          </a:p>
          <a:p>
            <a:pPr lvl="1"/>
            <a:r>
              <a:rPr lang="en-US" sz="1600">
                <a:cs typeface="Arial"/>
              </a:rPr>
              <a:t>Single beam LiDAR, Arduino Due, breadboard, power source, 1 KΩ resistor, 1 680 µF capacitor</a:t>
            </a:r>
          </a:p>
          <a:p>
            <a:endParaRPr lang="en-US" b="1">
              <a:cs typeface="Arial"/>
            </a:endParaRPr>
          </a:p>
          <a:p>
            <a:pPr marL="342900" indent="-342900">
              <a:buFont typeface="Arial" panose="020B0604020202020204" pitchFamily="34" charset="0"/>
              <a:buChar char="•"/>
            </a:pPr>
            <a:endParaRPr lang="en-US" b="1">
              <a:cs typeface="Arial"/>
            </a:endParaRPr>
          </a:p>
          <a:p>
            <a:pPr marL="342900" indent="-342900">
              <a:buFont typeface="Arial" panose="020B0604020202020204" pitchFamily="34" charset="0"/>
              <a:buChar char="•"/>
            </a:pPr>
            <a:endParaRPr lang="en-US">
              <a:cs typeface="Arial"/>
            </a:endParaRPr>
          </a:p>
        </p:txBody>
      </p:sp>
      <p:sp>
        <p:nvSpPr>
          <p:cNvPr id="4" name="Slide Number Placeholder 3">
            <a:extLst>
              <a:ext uri="{FF2B5EF4-FFF2-40B4-BE49-F238E27FC236}">
                <a16:creationId xmlns:a16="http://schemas.microsoft.com/office/drawing/2014/main" id="{743B2E55-D733-42A5-A001-6A087033563C}"/>
              </a:ext>
            </a:extLst>
          </p:cNvPr>
          <p:cNvSpPr>
            <a:spLocks noGrp="1"/>
          </p:cNvSpPr>
          <p:nvPr>
            <p:ph type="sldNum" sz="quarter" idx="12"/>
          </p:nvPr>
        </p:nvSpPr>
        <p:spPr/>
        <p:txBody>
          <a:bodyPr/>
          <a:lstStyle/>
          <a:p>
            <a:fld id="{13C20B66-9CB3-4B57-BCF5-80EC90ADA063}" type="slidenum">
              <a:rPr lang="en-US" smtClean="0"/>
              <a:t>33</a:t>
            </a:fld>
            <a:endParaRPr lang="en-US"/>
          </a:p>
        </p:txBody>
      </p:sp>
      <p:sp>
        <p:nvSpPr>
          <p:cNvPr id="5" name="Date Placeholder 4">
            <a:extLst>
              <a:ext uri="{FF2B5EF4-FFF2-40B4-BE49-F238E27FC236}">
                <a16:creationId xmlns:a16="http://schemas.microsoft.com/office/drawing/2014/main" id="{E6BFFAF5-3F3F-4DE4-8E36-E32CA2085F1B}"/>
              </a:ext>
            </a:extLst>
          </p:cNvPr>
          <p:cNvSpPr>
            <a:spLocks noGrp="1"/>
          </p:cNvSpPr>
          <p:nvPr>
            <p:ph type="dt" sz="half" idx="2"/>
          </p:nvPr>
        </p:nvSpPr>
        <p:spPr/>
        <p:txBody>
          <a:bodyPr/>
          <a:lstStyle/>
          <a:p>
            <a:r>
              <a:rPr lang="en-US"/>
              <a:t>March 2019</a:t>
            </a:r>
          </a:p>
        </p:txBody>
      </p:sp>
      <p:pic>
        <p:nvPicPr>
          <p:cNvPr id="8" name="Picture 8" descr="A picture containing indoor, floor, table, building&#10;&#10;Description generated with very high confidence">
            <a:extLst>
              <a:ext uri="{FF2B5EF4-FFF2-40B4-BE49-F238E27FC236}">
                <a16:creationId xmlns:a16="http://schemas.microsoft.com/office/drawing/2014/main" id="{B18387BF-E6D7-4745-9830-6521138361EA}"/>
              </a:ext>
            </a:extLst>
          </p:cNvPr>
          <p:cNvPicPr>
            <a:picLocks noChangeAspect="1"/>
          </p:cNvPicPr>
          <p:nvPr/>
        </p:nvPicPr>
        <p:blipFill>
          <a:blip r:embed="rId3"/>
          <a:stretch>
            <a:fillRect/>
          </a:stretch>
        </p:blipFill>
        <p:spPr>
          <a:xfrm>
            <a:off x="9360795" y="1676692"/>
            <a:ext cx="2743200" cy="3740727"/>
          </a:xfrm>
          <a:prstGeom prst="rect">
            <a:avLst/>
          </a:prstGeom>
        </p:spPr>
      </p:pic>
      <p:sp>
        <p:nvSpPr>
          <p:cNvPr id="12" name="Arrow: Right 11">
            <a:extLst>
              <a:ext uri="{FF2B5EF4-FFF2-40B4-BE49-F238E27FC236}">
                <a16:creationId xmlns:a16="http://schemas.microsoft.com/office/drawing/2014/main" id="{2C3EE428-EA83-4238-8429-1BC4201A5253}"/>
              </a:ext>
            </a:extLst>
          </p:cNvPr>
          <p:cNvSpPr/>
          <p:nvPr/>
        </p:nvSpPr>
        <p:spPr>
          <a:xfrm rot="5400000">
            <a:off x="9728663" y="2426832"/>
            <a:ext cx="1828644" cy="195122"/>
          </a:xfrm>
          <a:prstGeom prst="right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6DB1F76-DCB5-44F3-BF37-E70230D08229}"/>
              </a:ext>
            </a:extLst>
          </p:cNvPr>
          <p:cNvSpPr txBox="1"/>
          <p:nvPr/>
        </p:nvSpPr>
        <p:spPr>
          <a:xfrm>
            <a:off x="9933121" y="1219030"/>
            <a:ext cx="1419727"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LiDAR Lite </a:t>
            </a:r>
          </a:p>
        </p:txBody>
      </p:sp>
      <p:sp>
        <p:nvSpPr>
          <p:cNvPr id="15" name="Arrow: Right 14">
            <a:extLst>
              <a:ext uri="{FF2B5EF4-FFF2-40B4-BE49-F238E27FC236}">
                <a16:creationId xmlns:a16="http://schemas.microsoft.com/office/drawing/2014/main" id="{E2446A4C-BB34-4C7D-81DA-0FB9FB6B6A35}"/>
              </a:ext>
            </a:extLst>
          </p:cNvPr>
          <p:cNvSpPr/>
          <p:nvPr/>
        </p:nvSpPr>
        <p:spPr>
          <a:xfrm rot="16620000">
            <a:off x="9814656" y="4765957"/>
            <a:ext cx="1157652" cy="214661"/>
          </a:xfrm>
          <a:prstGeom prst="right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0A63A5B-7C55-48F9-A9A5-48A297C549F1}"/>
              </a:ext>
            </a:extLst>
          </p:cNvPr>
          <p:cNvSpPr txBox="1"/>
          <p:nvPr/>
        </p:nvSpPr>
        <p:spPr>
          <a:xfrm>
            <a:off x="9672258" y="5515192"/>
            <a:ext cx="1578091"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Arduino Uno</a:t>
            </a:r>
          </a:p>
        </p:txBody>
      </p:sp>
      <p:grpSp>
        <p:nvGrpSpPr>
          <p:cNvPr id="17" name="Group 16">
            <a:extLst>
              <a:ext uri="{FF2B5EF4-FFF2-40B4-BE49-F238E27FC236}">
                <a16:creationId xmlns:a16="http://schemas.microsoft.com/office/drawing/2014/main" id="{42E26B24-12BB-4437-B03D-706DC628BE16}"/>
              </a:ext>
            </a:extLst>
          </p:cNvPr>
          <p:cNvGrpSpPr/>
          <p:nvPr/>
        </p:nvGrpSpPr>
        <p:grpSpPr>
          <a:xfrm>
            <a:off x="5089844" y="1215399"/>
            <a:ext cx="4004908" cy="2885629"/>
            <a:chOff x="3859619" y="1825719"/>
            <a:chExt cx="4992047" cy="3596886"/>
          </a:xfrm>
        </p:grpSpPr>
        <p:grpSp>
          <p:nvGrpSpPr>
            <p:cNvPr id="18" name="Group 17">
              <a:extLst>
                <a:ext uri="{FF2B5EF4-FFF2-40B4-BE49-F238E27FC236}">
                  <a16:creationId xmlns:a16="http://schemas.microsoft.com/office/drawing/2014/main" id="{F43C14D7-DF24-44CA-B4D0-DF754D9F164F}"/>
                </a:ext>
              </a:extLst>
            </p:cNvPr>
            <p:cNvGrpSpPr/>
            <p:nvPr/>
          </p:nvGrpSpPr>
          <p:grpSpPr>
            <a:xfrm>
              <a:off x="3859619" y="1830249"/>
              <a:ext cx="4992047" cy="3592356"/>
              <a:chOff x="5245100" y="1830249"/>
              <a:chExt cx="3606566" cy="2201315"/>
            </a:xfrm>
          </p:grpSpPr>
          <p:grpSp>
            <p:nvGrpSpPr>
              <p:cNvPr id="21" name="Group 20">
                <a:extLst>
                  <a:ext uri="{FF2B5EF4-FFF2-40B4-BE49-F238E27FC236}">
                    <a16:creationId xmlns:a16="http://schemas.microsoft.com/office/drawing/2014/main" id="{18BDE77A-E268-4D13-A993-C80EBC8A5250}"/>
                  </a:ext>
                </a:extLst>
              </p:cNvPr>
              <p:cNvGrpSpPr/>
              <p:nvPr/>
            </p:nvGrpSpPr>
            <p:grpSpPr>
              <a:xfrm>
                <a:off x="5245100" y="1830249"/>
                <a:ext cx="3606566" cy="2201315"/>
                <a:chOff x="5245100" y="1830249"/>
                <a:chExt cx="3606566" cy="2201315"/>
              </a:xfrm>
            </p:grpSpPr>
            <p:sp>
              <p:nvSpPr>
                <p:cNvPr id="33" name="Rectangle 32">
                  <a:extLst>
                    <a:ext uri="{FF2B5EF4-FFF2-40B4-BE49-F238E27FC236}">
                      <a16:creationId xmlns:a16="http://schemas.microsoft.com/office/drawing/2014/main" id="{230E7645-E2D6-44E0-80CA-BDF1BF136583}"/>
                    </a:ext>
                  </a:extLst>
                </p:cNvPr>
                <p:cNvSpPr/>
                <p:nvPr/>
              </p:nvSpPr>
              <p:spPr>
                <a:xfrm>
                  <a:off x="5245100" y="1830249"/>
                  <a:ext cx="3606566" cy="2201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11">
                  <a:extLst>
                    <a:ext uri="{FF2B5EF4-FFF2-40B4-BE49-F238E27FC236}">
                      <a16:creationId xmlns:a16="http://schemas.microsoft.com/office/drawing/2014/main" id="{AA1FBB3F-66DA-480E-9436-0465FBE59D4A}"/>
                    </a:ext>
                  </a:extLst>
                </p:cNvPr>
                <p:cNvPicPr>
                  <a:picLocks noChangeAspect="1"/>
                </p:cNvPicPr>
                <p:nvPr/>
              </p:nvPicPr>
              <p:blipFill>
                <a:blip r:embed="rId4"/>
                <a:stretch>
                  <a:fillRect/>
                </a:stretch>
              </p:blipFill>
              <p:spPr>
                <a:xfrm>
                  <a:off x="5840156" y="1830249"/>
                  <a:ext cx="3011510" cy="2201315"/>
                </a:xfrm>
                <a:prstGeom prst="rect">
                  <a:avLst/>
                </a:prstGeom>
              </p:spPr>
            </p:pic>
          </p:grpSp>
          <p:grpSp>
            <p:nvGrpSpPr>
              <p:cNvPr id="22" name="Group 21">
                <a:extLst>
                  <a:ext uri="{FF2B5EF4-FFF2-40B4-BE49-F238E27FC236}">
                    <a16:creationId xmlns:a16="http://schemas.microsoft.com/office/drawing/2014/main" id="{93DC3E1E-E537-462B-9D47-87B3C56E56DC}"/>
                  </a:ext>
                </a:extLst>
              </p:cNvPr>
              <p:cNvGrpSpPr/>
              <p:nvPr/>
            </p:nvGrpSpPr>
            <p:grpSpPr>
              <a:xfrm rot="16200000">
                <a:off x="5430581" y="2521331"/>
                <a:ext cx="279400" cy="539750"/>
                <a:chOff x="5282279" y="2889250"/>
                <a:chExt cx="279400" cy="539750"/>
              </a:xfrm>
            </p:grpSpPr>
            <p:grpSp>
              <p:nvGrpSpPr>
                <p:cNvPr id="27" name="Group 26">
                  <a:extLst>
                    <a:ext uri="{FF2B5EF4-FFF2-40B4-BE49-F238E27FC236}">
                      <a16:creationId xmlns:a16="http://schemas.microsoft.com/office/drawing/2014/main" id="{2F82434A-AE3D-4D76-BD3F-8C263280F417}"/>
                    </a:ext>
                  </a:extLst>
                </p:cNvPr>
                <p:cNvGrpSpPr/>
                <p:nvPr/>
              </p:nvGrpSpPr>
              <p:grpSpPr>
                <a:xfrm>
                  <a:off x="5282279" y="2889250"/>
                  <a:ext cx="279400" cy="539750"/>
                  <a:chOff x="5282279" y="2889250"/>
                  <a:chExt cx="279400" cy="539750"/>
                </a:xfrm>
              </p:grpSpPr>
              <p:grpSp>
                <p:nvGrpSpPr>
                  <p:cNvPr id="29" name="Group 28">
                    <a:extLst>
                      <a:ext uri="{FF2B5EF4-FFF2-40B4-BE49-F238E27FC236}">
                        <a16:creationId xmlns:a16="http://schemas.microsoft.com/office/drawing/2014/main" id="{165EC872-C70B-4BDD-AEE2-31BD32401FCA}"/>
                      </a:ext>
                    </a:extLst>
                  </p:cNvPr>
                  <p:cNvGrpSpPr/>
                  <p:nvPr/>
                </p:nvGrpSpPr>
                <p:grpSpPr>
                  <a:xfrm>
                    <a:off x="5282279" y="2889250"/>
                    <a:ext cx="279400" cy="539750"/>
                    <a:chOff x="5378450" y="3019425"/>
                    <a:chExt cx="279400" cy="539750"/>
                  </a:xfrm>
                </p:grpSpPr>
                <p:pic>
                  <p:nvPicPr>
                    <p:cNvPr id="31" name="Picture 9" descr="A circuit board&#10;&#10;Description generated with very high confidence">
                      <a:extLst>
                        <a:ext uri="{FF2B5EF4-FFF2-40B4-BE49-F238E27FC236}">
                          <a16:creationId xmlns:a16="http://schemas.microsoft.com/office/drawing/2014/main" id="{196CABE9-4DD3-466B-96EF-0238678E8555}"/>
                        </a:ext>
                      </a:extLst>
                    </p:cNvPr>
                    <p:cNvPicPr>
                      <a:picLocks noChangeAspect="1"/>
                    </p:cNvPicPr>
                    <p:nvPr/>
                  </p:nvPicPr>
                  <p:blipFill rotWithShape="1">
                    <a:blip r:embed="rId5"/>
                    <a:srcRect l="3778" t="31103" r="86977" b="44070"/>
                    <a:stretch/>
                  </p:blipFill>
                  <p:spPr>
                    <a:xfrm>
                      <a:off x="5378450" y="3019425"/>
                      <a:ext cx="279400" cy="539750"/>
                    </a:xfrm>
                    <a:prstGeom prst="rect">
                      <a:avLst/>
                    </a:prstGeom>
                  </p:spPr>
                </p:pic>
                <p:sp>
                  <p:nvSpPr>
                    <p:cNvPr id="32" name="Oval 31">
                      <a:extLst>
                        <a:ext uri="{FF2B5EF4-FFF2-40B4-BE49-F238E27FC236}">
                          <a16:creationId xmlns:a16="http://schemas.microsoft.com/office/drawing/2014/main" id="{0F02AF83-3B49-43F6-8BCE-1B2418347DB5}"/>
                        </a:ext>
                      </a:extLst>
                    </p:cNvPr>
                    <p:cNvSpPr/>
                    <p:nvPr/>
                  </p:nvSpPr>
                  <p:spPr>
                    <a:xfrm>
                      <a:off x="5454650" y="3257550"/>
                      <a:ext cx="127000" cy="13335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0</a:t>
                      </a:r>
                      <a:endParaRPr lang="en-US"/>
                    </a:p>
                  </p:txBody>
                </p:sp>
              </p:grpSp>
              <p:cxnSp>
                <p:nvCxnSpPr>
                  <p:cNvPr id="30" name="Straight Connector 29">
                    <a:extLst>
                      <a:ext uri="{FF2B5EF4-FFF2-40B4-BE49-F238E27FC236}">
                        <a16:creationId xmlns:a16="http://schemas.microsoft.com/office/drawing/2014/main" id="{52B603C1-0BB8-46DF-B9AA-12EC84939707}"/>
                      </a:ext>
                    </a:extLst>
                  </p:cNvPr>
                  <p:cNvCxnSpPr>
                    <a:cxnSpLocks/>
                  </p:cNvCxnSpPr>
                  <p:nvPr/>
                </p:nvCxnSpPr>
                <p:spPr>
                  <a:xfrm>
                    <a:off x="5466429" y="3359150"/>
                    <a:ext cx="0" cy="698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35600D79-034C-4F33-A235-9B7263FB1BFC}"/>
                    </a:ext>
                  </a:extLst>
                </p:cNvPr>
                <p:cNvCxnSpPr>
                  <a:cxnSpLocks/>
                </p:cNvCxnSpPr>
                <p:nvPr/>
              </p:nvCxnSpPr>
              <p:spPr>
                <a:xfrm>
                  <a:off x="5383879" y="3359150"/>
                  <a:ext cx="0" cy="698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84883653-B278-4705-9A6A-82FC835A5F82}"/>
                  </a:ext>
                </a:extLst>
              </p:cNvPr>
              <p:cNvCxnSpPr>
                <a:cxnSpLocks/>
              </p:cNvCxnSpPr>
              <p:nvPr/>
            </p:nvCxnSpPr>
            <p:spPr>
              <a:xfrm flipV="1">
                <a:off x="5834472" y="2829305"/>
                <a:ext cx="17964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B0296F4-E259-4E88-A7E0-DFC75999782C}"/>
                  </a:ext>
                </a:extLst>
              </p:cNvPr>
              <p:cNvCxnSpPr>
                <a:cxnSpLocks/>
              </p:cNvCxnSpPr>
              <p:nvPr/>
            </p:nvCxnSpPr>
            <p:spPr>
              <a:xfrm flipV="1">
                <a:off x="5831630" y="2746757"/>
                <a:ext cx="143297"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Block Arc 24">
                <a:extLst>
                  <a:ext uri="{FF2B5EF4-FFF2-40B4-BE49-F238E27FC236}">
                    <a16:creationId xmlns:a16="http://schemas.microsoft.com/office/drawing/2014/main" id="{0EFBF3C0-BEA3-47CE-8AC0-6D638352E812}"/>
                  </a:ext>
                </a:extLst>
              </p:cNvPr>
              <p:cNvSpPr/>
              <p:nvPr/>
            </p:nvSpPr>
            <p:spPr>
              <a:xfrm>
                <a:off x="5974927" y="2695955"/>
                <a:ext cx="95250" cy="95250"/>
              </a:xfrm>
              <a:prstGeom prst="blockArc">
                <a:avLst>
                  <a:gd name="adj1" fmla="val 10800000"/>
                  <a:gd name="adj2" fmla="val 23387"/>
                  <a:gd name="adj3" fmla="val 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6" name="Straight Connector 25">
                <a:extLst>
                  <a:ext uri="{FF2B5EF4-FFF2-40B4-BE49-F238E27FC236}">
                    <a16:creationId xmlns:a16="http://schemas.microsoft.com/office/drawing/2014/main" id="{7BFBE40A-9A05-4965-8A88-959CC46DF975}"/>
                  </a:ext>
                </a:extLst>
              </p:cNvPr>
              <p:cNvCxnSpPr>
                <a:cxnSpLocks/>
                <a:stCxn id="25" idx="1"/>
              </p:cNvCxnSpPr>
              <p:nvPr/>
            </p:nvCxnSpPr>
            <p:spPr>
              <a:xfrm flipV="1">
                <a:off x="6070176" y="2743580"/>
                <a:ext cx="39522" cy="32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14F85EC1-CBD1-4325-9E1C-C8EF945231A7}"/>
                </a:ext>
              </a:extLst>
            </p:cNvPr>
            <p:cNvSpPr txBox="1"/>
            <p:nvPr/>
          </p:nvSpPr>
          <p:spPr>
            <a:xfrm>
              <a:off x="4450351" y="1825719"/>
              <a:ext cx="3296969" cy="383639"/>
            </a:xfrm>
            <a:prstGeom prst="rect">
              <a:avLst/>
            </a:prstGeom>
            <a:solidFill>
              <a:schemeClr val="bg1"/>
            </a:solidFill>
            <a:ln>
              <a:solidFill>
                <a:schemeClr val="bg1"/>
              </a:solidFill>
            </a:ln>
          </p:spPr>
          <p:txBody>
            <a:bodyPr wrap="none" rtlCol="0">
              <a:spAutoFit/>
            </a:bodyPr>
            <a:lstStyle/>
            <a:p>
              <a:r>
                <a:rPr lang="en-US" sz="1400" b="1">
                  <a:solidFill>
                    <a:schemeClr val="tx1">
                      <a:lumMod val="75000"/>
                      <a:lumOff val="25000"/>
                    </a:schemeClr>
                  </a:solidFill>
                </a:rPr>
                <a:t>LiDAR Lite V3 Arduino Setup</a:t>
              </a:r>
            </a:p>
          </p:txBody>
        </p:sp>
      </p:grpSp>
      <p:sp>
        <p:nvSpPr>
          <p:cNvPr id="11" name="Rectangle 10">
            <a:extLst>
              <a:ext uri="{FF2B5EF4-FFF2-40B4-BE49-F238E27FC236}">
                <a16:creationId xmlns:a16="http://schemas.microsoft.com/office/drawing/2014/main" id="{46738CEF-442A-4588-A3FE-2CB21C5BB7FF}"/>
              </a:ext>
            </a:extLst>
          </p:cNvPr>
          <p:cNvSpPr/>
          <p:nvPr/>
        </p:nvSpPr>
        <p:spPr>
          <a:xfrm>
            <a:off x="765618" y="3933410"/>
            <a:ext cx="6096000" cy="1909241"/>
          </a:xfrm>
          <a:prstGeom prst="rect">
            <a:avLst/>
          </a:prstGeom>
        </p:spPr>
        <p:txBody>
          <a:bodyPr>
            <a:spAutoFit/>
          </a:bodyPr>
          <a:lstStyle/>
          <a:p>
            <a:r>
              <a:rPr lang="en-US" sz="2000" b="1">
                <a:solidFill>
                  <a:schemeClr val="tx1">
                    <a:lumMod val="75000"/>
                    <a:lumOff val="25000"/>
                  </a:schemeClr>
                </a:solidFill>
              </a:rPr>
              <a:t>Procedure:</a:t>
            </a:r>
            <a:endParaRPr lang="en-US" sz="2000" b="1">
              <a:solidFill>
                <a:schemeClr val="tx1">
                  <a:lumMod val="75000"/>
                  <a:lumOff val="25000"/>
                </a:schemeClr>
              </a:solidFill>
              <a:cs typeface="Arial"/>
            </a:endParaRPr>
          </a:p>
          <a:p>
            <a:pPr marL="384048" lvl="1" indent="-182880" defTabSz="914400">
              <a:lnSpc>
                <a:spcPct val="90000"/>
              </a:lnSpc>
              <a:spcBef>
                <a:spcPts val="200"/>
              </a:spcBef>
              <a:spcAft>
                <a:spcPts val="400"/>
              </a:spcAft>
              <a:buFont typeface="Arial" panose="020B0604020202020204" pitchFamily="34" charset="0"/>
              <a:buChar char="•"/>
            </a:pPr>
            <a:r>
              <a:rPr lang="en-US" sz="1600">
                <a:solidFill>
                  <a:schemeClr val="tx1">
                    <a:lumMod val="75000"/>
                    <a:lumOff val="25000"/>
                  </a:schemeClr>
                </a:solidFill>
                <a:cs typeface="Arial"/>
              </a:rPr>
              <a:t>Set up LiDAR in combined I2C and PWM setup on breadboard and connect to power source</a:t>
            </a:r>
          </a:p>
          <a:p>
            <a:pPr marL="384048" lvl="1" indent="-182880" defTabSz="914400">
              <a:lnSpc>
                <a:spcPct val="90000"/>
              </a:lnSpc>
              <a:spcBef>
                <a:spcPts val="200"/>
              </a:spcBef>
              <a:spcAft>
                <a:spcPts val="400"/>
              </a:spcAft>
              <a:buFont typeface="Arial" panose="020B0604020202020204" pitchFamily="34" charset="0"/>
              <a:buChar char="•"/>
            </a:pPr>
            <a:r>
              <a:rPr lang="en-US" sz="1600">
                <a:solidFill>
                  <a:schemeClr val="tx1">
                    <a:lumMod val="75000"/>
                    <a:lumOff val="25000"/>
                  </a:schemeClr>
                </a:solidFill>
                <a:cs typeface="Arial"/>
              </a:rPr>
              <a:t>While recording LiDAR data, hold notebook in front of LiDAR for 10 seconds at distances of 1 m increments</a:t>
            </a:r>
          </a:p>
          <a:p>
            <a:pPr marL="384048" lvl="1" indent="-182880" defTabSz="914400">
              <a:lnSpc>
                <a:spcPct val="90000"/>
              </a:lnSpc>
              <a:spcBef>
                <a:spcPts val="200"/>
              </a:spcBef>
              <a:spcAft>
                <a:spcPts val="400"/>
              </a:spcAft>
              <a:buFont typeface="Arial" panose="020B0604020202020204" pitchFamily="34" charset="0"/>
              <a:buChar char="•"/>
            </a:pPr>
            <a:r>
              <a:rPr lang="en-US" sz="1600">
                <a:solidFill>
                  <a:schemeClr val="tx1">
                    <a:lumMod val="75000"/>
                    <a:lumOff val="25000"/>
                  </a:schemeClr>
                </a:solidFill>
                <a:cs typeface="Arial"/>
              </a:rPr>
              <a:t>Find average and std of measurements at each distance and subtract the actual distance to determine error</a:t>
            </a:r>
          </a:p>
        </p:txBody>
      </p:sp>
      <p:sp>
        <p:nvSpPr>
          <p:cNvPr id="35" name="TextBox 34">
            <a:extLst>
              <a:ext uri="{FF2B5EF4-FFF2-40B4-BE49-F238E27FC236}">
                <a16:creationId xmlns:a16="http://schemas.microsoft.com/office/drawing/2014/main" id="{EFF48486-41DC-4B2C-909C-8B81F257015E}"/>
              </a:ext>
            </a:extLst>
          </p:cNvPr>
          <p:cNvSpPr txBox="1"/>
          <p:nvPr/>
        </p:nvSpPr>
        <p:spPr>
          <a:xfrm>
            <a:off x="7897842" y="4417837"/>
            <a:ext cx="886621"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Circuit</a:t>
            </a:r>
          </a:p>
        </p:txBody>
      </p:sp>
      <p:sp>
        <p:nvSpPr>
          <p:cNvPr id="36" name="Arrow: Right 35">
            <a:extLst>
              <a:ext uri="{FF2B5EF4-FFF2-40B4-BE49-F238E27FC236}">
                <a16:creationId xmlns:a16="http://schemas.microsoft.com/office/drawing/2014/main" id="{8A0AA4C4-7C64-4B72-B767-D5F3F8926897}"/>
              </a:ext>
            </a:extLst>
          </p:cNvPr>
          <p:cNvSpPr/>
          <p:nvPr/>
        </p:nvSpPr>
        <p:spPr>
          <a:xfrm rot="20488909">
            <a:off x="8873678" y="4332028"/>
            <a:ext cx="902565" cy="224968"/>
          </a:xfrm>
          <a:prstGeom prst="right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62505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5">
            <a:extLst>
              <a:ext uri="{FF2B5EF4-FFF2-40B4-BE49-F238E27FC236}">
                <a16:creationId xmlns:a16="http://schemas.microsoft.com/office/drawing/2014/main" id="{437DB325-F8D5-48BB-A5F8-62F202F00BBB}"/>
              </a:ext>
            </a:extLst>
          </p:cNvPr>
          <p:cNvGraphicFramePr>
            <a:graphicFrameLocks/>
          </p:cNvGraphicFramePr>
          <p:nvPr>
            <p:extLst>
              <p:ext uri="{D42A27DB-BD31-4B8C-83A1-F6EECF244321}">
                <p14:modId xmlns:p14="http://schemas.microsoft.com/office/powerpoint/2010/main" val="2955372194"/>
              </p:ext>
            </p:extLst>
          </p:nvPr>
        </p:nvGraphicFramePr>
        <p:xfrm>
          <a:off x="56865" y="984652"/>
          <a:ext cx="11956334" cy="1923681"/>
        </p:xfrm>
        <a:graphic>
          <a:graphicData uri="http://schemas.openxmlformats.org/drawingml/2006/table">
            <a:tbl>
              <a:tblPr firstRow="1" bandRow="1">
                <a:tableStyleId>{073A0DAA-6AF3-43AB-8588-CEC1D06C72B9}</a:tableStyleId>
              </a:tblPr>
              <a:tblGrid>
                <a:gridCol w="1851601">
                  <a:extLst>
                    <a:ext uri="{9D8B030D-6E8A-4147-A177-3AD203B41FA5}">
                      <a16:colId xmlns:a16="http://schemas.microsoft.com/office/drawing/2014/main" val="4138624484"/>
                    </a:ext>
                  </a:extLst>
                </a:gridCol>
                <a:gridCol w="3437280">
                  <a:extLst>
                    <a:ext uri="{9D8B030D-6E8A-4147-A177-3AD203B41FA5}">
                      <a16:colId xmlns:a16="http://schemas.microsoft.com/office/drawing/2014/main" val="2303089785"/>
                    </a:ext>
                  </a:extLst>
                </a:gridCol>
                <a:gridCol w="3271703">
                  <a:extLst>
                    <a:ext uri="{9D8B030D-6E8A-4147-A177-3AD203B41FA5}">
                      <a16:colId xmlns:a16="http://schemas.microsoft.com/office/drawing/2014/main" val="959219021"/>
                    </a:ext>
                  </a:extLst>
                </a:gridCol>
                <a:gridCol w="3395750">
                  <a:extLst>
                    <a:ext uri="{9D8B030D-6E8A-4147-A177-3AD203B41FA5}">
                      <a16:colId xmlns:a16="http://schemas.microsoft.com/office/drawing/2014/main" val="1877058294"/>
                    </a:ext>
                  </a:extLst>
                </a:gridCol>
              </a:tblGrid>
              <a:tr h="369201">
                <a:tc>
                  <a:txBody>
                    <a:bodyPr/>
                    <a:lstStyle/>
                    <a:p>
                      <a:pPr lvl="0">
                        <a:buNone/>
                      </a:pPr>
                      <a:r>
                        <a:rPr lang="en-US" sz="1600"/>
                        <a:t>Sensor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Required Accuracy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Rationale</a:t>
                      </a:r>
                    </a:p>
                  </a:txBody>
                  <a:tcPr/>
                </a:tc>
                <a:tc>
                  <a:txBody>
                    <a:bodyPr/>
                    <a:lstStyle/>
                    <a:p>
                      <a:r>
                        <a:rPr lang="en-US" sz="1600"/>
                        <a:t>Measured Accuracy</a:t>
                      </a:r>
                    </a:p>
                  </a:txBody>
                  <a:tcPr/>
                </a:tc>
                <a:extLst>
                  <a:ext uri="{0D108BD9-81ED-4DB2-BD59-A6C34878D82A}">
                    <a16:rowId xmlns:a16="http://schemas.microsoft.com/office/drawing/2014/main" val="3699020193"/>
                  </a:ext>
                </a:extLst>
              </a:tr>
              <a:tr h="816130">
                <a:tc>
                  <a:txBody>
                    <a:bodyPr/>
                    <a:lstStyle/>
                    <a:p>
                      <a:pPr marL="0" lvl="0" indent="0">
                        <a:buNone/>
                      </a:pPr>
                      <a:r>
                        <a:rPr lang="en-US" sz="1600" b="1">
                          <a:solidFill>
                            <a:schemeClr val="tx1"/>
                          </a:solidFill>
                        </a:rPr>
                        <a:t>Single beam LiDAR</a:t>
                      </a:r>
                      <a:endParaRPr lang="en-US"/>
                    </a:p>
                  </a:txBody>
                  <a:tcPr/>
                </a:tc>
                <a:tc>
                  <a:txBody>
                    <a:bodyPr/>
                    <a:lstStyle/>
                    <a:p>
                      <a:pPr marL="0" lvl="0" indent="0">
                        <a:buNone/>
                      </a:pPr>
                      <a:r>
                        <a:rPr lang="en-US" sz="1600" b="0" i="0" u="none" strike="noStrike" noProof="0">
                          <a:solidFill>
                            <a:schemeClr val="tx1"/>
                          </a:solidFill>
                          <a:latin typeface="Arial"/>
                        </a:rPr>
                        <a:t>Error must be &lt;</a:t>
                      </a:r>
                      <a:r>
                        <a:rPr lang="en-US" sz="1600" b="1" i="0" u="none" strike="noStrike" noProof="0">
                          <a:solidFill>
                            <a:schemeClr val="tx1"/>
                          </a:solidFill>
                          <a:latin typeface="Arial"/>
                        </a:rPr>
                        <a:t> 23.7 cm (9.3 in)</a:t>
                      </a:r>
                      <a:r>
                        <a:rPr lang="en-US" sz="1600" b="0" i="0" u="none" strike="noStrike" noProof="0">
                          <a:solidFill>
                            <a:schemeClr val="tx1"/>
                          </a:solidFill>
                          <a:latin typeface="Arial"/>
                        </a:rPr>
                        <a:t> in ideal conditions</a:t>
                      </a:r>
                      <a:endParaRPr lang="en-US" sz="1600" b="1">
                        <a:solidFill>
                          <a:schemeClr val="tx1"/>
                        </a:solidFill>
                      </a:endParaRPr>
                    </a:p>
                  </a:txBody>
                  <a:tcPr/>
                </a:tc>
                <a:tc>
                  <a:txBody>
                    <a:bodyPr/>
                    <a:lstStyle/>
                    <a:p>
                      <a:pPr lvl="0" algn="l">
                        <a:lnSpc>
                          <a:spcPct val="100000"/>
                        </a:lnSpc>
                        <a:spcBef>
                          <a:spcPts val="0"/>
                        </a:spcBef>
                        <a:spcAft>
                          <a:spcPts val="0"/>
                        </a:spcAft>
                        <a:buNone/>
                      </a:pPr>
                      <a:r>
                        <a:rPr lang="en-US" sz="1600" b="0" i="0" u="none" strike="noStrike" noProof="0">
                          <a:solidFill>
                            <a:srgbClr val="000000"/>
                          </a:solidFill>
                          <a:latin typeface="Arial"/>
                        </a:rPr>
                        <a:t>To detect a 22.9 cm (9 in) wide discontinuity</a:t>
                      </a:r>
                      <a:endParaRPr lang="en-US" sz="1600" b="0" i="0" u="none" strike="noStrike" noProof="0">
                        <a:latin typeface="Arial"/>
                      </a:endParaRPr>
                    </a:p>
                    <a:p>
                      <a:pPr lvl="0" algn="l">
                        <a:lnSpc>
                          <a:spcPct val="100000"/>
                        </a:lnSpc>
                        <a:spcBef>
                          <a:spcPts val="0"/>
                        </a:spcBef>
                        <a:spcAft>
                          <a:spcPts val="0"/>
                        </a:spcAft>
                        <a:buNone/>
                      </a:pPr>
                      <a:endParaRPr lang="en-US" sz="1600" b="0" i="0" u="none" strike="noStrike" noProof="0">
                        <a:solidFill>
                          <a:srgbClr val="000000"/>
                        </a:solidFill>
                        <a:latin typeface="Arial"/>
                      </a:endParaRPr>
                    </a:p>
                    <a:p>
                      <a:pPr lvl="0" algn="l">
                        <a:lnSpc>
                          <a:spcPct val="100000"/>
                        </a:lnSpc>
                        <a:spcBef>
                          <a:spcPts val="0"/>
                        </a:spcBef>
                        <a:spcAft>
                          <a:spcPts val="0"/>
                        </a:spcAft>
                        <a:buNone/>
                      </a:pPr>
                      <a:endParaRPr lang="en-US" sz="1600" b="0" i="0" u="none" strike="noStrike" noProof="0">
                        <a:solidFill>
                          <a:srgbClr val="000000"/>
                        </a:solidFill>
                        <a:latin typeface="Arial"/>
                      </a:endParaRPr>
                    </a:p>
                    <a:p>
                      <a:pPr lvl="0" algn="l">
                        <a:lnSpc>
                          <a:spcPct val="100000"/>
                        </a:lnSpc>
                        <a:spcBef>
                          <a:spcPts val="0"/>
                        </a:spcBef>
                        <a:spcAft>
                          <a:spcPts val="0"/>
                        </a:spcAft>
                        <a:buNone/>
                      </a:pPr>
                      <a:endParaRPr lang="en-US" sz="1600" b="0" i="0" u="none" strike="noStrike" noProof="0">
                        <a:solidFill>
                          <a:srgbClr val="000000"/>
                        </a:solidFill>
                        <a:latin typeface="Arial"/>
                      </a:endParaRPr>
                    </a:p>
                    <a:p>
                      <a:pPr marL="0" lvl="0" indent="0">
                        <a:buNone/>
                      </a:pPr>
                      <a:endParaRPr lang="en-US" sz="1600" b="0">
                        <a:solidFill>
                          <a:schemeClr val="tx1"/>
                        </a:solidFill>
                      </a:endParaRPr>
                    </a:p>
                  </a:txBody>
                  <a:tcPr/>
                </a:tc>
                <a:tc>
                  <a:txBody>
                    <a:bodyPr/>
                    <a:lstStyle/>
                    <a:p>
                      <a:pPr marL="0" lvl="0" indent="0">
                        <a:buNone/>
                      </a:pPr>
                      <a:r>
                        <a:rPr lang="en-US" sz="1600" b="0" i="0" u="none" strike="noStrike" noProof="0">
                          <a:solidFill>
                            <a:srgbClr val="000000"/>
                          </a:solidFill>
                          <a:latin typeface="Arial"/>
                        </a:rPr>
                        <a:t>Error at 1 m:</a:t>
                      </a:r>
                    </a:p>
                    <a:p>
                      <a:pPr marL="0" lvl="0" indent="0">
                        <a:buNone/>
                      </a:pPr>
                      <a:r>
                        <a:rPr lang="en-US" sz="1600" b="0" i="0" u="none" strike="noStrike" noProof="0">
                          <a:solidFill>
                            <a:srgbClr val="000000"/>
                          </a:solidFill>
                          <a:latin typeface="Arial"/>
                        </a:rPr>
                        <a:t>     LiDAR 1:</a:t>
                      </a:r>
                      <a:r>
                        <a:rPr lang="en-US" sz="1600" b="1" i="0" u="none" strike="noStrike" noProof="0">
                          <a:solidFill>
                            <a:srgbClr val="00B050"/>
                          </a:solidFill>
                          <a:latin typeface="Arial"/>
                        </a:rPr>
                        <a:t> 6.91 cm +/- 0.25 cm</a:t>
                      </a:r>
                    </a:p>
                    <a:p>
                      <a:pPr marL="0" lvl="0" indent="0">
                        <a:buNone/>
                      </a:pPr>
                      <a:r>
                        <a:rPr lang="en-US" sz="1600" b="0" i="0" u="none" strike="noStrike" noProof="0">
                          <a:solidFill>
                            <a:srgbClr val="000000"/>
                          </a:solidFill>
                          <a:latin typeface="Arial"/>
                        </a:rPr>
                        <a:t>     LiDAR 2: </a:t>
                      </a:r>
                      <a:r>
                        <a:rPr lang="en-US" sz="1600" b="1" i="0" u="none" strike="noStrike" noProof="0">
                          <a:solidFill>
                            <a:srgbClr val="00B050"/>
                          </a:solidFill>
                          <a:latin typeface="Arial"/>
                        </a:rPr>
                        <a:t>4.81 +/- 0.12 cm </a:t>
                      </a:r>
                    </a:p>
                  </a:txBody>
                  <a:tcPr/>
                </a:tc>
                <a:extLst>
                  <a:ext uri="{0D108BD9-81ED-4DB2-BD59-A6C34878D82A}">
                    <a16:rowId xmlns:a16="http://schemas.microsoft.com/office/drawing/2014/main" val="3635560954"/>
                  </a:ext>
                </a:extLst>
              </a:tr>
            </a:tbl>
          </a:graphicData>
        </a:graphic>
      </p:graphicFrame>
      <p:sp>
        <p:nvSpPr>
          <p:cNvPr id="2" name="Title 1">
            <a:extLst>
              <a:ext uri="{FF2B5EF4-FFF2-40B4-BE49-F238E27FC236}">
                <a16:creationId xmlns:a16="http://schemas.microsoft.com/office/drawing/2014/main" id="{CE2FAA74-9038-4CDA-86E6-9071DEA35F6F}"/>
              </a:ext>
            </a:extLst>
          </p:cNvPr>
          <p:cNvSpPr>
            <a:spLocks noGrp="1"/>
          </p:cNvSpPr>
          <p:nvPr>
            <p:ph type="title"/>
          </p:nvPr>
        </p:nvSpPr>
        <p:spPr>
          <a:xfrm>
            <a:off x="793132" y="-39688"/>
            <a:ext cx="10058400" cy="775280"/>
          </a:xfrm>
        </p:spPr>
        <p:txBody>
          <a:bodyPr>
            <a:noAutofit/>
          </a:bodyPr>
          <a:lstStyle/>
          <a:p>
            <a:r>
              <a:rPr lang="en-US" sz="3200"/>
              <a:t>Single Beam LiDAR – Performance Characterization</a:t>
            </a:r>
          </a:p>
        </p:txBody>
      </p:sp>
      <p:sp>
        <p:nvSpPr>
          <p:cNvPr id="4" name="Slide Number Placeholder 3">
            <a:extLst>
              <a:ext uri="{FF2B5EF4-FFF2-40B4-BE49-F238E27FC236}">
                <a16:creationId xmlns:a16="http://schemas.microsoft.com/office/drawing/2014/main" id="{743B2E55-D733-42A5-A001-6A087033563C}"/>
              </a:ext>
            </a:extLst>
          </p:cNvPr>
          <p:cNvSpPr>
            <a:spLocks noGrp="1"/>
          </p:cNvSpPr>
          <p:nvPr>
            <p:ph type="sldNum" sz="quarter" idx="12"/>
          </p:nvPr>
        </p:nvSpPr>
        <p:spPr/>
        <p:txBody>
          <a:bodyPr/>
          <a:lstStyle/>
          <a:p>
            <a:fld id="{13C20B66-9CB3-4B57-BCF5-80EC90ADA063}" type="slidenum">
              <a:rPr lang="en-US" smtClean="0"/>
              <a:t>34</a:t>
            </a:fld>
            <a:endParaRPr lang="en-US"/>
          </a:p>
        </p:txBody>
      </p:sp>
      <p:sp>
        <p:nvSpPr>
          <p:cNvPr id="5" name="Date Placeholder 4">
            <a:extLst>
              <a:ext uri="{FF2B5EF4-FFF2-40B4-BE49-F238E27FC236}">
                <a16:creationId xmlns:a16="http://schemas.microsoft.com/office/drawing/2014/main" id="{E6BFFAF5-3F3F-4DE4-8E36-E32CA2085F1B}"/>
              </a:ext>
            </a:extLst>
          </p:cNvPr>
          <p:cNvSpPr>
            <a:spLocks noGrp="1"/>
          </p:cNvSpPr>
          <p:nvPr>
            <p:ph type="dt" sz="half" idx="2"/>
          </p:nvPr>
        </p:nvSpPr>
        <p:spPr/>
        <p:txBody>
          <a:bodyPr/>
          <a:lstStyle/>
          <a:p>
            <a:r>
              <a:rPr lang="en-US"/>
              <a:t>March 2019</a:t>
            </a:r>
          </a:p>
        </p:txBody>
      </p:sp>
      <p:grpSp>
        <p:nvGrpSpPr>
          <p:cNvPr id="31" name="Group 30">
            <a:extLst>
              <a:ext uri="{FF2B5EF4-FFF2-40B4-BE49-F238E27FC236}">
                <a16:creationId xmlns:a16="http://schemas.microsoft.com/office/drawing/2014/main" id="{D3F7AEED-5F8A-4CE3-8612-3D11681CE565}"/>
              </a:ext>
            </a:extLst>
          </p:cNvPr>
          <p:cNvGrpSpPr/>
          <p:nvPr/>
        </p:nvGrpSpPr>
        <p:grpSpPr>
          <a:xfrm>
            <a:off x="5587347" y="2115362"/>
            <a:ext cx="2637690" cy="771814"/>
            <a:chOff x="898116" y="2379131"/>
            <a:chExt cx="2637690" cy="771814"/>
          </a:xfrm>
        </p:grpSpPr>
        <p:cxnSp>
          <p:nvCxnSpPr>
            <p:cNvPr id="13" name="Straight Arrow Connector 12">
              <a:extLst>
                <a:ext uri="{FF2B5EF4-FFF2-40B4-BE49-F238E27FC236}">
                  <a16:creationId xmlns:a16="http://schemas.microsoft.com/office/drawing/2014/main" id="{AE631017-84CC-448B-A696-C6A7899750CC}"/>
                </a:ext>
              </a:extLst>
            </p:cNvPr>
            <p:cNvCxnSpPr/>
            <p:nvPr/>
          </p:nvCxnSpPr>
          <p:spPr>
            <a:xfrm>
              <a:off x="898116" y="2379133"/>
              <a:ext cx="918307" cy="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5085F955-410F-4676-9137-B1426CED51DF}"/>
                </a:ext>
              </a:extLst>
            </p:cNvPr>
            <p:cNvCxnSpPr>
              <a:cxnSpLocks/>
            </p:cNvCxnSpPr>
            <p:nvPr/>
          </p:nvCxnSpPr>
          <p:spPr>
            <a:xfrm>
              <a:off x="2695653" y="2379132"/>
              <a:ext cx="840153" cy="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11CDCB5F-B8A9-4E42-8095-656BC50C7DE6}"/>
                </a:ext>
              </a:extLst>
            </p:cNvPr>
            <p:cNvCxnSpPr>
              <a:cxnSpLocks/>
            </p:cNvCxnSpPr>
            <p:nvPr/>
          </p:nvCxnSpPr>
          <p:spPr>
            <a:xfrm>
              <a:off x="1816422" y="2828515"/>
              <a:ext cx="849922" cy="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DBBA45C0-A4C9-4067-9990-66E6BC80D79B}"/>
                </a:ext>
              </a:extLst>
            </p:cNvPr>
            <p:cNvCxnSpPr>
              <a:cxnSpLocks/>
            </p:cNvCxnSpPr>
            <p:nvPr/>
          </p:nvCxnSpPr>
          <p:spPr>
            <a:xfrm>
              <a:off x="1816422" y="2379131"/>
              <a:ext cx="0" cy="429845"/>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81A2EEC2-BFA6-4BCD-A952-A44C3F4ADCB7}"/>
                </a:ext>
              </a:extLst>
            </p:cNvPr>
            <p:cNvCxnSpPr>
              <a:cxnSpLocks/>
            </p:cNvCxnSpPr>
            <p:nvPr/>
          </p:nvCxnSpPr>
          <p:spPr>
            <a:xfrm>
              <a:off x="2666345" y="2398669"/>
              <a:ext cx="0" cy="429845"/>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EC0204F9-BD8D-41BA-B278-46DAB6389383}"/>
                </a:ext>
              </a:extLst>
            </p:cNvPr>
            <p:cNvCxnSpPr/>
            <p:nvPr/>
          </p:nvCxnSpPr>
          <p:spPr>
            <a:xfrm>
              <a:off x="1861607" y="2395008"/>
              <a:ext cx="762000" cy="390768"/>
            </a:xfrm>
            <a:prstGeom prst="straightConnector1">
              <a:avLst/>
            </a:prstGeom>
            <a:ln>
              <a:solidFill>
                <a:srgbClr val="C00000"/>
              </a:solidFill>
              <a:prstDash val="dash"/>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D8FC02F1-119B-4837-9F34-5CF58ED7324C}"/>
                </a:ext>
              </a:extLst>
            </p:cNvPr>
            <p:cNvSpPr txBox="1"/>
            <p:nvPr/>
          </p:nvSpPr>
          <p:spPr>
            <a:xfrm>
              <a:off x="1285468" y="2453869"/>
              <a:ext cx="730738"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2.4 in</a:t>
              </a:r>
            </a:p>
          </p:txBody>
        </p:sp>
        <p:sp>
          <p:nvSpPr>
            <p:cNvPr id="20" name="TextBox 19">
              <a:extLst>
                <a:ext uri="{FF2B5EF4-FFF2-40B4-BE49-F238E27FC236}">
                  <a16:creationId xmlns:a16="http://schemas.microsoft.com/office/drawing/2014/main" id="{43A1714C-2598-4C1D-9C74-F481340C19E8}"/>
                </a:ext>
              </a:extLst>
            </p:cNvPr>
            <p:cNvSpPr txBox="1"/>
            <p:nvPr/>
          </p:nvSpPr>
          <p:spPr>
            <a:xfrm>
              <a:off x="2018160" y="2873946"/>
              <a:ext cx="730738"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9 in</a:t>
              </a:r>
            </a:p>
          </p:txBody>
        </p:sp>
        <p:sp>
          <p:nvSpPr>
            <p:cNvPr id="21" name="TextBox 20">
              <a:extLst>
                <a:ext uri="{FF2B5EF4-FFF2-40B4-BE49-F238E27FC236}">
                  <a16:creationId xmlns:a16="http://schemas.microsoft.com/office/drawing/2014/main" id="{0B371DB9-B55F-478E-BBF6-66223C2E847E}"/>
                </a:ext>
              </a:extLst>
            </p:cNvPr>
            <p:cNvSpPr txBox="1"/>
            <p:nvPr/>
          </p:nvSpPr>
          <p:spPr>
            <a:xfrm rot="2040000">
              <a:off x="2018160" y="2414792"/>
              <a:ext cx="730738"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9.3 in</a:t>
              </a:r>
            </a:p>
          </p:txBody>
        </p:sp>
      </p:grpSp>
      <p:sp>
        <p:nvSpPr>
          <p:cNvPr id="22" name="Arrow: Right 21">
            <a:extLst>
              <a:ext uri="{FF2B5EF4-FFF2-40B4-BE49-F238E27FC236}">
                <a16:creationId xmlns:a16="http://schemas.microsoft.com/office/drawing/2014/main" id="{F3FADC08-A73A-49B5-A469-54B5EF66B6C5}"/>
              </a:ext>
            </a:extLst>
          </p:cNvPr>
          <p:cNvSpPr/>
          <p:nvPr/>
        </p:nvSpPr>
        <p:spPr>
          <a:xfrm>
            <a:off x="5587258" y="4681376"/>
            <a:ext cx="978408" cy="25994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D012209-324B-4021-A9C8-73BE00D6F0CA}"/>
              </a:ext>
            </a:extLst>
          </p:cNvPr>
          <p:cNvSpPr txBox="1"/>
          <p:nvPr/>
        </p:nvSpPr>
        <p:spPr>
          <a:xfrm>
            <a:off x="5218967" y="4007583"/>
            <a:ext cx="1688124"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t>After setup revision</a:t>
            </a:r>
            <a:endParaRPr lang="en-US"/>
          </a:p>
        </p:txBody>
      </p:sp>
      <p:pic>
        <p:nvPicPr>
          <p:cNvPr id="9" name="Picture 9" descr="A close up of a map&#10;&#10;Description generated with very high confidence">
            <a:extLst>
              <a:ext uri="{FF2B5EF4-FFF2-40B4-BE49-F238E27FC236}">
                <a16:creationId xmlns:a16="http://schemas.microsoft.com/office/drawing/2014/main" id="{D52E7830-4CE2-46B5-A52E-B42792AAA1B1}"/>
              </a:ext>
            </a:extLst>
          </p:cNvPr>
          <p:cNvPicPr>
            <a:picLocks noChangeAspect="1"/>
          </p:cNvPicPr>
          <p:nvPr/>
        </p:nvPicPr>
        <p:blipFill>
          <a:blip r:embed="rId3"/>
          <a:stretch>
            <a:fillRect/>
          </a:stretch>
        </p:blipFill>
        <p:spPr>
          <a:xfrm>
            <a:off x="6838682" y="2883258"/>
            <a:ext cx="4514044" cy="3377484"/>
          </a:xfrm>
          <a:prstGeom prst="rect">
            <a:avLst/>
          </a:prstGeom>
        </p:spPr>
      </p:pic>
      <p:pic>
        <p:nvPicPr>
          <p:cNvPr id="12" name="Picture 23" descr="A close up of a map&#10;&#10;Description generated with high confidence">
            <a:extLst>
              <a:ext uri="{FF2B5EF4-FFF2-40B4-BE49-F238E27FC236}">
                <a16:creationId xmlns:a16="http://schemas.microsoft.com/office/drawing/2014/main" id="{36F8A9F6-F235-4409-BCA0-17CCC4B39406}"/>
              </a:ext>
            </a:extLst>
          </p:cNvPr>
          <p:cNvPicPr>
            <a:picLocks noChangeAspect="1"/>
          </p:cNvPicPr>
          <p:nvPr/>
        </p:nvPicPr>
        <p:blipFill>
          <a:blip r:embed="rId4"/>
          <a:stretch>
            <a:fillRect/>
          </a:stretch>
        </p:blipFill>
        <p:spPr>
          <a:xfrm>
            <a:off x="678287" y="2883258"/>
            <a:ext cx="4535510" cy="3377485"/>
          </a:xfrm>
          <a:prstGeom prst="rect">
            <a:avLst/>
          </a:prstGeom>
        </p:spPr>
      </p:pic>
    </p:spTree>
    <p:extLst>
      <p:ext uri="{BB962C8B-B14F-4D97-AF65-F5344CB8AC3E}">
        <p14:creationId xmlns:p14="http://schemas.microsoft.com/office/powerpoint/2010/main" val="40028039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AA74-9038-4CDA-86E6-9071DEA35F6F}"/>
              </a:ext>
            </a:extLst>
          </p:cNvPr>
          <p:cNvSpPr>
            <a:spLocks noGrp="1"/>
          </p:cNvSpPr>
          <p:nvPr>
            <p:ph type="title"/>
          </p:nvPr>
        </p:nvSpPr>
        <p:spPr>
          <a:xfrm>
            <a:off x="1038665" y="61912"/>
            <a:ext cx="10058400" cy="775280"/>
          </a:xfrm>
        </p:spPr>
        <p:txBody>
          <a:bodyPr>
            <a:normAutofit fontScale="90000"/>
          </a:bodyPr>
          <a:lstStyle/>
          <a:p>
            <a:r>
              <a:rPr lang="en-US"/>
              <a:t>Sensing– Performance Characterization</a:t>
            </a:r>
          </a:p>
        </p:txBody>
      </p:sp>
      <p:sp>
        <p:nvSpPr>
          <p:cNvPr id="4" name="Slide Number Placeholder 3">
            <a:extLst>
              <a:ext uri="{FF2B5EF4-FFF2-40B4-BE49-F238E27FC236}">
                <a16:creationId xmlns:a16="http://schemas.microsoft.com/office/drawing/2014/main" id="{743B2E55-D733-42A5-A001-6A087033563C}"/>
              </a:ext>
            </a:extLst>
          </p:cNvPr>
          <p:cNvSpPr>
            <a:spLocks noGrp="1"/>
          </p:cNvSpPr>
          <p:nvPr>
            <p:ph type="sldNum" sz="quarter" idx="12"/>
          </p:nvPr>
        </p:nvSpPr>
        <p:spPr/>
        <p:txBody>
          <a:bodyPr/>
          <a:lstStyle/>
          <a:p>
            <a:fld id="{13C20B66-9CB3-4B57-BCF5-80EC90ADA063}" type="slidenum">
              <a:rPr lang="en-US" smtClean="0"/>
              <a:t>35</a:t>
            </a:fld>
            <a:endParaRPr lang="en-US"/>
          </a:p>
        </p:txBody>
      </p:sp>
      <p:sp>
        <p:nvSpPr>
          <p:cNvPr id="5" name="Date Placeholder 4">
            <a:extLst>
              <a:ext uri="{FF2B5EF4-FFF2-40B4-BE49-F238E27FC236}">
                <a16:creationId xmlns:a16="http://schemas.microsoft.com/office/drawing/2014/main" id="{E6BFFAF5-3F3F-4DE4-8E36-E32CA2085F1B}"/>
              </a:ext>
            </a:extLst>
          </p:cNvPr>
          <p:cNvSpPr>
            <a:spLocks noGrp="1"/>
          </p:cNvSpPr>
          <p:nvPr>
            <p:ph type="dt" sz="half" idx="2"/>
          </p:nvPr>
        </p:nvSpPr>
        <p:spPr/>
        <p:txBody>
          <a:bodyPr/>
          <a:lstStyle/>
          <a:p>
            <a:r>
              <a:rPr lang="en-US"/>
              <a:t>March 2019</a:t>
            </a:r>
          </a:p>
        </p:txBody>
      </p:sp>
      <p:graphicFrame>
        <p:nvGraphicFramePr>
          <p:cNvPr id="10" name="Content Placeholder 5">
            <a:extLst>
              <a:ext uri="{FF2B5EF4-FFF2-40B4-BE49-F238E27FC236}">
                <a16:creationId xmlns:a16="http://schemas.microsoft.com/office/drawing/2014/main" id="{687253DB-BBDC-4AEE-A45F-019AA8423C97}"/>
              </a:ext>
            </a:extLst>
          </p:cNvPr>
          <p:cNvGraphicFramePr>
            <a:graphicFrameLocks/>
          </p:cNvGraphicFramePr>
          <p:nvPr>
            <p:extLst>
              <p:ext uri="{D42A27DB-BD31-4B8C-83A1-F6EECF244321}">
                <p14:modId xmlns:p14="http://schemas.microsoft.com/office/powerpoint/2010/main" val="2297056650"/>
              </p:ext>
            </p:extLst>
          </p:nvPr>
        </p:nvGraphicFramePr>
        <p:xfrm>
          <a:off x="200831" y="1797554"/>
          <a:ext cx="11859564" cy="3003861"/>
        </p:xfrm>
        <a:graphic>
          <a:graphicData uri="http://schemas.openxmlformats.org/drawingml/2006/table">
            <a:tbl>
              <a:tblPr firstRow="1" bandRow="1">
                <a:tableStyleId>{073A0DAA-6AF3-43AB-8588-CEC1D06C72B9}</a:tableStyleId>
              </a:tblPr>
              <a:tblGrid>
                <a:gridCol w="1992923">
                  <a:extLst>
                    <a:ext uri="{9D8B030D-6E8A-4147-A177-3AD203B41FA5}">
                      <a16:colId xmlns:a16="http://schemas.microsoft.com/office/drawing/2014/main" val="4138624484"/>
                    </a:ext>
                  </a:extLst>
                </a:gridCol>
                <a:gridCol w="3079145">
                  <a:extLst>
                    <a:ext uri="{9D8B030D-6E8A-4147-A177-3AD203B41FA5}">
                      <a16:colId xmlns:a16="http://schemas.microsoft.com/office/drawing/2014/main" val="2303089785"/>
                    </a:ext>
                  </a:extLst>
                </a:gridCol>
                <a:gridCol w="2920999">
                  <a:extLst>
                    <a:ext uri="{9D8B030D-6E8A-4147-A177-3AD203B41FA5}">
                      <a16:colId xmlns:a16="http://schemas.microsoft.com/office/drawing/2014/main" val="959219021"/>
                    </a:ext>
                  </a:extLst>
                </a:gridCol>
                <a:gridCol w="3866497">
                  <a:extLst>
                    <a:ext uri="{9D8B030D-6E8A-4147-A177-3AD203B41FA5}">
                      <a16:colId xmlns:a16="http://schemas.microsoft.com/office/drawing/2014/main" val="1877058294"/>
                    </a:ext>
                  </a:extLst>
                </a:gridCol>
              </a:tblGrid>
              <a:tr h="369201">
                <a:tc>
                  <a:txBody>
                    <a:bodyPr/>
                    <a:lstStyle/>
                    <a:p>
                      <a:pPr lvl="0">
                        <a:buNone/>
                      </a:pPr>
                      <a:r>
                        <a:rPr lang="en-US" sz="2400"/>
                        <a:t>Sensor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t>Required Accuracy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t>Rationale</a:t>
                      </a:r>
                    </a:p>
                  </a:txBody>
                  <a:tcPr/>
                </a:tc>
                <a:tc>
                  <a:txBody>
                    <a:bodyPr/>
                    <a:lstStyle/>
                    <a:p>
                      <a:r>
                        <a:rPr lang="en-US" sz="2400"/>
                        <a:t>Measured Accuracy</a:t>
                      </a:r>
                    </a:p>
                  </a:txBody>
                  <a:tcPr/>
                </a:tc>
                <a:extLst>
                  <a:ext uri="{0D108BD9-81ED-4DB2-BD59-A6C34878D82A}">
                    <a16:rowId xmlns:a16="http://schemas.microsoft.com/office/drawing/2014/main" val="3699020193"/>
                  </a:ext>
                </a:extLst>
              </a:tr>
              <a:tr h="816130">
                <a:tc>
                  <a:txBody>
                    <a:bodyPr/>
                    <a:lstStyle/>
                    <a:p>
                      <a:pPr marL="0" lvl="0" indent="0">
                        <a:buNone/>
                      </a:pPr>
                      <a:r>
                        <a:rPr lang="en-US" sz="1800" b="1">
                          <a:solidFill>
                            <a:schemeClr val="tx1"/>
                          </a:solidFill>
                        </a:rPr>
                        <a:t>GPS</a:t>
                      </a:r>
                    </a:p>
                  </a:txBody>
                  <a:tcPr/>
                </a:tc>
                <a:tc>
                  <a:txBody>
                    <a:bodyPr/>
                    <a:lstStyle/>
                    <a:p>
                      <a:pPr marL="0" lvl="0" indent="0">
                        <a:buNone/>
                      </a:pPr>
                      <a:r>
                        <a:rPr lang="en-US" sz="1800" b="0">
                          <a:solidFill>
                            <a:schemeClr val="tx1"/>
                          </a:solidFill>
                        </a:rPr>
                        <a:t>Error must be &lt;</a:t>
                      </a:r>
                      <a:r>
                        <a:rPr lang="en-US" sz="1800" b="1">
                          <a:solidFill>
                            <a:schemeClr val="tx1"/>
                          </a:solidFill>
                        </a:rPr>
                        <a:t> 5 m</a:t>
                      </a:r>
                    </a:p>
                  </a:txBody>
                  <a:tcPr/>
                </a:tc>
                <a:tc>
                  <a:txBody>
                    <a:bodyPr/>
                    <a:lstStyle/>
                    <a:p>
                      <a:pPr marL="0" lvl="0" indent="0">
                        <a:buNone/>
                      </a:pPr>
                      <a:r>
                        <a:rPr lang="en-US" sz="1800" b="0">
                          <a:solidFill>
                            <a:schemeClr val="tx1"/>
                          </a:solidFill>
                        </a:rPr>
                        <a:t>Requirement based</a:t>
                      </a:r>
                    </a:p>
                  </a:txBody>
                  <a:tcPr/>
                </a:tc>
                <a:tc>
                  <a:txBody>
                    <a:bodyPr/>
                    <a:lstStyle/>
                    <a:p>
                      <a:pPr marL="0" lvl="0" indent="0">
                        <a:buNone/>
                      </a:pPr>
                      <a:r>
                        <a:rPr lang="en-US" sz="1800" b="0">
                          <a:solidFill>
                            <a:schemeClr val="tx1"/>
                          </a:solidFill>
                        </a:rPr>
                        <a:t>Without correction: </a:t>
                      </a:r>
                      <a:r>
                        <a:rPr lang="en-US" sz="1800" b="1" i="0" u="none" strike="noStrike" noProof="0">
                          <a:solidFill>
                            <a:srgbClr val="00B050"/>
                          </a:solidFill>
                          <a:latin typeface="Arial"/>
                        </a:rPr>
                        <a:t>1.26 +/-  0.1 m</a:t>
                      </a:r>
                      <a:endParaRPr lang="en-US" sz="1800"/>
                    </a:p>
                    <a:p>
                      <a:pPr marL="0" lvl="0" indent="0">
                        <a:buNone/>
                      </a:pPr>
                      <a:r>
                        <a:rPr lang="en-US" sz="1800" b="0">
                          <a:solidFill>
                            <a:schemeClr val="tx1"/>
                          </a:solidFill>
                        </a:rPr>
                        <a:t>With correction: </a:t>
                      </a:r>
                      <a:r>
                        <a:rPr lang="en-US" sz="1800" b="1" i="0" u="none" strike="noStrike" noProof="0">
                          <a:solidFill>
                            <a:srgbClr val="00B050"/>
                          </a:solidFill>
                          <a:latin typeface="Arial"/>
                        </a:rPr>
                        <a:t>1.79 +/-  0.1 m</a:t>
                      </a:r>
                      <a:endParaRPr lang="en-US" sz="1800" b="1">
                        <a:solidFill>
                          <a:srgbClr val="00B050"/>
                        </a:solidFill>
                      </a:endParaRPr>
                    </a:p>
                  </a:txBody>
                  <a:tcPr/>
                </a:tc>
                <a:extLst>
                  <a:ext uri="{0D108BD9-81ED-4DB2-BD59-A6C34878D82A}">
                    <a16:rowId xmlns:a16="http://schemas.microsoft.com/office/drawing/2014/main" val="3635560954"/>
                  </a:ext>
                </a:extLst>
              </a:tr>
              <a:tr h="816131">
                <a:tc>
                  <a:txBody>
                    <a:bodyPr/>
                    <a:lstStyle/>
                    <a:p>
                      <a:pPr marL="0" lvl="0" indent="0" algn="l">
                        <a:lnSpc>
                          <a:spcPct val="100000"/>
                        </a:lnSpc>
                        <a:spcBef>
                          <a:spcPts val="0"/>
                        </a:spcBef>
                        <a:spcAft>
                          <a:spcPts val="0"/>
                        </a:spcAft>
                        <a:buNone/>
                      </a:pPr>
                      <a:r>
                        <a:rPr lang="en-US" sz="1800" b="1">
                          <a:solidFill>
                            <a:schemeClr val="tx1"/>
                          </a:solidFill>
                        </a:rPr>
                        <a:t>Magnetometer</a:t>
                      </a:r>
                    </a:p>
                  </a:txBody>
                  <a:tcPr/>
                </a:tc>
                <a:tc>
                  <a:txBody>
                    <a:bodyPr/>
                    <a:lstStyle/>
                    <a:p>
                      <a:pPr marL="0" lvl="0" indent="0" algn="l">
                        <a:lnSpc>
                          <a:spcPct val="100000"/>
                        </a:lnSpc>
                        <a:spcBef>
                          <a:spcPts val="0"/>
                        </a:spcBef>
                        <a:spcAft>
                          <a:spcPts val="0"/>
                        </a:spcAft>
                        <a:buNone/>
                      </a:pPr>
                      <a:r>
                        <a:rPr lang="en-US" sz="1800" b="0">
                          <a:solidFill>
                            <a:schemeClr val="tx1"/>
                          </a:solidFill>
                        </a:rPr>
                        <a:t> </a:t>
                      </a:r>
                      <a:r>
                        <a:rPr lang="en-US" sz="1800" b="1" i="0" u="none" strike="noStrike" noProof="0">
                          <a:solidFill>
                            <a:schemeClr val="tx1"/>
                          </a:solidFill>
                          <a:latin typeface="+mn-lt"/>
                        </a:rPr>
                        <a:t>2.29° &lt; accuracy </a:t>
                      </a:r>
                      <a:r>
                        <a:rPr lang="en-US" sz="1800" b="0">
                          <a:solidFill>
                            <a:schemeClr val="tx1"/>
                          </a:solidFill>
                        </a:rPr>
                        <a:t>&lt; </a:t>
                      </a:r>
                      <a:r>
                        <a:rPr lang="en-US" sz="1800" b="1">
                          <a:solidFill>
                            <a:schemeClr val="tx1"/>
                          </a:solidFill>
                        </a:rPr>
                        <a:t>18.32°</a:t>
                      </a:r>
                    </a:p>
                  </a:txBody>
                  <a:tcPr/>
                </a:tc>
                <a:tc>
                  <a:txBody>
                    <a:bodyPr/>
                    <a:lstStyle/>
                    <a:p>
                      <a:pPr marL="0" lvl="0" indent="0" algn="l">
                        <a:lnSpc>
                          <a:spcPct val="100000"/>
                        </a:lnSpc>
                        <a:spcBef>
                          <a:spcPts val="0"/>
                        </a:spcBef>
                        <a:spcAft>
                          <a:spcPts val="0"/>
                        </a:spcAft>
                        <a:buNone/>
                      </a:pPr>
                      <a:r>
                        <a:rPr lang="en-US" sz="1800" b="0">
                          <a:solidFill>
                            <a:schemeClr val="tx1"/>
                          </a:solidFill>
                        </a:rPr>
                        <a:t>To reach an LOI from:</a:t>
                      </a:r>
                    </a:p>
                    <a:p>
                      <a:pPr marL="0" lvl="0" indent="0" algn="l">
                        <a:lnSpc>
                          <a:spcPct val="100000"/>
                        </a:lnSpc>
                        <a:spcBef>
                          <a:spcPts val="0"/>
                        </a:spcBef>
                        <a:spcAft>
                          <a:spcPts val="0"/>
                        </a:spcAft>
                        <a:buNone/>
                      </a:pPr>
                      <a:r>
                        <a:rPr lang="en-US" sz="1800" b="0">
                          <a:solidFill>
                            <a:schemeClr val="tx1"/>
                          </a:solidFill>
                        </a:rPr>
                        <a:t>250 m &lt; 31 m</a:t>
                      </a:r>
                    </a:p>
                  </a:txBody>
                  <a:tcPr/>
                </a:tc>
                <a:tc>
                  <a:txBody>
                    <a:bodyPr/>
                    <a:lstStyle/>
                    <a:p>
                      <a:pPr marL="0" lvl="0" indent="0" algn="l">
                        <a:lnSpc>
                          <a:spcPct val="100000"/>
                        </a:lnSpc>
                        <a:spcBef>
                          <a:spcPts val="0"/>
                        </a:spcBef>
                        <a:spcAft>
                          <a:spcPts val="0"/>
                        </a:spcAft>
                        <a:buNone/>
                      </a:pPr>
                      <a:r>
                        <a:rPr lang="el-GR" sz="1800" b="1" i="0" u="none" strike="noStrike" noProof="0">
                          <a:solidFill>
                            <a:srgbClr val="00B050"/>
                          </a:solidFill>
                          <a:latin typeface="Arial"/>
                        </a:rPr>
                        <a:t>+/- 1.27° </a:t>
                      </a:r>
                      <a:r>
                        <a:rPr lang="el-GR" sz="1800" b="0" i="0" u="none" strike="noStrike" noProof="0">
                          <a:solidFill>
                            <a:schemeClr val="tx1"/>
                          </a:solidFill>
                          <a:latin typeface="Arial"/>
                        </a:rPr>
                        <a:t>accuracy</a:t>
                      </a:r>
                      <a:endParaRPr lang="el-GR" sz="1800" b="0" i="0" u="none" strike="noStrike" noProof="0" err="1">
                        <a:solidFill>
                          <a:srgbClr val="00B050"/>
                        </a:solidFill>
                        <a:latin typeface="Arial"/>
                      </a:endParaRPr>
                    </a:p>
                  </a:txBody>
                  <a:tcPr/>
                </a:tc>
                <a:extLst>
                  <a:ext uri="{0D108BD9-81ED-4DB2-BD59-A6C34878D82A}">
                    <a16:rowId xmlns:a16="http://schemas.microsoft.com/office/drawing/2014/main" val="3944915977"/>
                  </a:ext>
                </a:extLst>
              </a:tr>
              <a:tr h="816130">
                <a:tc>
                  <a:txBody>
                    <a:bodyPr/>
                    <a:lstStyle/>
                    <a:p>
                      <a:pPr marL="0" lvl="0" indent="0">
                        <a:buNone/>
                      </a:pPr>
                      <a:r>
                        <a:rPr lang="en-US" sz="1800" b="1">
                          <a:solidFill>
                            <a:schemeClr val="tx1"/>
                          </a:solidFill>
                        </a:rPr>
                        <a:t>Ultrasonic sensor</a:t>
                      </a:r>
                      <a:endParaRPr lang="en-US" sz="1800"/>
                    </a:p>
                    <a:p>
                      <a:pPr marL="0" lvl="0" indent="0">
                        <a:buNone/>
                      </a:pPr>
                      <a:endParaRPr lang="en-US" sz="1800" b="0">
                        <a:solidFill>
                          <a:schemeClr val="tx1"/>
                        </a:solidFill>
                      </a:endParaRPr>
                    </a:p>
                  </a:txBody>
                  <a:tcPr/>
                </a:tc>
                <a:tc>
                  <a:txBody>
                    <a:bodyPr/>
                    <a:lstStyle/>
                    <a:p>
                      <a:pPr marL="0" lvl="0" indent="0">
                        <a:buNone/>
                      </a:pPr>
                      <a:r>
                        <a:rPr lang="en-US" sz="1800" b="0">
                          <a:solidFill>
                            <a:schemeClr val="tx1"/>
                          </a:solidFill>
                        </a:rPr>
                        <a:t>Error &lt; </a:t>
                      </a:r>
                      <a:r>
                        <a:rPr lang="en-US" sz="1800" b="1">
                          <a:solidFill>
                            <a:schemeClr val="tx1"/>
                          </a:solidFill>
                        </a:rPr>
                        <a:t>6.1 cm (2.4 in)</a:t>
                      </a:r>
                      <a:endParaRPr lang="en-US" sz="1800" b="0">
                        <a:solidFill>
                          <a:schemeClr val="tx1"/>
                        </a:solidFill>
                      </a:endParaRPr>
                    </a:p>
                  </a:txBody>
                  <a:tcPr/>
                </a:tc>
                <a:tc>
                  <a:txBody>
                    <a:bodyPr/>
                    <a:lstStyle/>
                    <a:p>
                      <a:pPr marL="0" lvl="0" indent="0">
                        <a:buNone/>
                      </a:pPr>
                      <a:r>
                        <a:rPr lang="en-US" sz="1800" b="0">
                          <a:solidFill>
                            <a:schemeClr val="tx1"/>
                          </a:solidFill>
                        </a:rPr>
                        <a:t>In order to detect a discontinuity</a:t>
                      </a:r>
                    </a:p>
                  </a:txBody>
                  <a:tcPr/>
                </a:tc>
                <a:tc>
                  <a:txBody>
                    <a:bodyPr/>
                    <a:lstStyle/>
                    <a:p>
                      <a:pPr lvl="0" algn="l">
                        <a:lnSpc>
                          <a:spcPct val="100000"/>
                        </a:lnSpc>
                        <a:spcBef>
                          <a:spcPts val="0"/>
                        </a:spcBef>
                        <a:spcAft>
                          <a:spcPts val="0"/>
                        </a:spcAft>
                        <a:buNone/>
                      </a:pPr>
                      <a:r>
                        <a:rPr lang="en-US" sz="1800" b="1" i="0" u="none" strike="noStrike" noProof="0">
                          <a:solidFill>
                            <a:srgbClr val="00B050"/>
                          </a:solidFill>
                          <a:latin typeface="Arial"/>
                        </a:rPr>
                        <a:t>0.05 cm</a:t>
                      </a:r>
                      <a:r>
                        <a:rPr lang="en-US" sz="1800" b="0" i="0" u="none" strike="noStrike" noProof="0">
                          <a:solidFill>
                            <a:schemeClr val="tx1"/>
                          </a:solidFill>
                          <a:latin typeface="Arial"/>
                        </a:rPr>
                        <a:t> error at 6.1 cm (2.4 in)</a:t>
                      </a:r>
                      <a:endParaRPr lang="en-US" sz="1800" b="0" i="0" u="none" strike="noStrike" noProof="0">
                        <a:latin typeface="Arial"/>
                      </a:endParaRPr>
                    </a:p>
                    <a:p>
                      <a:pPr marL="0" lvl="0" indent="0">
                        <a:buNone/>
                      </a:pPr>
                      <a:endParaRPr lang="en-US" sz="1800" b="0">
                        <a:solidFill>
                          <a:schemeClr val="tx1"/>
                        </a:solidFill>
                      </a:endParaRPr>
                    </a:p>
                  </a:txBody>
                  <a:tcPr/>
                </a:tc>
                <a:extLst>
                  <a:ext uri="{0D108BD9-81ED-4DB2-BD59-A6C34878D82A}">
                    <a16:rowId xmlns:a16="http://schemas.microsoft.com/office/drawing/2014/main" val="2479356872"/>
                  </a:ext>
                </a:extLst>
              </a:tr>
            </a:tbl>
          </a:graphicData>
        </a:graphic>
      </p:graphicFrame>
    </p:spTree>
    <p:extLst>
      <p:ext uri="{BB962C8B-B14F-4D97-AF65-F5344CB8AC3E}">
        <p14:creationId xmlns:p14="http://schemas.microsoft.com/office/powerpoint/2010/main" val="40978211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4714F71-95A9-49E6-B375-EE8911AD8058}"/>
              </a:ext>
            </a:extLst>
          </p:cNvPr>
          <p:cNvSpPr/>
          <p:nvPr/>
        </p:nvSpPr>
        <p:spPr>
          <a:xfrm>
            <a:off x="5039833" y="1140547"/>
            <a:ext cx="7002467" cy="4994439"/>
          </a:xfrm>
          <a:prstGeom prst="rect">
            <a:avLst/>
          </a:prstGeom>
          <a:blipFill dpi="0" rotWithShape="1">
            <a:blip r:embed="rId3">
              <a:alphaModFix amt="73000"/>
            </a:blip>
            <a:srcRec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2FAA74-9038-4CDA-86E6-9071DEA35F6F}"/>
              </a:ext>
            </a:extLst>
          </p:cNvPr>
          <p:cNvSpPr>
            <a:spLocks noGrp="1"/>
          </p:cNvSpPr>
          <p:nvPr>
            <p:ph type="title"/>
          </p:nvPr>
        </p:nvSpPr>
        <p:spPr/>
        <p:txBody>
          <a:bodyPr/>
          <a:lstStyle/>
          <a:p>
            <a:r>
              <a:rPr lang="en-US"/>
              <a:t>360° LiDAR - Test Design</a:t>
            </a:r>
          </a:p>
        </p:txBody>
      </p:sp>
      <p:sp>
        <p:nvSpPr>
          <p:cNvPr id="4" name="Slide Number Placeholder 3">
            <a:extLst>
              <a:ext uri="{FF2B5EF4-FFF2-40B4-BE49-F238E27FC236}">
                <a16:creationId xmlns:a16="http://schemas.microsoft.com/office/drawing/2014/main" id="{743B2E55-D733-42A5-A001-6A087033563C}"/>
              </a:ext>
            </a:extLst>
          </p:cNvPr>
          <p:cNvSpPr>
            <a:spLocks noGrp="1"/>
          </p:cNvSpPr>
          <p:nvPr>
            <p:ph type="sldNum" sz="quarter" idx="12"/>
          </p:nvPr>
        </p:nvSpPr>
        <p:spPr/>
        <p:txBody>
          <a:bodyPr/>
          <a:lstStyle/>
          <a:p>
            <a:fld id="{13C20B66-9CB3-4B57-BCF5-80EC90ADA063}" type="slidenum">
              <a:rPr lang="en-US" smtClean="0"/>
              <a:t>36</a:t>
            </a:fld>
            <a:endParaRPr lang="en-US"/>
          </a:p>
        </p:txBody>
      </p:sp>
      <p:sp>
        <p:nvSpPr>
          <p:cNvPr id="5" name="Date Placeholder 4">
            <a:extLst>
              <a:ext uri="{FF2B5EF4-FFF2-40B4-BE49-F238E27FC236}">
                <a16:creationId xmlns:a16="http://schemas.microsoft.com/office/drawing/2014/main" id="{E6BFFAF5-3F3F-4DE4-8E36-E32CA2085F1B}"/>
              </a:ext>
            </a:extLst>
          </p:cNvPr>
          <p:cNvSpPr>
            <a:spLocks noGrp="1"/>
          </p:cNvSpPr>
          <p:nvPr>
            <p:ph type="dt" sz="half" idx="2"/>
          </p:nvPr>
        </p:nvSpPr>
        <p:spPr/>
        <p:txBody>
          <a:bodyPr/>
          <a:lstStyle/>
          <a:p>
            <a:r>
              <a:rPr lang="en-US"/>
              <a:t>March 2019</a:t>
            </a:r>
          </a:p>
        </p:txBody>
      </p:sp>
      <p:grpSp>
        <p:nvGrpSpPr>
          <p:cNvPr id="8" name="Group 7">
            <a:extLst>
              <a:ext uri="{FF2B5EF4-FFF2-40B4-BE49-F238E27FC236}">
                <a16:creationId xmlns:a16="http://schemas.microsoft.com/office/drawing/2014/main" id="{35F192EE-BB09-47F7-879B-C02AA6B75FF7}"/>
              </a:ext>
            </a:extLst>
          </p:cNvPr>
          <p:cNvGrpSpPr/>
          <p:nvPr/>
        </p:nvGrpSpPr>
        <p:grpSpPr>
          <a:xfrm>
            <a:off x="6475227" y="1229316"/>
            <a:ext cx="5477336" cy="4687156"/>
            <a:chOff x="3721395" y="1541897"/>
            <a:chExt cx="5477336" cy="4687156"/>
          </a:xfrm>
        </p:grpSpPr>
        <p:sp>
          <p:nvSpPr>
            <p:cNvPr id="9" name="Rectangle 8">
              <a:extLst>
                <a:ext uri="{FF2B5EF4-FFF2-40B4-BE49-F238E27FC236}">
                  <a16:creationId xmlns:a16="http://schemas.microsoft.com/office/drawing/2014/main" id="{4FE35EE9-3707-47A2-8B94-7DEC3A6381AB}"/>
                </a:ext>
              </a:extLst>
            </p:cNvPr>
            <p:cNvSpPr/>
            <p:nvPr/>
          </p:nvSpPr>
          <p:spPr>
            <a:xfrm>
              <a:off x="3721395" y="1961707"/>
              <a:ext cx="3880884" cy="2934586"/>
            </a:xfrm>
            <a:prstGeom prst="rect">
              <a:avLst/>
            </a:prstGeom>
            <a:pattFill prst="dotGrid">
              <a:fgClr>
                <a:srgbClr val="00B050"/>
              </a:fgClr>
              <a:bgClr>
                <a:schemeClr val="bg1"/>
              </a:bgClr>
            </a:pattFill>
            <a:ln w="9525">
              <a:solidFill>
                <a:srgbClr val="00B050">
                  <a:alpha val="7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7F2F18-DBD9-4CA3-ADFA-4A82CC9D6B63}"/>
                </a:ext>
              </a:extLst>
            </p:cNvPr>
            <p:cNvSpPr/>
            <p:nvPr/>
          </p:nvSpPr>
          <p:spPr>
            <a:xfrm rot="1277884">
              <a:off x="4109930" y="2822337"/>
              <a:ext cx="329610" cy="308344"/>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10">
              <a:extLst>
                <a:ext uri="{FF2B5EF4-FFF2-40B4-BE49-F238E27FC236}">
                  <a16:creationId xmlns:a16="http://schemas.microsoft.com/office/drawing/2014/main" id="{F87B5A65-4A16-443D-BD85-B4CFCDDB0A40}"/>
                </a:ext>
              </a:extLst>
            </p:cNvPr>
            <p:cNvSpPr/>
            <p:nvPr/>
          </p:nvSpPr>
          <p:spPr>
            <a:xfrm>
              <a:off x="4789971" y="2406056"/>
              <a:ext cx="419096" cy="419096"/>
            </a:xfrm>
            <a:prstGeom prst="clou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239E82D-3E13-4450-9487-98721D6C2B5A}"/>
                </a:ext>
              </a:extLst>
            </p:cNvPr>
            <p:cNvSpPr/>
            <p:nvPr/>
          </p:nvSpPr>
          <p:spPr>
            <a:xfrm>
              <a:off x="5613322" y="2264862"/>
              <a:ext cx="361507" cy="36150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1E2CEC0-942F-49D7-82C2-E1DB5E29B142}"/>
                </a:ext>
              </a:extLst>
            </p:cNvPr>
            <p:cNvSpPr/>
            <p:nvPr/>
          </p:nvSpPr>
          <p:spPr>
            <a:xfrm>
              <a:off x="6439008" y="2488014"/>
              <a:ext cx="255180" cy="25518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615859C-78C9-48DC-8B8E-E9539F80466D}"/>
                </a:ext>
              </a:extLst>
            </p:cNvPr>
            <p:cNvSpPr/>
            <p:nvPr/>
          </p:nvSpPr>
          <p:spPr>
            <a:xfrm>
              <a:off x="6979829" y="2950016"/>
              <a:ext cx="165250" cy="16525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A4C58D4-F97C-4147-A41A-B0FC8B0C2130}"/>
                </a:ext>
              </a:extLst>
            </p:cNvPr>
            <p:cNvSpPr txBox="1"/>
            <p:nvPr/>
          </p:nvSpPr>
          <p:spPr>
            <a:xfrm>
              <a:off x="4517668" y="1668803"/>
              <a:ext cx="847395" cy="307777"/>
            </a:xfrm>
            <a:prstGeom prst="rect">
              <a:avLst/>
            </a:prstGeom>
            <a:solidFill>
              <a:schemeClr val="bg1"/>
            </a:solidFill>
            <a:ln>
              <a:solidFill>
                <a:schemeClr val="tx1"/>
              </a:solidFill>
            </a:ln>
          </p:spPr>
          <p:txBody>
            <a:bodyPr wrap="square" rtlCol="0">
              <a:spAutoFit/>
            </a:bodyPr>
            <a:lstStyle/>
            <a:p>
              <a:pPr algn="ctr"/>
              <a:r>
                <a:rPr lang="en-US" sz="1400"/>
                <a:t>Rock</a:t>
              </a:r>
            </a:p>
          </p:txBody>
        </p:sp>
        <p:sp>
          <p:nvSpPr>
            <p:cNvPr id="17" name="TextBox 16">
              <a:extLst>
                <a:ext uri="{FF2B5EF4-FFF2-40B4-BE49-F238E27FC236}">
                  <a16:creationId xmlns:a16="http://schemas.microsoft.com/office/drawing/2014/main" id="{B51ED902-83BB-4710-BB5E-F6E757D8C755}"/>
                </a:ext>
              </a:extLst>
            </p:cNvPr>
            <p:cNvSpPr txBox="1"/>
            <p:nvPr/>
          </p:nvSpPr>
          <p:spPr>
            <a:xfrm>
              <a:off x="7309379" y="1541897"/>
              <a:ext cx="1732171" cy="307777"/>
            </a:xfrm>
            <a:prstGeom prst="rect">
              <a:avLst/>
            </a:prstGeom>
            <a:solidFill>
              <a:schemeClr val="bg1"/>
            </a:solidFill>
            <a:ln>
              <a:solidFill>
                <a:schemeClr val="tx1"/>
              </a:solidFill>
            </a:ln>
          </p:spPr>
          <p:txBody>
            <a:bodyPr wrap="square" rtlCol="0">
              <a:spAutoFit/>
            </a:bodyPr>
            <a:lstStyle/>
            <a:p>
              <a:pPr algn="ctr"/>
              <a:r>
                <a:rPr lang="en-US" sz="1400"/>
                <a:t>Cylinder Objects</a:t>
              </a:r>
            </a:p>
          </p:txBody>
        </p:sp>
        <p:sp>
          <p:nvSpPr>
            <p:cNvPr id="18" name="TextBox 17">
              <a:extLst>
                <a:ext uri="{FF2B5EF4-FFF2-40B4-BE49-F238E27FC236}">
                  <a16:creationId xmlns:a16="http://schemas.microsoft.com/office/drawing/2014/main" id="{638DAA94-94C4-4818-A43C-D578880C5D3C}"/>
                </a:ext>
              </a:extLst>
            </p:cNvPr>
            <p:cNvSpPr txBox="1"/>
            <p:nvPr/>
          </p:nvSpPr>
          <p:spPr>
            <a:xfrm>
              <a:off x="7677036" y="2157451"/>
              <a:ext cx="924190" cy="307777"/>
            </a:xfrm>
            <a:prstGeom prst="rect">
              <a:avLst/>
            </a:prstGeom>
            <a:solidFill>
              <a:schemeClr val="bg1"/>
            </a:solidFill>
            <a:ln>
              <a:solidFill>
                <a:schemeClr val="tx1"/>
              </a:solidFill>
            </a:ln>
          </p:spPr>
          <p:txBody>
            <a:bodyPr wrap="square" rtlCol="0">
              <a:spAutoFit/>
            </a:bodyPr>
            <a:lstStyle/>
            <a:p>
              <a:pPr algn="ctr"/>
              <a:r>
                <a:rPr lang="en-US" sz="1400" b="1"/>
                <a:t>B</a:t>
              </a:r>
              <a:r>
                <a:rPr lang="en-US" sz="1400"/>
                <a:t> = 1 in</a:t>
              </a:r>
            </a:p>
          </p:txBody>
        </p:sp>
        <p:sp>
          <p:nvSpPr>
            <p:cNvPr id="19" name="TextBox 18">
              <a:extLst>
                <a:ext uri="{FF2B5EF4-FFF2-40B4-BE49-F238E27FC236}">
                  <a16:creationId xmlns:a16="http://schemas.microsoft.com/office/drawing/2014/main" id="{D82F5763-3A29-4AB1-BBFA-24842DBF1320}"/>
                </a:ext>
              </a:extLst>
            </p:cNvPr>
            <p:cNvSpPr txBox="1"/>
            <p:nvPr/>
          </p:nvSpPr>
          <p:spPr>
            <a:xfrm>
              <a:off x="7677036" y="2465228"/>
              <a:ext cx="921728" cy="307777"/>
            </a:xfrm>
            <a:prstGeom prst="rect">
              <a:avLst/>
            </a:prstGeom>
            <a:solidFill>
              <a:schemeClr val="bg1"/>
            </a:solidFill>
            <a:ln>
              <a:solidFill>
                <a:schemeClr val="tx1"/>
              </a:solidFill>
            </a:ln>
          </p:spPr>
          <p:txBody>
            <a:bodyPr wrap="square" rtlCol="0">
              <a:spAutoFit/>
            </a:bodyPr>
            <a:lstStyle/>
            <a:p>
              <a:pPr algn="ctr"/>
              <a:r>
                <a:rPr lang="en-US" sz="1400" b="1"/>
                <a:t>C</a:t>
              </a:r>
              <a:r>
                <a:rPr lang="en-US" sz="1400"/>
                <a:t> &lt; 1 in</a:t>
              </a:r>
            </a:p>
          </p:txBody>
        </p:sp>
        <p:sp>
          <p:nvSpPr>
            <p:cNvPr id="20" name="TextBox 19">
              <a:extLst>
                <a:ext uri="{FF2B5EF4-FFF2-40B4-BE49-F238E27FC236}">
                  <a16:creationId xmlns:a16="http://schemas.microsoft.com/office/drawing/2014/main" id="{75761820-6080-4F61-9342-C309B64D319D}"/>
                </a:ext>
              </a:extLst>
            </p:cNvPr>
            <p:cNvSpPr txBox="1"/>
            <p:nvPr/>
          </p:nvSpPr>
          <p:spPr>
            <a:xfrm>
              <a:off x="7674574" y="1849674"/>
              <a:ext cx="924190" cy="307777"/>
            </a:xfrm>
            <a:prstGeom prst="rect">
              <a:avLst/>
            </a:prstGeom>
            <a:solidFill>
              <a:schemeClr val="bg1"/>
            </a:solidFill>
            <a:ln>
              <a:solidFill>
                <a:schemeClr val="tx1"/>
              </a:solidFill>
            </a:ln>
          </p:spPr>
          <p:txBody>
            <a:bodyPr wrap="square" rtlCol="0">
              <a:spAutoFit/>
            </a:bodyPr>
            <a:lstStyle/>
            <a:p>
              <a:pPr algn="ctr"/>
              <a:r>
                <a:rPr lang="en-US" sz="1400"/>
                <a:t> </a:t>
              </a:r>
              <a:r>
                <a:rPr lang="en-US" sz="1400" b="1"/>
                <a:t>A</a:t>
              </a:r>
              <a:r>
                <a:rPr lang="en-US" sz="1400"/>
                <a:t> &gt; 1 in</a:t>
              </a:r>
            </a:p>
          </p:txBody>
        </p:sp>
        <p:cxnSp>
          <p:nvCxnSpPr>
            <p:cNvPr id="21" name="Straight Arrow Connector 20">
              <a:extLst>
                <a:ext uri="{FF2B5EF4-FFF2-40B4-BE49-F238E27FC236}">
                  <a16:creationId xmlns:a16="http://schemas.microsoft.com/office/drawing/2014/main" id="{07B22D7F-8C01-496C-9520-21D98648FDB9}"/>
                </a:ext>
              </a:extLst>
            </p:cNvPr>
            <p:cNvCxnSpPr>
              <a:cxnSpLocks/>
              <a:stCxn id="16" idx="2"/>
              <a:endCxn id="11" idx="3"/>
            </p:cNvCxnSpPr>
            <p:nvPr/>
          </p:nvCxnSpPr>
          <p:spPr>
            <a:xfrm>
              <a:off x="4941366" y="1976580"/>
              <a:ext cx="58153" cy="4534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A999B07-5262-424D-B840-ECA1E4D001E0}"/>
                </a:ext>
              </a:extLst>
            </p:cNvPr>
            <p:cNvSpPr txBox="1"/>
            <p:nvPr/>
          </p:nvSpPr>
          <p:spPr>
            <a:xfrm>
              <a:off x="7889550" y="3180013"/>
              <a:ext cx="1309181" cy="523220"/>
            </a:xfrm>
            <a:prstGeom prst="rect">
              <a:avLst/>
            </a:prstGeom>
            <a:solidFill>
              <a:schemeClr val="bg1"/>
            </a:solidFill>
            <a:ln>
              <a:solidFill>
                <a:schemeClr val="tx1"/>
              </a:solidFill>
            </a:ln>
          </p:spPr>
          <p:txBody>
            <a:bodyPr wrap="square" rtlCol="0">
              <a:spAutoFit/>
            </a:bodyPr>
            <a:lstStyle/>
            <a:p>
              <a:pPr algn="ctr"/>
              <a:r>
                <a:rPr lang="en-US" sz="1400"/>
                <a:t>Gridded Cutting Mat</a:t>
              </a:r>
            </a:p>
          </p:txBody>
        </p:sp>
        <p:cxnSp>
          <p:nvCxnSpPr>
            <p:cNvPr id="24" name="Straight Arrow Connector 23">
              <a:extLst>
                <a:ext uri="{FF2B5EF4-FFF2-40B4-BE49-F238E27FC236}">
                  <a16:creationId xmlns:a16="http://schemas.microsoft.com/office/drawing/2014/main" id="{B768FB37-84A7-4C59-B609-8482254FD41B}"/>
                </a:ext>
              </a:extLst>
            </p:cNvPr>
            <p:cNvCxnSpPr>
              <a:cxnSpLocks/>
              <a:stCxn id="23" idx="1"/>
              <a:endCxn id="9" idx="3"/>
            </p:cNvCxnSpPr>
            <p:nvPr/>
          </p:nvCxnSpPr>
          <p:spPr>
            <a:xfrm flipH="1" flipV="1">
              <a:off x="7602279" y="3429000"/>
              <a:ext cx="287271" cy="1262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5747AED-BCEF-4106-AEB7-7CF84DD87D6A}"/>
                </a:ext>
              </a:extLst>
            </p:cNvPr>
            <p:cNvCxnSpPr>
              <a:cxnSpLocks/>
              <a:stCxn id="26" idx="1"/>
              <a:endCxn id="32" idx="5"/>
            </p:cNvCxnSpPr>
            <p:nvPr/>
          </p:nvCxnSpPr>
          <p:spPr>
            <a:xfrm flipH="1" flipV="1">
              <a:off x="5911257" y="5883207"/>
              <a:ext cx="390661" cy="1164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889D6B3-974F-409D-90A1-12A7C25709AB}"/>
                </a:ext>
              </a:extLst>
            </p:cNvPr>
            <p:cNvSpPr txBox="1"/>
            <p:nvPr/>
          </p:nvSpPr>
          <p:spPr>
            <a:xfrm>
              <a:off x="6301918" y="5845808"/>
              <a:ext cx="1355090" cy="307777"/>
            </a:xfrm>
            <a:prstGeom prst="rect">
              <a:avLst/>
            </a:prstGeom>
            <a:solidFill>
              <a:schemeClr val="bg1"/>
            </a:solidFill>
            <a:ln>
              <a:solidFill>
                <a:schemeClr val="tx1"/>
              </a:solidFill>
            </a:ln>
          </p:spPr>
          <p:txBody>
            <a:bodyPr wrap="square" rtlCol="0">
              <a:spAutoFit/>
            </a:bodyPr>
            <a:lstStyle/>
            <a:p>
              <a:pPr algn="ctr"/>
              <a:r>
                <a:rPr lang="en-US" sz="1400"/>
                <a:t>360 ° LiDAR</a:t>
              </a:r>
            </a:p>
          </p:txBody>
        </p:sp>
        <p:pic>
          <p:nvPicPr>
            <p:cNvPr id="27" name="Graphic 26" descr="Computer">
              <a:extLst>
                <a:ext uri="{FF2B5EF4-FFF2-40B4-BE49-F238E27FC236}">
                  <a16:creationId xmlns:a16="http://schemas.microsoft.com/office/drawing/2014/main" id="{C8F03EF7-D230-42A4-A57F-E70C4E5BF9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98616" y="5314653"/>
              <a:ext cx="914400" cy="914400"/>
            </a:xfrm>
            <a:prstGeom prst="rect">
              <a:avLst/>
            </a:prstGeom>
          </p:spPr>
        </p:pic>
        <p:cxnSp>
          <p:nvCxnSpPr>
            <p:cNvPr id="28" name="Connector: Curved 27">
              <a:extLst>
                <a:ext uri="{FF2B5EF4-FFF2-40B4-BE49-F238E27FC236}">
                  <a16:creationId xmlns:a16="http://schemas.microsoft.com/office/drawing/2014/main" id="{13356706-4231-463D-81A0-614C24C71676}"/>
                </a:ext>
              </a:extLst>
            </p:cNvPr>
            <p:cNvCxnSpPr>
              <a:cxnSpLocks/>
              <a:stCxn id="32" idx="4"/>
              <a:endCxn id="27" idx="3"/>
            </p:cNvCxnSpPr>
            <p:nvPr/>
          </p:nvCxnSpPr>
          <p:spPr>
            <a:xfrm rot="5400000" flipH="1">
              <a:off x="5466083" y="5618787"/>
              <a:ext cx="164295" cy="470429"/>
            </a:xfrm>
            <a:prstGeom prst="curvedConnector4">
              <a:avLst>
                <a:gd name="adj1" fmla="val -139140"/>
                <a:gd name="adj2" fmla="val 6921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47E8FE7-E788-4D68-A043-0479C6561ED9}"/>
                </a:ext>
              </a:extLst>
            </p:cNvPr>
            <p:cNvCxnSpPr>
              <a:stCxn id="32" idx="7"/>
              <a:endCxn id="14" idx="5"/>
            </p:cNvCxnSpPr>
            <p:nvPr/>
          </p:nvCxnSpPr>
          <p:spPr>
            <a:xfrm flipV="1">
              <a:off x="5911257" y="3091066"/>
              <a:ext cx="1209622" cy="2536516"/>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A5E4719-9CE5-4E30-BE7E-C7233174FEE3}"/>
                </a:ext>
              </a:extLst>
            </p:cNvPr>
            <p:cNvCxnSpPr>
              <a:cxnSpLocks/>
              <a:stCxn id="32" idx="0"/>
              <a:endCxn id="12" idx="4"/>
            </p:cNvCxnSpPr>
            <p:nvPr/>
          </p:nvCxnSpPr>
          <p:spPr>
            <a:xfrm flipV="1">
              <a:off x="5783445" y="2626369"/>
              <a:ext cx="10631" cy="2948272"/>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1" name="Partial Circle 30">
              <a:extLst>
                <a:ext uri="{FF2B5EF4-FFF2-40B4-BE49-F238E27FC236}">
                  <a16:creationId xmlns:a16="http://schemas.microsoft.com/office/drawing/2014/main" id="{8F6D430D-E444-409D-B2C4-B3EE24C3343A}"/>
                </a:ext>
              </a:extLst>
            </p:cNvPr>
            <p:cNvSpPr/>
            <p:nvPr/>
          </p:nvSpPr>
          <p:spPr>
            <a:xfrm rot="3635127">
              <a:off x="5349640" y="5289023"/>
              <a:ext cx="914400" cy="914400"/>
            </a:xfrm>
            <a:prstGeom prst="pie">
              <a:avLst>
                <a:gd name="adj1" fmla="val 12617669"/>
                <a:gd name="adj2" fmla="val 144851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Oval 31">
              <a:extLst>
                <a:ext uri="{FF2B5EF4-FFF2-40B4-BE49-F238E27FC236}">
                  <a16:creationId xmlns:a16="http://schemas.microsoft.com/office/drawing/2014/main" id="{87BA2B82-D8AF-4C3A-AD7A-ABAA61889A45}"/>
                </a:ext>
              </a:extLst>
            </p:cNvPr>
            <p:cNvSpPr/>
            <p:nvPr/>
          </p:nvSpPr>
          <p:spPr>
            <a:xfrm>
              <a:off x="5602691" y="5574641"/>
              <a:ext cx="361507" cy="361507"/>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BEFA0EE-CFBA-485C-BFAE-5AE9FDA2E8F3}"/>
                </a:ext>
              </a:extLst>
            </p:cNvPr>
            <p:cNvSpPr txBox="1"/>
            <p:nvPr/>
          </p:nvSpPr>
          <p:spPr>
            <a:xfrm>
              <a:off x="6165212" y="5392112"/>
              <a:ext cx="1829518" cy="307777"/>
            </a:xfrm>
            <a:prstGeom prst="rect">
              <a:avLst/>
            </a:prstGeom>
            <a:solidFill>
              <a:schemeClr val="bg1"/>
            </a:solidFill>
            <a:ln>
              <a:solidFill>
                <a:schemeClr val="tx1"/>
              </a:solidFill>
            </a:ln>
          </p:spPr>
          <p:txBody>
            <a:bodyPr wrap="square" rtlCol="0">
              <a:spAutoFit/>
            </a:bodyPr>
            <a:lstStyle/>
            <a:p>
              <a:r>
                <a:rPr lang="en-US" sz="1400"/>
                <a:t>Measurement Angle</a:t>
              </a:r>
            </a:p>
          </p:txBody>
        </p:sp>
        <p:sp>
          <p:nvSpPr>
            <p:cNvPr id="34" name="TextBox 33">
              <a:extLst>
                <a:ext uri="{FF2B5EF4-FFF2-40B4-BE49-F238E27FC236}">
                  <a16:creationId xmlns:a16="http://schemas.microsoft.com/office/drawing/2014/main" id="{07BF353C-54D1-46FB-A503-F95CE2330862}"/>
                </a:ext>
              </a:extLst>
            </p:cNvPr>
            <p:cNvSpPr txBox="1"/>
            <p:nvPr/>
          </p:nvSpPr>
          <p:spPr>
            <a:xfrm>
              <a:off x="5964198" y="1995717"/>
              <a:ext cx="351378" cy="369332"/>
            </a:xfrm>
            <a:prstGeom prst="rect">
              <a:avLst/>
            </a:prstGeom>
            <a:solidFill>
              <a:schemeClr val="bg1"/>
            </a:solidFill>
            <a:ln>
              <a:solidFill>
                <a:schemeClr val="tx1"/>
              </a:solidFill>
            </a:ln>
          </p:spPr>
          <p:txBody>
            <a:bodyPr wrap="none" rtlCol="0">
              <a:spAutoFit/>
            </a:bodyPr>
            <a:lstStyle/>
            <a:p>
              <a:r>
                <a:rPr lang="en-US" b="1"/>
                <a:t>A</a:t>
              </a:r>
            </a:p>
          </p:txBody>
        </p:sp>
        <p:sp>
          <p:nvSpPr>
            <p:cNvPr id="35" name="TextBox 34">
              <a:extLst>
                <a:ext uri="{FF2B5EF4-FFF2-40B4-BE49-F238E27FC236}">
                  <a16:creationId xmlns:a16="http://schemas.microsoft.com/office/drawing/2014/main" id="{E44C162E-9642-4809-8888-3518C5B5ECE4}"/>
                </a:ext>
              </a:extLst>
            </p:cNvPr>
            <p:cNvSpPr txBox="1"/>
            <p:nvPr/>
          </p:nvSpPr>
          <p:spPr>
            <a:xfrm>
              <a:off x="6728593" y="2173230"/>
              <a:ext cx="351378" cy="369332"/>
            </a:xfrm>
            <a:prstGeom prst="rect">
              <a:avLst/>
            </a:prstGeom>
            <a:solidFill>
              <a:schemeClr val="bg1"/>
            </a:solidFill>
            <a:ln>
              <a:solidFill>
                <a:schemeClr val="tx1"/>
              </a:solidFill>
            </a:ln>
          </p:spPr>
          <p:txBody>
            <a:bodyPr wrap="none" rtlCol="0">
              <a:spAutoFit/>
            </a:bodyPr>
            <a:lstStyle/>
            <a:p>
              <a:r>
                <a:rPr lang="en-US" b="1"/>
                <a:t>B</a:t>
              </a:r>
            </a:p>
          </p:txBody>
        </p:sp>
        <p:sp>
          <p:nvSpPr>
            <p:cNvPr id="36" name="TextBox 35">
              <a:extLst>
                <a:ext uri="{FF2B5EF4-FFF2-40B4-BE49-F238E27FC236}">
                  <a16:creationId xmlns:a16="http://schemas.microsoft.com/office/drawing/2014/main" id="{C4E74753-E962-49FE-B861-91B7841080A8}"/>
                </a:ext>
              </a:extLst>
            </p:cNvPr>
            <p:cNvSpPr txBox="1"/>
            <p:nvPr/>
          </p:nvSpPr>
          <p:spPr>
            <a:xfrm>
              <a:off x="7197990" y="2676748"/>
              <a:ext cx="351378" cy="369332"/>
            </a:xfrm>
            <a:prstGeom prst="rect">
              <a:avLst/>
            </a:prstGeom>
            <a:solidFill>
              <a:schemeClr val="bg1"/>
            </a:solidFill>
            <a:ln>
              <a:solidFill>
                <a:schemeClr val="tx1"/>
              </a:solidFill>
            </a:ln>
          </p:spPr>
          <p:txBody>
            <a:bodyPr wrap="none" rtlCol="0">
              <a:spAutoFit/>
            </a:bodyPr>
            <a:lstStyle/>
            <a:p>
              <a:r>
                <a:rPr lang="en-US" b="1"/>
                <a:t>C</a:t>
              </a:r>
            </a:p>
          </p:txBody>
        </p:sp>
      </p:grpSp>
      <p:cxnSp>
        <p:nvCxnSpPr>
          <p:cNvPr id="43" name="Straight Connector 42">
            <a:extLst>
              <a:ext uri="{FF2B5EF4-FFF2-40B4-BE49-F238E27FC236}">
                <a16:creationId xmlns:a16="http://schemas.microsoft.com/office/drawing/2014/main" id="{F720AF8A-A7CA-4272-8B79-D743CC8008BF}"/>
              </a:ext>
            </a:extLst>
          </p:cNvPr>
          <p:cNvCxnSpPr>
            <a:cxnSpLocks/>
          </p:cNvCxnSpPr>
          <p:nvPr/>
        </p:nvCxnSpPr>
        <p:spPr>
          <a:xfrm>
            <a:off x="6213181" y="4583712"/>
            <a:ext cx="226612"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291FC18-B6FE-444D-9AA9-FA32EA7AD643}"/>
              </a:ext>
            </a:extLst>
          </p:cNvPr>
          <p:cNvCxnSpPr/>
          <p:nvPr/>
        </p:nvCxnSpPr>
        <p:spPr>
          <a:xfrm>
            <a:off x="6294588" y="4583712"/>
            <a:ext cx="0" cy="859101"/>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80130C1-2C75-461C-B4FF-783FAF23C352}"/>
              </a:ext>
            </a:extLst>
          </p:cNvPr>
          <p:cNvCxnSpPr>
            <a:cxnSpLocks/>
          </p:cNvCxnSpPr>
          <p:nvPr/>
        </p:nvCxnSpPr>
        <p:spPr>
          <a:xfrm>
            <a:off x="6216840" y="5436804"/>
            <a:ext cx="226612"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E3E6691D-7A16-426D-ADCE-2D0385E57F77}"/>
              </a:ext>
            </a:extLst>
          </p:cNvPr>
          <p:cNvSpPr txBox="1"/>
          <p:nvPr/>
        </p:nvSpPr>
        <p:spPr>
          <a:xfrm>
            <a:off x="5165883" y="4796763"/>
            <a:ext cx="1060928" cy="523220"/>
          </a:xfrm>
          <a:prstGeom prst="rect">
            <a:avLst/>
          </a:prstGeom>
          <a:solidFill>
            <a:schemeClr val="bg1"/>
          </a:solidFill>
          <a:ln>
            <a:solidFill>
              <a:schemeClr val="tx1"/>
            </a:solidFill>
          </a:ln>
        </p:spPr>
        <p:txBody>
          <a:bodyPr wrap="square" rtlCol="0">
            <a:spAutoFit/>
          </a:bodyPr>
          <a:lstStyle/>
          <a:p>
            <a:r>
              <a:rPr lang="en-US" sz="1400"/>
              <a:t>Adjustable </a:t>
            </a:r>
          </a:p>
          <a:p>
            <a:r>
              <a:rPr lang="en-US" sz="1400"/>
              <a:t>Distance</a:t>
            </a:r>
          </a:p>
        </p:txBody>
      </p:sp>
      <p:sp>
        <p:nvSpPr>
          <p:cNvPr id="42" name="Content Placeholder 2">
            <a:extLst>
              <a:ext uri="{FF2B5EF4-FFF2-40B4-BE49-F238E27FC236}">
                <a16:creationId xmlns:a16="http://schemas.microsoft.com/office/drawing/2014/main" id="{6B9C0B77-1B99-458E-923B-B9AA036770D4}"/>
              </a:ext>
            </a:extLst>
          </p:cNvPr>
          <p:cNvSpPr txBox="1">
            <a:spLocks/>
          </p:cNvSpPr>
          <p:nvPr/>
        </p:nvSpPr>
        <p:spPr>
          <a:xfrm>
            <a:off x="584896" y="1249751"/>
            <a:ext cx="4200448" cy="4994439"/>
          </a:xfrm>
          <a:prstGeom prst="rect">
            <a:avLst/>
          </a:prstGeom>
        </p:spPr>
        <p:txBody>
          <a:bodyPr vert="horz" lIns="0" tIns="45720" rIns="0" bIns="45720" rtlCol="0" anchor="t">
            <a:normAutofit/>
          </a:bodyPr>
          <a:lstStyle>
            <a:lvl1pPr marL="0" indent="0" algn="l" defTabSz="914400" rtl="0" eaLnBrk="1" latinLnBrk="0" hangingPunct="1">
              <a:lnSpc>
                <a:spcPct val="90000"/>
              </a:lnSpc>
              <a:spcBef>
                <a:spcPts val="1200"/>
              </a:spcBef>
              <a:spcAft>
                <a:spcPts val="200"/>
              </a:spcAft>
              <a:buClrTx/>
              <a:buSzPct val="100000"/>
              <a:buFont typeface="Arial" panose="020B0604020202020204" pitchFamily="34" charset="0"/>
              <a:buNone/>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Tx/>
              <a:buFont typeface="Arial" panose="020B060402020202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Tx/>
              <a:buFont typeface="Arial" panose="020B0604020202020204"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Tx/>
              <a:buFont typeface="Arial" panose="020B0604020202020204"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Tx/>
              <a:buFont typeface="Arial" panose="020B0604020202020204"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b="1"/>
              <a:t>Testing for:</a:t>
            </a:r>
          </a:p>
          <a:p>
            <a:pPr lvl="1"/>
            <a:r>
              <a:rPr lang="en-US" sz="1400"/>
              <a:t>Angular measurement error</a:t>
            </a:r>
          </a:p>
          <a:p>
            <a:pPr lvl="1"/>
            <a:r>
              <a:rPr lang="en-US" sz="1400"/>
              <a:t>Distance measurement error</a:t>
            </a:r>
          </a:p>
          <a:p>
            <a:r>
              <a:rPr lang="en-US" b="1"/>
              <a:t>Key Variables:</a:t>
            </a:r>
          </a:p>
          <a:p>
            <a:pPr lvl="1"/>
            <a:r>
              <a:rPr lang="en-US" sz="1400">
                <a:cs typeface="Arial"/>
              </a:rPr>
              <a:t>Shape of objects</a:t>
            </a:r>
          </a:p>
          <a:p>
            <a:pPr lvl="1"/>
            <a:r>
              <a:rPr lang="en-US" sz="1400">
                <a:cs typeface="Arial"/>
              </a:rPr>
              <a:t>Size of objects</a:t>
            </a:r>
          </a:p>
          <a:p>
            <a:pPr lvl="1"/>
            <a:r>
              <a:rPr lang="en-US" sz="1400">
                <a:cs typeface="Arial"/>
              </a:rPr>
              <a:t>Measured distance</a:t>
            </a:r>
          </a:p>
          <a:p>
            <a:r>
              <a:rPr lang="en-US" b="1"/>
              <a:t>Procedure:</a:t>
            </a:r>
          </a:p>
          <a:p>
            <a:pPr lvl="1"/>
            <a:r>
              <a:rPr lang="en-US" sz="1400">
                <a:cs typeface="Arial"/>
              </a:rPr>
              <a:t>Procure objects and secure on cutting mat in pre-calculated locations</a:t>
            </a:r>
          </a:p>
          <a:p>
            <a:pPr lvl="1"/>
            <a:r>
              <a:rPr lang="en-US" sz="1400">
                <a:cs typeface="Arial"/>
              </a:rPr>
              <a:t>Secure RPLIDAR at a desired measuring distance</a:t>
            </a:r>
          </a:p>
          <a:p>
            <a:pPr lvl="1"/>
            <a:r>
              <a:rPr lang="en-US" sz="1400">
                <a:cs typeface="Arial"/>
              </a:rPr>
              <a:t>Perform 10 seconds of scans at 5 Hz to capture distance measurements of 50 scan frames</a:t>
            </a:r>
          </a:p>
          <a:p>
            <a:pPr lvl="1"/>
            <a:r>
              <a:rPr lang="en-US" sz="1400">
                <a:cs typeface="Arial"/>
              </a:rPr>
              <a:t>Calculate angular measurement and distance measurement error for each expected measurement per scan</a:t>
            </a:r>
          </a:p>
          <a:p>
            <a:pPr lvl="1"/>
            <a:r>
              <a:rPr lang="en-US" sz="1400">
                <a:cs typeface="Arial"/>
              </a:rPr>
              <a:t>Overlay captured data on expected results</a:t>
            </a:r>
          </a:p>
        </p:txBody>
      </p:sp>
      <p:sp>
        <p:nvSpPr>
          <p:cNvPr id="44" name="TextBox 43">
            <a:extLst>
              <a:ext uri="{FF2B5EF4-FFF2-40B4-BE49-F238E27FC236}">
                <a16:creationId xmlns:a16="http://schemas.microsoft.com/office/drawing/2014/main" id="{69520D5D-A699-4DDE-BDCB-75CF18D9B2E0}"/>
              </a:ext>
            </a:extLst>
          </p:cNvPr>
          <p:cNvSpPr txBox="1"/>
          <p:nvPr/>
        </p:nvSpPr>
        <p:spPr>
          <a:xfrm>
            <a:off x="9764158" y="3720343"/>
            <a:ext cx="1060928" cy="738664"/>
          </a:xfrm>
          <a:prstGeom prst="rect">
            <a:avLst/>
          </a:prstGeom>
          <a:solidFill>
            <a:schemeClr val="bg1"/>
          </a:solidFill>
          <a:ln>
            <a:solidFill>
              <a:schemeClr val="tx1"/>
            </a:solidFill>
          </a:ln>
        </p:spPr>
        <p:txBody>
          <a:bodyPr wrap="square" rtlCol="0">
            <a:spAutoFit/>
          </a:bodyPr>
          <a:lstStyle/>
          <a:p>
            <a:r>
              <a:rPr lang="en-US" sz="1400"/>
              <a:t>Desired Measuring Distance</a:t>
            </a:r>
          </a:p>
        </p:txBody>
      </p:sp>
      <p:cxnSp>
        <p:nvCxnSpPr>
          <p:cNvPr id="46" name="Straight Arrow Connector 45">
            <a:extLst>
              <a:ext uri="{FF2B5EF4-FFF2-40B4-BE49-F238E27FC236}">
                <a16:creationId xmlns:a16="http://schemas.microsoft.com/office/drawing/2014/main" id="{8A9DBBF9-61A1-4840-B6AB-48DAE6BFEA03}"/>
              </a:ext>
            </a:extLst>
          </p:cNvPr>
          <p:cNvCxnSpPr>
            <a:cxnSpLocks/>
            <a:stCxn id="44" idx="1"/>
          </p:cNvCxnSpPr>
          <p:nvPr/>
        </p:nvCxnSpPr>
        <p:spPr>
          <a:xfrm flipH="1" flipV="1">
            <a:off x="9426168" y="3812700"/>
            <a:ext cx="337990" cy="2769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5728B7F7-4915-4174-B074-05E8F1CE0242}"/>
              </a:ext>
            </a:extLst>
          </p:cNvPr>
          <p:cNvSpPr/>
          <p:nvPr/>
        </p:nvSpPr>
        <p:spPr>
          <a:xfrm>
            <a:off x="5489276" y="6227969"/>
            <a:ext cx="3048001" cy="369332"/>
          </a:xfrm>
          <a:prstGeom prst="rect">
            <a:avLst/>
          </a:prstGeom>
        </p:spPr>
        <p:txBody>
          <a:bodyPr wrap="square">
            <a:spAutoFit/>
          </a:bodyPr>
          <a:lstStyle/>
          <a:p>
            <a:r>
              <a:rPr lang="en-US" b="1"/>
              <a:t>Facility: </a:t>
            </a:r>
            <a:r>
              <a:rPr lang="en-US" sz="1400"/>
              <a:t>Lockheed Martin Room</a:t>
            </a:r>
            <a:endParaRPr lang="en-US" b="1"/>
          </a:p>
        </p:txBody>
      </p:sp>
      <p:sp>
        <p:nvSpPr>
          <p:cNvPr id="50" name="TextBox 49">
            <a:extLst>
              <a:ext uri="{FF2B5EF4-FFF2-40B4-BE49-F238E27FC236}">
                <a16:creationId xmlns:a16="http://schemas.microsoft.com/office/drawing/2014/main" id="{428450D1-0A1B-49CE-A76E-2F43EA0D75F6}"/>
              </a:ext>
            </a:extLst>
          </p:cNvPr>
          <p:cNvSpPr txBox="1"/>
          <p:nvPr/>
        </p:nvSpPr>
        <p:spPr>
          <a:xfrm>
            <a:off x="5339479" y="1821385"/>
            <a:ext cx="1060929" cy="738664"/>
          </a:xfrm>
          <a:prstGeom prst="rect">
            <a:avLst/>
          </a:prstGeom>
          <a:solidFill>
            <a:schemeClr val="bg1"/>
          </a:solidFill>
          <a:ln>
            <a:solidFill>
              <a:schemeClr val="tx1"/>
            </a:solidFill>
          </a:ln>
        </p:spPr>
        <p:txBody>
          <a:bodyPr wrap="square" rtlCol="0">
            <a:spAutoFit/>
          </a:bodyPr>
          <a:lstStyle/>
          <a:p>
            <a:pPr algn="ctr"/>
            <a:r>
              <a:rPr lang="en-US" sz="1400"/>
              <a:t>Square Cardboard box</a:t>
            </a:r>
          </a:p>
        </p:txBody>
      </p:sp>
      <p:cxnSp>
        <p:nvCxnSpPr>
          <p:cNvPr id="53" name="Straight Arrow Connector 52">
            <a:extLst>
              <a:ext uri="{FF2B5EF4-FFF2-40B4-BE49-F238E27FC236}">
                <a16:creationId xmlns:a16="http://schemas.microsoft.com/office/drawing/2014/main" id="{2F4BFA70-5130-4370-A690-F3566B7749D9}"/>
              </a:ext>
            </a:extLst>
          </p:cNvPr>
          <p:cNvCxnSpPr>
            <a:cxnSpLocks/>
            <a:stCxn id="50" idx="3"/>
          </p:cNvCxnSpPr>
          <p:nvPr/>
        </p:nvCxnSpPr>
        <p:spPr>
          <a:xfrm>
            <a:off x="6400408" y="2190717"/>
            <a:ext cx="474610" cy="4133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6273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4714F71-95A9-49E6-B375-EE8911AD8058}"/>
              </a:ext>
            </a:extLst>
          </p:cNvPr>
          <p:cNvSpPr/>
          <p:nvPr/>
        </p:nvSpPr>
        <p:spPr>
          <a:xfrm>
            <a:off x="5039833" y="1140547"/>
            <a:ext cx="7002467" cy="4994439"/>
          </a:xfrm>
          <a:prstGeom prst="rect">
            <a:avLst/>
          </a:prstGeom>
          <a:blipFill dpi="0" rotWithShape="1">
            <a:blip r:embed="rId3">
              <a:alphaModFix amt="73000"/>
            </a:blip>
            <a:srcRec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2FAA74-9038-4CDA-86E6-9071DEA35F6F}"/>
              </a:ext>
            </a:extLst>
          </p:cNvPr>
          <p:cNvSpPr>
            <a:spLocks noGrp="1"/>
          </p:cNvSpPr>
          <p:nvPr>
            <p:ph type="title"/>
          </p:nvPr>
        </p:nvSpPr>
        <p:spPr/>
        <p:txBody>
          <a:bodyPr/>
          <a:lstStyle/>
          <a:p>
            <a:r>
              <a:rPr lang="en-US"/>
              <a:t>360° LiDAR - Test Design</a:t>
            </a:r>
          </a:p>
        </p:txBody>
      </p:sp>
      <p:sp>
        <p:nvSpPr>
          <p:cNvPr id="4" name="Slide Number Placeholder 3">
            <a:extLst>
              <a:ext uri="{FF2B5EF4-FFF2-40B4-BE49-F238E27FC236}">
                <a16:creationId xmlns:a16="http://schemas.microsoft.com/office/drawing/2014/main" id="{743B2E55-D733-42A5-A001-6A087033563C}"/>
              </a:ext>
            </a:extLst>
          </p:cNvPr>
          <p:cNvSpPr>
            <a:spLocks noGrp="1"/>
          </p:cNvSpPr>
          <p:nvPr>
            <p:ph type="sldNum" sz="quarter" idx="12"/>
          </p:nvPr>
        </p:nvSpPr>
        <p:spPr/>
        <p:txBody>
          <a:bodyPr/>
          <a:lstStyle/>
          <a:p>
            <a:fld id="{13C20B66-9CB3-4B57-BCF5-80EC90ADA063}" type="slidenum">
              <a:rPr lang="en-US" smtClean="0"/>
              <a:t>37</a:t>
            </a:fld>
            <a:endParaRPr lang="en-US"/>
          </a:p>
        </p:txBody>
      </p:sp>
      <p:sp>
        <p:nvSpPr>
          <p:cNvPr id="5" name="Date Placeholder 4">
            <a:extLst>
              <a:ext uri="{FF2B5EF4-FFF2-40B4-BE49-F238E27FC236}">
                <a16:creationId xmlns:a16="http://schemas.microsoft.com/office/drawing/2014/main" id="{E6BFFAF5-3F3F-4DE4-8E36-E32CA2085F1B}"/>
              </a:ext>
            </a:extLst>
          </p:cNvPr>
          <p:cNvSpPr>
            <a:spLocks noGrp="1"/>
          </p:cNvSpPr>
          <p:nvPr>
            <p:ph type="dt" sz="half" idx="2"/>
          </p:nvPr>
        </p:nvSpPr>
        <p:spPr/>
        <p:txBody>
          <a:bodyPr/>
          <a:lstStyle/>
          <a:p>
            <a:r>
              <a:rPr lang="en-US"/>
              <a:t>March 2019</a:t>
            </a:r>
          </a:p>
        </p:txBody>
      </p:sp>
      <p:grpSp>
        <p:nvGrpSpPr>
          <p:cNvPr id="8" name="Group 7">
            <a:extLst>
              <a:ext uri="{FF2B5EF4-FFF2-40B4-BE49-F238E27FC236}">
                <a16:creationId xmlns:a16="http://schemas.microsoft.com/office/drawing/2014/main" id="{35F192EE-BB09-47F7-879B-C02AA6B75FF7}"/>
              </a:ext>
            </a:extLst>
          </p:cNvPr>
          <p:cNvGrpSpPr/>
          <p:nvPr/>
        </p:nvGrpSpPr>
        <p:grpSpPr>
          <a:xfrm>
            <a:off x="5339479" y="1229316"/>
            <a:ext cx="6613084" cy="4687156"/>
            <a:chOff x="2585647" y="1541897"/>
            <a:chExt cx="6613084" cy="4687156"/>
          </a:xfrm>
        </p:grpSpPr>
        <p:sp>
          <p:nvSpPr>
            <p:cNvPr id="9" name="Rectangle 8">
              <a:extLst>
                <a:ext uri="{FF2B5EF4-FFF2-40B4-BE49-F238E27FC236}">
                  <a16:creationId xmlns:a16="http://schemas.microsoft.com/office/drawing/2014/main" id="{4FE35EE9-3707-47A2-8B94-7DEC3A6381AB}"/>
                </a:ext>
              </a:extLst>
            </p:cNvPr>
            <p:cNvSpPr/>
            <p:nvPr/>
          </p:nvSpPr>
          <p:spPr>
            <a:xfrm>
              <a:off x="3721395" y="1961707"/>
              <a:ext cx="3880884" cy="2934586"/>
            </a:xfrm>
            <a:prstGeom prst="rect">
              <a:avLst/>
            </a:prstGeom>
            <a:pattFill prst="dotGrid">
              <a:fgClr>
                <a:srgbClr val="00B050"/>
              </a:fgClr>
              <a:bgClr>
                <a:schemeClr val="bg1"/>
              </a:bgClr>
            </a:pattFill>
            <a:ln w="9525">
              <a:solidFill>
                <a:srgbClr val="00B050">
                  <a:alpha val="7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7F2F18-DBD9-4CA3-ADFA-4A82CC9D6B63}"/>
                </a:ext>
              </a:extLst>
            </p:cNvPr>
            <p:cNvSpPr/>
            <p:nvPr/>
          </p:nvSpPr>
          <p:spPr>
            <a:xfrm rot="1277884">
              <a:off x="4109930" y="2822337"/>
              <a:ext cx="329610" cy="308344"/>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10">
              <a:extLst>
                <a:ext uri="{FF2B5EF4-FFF2-40B4-BE49-F238E27FC236}">
                  <a16:creationId xmlns:a16="http://schemas.microsoft.com/office/drawing/2014/main" id="{F87B5A65-4A16-443D-BD85-B4CFCDDB0A40}"/>
                </a:ext>
              </a:extLst>
            </p:cNvPr>
            <p:cNvSpPr/>
            <p:nvPr/>
          </p:nvSpPr>
          <p:spPr>
            <a:xfrm>
              <a:off x="4789971" y="2406056"/>
              <a:ext cx="419096" cy="419096"/>
            </a:xfrm>
            <a:prstGeom prst="clou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239E82D-3E13-4450-9487-98721D6C2B5A}"/>
                </a:ext>
              </a:extLst>
            </p:cNvPr>
            <p:cNvSpPr/>
            <p:nvPr/>
          </p:nvSpPr>
          <p:spPr>
            <a:xfrm>
              <a:off x="5613322" y="2264862"/>
              <a:ext cx="361507" cy="36150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1E2CEC0-942F-49D7-82C2-E1DB5E29B142}"/>
                </a:ext>
              </a:extLst>
            </p:cNvPr>
            <p:cNvSpPr/>
            <p:nvPr/>
          </p:nvSpPr>
          <p:spPr>
            <a:xfrm>
              <a:off x="6439008" y="2488014"/>
              <a:ext cx="255180" cy="25518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615859C-78C9-48DC-8B8E-E9539F80466D}"/>
                </a:ext>
              </a:extLst>
            </p:cNvPr>
            <p:cNvSpPr/>
            <p:nvPr/>
          </p:nvSpPr>
          <p:spPr>
            <a:xfrm>
              <a:off x="6979829" y="2950016"/>
              <a:ext cx="165250" cy="16525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C3AD5D6-B1FA-4A5A-932C-9310522C1E70}"/>
                </a:ext>
              </a:extLst>
            </p:cNvPr>
            <p:cNvSpPr txBox="1"/>
            <p:nvPr/>
          </p:nvSpPr>
          <p:spPr>
            <a:xfrm>
              <a:off x="2585647" y="2133966"/>
              <a:ext cx="1060929" cy="738664"/>
            </a:xfrm>
            <a:prstGeom prst="rect">
              <a:avLst/>
            </a:prstGeom>
            <a:solidFill>
              <a:schemeClr val="bg1"/>
            </a:solidFill>
            <a:ln>
              <a:solidFill>
                <a:schemeClr val="tx1"/>
              </a:solidFill>
            </a:ln>
          </p:spPr>
          <p:txBody>
            <a:bodyPr wrap="square" rtlCol="0">
              <a:spAutoFit/>
            </a:bodyPr>
            <a:lstStyle/>
            <a:p>
              <a:pPr algn="ctr"/>
              <a:r>
                <a:rPr lang="en-US" sz="1400"/>
                <a:t>Square Cardboard box</a:t>
              </a:r>
            </a:p>
          </p:txBody>
        </p:sp>
        <p:sp>
          <p:nvSpPr>
            <p:cNvPr id="16" name="TextBox 15">
              <a:extLst>
                <a:ext uri="{FF2B5EF4-FFF2-40B4-BE49-F238E27FC236}">
                  <a16:creationId xmlns:a16="http://schemas.microsoft.com/office/drawing/2014/main" id="{BA4C58D4-F97C-4147-A41A-B0FC8B0C2130}"/>
                </a:ext>
              </a:extLst>
            </p:cNvPr>
            <p:cNvSpPr txBox="1"/>
            <p:nvPr/>
          </p:nvSpPr>
          <p:spPr>
            <a:xfrm>
              <a:off x="4517668" y="1668803"/>
              <a:ext cx="847395" cy="307777"/>
            </a:xfrm>
            <a:prstGeom prst="rect">
              <a:avLst/>
            </a:prstGeom>
            <a:solidFill>
              <a:schemeClr val="bg1"/>
            </a:solidFill>
            <a:ln>
              <a:solidFill>
                <a:schemeClr val="tx1"/>
              </a:solidFill>
            </a:ln>
          </p:spPr>
          <p:txBody>
            <a:bodyPr wrap="square" rtlCol="0">
              <a:spAutoFit/>
            </a:bodyPr>
            <a:lstStyle/>
            <a:p>
              <a:pPr algn="ctr"/>
              <a:r>
                <a:rPr lang="en-US" sz="1400"/>
                <a:t>Rock</a:t>
              </a:r>
            </a:p>
          </p:txBody>
        </p:sp>
        <p:sp>
          <p:nvSpPr>
            <p:cNvPr id="17" name="TextBox 16">
              <a:extLst>
                <a:ext uri="{FF2B5EF4-FFF2-40B4-BE49-F238E27FC236}">
                  <a16:creationId xmlns:a16="http://schemas.microsoft.com/office/drawing/2014/main" id="{B51ED902-83BB-4710-BB5E-F6E757D8C755}"/>
                </a:ext>
              </a:extLst>
            </p:cNvPr>
            <p:cNvSpPr txBox="1"/>
            <p:nvPr/>
          </p:nvSpPr>
          <p:spPr>
            <a:xfrm>
              <a:off x="7309379" y="1541897"/>
              <a:ext cx="1732171" cy="307777"/>
            </a:xfrm>
            <a:prstGeom prst="rect">
              <a:avLst/>
            </a:prstGeom>
            <a:solidFill>
              <a:schemeClr val="bg1"/>
            </a:solidFill>
            <a:ln>
              <a:solidFill>
                <a:schemeClr val="tx1"/>
              </a:solidFill>
            </a:ln>
          </p:spPr>
          <p:txBody>
            <a:bodyPr wrap="square" rtlCol="0">
              <a:spAutoFit/>
            </a:bodyPr>
            <a:lstStyle/>
            <a:p>
              <a:pPr algn="ctr"/>
              <a:r>
                <a:rPr lang="en-US" sz="1400"/>
                <a:t>Cylinder Objects</a:t>
              </a:r>
            </a:p>
          </p:txBody>
        </p:sp>
        <p:sp>
          <p:nvSpPr>
            <p:cNvPr id="18" name="TextBox 17">
              <a:extLst>
                <a:ext uri="{FF2B5EF4-FFF2-40B4-BE49-F238E27FC236}">
                  <a16:creationId xmlns:a16="http://schemas.microsoft.com/office/drawing/2014/main" id="{638DAA94-94C4-4818-A43C-D578880C5D3C}"/>
                </a:ext>
              </a:extLst>
            </p:cNvPr>
            <p:cNvSpPr txBox="1"/>
            <p:nvPr/>
          </p:nvSpPr>
          <p:spPr>
            <a:xfrm>
              <a:off x="7677036" y="2157451"/>
              <a:ext cx="924190" cy="307777"/>
            </a:xfrm>
            <a:prstGeom prst="rect">
              <a:avLst/>
            </a:prstGeom>
            <a:solidFill>
              <a:schemeClr val="bg1"/>
            </a:solidFill>
            <a:ln>
              <a:solidFill>
                <a:schemeClr val="tx1"/>
              </a:solidFill>
            </a:ln>
          </p:spPr>
          <p:txBody>
            <a:bodyPr wrap="square" rtlCol="0">
              <a:spAutoFit/>
            </a:bodyPr>
            <a:lstStyle/>
            <a:p>
              <a:pPr algn="ctr"/>
              <a:r>
                <a:rPr lang="en-US" sz="1400" b="1"/>
                <a:t>B</a:t>
              </a:r>
              <a:r>
                <a:rPr lang="en-US" sz="1400"/>
                <a:t> = 1 in</a:t>
              </a:r>
            </a:p>
          </p:txBody>
        </p:sp>
        <p:sp>
          <p:nvSpPr>
            <p:cNvPr id="19" name="TextBox 18">
              <a:extLst>
                <a:ext uri="{FF2B5EF4-FFF2-40B4-BE49-F238E27FC236}">
                  <a16:creationId xmlns:a16="http://schemas.microsoft.com/office/drawing/2014/main" id="{D82F5763-3A29-4AB1-BBFA-24842DBF1320}"/>
                </a:ext>
              </a:extLst>
            </p:cNvPr>
            <p:cNvSpPr txBox="1"/>
            <p:nvPr/>
          </p:nvSpPr>
          <p:spPr>
            <a:xfrm>
              <a:off x="7677036" y="2465228"/>
              <a:ext cx="921728" cy="307777"/>
            </a:xfrm>
            <a:prstGeom prst="rect">
              <a:avLst/>
            </a:prstGeom>
            <a:solidFill>
              <a:schemeClr val="bg1"/>
            </a:solidFill>
            <a:ln>
              <a:solidFill>
                <a:schemeClr val="tx1"/>
              </a:solidFill>
            </a:ln>
          </p:spPr>
          <p:txBody>
            <a:bodyPr wrap="square" rtlCol="0">
              <a:spAutoFit/>
            </a:bodyPr>
            <a:lstStyle/>
            <a:p>
              <a:pPr algn="ctr"/>
              <a:r>
                <a:rPr lang="en-US" sz="1400" b="1"/>
                <a:t>C</a:t>
              </a:r>
              <a:r>
                <a:rPr lang="en-US" sz="1400"/>
                <a:t> &lt; 1 in</a:t>
              </a:r>
            </a:p>
          </p:txBody>
        </p:sp>
        <p:sp>
          <p:nvSpPr>
            <p:cNvPr id="20" name="TextBox 19">
              <a:extLst>
                <a:ext uri="{FF2B5EF4-FFF2-40B4-BE49-F238E27FC236}">
                  <a16:creationId xmlns:a16="http://schemas.microsoft.com/office/drawing/2014/main" id="{75761820-6080-4F61-9342-C309B64D319D}"/>
                </a:ext>
              </a:extLst>
            </p:cNvPr>
            <p:cNvSpPr txBox="1"/>
            <p:nvPr/>
          </p:nvSpPr>
          <p:spPr>
            <a:xfrm>
              <a:off x="7674574" y="1849674"/>
              <a:ext cx="924190" cy="307777"/>
            </a:xfrm>
            <a:prstGeom prst="rect">
              <a:avLst/>
            </a:prstGeom>
            <a:solidFill>
              <a:schemeClr val="bg1"/>
            </a:solidFill>
            <a:ln>
              <a:solidFill>
                <a:schemeClr val="tx1"/>
              </a:solidFill>
            </a:ln>
          </p:spPr>
          <p:txBody>
            <a:bodyPr wrap="square" rtlCol="0">
              <a:spAutoFit/>
            </a:bodyPr>
            <a:lstStyle/>
            <a:p>
              <a:pPr algn="ctr"/>
              <a:r>
                <a:rPr lang="en-US" sz="1400"/>
                <a:t> </a:t>
              </a:r>
              <a:r>
                <a:rPr lang="en-US" sz="1400" b="1"/>
                <a:t>A</a:t>
              </a:r>
              <a:r>
                <a:rPr lang="en-US" sz="1400"/>
                <a:t> &gt; 1 in</a:t>
              </a:r>
            </a:p>
          </p:txBody>
        </p:sp>
        <p:cxnSp>
          <p:nvCxnSpPr>
            <p:cNvPr id="21" name="Straight Arrow Connector 20">
              <a:extLst>
                <a:ext uri="{FF2B5EF4-FFF2-40B4-BE49-F238E27FC236}">
                  <a16:creationId xmlns:a16="http://schemas.microsoft.com/office/drawing/2014/main" id="{07B22D7F-8C01-496C-9520-21D98648FDB9}"/>
                </a:ext>
              </a:extLst>
            </p:cNvPr>
            <p:cNvCxnSpPr>
              <a:cxnSpLocks/>
              <a:stCxn id="16" idx="2"/>
              <a:endCxn id="11" idx="3"/>
            </p:cNvCxnSpPr>
            <p:nvPr/>
          </p:nvCxnSpPr>
          <p:spPr>
            <a:xfrm>
              <a:off x="4941366" y="1976580"/>
              <a:ext cx="58153" cy="4534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0FC0473-5901-4469-83E0-51D6655C9434}"/>
                </a:ext>
              </a:extLst>
            </p:cNvPr>
            <p:cNvCxnSpPr>
              <a:cxnSpLocks/>
              <a:stCxn id="15" idx="3"/>
              <a:endCxn id="10" idx="1"/>
            </p:cNvCxnSpPr>
            <p:nvPr/>
          </p:nvCxnSpPr>
          <p:spPr>
            <a:xfrm>
              <a:off x="3646576" y="2503298"/>
              <a:ext cx="474610" cy="4133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A999B07-5262-424D-B840-ECA1E4D001E0}"/>
                </a:ext>
              </a:extLst>
            </p:cNvPr>
            <p:cNvSpPr txBox="1"/>
            <p:nvPr/>
          </p:nvSpPr>
          <p:spPr>
            <a:xfrm>
              <a:off x="7889550" y="3180013"/>
              <a:ext cx="1309181" cy="523220"/>
            </a:xfrm>
            <a:prstGeom prst="rect">
              <a:avLst/>
            </a:prstGeom>
            <a:solidFill>
              <a:schemeClr val="bg1"/>
            </a:solidFill>
            <a:ln>
              <a:solidFill>
                <a:schemeClr val="tx1"/>
              </a:solidFill>
            </a:ln>
          </p:spPr>
          <p:txBody>
            <a:bodyPr wrap="square" rtlCol="0">
              <a:spAutoFit/>
            </a:bodyPr>
            <a:lstStyle/>
            <a:p>
              <a:pPr algn="ctr"/>
              <a:r>
                <a:rPr lang="en-US" sz="1400"/>
                <a:t>Gridded Cutting Mat</a:t>
              </a:r>
            </a:p>
          </p:txBody>
        </p:sp>
        <p:cxnSp>
          <p:nvCxnSpPr>
            <p:cNvPr id="24" name="Straight Arrow Connector 23">
              <a:extLst>
                <a:ext uri="{FF2B5EF4-FFF2-40B4-BE49-F238E27FC236}">
                  <a16:creationId xmlns:a16="http://schemas.microsoft.com/office/drawing/2014/main" id="{B768FB37-84A7-4C59-B609-8482254FD41B}"/>
                </a:ext>
              </a:extLst>
            </p:cNvPr>
            <p:cNvCxnSpPr>
              <a:cxnSpLocks/>
              <a:stCxn id="23" idx="1"/>
              <a:endCxn id="9" idx="3"/>
            </p:cNvCxnSpPr>
            <p:nvPr/>
          </p:nvCxnSpPr>
          <p:spPr>
            <a:xfrm flipH="1" flipV="1">
              <a:off x="7602279" y="3429000"/>
              <a:ext cx="287271" cy="1262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5747AED-BCEF-4106-AEB7-7CF84DD87D6A}"/>
                </a:ext>
              </a:extLst>
            </p:cNvPr>
            <p:cNvCxnSpPr>
              <a:cxnSpLocks/>
              <a:stCxn id="26" idx="1"/>
              <a:endCxn id="32" idx="5"/>
            </p:cNvCxnSpPr>
            <p:nvPr/>
          </p:nvCxnSpPr>
          <p:spPr>
            <a:xfrm flipH="1" flipV="1">
              <a:off x="5911257" y="5883207"/>
              <a:ext cx="390661" cy="1164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889D6B3-974F-409D-90A1-12A7C25709AB}"/>
                </a:ext>
              </a:extLst>
            </p:cNvPr>
            <p:cNvSpPr txBox="1"/>
            <p:nvPr/>
          </p:nvSpPr>
          <p:spPr>
            <a:xfrm>
              <a:off x="6301918" y="5845808"/>
              <a:ext cx="1355090" cy="307777"/>
            </a:xfrm>
            <a:prstGeom prst="rect">
              <a:avLst/>
            </a:prstGeom>
            <a:solidFill>
              <a:schemeClr val="bg1"/>
            </a:solidFill>
            <a:ln>
              <a:solidFill>
                <a:schemeClr val="tx1"/>
              </a:solidFill>
            </a:ln>
          </p:spPr>
          <p:txBody>
            <a:bodyPr wrap="square" rtlCol="0">
              <a:spAutoFit/>
            </a:bodyPr>
            <a:lstStyle/>
            <a:p>
              <a:pPr algn="ctr"/>
              <a:r>
                <a:rPr lang="en-US" sz="1400"/>
                <a:t>360 ° LiDAR</a:t>
              </a:r>
            </a:p>
          </p:txBody>
        </p:sp>
        <p:pic>
          <p:nvPicPr>
            <p:cNvPr id="27" name="Graphic 26" descr="Computer">
              <a:extLst>
                <a:ext uri="{FF2B5EF4-FFF2-40B4-BE49-F238E27FC236}">
                  <a16:creationId xmlns:a16="http://schemas.microsoft.com/office/drawing/2014/main" id="{C8F03EF7-D230-42A4-A57F-E70C4E5BF9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98616" y="5314653"/>
              <a:ext cx="914400" cy="914400"/>
            </a:xfrm>
            <a:prstGeom prst="rect">
              <a:avLst/>
            </a:prstGeom>
          </p:spPr>
        </p:pic>
        <p:cxnSp>
          <p:nvCxnSpPr>
            <p:cNvPr id="28" name="Connector: Curved 27">
              <a:extLst>
                <a:ext uri="{FF2B5EF4-FFF2-40B4-BE49-F238E27FC236}">
                  <a16:creationId xmlns:a16="http://schemas.microsoft.com/office/drawing/2014/main" id="{13356706-4231-463D-81A0-614C24C71676}"/>
                </a:ext>
              </a:extLst>
            </p:cNvPr>
            <p:cNvCxnSpPr>
              <a:cxnSpLocks/>
              <a:stCxn id="32" idx="4"/>
              <a:endCxn id="27" idx="3"/>
            </p:cNvCxnSpPr>
            <p:nvPr/>
          </p:nvCxnSpPr>
          <p:spPr>
            <a:xfrm rot="5400000" flipH="1">
              <a:off x="5466083" y="5618787"/>
              <a:ext cx="164295" cy="470429"/>
            </a:xfrm>
            <a:prstGeom prst="curvedConnector4">
              <a:avLst>
                <a:gd name="adj1" fmla="val -139140"/>
                <a:gd name="adj2" fmla="val 6921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47E8FE7-E788-4D68-A043-0479C6561ED9}"/>
                </a:ext>
              </a:extLst>
            </p:cNvPr>
            <p:cNvCxnSpPr>
              <a:stCxn id="32" idx="7"/>
              <a:endCxn id="14" idx="5"/>
            </p:cNvCxnSpPr>
            <p:nvPr/>
          </p:nvCxnSpPr>
          <p:spPr>
            <a:xfrm flipV="1">
              <a:off x="5911257" y="3091066"/>
              <a:ext cx="1209622" cy="2536516"/>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A5E4719-9CE5-4E30-BE7E-C7233174FEE3}"/>
                </a:ext>
              </a:extLst>
            </p:cNvPr>
            <p:cNvCxnSpPr>
              <a:cxnSpLocks/>
              <a:stCxn id="32" idx="0"/>
              <a:endCxn id="12" idx="4"/>
            </p:cNvCxnSpPr>
            <p:nvPr/>
          </p:nvCxnSpPr>
          <p:spPr>
            <a:xfrm flipV="1">
              <a:off x="5783445" y="2626369"/>
              <a:ext cx="10631" cy="2948272"/>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1" name="Partial Circle 30">
              <a:extLst>
                <a:ext uri="{FF2B5EF4-FFF2-40B4-BE49-F238E27FC236}">
                  <a16:creationId xmlns:a16="http://schemas.microsoft.com/office/drawing/2014/main" id="{8F6D430D-E444-409D-B2C4-B3EE24C3343A}"/>
                </a:ext>
              </a:extLst>
            </p:cNvPr>
            <p:cNvSpPr/>
            <p:nvPr/>
          </p:nvSpPr>
          <p:spPr>
            <a:xfrm rot="3635127">
              <a:off x="5349640" y="5289023"/>
              <a:ext cx="914400" cy="914400"/>
            </a:xfrm>
            <a:prstGeom prst="pie">
              <a:avLst>
                <a:gd name="adj1" fmla="val 12617669"/>
                <a:gd name="adj2" fmla="val 144851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Oval 31">
              <a:extLst>
                <a:ext uri="{FF2B5EF4-FFF2-40B4-BE49-F238E27FC236}">
                  <a16:creationId xmlns:a16="http://schemas.microsoft.com/office/drawing/2014/main" id="{87BA2B82-D8AF-4C3A-AD7A-ABAA61889A45}"/>
                </a:ext>
              </a:extLst>
            </p:cNvPr>
            <p:cNvSpPr/>
            <p:nvPr/>
          </p:nvSpPr>
          <p:spPr>
            <a:xfrm>
              <a:off x="5602691" y="5574641"/>
              <a:ext cx="361507" cy="361507"/>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BEFA0EE-CFBA-485C-BFAE-5AE9FDA2E8F3}"/>
                </a:ext>
              </a:extLst>
            </p:cNvPr>
            <p:cNvSpPr txBox="1"/>
            <p:nvPr/>
          </p:nvSpPr>
          <p:spPr>
            <a:xfrm>
              <a:off x="6165212" y="5392112"/>
              <a:ext cx="1829518" cy="307777"/>
            </a:xfrm>
            <a:prstGeom prst="rect">
              <a:avLst/>
            </a:prstGeom>
            <a:solidFill>
              <a:schemeClr val="bg1"/>
            </a:solidFill>
            <a:ln>
              <a:solidFill>
                <a:schemeClr val="tx1"/>
              </a:solidFill>
            </a:ln>
          </p:spPr>
          <p:txBody>
            <a:bodyPr wrap="square" rtlCol="0">
              <a:spAutoFit/>
            </a:bodyPr>
            <a:lstStyle/>
            <a:p>
              <a:r>
                <a:rPr lang="en-US" sz="1400"/>
                <a:t>Measurement Angle</a:t>
              </a:r>
            </a:p>
          </p:txBody>
        </p:sp>
        <p:sp>
          <p:nvSpPr>
            <p:cNvPr id="34" name="TextBox 33">
              <a:extLst>
                <a:ext uri="{FF2B5EF4-FFF2-40B4-BE49-F238E27FC236}">
                  <a16:creationId xmlns:a16="http://schemas.microsoft.com/office/drawing/2014/main" id="{07BF353C-54D1-46FB-A503-F95CE2330862}"/>
                </a:ext>
              </a:extLst>
            </p:cNvPr>
            <p:cNvSpPr txBox="1"/>
            <p:nvPr/>
          </p:nvSpPr>
          <p:spPr>
            <a:xfrm>
              <a:off x="5964198" y="1995717"/>
              <a:ext cx="351378" cy="369332"/>
            </a:xfrm>
            <a:prstGeom prst="rect">
              <a:avLst/>
            </a:prstGeom>
            <a:solidFill>
              <a:schemeClr val="bg1"/>
            </a:solidFill>
            <a:ln>
              <a:solidFill>
                <a:schemeClr val="tx1"/>
              </a:solidFill>
            </a:ln>
          </p:spPr>
          <p:txBody>
            <a:bodyPr wrap="none" rtlCol="0">
              <a:spAutoFit/>
            </a:bodyPr>
            <a:lstStyle/>
            <a:p>
              <a:r>
                <a:rPr lang="en-US" b="1"/>
                <a:t>A</a:t>
              </a:r>
            </a:p>
          </p:txBody>
        </p:sp>
        <p:sp>
          <p:nvSpPr>
            <p:cNvPr id="35" name="TextBox 34">
              <a:extLst>
                <a:ext uri="{FF2B5EF4-FFF2-40B4-BE49-F238E27FC236}">
                  <a16:creationId xmlns:a16="http://schemas.microsoft.com/office/drawing/2014/main" id="{E44C162E-9642-4809-8888-3518C5B5ECE4}"/>
                </a:ext>
              </a:extLst>
            </p:cNvPr>
            <p:cNvSpPr txBox="1"/>
            <p:nvPr/>
          </p:nvSpPr>
          <p:spPr>
            <a:xfrm>
              <a:off x="6728593" y="2173230"/>
              <a:ext cx="351378" cy="369332"/>
            </a:xfrm>
            <a:prstGeom prst="rect">
              <a:avLst/>
            </a:prstGeom>
            <a:solidFill>
              <a:schemeClr val="bg1"/>
            </a:solidFill>
            <a:ln>
              <a:solidFill>
                <a:schemeClr val="tx1"/>
              </a:solidFill>
            </a:ln>
          </p:spPr>
          <p:txBody>
            <a:bodyPr wrap="none" rtlCol="0">
              <a:spAutoFit/>
            </a:bodyPr>
            <a:lstStyle/>
            <a:p>
              <a:r>
                <a:rPr lang="en-US" b="1"/>
                <a:t>B</a:t>
              </a:r>
            </a:p>
          </p:txBody>
        </p:sp>
        <p:sp>
          <p:nvSpPr>
            <p:cNvPr id="36" name="TextBox 35">
              <a:extLst>
                <a:ext uri="{FF2B5EF4-FFF2-40B4-BE49-F238E27FC236}">
                  <a16:creationId xmlns:a16="http://schemas.microsoft.com/office/drawing/2014/main" id="{C4E74753-E962-49FE-B861-91B7841080A8}"/>
                </a:ext>
              </a:extLst>
            </p:cNvPr>
            <p:cNvSpPr txBox="1"/>
            <p:nvPr/>
          </p:nvSpPr>
          <p:spPr>
            <a:xfrm>
              <a:off x="7197990" y="2676748"/>
              <a:ext cx="351378" cy="369332"/>
            </a:xfrm>
            <a:prstGeom prst="rect">
              <a:avLst/>
            </a:prstGeom>
            <a:solidFill>
              <a:schemeClr val="bg1"/>
            </a:solidFill>
            <a:ln>
              <a:solidFill>
                <a:schemeClr val="tx1"/>
              </a:solidFill>
            </a:ln>
          </p:spPr>
          <p:txBody>
            <a:bodyPr wrap="none" rtlCol="0">
              <a:spAutoFit/>
            </a:bodyPr>
            <a:lstStyle/>
            <a:p>
              <a:r>
                <a:rPr lang="en-US" b="1"/>
                <a:t>C</a:t>
              </a:r>
            </a:p>
          </p:txBody>
        </p:sp>
      </p:grpSp>
      <p:sp>
        <p:nvSpPr>
          <p:cNvPr id="6" name="TextBox 5">
            <a:extLst>
              <a:ext uri="{FF2B5EF4-FFF2-40B4-BE49-F238E27FC236}">
                <a16:creationId xmlns:a16="http://schemas.microsoft.com/office/drawing/2014/main" id="{0BAE96D0-2FD2-46A8-9ED1-8E5E651DE65D}"/>
              </a:ext>
            </a:extLst>
          </p:cNvPr>
          <p:cNvSpPr txBox="1"/>
          <p:nvPr/>
        </p:nvSpPr>
        <p:spPr>
          <a:xfrm>
            <a:off x="5575802" y="6244222"/>
            <a:ext cx="3264568" cy="33855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Arial"/>
              </a:rPr>
              <a:t>= Expected LiDAR Data point</a:t>
            </a:r>
          </a:p>
        </p:txBody>
      </p:sp>
      <p:sp>
        <p:nvSpPr>
          <p:cNvPr id="113" name="Content Placeholder 2">
            <a:extLst>
              <a:ext uri="{FF2B5EF4-FFF2-40B4-BE49-F238E27FC236}">
                <a16:creationId xmlns:a16="http://schemas.microsoft.com/office/drawing/2014/main" id="{73EF0FBA-57D2-4A4B-8C3D-242AAD1AA70A}"/>
              </a:ext>
            </a:extLst>
          </p:cNvPr>
          <p:cNvSpPr txBox="1">
            <a:spLocks/>
          </p:cNvSpPr>
          <p:nvPr/>
        </p:nvSpPr>
        <p:spPr>
          <a:xfrm>
            <a:off x="584896" y="1249751"/>
            <a:ext cx="4200448" cy="4994439"/>
          </a:xfrm>
          <a:prstGeom prst="rect">
            <a:avLst/>
          </a:prstGeom>
        </p:spPr>
        <p:txBody>
          <a:bodyPr vert="horz" lIns="0" tIns="45720" rIns="0" bIns="45720" rtlCol="0" anchor="t">
            <a:normAutofit/>
          </a:bodyPr>
          <a:lstStyle>
            <a:lvl1pPr marL="0" indent="0" algn="l" defTabSz="914400" rtl="0" eaLnBrk="1" latinLnBrk="0" hangingPunct="1">
              <a:lnSpc>
                <a:spcPct val="90000"/>
              </a:lnSpc>
              <a:spcBef>
                <a:spcPts val="1200"/>
              </a:spcBef>
              <a:spcAft>
                <a:spcPts val="200"/>
              </a:spcAft>
              <a:buClrTx/>
              <a:buSzPct val="100000"/>
              <a:buFont typeface="Arial" panose="020B0604020202020204" pitchFamily="34" charset="0"/>
              <a:buNone/>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Tx/>
              <a:buFont typeface="Arial" panose="020B060402020202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Tx/>
              <a:buFont typeface="Arial" panose="020B0604020202020204"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Tx/>
              <a:buFont typeface="Arial" panose="020B0604020202020204"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Tx/>
              <a:buFont typeface="Arial" panose="020B0604020202020204"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b="1"/>
              <a:t>Testing for:</a:t>
            </a:r>
          </a:p>
          <a:p>
            <a:pPr lvl="1"/>
            <a:r>
              <a:rPr lang="en-US" sz="1400"/>
              <a:t>Angular measurement error</a:t>
            </a:r>
          </a:p>
          <a:p>
            <a:pPr lvl="1"/>
            <a:r>
              <a:rPr lang="en-US" sz="1400"/>
              <a:t>Distance measurement error</a:t>
            </a:r>
          </a:p>
          <a:p>
            <a:r>
              <a:rPr lang="en-US" b="1"/>
              <a:t>Key Variables:</a:t>
            </a:r>
          </a:p>
          <a:p>
            <a:pPr lvl="1"/>
            <a:r>
              <a:rPr lang="en-US" sz="1400">
                <a:cs typeface="Arial"/>
              </a:rPr>
              <a:t>Shape of objects</a:t>
            </a:r>
          </a:p>
          <a:p>
            <a:pPr lvl="1"/>
            <a:r>
              <a:rPr lang="en-US" sz="1400">
                <a:cs typeface="Arial"/>
              </a:rPr>
              <a:t>Size of objects</a:t>
            </a:r>
          </a:p>
          <a:p>
            <a:pPr lvl="1"/>
            <a:r>
              <a:rPr lang="en-US" sz="1400">
                <a:cs typeface="Arial"/>
              </a:rPr>
              <a:t>Measured distance</a:t>
            </a:r>
          </a:p>
          <a:p>
            <a:endParaRPr lang="en-US">
              <a:cs typeface="Arial"/>
            </a:endParaRPr>
          </a:p>
          <a:p>
            <a:pPr marL="342900" indent="-342900">
              <a:buFont typeface="Arial" panose="020B0604020202020204" pitchFamily="34" charset="0"/>
              <a:buChar char="•"/>
            </a:pPr>
            <a:endParaRPr lang="en-US">
              <a:cs typeface="Arial"/>
            </a:endParaRPr>
          </a:p>
          <a:p>
            <a:pPr marL="342900" indent="-342900">
              <a:buFont typeface="Arial" panose="020B0604020202020204" pitchFamily="34" charset="0"/>
              <a:buChar char="•"/>
            </a:pPr>
            <a:endParaRPr lang="en-US"/>
          </a:p>
        </p:txBody>
      </p:sp>
      <p:sp>
        <p:nvSpPr>
          <p:cNvPr id="114" name="Oval 113">
            <a:extLst>
              <a:ext uri="{FF2B5EF4-FFF2-40B4-BE49-F238E27FC236}">
                <a16:creationId xmlns:a16="http://schemas.microsoft.com/office/drawing/2014/main" id="{0C77BE77-CD46-407D-8787-FCB6B3FE43A7}"/>
              </a:ext>
            </a:extLst>
          </p:cNvPr>
          <p:cNvSpPr/>
          <p:nvPr/>
        </p:nvSpPr>
        <p:spPr>
          <a:xfrm>
            <a:off x="5450138" y="6595987"/>
            <a:ext cx="125664" cy="112295"/>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a16="http://schemas.microsoft.com/office/drawing/2014/main" id="{29DF03E0-5E03-45F8-958B-AC028BD68E4D}"/>
              </a:ext>
            </a:extLst>
          </p:cNvPr>
          <p:cNvSpPr txBox="1"/>
          <p:nvPr/>
        </p:nvSpPr>
        <p:spPr>
          <a:xfrm>
            <a:off x="5575802" y="6482858"/>
            <a:ext cx="3264568" cy="33855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Arial"/>
              </a:rPr>
              <a:t>= Recorded LiDAR Data point</a:t>
            </a:r>
          </a:p>
        </p:txBody>
      </p:sp>
      <p:cxnSp>
        <p:nvCxnSpPr>
          <p:cNvPr id="43" name="Straight Connector 42">
            <a:extLst>
              <a:ext uri="{FF2B5EF4-FFF2-40B4-BE49-F238E27FC236}">
                <a16:creationId xmlns:a16="http://schemas.microsoft.com/office/drawing/2014/main" id="{F720AF8A-A7CA-4272-8B79-D743CC8008BF}"/>
              </a:ext>
            </a:extLst>
          </p:cNvPr>
          <p:cNvCxnSpPr>
            <a:cxnSpLocks/>
          </p:cNvCxnSpPr>
          <p:nvPr/>
        </p:nvCxnSpPr>
        <p:spPr>
          <a:xfrm>
            <a:off x="6213181" y="4583712"/>
            <a:ext cx="226612"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291FC18-B6FE-444D-9AA9-FA32EA7AD643}"/>
              </a:ext>
            </a:extLst>
          </p:cNvPr>
          <p:cNvCxnSpPr/>
          <p:nvPr/>
        </p:nvCxnSpPr>
        <p:spPr>
          <a:xfrm>
            <a:off x="6294588" y="4583712"/>
            <a:ext cx="0" cy="859101"/>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80130C1-2C75-461C-B4FF-783FAF23C352}"/>
              </a:ext>
            </a:extLst>
          </p:cNvPr>
          <p:cNvCxnSpPr>
            <a:cxnSpLocks/>
          </p:cNvCxnSpPr>
          <p:nvPr/>
        </p:nvCxnSpPr>
        <p:spPr>
          <a:xfrm>
            <a:off x="6216840" y="5436804"/>
            <a:ext cx="226612"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E3E6691D-7A16-426D-ADCE-2D0385E57F77}"/>
              </a:ext>
            </a:extLst>
          </p:cNvPr>
          <p:cNvSpPr txBox="1"/>
          <p:nvPr/>
        </p:nvSpPr>
        <p:spPr>
          <a:xfrm>
            <a:off x="5165883" y="4796763"/>
            <a:ext cx="1060928" cy="523220"/>
          </a:xfrm>
          <a:prstGeom prst="rect">
            <a:avLst/>
          </a:prstGeom>
          <a:solidFill>
            <a:schemeClr val="bg1"/>
          </a:solidFill>
          <a:ln>
            <a:solidFill>
              <a:schemeClr val="tx1"/>
            </a:solidFill>
          </a:ln>
        </p:spPr>
        <p:txBody>
          <a:bodyPr wrap="square" rtlCol="0">
            <a:spAutoFit/>
          </a:bodyPr>
          <a:lstStyle/>
          <a:p>
            <a:r>
              <a:rPr lang="en-US" sz="1400"/>
              <a:t>Adjustable </a:t>
            </a:r>
          </a:p>
          <a:p>
            <a:r>
              <a:rPr lang="en-US" sz="1400"/>
              <a:t>Distance</a:t>
            </a:r>
          </a:p>
        </p:txBody>
      </p:sp>
      <p:sp>
        <p:nvSpPr>
          <p:cNvPr id="64" name="Oval 63">
            <a:extLst>
              <a:ext uri="{FF2B5EF4-FFF2-40B4-BE49-F238E27FC236}">
                <a16:creationId xmlns:a16="http://schemas.microsoft.com/office/drawing/2014/main" id="{17C12F6F-A13F-4631-B2BF-FFB3744B33AE}"/>
              </a:ext>
            </a:extLst>
          </p:cNvPr>
          <p:cNvSpPr/>
          <p:nvPr/>
        </p:nvSpPr>
        <p:spPr>
          <a:xfrm>
            <a:off x="5450138" y="6357351"/>
            <a:ext cx="125664" cy="11229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extBox 142">
            <a:extLst>
              <a:ext uri="{FF2B5EF4-FFF2-40B4-BE49-F238E27FC236}">
                <a16:creationId xmlns:a16="http://schemas.microsoft.com/office/drawing/2014/main" id="{8AB8D103-D540-4BC5-BA7F-1D86B4B1B0D8}"/>
              </a:ext>
            </a:extLst>
          </p:cNvPr>
          <p:cNvSpPr txBox="1"/>
          <p:nvPr/>
        </p:nvSpPr>
        <p:spPr>
          <a:xfrm>
            <a:off x="9764158" y="3720343"/>
            <a:ext cx="1060928" cy="738664"/>
          </a:xfrm>
          <a:prstGeom prst="rect">
            <a:avLst/>
          </a:prstGeom>
          <a:solidFill>
            <a:schemeClr val="bg1"/>
          </a:solidFill>
          <a:ln>
            <a:solidFill>
              <a:schemeClr val="tx1"/>
            </a:solidFill>
          </a:ln>
        </p:spPr>
        <p:txBody>
          <a:bodyPr wrap="square" rtlCol="0">
            <a:spAutoFit/>
          </a:bodyPr>
          <a:lstStyle/>
          <a:p>
            <a:r>
              <a:rPr lang="en-US" sz="1400"/>
              <a:t>Desired Measuring Distance</a:t>
            </a:r>
          </a:p>
        </p:txBody>
      </p:sp>
      <p:cxnSp>
        <p:nvCxnSpPr>
          <p:cNvPr id="144" name="Straight Arrow Connector 143">
            <a:extLst>
              <a:ext uri="{FF2B5EF4-FFF2-40B4-BE49-F238E27FC236}">
                <a16:creationId xmlns:a16="http://schemas.microsoft.com/office/drawing/2014/main" id="{802B4321-7F45-49BA-A02F-760D4CD2E914}"/>
              </a:ext>
            </a:extLst>
          </p:cNvPr>
          <p:cNvCxnSpPr>
            <a:cxnSpLocks/>
            <a:stCxn id="143" idx="1"/>
          </p:cNvCxnSpPr>
          <p:nvPr/>
        </p:nvCxnSpPr>
        <p:spPr>
          <a:xfrm flipH="1" flipV="1">
            <a:off x="9426168" y="3812700"/>
            <a:ext cx="337990" cy="2769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AA8FF89A-5AA7-4D71-8C10-7F89049F96A3}"/>
              </a:ext>
            </a:extLst>
          </p:cNvPr>
          <p:cNvSpPr/>
          <p:nvPr/>
        </p:nvSpPr>
        <p:spPr>
          <a:xfrm>
            <a:off x="5039833" y="1140547"/>
            <a:ext cx="7002467" cy="4994439"/>
          </a:xfrm>
          <a:prstGeom prst="rect">
            <a:avLst/>
          </a:prstGeom>
          <a:solidFill>
            <a:srgbClr val="FFFFFF">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D2F0671B-3575-4DF7-9AFB-FB97F4D2D50D}"/>
              </a:ext>
            </a:extLst>
          </p:cNvPr>
          <p:cNvGrpSpPr/>
          <p:nvPr/>
        </p:nvGrpSpPr>
        <p:grpSpPr>
          <a:xfrm>
            <a:off x="6761748" y="2089477"/>
            <a:ext cx="3213758" cy="834195"/>
            <a:chOff x="6761748" y="2089477"/>
            <a:chExt cx="3213758" cy="834195"/>
          </a:xfrm>
        </p:grpSpPr>
        <p:sp>
          <p:nvSpPr>
            <p:cNvPr id="3" name="Oval 2">
              <a:extLst>
                <a:ext uri="{FF2B5EF4-FFF2-40B4-BE49-F238E27FC236}">
                  <a16:creationId xmlns:a16="http://schemas.microsoft.com/office/drawing/2014/main" id="{E9CE37C6-8621-4A2F-B15A-942F3AF67154}"/>
                </a:ext>
              </a:extLst>
            </p:cNvPr>
            <p:cNvSpPr/>
            <p:nvPr/>
          </p:nvSpPr>
          <p:spPr>
            <a:xfrm>
              <a:off x="6761748" y="2691062"/>
              <a:ext cx="125664" cy="11229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D2AD2F9-53B8-4F45-A8EF-EAC3601AD17E}"/>
                </a:ext>
              </a:extLst>
            </p:cNvPr>
            <p:cNvSpPr/>
            <p:nvPr/>
          </p:nvSpPr>
          <p:spPr>
            <a:xfrm>
              <a:off x="6882063" y="2757904"/>
              <a:ext cx="125664" cy="11229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B0685B24-AF10-4176-99FB-4D66C7B3C8FE}"/>
                </a:ext>
              </a:extLst>
            </p:cNvPr>
            <p:cNvSpPr/>
            <p:nvPr/>
          </p:nvSpPr>
          <p:spPr>
            <a:xfrm>
              <a:off x="7082589" y="2811377"/>
              <a:ext cx="125664" cy="11229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09890C88-3EDE-4736-90C9-88A8BAAFB355}"/>
                </a:ext>
              </a:extLst>
            </p:cNvPr>
            <p:cNvSpPr/>
            <p:nvPr/>
          </p:nvSpPr>
          <p:spPr>
            <a:xfrm>
              <a:off x="7149431" y="2691061"/>
              <a:ext cx="125664" cy="11229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D3B166E-D22D-40F4-B825-9F8461854B94}"/>
                </a:ext>
              </a:extLst>
            </p:cNvPr>
            <p:cNvSpPr/>
            <p:nvPr/>
          </p:nvSpPr>
          <p:spPr>
            <a:xfrm>
              <a:off x="7202904" y="2503902"/>
              <a:ext cx="125664" cy="11229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2F30D4EF-7FFA-41AB-AF9D-F19BCBE908A3}"/>
                </a:ext>
              </a:extLst>
            </p:cNvPr>
            <p:cNvSpPr/>
            <p:nvPr/>
          </p:nvSpPr>
          <p:spPr>
            <a:xfrm>
              <a:off x="7550482" y="2383586"/>
              <a:ext cx="125664" cy="11229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A855C8FA-F526-4167-AA50-63F913FB1E18}"/>
                </a:ext>
              </a:extLst>
            </p:cNvPr>
            <p:cNvSpPr/>
            <p:nvPr/>
          </p:nvSpPr>
          <p:spPr>
            <a:xfrm>
              <a:off x="7737639" y="2450427"/>
              <a:ext cx="125664" cy="11229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BE93FD2F-C773-4836-9FF4-45B7525EC62E}"/>
                </a:ext>
              </a:extLst>
            </p:cNvPr>
            <p:cNvSpPr/>
            <p:nvPr/>
          </p:nvSpPr>
          <p:spPr>
            <a:xfrm>
              <a:off x="7857954" y="2330111"/>
              <a:ext cx="125664" cy="11229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254BCF73-202A-4484-88C8-18FCC34F3663}"/>
                </a:ext>
              </a:extLst>
            </p:cNvPr>
            <p:cNvSpPr/>
            <p:nvPr/>
          </p:nvSpPr>
          <p:spPr>
            <a:xfrm>
              <a:off x="7978269" y="2209795"/>
              <a:ext cx="125664" cy="11229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F1A28B86-A813-479F-B392-9D87C5AF4D2D}"/>
                </a:ext>
              </a:extLst>
            </p:cNvPr>
            <p:cNvSpPr/>
            <p:nvPr/>
          </p:nvSpPr>
          <p:spPr>
            <a:xfrm>
              <a:off x="8325847" y="2089479"/>
              <a:ext cx="125664" cy="11229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E75954F9-CF4A-4F38-B5EC-740FF8765F2C}"/>
                </a:ext>
              </a:extLst>
            </p:cNvPr>
            <p:cNvSpPr/>
            <p:nvPr/>
          </p:nvSpPr>
          <p:spPr>
            <a:xfrm>
              <a:off x="8446162" y="2276636"/>
              <a:ext cx="125664" cy="11229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7379B5B5-5E4F-4C1E-96A0-8D7F5B16A97D}"/>
                </a:ext>
              </a:extLst>
            </p:cNvPr>
            <p:cNvSpPr/>
            <p:nvPr/>
          </p:nvSpPr>
          <p:spPr>
            <a:xfrm>
              <a:off x="8619951" y="2263267"/>
              <a:ext cx="125664" cy="11229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4C8B091F-3328-4B6F-A1C3-CFEA56B5DADF}"/>
                </a:ext>
              </a:extLst>
            </p:cNvPr>
            <p:cNvSpPr/>
            <p:nvPr/>
          </p:nvSpPr>
          <p:spPr>
            <a:xfrm>
              <a:off x="8686793" y="2089477"/>
              <a:ext cx="125664" cy="11229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FD4F0529-CEA2-4375-8920-2CC37021A2AB}"/>
                </a:ext>
              </a:extLst>
            </p:cNvPr>
            <p:cNvSpPr/>
            <p:nvPr/>
          </p:nvSpPr>
          <p:spPr>
            <a:xfrm>
              <a:off x="9141319" y="2223161"/>
              <a:ext cx="125664" cy="11229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5F4A8202-75F1-44E2-B4C3-708C6D95AB86}"/>
                </a:ext>
              </a:extLst>
            </p:cNvPr>
            <p:cNvSpPr/>
            <p:nvPr/>
          </p:nvSpPr>
          <p:spPr>
            <a:xfrm>
              <a:off x="9208161" y="2383581"/>
              <a:ext cx="125664" cy="11229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7FB57369-6038-46E3-9716-03862F974FB3}"/>
                </a:ext>
              </a:extLst>
            </p:cNvPr>
            <p:cNvSpPr/>
            <p:nvPr/>
          </p:nvSpPr>
          <p:spPr>
            <a:xfrm>
              <a:off x="9395318" y="2343475"/>
              <a:ext cx="125664" cy="11229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A40BC93C-366E-4413-BC1C-10BF2E5A1445}"/>
                </a:ext>
              </a:extLst>
            </p:cNvPr>
            <p:cNvSpPr/>
            <p:nvPr/>
          </p:nvSpPr>
          <p:spPr>
            <a:xfrm>
              <a:off x="9662686" y="2637580"/>
              <a:ext cx="125664" cy="11229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7C895CDD-8B66-40D1-A957-F83FE08CE775}"/>
                </a:ext>
              </a:extLst>
            </p:cNvPr>
            <p:cNvSpPr/>
            <p:nvPr/>
          </p:nvSpPr>
          <p:spPr>
            <a:xfrm>
              <a:off x="9729527" y="2757895"/>
              <a:ext cx="125664" cy="11229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EB11C567-46B0-4F10-818D-439B47BBA723}"/>
                </a:ext>
              </a:extLst>
            </p:cNvPr>
            <p:cNvSpPr/>
            <p:nvPr/>
          </p:nvSpPr>
          <p:spPr>
            <a:xfrm>
              <a:off x="9849842" y="2704421"/>
              <a:ext cx="125664" cy="11229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41">
            <a:extLst>
              <a:ext uri="{FF2B5EF4-FFF2-40B4-BE49-F238E27FC236}">
                <a16:creationId xmlns:a16="http://schemas.microsoft.com/office/drawing/2014/main" id="{84044576-6A1C-433C-81AD-21E43D627CBF}"/>
              </a:ext>
            </a:extLst>
          </p:cNvPr>
          <p:cNvGrpSpPr/>
          <p:nvPr/>
        </p:nvGrpSpPr>
        <p:grpSpPr>
          <a:xfrm>
            <a:off x="112275" y="2346063"/>
            <a:ext cx="7264279" cy="3902486"/>
            <a:chOff x="112275" y="2346063"/>
            <a:chExt cx="7264279" cy="3902486"/>
          </a:xfrm>
        </p:grpSpPr>
        <p:sp>
          <p:nvSpPr>
            <p:cNvPr id="7" name="Rectangle 6">
              <a:extLst>
                <a:ext uri="{FF2B5EF4-FFF2-40B4-BE49-F238E27FC236}">
                  <a16:creationId xmlns:a16="http://schemas.microsoft.com/office/drawing/2014/main" id="{42162D9B-D12F-412B-9910-3D7FA0D7CBF4}"/>
                </a:ext>
              </a:extLst>
            </p:cNvPr>
            <p:cNvSpPr/>
            <p:nvPr/>
          </p:nvSpPr>
          <p:spPr>
            <a:xfrm rot="17520000">
              <a:off x="2159988" y="4391787"/>
              <a:ext cx="909052" cy="909052"/>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a:extLst>
                <a:ext uri="{FF2B5EF4-FFF2-40B4-BE49-F238E27FC236}">
                  <a16:creationId xmlns:a16="http://schemas.microsoft.com/office/drawing/2014/main" id="{9009E184-5744-49D2-8ADB-8848DB65BC6A}"/>
                </a:ext>
              </a:extLst>
            </p:cNvPr>
            <p:cNvGrpSpPr/>
            <p:nvPr/>
          </p:nvGrpSpPr>
          <p:grpSpPr>
            <a:xfrm>
              <a:off x="1717478" y="2346063"/>
              <a:ext cx="5659076" cy="3384092"/>
              <a:chOff x="1760607" y="2303024"/>
              <a:chExt cx="5659076" cy="3384092"/>
            </a:xfrm>
          </p:grpSpPr>
          <p:cxnSp>
            <p:nvCxnSpPr>
              <p:cNvPr id="38" name="Straight Connector 37">
                <a:extLst>
                  <a:ext uri="{FF2B5EF4-FFF2-40B4-BE49-F238E27FC236}">
                    <a16:creationId xmlns:a16="http://schemas.microsoft.com/office/drawing/2014/main" id="{CE32BB55-5032-414B-BFA1-3A91D5209DD4}"/>
                  </a:ext>
                </a:extLst>
              </p:cNvPr>
              <p:cNvCxnSpPr>
                <a:cxnSpLocks/>
                <a:stCxn id="80" idx="1"/>
                <a:endCxn id="76" idx="0"/>
              </p:cNvCxnSpPr>
              <p:nvPr/>
            </p:nvCxnSpPr>
            <p:spPr>
              <a:xfrm flipH="1">
                <a:off x="2753351" y="2643492"/>
                <a:ext cx="3927614" cy="14066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03EF816-A5B2-42AB-B4A0-037667E838C6}"/>
                  </a:ext>
                </a:extLst>
              </p:cNvPr>
              <p:cNvCxnSpPr>
                <a:cxnSpLocks/>
                <a:stCxn id="80" idx="2"/>
                <a:endCxn id="76" idx="3"/>
              </p:cNvCxnSpPr>
              <p:nvPr/>
            </p:nvCxnSpPr>
            <p:spPr>
              <a:xfrm flipH="1">
                <a:off x="3746095" y="2983960"/>
                <a:ext cx="3304229" cy="188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3A721570-88A7-485A-A95B-DC40B7ED0493}"/>
                  </a:ext>
                </a:extLst>
              </p:cNvPr>
              <p:cNvSpPr/>
              <p:nvPr/>
            </p:nvSpPr>
            <p:spPr>
              <a:xfrm>
                <a:off x="1760607" y="4050104"/>
                <a:ext cx="1985488" cy="163701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033CF2FB-A43D-4DDC-B766-8A1D13AABF2E}"/>
                  </a:ext>
                </a:extLst>
              </p:cNvPr>
              <p:cNvSpPr/>
              <p:nvPr/>
            </p:nvSpPr>
            <p:spPr>
              <a:xfrm>
                <a:off x="6680965" y="2303024"/>
                <a:ext cx="738718" cy="68093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TextBox 82">
              <a:extLst>
                <a:ext uri="{FF2B5EF4-FFF2-40B4-BE49-F238E27FC236}">
                  <a16:creationId xmlns:a16="http://schemas.microsoft.com/office/drawing/2014/main" id="{1E3BB966-33DB-44A4-93F8-856D4ED22FB8}"/>
                </a:ext>
              </a:extLst>
            </p:cNvPr>
            <p:cNvSpPr txBox="1"/>
            <p:nvPr/>
          </p:nvSpPr>
          <p:spPr>
            <a:xfrm>
              <a:off x="1756896" y="5879217"/>
              <a:ext cx="1834798" cy="369332"/>
            </a:xfrm>
            <a:prstGeom prst="rect">
              <a:avLst/>
            </a:prstGeom>
            <a:noFill/>
          </p:spPr>
          <p:txBody>
            <a:bodyPr wrap="none" rtlCol="0">
              <a:spAutoFit/>
            </a:bodyPr>
            <a:lstStyle/>
            <a:p>
              <a:r>
                <a:rPr lang="en-US"/>
                <a:t>Zoomed in View</a:t>
              </a:r>
            </a:p>
          </p:txBody>
        </p:sp>
        <p:sp>
          <p:nvSpPr>
            <p:cNvPr id="87" name="TextBox 86">
              <a:extLst>
                <a:ext uri="{FF2B5EF4-FFF2-40B4-BE49-F238E27FC236}">
                  <a16:creationId xmlns:a16="http://schemas.microsoft.com/office/drawing/2014/main" id="{D8078097-1BC5-447D-B075-6FE4F750F8EF}"/>
                </a:ext>
              </a:extLst>
            </p:cNvPr>
            <p:cNvSpPr txBox="1"/>
            <p:nvPr/>
          </p:nvSpPr>
          <p:spPr>
            <a:xfrm>
              <a:off x="112275" y="4348590"/>
              <a:ext cx="1523379" cy="1169551"/>
            </a:xfrm>
            <a:prstGeom prst="rect">
              <a:avLst/>
            </a:prstGeom>
            <a:noFill/>
          </p:spPr>
          <p:txBody>
            <a:bodyPr wrap="square" rtlCol="0">
              <a:spAutoFit/>
            </a:bodyPr>
            <a:lstStyle/>
            <a:p>
              <a:r>
                <a:rPr lang="en-US" sz="1400"/>
                <a:t>Recorded data point could have distance measurement error</a:t>
              </a:r>
            </a:p>
          </p:txBody>
        </p:sp>
        <p:cxnSp>
          <p:nvCxnSpPr>
            <p:cNvPr id="96" name="Straight Connector 95">
              <a:extLst>
                <a:ext uri="{FF2B5EF4-FFF2-40B4-BE49-F238E27FC236}">
                  <a16:creationId xmlns:a16="http://schemas.microsoft.com/office/drawing/2014/main" id="{3DAFF965-C936-42E3-945F-0DB8E993B0A4}"/>
                </a:ext>
              </a:extLst>
            </p:cNvPr>
            <p:cNvCxnSpPr>
              <a:cxnSpLocks/>
              <a:endCxn id="87" idx="2"/>
            </p:cNvCxnSpPr>
            <p:nvPr/>
          </p:nvCxnSpPr>
          <p:spPr>
            <a:xfrm flipH="1">
              <a:off x="873965" y="5438011"/>
              <a:ext cx="1632501" cy="801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Oval 115">
              <a:extLst>
                <a:ext uri="{FF2B5EF4-FFF2-40B4-BE49-F238E27FC236}">
                  <a16:creationId xmlns:a16="http://schemas.microsoft.com/office/drawing/2014/main" id="{A064426C-E0C1-457C-A7A9-808B279A1DE9}"/>
                </a:ext>
              </a:extLst>
            </p:cNvPr>
            <p:cNvSpPr/>
            <p:nvPr/>
          </p:nvSpPr>
          <p:spPr>
            <a:xfrm>
              <a:off x="2037616" y="5074085"/>
              <a:ext cx="125664" cy="112295"/>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6E29AD0C-9B3D-4FC4-AADA-9F01AEC999F9}"/>
                </a:ext>
              </a:extLst>
            </p:cNvPr>
            <p:cNvSpPr/>
            <p:nvPr/>
          </p:nvSpPr>
          <p:spPr>
            <a:xfrm>
              <a:off x="2845034" y="5261682"/>
              <a:ext cx="125664" cy="112295"/>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23EDC615-3044-43FD-9A8F-B91F357EFD0B}"/>
                </a:ext>
              </a:extLst>
            </p:cNvPr>
            <p:cNvSpPr/>
            <p:nvPr/>
          </p:nvSpPr>
          <p:spPr>
            <a:xfrm>
              <a:off x="2199915" y="4889777"/>
              <a:ext cx="125664" cy="112295"/>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9EEB2BBA-2C04-4693-B842-FD01BC34DE46}"/>
                </a:ext>
              </a:extLst>
            </p:cNvPr>
            <p:cNvSpPr/>
            <p:nvPr/>
          </p:nvSpPr>
          <p:spPr>
            <a:xfrm>
              <a:off x="2498892" y="5508203"/>
              <a:ext cx="125664" cy="112295"/>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C6116701-6341-48CE-8034-9F3D689759D9}"/>
                </a:ext>
              </a:extLst>
            </p:cNvPr>
            <p:cNvSpPr/>
            <p:nvPr/>
          </p:nvSpPr>
          <p:spPr>
            <a:xfrm>
              <a:off x="2570588" y="4966689"/>
              <a:ext cx="125664" cy="112295"/>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F01AE9CB-5BBC-4D60-A6E7-CF32960D2182}"/>
                </a:ext>
              </a:extLst>
            </p:cNvPr>
            <p:cNvSpPr/>
            <p:nvPr/>
          </p:nvSpPr>
          <p:spPr>
            <a:xfrm>
              <a:off x="3040327" y="5218888"/>
              <a:ext cx="125664" cy="112295"/>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5E6A207A-D2AF-4B04-AEB0-606AA70CC054}"/>
                </a:ext>
              </a:extLst>
            </p:cNvPr>
            <p:cNvSpPr/>
            <p:nvPr/>
          </p:nvSpPr>
          <p:spPr>
            <a:xfrm>
              <a:off x="3174609" y="4896565"/>
              <a:ext cx="125664" cy="112295"/>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8B80101F-A810-4AB5-B36B-6D8391BB2BFE}"/>
                </a:ext>
              </a:extLst>
            </p:cNvPr>
            <p:cNvSpPr/>
            <p:nvPr/>
          </p:nvSpPr>
          <p:spPr>
            <a:xfrm>
              <a:off x="2260578" y="5172239"/>
              <a:ext cx="125664" cy="11229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A27F81FF-2466-4065-9450-45B318E191C3}"/>
                </a:ext>
              </a:extLst>
            </p:cNvPr>
            <p:cNvSpPr/>
            <p:nvPr/>
          </p:nvSpPr>
          <p:spPr>
            <a:xfrm>
              <a:off x="2443118" y="5250144"/>
              <a:ext cx="125664" cy="11229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9F648F6D-EF1B-4333-AB00-434AA9BE4BF9}"/>
                </a:ext>
              </a:extLst>
            </p:cNvPr>
            <p:cNvSpPr/>
            <p:nvPr/>
          </p:nvSpPr>
          <p:spPr>
            <a:xfrm>
              <a:off x="2661962" y="5310198"/>
              <a:ext cx="125664" cy="11229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69E0EF70-9826-432D-923B-EE154C69ADE4}"/>
                </a:ext>
              </a:extLst>
            </p:cNvPr>
            <p:cNvSpPr/>
            <p:nvPr/>
          </p:nvSpPr>
          <p:spPr>
            <a:xfrm>
              <a:off x="2965817" y="4960772"/>
              <a:ext cx="125664" cy="11229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BB771F46-9137-4775-BA86-2583DE94CD36}"/>
                </a:ext>
              </a:extLst>
            </p:cNvPr>
            <p:cNvSpPr/>
            <p:nvPr/>
          </p:nvSpPr>
          <p:spPr>
            <a:xfrm>
              <a:off x="3103159" y="4654421"/>
              <a:ext cx="125664" cy="11229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Arrow Connector 89">
              <a:extLst>
                <a:ext uri="{FF2B5EF4-FFF2-40B4-BE49-F238E27FC236}">
                  <a16:creationId xmlns:a16="http://schemas.microsoft.com/office/drawing/2014/main" id="{27EC0C5E-4E3D-4239-B330-5A6D80071F22}"/>
                </a:ext>
              </a:extLst>
            </p:cNvPr>
            <p:cNvCxnSpPr>
              <a:cxnSpLocks/>
            </p:cNvCxnSpPr>
            <p:nvPr/>
          </p:nvCxnSpPr>
          <p:spPr>
            <a:xfrm>
              <a:off x="2280461" y="5011571"/>
              <a:ext cx="41698" cy="20731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28F74913-F841-48C3-9C76-86223FB2DDF4}"/>
                </a:ext>
              </a:extLst>
            </p:cNvPr>
            <p:cNvCxnSpPr>
              <a:cxnSpLocks/>
            </p:cNvCxnSpPr>
            <p:nvPr/>
          </p:nvCxnSpPr>
          <p:spPr>
            <a:xfrm>
              <a:off x="2502130" y="5285360"/>
              <a:ext cx="47370" cy="22284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A936B3AF-4515-4CC9-8758-E9900A2A953B}"/>
                </a:ext>
              </a:extLst>
            </p:cNvPr>
            <p:cNvCxnSpPr>
              <a:cxnSpLocks/>
            </p:cNvCxnSpPr>
            <p:nvPr/>
          </p:nvCxnSpPr>
          <p:spPr>
            <a:xfrm>
              <a:off x="2649715" y="5080526"/>
              <a:ext cx="80245" cy="29979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05CF1D9F-C91B-4A02-819E-BDF549A2F953}"/>
                </a:ext>
              </a:extLst>
            </p:cNvPr>
            <p:cNvCxnSpPr>
              <a:cxnSpLocks/>
              <a:stCxn id="7" idx="2"/>
            </p:cNvCxnSpPr>
            <p:nvPr/>
          </p:nvCxnSpPr>
          <p:spPr>
            <a:xfrm>
              <a:off x="3035943" y="5016581"/>
              <a:ext cx="52312" cy="20432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43411629-3F83-4811-948E-E9920EB6A3E3}"/>
                </a:ext>
              </a:extLst>
            </p:cNvPr>
            <p:cNvCxnSpPr>
              <a:cxnSpLocks/>
            </p:cNvCxnSpPr>
            <p:nvPr/>
          </p:nvCxnSpPr>
          <p:spPr>
            <a:xfrm>
              <a:off x="3167668" y="4692695"/>
              <a:ext cx="52240" cy="20660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9837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4" grpId="0" animBg="1"/>
      <p:bldP spid="115" grpId="0"/>
      <p:bldP spid="64" grpId="0" animBg="1"/>
      <p:bldP spid="8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08446-2EB0-4B2C-A41E-91E5D9EDEE2E}"/>
              </a:ext>
            </a:extLst>
          </p:cNvPr>
          <p:cNvSpPr>
            <a:spLocks noGrp="1"/>
          </p:cNvSpPr>
          <p:nvPr>
            <p:ph type="title"/>
          </p:nvPr>
        </p:nvSpPr>
        <p:spPr/>
        <p:txBody>
          <a:bodyPr>
            <a:normAutofit/>
          </a:bodyPr>
          <a:lstStyle/>
          <a:p>
            <a:r>
              <a:rPr lang="en-US" sz="6000"/>
              <a:t>Phase 2 Tests</a:t>
            </a:r>
          </a:p>
        </p:txBody>
      </p:sp>
      <p:sp>
        <p:nvSpPr>
          <p:cNvPr id="3" name="Text Placeholder 2">
            <a:extLst>
              <a:ext uri="{FF2B5EF4-FFF2-40B4-BE49-F238E27FC236}">
                <a16:creationId xmlns:a16="http://schemas.microsoft.com/office/drawing/2014/main" id="{048DEFC6-37C7-42A9-9230-774214C823D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F1892F1-C720-4965-BF1F-57343C321863}"/>
              </a:ext>
            </a:extLst>
          </p:cNvPr>
          <p:cNvSpPr>
            <a:spLocks noGrp="1"/>
          </p:cNvSpPr>
          <p:nvPr>
            <p:ph type="sldNum" sz="quarter" idx="12"/>
          </p:nvPr>
        </p:nvSpPr>
        <p:spPr/>
        <p:txBody>
          <a:bodyPr/>
          <a:lstStyle/>
          <a:p>
            <a:fld id="{13C20B66-9CB3-4B57-BCF5-80EC90ADA063}" type="slidenum">
              <a:rPr lang="en-US" smtClean="0"/>
              <a:t>38</a:t>
            </a:fld>
            <a:endParaRPr lang="en-US"/>
          </a:p>
        </p:txBody>
      </p:sp>
      <p:sp>
        <p:nvSpPr>
          <p:cNvPr id="5" name="Date Placeholder 4">
            <a:extLst>
              <a:ext uri="{FF2B5EF4-FFF2-40B4-BE49-F238E27FC236}">
                <a16:creationId xmlns:a16="http://schemas.microsoft.com/office/drawing/2014/main" id="{DB24C258-DD74-40C3-8DE1-6CA35569DF70}"/>
              </a:ext>
            </a:extLst>
          </p:cNvPr>
          <p:cNvSpPr>
            <a:spLocks noGrp="1"/>
          </p:cNvSpPr>
          <p:nvPr>
            <p:ph type="dt" sz="half" idx="2"/>
          </p:nvPr>
        </p:nvSpPr>
        <p:spPr/>
        <p:txBody>
          <a:bodyPr/>
          <a:lstStyle/>
          <a:p>
            <a:r>
              <a:rPr lang="en-US"/>
              <a:t>March 2019</a:t>
            </a:r>
          </a:p>
        </p:txBody>
      </p:sp>
    </p:spTree>
    <p:extLst>
      <p:ext uri="{BB962C8B-B14F-4D97-AF65-F5344CB8AC3E}">
        <p14:creationId xmlns:p14="http://schemas.microsoft.com/office/powerpoint/2010/main" val="25494234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49440-BD63-44E3-8418-C70EDF7891FC}"/>
              </a:ext>
            </a:extLst>
          </p:cNvPr>
          <p:cNvSpPr>
            <a:spLocks noGrp="1"/>
          </p:cNvSpPr>
          <p:nvPr>
            <p:ph type="title"/>
          </p:nvPr>
        </p:nvSpPr>
        <p:spPr/>
        <p:txBody>
          <a:bodyPr>
            <a:normAutofit fontScale="90000"/>
          </a:bodyPr>
          <a:lstStyle/>
          <a:p>
            <a:r>
              <a:rPr lang="en-US"/>
              <a:t>Hardware Integration – Scope and Status</a:t>
            </a:r>
          </a:p>
        </p:txBody>
      </p:sp>
      <p:sp>
        <p:nvSpPr>
          <p:cNvPr id="3" name="Content Placeholder 2">
            <a:extLst>
              <a:ext uri="{FF2B5EF4-FFF2-40B4-BE49-F238E27FC236}">
                <a16:creationId xmlns:a16="http://schemas.microsoft.com/office/drawing/2014/main" id="{AE35BCE8-7DC7-4431-A869-E84C0620C06F}"/>
              </a:ext>
            </a:extLst>
          </p:cNvPr>
          <p:cNvSpPr>
            <a:spLocks noGrp="1"/>
          </p:cNvSpPr>
          <p:nvPr>
            <p:ph idx="1"/>
          </p:nvPr>
        </p:nvSpPr>
        <p:spPr>
          <a:xfrm>
            <a:off x="1097280" y="1140547"/>
            <a:ext cx="10058400" cy="4728547"/>
          </a:xfrm>
        </p:spPr>
        <p:txBody>
          <a:bodyPr vert="horz" lIns="0" tIns="45720" rIns="0" bIns="45720" rtlCol="0" anchor="t">
            <a:normAutofit fontScale="92500" lnSpcReduction="20000"/>
          </a:bodyPr>
          <a:lstStyle/>
          <a:p>
            <a:r>
              <a:rPr lang="en-US" b="1"/>
              <a:t>Purpose: </a:t>
            </a:r>
            <a:endParaRPr lang="en-US"/>
          </a:p>
          <a:p>
            <a:pPr marL="342900" indent="-342900">
              <a:buFont typeface="Arial" panose="020B0604020202020204" pitchFamily="34" charset="0"/>
              <a:buChar char="•"/>
            </a:pPr>
            <a:r>
              <a:rPr lang="en-US"/>
              <a:t>To determine if the software modes work with the integrated hardware (motor, ASUS, Arduino DUE). This will be done by comparing commanded versus measured motor speeds. </a:t>
            </a:r>
            <a:endParaRPr lang="en-US">
              <a:cs typeface="Arial"/>
            </a:endParaRPr>
          </a:p>
          <a:p>
            <a:r>
              <a:rPr lang="en-US" b="1"/>
              <a:t>Requirements being validated: </a:t>
            </a:r>
            <a:endParaRPr lang="en-US" b="1">
              <a:cs typeface="Arial"/>
            </a:endParaRPr>
          </a:p>
          <a:p>
            <a:pPr marL="342900" indent="-342900">
              <a:buChar char="•"/>
            </a:pPr>
            <a:r>
              <a:rPr lang="en-US" b="1" u="sng">
                <a:solidFill>
                  <a:srgbClr val="000000"/>
                </a:solidFill>
                <a:cs typeface="Arial"/>
              </a:rPr>
              <a:t>CDH.</a:t>
            </a:r>
            <a:r>
              <a:rPr lang="en-US" b="1" u="sng">
                <a:solidFill>
                  <a:schemeClr val="tx1"/>
                </a:solidFill>
                <a:cs typeface="Arial"/>
              </a:rPr>
              <a:t>1.1:</a:t>
            </a:r>
            <a:r>
              <a:rPr lang="en-US">
                <a:solidFill>
                  <a:schemeClr val="tx1"/>
                </a:solidFill>
                <a:cs typeface="Arial"/>
              </a:rPr>
              <a:t> </a:t>
            </a:r>
            <a:r>
              <a:rPr lang="en-US">
                <a:cs typeface="Arial"/>
              </a:rPr>
              <a:t>The CSR C&amp;DH software shall identify the intended receiving subsystem (i.e. Mobility, Sensing, Communication) for received commands </a:t>
            </a:r>
            <a:endParaRPr lang="en-US"/>
          </a:p>
          <a:p>
            <a:pPr marL="342900" indent="-342900">
              <a:buChar char="•"/>
            </a:pPr>
            <a:r>
              <a:rPr lang="en-US" b="1" u="sng">
                <a:solidFill>
                  <a:srgbClr val="000000"/>
                </a:solidFill>
              </a:rPr>
              <a:t>CDH.1.2: </a:t>
            </a:r>
            <a:r>
              <a:rPr lang="en-US"/>
              <a:t>The CSR C&amp;DH software shall distribute commands to the intended receiving subsystem (i.e. Mobility, Sensing, Communication)</a:t>
            </a:r>
            <a:endParaRPr lang="en-US">
              <a:cs typeface="Arial"/>
            </a:endParaRPr>
          </a:p>
          <a:p>
            <a:r>
              <a:rPr lang="en-US" b="1"/>
              <a:t>Status:</a:t>
            </a:r>
          </a:p>
          <a:p>
            <a:pPr marL="342900" indent="-342900">
              <a:buChar char="•"/>
            </a:pPr>
            <a:r>
              <a:rPr lang="en-US" b="1">
                <a:solidFill>
                  <a:srgbClr val="FFC000"/>
                </a:solidFill>
              </a:rPr>
              <a:t>TO BE COMPLETED before 3/17</a:t>
            </a:r>
            <a:endParaRPr lang="en-US" b="1"/>
          </a:p>
          <a:p>
            <a:r>
              <a:rPr lang="en-US" b="1"/>
              <a:t>Risk Reduction:</a:t>
            </a:r>
            <a:endParaRPr lang="en-US" b="1">
              <a:cs typeface="Arial"/>
            </a:endParaRPr>
          </a:p>
          <a:p>
            <a:pPr marL="342900" indent="-342900">
              <a:buChar char="•"/>
            </a:pPr>
            <a:r>
              <a:rPr lang="en-US">
                <a:cs typeface="Arial"/>
              </a:rPr>
              <a:t>Verifying the integration of hardware and software modes allows for further integration between the rest of the modes and hardware</a:t>
            </a:r>
          </a:p>
          <a:p>
            <a:pPr marL="342900" indent="-342900">
              <a:buChar char="•"/>
            </a:pPr>
            <a:endParaRPr lang="en-US" b="1">
              <a:cs typeface="Arial"/>
            </a:endParaRPr>
          </a:p>
          <a:p>
            <a:endParaRPr lang="en-US">
              <a:cs typeface="Arial" panose="020B0604020202020204"/>
            </a:endParaRPr>
          </a:p>
        </p:txBody>
      </p:sp>
      <p:sp>
        <p:nvSpPr>
          <p:cNvPr id="4" name="Slide Number Placeholder 3">
            <a:extLst>
              <a:ext uri="{FF2B5EF4-FFF2-40B4-BE49-F238E27FC236}">
                <a16:creationId xmlns:a16="http://schemas.microsoft.com/office/drawing/2014/main" id="{6087B1C4-6E6C-4E55-BB1B-38CC293935AB}"/>
              </a:ext>
            </a:extLst>
          </p:cNvPr>
          <p:cNvSpPr>
            <a:spLocks noGrp="1"/>
          </p:cNvSpPr>
          <p:nvPr>
            <p:ph type="sldNum" sz="quarter" idx="12"/>
          </p:nvPr>
        </p:nvSpPr>
        <p:spPr/>
        <p:txBody>
          <a:bodyPr/>
          <a:lstStyle/>
          <a:p>
            <a:fld id="{13C20B66-9CB3-4B57-BCF5-80EC90ADA063}" type="slidenum">
              <a:rPr lang="en-US" smtClean="0"/>
              <a:t>39</a:t>
            </a:fld>
            <a:endParaRPr lang="en-US"/>
          </a:p>
        </p:txBody>
      </p:sp>
      <p:sp>
        <p:nvSpPr>
          <p:cNvPr id="5" name="Date Placeholder 4">
            <a:extLst>
              <a:ext uri="{FF2B5EF4-FFF2-40B4-BE49-F238E27FC236}">
                <a16:creationId xmlns:a16="http://schemas.microsoft.com/office/drawing/2014/main" id="{8DCFCD1C-693F-4D79-B662-66534CA0AB29}"/>
              </a:ext>
            </a:extLst>
          </p:cNvPr>
          <p:cNvSpPr>
            <a:spLocks noGrp="1"/>
          </p:cNvSpPr>
          <p:nvPr>
            <p:ph type="dt" sz="half" idx="2"/>
          </p:nvPr>
        </p:nvSpPr>
        <p:spPr/>
        <p:txBody>
          <a:bodyPr/>
          <a:lstStyle/>
          <a:p>
            <a:r>
              <a:rPr lang="en-US"/>
              <a:t>March 2019</a:t>
            </a:r>
          </a:p>
        </p:txBody>
      </p:sp>
    </p:spTree>
    <p:extLst>
      <p:ext uri="{BB962C8B-B14F-4D97-AF65-F5344CB8AC3E}">
        <p14:creationId xmlns:p14="http://schemas.microsoft.com/office/powerpoint/2010/main" val="419555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C31C8-0027-4C51-922C-AA19A40CE458}"/>
              </a:ext>
            </a:extLst>
          </p:cNvPr>
          <p:cNvSpPr>
            <a:spLocks noGrp="1"/>
          </p:cNvSpPr>
          <p:nvPr>
            <p:ph type="title"/>
          </p:nvPr>
        </p:nvSpPr>
        <p:spPr/>
        <p:txBody>
          <a:bodyPr>
            <a:normAutofit fontScale="90000"/>
          </a:bodyPr>
          <a:lstStyle/>
          <a:p>
            <a:r>
              <a:rPr lang="en-US"/>
              <a:t>CONOPS: Arriving to Location of Interest</a:t>
            </a:r>
          </a:p>
        </p:txBody>
      </p:sp>
      <p:sp>
        <p:nvSpPr>
          <p:cNvPr id="4" name="Slide Number Placeholder 3">
            <a:extLst>
              <a:ext uri="{FF2B5EF4-FFF2-40B4-BE49-F238E27FC236}">
                <a16:creationId xmlns:a16="http://schemas.microsoft.com/office/drawing/2014/main" id="{8C4910A0-3A95-4F3D-AE76-DE0A44A61603}"/>
              </a:ext>
            </a:extLst>
          </p:cNvPr>
          <p:cNvSpPr>
            <a:spLocks noGrp="1"/>
          </p:cNvSpPr>
          <p:nvPr>
            <p:ph type="sldNum" sz="quarter" idx="12"/>
          </p:nvPr>
        </p:nvSpPr>
        <p:spPr/>
        <p:txBody>
          <a:bodyPr/>
          <a:lstStyle/>
          <a:p>
            <a:fld id="{13C20B66-9CB3-4B57-BCF5-80EC90ADA063}" type="slidenum">
              <a:rPr lang="en-US" smtClean="0"/>
              <a:t>4</a:t>
            </a:fld>
            <a:endParaRPr lang="en-US"/>
          </a:p>
        </p:txBody>
      </p:sp>
      <p:sp>
        <p:nvSpPr>
          <p:cNvPr id="5" name="Date Placeholder 4">
            <a:extLst>
              <a:ext uri="{FF2B5EF4-FFF2-40B4-BE49-F238E27FC236}">
                <a16:creationId xmlns:a16="http://schemas.microsoft.com/office/drawing/2014/main" id="{67A458F8-CD38-4189-A74A-ABFD4E23CF2D}"/>
              </a:ext>
            </a:extLst>
          </p:cNvPr>
          <p:cNvSpPr>
            <a:spLocks noGrp="1"/>
          </p:cNvSpPr>
          <p:nvPr>
            <p:ph type="dt" sz="half" idx="2"/>
          </p:nvPr>
        </p:nvSpPr>
        <p:spPr/>
        <p:txBody>
          <a:bodyPr/>
          <a:lstStyle/>
          <a:p>
            <a:r>
              <a:rPr lang="en-US"/>
              <a:t>October 2018</a:t>
            </a:r>
          </a:p>
        </p:txBody>
      </p:sp>
      <p:sp>
        <p:nvSpPr>
          <p:cNvPr id="6" name="Slide Number Placeholder 3">
            <a:extLst>
              <a:ext uri="{FF2B5EF4-FFF2-40B4-BE49-F238E27FC236}">
                <a16:creationId xmlns:a16="http://schemas.microsoft.com/office/drawing/2014/main" id="{F6B853BD-075E-410A-9DD7-C5A79F4EA740}"/>
              </a:ext>
            </a:extLst>
          </p:cNvPr>
          <p:cNvSpPr txBox="1">
            <a:spLocks/>
          </p:cNvSpPr>
          <p:nvPr/>
        </p:nvSpPr>
        <p:spPr>
          <a:xfrm>
            <a:off x="10127137" y="6449944"/>
            <a:ext cx="69228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3C20B66-9CB3-4B57-BCF5-80EC90ADA063}" type="slidenum">
              <a:rPr lang="en-US" smtClean="0"/>
              <a:pPr/>
              <a:t>4</a:t>
            </a:fld>
            <a:endParaRPr lang="en-US"/>
          </a:p>
        </p:txBody>
      </p:sp>
      <p:sp>
        <p:nvSpPr>
          <p:cNvPr id="410" name="Slide Number Placeholder 3">
            <a:extLst>
              <a:ext uri="{FF2B5EF4-FFF2-40B4-BE49-F238E27FC236}">
                <a16:creationId xmlns:a16="http://schemas.microsoft.com/office/drawing/2014/main" id="{10D39CCB-E802-4BEC-A96E-14335B24DAAD}"/>
              </a:ext>
            </a:extLst>
          </p:cNvPr>
          <p:cNvSpPr txBox="1">
            <a:spLocks/>
          </p:cNvSpPr>
          <p:nvPr/>
        </p:nvSpPr>
        <p:spPr>
          <a:xfrm>
            <a:off x="10127137" y="6449944"/>
            <a:ext cx="6922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C20B66-9CB3-4B57-BCF5-80EC90ADA063}" type="slidenum">
              <a:rPr lang="en-US" smtClean="0">
                <a:solidFill>
                  <a:prstClr val="black">
                    <a:tint val="75000"/>
                  </a:prstClr>
                </a:solidFill>
                <a:latin typeface="Calibri" panose="020F0502020204030204"/>
              </a:rPr>
              <a:pPr/>
              <a:t>4</a:t>
            </a:fld>
            <a:endParaRPr lang="en-US">
              <a:solidFill>
                <a:prstClr val="black">
                  <a:tint val="75000"/>
                </a:prstClr>
              </a:solidFill>
              <a:latin typeface="Calibri" panose="020F0502020204030204"/>
            </a:endParaRPr>
          </a:p>
        </p:txBody>
      </p:sp>
      <p:sp>
        <p:nvSpPr>
          <p:cNvPr id="411" name="Date Placeholder 4">
            <a:extLst>
              <a:ext uri="{FF2B5EF4-FFF2-40B4-BE49-F238E27FC236}">
                <a16:creationId xmlns:a16="http://schemas.microsoft.com/office/drawing/2014/main" id="{00DF984F-6FEB-4152-A82F-D556342D674C}"/>
              </a:ext>
            </a:extLst>
          </p:cNvPr>
          <p:cNvSpPr txBox="1">
            <a:spLocks/>
          </p:cNvSpPr>
          <p:nvPr/>
        </p:nvSpPr>
        <p:spPr>
          <a:xfrm>
            <a:off x="9550743" y="6223880"/>
            <a:ext cx="1268674" cy="2119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solidFill>
                <a:latin typeface="Calibri" panose="020F0502020204030204"/>
              </a:rPr>
              <a:t>October 2018</a:t>
            </a:r>
          </a:p>
        </p:txBody>
      </p:sp>
      <p:sp>
        <p:nvSpPr>
          <p:cNvPr id="412" name="Rectangle 411">
            <a:extLst>
              <a:ext uri="{FF2B5EF4-FFF2-40B4-BE49-F238E27FC236}">
                <a16:creationId xmlns:a16="http://schemas.microsoft.com/office/drawing/2014/main" id="{AE23BCD5-4FAA-4DF6-BE66-7F4159450B99}"/>
              </a:ext>
            </a:extLst>
          </p:cNvPr>
          <p:cNvSpPr/>
          <p:nvPr/>
        </p:nvSpPr>
        <p:spPr>
          <a:xfrm>
            <a:off x="0" y="4164610"/>
            <a:ext cx="12200162" cy="2683834"/>
          </a:xfrm>
          <a:prstGeom prst="rect">
            <a:avLst/>
          </a:prstGeom>
          <a:gradFill flip="none" rotWithShape="1">
            <a:gsLst>
              <a:gs pos="0">
                <a:srgbClr val="70AD47">
                  <a:lumMod val="40000"/>
                  <a:lumOff val="60000"/>
                  <a:tint val="66000"/>
                  <a:satMod val="160000"/>
                </a:srgbClr>
              </a:gs>
              <a:gs pos="50000">
                <a:srgbClr val="70AD47">
                  <a:lumMod val="40000"/>
                  <a:lumOff val="60000"/>
                  <a:tint val="44500"/>
                  <a:satMod val="160000"/>
                </a:srgbClr>
              </a:gs>
              <a:gs pos="100000">
                <a:srgbClr val="70AD47">
                  <a:lumMod val="40000"/>
                  <a:lumOff val="60000"/>
                  <a:tint val="23500"/>
                  <a:satMod val="160000"/>
                </a:srgbClr>
              </a:gs>
            </a:gsLst>
            <a:lin ang="5400000" scaled="1"/>
            <a:tileRect/>
          </a:gra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grpSp>
        <p:nvGrpSpPr>
          <p:cNvPr id="413" name="Group 26">
            <a:extLst>
              <a:ext uri="{FF2B5EF4-FFF2-40B4-BE49-F238E27FC236}">
                <a16:creationId xmlns:a16="http://schemas.microsoft.com/office/drawing/2014/main" id="{DDF5F5DA-D0F1-45F7-8FBE-B574EB20415F}"/>
              </a:ext>
            </a:extLst>
          </p:cNvPr>
          <p:cNvGrpSpPr/>
          <p:nvPr/>
        </p:nvGrpSpPr>
        <p:grpSpPr>
          <a:xfrm>
            <a:off x="1790264" y="2371754"/>
            <a:ext cx="1669865" cy="1816565"/>
            <a:chOff x="-497805" y="1737507"/>
            <a:chExt cx="2742691" cy="2693852"/>
          </a:xfrm>
        </p:grpSpPr>
        <p:sp>
          <p:nvSpPr>
            <p:cNvPr id="414" name="Flowchart: Delay 27">
              <a:extLst>
                <a:ext uri="{FF2B5EF4-FFF2-40B4-BE49-F238E27FC236}">
                  <a16:creationId xmlns:a16="http://schemas.microsoft.com/office/drawing/2014/main" id="{7842DBA2-5E59-46B3-BCE4-DB4C7E7EB5D7}"/>
                </a:ext>
              </a:extLst>
            </p:cNvPr>
            <p:cNvSpPr/>
            <p:nvPr/>
          </p:nvSpPr>
          <p:spPr>
            <a:xfrm rot="16200000">
              <a:off x="161670" y="2730821"/>
              <a:ext cx="973347" cy="430833"/>
            </a:xfrm>
            <a:prstGeom prst="flowChartDelay">
              <a:avLst/>
            </a:prstGeom>
            <a:solidFill>
              <a:sysClr val="windowText" lastClr="000000"/>
            </a:solidFill>
            <a:ln w="12700" cap="flat" cmpd="sng" algn="ctr">
              <a:solidFill>
                <a:sysClr val="windowText" lastClr="000000"/>
              </a:solidFill>
              <a:prstDash val="solid"/>
              <a:miter lim="800000"/>
            </a:ln>
            <a:effectLst/>
          </p:spPr>
          <p:txBody>
            <a:bodyPr rtlCol="0" anchor="ctr"/>
            <a:lstStyle/>
            <a:p>
              <a:pPr algn="ctr" defTabSz="914400">
                <a:defRPr/>
              </a:pPr>
              <a:endParaRPr lang="en-US" kern="0">
                <a:ln>
                  <a:solidFill>
                    <a:sysClr val="windowText" lastClr="000000"/>
                  </a:solidFill>
                </a:ln>
                <a:solidFill>
                  <a:sysClr val="windowText" lastClr="000000"/>
                </a:solidFill>
                <a:latin typeface="Calibri" panose="020F0502020204030204"/>
              </a:endParaRPr>
            </a:p>
          </p:txBody>
        </p:sp>
        <p:sp>
          <p:nvSpPr>
            <p:cNvPr id="415" name="Flowchart: Delay 28">
              <a:extLst>
                <a:ext uri="{FF2B5EF4-FFF2-40B4-BE49-F238E27FC236}">
                  <a16:creationId xmlns:a16="http://schemas.microsoft.com/office/drawing/2014/main" id="{79D45B33-EDE8-4024-AD95-5A0B765D7EFD}"/>
                </a:ext>
              </a:extLst>
            </p:cNvPr>
            <p:cNvSpPr/>
            <p:nvPr/>
          </p:nvSpPr>
          <p:spPr>
            <a:xfrm rot="5400000">
              <a:off x="10568" y="3855269"/>
              <a:ext cx="998449" cy="153732"/>
            </a:xfrm>
            <a:prstGeom prst="flowChartDelay">
              <a:avLst/>
            </a:prstGeom>
            <a:solidFill>
              <a:sysClr val="windowText" lastClr="000000"/>
            </a:solidFill>
            <a:ln w="12700" cap="flat" cmpd="sng" algn="ctr">
              <a:solidFill>
                <a:sysClr val="windowText" lastClr="000000"/>
              </a:solidFill>
              <a:prstDash val="solid"/>
              <a:miter lim="800000"/>
            </a:ln>
            <a:effectLst/>
          </p:spPr>
          <p:txBody>
            <a:bodyPr rtlCol="0" anchor="ctr"/>
            <a:lstStyle/>
            <a:p>
              <a:pPr algn="ctr" defTabSz="914400">
                <a:defRPr/>
              </a:pPr>
              <a:endParaRPr lang="en-US" kern="0">
                <a:ln>
                  <a:solidFill>
                    <a:sysClr val="windowText" lastClr="000000"/>
                  </a:solidFill>
                </a:ln>
                <a:solidFill>
                  <a:sysClr val="windowText" lastClr="000000"/>
                </a:solidFill>
                <a:latin typeface="Calibri" panose="020F0502020204030204"/>
              </a:endParaRPr>
            </a:p>
          </p:txBody>
        </p:sp>
        <p:sp>
          <p:nvSpPr>
            <p:cNvPr id="416" name="Flowchart: Delay 29">
              <a:extLst>
                <a:ext uri="{FF2B5EF4-FFF2-40B4-BE49-F238E27FC236}">
                  <a16:creationId xmlns:a16="http://schemas.microsoft.com/office/drawing/2014/main" id="{ED737F14-9544-4B7B-B1D0-AF9DA0DC5398}"/>
                </a:ext>
              </a:extLst>
            </p:cNvPr>
            <p:cNvSpPr/>
            <p:nvPr/>
          </p:nvSpPr>
          <p:spPr>
            <a:xfrm rot="5400000">
              <a:off x="275603" y="3843201"/>
              <a:ext cx="998449" cy="177867"/>
            </a:xfrm>
            <a:prstGeom prst="flowChartDelay">
              <a:avLst/>
            </a:prstGeom>
            <a:solidFill>
              <a:sysClr val="windowText" lastClr="000000"/>
            </a:solidFill>
            <a:ln w="12700" cap="flat" cmpd="sng" algn="ctr">
              <a:solidFill>
                <a:sysClr val="windowText" lastClr="000000"/>
              </a:solidFill>
              <a:prstDash val="solid"/>
              <a:miter lim="800000"/>
            </a:ln>
            <a:effectLst/>
          </p:spPr>
          <p:txBody>
            <a:bodyPr rtlCol="0" anchor="ctr"/>
            <a:lstStyle/>
            <a:p>
              <a:pPr algn="ctr" defTabSz="914400">
                <a:defRPr/>
              </a:pPr>
              <a:endParaRPr lang="en-US" kern="0">
                <a:ln>
                  <a:solidFill>
                    <a:sysClr val="windowText" lastClr="000000"/>
                  </a:solidFill>
                </a:ln>
                <a:solidFill>
                  <a:sysClr val="windowText" lastClr="000000"/>
                </a:solidFill>
                <a:latin typeface="Calibri" panose="020F0502020204030204"/>
              </a:endParaRPr>
            </a:p>
          </p:txBody>
        </p:sp>
        <p:sp>
          <p:nvSpPr>
            <p:cNvPr id="417" name="Flowchart: Delay 30">
              <a:extLst>
                <a:ext uri="{FF2B5EF4-FFF2-40B4-BE49-F238E27FC236}">
                  <a16:creationId xmlns:a16="http://schemas.microsoft.com/office/drawing/2014/main" id="{F470113E-B077-4E00-81A2-7554105D9C6F}"/>
                </a:ext>
              </a:extLst>
            </p:cNvPr>
            <p:cNvSpPr/>
            <p:nvPr/>
          </p:nvSpPr>
          <p:spPr>
            <a:xfrm rot="1483380">
              <a:off x="630316" y="2751263"/>
              <a:ext cx="422752" cy="161349"/>
            </a:xfrm>
            <a:prstGeom prst="flowChartDelay">
              <a:avLst/>
            </a:prstGeom>
            <a:solidFill>
              <a:sysClr val="windowText" lastClr="000000"/>
            </a:solidFill>
            <a:ln w="12700" cap="flat" cmpd="sng" algn="ctr">
              <a:solidFill>
                <a:sysClr val="window" lastClr="FFFFFF"/>
              </a:solidFill>
              <a:prstDash val="solid"/>
              <a:miter lim="800000"/>
            </a:ln>
            <a:effectLst/>
          </p:spPr>
          <p:txBody>
            <a:bodyPr rtlCol="0" anchor="ctr"/>
            <a:lstStyle/>
            <a:p>
              <a:pPr algn="ctr" defTabSz="914400">
                <a:defRPr/>
              </a:pPr>
              <a:endParaRPr lang="en-US" kern="0">
                <a:ln>
                  <a:solidFill>
                    <a:sysClr val="windowText" lastClr="000000"/>
                  </a:solidFill>
                </a:ln>
                <a:solidFill>
                  <a:sysClr val="windowText" lastClr="000000"/>
                </a:solidFill>
                <a:latin typeface="Calibri" panose="020F0502020204030204"/>
              </a:endParaRPr>
            </a:p>
          </p:txBody>
        </p:sp>
        <p:sp>
          <p:nvSpPr>
            <p:cNvPr id="418" name="Flowchart: Delay 223">
              <a:extLst>
                <a:ext uri="{FF2B5EF4-FFF2-40B4-BE49-F238E27FC236}">
                  <a16:creationId xmlns:a16="http://schemas.microsoft.com/office/drawing/2014/main" id="{8A640258-40C3-4E13-8646-6F25F5CCF963}"/>
                </a:ext>
              </a:extLst>
            </p:cNvPr>
            <p:cNvSpPr/>
            <p:nvPr/>
          </p:nvSpPr>
          <p:spPr>
            <a:xfrm>
              <a:off x="841692" y="2782175"/>
              <a:ext cx="547228" cy="145340"/>
            </a:xfrm>
            <a:prstGeom prst="flowChartDelay">
              <a:avLst/>
            </a:prstGeom>
            <a:solidFill>
              <a:sysClr val="windowText" lastClr="000000"/>
            </a:solidFill>
            <a:ln w="12700" cap="flat" cmpd="sng" algn="ctr">
              <a:solidFill>
                <a:sysClr val="windowText" lastClr="000000"/>
              </a:solidFill>
              <a:prstDash val="solid"/>
              <a:miter lim="800000"/>
            </a:ln>
            <a:effectLst/>
          </p:spPr>
          <p:txBody>
            <a:bodyPr rtlCol="0" anchor="ctr"/>
            <a:lstStyle/>
            <a:p>
              <a:pPr algn="ctr" defTabSz="914400">
                <a:defRPr/>
              </a:pPr>
              <a:endParaRPr lang="en-US" kern="0">
                <a:ln>
                  <a:solidFill>
                    <a:sysClr val="windowText" lastClr="000000"/>
                  </a:solidFill>
                </a:ln>
                <a:solidFill>
                  <a:sysClr val="windowText" lastClr="000000"/>
                </a:solidFill>
                <a:latin typeface="Calibri" panose="020F0502020204030204"/>
              </a:endParaRPr>
            </a:p>
          </p:txBody>
        </p:sp>
        <p:sp>
          <p:nvSpPr>
            <p:cNvPr id="419" name="Oval 225">
              <a:extLst>
                <a:ext uri="{FF2B5EF4-FFF2-40B4-BE49-F238E27FC236}">
                  <a16:creationId xmlns:a16="http://schemas.microsoft.com/office/drawing/2014/main" id="{706F011C-FF72-4FC1-BB11-94C302F15784}"/>
                </a:ext>
              </a:extLst>
            </p:cNvPr>
            <p:cNvSpPr/>
            <p:nvPr/>
          </p:nvSpPr>
          <p:spPr>
            <a:xfrm>
              <a:off x="425795" y="1975444"/>
              <a:ext cx="437966" cy="437966"/>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420" name="Rectangle 248">
              <a:extLst>
                <a:ext uri="{FF2B5EF4-FFF2-40B4-BE49-F238E27FC236}">
                  <a16:creationId xmlns:a16="http://schemas.microsoft.com/office/drawing/2014/main" id="{8AD8145D-78C4-43BF-95FE-EF104724FF27}"/>
                </a:ext>
              </a:extLst>
            </p:cNvPr>
            <p:cNvSpPr/>
            <p:nvPr/>
          </p:nvSpPr>
          <p:spPr>
            <a:xfrm>
              <a:off x="960342" y="2995149"/>
              <a:ext cx="668355" cy="6527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421" name="Rectangle 249">
              <a:extLst>
                <a:ext uri="{FF2B5EF4-FFF2-40B4-BE49-F238E27FC236}">
                  <a16:creationId xmlns:a16="http://schemas.microsoft.com/office/drawing/2014/main" id="{F7D6DF5F-3FCD-4FFA-A453-B139B3F13BEF}"/>
                </a:ext>
              </a:extLst>
            </p:cNvPr>
            <p:cNvSpPr/>
            <p:nvPr/>
          </p:nvSpPr>
          <p:spPr>
            <a:xfrm rot="6539181">
              <a:off x="1387473" y="2732039"/>
              <a:ext cx="607984" cy="78357"/>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pic>
          <p:nvPicPr>
            <p:cNvPr id="422" name="Graphic 421" descr="Wi-Fi">
              <a:extLst>
                <a:ext uri="{FF2B5EF4-FFF2-40B4-BE49-F238E27FC236}">
                  <a16:creationId xmlns:a16="http://schemas.microsoft.com/office/drawing/2014/main" id="{0B1AB130-DB87-4AE6-992F-3DFEE9E4A84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10187" y="1859834"/>
              <a:ext cx="634699" cy="634698"/>
            </a:xfrm>
            <a:prstGeom prst="rect">
              <a:avLst/>
            </a:prstGeom>
          </p:spPr>
        </p:pic>
        <p:sp>
          <p:nvSpPr>
            <p:cNvPr id="423" name="TextBox 251">
              <a:extLst>
                <a:ext uri="{FF2B5EF4-FFF2-40B4-BE49-F238E27FC236}">
                  <a16:creationId xmlns:a16="http://schemas.microsoft.com/office/drawing/2014/main" id="{5DCEF1B1-D598-4205-B3E9-CBDFB0911457}"/>
                </a:ext>
              </a:extLst>
            </p:cNvPr>
            <p:cNvSpPr txBox="1"/>
            <p:nvPr/>
          </p:nvSpPr>
          <p:spPr>
            <a:xfrm>
              <a:off x="-497805" y="1737507"/>
              <a:ext cx="2076447" cy="834253"/>
            </a:xfrm>
            <a:prstGeom prst="rect">
              <a:avLst/>
            </a:prstGeom>
            <a:noFill/>
          </p:spPr>
          <p:txBody>
            <a:bodyPr wrap="square" rtlCol="0">
              <a:spAutoFit/>
            </a:bodyPr>
            <a:lstStyle/>
            <a:p>
              <a:pPr defTabSz="914400">
                <a:defRPr/>
              </a:pPr>
              <a:r>
                <a:rPr lang="en-US" sz="1100" b="1" kern="0">
                  <a:solidFill>
                    <a:prstClr val="black"/>
                  </a:solidFill>
                  <a:latin typeface="Calibri" panose="020F0502020204030204"/>
                </a:rPr>
                <a:t>Ground </a:t>
              </a:r>
            </a:p>
            <a:p>
              <a:pPr defTabSz="914400">
                <a:defRPr/>
              </a:pPr>
              <a:r>
                <a:rPr lang="en-US" sz="1100" b="1" kern="0">
                  <a:solidFill>
                    <a:prstClr val="black"/>
                  </a:solidFill>
                  <a:latin typeface="Calibri" panose="020F0502020204030204"/>
                </a:rPr>
                <a:t>Station</a:t>
              </a:r>
            </a:p>
          </p:txBody>
        </p:sp>
      </p:grpSp>
      <p:grpSp>
        <p:nvGrpSpPr>
          <p:cNvPr id="424" name="Group 423">
            <a:extLst>
              <a:ext uri="{FF2B5EF4-FFF2-40B4-BE49-F238E27FC236}">
                <a16:creationId xmlns:a16="http://schemas.microsoft.com/office/drawing/2014/main" id="{985472B7-03CD-408C-812F-A282FA035D10}"/>
              </a:ext>
            </a:extLst>
          </p:cNvPr>
          <p:cNvGrpSpPr/>
          <p:nvPr/>
        </p:nvGrpSpPr>
        <p:grpSpPr>
          <a:xfrm>
            <a:off x="3795307" y="5266359"/>
            <a:ext cx="1091245" cy="821949"/>
            <a:chOff x="8856927" y="1837287"/>
            <a:chExt cx="1091245" cy="821949"/>
          </a:xfrm>
        </p:grpSpPr>
        <p:sp>
          <p:nvSpPr>
            <p:cNvPr id="425" name="Rectangle: Rounded Corners 424">
              <a:extLst>
                <a:ext uri="{FF2B5EF4-FFF2-40B4-BE49-F238E27FC236}">
                  <a16:creationId xmlns:a16="http://schemas.microsoft.com/office/drawing/2014/main" id="{0355D80C-C0A0-4A78-8D8A-2BA05D035910}"/>
                </a:ext>
              </a:extLst>
            </p:cNvPr>
            <p:cNvSpPr/>
            <p:nvPr/>
          </p:nvSpPr>
          <p:spPr>
            <a:xfrm>
              <a:off x="8907468" y="1837287"/>
              <a:ext cx="966372" cy="359354"/>
            </a:xfrm>
            <a:prstGeom prst="roundRect">
              <a:avLst/>
            </a:prstGeom>
            <a:solidFill>
              <a:srgbClr val="4472C4">
                <a:lumMod val="20000"/>
                <a:lumOff val="8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426" name="Rectangle 425">
              <a:extLst>
                <a:ext uri="{FF2B5EF4-FFF2-40B4-BE49-F238E27FC236}">
                  <a16:creationId xmlns:a16="http://schemas.microsoft.com/office/drawing/2014/main" id="{128E6E7A-5F98-452B-971F-917C979CCAB7}"/>
                </a:ext>
              </a:extLst>
            </p:cNvPr>
            <p:cNvSpPr/>
            <p:nvPr/>
          </p:nvSpPr>
          <p:spPr>
            <a:xfrm>
              <a:off x="8856927" y="1899952"/>
              <a:ext cx="1091245" cy="253916"/>
            </a:xfrm>
            <a:prstGeom prst="rect">
              <a:avLst/>
            </a:prstGeom>
          </p:spPr>
          <p:txBody>
            <a:bodyPr wrap="square">
              <a:spAutoFit/>
            </a:bodyPr>
            <a:lstStyle/>
            <a:p>
              <a:pPr defTabSz="914400"/>
              <a:r>
                <a:rPr lang="en-US" sz="1050">
                  <a:solidFill>
                    <a:prstClr val="black"/>
                  </a:solidFill>
                  <a:latin typeface="Calibri" panose="020F0502020204030204"/>
                </a:rPr>
                <a:t>  </a:t>
              </a:r>
              <a:r>
                <a:rPr lang="en-US" sz="1050" b="1">
                  <a:solidFill>
                    <a:prstClr val="black"/>
                  </a:solidFill>
                  <a:latin typeface="Calibri" panose="020F0502020204030204"/>
                </a:rPr>
                <a:t>Requirements</a:t>
              </a:r>
            </a:p>
          </p:txBody>
        </p:sp>
        <p:sp>
          <p:nvSpPr>
            <p:cNvPr id="427" name="Rectangle: Rounded Corners 426">
              <a:extLst>
                <a:ext uri="{FF2B5EF4-FFF2-40B4-BE49-F238E27FC236}">
                  <a16:creationId xmlns:a16="http://schemas.microsoft.com/office/drawing/2014/main" id="{62E1B41F-2A0F-4AFB-B5A4-4D64D02B751C}"/>
                </a:ext>
              </a:extLst>
            </p:cNvPr>
            <p:cNvSpPr/>
            <p:nvPr/>
          </p:nvSpPr>
          <p:spPr>
            <a:xfrm>
              <a:off x="8904422" y="2289904"/>
              <a:ext cx="981628" cy="369332"/>
            </a:xfrm>
            <a:prstGeom prst="roundRect">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428" name="TextBox 427">
              <a:extLst>
                <a:ext uri="{FF2B5EF4-FFF2-40B4-BE49-F238E27FC236}">
                  <a16:creationId xmlns:a16="http://schemas.microsoft.com/office/drawing/2014/main" id="{C8C83EE8-73CD-47E8-8744-E068466659C7}"/>
                </a:ext>
              </a:extLst>
            </p:cNvPr>
            <p:cNvSpPr txBox="1"/>
            <p:nvPr/>
          </p:nvSpPr>
          <p:spPr>
            <a:xfrm>
              <a:off x="8996717" y="2339073"/>
              <a:ext cx="914362" cy="253916"/>
            </a:xfrm>
            <a:prstGeom prst="rect">
              <a:avLst/>
            </a:prstGeom>
            <a:noFill/>
          </p:spPr>
          <p:txBody>
            <a:bodyPr wrap="square" rtlCol="0">
              <a:spAutoFit/>
            </a:bodyPr>
            <a:lstStyle/>
            <a:p>
              <a:pPr defTabSz="914400"/>
              <a:r>
                <a:rPr lang="en-US" sz="1050" b="1">
                  <a:solidFill>
                    <a:prstClr val="black"/>
                  </a:solidFill>
                  <a:latin typeface="Calibri" panose="020F0502020204030204"/>
                </a:rPr>
                <a:t>Functions</a:t>
              </a:r>
            </a:p>
          </p:txBody>
        </p:sp>
      </p:grpSp>
      <p:sp>
        <p:nvSpPr>
          <p:cNvPr id="430" name="Rectangle 429">
            <a:extLst>
              <a:ext uri="{FF2B5EF4-FFF2-40B4-BE49-F238E27FC236}">
                <a16:creationId xmlns:a16="http://schemas.microsoft.com/office/drawing/2014/main" id="{565838DD-4041-47A3-AE3A-AE00C1FC511A}"/>
              </a:ext>
            </a:extLst>
          </p:cNvPr>
          <p:cNvSpPr/>
          <p:nvPr/>
        </p:nvSpPr>
        <p:spPr>
          <a:xfrm>
            <a:off x="419611" y="2863112"/>
            <a:ext cx="1401207" cy="252604"/>
          </a:xfrm>
          <a:prstGeom prst="rect">
            <a:avLst/>
          </a:prstGeom>
        </p:spPr>
        <p:txBody>
          <a:bodyPr wrap="square">
            <a:spAutoFit/>
          </a:bodyPr>
          <a:lstStyle/>
          <a:p>
            <a:pPr algn="ctr" defTabSz="914400"/>
            <a:r>
              <a:rPr lang="en-US" sz="1050" b="1">
                <a:solidFill>
                  <a:prstClr val="black"/>
                </a:solidFill>
                <a:latin typeface="Calibri" panose="020F0502020204030204"/>
              </a:rPr>
              <a:t>Mother Rover</a:t>
            </a:r>
          </a:p>
        </p:txBody>
      </p:sp>
      <p:sp>
        <p:nvSpPr>
          <p:cNvPr id="431" name="Star: 5 Points 430">
            <a:extLst>
              <a:ext uri="{FF2B5EF4-FFF2-40B4-BE49-F238E27FC236}">
                <a16:creationId xmlns:a16="http://schemas.microsoft.com/office/drawing/2014/main" id="{8EAA5B4A-C95F-44DE-B470-8BE4BCF02420}"/>
              </a:ext>
            </a:extLst>
          </p:cNvPr>
          <p:cNvSpPr/>
          <p:nvPr/>
        </p:nvSpPr>
        <p:spPr>
          <a:xfrm>
            <a:off x="11747991" y="3761685"/>
            <a:ext cx="327801" cy="303708"/>
          </a:xfrm>
          <a:prstGeom prst="star5">
            <a:avLst/>
          </a:prstGeom>
          <a:solidFill>
            <a:srgbClr val="FFC000"/>
          </a:solidFill>
          <a:ln w="28575"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432" name="Rectangle 431">
            <a:extLst>
              <a:ext uri="{FF2B5EF4-FFF2-40B4-BE49-F238E27FC236}">
                <a16:creationId xmlns:a16="http://schemas.microsoft.com/office/drawing/2014/main" id="{9738A803-7936-4A79-A411-569714D56887}"/>
              </a:ext>
            </a:extLst>
          </p:cNvPr>
          <p:cNvSpPr/>
          <p:nvPr/>
        </p:nvSpPr>
        <p:spPr>
          <a:xfrm>
            <a:off x="11588072" y="3393517"/>
            <a:ext cx="680499" cy="253916"/>
          </a:xfrm>
          <a:prstGeom prst="rect">
            <a:avLst/>
          </a:prstGeom>
        </p:spPr>
        <p:txBody>
          <a:bodyPr wrap="square">
            <a:spAutoFit/>
          </a:bodyPr>
          <a:lstStyle/>
          <a:p>
            <a:pPr algn="ctr" defTabSz="914400"/>
            <a:r>
              <a:rPr lang="en-US" sz="1050" b="1">
                <a:solidFill>
                  <a:prstClr val="black"/>
                </a:solidFill>
                <a:latin typeface="Calibri" panose="020F0502020204030204"/>
              </a:rPr>
              <a:t>LOI</a:t>
            </a:r>
          </a:p>
        </p:txBody>
      </p:sp>
      <p:grpSp>
        <p:nvGrpSpPr>
          <p:cNvPr id="433" name="Group 432">
            <a:extLst>
              <a:ext uri="{FF2B5EF4-FFF2-40B4-BE49-F238E27FC236}">
                <a16:creationId xmlns:a16="http://schemas.microsoft.com/office/drawing/2014/main" id="{83B7285F-02C9-44DA-9AD8-C8D341ABA77A}"/>
              </a:ext>
            </a:extLst>
          </p:cNvPr>
          <p:cNvGrpSpPr/>
          <p:nvPr/>
        </p:nvGrpSpPr>
        <p:grpSpPr>
          <a:xfrm>
            <a:off x="3438322" y="2722644"/>
            <a:ext cx="847249" cy="878347"/>
            <a:chOff x="1383705" y="2992022"/>
            <a:chExt cx="1913724" cy="711609"/>
          </a:xfrm>
        </p:grpSpPr>
        <p:cxnSp>
          <p:nvCxnSpPr>
            <p:cNvPr id="434" name="Google Shape;178;p13">
              <a:extLst>
                <a:ext uri="{FF2B5EF4-FFF2-40B4-BE49-F238E27FC236}">
                  <a16:creationId xmlns:a16="http://schemas.microsoft.com/office/drawing/2014/main" id="{198D3A9C-E401-433A-97C6-461E5BE2E536}"/>
                </a:ext>
              </a:extLst>
            </p:cNvPr>
            <p:cNvCxnSpPr>
              <a:cxnSpLocks/>
            </p:cNvCxnSpPr>
            <p:nvPr/>
          </p:nvCxnSpPr>
          <p:spPr>
            <a:xfrm>
              <a:off x="3283561" y="3010360"/>
              <a:ext cx="8258" cy="693271"/>
            </a:xfrm>
            <a:prstGeom prst="straightConnector1">
              <a:avLst/>
            </a:prstGeom>
            <a:noFill/>
            <a:ln w="38100" cap="flat" cmpd="sng">
              <a:solidFill>
                <a:srgbClr val="00B050"/>
              </a:solidFill>
              <a:prstDash val="dashDot"/>
              <a:round/>
              <a:headEnd type="none" w="sm" len="sm"/>
              <a:tailEnd type="triangle" w="med" len="med"/>
            </a:ln>
          </p:spPr>
        </p:cxnSp>
        <p:cxnSp>
          <p:nvCxnSpPr>
            <p:cNvPr id="435" name="Straight Connector 434">
              <a:extLst>
                <a:ext uri="{FF2B5EF4-FFF2-40B4-BE49-F238E27FC236}">
                  <a16:creationId xmlns:a16="http://schemas.microsoft.com/office/drawing/2014/main" id="{B3AF1EA4-9204-444B-AB04-E9BE7F9EE086}"/>
                </a:ext>
              </a:extLst>
            </p:cNvPr>
            <p:cNvCxnSpPr>
              <a:cxnSpLocks/>
            </p:cNvCxnSpPr>
            <p:nvPr/>
          </p:nvCxnSpPr>
          <p:spPr>
            <a:xfrm flipH="1">
              <a:off x="1383705" y="2992022"/>
              <a:ext cx="1913724" cy="0"/>
            </a:xfrm>
            <a:prstGeom prst="line">
              <a:avLst/>
            </a:prstGeom>
            <a:noFill/>
            <a:ln w="38100" cap="flat" cmpd="sng" algn="ctr">
              <a:solidFill>
                <a:srgbClr val="00B050"/>
              </a:solidFill>
              <a:prstDash val="dashDot"/>
              <a:miter lim="800000"/>
            </a:ln>
            <a:effectLst/>
          </p:spPr>
        </p:cxnSp>
      </p:grpSp>
      <p:cxnSp>
        <p:nvCxnSpPr>
          <p:cNvPr id="436" name="Straight Connector 435">
            <a:extLst>
              <a:ext uri="{FF2B5EF4-FFF2-40B4-BE49-F238E27FC236}">
                <a16:creationId xmlns:a16="http://schemas.microsoft.com/office/drawing/2014/main" id="{5222CA36-9D03-41BF-87AE-15759258DAF9}"/>
              </a:ext>
            </a:extLst>
          </p:cNvPr>
          <p:cNvCxnSpPr>
            <a:cxnSpLocks/>
            <a:endCxn id="412" idx="0"/>
          </p:cNvCxnSpPr>
          <p:nvPr/>
        </p:nvCxnSpPr>
        <p:spPr>
          <a:xfrm flipV="1">
            <a:off x="0" y="4164610"/>
            <a:ext cx="6100081" cy="1440"/>
          </a:xfrm>
          <a:prstGeom prst="line">
            <a:avLst/>
          </a:prstGeom>
          <a:noFill/>
          <a:ln w="28575" cap="flat" cmpd="sng" algn="ctr">
            <a:solidFill>
              <a:sysClr val="windowText" lastClr="000000"/>
            </a:solidFill>
            <a:prstDash val="solid"/>
            <a:miter lim="800000"/>
            <a:headEnd type="none" w="med" len="med"/>
            <a:tailEnd type="none" w="med" len="med"/>
          </a:ln>
          <a:effectLst/>
        </p:spPr>
      </p:cxnSp>
      <p:cxnSp>
        <p:nvCxnSpPr>
          <p:cNvPr id="437" name="Straight Connector 436">
            <a:extLst>
              <a:ext uri="{FF2B5EF4-FFF2-40B4-BE49-F238E27FC236}">
                <a16:creationId xmlns:a16="http://schemas.microsoft.com/office/drawing/2014/main" id="{90C5866B-5645-4860-A650-15E8F2412094}"/>
              </a:ext>
            </a:extLst>
          </p:cNvPr>
          <p:cNvCxnSpPr>
            <a:cxnSpLocks/>
          </p:cNvCxnSpPr>
          <p:nvPr/>
        </p:nvCxnSpPr>
        <p:spPr>
          <a:xfrm>
            <a:off x="5966021" y="4168674"/>
            <a:ext cx="6225979" cy="0"/>
          </a:xfrm>
          <a:prstGeom prst="line">
            <a:avLst/>
          </a:prstGeom>
          <a:noFill/>
          <a:ln w="28575" cap="flat" cmpd="sng" algn="ctr">
            <a:solidFill>
              <a:sysClr val="windowText" lastClr="000000"/>
            </a:solidFill>
            <a:prstDash val="solid"/>
            <a:miter lim="800000"/>
            <a:headEnd type="none" w="med" len="med"/>
            <a:tailEnd type="none" w="med" len="med"/>
          </a:ln>
          <a:effectLst/>
        </p:spPr>
      </p:cxnSp>
      <p:cxnSp>
        <p:nvCxnSpPr>
          <p:cNvPr id="438" name="Straight Arrow Connector 437">
            <a:extLst>
              <a:ext uri="{FF2B5EF4-FFF2-40B4-BE49-F238E27FC236}">
                <a16:creationId xmlns:a16="http://schemas.microsoft.com/office/drawing/2014/main" id="{4D971C7A-5C11-41FF-9135-743B73BFC1C1}"/>
              </a:ext>
            </a:extLst>
          </p:cNvPr>
          <p:cNvCxnSpPr>
            <a:cxnSpLocks/>
          </p:cNvCxnSpPr>
          <p:nvPr/>
        </p:nvCxnSpPr>
        <p:spPr>
          <a:xfrm>
            <a:off x="1594004" y="3661742"/>
            <a:ext cx="616528" cy="1"/>
          </a:xfrm>
          <a:prstGeom prst="straightConnector1">
            <a:avLst/>
          </a:prstGeom>
          <a:noFill/>
          <a:ln w="38100" cap="flat" cmpd="sng" algn="ctr">
            <a:solidFill>
              <a:srgbClr val="00B0F0"/>
            </a:solidFill>
            <a:prstDash val="dashDot"/>
            <a:miter lim="800000"/>
            <a:headEnd type="triangle"/>
            <a:tailEnd type="triangle"/>
          </a:ln>
          <a:effectLst/>
        </p:spPr>
      </p:cxnSp>
      <p:grpSp>
        <p:nvGrpSpPr>
          <p:cNvPr id="439" name="Group 438">
            <a:extLst>
              <a:ext uri="{FF2B5EF4-FFF2-40B4-BE49-F238E27FC236}">
                <a16:creationId xmlns:a16="http://schemas.microsoft.com/office/drawing/2014/main" id="{4AA347CD-428B-4998-A5EC-2A94417BA154}"/>
              </a:ext>
            </a:extLst>
          </p:cNvPr>
          <p:cNvGrpSpPr/>
          <p:nvPr/>
        </p:nvGrpSpPr>
        <p:grpSpPr>
          <a:xfrm>
            <a:off x="4462664" y="6172980"/>
            <a:ext cx="7339733" cy="557023"/>
            <a:chOff x="3702932" y="5713964"/>
            <a:chExt cx="8375195" cy="557023"/>
          </a:xfrm>
        </p:grpSpPr>
        <p:cxnSp>
          <p:nvCxnSpPr>
            <p:cNvPr id="440" name="Straight Arrow Connector 439">
              <a:extLst>
                <a:ext uri="{FF2B5EF4-FFF2-40B4-BE49-F238E27FC236}">
                  <a16:creationId xmlns:a16="http://schemas.microsoft.com/office/drawing/2014/main" id="{0F47DD69-B7B2-46E9-A2E3-584F55D1B1F3}"/>
                </a:ext>
              </a:extLst>
            </p:cNvPr>
            <p:cNvCxnSpPr>
              <a:cxnSpLocks/>
            </p:cNvCxnSpPr>
            <p:nvPr/>
          </p:nvCxnSpPr>
          <p:spPr>
            <a:xfrm flipH="1" flipV="1">
              <a:off x="3702932" y="5923427"/>
              <a:ext cx="8373416" cy="18496"/>
            </a:xfrm>
            <a:prstGeom prst="straightConnector1">
              <a:avLst/>
            </a:prstGeom>
            <a:noFill/>
            <a:ln w="38100" cap="flat" cmpd="sng" algn="ctr">
              <a:solidFill>
                <a:sysClr val="windowText" lastClr="000000"/>
              </a:solidFill>
              <a:prstDash val="solid"/>
              <a:miter lim="800000"/>
              <a:headEnd type="triangle"/>
              <a:tailEnd type="triangle"/>
            </a:ln>
            <a:effectLst/>
          </p:spPr>
        </p:cxnSp>
        <p:sp>
          <p:nvSpPr>
            <p:cNvPr id="441" name="Rectangle: Rounded Corners 440">
              <a:extLst>
                <a:ext uri="{FF2B5EF4-FFF2-40B4-BE49-F238E27FC236}">
                  <a16:creationId xmlns:a16="http://schemas.microsoft.com/office/drawing/2014/main" id="{AA863D13-7B4C-4BD7-9430-0F60783DDBFA}"/>
                </a:ext>
              </a:extLst>
            </p:cNvPr>
            <p:cNvSpPr/>
            <p:nvPr/>
          </p:nvSpPr>
          <p:spPr>
            <a:xfrm>
              <a:off x="7007132" y="5983269"/>
              <a:ext cx="2539831" cy="287718"/>
            </a:xfrm>
            <a:prstGeom prst="roundRect">
              <a:avLst/>
            </a:prstGeom>
            <a:solidFill>
              <a:srgbClr val="4472C4">
                <a:lumMod val="20000"/>
                <a:lumOff val="80000"/>
              </a:srgbClr>
            </a:solidFill>
            <a:ln w="12700" cap="flat" cmpd="sng" algn="ctr">
              <a:solidFill>
                <a:sysClr val="windowText" lastClr="000000"/>
              </a:solidFill>
              <a:prstDash val="solid"/>
              <a:miter lim="800000"/>
            </a:ln>
            <a:effectLst/>
          </p:spPr>
          <p:txBody>
            <a:bodyPr rtlCol="0" anchor="ctr"/>
            <a:lstStyle/>
            <a:p>
              <a:pPr marL="285750" indent="-285750" algn="ctr" defTabSz="914400">
                <a:buFont typeface="Arial" panose="020B0604020202020204" pitchFamily="34" charset="0"/>
                <a:buChar char="•"/>
                <a:defRPr/>
              </a:pPr>
              <a:r>
                <a:rPr lang="en-US" sz="1000" b="1" kern="0">
                  <a:solidFill>
                    <a:prstClr val="black"/>
                  </a:solidFill>
                  <a:latin typeface="Calibri" panose="020F0502020204030204"/>
                </a:rPr>
                <a:t>Up to 250 m radius (820 ft)</a:t>
              </a:r>
            </a:p>
          </p:txBody>
        </p:sp>
        <p:cxnSp>
          <p:nvCxnSpPr>
            <p:cNvPr id="442" name="Straight Connector 441">
              <a:extLst>
                <a:ext uri="{FF2B5EF4-FFF2-40B4-BE49-F238E27FC236}">
                  <a16:creationId xmlns:a16="http://schemas.microsoft.com/office/drawing/2014/main" id="{25D06018-5008-47D8-A9E3-B5EA24676197}"/>
                </a:ext>
              </a:extLst>
            </p:cNvPr>
            <p:cNvCxnSpPr>
              <a:cxnSpLocks/>
            </p:cNvCxnSpPr>
            <p:nvPr/>
          </p:nvCxnSpPr>
          <p:spPr>
            <a:xfrm>
              <a:off x="3705308" y="5713964"/>
              <a:ext cx="0" cy="384961"/>
            </a:xfrm>
            <a:prstGeom prst="line">
              <a:avLst/>
            </a:prstGeom>
            <a:noFill/>
            <a:ln w="28575" cap="flat" cmpd="sng" algn="ctr">
              <a:solidFill>
                <a:sysClr val="windowText" lastClr="000000"/>
              </a:solidFill>
              <a:prstDash val="solid"/>
              <a:miter lim="800000"/>
            </a:ln>
            <a:effectLst/>
          </p:spPr>
        </p:cxnSp>
        <p:cxnSp>
          <p:nvCxnSpPr>
            <p:cNvPr id="443" name="Straight Connector 442">
              <a:extLst>
                <a:ext uri="{FF2B5EF4-FFF2-40B4-BE49-F238E27FC236}">
                  <a16:creationId xmlns:a16="http://schemas.microsoft.com/office/drawing/2014/main" id="{D195B0B9-070E-4FAE-AE01-5367520F5970}"/>
                </a:ext>
              </a:extLst>
            </p:cNvPr>
            <p:cNvCxnSpPr>
              <a:cxnSpLocks/>
            </p:cNvCxnSpPr>
            <p:nvPr/>
          </p:nvCxnSpPr>
          <p:spPr>
            <a:xfrm>
              <a:off x="12078127" y="5768928"/>
              <a:ext cx="0" cy="384961"/>
            </a:xfrm>
            <a:prstGeom prst="line">
              <a:avLst/>
            </a:prstGeom>
            <a:noFill/>
            <a:ln w="28575" cap="flat" cmpd="sng" algn="ctr">
              <a:solidFill>
                <a:sysClr val="windowText" lastClr="000000"/>
              </a:solidFill>
              <a:prstDash val="solid"/>
              <a:miter lim="800000"/>
            </a:ln>
            <a:effectLst/>
          </p:spPr>
        </p:cxnSp>
      </p:grpSp>
      <p:pic>
        <p:nvPicPr>
          <p:cNvPr id="444" name="Google Shape;174;p13">
            <a:extLst>
              <a:ext uri="{FF2B5EF4-FFF2-40B4-BE49-F238E27FC236}">
                <a16:creationId xmlns:a16="http://schemas.microsoft.com/office/drawing/2014/main" id="{D8DE1296-0C41-4921-A367-B67D5901281E}"/>
              </a:ext>
            </a:extLst>
          </p:cNvPr>
          <p:cNvPicPr preferRelativeResize="0"/>
          <p:nvPr/>
        </p:nvPicPr>
        <p:blipFill rotWithShape="1">
          <a:blip r:embed="rId5">
            <a:alphaModFix/>
          </a:blip>
          <a:srcRect l="25382" r="20951"/>
          <a:stretch/>
        </p:blipFill>
        <p:spPr>
          <a:xfrm>
            <a:off x="111092" y="2902008"/>
            <a:ext cx="1547923" cy="1408820"/>
          </a:xfrm>
          <a:prstGeom prst="rect">
            <a:avLst/>
          </a:prstGeom>
          <a:noFill/>
          <a:ln>
            <a:noFill/>
          </a:ln>
        </p:spPr>
      </p:pic>
      <p:sp>
        <p:nvSpPr>
          <p:cNvPr id="445" name="Flowchart: Connector 444">
            <a:extLst>
              <a:ext uri="{FF2B5EF4-FFF2-40B4-BE49-F238E27FC236}">
                <a16:creationId xmlns:a16="http://schemas.microsoft.com/office/drawing/2014/main" id="{966EAC34-1C4D-4628-8EFE-02D50920D55B}"/>
              </a:ext>
            </a:extLst>
          </p:cNvPr>
          <p:cNvSpPr/>
          <p:nvPr/>
        </p:nvSpPr>
        <p:spPr>
          <a:xfrm>
            <a:off x="3393104" y="3694254"/>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sz="1200" b="1" kern="0">
                <a:solidFill>
                  <a:prstClr val="black"/>
                </a:solidFill>
                <a:latin typeface="Calibri" panose="020F0502020204030204"/>
              </a:rPr>
              <a:t>1</a:t>
            </a:r>
          </a:p>
        </p:txBody>
      </p:sp>
      <p:sp>
        <p:nvSpPr>
          <p:cNvPr id="446" name="Flowchart: Connector 445">
            <a:extLst>
              <a:ext uri="{FF2B5EF4-FFF2-40B4-BE49-F238E27FC236}">
                <a16:creationId xmlns:a16="http://schemas.microsoft.com/office/drawing/2014/main" id="{2C3915EA-C97B-493B-A8D4-3D6C65615D9D}"/>
              </a:ext>
            </a:extLst>
          </p:cNvPr>
          <p:cNvSpPr/>
          <p:nvPr/>
        </p:nvSpPr>
        <p:spPr>
          <a:xfrm>
            <a:off x="3880403" y="3228118"/>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sz="1200" b="1" kern="0">
                <a:solidFill>
                  <a:prstClr val="black"/>
                </a:solidFill>
                <a:latin typeface="Calibri" panose="020F0502020204030204"/>
              </a:rPr>
              <a:t>2</a:t>
            </a:r>
          </a:p>
        </p:txBody>
      </p:sp>
      <p:sp>
        <p:nvSpPr>
          <p:cNvPr id="471" name="Star: 4 Points 470">
            <a:extLst>
              <a:ext uri="{FF2B5EF4-FFF2-40B4-BE49-F238E27FC236}">
                <a16:creationId xmlns:a16="http://schemas.microsoft.com/office/drawing/2014/main" id="{4190E084-A79F-408A-8288-A7A03BA8BC51}"/>
              </a:ext>
            </a:extLst>
          </p:cNvPr>
          <p:cNvSpPr/>
          <p:nvPr/>
        </p:nvSpPr>
        <p:spPr>
          <a:xfrm>
            <a:off x="4303919" y="4607770"/>
            <a:ext cx="366754" cy="366754"/>
          </a:xfrm>
          <a:prstGeom prst="star4">
            <a:avLst/>
          </a:prstGeom>
          <a:solidFill>
            <a:srgbClr val="00B0F0"/>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srgbClr val="0070C0"/>
              </a:solidFill>
              <a:latin typeface="Calibri" panose="020F0502020204030204"/>
            </a:endParaRPr>
          </a:p>
        </p:txBody>
      </p:sp>
      <p:grpSp>
        <p:nvGrpSpPr>
          <p:cNvPr id="472" name="Group 471">
            <a:extLst>
              <a:ext uri="{FF2B5EF4-FFF2-40B4-BE49-F238E27FC236}">
                <a16:creationId xmlns:a16="http://schemas.microsoft.com/office/drawing/2014/main" id="{BFA49AE6-A5AD-4AC3-92B1-9B887C182970}"/>
              </a:ext>
            </a:extLst>
          </p:cNvPr>
          <p:cNvGrpSpPr/>
          <p:nvPr/>
        </p:nvGrpSpPr>
        <p:grpSpPr>
          <a:xfrm>
            <a:off x="330037" y="1155578"/>
            <a:ext cx="1263957" cy="932469"/>
            <a:chOff x="107130" y="1145389"/>
            <a:chExt cx="1263957" cy="932469"/>
          </a:xfrm>
        </p:grpSpPr>
        <p:sp>
          <p:nvSpPr>
            <p:cNvPr id="473" name="Rectangle: Rounded Corners 472">
              <a:extLst>
                <a:ext uri="{FF2B5EF4-FFF2-40B4-BE49-F238E27FC236}">
                  <a16:creationId xmlns:a16="http://schemas.microsoft.com/office/drawing/2014/main" id="{A7818898-352B-4CE1-A745-6E6A17C70C5A}"/>
                </a:ext>
              </a:extLst>
            </p:cNvPr>
            <p:cNvSpPr/>
            <p:nvPr/>
          </p:nvSpPr>
          <p:spPr>
            <a:xfrm>
              <a:off x="107613" y="1355122"/>
              <a:ext cx="1263474" cy="722736"/>
            </a:xfrm>
            <a:prstGeom prst="roundRect">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171450" indent="-171450" defTabSz="914400">
                <a:buFont typeface="Arial" panose="020B0604020202020204" pitchFamily="34" charset="0"/>
                <a:buChar char="•"/>
              </a:pPr>
              <a:r>
                <a:rPr lang="en-US" sz="1050">
                  <a:solidFill>
                    <a:prstClr val="black"/>
                  </a:solidFill>
                  <a:latin typeface="Calibri" panose="020F0502020204030204"/>
                </a:rPr>
                <a:t>Deploy from Ground Station and drop a </a:t>
              </a:r>
              <a:r>
                <a:rPr lang="en-US" sz="1050" err="1">
                  <a:solidFill>
                    <a:prstClr val="black"/>
                  </a:solidFill>
                  <a:latin typeface="Calibri" panose="020F0502020204030204"/>
                </a:rPr>
                <a:t>pathpoint</a:t>
              </a:r>
              <a:endParaRPr lang="en-US" sz="1050">
                <a:solidFill>
                  <a:prstClr val="black"/>
                </a:solidFill>
                <a:latin typeface="Calibri" panose="020F0502020204030204"/>
              </a:endParaRPr>
            </a:p>
          </p:txBody>
        </p:sp>
        <p:sp>
          <p:nvSpPr>
            <p:cNvPr id="474" name="Flowchart: Connector 473">
              <a:extLst>
                <a:ext uri="{FF2B5EF4-FFF2-40B4-BE49-F238E27FC236}">
                  <a16:creationId xmlns:a16="http://schemas.microsoft.com/office/drawing/2014/main" id="{B3F20AE8-89FB-47AC-AC5E-D92C5BEF45A5}"/>
                </a:ext>
              </a:extLst>
            </p:cNvPr>
            <p:cNvSpPr/>
            <p:nvPr/>
          </p:nvSpPr>
          <p:spPr>
            <a:xfrm>
              <a:off x="107130" y="1145389"/>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sz="1100" b="1" kern="0">
                  <a:solidFill>
                    <a:prstClr val="black"/>
                  </a:solidFill>
                  <a:latin typeface="Calibri" panose="020F0502020204030204"/>
                </a:rPr>
                <a:t>1</a:t>
              </a:r>
            </a:p>
          </p:txBody>
        </p:sp>
      </p:grpSp>
      <p:grpSp>
        <p:nvGrpSpPr>
          <p:cNvPr id="475" name="Group 474">
            <a:extLst>
              <a:ext uri="{FF2B5EF4-FFF2-40B4-BE49-F238E27FC236}">
                <a16:creationId xmlns:a16="http://schemas.microsoft.com/office/drawing/2014/main" id="{5FB97B2F-F27D-4384-818A-F393951E2CC3}"/>
              </a:ext>
            </a:extLst>
          </p:cNvPr>
          <p:cNvGrpSpPr/>
          <p:nvPr/>
        </p:nvGrpSpPr>
        <p:grpSpPr>
          <a:xfrm>
            <a:off x="1657029" y="1158544"/>
            <a:ext cx="1670799" cy="726773"/>
            <a:chOff x="1434122" y="1148355"/>
            <a:chExt cx="1670799" cy="726773"/>
          </a:xfrm>
        </p:grpSpPr>
        <p:sp>
          <p:nvSpPr>
            <p:cNvPr id="476" name="Rectangle: Rounded Corners 475">
              <a:extLst>
                <a:ext uri="{FF2B5EF4-FFF2-40B4-BE49-F238E27FC236}">
                  <a16:creationId xmlns:a16="http://schemas.microsoft.com/office/drawing/2014/main" id="{A8703564-EAD9-4E85-8058-D2964ACCD540}"/>
                </a:ext>
              </a:extLst>
            </p:cNvPr>
            <p:cNvSpPr/>
            <p:nvPr/>
          </p:nvSpPr>
          <p:spPr>
            <a:xfrm>
              <a:off x="1445306" y="1364276"/>
              <a:ext cx="1659615" cy="510852"/>
            </a:xfrm>
            <a:prstGeom prst="roundRect">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171450" indent="-171450" defTabSz="914400">
                <a:buFont typeface="Arial" panose="020B0604020202020204" pitchFamily="34" charset="0"/>
                <a:buChar char="•"/>
              </a:pPr>
              <a:endParaRPr lang="en-US" sz="1100">
                <a:solidFill>
                  <a:prstClr val="black"/>
                </a:solidFill>
                <a:latin typeface="Calibri" panose="020F0502020204030204"/>
              </a:endParaRPr>
            </a:p>
            <a:p>
              <a:pPr marL="171450" indent="-171450" defTabSz="914400">
                <a:buFont typeface="Arial" panose="020B0604020202020204" pitchFamily="34" charset="0"/>
                <a:buChar char="•"/>
              </a:pPr>
              <a:r>
                <a:rPr lang="en-US" sz="1100">
                  <a:solidFill>
                    <a:prstClr val="black"/>
                  </a:solidFill>
                  <a:latin typeface="Calibri" panose="020F0502020204030204"/>
                </a:rPr>
                <a:t>Receive Location of Interest (LOI) from GS </a:t>
              </a:r>
            </a:p>
            <a:p>
              <a:pPr defTabSz="914400"/>
              <a:endParaRPr lang="en-US" sz="1100">
                <a:solidFill>
                  <a:prstClr val="black"/>
                </a:solidFill>
                <a:latin typeface="Calibri" panose="020F0502020204030204"/>
              </a:endParaRPr>
            </a:p>
          </p:txBody>
        </p:sp>
        <p:sp>
          <p:nvSpPr>
            <p:cNvPr id="477" name="Flowchart: Connector 476">
              <a:extLst>
                <a:ext uri="{FF2B5EF4-FFF2-40B4-BE49-F238E27FC236}">
                  <a16:creationId xmlns:a16="http://schemas.microsoft.com/office/drawing/2014/main" id="{5036D84B-11FC-4E24-8B21-D0E1F41CC90C}"/>
                </a:ext>
              </a:extLst>
            </p:cNvPr>
            <p:cNvSpPr/>
            <p:nvPr/>
          </p:nvSpPr>
          <p:spPr>
            <a:xfrm>
              <a:off x="1434122" y="1148355"/>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sz="1100" b="1" kern="0">
                  <a:solidFill>
                    <a:prstClr val="black"/>
                  </a:solidFill>
                  <a:latin typeface="Calibri" panose="020F0502020204030204"/>
                </a:rPr>
                <a:t>2</a:t>
              </a:r>
            </a:p>
          </p:txBody>
        </p:sp>
      </p:grpSp>
      <p:grpSp>
        <p:nvGrpSpPr>
          <p:cNvPr id="478" name="Group 477">
            <a:extLst>
              <a:ext uri="{FF2B5EF4-FFF2-40B4-BE49-F238E27FC236}">
                <a16:creationId xmlns:a16="http://schemas.microsoft.com/office/drawing/2014/main" id="{BCFC6774-2D56-4DB8-802B-951D97852BBA}"/>
              </a:ext>
            </a:extLst>
          </p:cNvPr>
          <p:cNvGrpSpPr/>
          <p:nvPr/>
        </p:nvGrpSpPr>
        <p:grpSpPr>
          <a:xfrm>
            <a:off x="8438532" y="1159839"/>
            <a:ext cx="1959160" cy="1040108"/>
            <a:chOff x="8698336" y="1160190"/>
            <a:chExt cx="1959160" cy="1009220"/>
          </a:xfrm>
        </p:grpSpPr>
        <p:sp>
          <p:nvSpPr>
            <p:cNvPr id="479" name="Rectangle: Rounded Corners 478">
              <a:extLst>
                <a:ext uri="{FF2B5EF4-FFF2-40B4-BE49-F238E27FC236}">
                  <a16:creationId xmlns:a16="http://schemas.microsoft.com/office/drawing/2014/main" id="{0604FD56-B27E-4258-BE52-F3746B8E9E73}"/>
                </a:ext>
              </a:extLst>
            </p:cNvPr>
            <p:cNvSpPr/>
            <p:nvPr/>
          </p:nvSpPr>
          <p:spPr>
            <a:xfrm>
              <a:off x="8698336" y="1366169"/>
              <a:ext cx="1959160" cy="803241"/>
            </a:xfrm>
            <a:prstGeom prst="roundRect">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171450" indent="-171450" defTabSz="914400">
                <a:buFont typeface="Arial" panose="020B0604020202020204" pitchFamily="34" charset="0"/>
                <a:buChar char="•"/>
              </a:pPr>
              <a:r>
                <a:rPr lang="en-US" sz="1100">
                  <a:solidFill>
                    <a:prstClr val="black"/>
                  </a:solidFill>
                  <a:latin typeface="Calibri" panose="020F0502020204030204"/>
                </a:rPr>
                <a:t>Upon arrival it will stop, and notify the GS and drop a </a:t>
              </a:r>
              <a:r>
                <a:rPr lang="en-US" sz="1100" err="1">
                  <a:solidFill>
                    <a:prstClr val="black"/>
                  </a:solidFill>
                  <a:latin typeface="Calibri" panose="020F0502020204030204"/>
                </a:rPr>
                <a:t>pathpoint</a:t>
              </a:r>
              <a:endParaRPr lang="en-US" sz="1100">
                <a:solidFill>
                  <a:prstClr val="black"/>
                </a:solidFill>
                <a:latin typeface="Calibri" panose="020F0502020204030204"/>
              </a:endParaRPr>
            </a:p>
          </p:txBody>
        </p:sp>
        <p:sp>
          <p:nvSpPr>
            <p:cNvPr id="480" name="Flowchart: Connector 479">
              <a:extLst>
                <a:ext uri="{FF2B5EF4-FFF2-40B4-BE49-F238E27FC236}">
                  <a16:creationId xmlns:a16="http://schemas.microsoft.com/office/drawing/2014/main" id="{8DE152AC-84E3-4D5E-B6C4-2C412D58A2CA}"/>
                </a:ext>
              </a:extLst>
            </p:cNvPr>
            <p:cNvSpPr/>
            <p:nvPr/>
          </p:nvSpPr>
          <p:spPr>
            <a:xfrm>
              <a:off x="8700506" y="1160190"/>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sz="1100" b="1" kern="0">
                  <a:solidFill>
                    <a:prstClr val="black"/>
                  </a:solidFill>
                  <a:latin typeface="Calibri" panose="020F0502020204030204"/>
                </a:rPr>
                <a:t>5</a:t>
              </a:r>
            </a:p>
          </p:txBody>
        </p:sp>
      </p:grpSp>
      <p:grpSp>
        <p:nvGrpSpPr>
          <p:cNvPr id="481" name="Group 480">
            <a:extLst>
              <a:ext uri="{FF2B5EF4-FFF2-40B4-BE49-F238E27FC236}">
                <a16:creationId xmlns:a16="http://schemas.microsoft.com/office/drawing/2014/main" id="{6F2EE142-468B-4E68-83DD-F01506480124}"/>
              </a:ext>
            </a:extLst>
          </p:cNvPr>
          <p:cNvGrpSpPr/>
          <p:nvPr/>
        </p:nvGrpSpPr>
        <p:grpSpPr>
          <a:xfrm>
            <a:off x="3500967" y="1159839"/>
            <a:ext cx="1763542" cy="911827"/>
            <a:chOff x="1434122" y="1148355"/>
            <a:chExt cx="1763542" cy="911827"/>
          </a:xfrm>
        </p:grpSpPr>
        <p:sp>
          <p:nvSpPr>
            <p:cNvPr id="482" name="Rectangle: Rounded Corners 481">
              <a:extLst>
                <a:ext uri="{FF2B5EF4-FFF2-40B4-BE49-F238E27FC236}">
                  <a16:creationId xmlns:a16="http://schemas.microsoft.com/office/drawing/2014/main" id="{17CE2FC2-AFC3-4FED-B832-0413300EA759}"/>
                </a:ext>
              </a:extLst>
            </p:cNvPr>
            <p:cNvSpPr/>
            <p:nvPr/>
          </p:nvSpPr>
          <p:spPr>
            <a:xfrm>
              <a:off x="1445306" y="1364275"/>
              <a:ext cx="1752358" cy="695907"/>
            </a:xfrm>
            <a:prstGeom prst="roundRect">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171450" indent="-171450" defTabSz="914400">
                <a:buFont typeface="Arial" panose="020B0604020202020204" pitchFamily="34" charset="0"/>
                <a:buChar char="•"/>
              </a:pPr>
              <a:r>
                <a:rPr lang="en-US" sz="1100">
                  <a:solidFill>
                    <a:prstClr val="black"/>
                  </a:solidFill>
                  <a:latin typeface="Calibri" panose="020F0502020204030204"/>
                </a:rPr>
                <a:t>User commands CSR to point towards LOI</a:t>
              </a:r>
            </a:p>
          </p:txBody>
        </p:sp>
        <p:sp>
          <p:nvSpPr>
            <p:cNvPr id="483" name="Flowchart: Connector 482">
              <a:extLst>
                <a:ext uri="{FF2B5EF4-FFF2-40B4-BE49-F238E27FC236}">
                  <a16:creationId xmlns:a16="http://schemas.microsoft.com/office/drawing/2014/main" id="{D53C4CB6-D70A-4893-985E-0FFBA5FF6D12}"/>
                </a:ext>
              </a:extLst>
            </p:cNvPr>
            <p:cNvSpPr/>
            <p:nvPr/>
          </p:nvSpPr>
          <p:spPr>
            <a:xfrm>
              <a:off x="1434122" y="1148355"/>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sz="1100" b="1" kern="0">
                  <a:solidFill>
                    <a:prstClr val="black"/>
                  </a:solidFill>
                  <a:latin typeface="Calibri" panose="020F0502020204030204"/>
                </a:rPr>
                <a:t>3</a:t>
              </a:r>
            </a:p>
          </p:txBody>
        </p:sp>
      </p:grpSp>
      <p:sp>
        <p:nvSpPr>
          <p:cNvPr id="484" name="Rectangle: Rounded Corners 483">
            <a:extLst>
              <a:ext uri="{FF2B5EF4-FFF2-40B4-BE49-F238E27FC236}">
                <a16:creationId xmlns:a16="http://schemas.microsoft.com/office/drawing/2014/main" id="{C4E82EDE-A0C6-4836-B6B2-7F17142B49C8}"/>
              </a:ext>
            </a:extLst>
          </p:cNvPr>
          <p:cNvSpPr/>
          <p:nvPr/>
        </p:nvSpPr>
        <p:spPr>
          <a:xfrm>
            <a:off x="89864" y="4538571"/>
            <a:ext cx="3142603" cy="2208939"/>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cxnSp>
        <p:nvCxnSpPr>
          <p:cNvPr id="485" name="Straight Connector 484">
            <a:extLst>
              <a:ext uri="{FF2B5EF4-FFF2-40B4-BE49-F238E27FC236}">
                <a16:creationId xmlns:a16="http://schemas.microsoft.com/office/drawing/2014/main" id="{9872918E-32F0-405A-9C16-AE746E51B546}"/>
              </a:ext>
            </a:extLst>
          </p:cNvPr>
          <p:cNvCxnSpPr>
            <a:cxnSpLocks/>
          </p:cNvCxnSpPr>
          <p:nvPr/>
        </p:nvCxnSpPr>
        <p:spPr>
          <a:xfrm flipV="1">
            <a:off x="324870" y="5840066"/>
            <a:ext cx="607269" cy="14577"/>
          </a:xfrm>
          <a:prstGeom prst="line">
            <a:avLst/>
          </a:prstGeom>
          <a:noFill/>
          <a:ln w="38100" cap="flat" cmpd="sng" algn="ctr">
            <a:solidFill>
              <a:srgbClr val="00B0F0"/>
            </a:solidFill>
            <a:prstDash val="dashDot"/>
            <a:miter lim="800000"/>
          </a:ln>
          <a:effectLst/>
        </p:spPr>
      </p:cxnSp>
      <p:cxnSp>
        <p:nvCxnSpPr>
          <p:cNvPr id="486" name="Straight Connector 485">
            <a:extLst>
              <a:ext uri="{FF2B5EF4-FFF2-40B4-BE49-F238E27FC236}">
                <a16:creationId xmlns:a16="http://schemas.microsoft.com/office/drawing/2014/main" id="{A525DEF0-DA5C-4ECC-AD6A-1E7D3402953F}"/>
              </a:ext>
            </a:extLst>
          </p:cNvPr>
          <p:cNvCxnSpPr>
            <a:cxnSpLocks/>
          </p:cNvCxnSpPr>
          <p:nvPr/>
        </p:nvCxnSpPr>
        <p:spPr>
          <a:xfrm flipV="1">
            <a:off x="327850" y="6041494"/>
            <a:ext cx="607269" cy="14577"/>
          </a:xfrm>
          <a:prstGeom prst="line">
            <a:avLst/>
          </a:prstGeom>
          <a:noFill/>
          <a:ln w="38100" cap="flat" cmpd="sng" algn="ctr">
            <a:solidFill>
              <a:srgbClr val="00B050"/>
            </a:solidFill>
            <a:prstDash val="dashDot"/>
            <a:miter lim="800000"/>
          </a:ln>
          <a:effectLst/>
        </p:spPr>
      </p:cxnSp>
      <p:cxnSp>
        <p:nvCxnSpPr>
          <p:cNvPr id="487" name="Straight Connector 486">
            <a:extLst>
              <a:ext uri="{FF2B5EF4-FFF2-40B4-BE49-F238E27FC236}">
                <a16:creationId xmlns:a16="http://schemas.microsoft.com/office/drawing/2014/main" id="{387A84C6-CC43-41D3-9EBB-E7BBC8E5C242}"/>
              </a:ext>
            </a:extLst>
          </p:cNvPr>
          <p:cNvCxnSpPr>
            <a:cxnSpLocks/>
          </p:cNvCxnSpPr>
          <p:nvPr/>
        </p:nvCxnSpPr>
        <p:spPr>
          <a:xfrm flipV="1">
            <a:off x="335952" y="6263008"/>
            <a:ext cx="607269" cy="14577"/>
          </a:xfrm>
          <a:prstGeom prst="line">
            <a:avLst/>
          </a:prstGeom>
          <a:noFill/>
          <a:ln w="38100" cap="flat" cmpd="sng" algn="ctr">
            <a:solidFill>
              <a:srgbClr val="FF0000"/>
            </a:solidFill>
            <a:prstDash val="dashDot"/>
            <a:miter lim="800000"/>
          </a:ln>
          <a:effectLst/>
        </p:spPr>
      </p:cxnSp>
      <p:sp>
        <p:nvSpPr>
          <p:cNvPr id="488" name="Arrow: Right 487">
            <a:extLst>
              <a:ext uri="{FF2B5EF4-FFF2-40B4-BE49-F238E27FC236}">
                <a16:creationId xmlns:a16="http://schemas.microsoft.com/office/drawing/2014/main" id="{34F41677-2D47-49BB-A430-0ACF94A90F98}"/>
              </a:ext>
            </a:extLst>
          </p:cNvPr>
          <p:cNvSpPr/>
          <p:nvPr/>
        </p:nvSpPr>
        <p:spPr>
          <a:xfrm>
            <a:off x="355228" y="6586955"/>
            <a:ext cx="574520" cy="105844"/>
          </a:xfrm>
          <a:prstGeom prst="right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489" name="TextBox 488">
            <a:extLst>
              <a:ext uri="{FF2B5EF4-FFF2-40B4-BE49-F238E27FC236}">
                <a16:creationId xmlns:a16="http://schemas.microsoft.com/office/drawing/2014/main" id="{1A1D0403-E471-42AA-AFAC-DB36FA1560AC}"/>
              </a:ext>
            </a:extLst>
          </p:cNvPr>
          <p:cNvSpPr txBox="1"/>
          <p:nvPr/>
        </p:nvSpPr>
        <p:spPr>
          <a:xfrm>
            <a:off x="1044380" y="5731931"/>
            <a:ext cx="1848583" cy="288542"/>
          </a:xfrm>
          <a:prstGeom prst="rect">
            <a:avLst/>
          </a:prstGeom>
          <a:noFill/>
        </p:spPr>
        <p:txBody>
          <a:bodyPr wrap="none" rtlCol="0">
            <a:spAutoFit/>
          </a:bodyPr>
          <a:lstStyle/>
          <a:p>
            <a:pPr defTabSz="914400">
              <a:defRPr/>
            </a:pPr>
            <a:r>
              <a:rPr lang="en-US" sz="1000" b="1" kern="0">
                <a:solidFill>
                  <a:prstClr val="black"/>
                </a:solidFill>
                <a:latin typeface="Calibri" panose="020F0502020204030204"/>
              </a:rPr>
              <a:t>Comm between GS and MR</a:t>
            </a:r>
          </a:p>
        </p:txBody>
      </p:sp>
      <p:sp>
        <p:nvSpPr>
          <p:cNvPr id="490" name="TextBox 489">
            <a:extLst>
              <a:ext uri="{FF2B5EF4-FFF2-40B4-BE49-F238E27FC236}">
                <a16:creationId xmlns:a16="http://schemas.microsoft.com/office/drawing/2014/main" id="{7118DB75-4437-422E-AD14-1BB5CC450E8E}"/>
              </a:ext>
            </a:extLst>
          </p:cNvPr>
          <p:cNvSpPr txBox="1"/>
          <p:nvPr/>
        </p:nvSpPr>
        <p:spPr>
          <a:xfrm>
            <a:off x="1046373" y="5912245"/>
            <a:ext cx="1919115" cy="288542"/>
          </a:xfrm>
          <a:prstGeom prst="rect">
            <a:avLst/>
          </a:prstGeom>
          <a:noFill/>
        </p:spPr>
        <p:txBody>
          <a:bodyPr wrap="none" rtlCol="0">
            <a:spAutoFit/>
          </a:bodyPr>
          <a:lstStyle/>
          <a:p>
            <a:pPr defTabSz="914400">
              <a:defRPr/>
            </a:pPr>
            <a:r>
              <a:rPr lang="en-US" sz="1000" b="1" kern="0">
                <a:solidFill>
                  <a:prstClr val="black"/>
                </a:solidFill>
                <a:latin typeface="Calibri" panose="020F0502020204030204"/>
              </a:rPr>
              <a:t>Comm between GS and CSR</a:t>
            </a:r>
          </a:p>
        </p:txBody>
      </p:sp>
      <p:sp>
        <p:nvSpPr>
          <p:cNvPr id="491" name="TextBox 490">
            <a:extLst>
              <a:ext uri="{FF2B5EF4-FFF2-40B4-BE49-F238E27FC236}">
                <a16:creationId xmlns:a16="http://schemas.microsoft.com/office/drawing/2014/main" id="{5F453A5A-39EA-422F-B8F0-0E3E69CE6CA9}"/>
              </a:ext>
            </a:extLst>
          </p:cNvPr>
          <p:cNvSpPr txBox="1"/>
          <p:nvPr/>
        </p:nvSpPr>
        <p:spPr>
          <a:xfrm>
            <a:off x="1042301" y="6148778"/>
            <a:ext cx="1935145" cy="288542"/>
          </a:xfrm>
          <a:prstGeom prst="rect">
            <a:avLst/>
          </a:prstGeom>
          <a:noFill/>
        </p:spPr>
        <p:txBody>
          <a:bodyPr wrap="none" rtlCol="0">
            <a:spAutoFit/>
          </a:bodyPr>
          <a:lstStyle/>
          <a:p>
            <a:pPr defTabSz="914400">
              <a:defRPr/>
            </a:pPr>
            <a:r>
              <a:rPr lang="en-US" sz="1000" b="1" kern="0">
                <a:solidFill>
                  <a:prstClr val="black"/>
                </a:solidFill>
                <a:latin typeface="Calibri" panose="020F0502020204030204"/>
              </a:rPr>
              <a:t>Comm between CSR and MR</a:t>
            </a:r>
          </a:p>
        </p:txBody>
      </p:sp>
      <p:sp>
        <p:nvSpPr>
          <p:cNvPr id="492" name="TextBox 491">
            <a:extLst>
              <a:ext uri="{FF2B5EF4-FFF2-40B4-BE49-F238E27FC236}">
                <a16:creationId xmlns:a16="http://schemas.microsoft.com/office/drawing/2014/main" id="{9794687D-0966-49B2-B3BE-6B2302E083A8}"/>
              </a:ext>
            </a:extLst>
          </p:cNvPr>
          <p:cNvSpPr txBox="1"/>
          <p:nvPr/>
        </p:nvSpPr>
        <p:spPr>
          <a:xfrm>
            <a:off x="1050608" y="6504687"/>
            <a:ext cx="1818126" cy="246221"/>
          </a:xfrm>
          <a:prstGeom prst="rect">
            <a:avLst/>
          </a:prstGeom>
          <a:noFill/>
        </p:spPr>
        <p:txBody>
          <a:bodyPr wrap="none" rtlCol="0">
            <a:spAutoFit/>
          </a:bodyPr>
          <a:lstStyle/>
          <a:p>
            <a:pPr defTabSz="914400">
              <a:defRPr/>
            </a:pPr>
            <a:r>
              <a:rPr lang="en-US" sz="1000" b="1" kern="0">
                <a:solidFill>
                  <a:prstClr val="black"/>
                </a:solidFill>
                <a:latin typeface="Calibri" panose="020F0502020204030204"/>
              </a:rPr>
              <a:t>Autonomously controlled path</a:t>
            </a:r>
          </a:p>
        </p:txBody>
      </p:sp>
      <p:sp>
        <p:nvSpPr>
          <p:cNvPr id="493" name="TextBox 492">
            <a:extLst>
              <a:ext uri="{FF2B5EF4-FFF2-40B4-BE49-F238E27FC236}">
                <a16:creationId xmlns:a16="http://schemas.microsoft.com/office/drawing/2014/main" id="{3C83F6E7-6822-4DE4-96C8-2F593D1BD6CA}"/>
              </a:ext>
            </a:extLst>
          </p:cNvPr>
          <p:cNvSpPr txBox="1"/>
          <p:nvPr/>
        </p:nvSpPr>
        <p:spPr>
          <a:xfrm>
            <a:off x="1106857" y="4601285"/>
            <a:ext cx="795411" cy="338554"/>
          </a:xfrm>
          <a:prstGeom prst="rect">
            <a:avLst/>
          </a:prstGeom>
          <a:noFill/>
        </p:spPr>
        <p:txBody>
          <a:bodyPr wrap="none" rtlCol="0">
            <a:spAutoFit/>
          </a:bodyPr>
          <a:lstStyle/>
          <a:p>
            <a:pPr defTabSz="914400">
              <a:defRPr/>
            </a:pPr>
            <a:r>
              <a:rPr lang="en-US" sz="1600" b="1" kern="0">
                <a:solidFill>
                  <a:prstClr val="black"/>
                </a:solidFill>
                <a:latin typeface="Calibri" panose="020F0502020204030204"/>
              </a:rPr>
              <a:t>Legend</a:t>
            </a:r>
          </a:p>
        </p:txBody>
      </p:sp>
      <p:sp>
        <p:nvSpPr>
          <p:cNvPr id="494" name="TextBox 493">
            <a:extLst>
              <a:ext uri="{FF2B5EF4-FFF2-40B4-BE49-F238E27FC236}">
                <a16:creationId xmlns:a16="http://schemas.microsoft.com/office/drawing/2014/main" id="{A1B777D4-EACC-478C-BCC2-99EEA55D154C}"/>
              </a:ext>
            </a:extLst>
          </p:cNvPr>
          <p:cNvSpPr txBox="1"/>
          <p:nvPr/>
        </p:nvSpPr>
        <p:spPr>
          <a:xfrm>
            <a:off x="1024358" y="5425659"/>
            <a:ext cx="2044149" cy="246221"/>
          </a:xfrm>
          <a:prstGeom prst="rect">
            <a:avLst/>
          </a:prstGeom>
          <a:noFill/>
        </p:spPr>
        <p:txBody>
          <a:bodyPr wrap="none" rtlCol="0">
            <a:spAutoFit/>
          </a:bodyPr>
          <a:lstStyle/>
          <a:p>
            <a:pPr defTabSz="914400">
              <a:defRPr/>
            </a:pPr>
            <a:r>
              <a:rPr lang="en-US" sz="1000" b="1" kern="0">
                <a:solidFill>
                  <a:prstClr val="black"/>
                </a:solidFill>
                <a:latin typeface="Calibri" panose="020F0502020204030204"/>
              </a:rPr>
              <a:t>Stop and request user intervention</a:t>
            </a:r>
          </a:p>
        </p:txBody>
      </p:sp>
      <p:sp>
        <p:nvSpPr>
          <p:cNvPr id="495" name="Star: 4 Points 494">
            <a:extLst>
              <a:ext uri="{FF2B5EF4-FFF2-40B4-BE49-F238E27FC236}">
                <a16:creationId xmlns:a16="http://schemas.microsoft.com/office/drawing/2014/main" id="{0FB9D5CF-C145-4F58-9DAE-F024A8D4631C}"/>
              </a:ext>
            </a:extLst>
          </p:cNvPr>
          <p:cNvSpPr/>
          <p:nvPr/>
        </p:nvSpPr>
        <p:spPr>
          <a:xfrm>
            <a:off x="469776" y="5155296"/>
            <a:ext cx="262096" cy="263209"/>
          </a:xfrm>
          <a:prstGeom prst="star4">
            <a:avLst/>
          </a:prstGeom>
          <a:solidFill>
            <a:srgbClr val="00B0F0"/>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srgbClr val="0070C0"/>
              </a:solidFill>
              <a:latin typeface="Calibri" panose="020F0502020204030204"/>
            </a:endParaRPr>
          </a:p>
        </p:txBody>
      </p:sp>
      <p:sp>
        <p:nvSpPr>
          <p:cNvPr id="496" name="TextBox 495">
            <a:extLst>
              <a:ext uri="{FF2B5EF4-FFF2-40B4-BE49-F238E27FC236}">
                <a16:creationId xmlns:a16="http://schemas.microsoft.com/office/drawing/2014/main" id="{50B2F197-99B8-4638-9AE9-12A112E93E3E}"/>
              </a:ext>
            </a:extLst>
          </p:cNvPr>
          <p:cNvSpPr txBox="1"/>
          <p:nvPr/>
        </p:nvSpPr>
        <p:spPr>
          <a:xfrm>
            <a:off x="1024358" y="5165892"/>
            <a:ext cx="713657" cy="246221"/>
          </a:xfrm>
          <a:prstGeom prst="rect">
            <a:avLst/>
          </a:prstGeom>
          <a:noFill/>
        </p:spPr>
        <p:txBody>
          <a:bodyPr wrap="none" rtlCol="0">
            <a:spAutoFit/>
          </a:bodyPr>
          <a:lstStyle/>
          <a:p>
            <a:pPr defTabSz="914400">
              <a:defRPr/>
            </a:pPr>
            <a:r>
              <a:rPr lang="en-US" sz="1000" b="1" kern="0" err="1">
                <a:solidFill>
                  <a:prstClr val="black"/>
                </a:solidFill>
                <a:latin typeface="Calibri" panose="020F0502020204030204"/>
              </a:rPr>
              <a:t>Pathpoint</a:t>
            </a:r>
            <a:endParaRPr lang="en-US" sz="1000" b="1" kern="0">
              <a:solidFill>
                <a:prstClr val="black"/>
              </a:solidFill>
              <a:latin typeface="Calibri" panose="020F0502020204030204"/>
            </a:endParaRPr>
          </a:p>
        </p:txBody>
      </p:sp>
      <p:sp>
        <p:nvSpPr>
          <p:cNvPr id="497" name="Octagon 496">
            <a:extLst>
              <a:ext uri="{FF2B5EF4-FFF2-40B4-BE49-F238E27FC236}">
                <a16:creationId xmlns:a16="http://schemas.microsoft.com/office/drawing/2014/main" id="{CBEEE73A-C3AC-4CE6-9B21-2775DFE9D0FC}"/>
              </a:ext>
            </a:extLst>
          </p:cNvPr>
          <p:cNvSpPr/>
          <p:nvPr/>
        </p:nvSpPr>
        <p:spPr>
          <a:xfrm>
            <a:off x="490530" y="5474486"/>
            <a:ext cx="204169" cy="204169"/>
          </a:xfrm>
          <a:prstGeom prst="octagon">
            <a:avLst/>
          </a:prstGeom>
          <a:solidFill>
            <a:srgbClr val="FF0000"/>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498" name="Rectangle 497">
            <a:extLst>
              <a:ext uri="{FF2B5EF4-FFF2-40B4-BE49-F238E27FC236}">
                <a16:creationId xmlns:a16="http://schemas.microsoft.com/office/drawing/2014/main" id="{CDF48A67-69D4-4F7D-BC7C-33E353848397}"/>
              </a:ext>
            </a:extLst>
          </p:cNvPr>
          <p:cNvSpPr/>
          <p:nvPr/>
        </p:nvSpPr>
        <p:spPr>
          <a:xfrm>
            <a:off x="460562" y="4990718"/>
            <a:ext cx="313094" cy="111752"/>
          </a:xfrm>
          <a:prstGeom prst="rect">
            <a:avLst/>
          </a:prstGeom>
          <a:gradFill flip="none" rotWithShape="1">
            <a:gsLst>
              <a:gs pos="0">
                <a:srgbClr val="70AD47">
                  <a:lumMod val="40000"/>
                  <a:lumOff val="60000"/>
                  <a:tint val="66000"/>
                  <a:satMod val="160000"/>
                </a:srgbClr>
              </a:gs>
              <a:gs pos="50000">
                <a:srgbClr val="70AD47">
                  <a:lumMod val="40000"/>
                  <a:lumOff val="60000"/>
                  <a:tint val="44500"/>
                  <a:satMod val="160000"/>
                </a:srgbClr>
              </a:gs>
              <a:gs pos="100000">
                <a:srgbClr val="70AD47">
                  <a:lumMod val="40000"/>
                  <a:lumOff val="60000"/>
                  <a:tint val="23500"/>
                  <a:satMod val="160000"/>
                </a:srgbClr>
              </a:gs>
            </a:gsLst>
            <a:lin ang="5400000" scaled="1"/>
            <a:tileRect/>
          </a:gradFill>
          <a:ln w="12700" cap="flat" cmpd="sng" algn="ctr">
            <a:solidFill>
              <a:srgbClr val="4472C4">
                <a:shade val="50000"/>
              </a:srgbClr>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499" name="TextBox 498">
            <a:extLst>
              <a:ext uri="{FF2B5EF4-FFF2-40B4-BE49-F238E27FC236}">
                <a16:creationId xmlns:a16="http://schemas.microsoft.com/office/drawing/2014/main" id="{1798AD4E-113A-45AE-9ACF-2BF82EF81AE0}"/>
              </a:ext>
            </a:extLst>
          </p:cNvPr>
          <p:cNvSpPr txBox="1"/>
          <p:nvPr/>
        </p:nvSpPr>
        <p:spPr>
          <a:xfrm>
            <a:off x="998656" y="4961575"/>
            <a:ext cx="1011815" cy="246221"/>
          </a:xfrm>
          <a:prstGeom prst="rect">
            <a:avLst/>
          </a:prstGeom>
          <a:noFill/>
        </p:spPr>
        <p:txBody>
          <a:bodyPr wrap="none" rtlCol="0">
            <a:spAutoFit/>
          </a:bodyPr>
          <a:lstStyle/>
          <a:p>
            <a:pPr defTabSz="914400">
              <a:defRPr/>
            </a:pPr>
            <a:r>
              <a:rPr lang="en-US" sz="1000" b="1" kern="0">
                <a:solidFill>
                  <a:prstClr val="black"/>
                </a:solidFill>
                <a:latin typeface="Calibri" panose="020F0502020204030204"/>
              </a:rPr>
              <a:t>Mission Terrain</a:t>
            </a:r>
          </a:p>
        </p:txBody>
      </p:sp>
      <p:sp>
        <p:nvSpPr>
          <p:cNvPr id="500" name="Arrow: Right 499">
            <a:extLst>
              <a:ext uri="{FF2B5EF4-FFF2-40B4-BE49-F238E27FC236}">
                <a16:creationId xmlns:a16="http://schemas.microsoft.com/office/drawing/2014/main" id="{6A5E4DB9-1877-4D79-88A4-ECB452AFEFA3}"/>
              </a:ext>
            </a:extLst>
          </p:cNvPr>
          <p:cNvSpPr/>
          <p:nvPr/>
        </p:nvSpPr>
        <p:spPr>
          <a:xfrm>
            <a:off x="347306" y="6392122"/>
            <a:ext cx="574520" cy="105844"/>
          </a:xfrm>
          <a:prstGeom prst="rightArrow">
            <a:avLst/>
          </a:prstGeom>
          <a:solidFill>
            <a:srgbClr val="00B050"/>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501" name="TextBox 500">
            <a:extLst>
              <a:ext uri="{FF2B5EF4-FFF2-40B4-BE49-F238E27FC236}">
                <a16:creationId xmlns:a16="http://schemas.microsoft.com/office/drawing/2014/main" id="{ABFBA4B8-4E75-451B-A175-C90491A7AEAC}"/>
              </a:ext>
            </a:extLst>
          </p:cNvPr>
          <p:cNvSpPr txBox="1"/>
          <p:nvPr/>
        </p:nvSpPr>
        <p:spPr>
          <a:xfrm>
            <a:off x="1053987" y="6321101"/>
            <a:ext cx="1534394" cy="246221"/>
          </a:xfrm>
          <a:prstGeom prst="rect">
            <a:avLst/>
          </a:prstGeom>
          <a:noFill/>
        </p:spPr>
        <p:txBody>
          <a:bodyPr wrap="none" rtlCol="0">
            <a:spAutoFit/>
          </a:bodyPr>
          <a:lstStyle/>
          <a:p>
            <a:pPr defTabSz="914400">
              <a:defRPr/>
            </a:pPr>
            <a:r>
              <a:rPr lang="en-US" sz="1000" b="1" kern="0">
                <a:solidFill>
                  <a:prstClr val="black"/>
                </a:solidFill>
                <a:latin typeface="Calibri" panose="020F0502020204030204"/>
              </a:rPr>
              <a:t>Manually controlled path</a:t>
            </a:r>
          </a:p>
        </p:txBody>
      </p:sp>
      <p:grpSp>
        <p:nvGrpSpPr>
          <p:cNvPr id="502" name="Group 501">
            <a:extLst>
              <a:ext uri="{FF2B5EF4-FFF2-40B4-BE49-F238E27FC236}">
                <a16:creationId xmlns:a16="http://schemas.microsoft.com/office/drawing/2014/main" id="{5D59E12B-4161-4B90-9087-60ADD9F0F45E}"/>
              </a:ext>
            </a:extLst>
          </p:cNvPr>
          <p:cNvGrpSpPr/>
          <p:nvPr/>
        </p:nvGrpSpPr>
        <p:grpSpPr>
          <a:xfrm>
            <a:off x="5576991" y="1153779"/>
            <a:ext cx="2698068" cy="911827"/>
            <a:chOff x="1434122" y="1148355"/>
            <a:chExt cx="2698068" cy="911827"/>
          </a:xfrm>
        </p:grpSpPr>
        <p:sp>
          <p:nvSpPr>
            <p:cNvPr id="503" name="Rectangle: Rounded Corners 502">
              <a:extLst>
                <a:ext uri="{FF2B5EF4-FFF2-40B4-BE49-F238E27FC236}">
                  <a16:creationId xmlns:a16="http://schemas.microsoft.com/office/drawing/2014/main" id="{2827DD4C-BC8A-48C7-A996-99D6ADC249FF}"/>
                </a:ext>
              </a:extLst>
            </p:cNvPr>
            <p:cNvSpPr/>
            <p:nvPr/>
          </p:nvSpPr>
          <p:spPr>
            <a:xfrm>
              <a:off x="1445305" y="1364275"/>
              <a:ext cx="2686885" cy="695907"/>
            </a:xfrm>
            <a:prstGeom prst="roundRect">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171450" indent="-171450" defTabSz="914400">
                <a:buFont typeface="Arial" panose="020B0604020202020204" pitchFamily="34" charset="0"/>
                <a:buChar char="•"/>
              </a:pPr>
              <a:r>
                <a:rPr lang="en-US" sz="1100">
                  <a:solidFill>
                    <a:prstClr val="black"/>
                  </a:solidFill>
                  <a:latin typeface="Calibri" panose="020F0502020204030204"/>
                </a:rPr>
                <a:t>User commands CSR to  travel towards the LOI in semi autonomous mode. The CSR will travel until it reaches the LOI.</a:t>
              </a:r>
            </a:p>
          </p:txBody>
        </p:sp>
        <p:sp>
          <p:nvSpPr>
            <p:cNvPr id="504" name="Flowchart: Connector 503">
              <a:extLst>
                <a:ext uri="{FF2B5EF4-FFF2-40B4-BE49-F238E27FC236}">
                  <a16:creationId xmlns:a16="http://schemas.microsoft.com/office/drawing/2014/main" id="{ED730010-804E-48A5-A58D-2F25E64251C1}"/>
                </a:ext>
              </a:extLst>
            </p:cNvPr>
            <p:cNvSpPr/>
            <p:nvPr/>
          </p:nvSpPr>
          <p:spPr>
            <a:xfrm>
              <a:off x="1434122" y="1148355"/>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sz="1100" b="1" kern="0">
                  <a:solidFill>
                    <a:prstClr val="black"/>
                  </a:solidFill>
                  <a:latin typeface="Calibri" panose="020F0502020204030204"/>
                </a:rPr>
                <a:t>4</a:t>
              </a:r>
            </a:p>
          </p:txBody>
        </p:sp>
      </p:grpSp>
      <p:sp>
        <p:nvSpPr>
          <p:cNvPr id="506" name="Arrow: Right 505">
            <a:extLst>
              <a:ext uri="{FF2B5EF4-FFF2-40B4-BE49-F238E27FC236}">
                <a16:creationId xmlns:a16="http://schemas.microsoft.com/office/drawing/2014/main" id="{CA4D3AC5-B8A1-4E81-AA94-01829BCEFE96}"/>
              </a:ext>
            </a:extLst>
          </p:cNvPr>
          <p:cNvSpPr/>
          <p:nvPr/>
        </p:nvSpPr>
        <p:spPr>
          <a:xfrm>
            <a:off x="9584172" y="3795511"/>
            <a:ext cx="623705" cy="152779"/>
          </a:xfrm>
          <a:prstGeom prst="right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grpSp>
        <p:nvGrpSpPr>
          <p:cNvPr id="608" name="Group 607">
            <a:extLst>
              <a:ext uri="{FF2B5EF4-FFF2-40B4-BE49-F238E27FC236}">
                <a16:creationId xmlns:a16="http://schemas.microsoft.com/office/drawing/2014/main" id="{5A6C840A-DC71-4C93-A621-E48C815AEF29}"/>
              </a:ext>
            </a:extLst>
          </p:cNvPr>
          <p:cNvGrpSpPr/>
          <p:nvPr/>
        </p:nvGrpSpPr>
        <p:grpSpPr>
          <a:xfrm>
            <a:off x="4780737" y="3507181"/>
            <a:ext cx="681895" cy="1154425"/>
            <a:chOff x="4780737" y="3507181"/>
            <a:chExt cx="681895" cy="1154425"/>
          </a:xfrm>
        </p:grpSpPr>
        <p:sp>
          <p:nvSpPr>
            <p:cNvPr id="516" name="Flowchart: Connector 515">
              <a:extLst>
                <a:ext uri="{FF2B5EF4-FFF2-40B4-BE49-F238E27FC236}">
                  <a16:creationId xmlns:a16="http://schemas.microsoft.com/office/drawing/2014/main" id="{F408D7A7-787C-48DD-80B3-78B8A55894ED}"/>
                </a:ext>
              </a:extLst>
            </p:cNvPr>
            <p:cNvSpPr/>
            <p:nvPr/>
          </p:nvSpPr>
          <p:spPr>
            <a:xfrm>
              <a:off x="4780737" y="3507181"/>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uLnTx/>
                  <a:uFillTx/>
                  <a:latin typeface="Calibri" panose="020F0502020204030204"/>
                </a:rPr>
                <a:t>3</a:t>
              </a:r>
            </a:p>
          </p:txBody>
        </p:sp>
        <p:sp>
          <p:nvSpPr>
            <p:cNvPr id="517" name="Arrow: Curved Up 516">
              <a:extLst>
                <a:ext uri="{FF2B5EF4-FFF2-40B4-BE49-F238E27FC236}">
                  <a16:creationId xmlns:a16="http://schemas.microsoft.com/office/drawing/2014/main" id="{F65F6DA6-B78D-4BBD-BA57-E875E879F2B7}"/>
                </a:ext>
              </a:extLst>
            </p:cNvPr>
            <p:cNvSpPr/>
            <p:nvPr/>
          </p:nvSpPr>
          <p:spPr>
            <a:xfrm rot="19009314">
              <a:off x="4786168" y="4351522"/>
              <a:ext cx="676464" cy="310084"/>
            </a:xfrm>
            <a:prstGeom prst="curvedUpArrow">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611" name="Group 610">
            <a:extLst>
              <a:ext uri="{FF2B5EF4-FFF2-40B4-BE49-F238E27FC236}">
                <a16:creationId xmlns:a16="http://schemas.microsoft.com/office/drawing/2014/main" id="{1CF652FB-1000-4F85-8F15-F8BD874A63D0}"/>
              </a:ext>
            </a:extLst>
          </p:cNvPr>
          <p:cNvGrpSpPr/>
          <p:nvPr/>
        </p:nvGrpSpPr>
        <p:grpSpPr>
          <a:xfrm>
            <a:off x="1150148" y="2294868"/>
            <a:ext cx="10531241" cy="2281250"/>
            <a:chOff x="1150148" y="2294868"/>
            <a:chExt cx="10531241" cy="2281250"/>
          </a:xfrm>
        </p:grpSpPr>
        <p:sp>
          <p:nvSpPr>
            <p:cNvPr id="470" name="Octagon 469">
              <a:extLst>
                <a:ext uri="{FF2B5EF4-FFF2-40B4-BE49-F238E27FC236}">
                  <a16:creationId xmlns:a16="http://schemas.microsoft.com/office/drawing/2014/main" id="{23649974-FA78-40EC-8829-79EEC0EFF6A4}"/>
                </a:ext>
              </a:extLst>
            </p:cNvPr>
            <p:cNvSpPr/>
            <p:nvPr/>
          </p:nvSpPr>
          <p:spPr>
            <a:xfrm>
              <a:off x="11468670" y="3609958"/>
              <a:ext cx="212719" cy="212719"/>
            </a:xfrm>
            <a:prstGeom prst="octagon">
              <a:avLst/>
            </a:prstGeom>
            <a:solidFill>
              <a:srgbClr val="FF0000"/>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541" name="Star: 4 Points 540">
              <a:extLst>
                <a:ext uri="{FF2B5EF4-FFF2-40B4-BE49-F238E27FC236}">
                  <a16:creationId xmlns:a16="http://schemas.microsoft.com/office/drawing/2014/main" id="{84DFD9A1-AB17-4240-8CE2-CE9E4AA9290A}"/>
                </a:ext>
              </a:extLst>
            </p:cNvPr>
            <p:cNvSpPr/>
            <p:nvPr/>
          </p:nvSpPr>
          <p:spPr>
            <a:xfrm>
              <a:off x="11202170" y="4209364"/>
              <a:ext cx="366754" cy="366754"/>
            </a:xfrm>
            <a:prstGeom prst="star4">
              <a:avLst/>
            </a:prstGeom>
            <a:solidFill>
              <a:srgbClr val="00B0F0"/>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srgbClr val="0070C0"/>
                </a:solidFill>
                <a:latin typeface="Calibri" panose="020F0502020204030204"/>
              </a:endParaRPr>
            </a:p>
          </p:txBody>
        </p:sp>
        <p:grpSp>
          <p:nvGrpSpPr>
            <p:cNvPr id="542" name="Group 541">
              <a:extLst>
                <a:ext uri="{FF2B5EF4-FFF2-40B4-BE49-F238E27FC236}">
                  <a16:creationId xmlns:a16="http://schemas.microsoft.com/office/drawing/2014/main" id="{00A03171-04F3-4879-A140-65C8D5BA75E4}"/>
                </a:ext>
              </a:extLst>
            </p:cNvPr>
            <p:cNvGrpSpPr/>
            <p:nvPr/>
          </p:nvGrpSpPr>
          <p:grpSpPr>
            <a:xfrm>
              <a:off x="2983948" y="2573826"/>
              <a:ext cx="8377444" cy="1260209"/>
              <a:chOff x="912767" y="2823835"/>
              <a:chExt cx="4275574" cy="1008808"/>
            </a:xfrm>
          </p:grpSpPr>
          <p:cxnSp>
            <p:nvCxnSpPr>
              <p:cNvPr id="571" name="Straight Connector 570">
                <a:extLst>
                  <a:ext uri="{FF2B5EF4-FFF2-40B4-BE49-F238E27FC236}">
                    <a16:creationId xmlns:a16="http://schemas.microsoft.com/office/drawing/2014/main" id="{F2316183-3A04-40F0-8029-CB056F649E8F}"/>
                  </a:ext>
                </a:extLst>
              </p:cNvPr>
              <p:cNvCxnSpPr>
                <a:cxnSpLocks/>
              </p:cNvCxnSpPr>
              <p:nvPr/>
            </p:nvCxnSpPr>
            <p:spPr>
              <a:xfrm flipH="1" flipV="1">
                <a:off x="912767" y="2823835"/>
                <a:ext cx="4225558" cy="28571"/>
              </a:xfrm>
              <a:prstGeom prst="line">
                <a:avLst/>
              </a:prstGeom>
              <a:noFill/>
              <a:ln w="38100" cap="flat" cmpd="sng" algn="ctr">
                <a:solidFill>
                  <a:srgbClr val="00B050"/>
                </a:solidFill>
                <a:prstDash val="dashDot"/>
                <a:miter lim="800000"/>
              </a:ln>
              <a:effectLst/>
            </p:spPr>
          </p:cxnSp>
          <p:cxnSp>
            <p:nvCxnSpPr>
              <p:cNvPr id="572" name="Google Shape;178;p13">
                <a:extLst>
                  <a:ext uri="{FF2B5EF4-FFF2-40B4-BE49-F238E27FC236}">
                    <a16:creationId xmlns:a16="http://schemas.microsoft.com/office/drawing/2014/main" id="{662ECFD0-EB8B-4D67-93D5-4F1B9B7FC600}"/>
                  </a:ext>
                </a:extLst>
              </p:cNvPr>
              <p:cNvCxnSpPr>
                <a:cxnSpLocks/>
              </p:cNvCxnSpPr>
              <p:nvPr/>
            </p:nvCxnSpPr>
            <p:spPr>
              <a:xfrm>
                <a:off x="913620" y="2825516"/>
                <a:ext cx="1" cy="367185"/>
              </a:xfrm>
              <a:prstGeom prst="straightConnector1">
                <a:avLst/>
              </a:prstGeom>
              <a:noFill/>
              <a:ln w="38100" cap="flat" cmpd="sng">
                <a:solidFill>
                  <a:srgbClr val="00B050"/>
                </a:solidFill>
                <a:prstDash val="dashDot"/>
                <a:round/>
                <a:headEnd type="none" w="sm" len="sm"/>
                <a:tailEnd type="triangle" w="med" len="med"/>
              </a:ln>
            </p:spPr>
          </p:cxnSp>
          <p:cxnSp>
            <p:nvCxnSpPr>
              <p:cNvPr id="573" name="Google Shape;178;p13">
                <a:extLst>
                  <a:ext uri="{FF2B5EF4-FFF2-40B4-BE49-F238E27FC236}">
                    <a16:creationId xmlns:a16="http://schemas.microsoft.com/office/drawing/2014/main" id="{E329EB97-4FA1-4187-8D5C-FFAB858D8D3B}"/>
                  </a:ext>
                </a:extLst>
              </p:cNvPr>
              <p:cNvCxnSpPr>
                <a:cxnSpLocks/>
              </p:cNvCxnSpPr>
              <p:nvPr/>
            </p:nvCxnSpPr>
            <p:spPr>
              <a:xfrm>
                <a:off x="5178555" y="2839901"/>
                <a:ext cx="9786" cy="992742"/>
              </a:xfrm>
              <a:prstGeom prst="straightConnector1">
                <a:avLst/>
              </a:prstGeom>
              <a:noFill/>
              <a:ln w="38100" cap="flat" cmpd="sng">
                <a:solidFill>
                  <a:srgbClr val="00B050"/>
                </a:solidFill>
                <a:prstDash val="dashDot"/>
                <a:round/>
                <a:headEnd type="none" w="sm" len="sm"/>
                <a:tailEnd type="triangle" w="med" len="med"/>
              </a:ln>
            </p:spPr>
          </p:cxnSp>
        </p:grpSp>
        <p:sp>
          <p:nvSpPr>
            <p:cNvPr id="544" name="Flowchart: Connector 543">
              <a:extLst>
                <a:ext uri="{FF2B5EF4-FFF2-40B4-BE49-F238E27FC236}">
                  <a16:creationId xmlns:a16="http://schemas.microsoft.com/office/drawing/2014/main" id="{2D949F17-9517-4E03-AFE8-77B88F7AE572}"/>
                </a:ext>
              </a:extLst>
            </p:cNvPr>
            <p:cNvSpPr/>
            <p:nvPr/>
          </p:nvSpPr>
          <p:spPr>
            <a:xfrm>
              <a:off x="10767850" y="3502580"/>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sz="1200" b="1" kern="0">
                  <a:solidFill>
                    <a:prstClr val="black"/>
                  </a:solidFill>
                  <a:latin typeface="Calibri" panose="020F0502020204030204"/>
                </a:rPr>
                <a:t>5</a:t>
              </a:r>
            </a:p>
          </p:txBody>
        </p:sp>
        <p:grpSp>
          <p:nvGrpSpPr>
            <p:cNvPr id="545" name="Group 544">
              <a:extLst>
                <a:ext uri="{FF2B5EF4-FFF2-40B4-BE49-F238E27FC236}">
                  <a16:creationId xmlns:a16="http://schemas.microsoft.com/office/drawing/2014/main" id="{4D053CC5-1D21-4D16-AFA4-F0606F065188}"/>
                </a:ext>
              </a:extLst>
            </p:cNvPr>
            <p:cNvGrpSpPr/>
            <p:nvPr/>
          </p:nvGrpSpPr>
          <p:grpSpPr>
            <a:xfrm>
              <a:off x="1150148" y="2294868"/>
              <a:ext cx="10363644" cy="1281465"/>
              <a:chOff x="912767" y="2823835"/>
              <a:chExt cx="4275574" cy="1008808"/>
            </a:xfrm>
          </p:grpSpPr>
          <p:cxnSp>
            <p:nvCxnSpPr>
              <p:cNvPr id="546" name="Straight Connector 545">
                <a:extLst>
                  <a:ext uri="{FF2B5EF4-FFF2-40B4-BE49-F238E27FC236}">
                    <a16:creationId xmlns:a16="http://schemas.microsoft.com/office/drawing/2014/main" id="{9386181D-F258-4787-9DBF-0D8E93093745}"/>
                  </a:ext>
                </a:extLst>
              </p:cNvPr>
              <p:cNvCxnSpPr>
                <a:cxnSpLocks/>
              </p:cNvCxnSpPr>
              <p:nvPr/>
            </p:nvCxnSpPr>
            <p:spPr>
              <a:xfrm flipH="1" flipV="1">
                <a:off x="912767" y="2823835"/>
                <a:ext cx="4225558" cy="28571"/>
              </a:xfrm>
              <a:prstGeom prst="line">
                <a:avLst/>
              </a:prstGeom>
              <a:noFill/>
              <a:ln w="38100" cap="flat" cmpd="sng" algn="ctr">
                <a:solidFill>
                  <a:srgbClr val="FF0000"/>
                </a:solidFill>
                <a:prstDash val="dashDot"/>
                <a:miter lim="800000"/>
              </a:ln>
              <a:effectLst/>
            </p:spPr>
          </p:cxnSp>
          <p:cxnSp>
            <p:nvCxnSpPr>
              <p:cNvPr id="547" name="Google Shape;178;p13">
                <a:extLst>
                  <a:ext uri="{FF2B5EF4-FFF2-40B4-BE49-F238E27FC236}">
                    <a16:creationId xmlns:a16="http://schemas.microsoft.com/office/drawing/2014/main" id="{2D2CE492-36C5-42DA-AC9A-ECC77939B3D9}"/>
                  </a:ext>
                </a:extLst>
              </p:cNvPr>
              <p:cNvCxnSpPr>
                <a:cxnSpLocks/>
              </p:cNvCxnSpPr>
              <p:nvPr/>
            </p:nvCxnSpPr>
            <p:spPr>
              <a:xfrm>
                <a:off x="913620" y="2825516"/>
                <a:ext cx="1" cy="367185"/>
              </a:xfrm>
              <a:prstGeom prst="straightConnector1">
                <a:avLst/>
              </a:prstGeom>
              <a:noFill/>
              <a:ln w="38100" cap="flat" cmpd="sng">
                <a:solidFill>
                  <a:srgbClr val="FF0000"/>
                </a:solidFill>
                <a:prstDash val="dashDot"/>
                <a:round/>
                <a:headEnd type="none" w="sm" len="sm"/>
                <a:tailEnd type="triangle" w="med" len="med"/>
              </a:ln>
            </p:spPr>
          </p:cxnSp>
          <p:cxnSp>
            <p:nvCxnSpPr>
              <p:cNvPr id="548" name="Google Shape;178;p13">
                <a:extLst>
                  <a:ext uri="{FF2B5EF4-FFF2-40B4-BE49-F238E27FC236}">
                    <a16:creationId xmlns:a16="http://schemas.microsoft.com/office/drawing/2014/main" id="{EEE943B7-9A3E-4430-B7D1-243C47E3A82D}"/>
                  </a:ext>
                </a:extLst>
              </p:cNvPr>
              <p:cNvCxnSpPr>
                <a:cxnSpLocks/>
              </p:cNvCxnSpPr>
              <p:nvPr/>
            </p:nvCxnSpPr>
            <p:spPr>
              <a:xfrm>
                <a:off x="5178555" y="2839901"/>
                <a:ext cx="9786" cy="992742"/>
              </a:xfrm>
              <a:prstGeom prst="straightConnector1">
                <a:avLst/>
              </a:prstGeom>
              <a:noFill/>
              <a:ln w="38100" cap="flat" cmpd="sng">
                <a:solidFill>
                  <a:srgbClr val="FF0000"/>
                </a:solidFill>
                <a:prstDash val="dashDot"/>
                <a:round/>
                <a:headEnd type="none" w="sm" len="sm"/>
                <a:tailEnd type="triangle" w="med" len="med"/>
              </a:ln>
            </p:spPr>
          </p:cxnSp>
        </p:grpSp>
      </p:grpSp>
      <p:sp>
        <p:nvSpPr>
          <p:cNvPr id="598" name="TextBox 597">
            <a:extLst>
              <a:ext uri="{FF2B5EF4-FFF2-40B4-BE49-F238E27FC236}">
                <a16:creationId xmlns:a16="http://schemas.microsoft.com/office/drawing/2014/main" id="{E1952EAB-643F-435E-8622-946C448921A2}"/>
              </a:ext>
            </a:extLst>
          </p:cNvPr>
          <p:cNvSpPr txBox="1"/>
          <p:nvPr/>
        </p:nvSpPr>
        <p:spPr>
          <a:xfrm>
            <a:off x="6195303" y="4375085"/>
            <a:ext cx="4394063" cy="1754326"/>
          </a:xfrm>
          <a:prstGeom prst="rect">
            <a:avLst/>
          </a:prstGeom>
          <a:noFill/>
        </p:spPr>
        <p:txBody>
          <a:bodyPr wrap="square" rtlCol="0">
            <a:spAutoFit/>
          </a:bodyPr>
          <a:lstStyle/>
          <a:p>
            <a:pPr defTabSz="914400"/>
            <a:r>
              <a:rPr lang="en-US" b="1" err="1">
                <a:solidFill>
                  <a:prstClr val="black"/>
                </a:solidFill>
                <a:latin typeface="Calibri" panose="020F0502020204030204"/>
              </a:rPr>
              <a:t>En</a:t>
            </a:r>
            <a:r>
              <a:rPr lang="en-US" b="1">
                <a:solidFill>
                  <a:prstClr val="black"/>
                </a:solidFill>
                <a:latin typeface="Calibri" panose="020F0502020204030204"/>
              </a:rPr>
              <a:t> route to the LOI, the CSR may encounter one or more of the following:</a:t>
            </a:r>
          </a:p>
          <a:p>
            <a:pPr marL="342900" indent="-342900" defTabSz="914400">
              <a:buFont typeface="+mj-lt"/>
              <a:buAutoNum type="arabicPeriod"/>
            </a:pPr>
            <a:r>
              <a:rPr lang="en-US">
                <a:solidFill>
                  <a:prstClr val="black"/>
                </a:solidFill>
                <a:latin typeface="Calibri" panose="020F0502020204030204"/>
              </a:rPr>
              <a:t>Obstacles</a:t>
            </a:r>
          </a:p>
          <a:p>
            <a:pPr marL="342900" indent="-342900" defTabSz="914400">
              <a:buFont typeface="+mj-lt"/>
              <a:buAutoNum type="arabicPeriod"/>
            </a:pPr>
            <a:r>
              <a:rPr lang="en-US">
                <a:solidFill>
                  <a:prstClr val="black"/>
                </a:solidFill>
                <a:latin typeface="Calibri" panose="020F0502020204030204"/>
              </a:rPr>
              <a:t>Discontinuities</a:t>
            </a:r>
          </a:p>
          <a:p>
            <a:pPr marL="342900" indent="-342900" defTabSz="914400">
              <a:buFont typeface="+mj-lt"/>
              <a:buAutoNum type="arabicPeriod"/>
            </a:pPr>
            <a:r>
              <a:rPr lang="en-US">
                <a:solidFill>
                  <a:prstClr val="black"/>
                </a:solidFill>
                <a:latin typeface="Calibri" panose="020F0502020204030204"/>
              </a:rPr>
              <a:t>Slopes</a:t>
            </a:r>
          </a:p>
          <a:p>
            <a:pPr marL="342900" indent="-342900" defTabSz="914400">
              <a:buFont typeface="+mj-lt"/>
              <a:buAutoNum type="arabicPeriod"/>
            </a:pPr>
            <a:r>
              <a:rPr lang="en-US">
                <a:solidFill>
                  <a:prstClr val="black"/>
                </a:solidFill>
                <a:latin typeface="Calibri" panose="020F0502020204030204"/>
              </a:rPr>
              <a:t>Loss of communications</a:t>
            </a:r>
          </a:p>
        </p:txBody>
      </p:sp>
      <p:sp>
        <p:nvSpPr>
          <p:cNvPr id="429" name="Rectangle 428">
            <a:extLst>
              <a:ext uri="{FF2B5EF4-FFF2-40B4-BE49-F238E27FC236}">
                <a16:creationId xmlns:a16="http://schemas.microsoft.com/office/drawing/2014/main" id="{C11813EE-9791-4A95-9EB8-820A773DFBCC}"/>
              </a:ext>
            </a:extLst>
          </p:cNvPr>
          <p:cNvSpPr/>
          <p:nvPr/>
        </p:nvSpPr>
        <p:spPr>
          <a:xfrm>
            <a:off x="3226111" y="4392311"/>
            <a:ext cx="1016646" cy="415498"/>
          </a:xfrm>
          <a:prstGeom prst="rect">
            <a:avLst/>
          </a:prstGeom>
        </p:spPr>
        <p:txBody>
          <a:bodyPr wrap="square">
            <a:spAutoFit/>
          </a:bodyPr>
          <a:lstStyle/>
          <a:p>
            <a:pPr algn="ctr" defTabSz="914400"/>
            <a:r>
              <a:rPr lang="en-US" sz="1050" b="1">
                <a:solidFill>
                  <a:prstClr val="black"/>
                </a:solidFill>
                <a:latin typeface="Calibri" panose="020F0502020204030204"/>
              </a:rPr>
              <a:t>Child Scout Rover</a:t>
            </a:r>
          </a:p>
        </p:txBody>
      </p:sp>
      <p:grpSp>
        <p:nvGrpSpPr>
          <p:cNvPr id="609" name="Group 608">
            <a:extLst>
              <a:ext uri="{FF2B5EF4-FFF2-40B4-BE49-F238E27FC236}">
                <a16:creationId xmlns:a16="http://schemas.microsoft.com/office/drawing/2014/main" id="{AD6A6C2F-D0C1-495D-8E8C-F87D80FD38EE}"/>
              </a:ext>
            </a:extLst>
          </p:cNvPr>
          <p:cNvGrpSpPr/>
          <p:nvPr/>
        </p:nvGrpSpPr>
        <p:grpSpPr>
          <a:xfrm>
            <a:off x="5964701" y="3750167"/>
            <a:ext cx="2517508" cy="254001"/>
            <a:chOff x="5964701" y="3750167"/>
            <a:chExt cx="2517508" cy="254001"/>
          </a:xfrm>
        </p:grpSpPr>
        <p:sp>
          <p:nvSpPr>
            <p:cNvPr id="505" name="Arrow: Right 504">
              <a:extLst>
                <a:ext uri="{FF2B5EF4-FFF2-40B4-BE49-F238E27FC236}">
                  <a16:creationId xmlns:a16="http://schemas.microsoft.com/office/drawing/2014/main" id="{6DE87600-70D0-4A30-AD4A-9B6E212AA4CD}"/>
                </a:ext>
              </a:extLst>
            </p:cNvPr>
            <p:cNvSpPr/>
            <p:nvPr/>
          </p:nvSpPr>
          <p:spPr>
            <a:xfrm>
              <a:off x="6090333" y="3801614"/>
              <a:ext cx="623705" cy="152779"/>
            </a:xfrm>
            <a:prstGeom prst="right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513" name="Flowchart: Connector 512">
              <a:extLst>
                <a:ext uri="{FF2B5EF4-FFF2-40B4-BE49-F238E27FC236}">
                  <a16:creationId xmlns:a16="http://schemas.microsoft.com/office/drawing/2014/main" id="{BCD1E6EB-5DD1-4643-BBB1-18019E42DE26}"/>
                </a:ext>
              </a:extLst>
            </p:cNvPr>
            <p:cNvSpPr/>
            <p:nvPr/>
          </p:nvSpPr>
          <p:spPr>
            <a:xfrm>
              <a:off x="5964701" y="3750167"/>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sz="1200" b="1" kern="0">
                  <a:solidFill>
                    <a:prstClr val="black"/>
                  </a:solidFill>
                  <a:latin typeface="Calibri" panose="020F0502020204030204"/>
                </a:rPr>
                <a:t>4</a:t>
              </a:r>
            </a:p>
          </p:txBody>
        </p:sp>
        <p:sp>
          <p:nvSpPr>
            <p:cNvPr id="597" name="Arrow: Right 596">
              <a:extLst>
                <a:ext uri="{FF2B5EF4-FFF2-40B4-BE49-F238E27FC236}">
                  <a16:creationId xmlns:a16="http://schemas.microsoft.com/office/drawing/2014/main" id="{3DDC8CA9-3CF0-4B8A-8858-F7038A03A426}"/>
                </a:ext>
              </a:extLst>
            </p:cNvPr>
            <p:cNvSpPr/>
            <p:nvPr/>
          </p:nvSpPr>
          <p:spPr>
            <a:xfrm>
              <a:off x="7858504" y="3825998"/>
              <a:ext cx="623705" cy="152779"/>
            </a:xfrm>
            <a:prstGeom prst="right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grpSp>
      <p:pic>
        <p:nvPicPr>
          <p:cNvPr id="104" name="Picture 103" descr="A close up of a device&#10;&#10;Description automatically generated">
            <a:extLst>
              <a:ext uri="{FF2B5EF4-FFF2-40B4-BE49-F238E27FC236}">
                <a16:creationId xmlns:a16="http://schemas.microsoft.com/office/drawing/2014/main" id="{279A8916-7459-4B9F-98B5-218E59E7608A}"/>
              </a:ext>
            </a:extLst>
          </p:cNvPr>
          <p:cNvPicPr>
            <a:picLocks noChangeAspect="1"/>
          </p:cNvPicPr>
          <p:nvPr/>
        </p:nvPicPr>
        <p:blipFill rotWithShape="1">
          <a:blip r:embed="rId6">
            <a:extLst>
              <a:ext uri="{28A0092B-C50C-407E-A947-70E740481C1C}">
                <a14:useLocalDpi xmlns:a14="http://schemas.microsoft.com/office/drawing/2010/main" val="0"/>
              </a:ext>
            </a:extLst>
          </a:blip>
          <a:srcRect l="31674" t="20278" r="32682" b="21879"/>
          <a:stretch/>
        </p:blipFill>
        <p:spPr>
          <a:xfrm>
            <a:off x="3752095" y="3698044"/>
            <a:ext cx="887791" cy="846885"/>
          </a:xfrm>
          <a:prstGeom prst="rect">
            <a:avLst/>
          </a:prstGeom>
        </p:spPr>
      </p:pic>
      <p:pic>
        <p:nvPicPr>
          <p:cNvPr id="105" name="Picture 104" descr="A picture containing bicycle, transport&#10;&#10;Description automatically generated">
            <a:extLst>
              <a:ext uri="{FF2B5EF4-FFF2-40B4-BE49-F238E27FC236}">
                <a16:creationId xmlns:a16="http://schemas.microsoft.com/office/drawing/2014/main" id="{DB78892A-AA4E-43C1-95FA-11B4A31214A4}"/>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7119" t="9081" r="17580" b="12252"/>
          <a:stretch/>
        </p:blipFill>
        <p:spPr>
          <a:xfrm>
            <a:off x="4998931" y="3464418"/>
            <a:ext cx="1039961" cy="736411"/>
          </a:xfrm>
          <a:prstGeom prst="rect">
            <a:avLst/>
          </a:prstGeom>
        </p:spPr>
      </p:pic>
      <p:pic>
        <p:nvPicPr>
          <p:cNvPr id="106" name="Picture 105" descr="A picture containing bicycle, transport&#10;&#10;Description automatically generated">
            <a:extLst>
              <a:ext uri="{FF2B5EF4-FFF2-40B4-BE49-F238E27FC236}">
                <a16:creationId xmlns:a16="http://schemas.microsoft.com/office/drawing/2014/main" id="{CA16E852-A421-4DA6-BDF0-F1FA8C97977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7119" t="9081" r="17580" b="12252"/>
          <a:stretch/>
        </p:blipFill>
        <p:spPr>
          <a:xfrm>
            <a:off x="6787542" y="3467899"/>
            <a:ext cx="1039961" cy="736411"/>
          </a:xfrm>
          <a:prstGeom prst="rect">
            <a:avLst/>
          </a:prstGeom>
        </p:spPr>
      </p:pic>
      <p:pic>
        <p:nvPicPr>
          <p:cNvPr id="107" name="Picture 106" descr="A picture containing bicycle, transport&#10;&#10;Description automatically generated">
            <a:extLst>
              <a:ext uri="{FF2B5EF4-FFF2-40B4-BE49-F238E27FC236}">
                <a16:creationId xmlns:a16="http://schemas.microsoft.com/office/drawing/2014/main" id="{14CD4ADE-D3DF-4F51-9A15-9516238B4591}"/>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7119" t="9081" r="17580" b="12252"/>
          <a:stretch/>
        </p:blipFill>
        <p:spPr>
          <a:xfrm>
            <a:off x="8467833" y="3460974"/>
            <a:ext cx="1039961" cy="736411"/>
          </a:xfrm>
          <a:prstGeom prst="rect">
            <a:avLst/>
          </a:prstGeom>
        </p:spPr>
      </p:pic>
      <p:pic>
        <p:nvPicPr>
          <p:cNvPr id="108" name="Picture 107" descr="A picture containing bicycle, transport&#10;&#10;Description automatically generated">
            <a:extLst>
              <a:ext uri="{FF2B5EF4-FFF2-40B4-BE49-F238E27FC236}">
                <a16:creationId xmlns:a16="http://schemas.microsoft.com/office/drawing/2014/main" id="{1776CE66-C55F-476D-BFA1-28F1C5C74D5A}"/>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7119" t="9081" r="17580" b="12252"/>
          <a:stretch/>
        </p:blipFill>
        <p:spPr>
          <a:xfrm>
            <a:off x="10644305" y="3464418"/>
            <a:ext cx="1039961" cy="736411"/>
          </a:xfrm>
          <a:prstGeom prst="rect">
            <a:avLst/>
          </a:prstGeom>
        </p:spPr>
      </p:pic>
    </p:spTree>
    <p:extLst>
      <p:ext uri="{BB962C8B-B14F-4D97-AF65-F5344CB8AC3E}">
        <p14:creationId xmlns:p14="http://schemas.microsoft.com/office/powerpoint/2010/main" val="353324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0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0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0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1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7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 grpId="0" animBg="1"/>
      <p:bldP spid="446" grpId="0" animBg="1"/>
      <p:bldP spid="471" grpId="0" animBg="1"/>
      <p:bldP spid="506" grpId="0" animBg="1"/>
      <p:bldP spid="42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49440-BD63-44E3-8418-C70EDF7891FC}"/>
              </a:ext>
            </a:extLst>
          </p:cNvPr>
          <p:cNvSpPr>
            <a:spLocks noGrp="1"/>
          </p:cNvSpPr>
          <p:nvPr>
            <p:ph type="title"/>
          </p:nvPr>
        </p:nvSpPr>
        <p:spPr/>
        <p:txBody>
          <a:bodyPr>
            <a:normAutofit/>
          </a:bodyPr>
          <a:lstStyle/>
          <a:p>
            <a:r>
              <a:rPr lang="en-US"/>
              <a:t>Hardware Integration – Test Design</a:t>
            </a:r>
          </a:p>
        </p:txBody>
      </p:sp>
      <p:sp>
        <p:nvSpPr>
          <p:cNvPr id="3" name="Content Placeholder 2">
            <a:extLst>
              <a:ext uri="{FF2B5EF4-FFF2-40B4-BE49-F238E27FC236}">
                <a16:creationId xmlns:a16="http://schemas.microsoft.com/office/drawing/2014/main" id="{AE35BCE8-7DC7-4431-A869-E84C0620C06F}"/>
              </a:ext>
            </a:extLst>
          </p:cNvPr>
          <p:cNvSpPr>
            <a:spLocks noGrp="1"/>
          </p:cNvSpPr>
          <p:nvPr>
            <p:ph idx="1"/>
          </p:nvPr>
        </p:nvSpPr>
        <p:spPr>
          <a:xfrm>
            <a:off x="1097280" y="1140547"/>
            <a:ext cx="4998720" cy="4728547"/>
          </a:xfrm>
        </p:spPr>
        <p:txBody>
          <a:bodyPr vert="horz" lIns="0" tIns="45720" rIns="0" bIns="45720" rtlCol="0" anchor="t">
            <a:normAutofit fontScale="92500" lnSpcReduction="20000"/>
          </a:bodyPr>
          <a:lstStyle/>
          <a:p>
            <a:r>
              <a:rPr lang="en-US" b="1"/>
              <a:t>Testing for:</a:t>
            </a:r>
          </a:p>
          <a:p>
            <a:pPr marL="342900" indent="-342900">
              <a:buFont typeface="Arial" panose="020B0604020202020204" pitchFamily="34" charset="0"/>
              <a:buChar char="•"/>
            </a:pPr>
            <a:r>
              <a:rPr lang="en-US">
                <a:cs typeface="Arial"/>
              </a:rPr>
              <a:t>Linear Velocity</a:t>
            </a:r>
          </a:p>
          <a:p>
            <a:r>
              <a:rPr lang="en-US" b="1"/>
              <a:t>Key Variables:</a:t>
            </a:r>
            <a:endParaRPr lang="en-US" b="1">
              <a:cs typeface="Arial"/>
            </a:endParaRPr>
          </a:p>
          <a:p>
            <a:pPr marL="342900" indent="-342900">
              <a:buFont typeface="Arial" panose="020B0604020202020204" pitchFamily="34" charset="0"/>
              <a:buChar char="•"/>
            </a:pPr>
            <a:r>
              <a:rPr lang="en-US"/>
              <a:t>Software mode</a:t>
            </a:r>
            <a:endParaRPr lang="en-US">
              <a:cs typeface="Arial"/>
            </a:endParaRPr>
          </a:p>
          <a:p>
            <a:r>
              <a:rPr lang="en-US" b="1"/>
              <a:t>Procedure:</a:t>
            </a:r>
            <a:endParaRPr lang="en-US" b="1">
              <a:cs typeface="Arial"/>
            </a:endParaRPr>
          </a:p>
          <a:p>
            <a:pPr marL="457200" indent="-457200">
              <a:buFont typeface="+mj-lt"/>
              <a:buAutoNum type="arabicPeriod"/>
            </a:pPr>
            <a:r>
              <a:rPr lang="en-US"/>
              <a:t>Upload software to ASUS and Arduino DUE</a:t>
            </a:r>
            <a:endParaRPr lang="en-US">
              <a:cs typeface="Arial"/>
            </a:endParaRPr>
          </a:p>
          <a:p>
            <a:pPr marL="457200" indent="-457200">
              <a:buAutoNum type="arabicPeriod"/>
            </a:pPr>
            <a:r>
              <a:rPr lang="en-US"/>
              <a:t>Connect ASUS, Arduino DUE, motor controllers and motors</a:t>
            </a:r>
            <a:endParaRPr lang="en-US">
              <a:cs typeface="Arial"/>
            </a:endParaRPr>
          </a:p>
          <a:p>
            <a:pPr marL="457200" indent="-457200">
              <a:buFont typeface="+mj-lt"/>
              <a:buAutoNum type="arabicPeriod"/>
            </a:pPr>
            <a:r>
              <a:rPr lang="en-US"/>
              <a:t>Command software into various modes where each mode corresponds to a different expected speed</a:t>
            </a:r>
            <a:endParaRPr lang="en-US">
              <a:cs typeface="Arial"/>
            </a:endParaRPr>
          </a:p>
          <a:p>
            <a:pPr marL="457200" indent="-457200">
              <a:buFont typeface="+mj-lt"/>
              <a:buAutoNum type="arabicPeriod"/>
            </a:pPr>
            <a:r>
              <a:rPr lang="en-US"/>
              <a:t>Measure the speed at each mode with the encoders</a:t>
            </a:r>
          </a:p>
          <a:p>
            <a:endParaRPr lang="en-US"/>
          </a:p>
        </p:txBody>
      </p:sp>
      <p:sp>
        <p:nvSpPr>
          <p:cNvPr id="4" name="Slide Number Placeholder 3">
            <a:extLst>
              <a:ext uri="{FF2B5EF4-FFF2-40B4-BE49-F238E27FC236}">
                <a16:creationId xmlns:a16="http://schemas.microsoft.com/office/drawing/2014/main" id="{6087B1C4-6E6C-4E55-BB1B-38CC293935AB}"/>
              </a:ext>
            </a:extLst>
          </p:cNvPr>
          <p:cNvSpPr>
            <a:spLocks noGrp="1"/>
          </p:cNvSpPr>
          <p:nvPr>
            <p:ph type="sldNum" sz="quarter" idx="12"/>
          </p:nvPr>
        </p:nvSpPr>
        <p:spPr/>
        <p:txBody>
          <a:bodyPr/>
          <a:lstStyle/>
          <a:p>
            <a:fld id="{13C20B66-9CB3-4B57-BCF5-80EC90ADA063}" type="slidenum">
              <a:rPr lang="en-US" smtClean="0"/>
              <a:t>40</a:t>
            </a:fld>
            <a:endParaRPr lang="en-US"/>
          </a:p>
        </p:txBody>
      </p:sp>
      <p:sp>
        <p:nvSpPr>
          <p:cNvPr id="5" name="Date Placeholder 4">
            <a:extLst>
              <a:ext uri="{FF2B5EF4-FFF2-40B4-BE49-F238E27FC236}">
                <a16:creationId xmlns:a16="http://schemas.microsoft.com/office/drawing/2014/main" id="{8DCFCD1C-693F-4D79-B662-66534CA0AB29}"/>
              </a:ext>
            </a:extLst>
          </p:cNvPr>
          <p:cNvSpPr>
            <a:spLocks noGrp="1"/>
          </p:cNvSpPr>
          <p:nvPr>
            <p:ph type="dt" sz="half" idx="2"/>
          </p:nvPr>
        </p:nvSpPr>
        <p:spPr/>
        <p:txBody>
          <a:bodyPr/>
          <a:lstStyle/>
          <a:p>
            <a:r>
              <a:rPr lang="en-US"/>
              <a:t>March 2019</a:t>
            </a:r>
          </a:p>
        </p:txBody>
      </p:sp>
      <p:grpSp>
        <p:nvGrpSpPr>
          <p:cNvPr id="101" name="Group 100">
            <a:extLst>
              <a:ext uri="{FF2B5EF4-FFF2-40B4-BE49-F238E27FC236}">
                <a16:creationId xmlns:a16="http://schemas.microsoft.com/office/drawing/2014/main" id="{CA72E3D0-47F7-4851-A385-A631D4F09B89}"/>
              </a:ext>
            </a:extLst>
          </p:cNvPr>
          <p:cNvGrpSpPr/>
          <p:nvPr/>
        </p:nvGrpSpPr>
        <p:grpSpPr>
          <a:xfrm>
            <a:off x="4890978" y="1140547"/>
            <a:ext cx="7159125" cy="5150970"/>
            <a:chOff x="4890978" y="1140547"/>
            <a:chExt cx="7159125" cy="5150970"/>
          </a:xfrm>
        </p:grpSpPr>
        <p:sp>
          <p:nvSpPr>
            <p:cNvPr id="42" name="Rectangle: Rounded Corners 41">
              <a:extLst>
                <a:ext uri="{FF2B5EF4-FFF2-40B4-BE49-F238E27FC236}">
                  <a16:creationId xmlns:a16="http://schemas.microsoft.com/office/drawing/2014/main" id="{9BA7508B-7362-4789-BA54-057885E0A6AC}"/>
                </a:ext>
              </a:extLst>
            </p:cNvPr>
            <p:cNvSpPr/>
            <p:nvPr/>
          </p:nvSpPr>
          <p:spPr>
            <a:xfrm>
              <a:off x="7937047" y="4761994"/>
              <a:ext cx="1926855" cy="1529523"/>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01196035-BC36-4267-93E6-72DE382126A5}"/>
                </a:ext>
              </a:extLst>
            </p:cNvPr>
            <p:cNvSpPr/>
            <p:nvPr/>
          </p:nvSpPr>
          <p:spPr>
            <a:xfrm>
              <a:off x="7051383" y="3347446"/>
              <a:ext cx="4998720" cy="1306304"/>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52A2E561-AFCF-4052-AD4D-10468C47D10C}"/>
                </a:ext>
              </a:extLst>
            </p:cNvPr>
            <p:cNvSpPr/>
            <p:nvPr/>
          </p:nvSpPr>
          <p:spPr>
            <a:xfrm>
              <a:off x="7091915" y="1140547"/>
              <a:ext cx="3554457" cy="2024077"/>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D35581C-668D-4225-8D52-A0E4B7048C2A}"/>
                </a:ext>
              </a:extLst>
            </p:cNvPr>
            <p:cNvSpPr/>
            <p:nvPr/>
          </p:nvSpPr>
          <p:spPr>
            <a:xfrm>
              <a:off x="7338237" y="3609672"/>
              <a:ext cx="819150" cy="81915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Oval 6">
              <a:extLst>
                <a:ext uri="{FF2B5EF4-FFF2-40B4-BE49-F238E27FC236}">
                  <a16:creationId xmlns:a16="http://schemas.microsoft.com/office/drawing/2014/main" id="{36D450AC-F37E-4A15-A499-19516526C3BD}"/>
                </a:ext>
              </a:extLst>
            </p:cNvPr>
            <p:cNvSpPr/>
            <p:nvPr/>
          </p:nvSpPr>
          <p:spPr>
            <a:xfrm>
              <a:off x="8474486" y="3604007"/>
              <a:ext cx="819150" cy="81915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E377C2F-528B-4174-BBF1-93B15D2DC9BA}"/>
                </a:ext>
              </a:extLst>
            </p:cNvPr>
            <p:cNvSpPr/>
            <p:nvPr/>
          </p:nvSpPr>
          <p:spPr>
            <a:xfrm>
              <a:off x="9627465" y="3623020"/>
              <a:ext cx="819150" cy="81915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80439E1-C4E8-461F-B035-8A2561844FDE}"/>
                </a:ext>
              </a:extLst>
            </p:cNvPr>
            <p:cNvSpPr txBox="1"/>
            <p:nvPr/>
          </p:nvSpPr>
          <p:spPr>
            <a:xfrm>
              <a:off x="7278067" y="2618084"/>
              <a:ext cx="954107" cy="369332"/>
            </a:xfrm>
            <a:prstGeom prst="rect">
              <a:avLst/>
            </a:prstGeom>
            <a:solidFill>
              <a:schemeClr val="bg1"/>
            </a:solidFill>
            <a:ln>
              <a:solidFill>
                <a:schemeClr val="tx1"/>
              </a:solidFill>
            </a:ln>
          </p:spPr>
          <p:txBody>
            <a:bodyPr wrap="none" rtlCol="0">
              <a:spAutoFit/>
            </a:bodyPr>
            <a:lstStyle/>
            <a:p>
              <a:r>
                <a:rPr lang="en-US"/>
                <a:t>Mode 1</a:t>
              </a:r>
            </a:p>
          </p:txBody>
        </p:sp>
        <p:sp>
          <p:nvSpPr>
            <p:cNvPr id="11" name="TextBox 10">
              <a:extLst>
                <a:ext uri="{FF2B5EF4-FFF2-40B4-BE49-F238E27FC236}">
                  <a16:creationId xmlns:a16="http://schemas.microsoft.com/office/drawing/2014/main" id="{35A9DE6A-D518-4D1D-8A92-D83303E3B686}"/>
                </a:ext>
              </a:extLst>
            </p:cNvPr>
            <p:cNvSpPr txBox="1"/>
            <p:nvPr/>
          </p:nvSpPr>
          <p:spPr>
            <a:xfrm>
              <a:off x="8407008" y="2609296"/>
              <a:ext cx="954107" cy="369332"/>
            </a:xfrm>
            <a:prstGeom prst="rect">
              <a:avLst/>
            </a:prstGeom>
            <a:solidFill>
              <a:schemeClr val="bg1"/>
            </a:solidFill>
            <a:ln>
              <a:solidFill>
                <a:schemeClr val="tx1"/>
              </a:solidFill>
            </a:ln>
          </p:spPr>
          <p:txBody>
            <a:bodyPr wrap="none" rtlCol="0">
              <a:spAutoFit/>
            </a:bodyPr>
            <a:lstStyle/>
            <a:p>
              <a:r>
                <a:rPr lang="en-US"/>
                <a:t>Mode 2</a:t>
              </a:r>
            </a:p>
          </p:txBody>
        </p:sp>
        <p:sp>
          <p:nvSpPr>
            <p:cNvPr id="12" name="TextBox 11">
              <a:extLst>
                <a:ext uri="{FF2B5EF4-FFF2-40B4-BE49-F238E27FC236}">
                  <a16:creationId xmlns:a16="http://schemas.microsoft.com/office/drawing/2014/main" id="{ABB078F9-DAA7-41F2-B768-B4532918981C}"/>
                </a:ext>
              </a:extLst>
            </p:cNvPr>
            <p:cNvSpPr txBox="1"/>
            <p:nvPr/>
          </p:nvSpPr>
          <p:spPr>
            <a:xfrm>
              <a:off x="9535949" y="2592491"/>
              <a:ext cx="954107" cy="369332"/>
            </a:xfrm>
            <a:prstGeom prst="rect">
              <a:avLst/>
            </a:prstGeom>
            <a:solidFill>
              <a:schemeClr val="bg1"/>
            </a:solidFill>
            <a:ln>
              <a:solidFill>
                <a:schemeClr val="tx1"/>
              </a:solidFill>
            </a:ln>
          </p:spPr>
          <p:txBody>
            <a:bodyPr wrap="none" rtlCol="0">
              <a:spAutoFit/>
            </a:bodyPr>
            <a:lstStyle/>
            <a:p>
              <a:r>
                <a:rPr lang="en-US"/>
                <a:t>Mode 3</a:t>
              </a:r>
            </a:p>
          </p:txBody>
        </p:sp>
        <p:sp>
          <p:nvSpPr>
            <p:cNvPr id="14" name="Rectangle 13">
              <a:extLst>
                <a:ext uri="{FF2B5EF4-FFF2-40B4-BE49-F238E27FC236}">
                  <a16:creationId xmlns:a16="http://schemas.microsoft.com/office/drawing/2014/main" id="{D70123F0-ABD0-49D0-AF9A-4EC95053724D}"/>
                </a:ext>
              </a:extLst>
            </p:cNvPr>
            <p:cNvSpPr/>
            <p:nvPr/>
          </p:nvSpPr>
          <p:spPr>
            <a:xfrm>
              <a:off x="8432084" y="1193252"/>
              <a:ext cx="920158" cy="36933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ASUS</a:t>
              </a:r>
            </a:p>
          </p:txBody>
        </p:sp>
        <p:cxnSp>
          <p:nvCxnSpPr>
            <p:cNvPr id="16" name="Straight Arrow Connector 15">
              <a:extLst>
                <a:ext uri="{FF2B5EF4-FFF2-40B4-BE49-F238E27FC236}">
                  <a16:creationId xmlns:a16="http://schemas.microsoft.com/office/drawing/2014/main" id="{409EC76F-874C-4A87-8C56-A370301B209C}"/>
                </a:ext>
              </a:extLst>
            </p:cNvPr>
            <p:cNvCxnSpPr>
              <a:cxnSpLocks/>
              <a:stCxn id="39" idx="2"/>
              <a:endCxn id="10" idx="0"/>
            </p:cNvCxnSpPr>
            <p:nvPr/>
          </p:nvCxnSpPr>
          <p:spPr>
            <a:xfrm flipH="1">
              <a:off x="7755121" y="2267713"/>
              <a:ext cx="1128941" cy="35037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4CD8786-CC34-44A1-8749-4D4D1558E5FA}"/>
                </a:ext>
              </a:extLst>
            </p:cNvPr>
            <p:cNvCxnSpPr>
              <a:cxnSpLocks/>
              <a:stCxn id="39" idx="2"/>
              <a:endCxn id="11" idx="0"/>
            </p:cNvCxnSpPr>
            <p:nvPr/>
          </p:nvCxnSpPr>
          <p:spPr>
            <a:xfrm>
              <a:off x="8884062" y="2267713"/>
              <a:ext cx="0" cy="34158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D4A1594-6FBA-4A38-B9AF-21C2FED7C871}"/>
                </a:ext>
              </a:extLst>
            </p:cNvPr>
            <p:cNvCxnSpPr>
              <a:cxnSpLocks/>
              <a:stCxn id="39" idx="2"/>
              <a:endCxn id="12" idx="0"/>
            </p:cNvCxnSpPr>
            <p:nvPr/>
          </p:nvCxnSpPr>
          <p:spPr>
            <a:xfrm>
              <a:off x="8884062" y="2267713"/>
              <a:ext cx="1128941" cy="32477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924F4C4-E955-4BF4-A2F3-AEB718CD852F}"/>
                </a:ext>
              </a:extLst>
            </p:cNvPr>
            <p:cNvCxnSpPr>
              <a:cxnSpLocks/>
              <a:stCxn id="10" idx="2"/>
              <a:endCxn id="6" idx="0"/>
            </p:cNvCxnSpPr>
            <p:nvPr/>
          </p:nvCxnSpPr>
          <p:spPr>
            <a:xfrm flipH="1">
              <a:off x="7747812" y="2987416"/>
              <a:ext cx="7309" cy="6222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ADF5C50-D0FE-4943-A0B0-351400802845}"/>
                </a:ext>
              </a:extLst>
            </p:cNvPr>
            <p:cNvCxnSpPr>
              <a:cxnSpLocks/>
              <a:stCxn id="11" idx="2"/>
              <a:endCxn id="7" idx="0"/>
            </p:cNvCxnSpPr>
            <p:nvPr/>
          </p:nvCxnSpPr>
          <p:spPr>
            <a:xfrm flipH="1">
              <a:off x="8884061" y="2978628"/>
              <a:ext cx="1" cy="6253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30D659F-CEC7-4F91-B131-373AF7929471}"/>
                </a:ext>
              </a:extLst>
            </p:cNvPr>
            <p:cNvCxnSpPr>
              <a:cxnSpLocks/>
              <a:stCxn id="12" idx="2"/>
              <a:endCxn id="8" idx="0"/>
            </p:cNvCxnSpPr>
            <p:nvPr/>
          </p:nvCxnSpPr>
          <p:spPr>
            <a:xfrm>
              <a:off x="10013003" y="2961823"/>
              <a:ext cx="24037" cy="66119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58CE96CA-E119-4FA7-8CFC-8EAC7380FBA7}"/>
                </a:ext>
              </a:extLst>
            </p:cNvPr>
            <p:cNvSpPr/>
            <p:nvPr/>
          </p:nvSpPr>
          <p:spPr>
            <a:xfrm>
              <a:off x="8232174" y="5028783"/>
              <a:ext cx="1325379" cy="33602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Motors</a:t>
              </a:r>
            </a:p>
          </p:txBody>
        </p:sp>
        <p:cxnSp>
          <p:nvCxnSpPr>
            <p:cNvPr id="54" name="Straight Arrow Connector 53">
              <a:extLst>
                <a:ext uri="{FF2B5EF4-FFF2-40B4-BE49-F238E27FC236}">
                  <a16:creationId xmlns:a16="http://schemas.microsoft.com/office/drawing/2014/main" id="{7C85D8F6-E73C-4990-8F23-BA1539AB1089}"/>
                </a:ext>
              </a:extLst>
            </p:cNvPr>
            <p:cNvCxnSpPr>
              <a:cxnSpLocks/>
              <a:stCxn id="6" idx="4"/>
              <a:endCxn id="53" idx="1"/>
            </p:cNvCxnSpPr>
            <p:nvPr/>
          </p:nvCxnSpPr>
          <p:spPr>
            <a:xfrm>
              <a:off x="7747812" y="4428822"/>
              <a:ext cx="484362" cy="76797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548C38A-F004-41C8-BD99-644F44908C75}"/>
                </a:ext>
              </a:extLst>
            </p:cNvPr>
            <p:cNvCxnSpPr>
              <a:cxnSpLocks/>
              <a:stCxn id="7" idx="4"/>
              <a:endCxn id="53" idx="0"/>
            </p:cNvCxnSpPr>
            <p:nvPr/>
          </p:nvCxnSpPr>
          <p:spPr>
            <a:xfrm>
              <a:off x="8884061" y="4423157"/>
              <a:ext cx="10803" cy="6056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B56F22CB-50CF-480C-8BDA-E7E080A3F9B4}"/>
                </a:ext>
              </a:extLst>
            </p:cNvPr>
            <p:cNvCxnSpPr>
              <a:cxnSpLocks/>
              <a:stCxn id="8" idx="4"/>
              <a:endCxn id="53" idx="3"/>
            </p:cNvCxnSpPr>
            <p:nvPr/>
          </p:nvCxnSpPr>
          <p:spPr>
            <a:xfrm flipH="1">
              <a:off x="9557553" y="4442170"/>
              <a:ext cx="479487" cy="75462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D0CC8397-7B21-47DC-B3B0-6DC45245860A}"/>
                </a:ext>
              </a:extLst>
            </p:cNvPr>
            <p:cNvSpPr txBox="1"/>
            <p:nvPr/>
          </p:nvSpPr>
          <p:spPr>
            <a:xfrm>
              <a:off x="7360525" y="3846598"/>
              <a:ext cx="748923" cy="369332"/>
            </a:xfrm>
            <a:prstGeom prst="rect">
              <a:avLst/>
            </a:prstGeom>
            <a:noFill/>
          </p:spPr>
          <p:txBody>
            <a:bodyPr wrap="none" rtlCol="0">
              <a:spAutoFit/>
            </a:bodyPr>
            <a:lstStyle/>
            <a:p>
              <a:r>
                <a:rPr lang="en-US"/>
                <a:t>0 m/s</a:t>
              </a:r>
            </a:p>
          </p:txBody>
        </p:sp>
        <p:sp>
          <p:nvSpPr>
            <p:cNvPr id="69" name="TextBox 68">
              <a:extLst>
                <a:ext uri="{FF2B5EF4-FFF2-40B4-BE49-F238E27FC236}">
                  <a16:creationId xmlns:a16="http://schemas.microsoft.com/office/drawing/2014/main" id="{EC261D21-29FB-4EBC-8595-84D3A911620E}"/>
                </a:ext>
              </a:extLst>
            </p:cNvPr>
            <p:cNvSpPr txBox="1"/>
            <p:nvPr/>
          </p:nvSpPr>
          <p:spPr>
            <a:xfrm>
              <a:off x="8526653" y="3839495"/>
              <a:ext cx="813043" cy="369332"/>
            </a:xfrm>
            <a:prstGeom prst="rect">
              <a:avLst/>
            </a:prstGeom>
            <a:noFill/>
          </p:spPr>
          <p:txBody>
            <a:bodyPr wrap="none" rtlCol="0">
              <a:spAutoFit/>
            </a:bodyPr>
            <a:lstStyle/>
            <a:p>
              <a:r>
                <a:rPr lang="en-US"/>
                <a:t>.5 m/s</a:t>
              </a:r>
            </a:p>
          </p:txBody>
        </p:sp>
        <p:sp>
          <p:nvSpPr>
            <p:cNvPr id="70" name="TextBox 69">
              <a:extLst>
                <a:ext uri="{FF2B5EF4-FFF2-40B4-BE49-F238E27FC236}">
                  <a16:creationId xmlns:a16="http://schemas.microsoft.com/office/drawing/2014/main" id="{18988AAD-EB7E-48D2-B53A-FB22618F4822}"/>
                </a:ext>
              </a:extLst>
            </p:cNvPr>
            <p:cNvSpPr txBox="1"/>
            <p:nvPr/>
          </p:nvSpPr>
          <p:spPr>
            <a:xfrm>
              <a:off x="9697692" y="3849827"/>
              <a:ext cx="748923" cy="369332"/>
            </a:xfrm>
            <a:prstGeom prst="rect">
              <a:avLst/>
            </a:prstGeom>
            <a:noFill/>
          </p:spPr>
          <p:txBody>
            <a:bodyPr wrap="none" rtlCol="0">
              <a:spAutoFit/>
            </a:bodyPr>
            <a:lstStyle/>
            <a:p>
              <a:r>
                <a:rPr lang="en-US"/>
                <a:t>1 m/s</a:t>
              </a:r>
            </a:p>
          </p:txBody>
        </p:sp>
        <p:cxnSp>
          <p:nvCxnSpPr>
            <p:cNvPr id="72" name="Straight Arrow Connector 71">
              <a:extLst>
                <a:ext uri="{FF2B5EF4-FFF2-40B4-BE49-F238E27FC236}">
                  <a16:creationId xmlns:a16="http://schemas.microsoft.com/office/drawing/2014/main" id="{0785CB0F-492D-4BE8-B789-08F693880A07}"/>
                </a:ext>
              </a:extLst>
            </p:cNvPr>
            <p:cNvCxnSpPr>
              <a:cxnSpLocks/>
              <a:stCxn id="44" idx="1"/>
              <a:endCxn id="85" idx="3"/>
            </p:cNvCxnSpPr>
            <p:nvPr/>
          </p:nvCxnSpPr>
          <p:spPr>
            <a:xfrm flipH="1">
              <a:off x="7575096" y="5879642"/>
              <a:ext cx="55421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BC3D8D3D-E258-47C4-80A6-65986D125BE1}"/>
                </a:ext>
              </a:extLst>
            </p:cNvPr>
            <p:cNvSpPr txBox="1"/>
            <p:nvPr/>
          </p:nvSpPr>
          <p:spPr>
            <a:xfrm>
              <a:off x="4890978" y="1182407"/>
              <a:ext cx="2135588" cy="369332"/>
            </a:xfrm>
            <a:prstGeom prst="rect">
              <a:avLst/>
            </a:prstGeom>
            <a:solidFill>
              <a:schemeClr val="bg1"/>
            </a:solidFill>
            <a:ln>
              <a:solidFill>
                <a:schemeClr val="tx1"/>
              </a:solidFill>
            </a:ln>
          </p:spPr>
          <p:txBody>
            <a:bodyPr wrap="square" rtlCol="0">
              <a:spAutoFit/>
            </a:bodyPr>
            <a:lstStyle/>
            <a:p>
              <a:pPr algn="ctr"/>
              <a:r>
                <a:rPr lang="en-US"/>
                <a:t>Serial Command</a:t>
              </a:r>
            </a:p>
          </p:txBody>
        </p:sp>
        <p:cxnSp>
          <p:nvCxnSpPr>
            <p:cNvPr id="82" name="Straight Arrow Connector 81">
              <a:extLst>
                <a:ext uri="{FF2B5EF4-FFF2-40B4-BE49-F238E27FC236}">
                  <a16:creationId xmlns:a16="http://schemas.microsoft.com/office/drawing/2014/main" id="{D0A99B13-7D00-46F5-960A-04EA0D6A114E}"/>
                </a:ext>
              </a:extLst>
            </p:cNvPr>
            <p:cNvCxnSpPr>
              <a:cxnSpLocks/>
              <a:stCxn id="81" idx="3"/>
              <a:endCxn id="14" idx="1"/>
            </p:cNvCxnSpPr>
            <p:nvPr/>
          </p:nvCxnSpPr>
          <p:spPr>
            <a:xfrm>
              <a:off x="7026566" y="1367073"/>
              <a:ext cx="1405518" cy="1084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9633D93A-4D54-44A0-99E3-D5B3D046599E}"/>
                </a:ext>
              </a:extLst>
            </p:cNvPr>
            <p:cNvSpPr txBox="1"/>
            <p:nvPr/>
          </p:nvSpPr>
          <p:spPr>
            <a:xfrm>
              <a:off x="5979787" y="5694976"/>
              <a:ext cx="1595309" cy="369332"/>
            </a:xfrm>
            <a:prstGeom prst="rect">
              <a:avLst/>
            </a:prstGeom>
            <a:solidFill>
              <a:schemeClr val="bg1"/>
            </a:solidFill>
            <a:ln>
              <a:solidFill>
                <a:schemeClr val="tx1"/>
              </a:solidFill>
            </a:ln>
          </p:spPr>
          <p:txBody>
            <a:bodyPr wrap="none" rtlCol="0">
              <a:spAutoFit/>
            </a:bodyPr>
            <a:lstStyle/>
            <a:p>
              <a:r>
                <a:rPr lang="en-US"/>
                <a:t>Measurement</a:t>
              </a:r>
            </a:p>
          </p:txBody>
        </p:sp>
        <p:sp>
          <p:nvSpPr>
            <p:cNvPr id="44" name="Rectangle 43">
              <a:extLst>
                <a:ext uri="{FF2B5EF4-FFF2-40B4-BE49-F238E27FC236}">
                  <a16:creationId xmlns:a16="http://schemas.microsoft.com/office/drawing/2014/main" id="{C5398FE2-B96F-453A-8A66-DB3821051613}"/>
                </a:ext>
              </a:extLst>
            </p:cNvPr>
            <p:cNvSpPr/>
            <p:nvPr/>
          </p:nvSpPr>
          <p:spPr>
            <a:xfrm>
              <a:off x="8129315" y="5680837"/>
              <a:ext cx="1520294" cy="39761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Encoders</a:t>
              </a:r>
            </a:p>
          </p:txBody>
        </p:sp>
        <p:sp>
          <p:nvSpPr>
            <p:cNvPr id="67" name="Rectangle 66">
              <a:extLst>
                <a:ext uri="{FF2B5EF4-FFF2-40B4-BE49-F238E27FC236}">
                  <a16:creationId xmlns:a16="http://schemas.microsoft.com/office/drawing/2014/main" id="{7EEE8B97-F12E-4555-9FBF-FEA573CBBBDD}"/>
                </a:ext>
              </a:extLst>
            </p:cNvPr>
            <p:cNvSpPr/>
            <p:nvPr/>
          </p:nvSpPr>
          <p:spPr>
            <a:xfrm>
              <a:off x="10538644" y="3522907"/>
              <a:ext cx="1419430" cy="90025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Motor Controller</a:t>
              </a:r>
            </a:p>
          </p:txBody>
        </p:sp>
        <p:cxnSp>
          <p:nvCxnSpPr>
            <p:cNvPr id="83" name="Straight Arrow Connector 82">
              <a:extLst>
                <a:ext uri="{FF2B5EF4-FFF2-40B4-BE49-F238E27FC236}">
                  <a16:creationId xmlns:a16="http://schemas.microsoft.com/office/drawing/2014/main" id="{19E98C2B-7A85-4C02-9217-4E82852D1D7C}"/>
                </a:ext>
              </a:extLst>
            </p:cNvPr>
            <p:cNvCxnSpPr>
              <a:cxnSpLocks/>
              <a:stCxn id="53" idx="2"/>
              <a:endCxn id="44" idx="0"/>
            </p:cNvCxnSpPr>
            <p:nvPr/>
          </p:nvCxnSpPr>
          <p:spPr>
            <a:xfrm flipH="1">
              <a:off x="8889462" y="5364803"/>
              <a:ext cx="5402" cy="3160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3D0BC26F-8260-4EB4-BFCA-D64A26629CAE}"/>
                </a:ext>
              </a:extLst>
            </p:cNvPr>
            <p:cNvSpPr/>
            <p:nvPr/>
          </p:nvSpPr>
          <p:spPr>
            <a:xfrm>
              <a:off x="8040972" y="1898381"/>
              <a:ext cx="1686180" cy="369332"/>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Arduino DUE</a:t>
              </a:r>
            </a:p>
          </p:txBody>
        </p:sp>
        <p:cxnSp>
          <p:nvCxnSpPr>
            <p:cNvPr id="71" name="Straight Arrow Connector 70">
              <a:extLst>
                <a:ext uri="{FF2B5EF4-FFF2-40B4-BE49-F238E27FC236}">
                  <a16:creationId xmlns:a16="http://schemas.microsoft.com/office/drawing/2014/main" id="{80AEA1D0-1759-42C6-8B99-B39485AA4F0C}"/>
                </a:ext>
              </a:extLst>
            </p:cNvPr>
            <p:cNvCxnSpPr>
              <a:cxnSpLocks/>
              <a:stCxn id="14" idx="2"/>
              <a:endCxn id="39" idx="0"/>
            </p:cNvCxnSpPr>
            <p:nvPr/>
          </p:nvCxnSpPr>
          <p:spPr>
            <a:xfrm flipH="1">
              <a:off x="8884062" y="1562583"/>
              <a:ext cx="8101" cy="3357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865116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49440-BD63-44E3-8418-C70EDF7891FC}"/>
              </a:ext>
            </a:extLst>
          </p:cNvPr>
          <p:cNvSpPr>
            <a:spLocks noGrp="1"/>
          </p:cNvSpPr>
          <p:nvPr>
            <p:ph type="title"/>
          </p:nvPr>
        </p:nvSpPr>
        <p:spPr>
          <a:xfrm>
            <a:off x="1097279" y="286604"/>
            <a:ext cx="10919129" cy="775280"/>
          </a:xfrm>
        </p:spPr>
        <p:txBody>
          <a:bodyPr>
            <a:noAutofit/>
          </a:bodyPr>
          <a:lstStyle/>
          <a:p>
            <a:r>
              <a:rPr lang="en-US" sz="3600"/>
              <a:t>Hardware Integration – Performance Characterization</a:t>
            </a:r>
          </a:p>
        </p:txBody>
      </p:sp>
      <p:sp>
        <p:nvSpPr>
          <p:cNvPr id="3" name="Content Placeholder 2">
            <a:extLst>
              <a:ext uri="{FF2B5EF4-FFF2-40B4-BE49-F238E27FC236}">
                <a16:creationId xmlns:a16="http://schemas.microsoft.com/office/drawing/2014/main" id="{AE35BCE8-7DC7-4431-A869-E84C0620C06F}"/>
              </a:ext>
            </a:extLst>
          </p:cNvPr>
          <p:cNvSpPr>
            <a:spLocks noGrp="1"/>
          </p:cNvSpPr>
          <p:nvPr>
            <p:ph idx="1"/>
          </p:nvPr>
        </p:nvSpPr>
        <p:spPr/>
        <p:txBody>
          <a:bodyPr vert="horz" lIns="0" tIns="45720" rIns="0" bIns="45720" rtlCol="0" anchor="t">
            <a:normAutofit/>
          </a:bodyPr>
          <a:lstStyle/>
          <a:p>
            <a:r>
              <a:rPr lang="en-US" sz="2400" b="1"/>
              <a:t>Expected Results</a:t>
            </a:r>
            <a:endParaRPr lang="en-US" sz="2400">
              <a:cs typeface="Arial" panose="020B0604020202020204"/>
            </a:endParaRPr>
          </a:p>
          <a:p>
            <a:pPr marL="342900" indent="-342900">
              <a:buChar char="•"/>
            </a:pPr>
            <a:r>
              <a:rPr lang="en-US">
                <a:cs typeface="Arial" panose="020B0604020202020204"/>
              </a:rPr>
              <a:t>Measured velocity should match the commanded velocity</a:t>
            </a:r>
          </a:p>
          <a:p>
            <a:pPr marL="566420" lvl="2"/>
            <a:r>
              <a:rPr lang="en-US" sz="1600">
                <a:cs typeface="Arial" panose="020B0604020202020204"/>
              </a:rPr>
              <a:t>Commanded velocity is based on no load lab testing measurements</a:t>
            </a:r>
          </a:p>
          <a:p>
            <a:pPr marL="566420" lvl="2"/>
            <a:r>
              <a:rPr lang="en-US" sz="1600">
                <a:cs typeface="Arial" panose="020B0604020202020204"/>
              </a:rPr>
              <a:t>Performance characterized by how closely commanded velocity matches expected RPM and linear velocity</a:t>
            </a:r>
          </a:p>
          <a:p>
            <a:pPr marL="342900" indent="-342900">
              <a:buFont typeface="Arial"/>
              <a:buChar char="•"/>
            </a:pPr>
            <a:r>
              <a:rPr lang="en-US">
                <a:cs typeface="Arial" panose="020B0604020202020204"/>
              </a:rPr>
              <a:t>The software mode will be verified based on the measured and commanded speed of the motors</a:t>
            </a:r>
          </a:p>
          <a:p>
            <a:pPr indent="0">
              <a:buNone/>
            </a:pPr>
            <a:r>
              <a:rPr lang="en-US" sz="2400" b="1">
                <a:cs typeface="Arial" panose="020B0604020202020204"/>
              </a:rPr>
              <a:t>Equipment</a:t>
            </a:r>
          </a:p>
          <a:p>
            <a:pPr marL="342900" indent="-342900">
              <a:buFont typeface="Arial" panose="020B0604020202020204" pitchFamily="34" charset="0"/>
              <a:buChar char="•"/>
            </a:pPr>
            <a:r>
              <a:rPr lang="en-US"/>
              <a:t>ASUS, Arduino DUE, motor controllers and motors, external power supply or mobility battery, keyboard and monitor</a:t>
            </a:r>
            <a:endParaRPr lang="en-US">
              <a:cs typeface="Arial" panose="020B0604020202020204"/>
            </a:endParaRPr>
          </a:p>
          <a:p>
            <a:pPr indent="0">
              <a:buNone/>
            </a:pPr>
            <a:r>
              <a:rPr lang="en-US" sz="2400" b="1">
                <a:cs typeface="Arial" panose="020B0604020202020204"/>
              </a:rPr>
              <a:t>Facilities</a:t>
            </a:r>
          </a:p>
          <a:p>
            <a:pPr marL="342900" indent="-342900">
              <a:buFont typeface="Arial" panose="020B0604020202020204" pitchFamily="34" charset="0"/>
              <a:buChar char="•"/>
            </a:pPr>
            <a:r>
              <a:rPr lang="en-US">
                <a:cs typeface="Arial" panose="020B0604020202020204"/>
              </a:rPr>
              <a:t>Trudy’s Lab</a:t>
            </a:r>
          </a:p>
          <a:p>
            <a:endParaRPr lang="en-US" sz="2400" b="1">
              <a:cs typeface="Arial"/>
            </a:endParaRPr>
          </a:p>
          <a:p>
            <a:endParaRPr lang="en-US" sz="2400" b="1">
              <a:cs typeface="Arial"/>
            </a:endParaRPr>
          </a:p>
          <a:p>
            <a:endParaRPr lang="en-US" sz="2400" b="1">
              <a:cs typeface="Arial"/>
            </a:endParaRPr>
          </a:p>
        </p:txBody>
      </p:sp>
      <p:sp>
        <p:nvSpPr>
          <p:cNvPr id="4" name="Slide Number Placeholder 3">
            <a:extLst>
              <a:ext uri="{FF2B5EF4-FFF2-40B4-BE49-F238E27FC236}">
                <a16:creationId xmlns:a16="http://schemas.microsoft.com/office/drawing/2014/main" id="{6087B1C4-6E6C-4E55-BB1B-38CC293935AB}"/>
              </a:ext>
            </a:extLst>
          </p:cNvPr>
          <p:cNvSpPr>
            <a:spLocks noGrp="1"/>
          </p:cNvSpPr>
          <p:nvPr>
            <p:ph type="sldNum" sz="quarter" idx="12"/>
          </p:nvPr>
        </p:nvSpPr>
        <p:spPr/>
        <p:txBody>
          <a:bodyPr/>
          <a:lstStyle/>
          <a:p>
            <a:fld id="{13C20B66-9CB3-4B57-BCF5-80EC90ADA063}" type="slidenum">
              <a:rPr lang="en-US" smtClean="0"/>
              <a:t>41</a:t>
            </a:fld>
            <a:endParaRPr lang="en-US"/>
          </a:p>
        </p:txBody>
      </p:sp>
      <p:sp>
        <p:nvSpPr>
          <p:cNvPr id="5" name="Date Placeholder 4">
            <a:extLst>
              <a:ext uri="{FF2B5EF4-FFF2-40B4-BE49-F238E27FC236}">
                <a16:creationId xmlns:a16="http://schemas.microsoft.com/office/drawing/2014/main" id="{8DCFCD1C-693F-4D79-B662-66534CA0AB29}"/>
              </a:ext>
            </a:extLst>
          </p:cNvPr>
          <p:cNvSpPr>
            <a:spLocks noGrp="1"/>
          </p:cNvSpPr>
          <p:nvPr>
            <p:ph type="dt" sz="half" idx="2"/>
          </p:nvPr>
        </p:nvSpPr>
        <p:spPr/>
        <p:txBody>
          <a:bodyPr/>
          <a:lstStyle/>
          <a:p>
            <a:r>
              <a:rPr lang="en-US"/>
              <a:t>March 2019</a:t>
            </a:r>
          </a:p>
        </p:txBody>
      </p:sp>
    </p:spTree>
    <p:extLst>
      <p:ext uri="{BB962C8B-B14F-4D97-AF65-F5344CB8AC3E}">
        <p14:creationId xmlns:p14="http://schemas.microsoft.com/office/powerpoint/2010/main" val="21849442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08446-2EB0-4B2C-A41E-91E5D9EDEE2E}"/>
              </a:ext>
            </a:extLst>
          </p:cNvPr>
          <p:cNvSpPr>
            <a:spLocks noGrp="1"/>
          </p:cNvSpPr>
          <p:nvPr>
            <p:ph type="title"/>
          </p:nvPr>
        </p:nvSpPr>
        <p:spPr/>
        <p:txBody>
          <a:bodyPr>
            <a:normAutofit/>
          </a:bodyPr>
          <a:lstStyle/>
          <a:p>
            <a:r>
              <a:rPr lang="en-US" sz="6000"/>
              <a:t>Phase 3 Tests</a:t>
            </a:r>
          </a:p>
        </p:txBody>
      </p:sp>
      <p:sp>
        <p:nvSpPr>
          <p:cNvPr id="3" name="Text Placeholder 2">
            <a:extLst>
              <a:ext uri="{FF2B5EF4-FFF2-40B4-BE49-F238E27FC236}">
                <a16:creationId xmlns:a16="http://schemas.microsoft.com/office/drawing/2014/main" id="{048DEFC6-37C7-42A9-9230-774214C823D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F1892F1-C720-4965-BF1F-57343C321863}"/>
              </a:ext>
            </a:extLst>
          </p:cNvPr>
          <p:cNvSpPr>
            <a:spLocks noGrp="1"/>
          </p:cNvSpPr>
          <p:nvPr>
            <p:ph type="sldNum" sz="quarter" idx="12"/>
          </p:nvPr>
        </p:nvSpPr>
        <p:spPr/>
        <p:txBody>
          <a:bodyPr/>
          <a:lstStyle/>
          <a:p>
            <a:fld id="{13C20B66-9CB3-4B57-BCF5-80EC90ADA063}" type="slidenum">
              <a:rPr lang="en-US" smtClean="0"/>
              <a:t>42</a:t>
            </a:fld>
            <a:endParaRPr lang="en-US"/>
          </a:p>
        </p:txBody>
      </p:sp>
      <p:sp>
        <p:nvSpPr>
          <p:cNvPr id="5" name="Date Placeholder 4">
            <a:extLst>
              <a:ext uri="{FF2B5EF4-FFF2-40B4-BE49-F238E27FC236}">
                <a16:creationId xmlns:a16="http://schemas.microsoft.com/office/drawing/2014/main" id="{DB24C258-DD74-40C3-8DE1-6CA35569DF70}"/>
              </a:ext>
            </a:extLst>
          </p:cNvPr>
          <p:cNvSpPr>
            <a:spLocks noGrp="1"/>
          </p:cNvSpPr>
          <p:nvPr>
            <p:ph type="dt" sz="half" idx="2"/>
          </p:nvPr>
        </p:nvSpPr>
        <p:spPr/>
        <p:txBody>
          <a:bodyPr/>
          <a:lstStyle/>
          <a:p>
            <a:r>
              <a:rPr lang="en-US"/>
              <a:t>March 2019</a:t>
            </a:r>
          </a:p>
        </p:txBody>
      </p:sp>
    </p:spTree>
    <p:extLst>
      <p:ext uri="{BB962C8B-B14F-4D97-AF65-F5344CB8AC3E}">
        <p14:creationId xmlns:p14="http://schemas.microsoft.com/office/powerpoint/2010/main" val="19407435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DBD0C1-DA03-4843-B6A6-AFB11521A670}"/>
              </a:ext>
            </a:extLst>
          </p:cNvPr>
          <p:cNvSpPr>
            <a:spLocks noGrp="1"/>
          </p:cNvSpPr>
          <p:nvPr>
            <p:ph type="sldNum" sz="quarter" idx="12"/>
          </p:nvPr>
        </p:nvSpPr>
        <p:spPr>
          <a:xfrm>
            <a:off x="10127137" y="6449944"/>
            <a:ext cx="692280" cy="365125"/>
          </a:xfrm>
        </p:spPr>
        <p:txBody>
          <a:bodyPr/>
          <a:lstStyle/>
          <a:p>
            <a:fld id="{13C20B66-9CB3-4B57-BCF5-80EC90ADA063}" type="slidenum">
              <a:rPr lang="en-US" smtClean="0"/>
              <a:t>43</a:t>
            </a:fld>
            <a:endParaRPr lang="en-US"/>
          </a:p>
        </p:txBody>
      </p:sp>
      <p:sp>
        <p:nvSpPr>
          <p:cNvPr id="5" name="Date Placeholder 4">
            <a:extLst>
              <a:ext uri="{FF2B5EF4-FFF2-40B4-BE49-F238E27FC236}">
                <a16:creationId xmlns:a16="http://schemas.microsoft.com/office/drawing/2014/main" id="{ED6BE0D5-DD6A-4E93-B5C6-0EC37813C97F}"/>
              </a:ext>
            </a:extLst>
          </p:cNvPr>
          <p:cNvSpPr txBox="1">
            <a:spLocks/>
          </p:cNvSpPr>
          <p:nvPr/>
        </p:nvSpPr>
        <p:spPr>
          <a:xfrm>
            <a:off x="9550743" y="6223880"/>
            <a:ext cx="1268674" cy="2119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October 2018</a:t>
            </a:r>
          </a:p>
        </p:txBody>
      </p:sp>
      <p:sp>
        <p:nvSpPr>
          <p:cNvPr id="6" name="Rectangle 5">
            <a:extLst>
              <a:ext uri="{FF2B5EF4-FFF2-40B4-BE49-F238E27FC236}">
                <a16:creationId xmlns:a16="http://schemas.microsoft.com/office/drawing/2014/main" id="{104A8E67-C3D8-4645-B22C-F9702D6B0C33}"/>
              </a:ext>
            </a:extLst>
          </p:cNvPr>
          <p:cNvSpPr/>
          <p:nvPr/>
        </p:nvSpPr>
        <p:spPr>
          <a:xfrm>
            <a:off x="0" y="4164610"/>
            <a:ext cx="12200162" cy="2683834"/>
          </a:xfrm>
          <a:prstGeom prst="rect">
            <a:avLst/>
          </a:prstGeom>
          <a:gradFill flip="none" rotWithShape="1">
            <a:gsLst>
              <a:gs pos="0">
                <a:srgbClr val="70AD47">
                  <a:lumMod val="40000"/>
                  <a:lumOff val="60000"/>
                  <a:tint val="66000"/>
                  <a:satMod val="160000"/>
                </a:srgbClr>
              </a:gs>
              <a:gs pos="50000">
                <a:srgbClr val="70AD47">
                  <a:lumMod val="40000"/>
                  <a:lumOff val="60000"/>
                  <a:tint val="44500"/>
                  <a:satMod val="160000"/>
                </a:srgbClr>
              </a:gs>
              <a:gs pos="100000">
                <a:srgbClr val="70AD47">
                  <a:lumMod val="40000"/>
                  <a:lumOff val="60000"/>
                  <a:tint val="23500"/>
                  <a:satMod val="160000"/>
                </a:srgbClr>
              </a:gs>
            </a:gsLst>
            <a:lin ang="5400000" scaled="1"/>
            <a:tileRect/>
          </a:gra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26">
            <a:extLst>
              <a:ext uri="{FF2B5EF4-FFF2-40B4-BE49-F238E27FC236}">
                <a16:creationId xmlns:a16="http://schemas.microsoft.com/office/drawing/2014/main" id="{30510B3F-2CBA-4BB6-9B7A-64229B9C1335}"/>
              </a:ext>
            </a:extLst>
          </p:cNvPr>
          <p:cNvGrpSpPr/>
          <p:nvPr/>
        </p:nvGrpSpPr>
        <p:grpSpPr>
          <a:xfrm>
            <a:off x="1389976" y="2836435"/>
            <a:ext cx="1576521" cy="1328178"/>
            <a:chOff x="-826969" y="1859834"/>
            <a:chExt cx="3071855" cy="2571525"/>
          </a:xfrm>
        </p:grpSpPr>
        <p:sp>
          <p:nvSpPr>
            <p:cNvPr id="16" name="Flowchart: Delay 27">
              <a:extLst>
                <a:ext uri="{FF2B5EF4-FFF2-40B4-BE49-F238E27FC236}">
                  <a16:creationId xmlns:a16="http://schemas.microsoft.com/office/drawing/2014/main" id="{35504EF1-FE24-451A-9C88-F53927C3EE04}"/>
                </a:ext>
              </a:extLst>
            </p:cNvPr>
            <p:cNvSpPr/>
            <p:nvPr/>
          </p:nvSpPr>
          <p:spPr>
            <a:xfrm rot="16200000">
              <a:off x="161670" y="2730821"/>
              <a:ext cx="973347" cy="430833"/>
            </a:xfrm>
            <a:prstGeom prst="flowChartDelay">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ysClr val="windowText" lastClr="000000"/>
                  </a:solidFill>
                </a:ln>
                <a:solidFill>
                  <a:sysClr val="windowText" lastClr="000000"/>
                </a:solidFill>
                <a:effectLst/>
                <a:uLnTx/>
                <a:uFillTx/>
                <a:latin typeface="Calibri" panose="020F0502020204030204"/>
                <a:ea typeface="+mn-ea"/>
                <a:cs typeface="+mn-cs"/>
              </a:endParaRPr>
            </a:p>
          </p:txBody>
        </p:sp>
        <p:sp>
          <p:nvSpPr>
            <p:cNvPr id="17" name="Flowchart: Delay 28">
              <a:extLst>
                <a:ext uri="{FF2B5EF4-FFF2-40B4-BE49-F238E27FC236}">
                  <a16:creationId xmlns:a16="http://schemas.microsoft.com/office/drawing/2014/main" id="{7609063C-F931-42D4-A8D9-39AD61C2513B}"/>
                </a:ext>
              </a:extLst>
            </p:cNvPr>
            <p:cNvSpPr/>
            <p:nvPr/>
          </p:nvSpPr>
          <p:spPr>
            <a:xfrm rot="5400000">
              <a:off x="10568" y="3855269"/>
              <a:ext cx="998449" cy="153732"/>
            </a:xfrm>
            <a:prstGeom prst="flowChartDelay">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ysClr val="windowText" lastClr="000000"/>
                  </a:solidFill>
                </a:ln>
                <a:solidFill>
                  <a:sysClr val="windowText" lastClr="000000"/>
                </a:solidFill>
                <a:effectLst/>
                <a:uLnTx/>
                <a:uFillTx/>
                <a:latin typeface="Calibri" panose="020F0502020204030204"/>
                <a:ea typeface="+mn-ea"/>
                <a:cs typeface="+mn-cs"/>
              </a:endParaRPr>
            </a:p>
          </p:txBody>
        </p:sp>
        <p:sp>
          <p:nvSpPr>
            <p:cNvPr id="18" name="Flowchart: Delay 29">
              <a:extLst>
                <a:ext uri="{FF2B5EF4-FFF2-40B4-BE49-F238E27FC236}">
                  <a16:creationId xmlns:a16="http://schemas.microsoft.com/office/drawing/2014/main" id="{19C99181-0FD8-4526-B49E-93C480868322}"/>
                </a:ext>
              </a:extLst>
            </p:cNvPr>
            <p:cNvSpPr/>
            <p:nvPr/>
          </p:nvSpPr>
          <p:spPr>
            <a:xfrm rot="5400000">
              <a:off x="275603" y="3843201"/>
              <a:ext cx="998449" cy="177867"/>
            </a:xfrm>
            <a:prstGeom prst="flowChartDelay">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ysClr val="windowText" lastClr="000000"/>
                  </a:solidFill>
                </a:ln>
                <a:solidFill>
                  <a:sysClr val="windowText" lastClr="000000"/>
                </a:solidFill>
                <a:effectLst/>
                <a:uLnTx/>
                <a:uFillTx/>
                <a:latin typeface="Calibri" panose="020F0502020204030204"/>
                <a:ea typeface="+mn-ea"/>
                <a:cs typeface="+mn-cs"/>
              </a:endParaRPr>
            </a:p>
          </p:txBody>
        </p:sp>
        <p:sp>
          <p:nvSpPr>
            <p:cNvPr id="19" name="Flowchart: Delay 30">
              <a:extLst>
                <a:ext uri="{FF2B5EF4-FFF2-40B4-BE49-F238E27FC236}">
                  <a16:creationId xmlns:a16="http://schemas.microsoft.com/office/drawing/2014/main" id="{364CB467-8299-4F9A-ADCC-31D3D880A939}"/>
                </a:ext>
              </a:extLst>
            </p:cNvPr>
            <p:cNvSpPr/>
            <p:nvPr/>
          </p:nvSpPr>
          <p:spPr>
            <a:xfrm rot="1483380">
              <a:off x="630316" y="2751263"/>
              <a:ext cx="422752" cy="161349"/>
            </a:xfrm>
            <a:prstGeom prst="flowChartDelay">
              <a:avLst/>
            </a:prstGeom>
            <a:solidFill>
              <a:sysClr val="windowText" lastClr="00000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ysClr val="windowText" lastClr="000000"/>
                  </a:solidFill>
                </a:ln>
                <a:solidFill>
                  <a:sysClr val="windowText" lastClr="000000"/>
                </a:solidFill>
                <a:effectLst/>
                <a:uLnTx/>
                <a:uFillTx/>
                <a:latin typeface="Calibri" panose="020F0502020204030204"/>
                <a:ea typeface="+mn-ea"/>
                <a:cs typeface="+mn-cs"/>
              </a:endParaRPr>
            </a:p>
          </p:txBody>
        </p:sp>
        <p:sp>
          <p:nvSpPr>
            <p:cNvPr id="20" name="Flowchart: Delay 223">
              <a:extLst>
                <a:ext uri="{FF2B5EF4-FFF2-40B4-BE49-F238E27FC236}">
                  <a16:creationId xmlns:a16="http://schemas.microsoft.com/office/drawing/2014/main" id="{895E6B5B-3B22-417E-A6FE-001913C2C256}"/>
                </a:ext>
              </a:extLst>
            </p:cNvPr>
            <p:cNvSpPr/>
            <p:nvPr/>
          </p:nvSpPr>
          <p:spPr>
            <a:xfrm>
              <a:off x="841692" y="2782175"/>
              <a:ext cx="547228" cy="145340"/>
            </a:xfrm>
            <a:prstGeom prst="flowChartDelay">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ysClr val="windowText" lastClr="000000"/>
                  </a:solidFill>
                </a:ln>
                <a:solidFill>
                  <a:sysClr val="windowText" lastClr="000000"/>
                </a:solidFill>
                <a:effectLst/>
                <a:uLnTx/>
                <a:uFillTx/>
                <a:latin typeface="Calibri" panose="020F0502020204030204"/>
                <a:ea typeface="+mn-ea"/>
                <a:cs typeface="+mn-cs"/>
              </a:endParaRPr>
            </a:p>
          </p:txBody>
        </p:sp>
        <p:sp>
          <p:nvSpPr>
            <p:cNvPr id="21" name="Oval 225">
              <a:extLst>
                <a:ext uri="{FF2B5EF4-FFF2-40B4-BE49-F238E27FC236}">
                  <a16:creationId xmlns:a16="http://schemas.microsoft.com/office/drawing/2014/main" id="{164DB4AE-BCA0-437A-B523-A2A48512968D}"/>
                </a:ext>
              </a:extLst>
            </p:cNvPr>
            <p:cNvSpPr/>
            <p:nvPr/>
          </p:nvSpPr>
          <p:spPr>
            <a:xfrm>
              <a:off x="425795" y="1975444"/>
              <a:ext cx="437966" cy="437966"/>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Rectangle 248">
              <a:extLst>
                <a:ext uri="{FF2B5EF4-FFF2-40B4-BE49-F238E27FC236}">
                  <a16:creationId xmlns:a16="http://schemas.microsoft.com/office/drawing/2014/main" id="{77B0CD97-8217-4D2A-9466-A83C6505CD5F}"/>
                </a:ext>
              </a:extLst>
            </p:cNvPr>
            <p:cNvSpPr/>
            <p:nvPr/>
          </p:nvSpPr>
          <p:spPr>
            <a:xfrm>
              <a:off x="960342" y="2995149"/>
              <a:ext cx="668355" cy="6527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Rectangle 249">
              <a:extLst>
                <a:ext uri="{FF2B5EF4-FFF2-40B4-BE49-F238E27FC236}">
                  <a16:creationId xmlns:a16="http://schemas.microsoft.com/office/drawing/2014/main" id="{1641F159-0737-46C3-A4A5-6C54C19A4920}"/>
                </a:ext>
              </a:extLst>
            </p:cNvPr>
            <p:cNvSpPr/>
            <p:nvPr/>
          </p:nvSpPr>
          <p:spPr>
            <a:xfrm rot="6539181">
              <a:off x="1387473" y="2732039"/>
              <a:ext cx="607984" cy="78357"/>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Wi-Fi">
              <a:extLst>
                <a:ext uri="{FF2B5EF4-FFF2-40B4-BE49-F238E27FC236}">
                  <a16:creationId xmlns:a16="http://schemas.microsoft.com/office/drawing/2014/main" id="{CAB0C5A1-983B-4D36-9A50-E9FC5025828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10187" y="1859834"/>
              <a:ext cx="634699" cy="634698"/>
            </a:xfrm>
            <a:prstGeom prst="rect">
              <a:avLst/>
            </a:prstGeom>
          </p:spPr>
        </p:pic>
        <p:sp>
          <p:nvSpPr>
            <p:cNvPr id="25" name="TextBox 251">
              <a:extLst>
                <a:ext uri="{FF2B5EF4-FFF2-40B4-BE49-F238E27FC236}">
                  <a16:creationId xmlns:a16="http://schemas.microsoft.com/office/drawing/2014/main" id="{C7EDAB97-CED6-4041-9B52-614E383700D6}"/>
                </a:ext>
              </a:extLst>
            </p:cNvPr>
            <p:cNvSpPr txBox="1"/>
            <p:nvPr/>
          </p:nvSpPr>
          <p:spPr>
            <a:xfrm>
              <a:off x="-826969" y="2104348"/>
              <a:ext cx="2076447" cy="8342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rPr>
                <a:t>Ground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rPr>
                <a:t>Station</a:t>
              </a:r>
            </a:p>
          </p:txBody>
        </p:sp>
      </p:grpSp>
      <p:grpSp>
        <p:nvGrpSpPr>
          <p:cNvPr id="26" name="Group 25">
            <a:extLst>
              <a:ext uri="{FF2B5EF4-FFF2-40B4-BE49-F238E27FC236}">
                <a16:creationId xmlns:a16="http://schemas.microsoft.com/office/drawing/2014/main" id="{AB97BA24-5AF7-48D1-B578-705D610CABE6}"/>
              </a:ext>
            </a:extLst>
          </p:cNvPr>
          <p:cNvGrpSpPr/>
          <p:nvPr/>
        </p:nvGrpSpPr>
        <p:grpSpPr>
          <a:xfrm>
            <a:off x="3795307" y="5266359"/>
            <a:ext cx="1091245" cy="821949"/>
            <a:chOff x="8856927" y="1837287"/>
            <a:chExt cx="1091245" cy="821949"/>
          </a:xfrm>
        </p:grpSpPr>
        <p:sp>
          <p:nvSpPr>
            <p:cNvPr id="27" name="Rectangle: Rounded Corners 26">
              <a:extLst>
                <a:ext uri="{FF2B5EF4-FFF2-40B4-BE49-F238E27FC236}">
                  <a16:creationId xmlns:a16="http://schemas.microsoft.com/office/drawing/2014/main" id="{0EDA588A-EA24-45E7-B55B-81A2A2595241}"/>
                </a:ext>
              </a:extLst>
            </p:cNvPr>
            <p:cNvSpPr/>
            <p:nvPr/>
          </p:nvSpPr>
          <p:spPr>
            <a:xfrm>
              <a:off x="8907468" y="1837287"/>
              <a:ext cx="966372" cy="359354"/>
            </a:xfrm>
            <a:prstGeom prst="roundRect">
              <a:avLst/>
            </a:prstGeom>
            <a:solidFill>
              <a:srgbClr val="4472C4">
                <a:lumMod val="20000"/>
                <a:lumOff val="8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28" name="Rectangle 27">
              <a:extLst>
                <a:ext uri="{FF2B5EF4-FFF2-40B4-BE49-F238E27FC236}">
                  <a16:creationId xmlns:a16="http://schemas.microsoft.com/office/drawing/2014/main" id="{B1AD1C0E-89E9-46F7-A783-980228D5834C}"/>
                </a:ext>
              </a:extLst>
            </p:cNvPr>
            <p:cNvSpPr/>
            <p:nvPr/>
          </p:nvSpPr>
          <p:spPr>
            <a:xfrm>
              <a:off x="8856927" y="1899952"/>
              <a:ext cx="1091245" cy="253916"/>
            </a:xfrm>
            <a:prstGeom prst="rect">
              <a:avLst/>
            </a:prstGeom>
          </p:spPr>
          <p:txBody>
            <a:bodyPr wrap="square">
              <a:spAutoFit/>
            </a:bodyPr>
            <a:lstStyle/>
            <a:p>
              <a:pPr defTabSz="914400"/>
              <a:r>
                <a:rPr lang="en-US" sz="1050">
                  <a:solidFill>
                    <a:prstClr val="black"/>
                  </a:solidFill>
                  <a:latin typeface="Calibri" panose="020F0502020204030204"/>
                </a:rPr>
                <a:t>  </a:t>
              </a:r>
              <a:r>
                <a:rPr lang="en-US" sz="1050" b="1">
                  <a:solidFill>
                    <a:prstClr val="black"/>
                  </a:solidFill>
                  <a:latin typeface="Calibri" panose="020F0502020204030204"/>
                </a:rPr>
                <a:t>Requirements</a:t>
              </a:r>
            </a:p>
          </p:txBody>
        </p:sp>
        <p:sp>
          <p:nvSpPr>
            <p:cNvPr id="29" name="Rectangle: Rounded Corners 28">
              <a:extLst>
                <a:ext uri="{FF2B5EF4-FFF2-40B4-BE49-F238E27FC236}">
                  <a16:creationId xmlns:a16="http://schemas.microsoft.com/office/drawing/2014/main" id="{E2E4A6A7-01DF-4942-BE69-51C5C6E84AAD}"/>
                </a:ext>
              </a:extLst>
            </p:cNvPr>
            <p:cNvSpPr/>
            <p:nvPr/>
          </p:nvSpPr>
          <p:spPr>
            <a:xfrm>
              <a:off x="8904422" y="2289904"/>
              <a:ext cx="981628" cy="369332"/>
            </a:xfrm>
            <a:prstGeom prst="roundRect">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30" name="TextBox 29">
              <a:extLst>
                <a:ext uri="{FF2B5EF4-FFF2-40B4-BE49-F238E27FC236}">
                  <a16:creationId xmlns:a16="http://schemas.microsoft.com/office/drawing/2014/main" id="{87E1F3C8-F3FD-4A33-84D3-B7EF6D334537}"/>
                </a:ext>
              </a:extLst>
            </p:cNvPr>
            <p:cNvSpPr txBox="1"/>
            <p:nvPr/>
          </p:nvSpPr>
          <p:spPr>
            <a:xfrm>
              <a:off x="8996717" y="2339073"/>
              <a:ext cx="914362" cy="253916"/>
            </a:xfrm>
            <a:prstGeom prst="rect">
              <a:avLst/>
            </a:prstGeom>
            <a:noFill/>
          </p:spPr>
          <p:txBody>
            <a:bodyPr wrap="square" rtlCol="0">
              <a:spAutoFit/>
            </a:bodyPr>
            <a:lstStyle/>
            <a:p>
              <a:pPr defTabSz="914400"/>
              <a:r>
                <a:rPr lang="en-US" sz="1050" b="1">
                  <a:solidFill>
                    <a:prstClr val="black"/>
                  </a:solidFill>
                  <a:latin typeface="Calibri" panose="020F0502020204030204"/>
                </a:rPr>
                <a:t>Functions</a:t>
              </a:r>
            </a:p>
          </p:txBody>
        </p:sp>
      </p:grpSp>
      <p:grpSp>
        <p:nvGrpSpPr>
          <p:cNvPr id="68" name="Group 67">
            <a:extLst>
              <a:ext uri="{FF2B5EF4-FFF2-40B4-BE49-F238E27FC236}">
                <a16:creationId xmlns:a16="http://schemas.microsoft.com/office/drawing/2014/main" id="{ED9708CA-B7BF-451C-9DF6-AB9713373A9D}"/>
              </a:ext>
            </a:extLst>
          </p:cNvPr>
          <p:cNvGrpSpPr/>
          <p:nvPr/>
        </p:nvGrpSpPr>
        <p:grpSpPr>
          <a:xfrm>
            <a:off x="3427202" y="6102961"/>
            <a:ext cx="8764798" cy="643592"/>
            <a:chOff x="3702932" y="5713964"/>
            <a:chExt cx="8375195" cy="643592"/>
          </a:xfrm>
        </p:grpSpPr>
        <p:cxnSp>
          <p:nvCxnSpPr>
            <p:cNvPr id="69" name="Straight Arrow Connector 68">
              <a:extLst>
                <a:ext uri="{FF2B5EF4-FFF2-40B4-BE49-F238E27FC236}">
                  <a16:creationId xmlns:a16="http://schemas.microsoft.com/office/drawing/2014/main" id="{ECFB0944-197E-45CC-A244-66E6F07F361A}"/>
                </a:ext>
              </a:extLst>
            </p:cNvPr>
            <p:cNvCxnSpPr>
              <a:cxnSpLocks/>
            </p:cNvCxnSpPr>
            <p:nvPr/>
          </p:nvCxnSpPr>
          <p:spPr>
            <a:xfrm flipH="1" flipV="1">
              <a:off x="3702932" y="5923427"/>
              <a:ext cx="8373416" cy="18496"/>
            </a:xfrm>
            <a:prstGeom prst="straightConnector1">
              <a:avLst/>
            </a:prstGeom>
            <a:noFill/>
            <a:ln w="38100" cap="flat" cmpd="sng" algn="ctr">
              <a:solidFill>
                <a:sysClr val="windowText" lastClr="000000"/>
              </a:solidFill>
              <a:prstDash val="solid"/>
              <a:miter lim="800000"/>
              <a:headEnd type="none" w="med" len="med"/>
              <a:tailEnd type="triangle" w="med" len="med"/>
            </a:ln>
            <a:effectLst/>
          </p:spPr>
        </p:cxnSp>
        <p:sp>
          <p:nvSpPr>
            <p:cNvPr id="70" name="Rectangle: Rounded Corners 69">
              <a:extLst>
                <a:ext uri="{FF2B5EF4-FFF2-40B4-BE49-F238E27FC236}">
                  <a16:creationId xmlns:a16="http://schemas.microsoft.com/office/drawing/2014/main" id="{26FCD384-22D6-4608-9908-AB07D8F93E07}"/>
                </a:ext>
              </a:extLst>
            </p:cNvPr>
            <p:cNvSpPr/>
            <p:nvPr/>
          </p:nvSpPr>
          <p:spPr>
            <a:xfrm>
              <a:off x="5804663" y="6046870"/>
              <a:ext cx="2893137" cy="310686"/>
            </a:xfrm>
            <a:prstGeom prst="roundRect">
              <a:avLst/>
            </a:prstGeom>
            <a:solidFill>
              <a:srgbClr val="4472C4">
                <a:lumMod val="20000"/>
                <a:lumOff val="80000"/>
              </a:srgbClr>
            </a:solidFill>
            <a:ln w="12700" cap="flat" cmpd="sng" algn="ctr">
              <a:solidFill>
                <a:sysClr val="windowText" lastClr="000000"/>
              </a:solidFill>
              <a:prstDash val="solid"/>
              <a:miter lim="800000"/>
            </a:ln>
            <a:effectLst/>
          </p:spPr>
          <p:txBody>
            <a:bodyPr rtlCol="0" anchor="ctr"/>
            <a:lstStyle/>
            <a:p>
              <a:pPr marL="285750" marR="0" lvl="0" indent="-285750" algn="ctr"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1" kern="0">
                  <a:solidFill>
                    <a:prstClr val="black"/>
                  </a:solidFill>
                  <a:latin typeface="Calibri" panose="020F0502020204030204"/>
                </a:rPr>
                <a:t>25</a:t>
              </a:r>
              <a:r>
                <a:rPr kumimoji="0" lang="en-US" sz="1050" b="1" i="0" u="none" strike="noStrike" kern="0" cap="none" spc="0" normalizeH="0" baseline="0" noProof="0">
                  <a:ln>
                    <a:noFill/>
                  </a:ln>
                  <a:solidFill>
                    <a:prstClr val="black"/>
                  </a:solidFill>
                  <a:effectLst/>
                  <a:uLnTx/>
                  <a:uFillTx/>
                  <a:latin typeface="Calibri" panose="020F0502020204030204"/>
                </a:rPr>
                <a:t> meters from deployment point to LOI</a:t>
              </a:r>
            </a:p>
          </p:txBody>
        </p:sp>
        <p:cxnSp>
          <p:nvCxnSpPr>
            <p:cNvPr id="71" name="Straight Connector 70">
              <a:extLst>
                <a:ext uri="{FF2B5EF4-FFF2-40B4-BE49-F238E27FC236}">
                  <a16:creationId xmlns:a16="http://schemas.microsoft.com/office/drawing/2014/main" id="{31987E5D-4751-40B7-A844-82387C9FB520}"/>
                </a:ext>
              </a:extLst>
            </p:cNvPr>
            <p:cNvCxnSpPr>
              <a:cxnSpLocks/>
            </p:cNvCxnSpPr>
            <p:nvPr/>
          </p:nvCxnSpPr>
          <p:spPr>
            <a:xfrm>
              <a:off x="3705308" y="5713964"/>
              <a:ext cx="0" cy="384961"/>
            </a:xfrm>
            <a:prstGeom prst="line">
              <a:avLst/>
            </a:prstGeom>
            <a:noFill/>
            <a:ln w="28575" cap="flat" cmpd="sng" algn="ctr">
              <a:solidFill>
                <a:sysClr val="windowText" lastClr="000000"/>
              </a:solidFill>
              <a:prstDash val="solid"/>
              <a:miter lim="800000"/>
            </a:ln>
            <a:effectLst/>
          </p:spPr>
        </p:cxnSp>
        <p:cxnSp>
          <p:nvCxnSpPr>
            <p:cNvPr id="72" name="Straight Connector 71">
              <a:extLst>
                <a:ext uri="{FF2B5EF4-FFF2-40B4-BE49-F238E27FC236}">
                  <a16:creationId xmlns:a16="http://schemas.microsoft.com/office/drawing/2014/main" id="{7FBD28C5-5B8F-47B8-9D5D-DB31E6A10B21}"/>
                </a:ext>
              </a:extLst>
            </p:cNvPr>
            <p:cNvCxnSpPr>
              <a:cxnSpLocks/>
            </p:cNvCxnSpPr>
            <p:nvPr/>
          </p:nvCxnSpPr>
          <p:spPr>
            <a:xfrm>
              <a:off x="12078127" y="5768928"/>
              <a:ext cx="0" cy="384961"/>
            </a:xfrm>
            <a:prstGeom prst="line">
              <a:avLst/>
            </a:prstGeom>
            <a:noFill/>
            <a:ln w="28575" cap="flat" cmpd="sng" algn="ctr">
              <a:solidFill>
                <a:sysClr val="windowText" lastClr="000000"/>
              </a:solidFill>
              <a:prstDash val="solid"/>
              <a:miter lim="800000"/>
            </a:ln>
            <a:effectLst/>
          </p:spPr>
        </p:cxnSp>
      </p:grpSp>
      <p:sp>
        <p:nvSpPr>
          <p:cNvPr id="310" name="Rectangle: Rounded Corners 309">
            <a:extLst>
              <a:ext uri="{FF2B5EF4-FFF2-40B4-BE49-F238E27FC236}">
                <a16:creationId xmlns:a16="http://schemas.microsoft.com/office/drawing/2014/main" id="{30A1CEE9-05AA-40D9-ADEF-40A0F67E7461}"/>
              </a:ext>
            </a:extLst>
          </p:cNvPr>
          <p:cNvSpPr/>
          <p:nvPr/>
        </p:nvSpPr>
        <p:spPr>
          <a:xfrm>
            <a:off x="7171537" y="5174339"/>
            <a:ext cx="1655030" cy="840582"/>
          </a:xfrm>
          <a:prstGeom prst="roundRect">
            <a:avLst/>
          </a:prstGeom>
          <a:solidFill>
            <a:srgbClr val="4472C4">
              <a:lumMod val="20000"/>
              <a:lumOff val="80000"/>
            </a:srgbClr>
          </a:solidFill>
          <a:ln w="12700" cap="flat" cmpd="sng" algn="ctr">
            <a:solidFill>
              <a:sysClr val="windowText" lastClr="000000"/>
            </a:solidFill>
            <a:prstDash val="solid"/>
            <a:miter lim="800000"/>
          </a:ln>
          <a:effectLst/>
        </p:spPr>
        <p:txBody>
          <a:bodyPr rtlCol="0" anchor="ctr"/>
          <a:lstStyle/>
          <a:p>
            <a:pPr marL="171450" indent="-171450" algn="ctr" defTabSz="914400">
              <a:buFont typeface="Arial" panose="020B0604020202020204" pitchFamily="34" charset="0"/>
              <a:buChar char="•"/>
              <a:defRPr/>
            </a:pPr>
            <a:r>
              <a:rPr lang="en-US" sz="1200" kern="0">
                <a:solidFill>
                  <a:prstClr val="black"/>
                </a:solidFill>
                <a:latin typeface="Calibri" panose="020F0502020204030204"/>
              </a:rPr>
              <a:t>Up to a </a:t>
            </a:r>
            <a:r>
              <a:rPr lang="en-US" sz="1200" b="1" kern="0">
                <a:solidFill>
                  <a:prstClr val="black"/>
                </a:solidFill>
                <a:latin typeface="Calibri" panose="020F0502020204030204"/>
              </a:rPr>
              <a:t>9 in wide</a:t>
            </a:r>
            <a:r>
              <a:rPr lang="en-US" sz="1200" kern="0">
                <a:solidFill>
                  <a:prstClr val="black"/>
                </a:solidFill>
                <a:latin typeface="Calibri" panose="020F0502020204030204"/>
              </a:rPr>
              <a:t>, with a </a:t>
            </a:r>
            <a:r>
              <a:rPr lang="en-US" sz="1200" b="1" kern="0">
                <a:solidFill>
                  <a:prstClr val="black"/>
                </a:solidFill>
                <a:latin typeface="Calibri" panose="020F0502020204030204"/>
              </a:rPr>
              <a:t>depth greater than 2.4 in</a:t>
            </a:r>
          </a:p>
        </p:txBody>
      </p:sp>
      <p:grpSp>
        <p:nvGrpSpPr>
          <p:cNvPr id="259" name="Group 258">
            <a:extLst>
              <a:ext uri="{FF2B5EF4-FFF2-40B4-BE49-F238E27FC236}">
                <a16:creationId xmlns:a16="http://schemas.microsoft.com/office/drawing/2014/main" id="{80D2236F-A6FF-4AB4-86F6-C4ACB6408E74}"/>
              </a:ext>
            </a:extLst>
          </p:cNvPr>
          <p:cNvGrpSpPr/>
          <p:nvPr/>
        </p:nvGrpSpPr>
        <p:grpSpPr>
          <a:xfrm>
            <a:off x="89864" y="4759664"/>
            <a:ext cx="3142603" cy="1991244"/>
            <a:chOff x="89864" y="4759664"/>
            <a:chExt cx="3142603" cy="1991244"/>
          </a:xfrm>
        </p:grpSpPr>
        <p:sp>
          <p:nvSpPr>
            <p:cNvPr id="290" name="Rectangle: Rounded Corners 289">
              <a:extLst>
                <a:ext uri="{FF2B5EF4-FFF2-40B4-BE49-F238E27FC236}">
                  <a16:creationId xmlns:a16="http://schemas.microsoft.com/office/drawing/2014/main" id="{B74017E6-E8D3-4ABE-8010-49069C9A4E55}"/>
                </a:ext>
              </a:extLst>
            </p:cNvPr>
            <p:cNvSpPr/>
            <p:nvPr/>
          </p:nvSpPr>
          <p:spPr>
            <a:xfrm>
              <a:off x="89864" y="4759664"/>
              <a:ext cx="3142603" cy="1987846"/>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92" name="Straight Connector 291">
              <a:extLst>
                <a:ext uri="{FF2B5EF4-FFF2-40B4-BE49-F238E27FC236}">
                  <a16:creationId xmlns:a16="http://schemas.microsoft.com/office/drawing/2014/main" id="{5BF84A0E-C5B8-421E-A5A3-9BE008357C06}"/>
                </a:ext>
              </a:extLst>
            </p:cNvPr>
            <p:cNvCxnSpPr>
              <a:cxnSpLocks/>
            </p:cNvCxnSpPr>
            <p:nvPr/>
          </p:nvCxnSpPr>
          <p:spPr>
            <a:xfrm flipV="1">
              <a:off x="327850" y="6041494"/>
              <a:ext cx="607269" cy="14577"/>
            </a:xfrm>
            <a:prstGeom prst="line">
              <a:avLst/>
            </a:prstGeom>
            <a:noFill/>
            <a:ln w="38100" cap="flat" cmpd="sng" algn="ctr">
              <a:solidFill>
                <a:srgbClr val="00B050"/>
              </a:solidFill>
              <a:prstDash val="dashDot"/>
              <a:miter lim="800000"/>
            </a:ln>
            <a:effectLst/>
          </p:spPr>
        </p:cxnSp>
        <p:cxnSp>
          <p:nvCxnSpPr>
            <p:cNvPr id="293" name="Straight Connector 292">
              <a:extLst>
                <a:ext uri="{FF2B5EF4-FFF2-40B4-BE49-F238E27FC236}">
                  <a16:creationId xmlns:a16="http://schemas.microsoft.com/office/drawing/2014/main" id="{7F0E2FD8-7460-41BF-BF41-D1C84519E129}"/>
                </a:ext>
              </a:extLst>
            </p:cNvPr>
            <p:cNvCxnSpPr>
              <a:cxnSpLocks/>
            </p:cNvCxnSpPr>
            <p:nvPr/>
          </p:nvCxnSpPr>
          <p:spPr>
            <a:xfrm flipV="1">
              <a:off x="335952" y="6263008"/>
              <a:ext cx="607269" cy="14577"/>
            </a:xfrm>
            <a:prstGeom prst="line">
              <a:avLst/>
            </a:prstGeom>
            <a:noFill/>
            <a:ln w="38100" cap="flat" cmpd="sng" algn="ctr">
              <a:solidFill>
                <a:srgbClr val="FF0000"/>
              </a:solidFill>
              <a:prstDash val="solid"/>
              <a:miter lim="800000"/>
            </a:ln>
            <a:effectLst/>
          </p:spPr>
        </p:cxnSp>
        <p:sp>
          <p:nvSpPr>
            <p:cNvPr id="294" name="Arrow: Right 293">
              <a:extLst>
                <a:ext uri="{FF2B5EF4-FFF2-40B4-BE49-F238E27FC236}">
                  <a16:creationId xmlns:a16="http://schemas.microsoft.com/office/drawing/2014/main" id="{1CC8A654-BEA1-4053-8109-7FBCE338975F}"/>
                </a:ext>
              </a:extLst>
            </p:cNvPr>
            <p:cNvSpPr/>
            <p:nvPr/>
          </p:nvSpPr>
          <p:spPr>
            <a:xfrm>
              <a:off x="355228" y="6586955"/>
              <a:ext cx="574520" cy="105844"/>
            </a:xfrm>
            <a:prstGeom prst="right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6" name="TextBox 295">
              <a:extLst>
                <a:ext uri="{FF2B5EF4-FFF2-40B4-BE49-F238E27FC236}">
                  <a16:creationId xmlns:a16="http://schemas.microsoft.com/office/drawing/2014/main" id="{A8EF34DB-12E3-4FBA-A210-90CEE147ACE1}"/>
                </a:ext>
              </a:extLst>
            </p:cNvPr>
            <p:cNvSpPr txBox="1"/>
            <p:nvPr/>
          </p:nvSpPr>
          <p:spPr>
            <a:xfrm>
              <a:off x="1046373" y="5912245"/>
              <a:ext cx="1919115" cy="28854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anose="020F0502020204030204"/>
                </a:rPr>
                <a:t>Comm between GS and CSR</a:t>
              </a:r>
            </a:p>
          </p:txBody>
        </p:sp>
        <p:sp>
          <p:nvSpPr>
            <p:cNvPr id="297" name="TextBox 296">
              <a:extLst>
                <a:ext uri="{FF2B5EF4-FFF2-40B4-BE49-F238E27FC236}">
                  <a16:creationId xmlns:a16="http://schemas.microsoft.com/office/drawing/2014/main" id="{B523A564-1B80-46C1-8F3D-1E0E7D746960}"/>
                </a:ext>
              </a:extLst>
            </p:cNvPr>
            <p:cNvSpPr txBox="1"/>
            <p:nvPr/>
          </p:nvSpPr>
          <p:spPr>
            <a:xfrm>
              <a:off x="1042301" y="6148778"/>
              <a:ext cx="880369"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b="1" kern="0">
                  <a:solidFill>
                    <a:prstClr val="black"/>
                  </a:solidFill>
                  <a:latin typeface="Calibri" panose="020F0502020204030204"/>
                </a:rPr>
                <a:t>LIDAR sensor</a:t>
              </a:r>
              <a:endParaRPr kumimoji="0" lang="en-US" sz="1000" b="1" i="0" u="none" strike="noStrike" kern="0" cap="none" spc="0" normalizeH="0" baseline="0" noProof="0">
                <a:ln>
                  <a:noFill/>
                </a:ln>
                <a:solidFill>
                  <a:prstClr val="black"/>
                </a:solidFill>
                <a:effectLst/>
                <a:uLnTx/>
                <a:uFillTx/>
                <a:latin typeface="Calibri" panose="020F0502020204030204"/>
              </a:endParaRPr>
            </a:p>
          </p:txBody>
        </p:sp>
        <p:sp>
          <p:nvSpPr>
            <p:cNvPr id="298" name="TextBox 297">
              <a:extLst>
                <a:ext uri="{FF2B5EF4-FFF2-40B4-BE49-F238E27FC236}">
                  <a16:creationId xmlns:a16="http://schemas.microsoft.com/office/drawing/2014/main" id="{070E92E9-A0DD-4BA6-8469-BFB3FEF7D36F}"/>
                </a:ext>
              </a:extLst>
            </p:cNvPr>
            <p:cNvSpPr txBox="1"/>
            <p:nvPr/>
          </p:nvSpPr>
          <p:spPr>
            <a:xfrm>
              <a:off x="1050608" y="6504687"/>
              <a:ext cx="1818126"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anose="020F0502020204030204"/>
                </a:rPr>
                <a:t>Autonomously controlled path</a:t>
              </a:r>
            </a:p>
          </p:txBody>
        </p:sp>
        <p:sp>
          <p:nvSpPr>
            <p:cNvPr id="300" name="TextBox 299">
              <a:extLst>
                <a:ext uri="{FF2B5EF4-FFF2-40B4-BE49-F238E27FC236}">
                  <a16:creationId xmlns:a16="http://schemas.microsoft.com/office/drawing/2014/main" id="{034A5DC9-3A88-4CFB-B510-0A5ABBA551A9}"/>
                </a:ext>
              </a:extLst>
            </p:cNvPr>
            <p:cNvSpPr txBox="1"/>
            <p:nvPr/>
          </p:nvSpPr>
          <p:spPr>
            <a:xfrm>
              <a:off x="1050608" y="5624251"/>
              <a:ext cx="2044149"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anose="020F0502020204030204"/>
                </a:rPr>
                <a:t>Stop and request user intervention</a:t>
              </a:r>
            </a:p>
          </p:txBody>
        </p:sp>
        <p:sp>
          <p:nvSpPr>
            <p:cNvPr id="301" name="Star: 4 Points 300">
              <a:extLst>
                <a:ext uri="{FF2B5EF4-FFF2-40B4-BE49-F238E27FC236}">
                  <a16:creationId xmlns:a16="http://schemas.microsoft.com/office/drawing/2014/main" id="{18244A50-9022-4A7F-95EC-7CF53905121C}"/>
                </a:ext>
              </a:extLst>
            </p:cNvPr>
            <p:cNvSpPr/>
            <p:nvPr/>
          </p:nvSpPr>
          <p:spPr>
            <a:xfrm>
              <a:off x="496026" y="5353888"/>
              <a:ext cx="262096" cy="263209"/>
            </a:xfrm>
            <a:prstGeom prst="star4">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0C0"/>
                </a:solidFill>
                <a:effectLst/>
                <a:uLnTx/>
                <a:uFillTx/>
                <a:latin typeface="Calibri" panose="020F0502020204030204"/>
                <a:ea typeface="+mn-ea"/>
                <a:cs typeface="+mn-cs"/>
              </a:endParaRPr>
            </a:p>
          </p:txBody>
        </p:sp>
        <p:sp>
          <p:nvSpPr>
            <p:cNvPr id="302" name="TextBox 301">
              <a:extLst>
                <a:ext uri="{FF2B5EF4-FFF2-40B4-BE49-F238E27FC236}">
                  <a16:creationId xmlns:a16="http://schemas.microsoft.com/office/drawing/2014/main" id="{50DC958B-E19D-4888-A925-63575968C057}"/>
                </a:ext>
              </a:extLst>
            </p:cNvPr>
            <p:cNvSpPr txBox="1"/>
            <p:nvPr/>
          </p:nvSpPr>
          <p:spPr>
            <a:xfrm>
              <a:off x="1050608" y="5364484"/>
              <a:ext cx="713657"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err="1">
                  <a:ln>
                    <a:noFill/>
                  </a:ln>
                  <a:solidFill>
                    <a:prstClr val="black"/>
                  </a:solidFill>
                  <a:effectLst/>
                  <a:uLnTx/>
                  <a:uFillTx/>
                  <a:latin typeface="Calibri" panose="020F0502020204030204"/>
                </a:rPr>
                <a:t>Pathpoint</a:t>
              </a:r>
              <a:endParaRPr kumimoji="0" lang="en-US" sz="1000" b="1" i="0" u="none" strike="noStrike" kern="0" cap="none" spc="0" normalizeH="0" baseline="0" noProof="0">
                <a:ln>
                  <a:noFill/>
                </a:ln>
                <a:solidFill>
                  <a:prstClr val="black"/>
                </a:solidFill>
                <a:effectLst/>
                <a:uLnTx/>
                <a:uFillTx/>
                <a:latin typeface="Calibri" panose="020F0502020204030204"/>
              </a:endParaRPr>
            </a:p>
          </p:txBody>
        </p:sp>
        <p:sp>
          <p:nvSpPr>
            <p:cNvPr id="303" name="Octagon 302">
              <a:extLst>
                <a:ext uri="{FF2B5EF4-FFF2-40B4-BE49-F238E27FC236}">
                  <a16:creationId xmlns:a16="http://schemas.microsoft.com/office/drawing/2014/main" id="{42FCA2F6-C21A-4620-A583-292CBA26AEEF}"/>
                </a:ext>
              </a:extLst>
            </p:cNvPr>
            <p:cNvSpPr/>
            <p:nvPr/>
          </p:nvSpPr>
          <p:spPr>
            <a:xfrm>
              <a:off x="516780" y="5673078"/>
              <a:ext cx="204169" cy="204169"/>
            </a:xfrm>
            <a:prstGeom prst="octagon">
              <a:avLst/>
            </a:prstGeom>
            <a:solidFill>
              <a:srgbClr val="FF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4" name="Rectangle 303">
              <a:extLst>
                <a:ext uri="{FF2B5EF4-FFF2-40B4-BE49-F238E27FC236}">
                  <a16:creationId xmlns:a16="http://schemas.microsoft.com/office/drawing/2014/main" id="{E7D690C4-EBB6-4982-885B-C18FBCBB3449}"/>
                </a:ext>
              </a:extLst>
            </p:cNvPr>
            <p:cNvSpPr/>
            <p:nvPr/>
          </p:nvSpPr>
          <p:spPr>
            <a:xfrm>
              <a:off x="486812" y="5189310"/>
              <a:ext cx="313094" cy="111752"/>
            </a:xfrm>
            <a:prstGeom prst="rect">
              <a:avLst/>
            </a:prstGeom>
            <a:gradFill flip="none" rotWithShape="1">
              <a:gsLst>
                <a:gs pos="0">
                  <a:srgbClr val="70AD47">
                    <a:lumMod val="40000"/>
                    <a:lumOff val="60000"/>
                    <a:tint val="66000"/>
                    <a:satMod val="160000"/>
                  </a:srgbClr>
                </a:gs>
                <a:gs pos="50000">
                  <a:srgbClr val="70AD47">
                    <a:lumMod val="40000"/>
                    <a:lumOff val="60000"/>
                    <a:tint val="44500"/>
                    <a:satMod val="160000"/>
                  </a:srgbClr>
                </a:gs>
                <a:gs pos="100000">
                  <a:srgbClr val="70AD47">
                    <a:lumMod val="40000"/>
                    <a:lumOff val="60000"/>
                    <a:tint val="23500"/>
                    <a:satMod val="160000"/>
                  </a:srgbClr>
                </a:gs>
              </a:gsLst>
              <a:lin ang="5400000" scaled="1"/>
              <a:tileRect/>
            </a:gra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7" name="Arrow: Right 306">
              <a:extLst>
                <a:ext uri="{FF2B5EF4-FFF2-40B4-BE49-F238E27FC236}">
                  <a16:creationId xmlns:a16="http://schemas.microsoft.com/office/drawing/2014/main" id="{11DCC964-8137-4CAA-9A4E-DB7D146F538E}"/>
                </a:ext>
              </a:extLst>
            </p:cNvPr>
            <p:cNvSpPr/>
            <p:nvPr/>
          </p:nvSpPr>
          <p:spPr>
            <a:xfrm>
              <a:off x="347306" y="6392122"/>
              <a:ext cx="574520" cy="105844"/>
            </a:xfrm>
            <a:prstGeom prst="rightArrow">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8" name="TextBox 307">
              <a:extLst>
                <a:ext uri="{FF2B5EF4-FFF2-40B4-BE49-F238E27FC236}">
                  <a16:creationId xmlns:a16="http://schemas.microsoft.com/office/drawing/2014/main" id="{530500C8-1DFC-4A38-85D5-B426C8243525}"/>
                </a:ext>
              </a:extLst>
            </p:cNvPr>
            <p:cNvSpPr txBox="1"/>
            <p:nvPr/>
          </p:nvSpPr>
          <p:spPr>
            <a:xfrm>
              <a:off x="1053987" y="6321101"/>
              <a:ext cx="1534394"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anose="020F0502020204030204"/>
                </a:rPr>
                <a:t>Manually controlled path</a:t>
              </a:r>
            </a:p>
          </p:txBody>
        </p:sp>
        <p:sp>
          <p:nvSpPr>
            <p:cNvPr id="299" name="TextBox 298">
              <a:extLst>
                <a:ext uri="{FF2B5EF4-FFF2-40B4-BE49-F238E27FC236}">
                  <a16:creationId xmlns:a16="http://schemas.microsoft.com/office/drawing/2014/main" id="{88C22ABE-6C43-4994-839B-F6A53AAB29BC}"/>
                </a:ext>
              </a:extLst>
            </p:cNvPr>
            <p:cNvSpPr txBox="1"/>
            <p:nvPr/>
          </p:nvSpPr>
          <p:spPr>
            <a:xfrm>
              <a:off x="1306251" y="4766703"/>
              <a:ext cx="795411"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panose="020F0502020204030204"/>
                </a:rPr>
                <a:t>Legend</a:t>
              </a:r>
            </a:p>
          </p:txBody>
        </p:sp>
        <p:sp>
          <p:nvSpPr>
            <p:cNvPr id="305" name="TextBox 304">
              <a:extLst>
                <a:ext uri="{FF2B5EF4-FFF2-40B4-BE49-F238E27FC236}">
                  <a16:creationId xmlns:a16="http://schemas.microsoft.com/office/drawing/2014/main" id="{380E5FA1-15DD-4F30-A478-8794D0A11918}"/>
                </a:ext>
              </a:extLst>
            </p:cNvPr>
            <p:cNvSpPr txBox="1"/>
            <p:nvPr/>
          </p:nvSpPr>
          <p:spPr>
            <a:xfrm>
              <a:off x="874777" y="5141925"/>
              <a:ext cx="1011815"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anose="020F0502020204030204"/>
                </a:rPr>
                <a:t>Mission Terrain</a:t>
              </a:r>
            </a:p>
          </p:txBody>
        </p:sp>
      </p:grpSp>
      <p:grpSp>
        <p:nvGrpSpPr>
          <p:cNvPr id="31" name="Group 30">
            <a:extLst>
              <a:ext uri="{FF2B5EF4-FFF2-40B4-BE49-F238E27FC236}">
                <a16:creationId xmlns:a16="http://schemas.microsoft.com/office/drawing/2014/main" id="{65AEED75-D174-43E1-9C0B-1BA8F390E033}"/>
              </a:ext>
            </a:extLst>
          </p:cNvPr>
          <p:cNvGrpSpPr/>
          <p:nvPr/>
        </p:nvGrpSpPr>
        <p:grpSpPr>
          <a:xfrm>
            <a:off x="2319475" y="2929698"/>
            <a:ext cx="1823504" cy="1580009"/>
            <a:chOff x="2319475" y="2929698"/>
            <a:chExt cx="1823504" cy="1580009"/>
          </a:xfrm>
        </p:grpSpPr>
        <p:grpSp>
          <p:nvGrpSpPr>
            <p:cNvPr id="326" name="Group 325">
              <a:extLst>
                <a:ext uri="{FF2B5EF4-FFF2-40B4-BE49-F238E27FC236}">
                  <a16:creationId xmlns:a16="http://schemas.microsoft.com/office/drawing/2014/main" id="{27613694-4EF1-4531-BA21-0FBCF1F10C27}"/>
                </a:ext>
              </a:extLst>
            </p:cNvPr>
            <p:cNvGrpSpPr/>
            <p:nvPr/>
          </p:nvGrpSpPr>
          <p:grpSpPr>
            <a:xfrm>
              <a:off x="2319475" y="3734069"/>
              <a:ext cx="1823504" cy="775638"/>
              <a:chOff x="2911055" y="3870830"/>
              <a:chExt cx="2193963" cy="1027996"/>
            </a:xfrm>
          </p:grpSpPr>
          <p:sp>
            <p:nvSpPr>
              <p:cNvPr id="327" name="Rectangle 326">
                <a:extLst>
                  <a:ext uri="{FF2B5EF4-FFF2-40B4-BE49-F238E27FC236}">
                    <a16:creationId xmlns:a16="http://schemas.microsoft.com/office/drawing/2014/main" id="{DD4C1ACA-8D8D-4389-A6E8-B7B9BFA41BDE}"/>
                  </a:ext>
                </a:extLst>
              </p:cNvPr>
              <p:cNvSpPr/>
              <p:nvPr/>
            </p:nvSpPr>
            <p:spPr>
              <a:xfrm>
                <a:off x="2911055" y="3915052"/>
                <a:ext cx="1187442" cy="625055"/>
              </a:xfrm>
              <a:prstGeom prst="rect">
                <a:avLst/>
              </a:prstGeom>
            </p:spPr>
            <p:txBody>
              <a:bodyPr wrap="square">
                <a:spAutoFit/>
              </a:bodyPr>
              <a:lstStyle/>
              <a:p>
                <a:pPr algn="ctr" defTabSz="914400"/>
                <a:r>
                  <a:rPr lang="en-US" sz="1050" b="1">
                    <a:solidFill>
                      <a:prstClr val="black"/>
                    </a:solidFill>
                    <a:latin typeface="Calibri" panose="020F0502020204030204"/>
                  </a:rPr>
                  <a:t>Child Scout Rover</a:t>
                </a:r>
              </a:p>
            </p:txBody>
          </p:sp>
          <p:pic>
            <p:nvPicPr>
              <p:cNvPr id="328" name="Picture 327" descr="A close up of a logo&#10;&#10;Description automatically generated">
                <a:extLst>
                  <a:ext uri="{FF2B5EF4-FFF2-40B4-BE49-F238E27FC236}">
                    <a16:creationId xmlns:a16="http://schemas.microsoft.com/office/drawing/2014/main" id="{44766597-BC0D-4199-AB20-C9D46718AB78}"/>
                  </a:ext>
                </a:extLst>
              </p:cNvPr>
              <p:cNvPicPr>
                <a:picLocks noChangeAspect="1"/>
              </p:cNvPicPr>
              <p:nvPr/>
            </p:nvPicPr>
            <p:blipFill rotWithShape="1">
              <a:blip r:embed="rId4">
                <a:extLst>
                  <a:ext uri="{28A0092B-C50C-407E-A947-70E740481C1C}">
                    <a14:useLocalDpi xmlns:a14="http://schemas.microsoft.com/office/drawing/2010/main" val="0"/>
                  </a:ext>
                </a:extLst>
              </a:blip>
              <a:srcRect l="28068" t="34197" r="48662" b="29629"/>
              <a:stretch/>
            </p:blipFill>
            <p:spPr>
              <a:xfrm>
                <a:off x="4023646" y="3870830"/>
                <a:ext cx="1081372" cy="1027996"/>
              </a:xfrm>
              <a:prstGeom prst="rect">
                <a:avLst/>
              </a:prstGeom>
            </p:spPr>
          </p:pic>
        </p:grpSp>
        <p:sp>
          <p:nvSpPr>
            <p:cNvPr id="74" name="Flowchart: Connector 73">
              <a:extLst>
                <a:ext uri="{FF2B5EF4-FFF2-40B4-BE49-F238E27FC236}">
                  <a16:creationId xmlns:a16="http://schemas.microsoft.com/office/drawing/2014/main" id="{89361F0F-36A1-41F1-8737-F152264B2F6B}"/>
                </a:ext>
              </a:extLst>
            </p:cNvPr>
            <p:cNvSpPr/>
            <p:nvPr/>
          </p:nvSpPr>
          <p:spPr>
            <a:xfrm>
              <a:off x="3210889" y="3236692"/>
              <a:ext cx="343010" cy="317972"/>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kern="0">
                  <a:solidFill>
                    <a:prstClr val="black"/>
                  </a:solidFill>
                  <a:latin typeface="Calibri" panose="020F0502020204030204"/>
                </a:rPr>
                <a:t>1</a:t>
              </a:r>
            </a:p>
          </p:txBody>
        </p:sp>
        <p:grpSp>
          <p:nvGrpSpPr>
            <p:cNvPr id="323" name="Group 322">
              <a:extLst>
                <a:ext uri="{FF2B5EF4-FFF2-40B4-BE49-F238E27FC236}">
                  <a16:creationId xmlns:a16="http://schemas.microsoft.com/office/drawing/2014/main" id="{9CDBFFAA-8306-4170-8F9D-D0F960D63EA5}"/>
                </a:ext>
              </a:extLst>
            </p:cNvPr>
            <p:cNvGrpSpPr/>
            <p:nvPr/>
          </p:nvGrpSpPr>
          <p:grpSpPr>
            <a:xfrm>
              <a:off x="3192070" y="2929698"/>
              <a:ext cx="519447" cy="664751"/>
              <a:chOff x="1383705" y="2992022"/>
              <a:chExt cx="1913724" cy="711609"/>
            </a:xfrm>
          </p:grpSpPr>
          <p:cxnSp>
            <p:nvCxnSpPr>
              <p:cNvPr id="324" name="Google Shape;178;p13">
                <a:extLst>
                  <a:ext uri="{FF2B5EF4-FFF2-40B4-BE49-F238E27FC236}">
                    <a16:creationId xmlns:a16="http://schemas.microsoft.com/office/drawing/2014/main" id="{D49CF1CE-B3C8-49C6-87A8-BC0889D0BBD4}"/>
                  </a:ext>
                </a:extLst>
              </p:cNvPr>
              <p:cNvCxnSpPr>
                <a:cxnSpLocks/>
              </p:cNvCxnSpPr>
              <p:nvPr/>
            </p:nvCxnSpPr>
            <p:spPr>
              <a:xfrm>
                <a:off x="3283561" y="3010360"/>
                <a:ext cx="8258" cy="693271"/>
              </a:xfrm>
              <a:prstGeom prst="straightConnector1">
                <a:avLst/>
              </a:prstGeom>
              <a:noFill/>
              <a:ln w="38100" cap="flat" cmpd="sng">
                <a:solidFill>
                  <a:srgbClr val="00B050"/>
                </a:solidFill>
                <a:prstDash val="dashDot"/>
                <a:round/>
                <a:headEnd type="none" w="sm" len="sm"/>
                <a:tailEnd type="triangle" w="med" len="med"/>
              </a:ln>
            </p:spPr>
          </p:cxnSp>
          <p:cxnSp>
            <p:nvCxnSpPr>
              <p:cNvPr id="325" name="Straight Connector 324">
                <a:extLst>
                  <a:ext uri="{FF2B5EF4-FFF2-40B4-BE49-F238E27FC236}">
                    <a16:creationId xmlns:a16="http://schemas.microsoft.com/office/drawing/2014/main" id="{7298504D-D549-4D90-9431-157525067AFB}"/>
                  </a:ext>
                </a:extLst>
              </p:cNvPr>
              <p:cNvCxnSpPr>
                <a:cxnSpLocks/>
              </p:cNvCxnSpPr>
              <p:nvPr/>
            </p:nvCxnSpPr>
            <p:spPr>
              <a:xfrm flipH="1">
                <a:off x="1383705" y="2992022"/>
                <a:ext cx="1913724" cy="0"/>
              </a:xfrm>
              <a:prstGeom prst="line">
                <a:avLst/>
              </a:prstGeom>
              <a:noFill/>
              <a:ln w="38100" cap="flat" cmpd="sng" algn="ctr">
                <a:solidFill>
                  <a:srgbClr val="00B050"/>
                </a:solidFill>
                <a:prstDash val="dashDot"/>
                <a:miter lim="800000"/>
              </a:ln>
              <a:effectLst/>
            </p:spPr>
          </p:cxnSp>
        </p:grpSp>
      </p:grpSp>
      <p:cxnSp>
        <p:nvCxnSpPr>
          <p:cNvPr id="402" name="Straight Connector 401">
            <a:extLst>
              <a:ext uri="{FF2B5EF4-FFF2-40B4-BE49-F238E27FC236}">
                <a16:creationId xmlns:a16="http://schemas.microsoft.com/office/drawing/2014/main" id="{75B0FBE5-0108-40F3-BD4F-8EEAF25835E5}"/>
              </a:ext>
            </a:extLst>
          </p:cNvPr>
          <p:cNvCxnSpPr>
            <a:cxnSpLocks/>
          </p:cNvCxnSpPr>
          <p:nvPr/>
        </p:nvCxnSpPr>
        <p:spPr>
          <a:xfrm>
            <a:off x="9057761" y="4077510"/>
            <a:ext cx="0" cy="682896"/>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432" name="TextBox 431">
            <a:extLst>
              <a:ext uri="{FF2B5EF4-FFF2-40B4-BE49-F238E27FC236}">
                <a16:creationId xmlns:a16="http://schemas.microsoft.com/office/drawing/2014/main" id="{50A21395-880B-4DD8-BACC-EC7CB8F71D72}"/>
              </a:ext>
            </a:extLst>
          </p:cNvPr>
          <p:cNvSpPr txBox="1"/>
          <p:nvPr/>
        </p:nvSpPr>
        <p:spPr>
          <a:xfrm>
            <a:off x="9021802" y="5202410"/>
            <a:ext cx="3080334" cy="738664"/>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Arial"/>
              </a:rPr>
              <a:t>Plywood pieces stacked up to be 2.4 in. Inclined piece of  plywood allows for a 20 ° slope</a:t>
            </a:r>
          </a:p>
        </p:txBody>
      </p:sp>
      <p:sp>
        <p:nvSpPr>
          <p:cNvPr id="435" name="TextBox 434">
            <a:extLst>
              <a:ext uri="{FF2B5EF4-FFF2-40B4-BE49-F238E27FC236}">
                <a16:creationId xmlns:a16="http://schemas.microsoft.com/office/drawing/2014/main" id="{C8791493-8F7D-4F41-90C9-D380A1F1EC00}"/>
              </a:ext>
            </a:extLst>
          </p:cNvPr>
          <p:cNvSpPr txBox="1"/>
          <p:nvPr/>
        </p:nvSpPr>
        <p:spPr>
          <a:xfrm>
            <a:off x="9442751" y="6449943"/>
            <a:ext cx="2119708" cy="261610"/>
          </a:xfrm>
          <a:prstGeom prst="rect">
            <a:avLst/>
          </a:prstGeom>
          <a:noFill/>
        </p:spPr>
        <p:txBody>
          <a:bodyPr wrap="square" rtlCol="0">
            <a:spAutoFit/>
          </a:bodyPr>
          <a:lstStyle/>
          <a:p>
            <a:r>
              <a:rPr lang="en-US" sz="1100" b="1"/>
              <a:t>*  Lengths not to scale</a:t>
            </a:r>
          </a:p>
        </p:txBody>
      </p:sp>
      <p:grpSp>
        <p:nvGrpSpPr>
          <p:cNvPr id="3" name="Group 2">
            <a:extLst>
              <a:ext uri="{FF2B5EF4-FFF2-40B4-BE49-F238E27FC236}">
                <a16:creationId xmlns:a16="http://schemas.microsoft.com/office/drawing/2014/main" id="{67B1CDD0-4DCE-48A8-9800-20DAA339F357}"/>
              </a:ext>
            </a:extLst>
          </p:cNvPr>
          <p:cNvGrpSpPr/>
          <p:nvPr/>
        </p:nvGrpSpPr>
        <p:grpSpPr>
          <a:xfrm>
            <a:off x="7182313" y="3995267"/>
            <a:ext cx="1872713" cy="169955"/>
            <a:chOff x="6890546" y="3994525"/>
            <a:chExt cx="1505094" cy="162889"/>
          </a:xfrm>
        </p:grpSpPr>
        <p:sp>
          <p:nvSpPr>
            <p:cNvPr id="429" name="Rectangle 428">
              <a:extLst>
                <a:ext uri="{FF2B5EF4-FFF2-40B4-BE49-F238E27FC236}">
                  <a16:creationId xmlns:a16="http://schemas.microsoft.com/office/drawing/2014/main" id="{B9DA2CE2-F421-4B3C-BDEA-F9837E23F754}"/>
                </a:ext>
              </a:extLst>
            </p:cNvPr>
            <p:cNvSpPr/>
            <p:nvPr/>
          </p:nvSpPr>
          <p:spPr>
            <a:xfrm rot="5400000">
              <a:off x="7615066" y="3320267"/>
              <a:ext cx="56054" cy="1505094"/>
            </a:xfrm>
            <a:prstGeom prst="rect">
              <a:avLst/>
            </a:prstGeom>
            <a:blipFill>
              <a:blip r:embed="rId5"/>
              <a:tile tx="0" ty="0" sx="100000" sy="100000" flip="none" algn="tl"/>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F17DB838-7250-4628-875E-4E2F521F19E0}"/>
                </a:ext>
              </a:extLst>
            </p:cNvPr>
            <p:cNvSpPr/>
            <p:nvPr/>
          </p:nvSpPr>
          <p:spPr>
            <a:xfrm rot="5400000">
              <a:off x="7615066" y="3376840"/>
              <a:ext cx="56054" cy="1505094"/>
            </a:xfrm>
            <a:prstGeom prst="rect">
              <a:avLst/>
            </a:prstGeom>
            <a:blipFill>
              <a:blip r:embed="rId5"/>
              <a:tile tx="0" ty="0" sx="100000" sy="100000" flip="none" algn="tl"/>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D9AF6E7E-1EEC-4D4B-8145-F7B7A7B1D971}"/>
                </a:ext>
              </a:extLst>
            </p:cNvPr>
            <p:cNvSpPr/>
            <p:nvPr/>
          </p:nvSpPr>
          <p:spPr>
            <a:xfrm rot="5400000">
              <a:off x="7615066" y="3270005"/>
              <a:ext cx="56054" cy="1505094"/>
            </a:xfrm>
            <a:prstGeom prst="rect">
              <a:avLst/>
            </a:prstGeom>
            <a:blipFill>
              <a:blip r:embed="rId5"/>
              <a:tile tx="0" ty="0" sx="100000" sy="100000" flip="none" algn="tl"/>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id="{72B1C517-0802-4E62-873E-8C823A39C86F}"/>
              </a:ext>
            </a:extLst>
          </p:cNvPr>
          <p:cNvGrpSpPr/>
          <p:nvPr/>
        </p:nvGrpSpPr>
        <p:grpSpPr>
          <a:xfrm>
            <a:off x="9415088" y="3995400"/>
            <a:ext cx="1505094" cy="162889"/>
            <a:chOff x="6890546" y="3994525"/>
            <a:chExt cx="1505094" cy="162889"/>
          </a:xfrm>
        </p:grpSpPr>
        <p:sp>
          <p:nvSpPr>
            <p:cNvPr id="124" name="Rectangle 123">
              <a:extLst>
                <a:ext uri="{FF2B5EF4-FFF2-40B4-BE49-F238E27FC236}">
                  <a16:creationId xmlns:a16="http://schemas.microsoft.com/office/drawing/2014/main" id="{271A5878-4B9C-402E-90EE-D8F6F483059A}"/>
                </a:ext>
              </a:extLst>
            </p:cNvPr>
            <p:cNvSpPr/>
            <p:nvPr/>
          </p:nvSpPr>
          <p:spPr>
            <a:xfrm rot="5400000">
              <a:off x="7615066" y="3320267"/>
              <a:ext cx="56054" cy="1505094"/>
            </a:xfrm>
            <a:prstGeom prst="rect">
              <a:avLst/>
            </a:prstGeom>
            <a:blipFill>
              <a:blip r:embed="rId5"/>
              <a:tile tx="0" ty="0" sx="100000" sy="100000" flip="none" algn="tl"/>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9DAF1EAB-A6EB-4D10-BE32-8D780DE58E66}"/>
                </a:ext>
              </a:extLst>
            </p:cNvPr>
            <p:cNvSpPr/>
            <p:nvPr/>
          </p:nvSpPr>
          <p:spPr>
            <a:xfrm rot="5400000">
              <a:off x="7615066" y="3376840"/>
              <a:ext cx="56054" cy="1505094"/>
            </a:xfrm>
            <a:prstGeom prst="rect">
              <a:avLst/>
            </a:prstGeom>
            <a:blipFill>
              <a:blip r:embed="rId5"/>
              <a:tile tx="0" ty="0" sx="100000" sy="100000" flip="none" algn="tl"/>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8E0B1EB5-6E7B-4418-98B4-D66D1A10BC4D}"/>
                </a:ext>
              </a:extLst>
            </p:cNvPr>
            <p:cNvSpPr/>
            <p:nvPr/>
          </p:nvSpPr>
          <p:spPr>
            <a:xfrm rot="5400000">
              <a:off x="7615066" y="3270005"/>
              <a:ext cx="56054" cy="1505094"/>
            </a:xfrm>
            <a:prstGeom prst="rect">
              <a:avLst/>
            </a:prstGeom>
            <a:blipFill>
              <a:blip r:embed="rId5"/>
              <a:tile tx="0" ty="0" sx="100000" sy="100000" flip="none" algn="tl"/>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8" name="Straight Arrow Connector 127">
            <a:extLst>
              <a:ext uri="{FF2B5EF4-FFF2-40B4-BE49-F238E27FC236}">
                <a16:creationId xmlns:a16="http://schemas.microsoft.com/office/drawing/2014/main" id="{0CE2FA96-52AF-424A-A594-99A74244CB29}"/>
              </a:ext>
            </a:extLst>
          </p:cNvPr>
          <p:cNvCxnSpPr>
            <a:cxnSpLocks/>
          </p:cNvCxnSpPr>
          <p:nvPr/>
        </p:nvCxnSpPr>
        <p:spPr>
          <a:xfrm>
            <a:off x="7182313" y="4722094"/>
            <a:ext cx="1878034" cy="0"/>
          </a:xfrm>
          <a:prstGeom prst="straightConnector1">
            <a:avLst/>
          </a:prstGeom>
          <a:ln w="19050">
            <a:solidFill>
              <a:schemeClr val="bg2">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5051BF46-2E0E-4746-9258-54C52D37CA3D}"/>
              </a:ext>
            </a:extLst>
          </p:cNvPr>
          <p:cNvCxnSpPr>
            <a:cxnSpLocks/>
          </p:cNvCxnSpPr>
          <p:nvPr/>
        </p:nvCxnSpPr>
        <p:spPr>
          <a:xfrm>
            <a:off x="7182313" y="4165352"/>
            <a:ext cx="0" cy="595054"/>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22616449-3A87-479E-85D6-729936B392C1}"/>
              </a:ext>
            </a:extLst>
          </p:cNvPr>
          <p:cNvSpPr txBox="1"/>
          <p:nvPr/>
        </p:nvSpPr>
        <p:spPr>
          <a:xfrm>
            <a:off x="7223845" y="4755691"/>
            <a:ext cx="1655030" cy="261610"/>
          </a:xfrm>
          <a:prstGeom prst="rect">
            <a:avLst/>
          </a:prstGeom>
          <a:noFill/>
        </p:spPr>
        <p:txBody>
          <a:bodyPr wrap="square" rtlCol="0">
            <a:spAutoFit/>
          </a:bodyPr>
          <a:lstStyle/>
          <a:p>
            <a:r>
              <a:rPr lang="en-US" sz="1100"/>
              <a:t>Length of CSR + .953 m</a:t>
            </a:r>
          </a:p>
        </p:txBody>
      </p:sp>
      <p:cxnSp>
        <p:nvCxnSpPr>
          <p:cNvPr id="155" name="Straight Connector 154">
            <a:extLst>
              <a:ext uri="{FF2B5EF4-FFF2-40B4-BE49-F238E27FC236}">
                <a16:creationId xmlns:a16="http://schemas.microsoft.com/office/drawing/2014/main" id="{0A62C4D1-D84F-4997-B823-664E698F16A1}"/>
              </a:ext>
            </a:extLst>
          </p:cNvPr>
          <p:cNvCxnSpPr>
            <a:cxnSpLocks/>
          </p:cNvCxnSpPr>
          <p:nvPr/>
        </p:nvCxnSpPr>
        <p:spPr>
          <a:xfrm>
            <a:off x="9405800" y="4088166"/>
            <a:ext cx="0" cy="682896"/>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D260BE16-F5C8-4B44-AE6D-615228915995}"/>
              </a:ext>
            </a:extLst>
          </p:cNvPr>
          <p:cNvCxnSpPr>
            <a:cxnSpLocks/>
          </p:cNvCxnSpPr>
          <p:nvPr/>
        </p:nvCxnSpPr>
        <p:spPr>
          <a:xfrm>
            <a:off x="10918424" y="4067138"/>
            <a:ext cx="0" cy="682896"/>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E3FD2925-A2A3-420B-B15D-C6930898E98E}"/>
              </a:ext>
            </a:extLst>
          </p:cNvPr>
          <p:cNvCxnSpPr>
            <a:cxnSpLocks/>
          </p:cNvCxnSpPr>
          <p:nvPr/>
        </p:nvCxnSpPr>
        <p:spPr>
          <a:xfrm>
            <a:off x="9405800" y="4755314"/>
            <a:ext cx="1512624" cy="7150"/>
          </a:xfrm>
          <a:prstGeom prst="straightConnector1">
            <a:avLst/>
          </a:prstGeom>
          <a:ln w="19050">
            <a:solidFill>
              <a:schemeClr val="bg2">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0" name="TextBox 159">
            <a:extLst>
              <a:ext uri="{FF2B5EF4-FFF2-40B4-BE49-F238E27FC236}">
                <a16:creationId xmlns:a16="http://schemas.microsoft.com/office/drawing/2014/main" id="{742B57CC-C79B-4F56-A9FA-EF40B5F1F458}"/>
              </a:ext>
            </a:extLst>
          </p:cNvPr>
          <p:cNvSpPr txBox="1"/>
          <p:nvPr/>
        </p:nvSpPr>
        <p:spPr>
          <a:xfrm>
            <a:off x="9630384" y="4735660"/>
            <a:ext cx="1061195" cy="261610"/>
          </a:xfrm>
          <a:prstGeom prst="rect">
            <a:avLst/>
          </a:prstGeom>
          <a:noFill/>
        </p:spPr>
        <p:txBody>
          <a:bodyPr wrap="square" rtlCol="0">
            <a:spAutoFit/>
          </a:bodyPr>
          <a:lstStyle/>
          <a:p>
            <a:r>
              <a:rPr lang="en-US" sz="1100"/>
              <a:t>Length of CSR</a:t>
            </a:r>
          </a:p>
        </p:txBody>
      </p:sp>
      <p:sp>
        <p:nvSpPr>
          <p:cNvPr id="164" name="Title 1">
            <a:extLst>
              <a:ext uri="{FF2B5EF4-FFF2-40B4-BE49-F238E27FC236}">
                <a16:creationId xmlns:a16="http://schemas.microsoft.com/office/drawing/2014/main" id="{2A7FB188-28B7-4EFF-AFAB-26855691D8B4}"/>
              </a:ext>
            </a:extLst>
          </p:cNvPr>
          <p:cNvSpPr>
            <a:spLocks noGrp="1"/>
          </p:cNvSpPr>
          <p:nvPr>
            <p:ph type="title"/>
          </p:nvPr>
        </p:nvSpPr>
        <p:spPr>
          <a:xfrm>
            <a:off x="798760" y="96440"/>
            <a:ext cx="10515600" cy="877570"/>
          </a:xfrm>
        </p:spPr>
        <p:txBody>
          <a:bodyPr/>
          <a:lstStyle/>
          <a:p>
            <a:r>
              <a:rPr lang="en-US"/>
              <a:t>Day In The Life Test (DITLT)</a:t>
            </a:r>
          </a:p>
        </p:txBody>
      </p:sp>
      <p:sp>
        <p:nvSpPr>
          <p:cNvPr id="131" name="Rectangle 130">
            <a:extLst>
              <a:ext uri="{FF2B5EF4-FFF2-40B4-BE49-F238E27FC236}">
                <a16:creationId xmlns:a16="http://schemas.microsoft.com/office/drawing/2014/main" id="{235F3470-73F8-4446-9AB2-76848691F207}"/>
              </a:ext>
            </a:extLst>
          </p:cNvPr>
          <p:cNvSpPr/>
          <p:nvPr/>
        </p:nvSpPr>
        <p:spPr>
          <a:xfrm rot="4586766">
            <a:off x="6869623" y="3783881"/>
            <a:ext cx="52167" cy="591954"/>
          </a:xfrm>
          <a:prstGeom prst="rect">
            <a:avLst/>
          </a:prstGeom>
          <a:blipFill>
            <a:blip r:embed="rId5"/>
            <a:tile tx="0" ty="0" sx="100000" sy="100000" flip="none" algn="tl"/>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B4A6E8D8-81D2-4E33-BC8B-EC80E27D6737}"/>
              </a:ext>
            </a:extLst>
          </p:cNvPr>
          <p:cNvSpPr/>
          <p:nvPr/>
        </p:nvSpPr>
        <p:spPr>
          <a:xfrm rot="6100887">
            <a:off x="11178628" y="3796239"/>
            <a:ext cx="52167" cy="591954"/>
          </a:xfrm>
          <a:prstGeom prst="rect">
            <a:avLst/>
          </a:prstGeom>
          <a:blipFill>
            <a:blip r:embed="rId5"/>
            <a:tile tx="0" ty="0" sx="100000" sy="100000" flip="none" algn="tl"/>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6" name="Group 255">
            <a:extLst>
              <a:ext uri="{FF2B5EF4-FFF2-40B4-BE49-F238E27FC236}">
                <a16:creationId xmlns:a16="http://schemas.microsoft.com/office/drawing/2014/main" id="{78BD45E6-AFDF-44F3-8A9A-EDDC54AA74AA}"/>
              </a:ext>
            </a:extLst>
          </p:cNvPr>
          <p:cNvGrpSpPr/>
          <p:nvPr/>
        </p:nvGrpSpPr>
        <p:grpSpPr>
          <a:xfrm>
            <a:off x="3608451" y="2935048"/>
            <a:ext cx="1729970" cy="1933037"/>
            <a:chOff x="3608451" y="2935048"/>
            <a:chExt cx="1729970" cy="1933037"/>
          </a:xfrm>
        </p:grpSpPr>
        <p:pic>
          <p:nvPicPr>
            <p:cNvPr id="395" name="Picture 394" descr="A close up of a logo&#10;&#10;Description automatically generated">
              <a:extLst>
                <a:ext uri="{FF2B5EF4-FFF2-40B4-BE49-F238E27FC236}">
                  <a16:creationId xmlns:a16="http://schemas.microsoft.com/office/drawing/2014/main" id="{4C0A7181-E23F-49EE-A2A7-DCB730010AAC}"/>
                </a:ext>
              </a:extLst>
            </p:cNvPr>
            <p:cNvPicPr>
              <a:picLocks noChangeAspect="1"/>
            </p:cNvPicPr>
            <p:nvPr/>
          </p:nvPicPr>
          <p:blipFill rotWithShape="1">
            <a:blip r:embed="rId6">
              <a:extLst>
                <a:ext uri="{28A0092B-C50C-407E-A947-70E740481C1C}">
                  <a14:useLocalDpi xmlns:a14="http://schemas.microsoft.com/office/drawing/2010/main" val="0"/>
                </a:ext>
              </a:extLst>
            </a:blip>
            <a:srcRect l="29756" t="26968" r="31554" b="30867"/>
            <a:stretch/>
          </p:blipFill>
          <p:spPr>
            <a:xfrm>
              <a:off x="4425722" y="3545377"/>
              <a:ext cx="912699" cy="630800"/>
            </a:xfrm>
            <a:prstGeom prst="rect">
              <a:avLst/>
            </a:prstGeom>
          </p:spPr>
        </p:pic>
        <p:sp>
          <p:nvSpPr>
            <p:cNvPr id="330" name="Arrow: Curved Up 329">
              <a:extLst>
                <a:ext uri="{FF2B5EF4-FFF2-40B4-BE49-F238E27FC236}">
                  <a16:creationId xmlns:a16="http://schemas.microsoft.com/office/drawing/2014/main" id="{DDD40E07-9178-42BE-A8EE-C35E70891AE1}"/>
                </a:ext>
              </a:extLst>
            </p:cNvPr>
            <p:cNvSpPr/>
            <p:nvPr/>
          </p:nvSpPr>
          <p:spPr>
            <a:xfrm rot="20449526">
              <a:off x="4313706" y="4292562"/>
              <a:ext cx="496652" cy="193563"/>
            </a:xfrm>
            <a:prstGeom prst="curvedUpArrow">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96" name="Star: 4 Points 395">
              <a:extLst>
                <a:ext uri="{FF2B5EF4-FFF2-40B4-BE49-F238E27FC236}">
                  <a16:creationId xmlns:a16="http://schemas.microsoft.com/office/drawing/2014/main" id="{75977149-A3BC-427E-AB78-72E1F524455B}"/>
                </a:ext>
              </a:extLst>
            </p:cNvPr>
            <p:cNvSpPr/>
            <p:nvPr/>
          </p:nvSpPr>
          <p:spPr>
            <a:xfrm>
              <a:off x="4840348" y="4274861"/>
              <a:ext cx="340341" cy="345948"/>
            </a:xfrm>
            <a:prstGeom prst="star4">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0C0"/>
                </a:solidFill>
                <a:effectLst/>
                <a:uLnTx/>
                <a:uFillTx/>
                <a:latin typeface="Calibri" panose="020F0502020204030204"/>
                <a:ea typeface="+mn-ea"/>
                <a:cs typeface="+mn-cs"/>
              </a:endParaRPr>
            </a:p>
          </p:txBody>
        </p:sp>
        <p:grpSp>
          <p:nvGrpSpPr>
            <p:cNvPr id="415" name="Group 414">
              <a:extLst>
                <a:ext uri="{FF2B5EF4-FFF2-40B4-BE49-F238E27FC236}">
                  <a16:creationId xmlns:a16="http://schemas.microsoft.com/office/drawing/2014/main" id="{7BE7ABDB-DA61-4920-AD88-092EB8ED6C23}"/>
                </a:ext>
              </a:extLst>
            </p:cNvPr>
            <p:cNvGrpSpPr/>
            <p:nvPr/>
          </p:nvGrpSpPr>
          <p:grpSpPr>
            <a:xfrm>
              <a:off x="3608451" y="2935048"/>
              <a:ext cx="931208" cy="408055"/>
              <a:chOff x="1383705" y="2992022"/>
              <a:chExt cx="1913724" cy="586794"/>
            </a:xfrm>
          </p:grpSpPr>
          <p:cxnSp>
            <p:nvCxnSpPr>
              <p:cNvPr id="416" name="Google Shape;178;p13">
                <a:extLst>
                  <a:ext uri="{FF2B5EF4-FFF2-40B4-BE49-F238E27FC236}">
                    <a16:creationId xmlns:a16="http://schemas.microsoft.com/office/drawing/2014/main" id="{0D8807DD-E48F-48F4-8BE3-F4CA0F22E2EE}"/>
                  </a:ext>
                </a:extLst>
              </p:cNvPr>
              <p:cNvCxnSpPr>
                <a:cxnSpLocks/>
              </p:cNvCxnSpPr>
              <p:nvPr/>
            </p:nvCxnSpPr>
            <p:spPr>
              <a:xfrm>
                <a:off x="3283563" y="3010360"/>
                <a:ext cx="0" cy="568456"/>
              </a:xfrm>
              <a:prstGeom prst="straightConnector1">
                <a:avLst/>
              </a:prstGeom>
              <a:noFill/>
              <a:ln w="38100" cap="flat" cmpd="sng">
                <a:solidFill>
                  <a:srgbClr val="00B050"/>
                </a:solidFill>
                <a:prstDash val="dashDot"/>
                <a:round/>
                <a:headEnd type="none" w="sm" len="sm"/>
                <a:tailEnd type="triangle" w="med" len="med"/>
              </a:ln>
            </p:spPr>
          </p:cxnSp>
          <p:cxnSp>
            <p:nvCxnSpPr>
              <p:cNvPr id="417" name="Straight Connector 416">
                <a:extLst>
                  <a:ext uri="{FF2B5EF4-FFF2-40B4-BE49-F238E27FC236}">
                    <a16:creationId xmlns:a16="http://schemas.microsoft.com/office/drawing/2014/main" id="{6CB95B88-0B88-4A3E-B776-5986248780E1}"/>
                  </a:ext>
                </a:extLst>
              </p:cNvPr>
              <p:cNvCxnSpPr>
                <a:cxnSpLocks/>
              </p:cNvCxnSpPr>
              <p:nvPr/>
            </p:nvCxnSpPr>
            <p:spPr>
              <a:xfrm flipH="1">
                <a:off x="1383705" y="2992022"/>
                <a:ext cx="1913724" cy="0"/>
              </a:xfrm>
              <a:prstGeom prst="line">
                <a:avLst/>
              </a:prstGeom>
              <a:noFill/>
              <a:ln w="38100" cap="flat" cmpd="sng" algn="ctr">
                <a:solidFill>
                  <a:srgbClr val="00B050"/>
                </a:solidFill>
                <a:prstDash val="dashDot"/>
                <a:miter lim="800000"/>
              </a:ln>
              <a:effectLst/>
            </p:spPr>
          </p:cxnSp>
        </p:grpSp>
        <p:sp>
          <p:nvSpPr>
            <p:cNvPr id="146" name="Flowchart: Connector 145">
              <a:extLst>
                <a:ext uri="{FF2B5EF4-FFF2-40B4-BE49-F238E27FC236}">
                  <a16:creationId xmlns:a16="http://schemas.microsoft.com/office/drawing/2014/main" id="{5116FDD8-6DAF-4801-8730-9E55202A2CB8}"/>
                </a:ext>
              </a:extLst>
            </p:cNvPr>
            <p:cNvSpPr/>
            <p:nvPr/>
          </p:nvSpPr>
          <p:spPr>
            <a:xfrm>
              <a:off x="4361407" y="4550113"/>
              <a:ext cx="343010" cy="317972"/>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kern="0">
                  <a:solidFill>
                    <a:prstClr val="black"/>
                  </a:solidFill>
                  <a:latin typeface="Calibri" panose="020F0502020204030204"/>
                </a:rPr>
                <a:t>2</a:t>
              </a:r>
            </a:p>
          </p:txBody>
        </p:sp>
      </p:grpSp>
      <p:grpSp>
        <p:nvGrpSpPr>
          <p:cNvPr id="257" name="Group 256">
            <a:extLst>
              <a:ext uri="{FF2B5EF4-FFF2-40B4-BE49-F238E27FC236}">
                <a16:creationId xmlns:a16="http://schemas.microsoft.com/office/drawing/2014/main" id="{FFAFEF92-66A8-493D-B22B-504068C8D05C}"/>
              </a:ext>
            </a:extLst>
          </p:cNvPr>
          <p:cNvGrpSpPr/>
          <p:nvPr/>
        </p:nvGrpSpPr>
        <p:grpSpPr>
          <a:xfrm>
            <a:off x="5725598" y="3496493"/>
            <a:ext cx="476318" cy="547329"/>
            <a:chOff x="5725598" y="3496493"/>
            <a:chExt cx="476318" cy="547329"/>
          </a:xfrm>
        </p:grpSpPr>
        <p:sp>
          <p:nvSpPr>
            <p:cNvPr id="332" name="Arrow: Right 331">
              <a:extLst>
                <a:ext uri="{FF2B5EF4-FFF2-40B4-BE49-F238E27FC236}">
                  <a16:creationId xmlns:a16="http://schemas.microsoft.com/office/drawing/2014/main" id="{57EEA06F-63FD-4C08-965B-E11E6A1EDCDF}"/>
                </a:ext>
              </a:extLst>
            </p:cNvPr>
            <p:cNvSpPr/>
            <p:nvPr/>
          </p:nvSpPr>
          <p:spPr>
            <a:xfrm>
              <a:off x="5725598" y="3867445"/>
              <a:ext cx="476318" cy="176377"/>
            </a:xfrm>
            <a:prstGeom prst="right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Flowchart: Connector 146">
              <a:extLst>
                <a:ext uri="{FF2B5EF4-FFF2-40B4-BE49-F238E27FC236}">
                  <a16:creationId xmlns:a16="http://schemas.microsoft.com/office/drawing/2014/main" id="{368042BA-4AD9-47CA-B545-3316D65A5CE6}"/>
                </a:ext>
              </a:extLst>
            </p:cNvPr>
            <p:cNvSpPr/>
            <p:nvPr/>
          </p:nvSpPr>
          <p:spPr>
            <a:xfrm>
              <a:off x="5747216" y="3496493"/>
              <a:ext cx="343010" cy="317972"/>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kern="0">
                  <a:solidFill>
                    <a:prstClr val="black"/>
                  </a:solidFill>
                  <a:latin typeface="Calibri" panose="020F0502020204030204"/>
                </a:rPr>
                <a:t>3</a:t>
              </a:r>
            </a:p>
          </p:txBody>
        </p:sp>
      </p:grpSp>
      <p:grpSp>
        <p:nvGrpSpPr>
          <p:cNvPr id="258" name="Group 257">
            <a:extLst>
              <a:ext uri="{FF2B5EF4-FFF2-40B4-BE49-F238E27FC236}">
                <a16:creationId xmlns:a16="http://schemas.microsoft.com/office/drawing/2014/main" id="{A558F164-46C0-43E8-A46C-FF341DA91618}"/>
              </a:ext>
            </a:extLst>
          </p:cNvPr>
          <p:cNvGrpSpPr/>
          <p:nvPr/>
        </p:nvGrpSpPr>
        <p:grpSpPr>
          <a:xfrm>
            <a:off x="6327606" y="3338978"/>
            <a:ext cx="846619" cy="773047"/>
            <a:chOff x="6327606" y="3338978"/>
            <a:chExt cx="846619" cy="773047"/>
          </a:xfrm>
        </p:grpSpPr>
        <p:pic>
          <p:nvPicPr>
            <p:cNvPr id="136" name="Picture 135" descr="A close up of a logo&#10;&#10;Description automatically generated">
              <a:extLst>
                <a:ext uri="{FF2B5EF4-FFF2-40B4-BE49-F238E27FC236}">
                  <a16:creationId xmlns:a16="http://schemas.microsoft.com/office/drawing/2014/main" id="{917742ED-3782-43AA-AB54-1D56548AE2B4}"/>
                </a:ext>
              </a:extLst>
            </p:cNvPr>
            <p:cNvPicPr>
              <a:picLocks noChangeAspect="1"/>
            </p:cNvPicPr>
            <p:nvPr/>
          </p:nvPicPr>
          <p:blipFill rotWithShape="1">
            <a:blip r:embed="rId6">
              <a:extLst>
                <a:ext uri="{28A0092B-C50C-407E-A947-70E740481C1C}">
                  <a14:useLocalDpi xmlns:a14="http://schemas.microsoft.com/office/drawing/2010/main" val="0"/>
                </a:ext>
              </a:extLst>
            </a:blip>
            <a:srcRect l="29756" t="26968" r="31554" b="30867"/>
            <a:stretch/>
          </p:blipFill>
          <p:spPr>
            <a:xfrm rot="20676650">
              <a:off x="6327606" y="3526895"/>
              <a:ext cx="846619" cy="585130"/>
            </a:xfrm>
            <a:prstGeom prst="rect">
              <a:avLst/>
            </a:prstGeom>
          </p:spPr>
        </p:pic>
        <p:sp>
          <p:nvSpPr>
            <p:cNvPr id="148" name="Flowchart: Connector 147">
              <a:extLst>
                <a:ext uri="{FF2B5EF4-FFF2-40B4-BE49-F238E27FC236}">
                  <a16:creationId xmlns:a16="http://schemas.microsoft.com/office/drawing/2014/main" id="{C960C4BF-B74C-4931-94E9-DC4D4CF6FBFB}"/>
                </a:ext>
              </a:extLst>
            </p:cNvPr>
            <p:cNvSpPr/>
            <p:nvPr/>
          </p:nvSpPr>
          <p:spPr>
            <a:xfrm>
              <a:off x="6678595" y="3338978"/>
              <a:ext cx="343010" cy="317972"/>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kern="0">
                  <a:solidFill>
                    <a:prstClr val="black"/>
                  </a:solidFill>
                  <a:latin typeface="Calibri" panose="020F0502020204030204"/>
                </a:rPr>
                <a:t>4</a:t>
              </a:r>
            </a:p>
          </p:txBody>
        </p:sp>
      </p:grpSp>
      <p:grpSp>
        <p:nvGrpSpPr>
          <p:cNvPr id="260" name="Group 259">
            <a:extLst>
              <a:ext uri="{FF2B5EF4-FFF2-40B4-BE49-F238E27FC236}">
                <a16:creationId xmlns:a16="http://schemas.microsoft.com/office/drawing/2014/main" id="{DCF83704-C37A-48F9-AC9F-1E20113F5586}"/>
              </a:ext>
            </a:extLst>
          </p:cNvPr>
          <p:cNvGrpSpPr/>
          <p:nvPr/>
        </p:nvGrpSpPr>
        <p:grpSpPr>
          <a:xfrm>
            <a:off x="7567281" y="3043514"/>
            <a:ext cx="1847807" cy="1550105"/>
            <a:chOff x="7567281" y="3043514"/>
            <a:chExt cx="1847807" cy="1550105"/>
          </a:xfrm>
        </p:grpSpPr>
        <p:sp>
          <p:nvSpPr>
            <p:cNvPr id="352" name="TextBox 351">
              <a:extLst>
                <a:ext uri="{FF2B5EF4-FFF2-40B4-BE49-F238E27FC236}">
                  <a16:creationId xmlns:a16="http://schemas.microsoft.com/office/drawing/2014/main" id="{EBCE3B73-AE51-4DFC-90FB-4DDFEBD2AE6B}"/>
                </a:ext>
              </a:extLst>
            </p:cNvPr>
            <p:cNvSpPr txBox="1"/>
            <p:nvPr/>
          </p:nvSpPr>
          <p:spPr>
            <a:xfrm rot="1179313">
              <a:off x="8629821" y="3664024"/>
              <a:ext cx="594222" cy="261610"/>
            </a:xfrm>
            <a:prstGeom prst="rect">
              <a:avLst/>
            </a:prstGeom>
            <a:noFill/>
          </p:spPr>
          <p:txBody>
            <a:bodyPr wrap="square" rtlCol="0">
              <a:spAutoFit/>
            </a:bodyPr>
            <a:lstStyle/>
            <a:p>
              <a:r>
                <a:rPr lang="en-US" sz="1100"/>
                <a:t>1.42 m</a:t>
              </a:r>
            </a:p>
          </p:txBody>
        </p:sp>
        <p:sp>
          <p:nvSpPr>
            <p:cNvPr id="364" name="Octagon 363">
              <a:extLst>
                <a:ext uri="{FF2B5EF4-FFF2-40B4-BE49-F238E27FC236}">
                  <a16:creationId xmlns:a16="http://schemas.microsoft.com/office/drawing/2014/main" id="{9E74DED4-9BE6-4164-952D-94AEFCADE95E}"/>
                </a:ext>
              </a:extLst>
            </p:cNvPr>
            <p:cNvSpPr/>
            <p:nvPr/>
          </p:nvSpPr>
          <p:spPr>
            <a:xfrm>
              <a:off x="8305856" y="3205425"/>
              <a:ext cx="204169" cy="204169"/>
            </a:xfrm>
            <a:prstGeom prst="octagon">
              <a:avLst/>
            </a:prstGeom>
            <a:solidFill>
              <a:srgbClr val="FF0000"/>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pic>
          <p:nvPicPr>
            <p:cNvPr id="397" name="Picture 396" descr="A close up of a logo&#10;&#10;Description automatically generated">
              <a:extLst>
                <a:ext uri="{FF2B5EF4-FFF2-40B4-BE49-F238E27FC236}">
                  <a16:creationId xmlns:a16="http://schemas.microsoft.com/office/drawing/2014/main" id="{B6DE3852-F6D1-487F-8661-613C97A5F50C}"/>
                </a:ext>
              </a:extLst>
            </p:cNvPr>
            <p:cNvPicPr>
              <a:picLocks noChangeAspect="1"/>
            </p:cNvPicPr>
            <p:nvPr/>
          </p:nvPicPr>
          <p:blipFill rotWithShape="1">
            <a:blip r:embed="rId6">
              <a:extLst>
                <a:ext uri="{28A0092B-C50C-407E-A947-70E740481C1C}">
                  <a14:useLocalDpi xmlns:a14="http://schemas.microsoft.com/office/drawing/2010/main" val="0"/>
                </a:ext>
              </a:extLst>
            </a:blip>
            <a:srcRect l="29756" t="26968" r="31554" b="30867"/>
            <a:stretch/>
          </p:blipFill>
          <p:spPr>
            <a:xfrm>
              <a:off x="7567281" y="3385249"/>
              <a:ext cx="909837" cy="628822"/>
            </a:xfrm>
            <a:prstGeom prst="rect">
              <a:avLst/>
            </a:prstGeom>
          </p:spPr>
        </p:pic>
        <p:cxnSp>
          <p:nvCxnSpPr>
            <p:cNvPr id="338" name="Straight Arrow Connector 337">
              <a:extLst>
                <a:ext uri="{FF2B5EF4-FFF2-40B4-BE49-F238E27FC236}">
                  <a16:creationId xmlns:a16="http://schemas.microsoft.com/office/drawing/2014/main" id="{E891A216-2A98-4E9B-ADC1-EB25844B6A4E}"/>
                </a:ext>
              </a:extLst>
            </p:cNvPr>
            <p:cNvCxnSpPr>
              <a:cxnSpLocks/>
            </p:cNvCxnSpPr>
            <p:nvPr/>
          </p:nvCxnSpPr>
          <p:spPr>
            <a:xfrm>
              <a:off x="8381029" y="4355772"/>
              <a:ext cx="674002" cy="0"/>
            </a:xfrm>
            <a:prstGeom prst="straightConnector1">
              <a:avLst/>
            </a:prstGeom>
            <a:ln w="19050">
              <a:solidFill>
                <a:schemeClr val="bg2">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E2C51AF8-A9ED-425C-A829-5741AF747215}"/>
                </a:ext>
              </a:extLst>
            </p:cNvPr>
            <p:cNvCxnSpPr>
              <a:cxnSpLocks/>
            </p:cNvCxnSpPr>
            <p:nvPr/>
          </p:nvCxnSpPr>
          <p:spPr>
            <a:xfrm>
              <a:off x="8378369" y="3330031"/>
              <a:ext cx="7976" cy="1061827"/>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348" name="TextBox 347">
              <a:extLst>
                <a:ext uri="{FF2B5EF4-FFF2-40B4-BE49-F238E27FC236}">
                  <a16:creationId xmlns:a16="http://schemas.microsoft.com/office/drawing/2014/main" id="{9C959B03-C6E8-428D-8784-71ED7E4B8711}"/>
                </a:ext>
              </a:extLst>
            </p:cNvPr>
            <p:cNvSpPr txBox="1"/>
            <p:nvPr/>
          </p:nvSpPr>
          <p:spPr>
            <a:xfrm>
              <a:off x="8437440" y="4332009"/>
              <a:ext cx="724327" cy="261610"/>
            </a:xfrm>
            <a:prstGeom prst="rect">
              <a:avLst/>
            </a:prstGeom>
            <a:noFill/>
          </p:spPr>
          <p:txBody>
            <a:bodyPr wrap="square" rtlCol="0">
              <a:spAutoFit/>
            </a:bodyPr>
            <a:lstStyle/>
            <a:p>
              <a:r>
                <a:rPr lang="en-US" sz="1100"/>
                <a:t>.953 m</a:t>
              </a:r>
            </a:p>
          </p:txBody>
        </p:sp>
        <p:cxnSp>
          <p:nvCxnSpPr>
            <p:cNvPr id="345" name="Straight Connector 344">
              <a:extLst>
                <a:ext uri="{FF2B5EF4-FFF2-40B4-BE49-F238E27FC236}">
                  <a16:creationId xmlns:a16="http://schemas.microsoft.com/office/drawing/2014/main" id="{BE2F8B7A-4D8D-4D2E-A450-D74CD62BCCC0}"/>
                </a:ext>
              </a:extLst>
            </p:cNvPr>
            <p:cNvCxnSpPr>
              <a:cxnSpLocks/>
              <a:endCxn id="124" idx="2"/>
            </p:cNvCxnSpPr>
            <p:nvPr/>
          </p:nvCxnSpPr>
          <p:spPr>
            <a:xfrm>
              <a:off x="8422070" y="3730332"/>
              <a:ext cx="993018" cy="34335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49" name="Flowchart: Connector 148">
              <a:extLst>
                <a:ext uri="{FF2B5EF4-FFF2-40B4-BE49-F238E27FC236}">
                  <a16:creationId xmlns:a16="http://schemas.microsoft.com/office/drawing/2014/main" id="{2FB792D0-2A7A-4007-876A-C4FB0E9074EF}"/>
                </a:ext>
              </a:extLst>
            </p:cNvPr>
            <p:cNvSpPr/>
            <p:nvPr/>
          </p:nvSpPr>
          <p:spPr>
            <a:xfrm>
              <a:off x="7791004" y="3043514"/>
              <a:ext cx="343010" cy="317972"/>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kern="0">
                  <a:solidFill>
                    <a:prstClr val="black"/>
                  </a:solidFill>
                  <a:latin typeface="Calibri" panose="020F0502020204030204"/>
                </a:rPr>
                <a:t>5</a:t>
              </a:r>
            </a:p>
          </p:txBody>
        </p:sp>
      </p:grpSp>
      <p:grpSp>
        <p:nvGrpSpPr>
          <p:cNvPr id="271" name="Group 270">
            <a:extLst>
              <a:ext uri="{FF2B5EF4-FFF2-40B4-BE49-F238E27FC236}">
                <a16:creationId xmlns:a16="http://schemas.microsoft.com/office/drawing/2014/main" id="{98DEAEAB-84EA-4D7A-B2FA-ED9639661FBE}"/>
              </a:ext>
            </a:extLst>
          </p:cNvPr>
          <p:cNvGrpSpPr/>
          <p:nvPr/>
        </p:nvGrpSpPr>
        <p:grpSpPr>
          <a:xfrm>
            <a:off x="9104191" y="3105635"/>
            <a:ext cx="2934586" cy="895084"/>
            <a:chOff x="9104191" y="3105635"/>
            <a:chExt cx="2934586" cy="895084"/>
          </a:xfrm>
        </p:grpSpPr>
        <p:sp>
          <p:nvSpPr>
            <p:cNvPr id="414" name="Arrow: Right 413">
              <a:extLst>
                <a:ext uri="{FF2B5EF4-FFF2-40B4-BE49-F238E27FC236}">
                  <a16:creationId xmlns:a16="http://schemas.microsoft.com/office/drawing/2014/main" id="{B948DDA2-89F3-458E-8898-AA0EB4AE3745}"/>
                </a:ext>
              </a:extLst>
            </p:cNvPr>
            <p:cNvSpPr/>
            <p:nvPr/>
          </p:nvSpPr>
          <p:spPr>
            <a:xfrm>
              <a:off x="9140836" y="3532846"/>
              <a:ext cx="476318" cy="176377"/>
            </a:xfrm>
            <a:prstGeom prst="right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1" name="Arrow: Right 420">
              <a:extLst>
                <a:ext uri="{FF2B5EF4-FFF2-40B4-BE49-F238E27FC236}">
                  <a16:creationId xmlns:a16="http://schemas.microsoft.com/office/drawing/2014/main" id="{3921EFE7-853C-4B83-965E-BA22DAFAB5B1}"/>
                </a:ext>
              </a:extLst>
            </p:cNvPr>
            <p:cNvSpPr/>
            <p:nvPr/>
          </p:nvSpPr>
          <p:spPr>
            <a:xfrm>
              <a:off x="11562459" y="3691068"/>
              <a:ext cx="476318" cy="176377"/>
            </a:xfrm>
            <a:prstGeom prst="right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7" name="Picture 136" descr="A close up of a logo&#10;&#10;Description automatically generated">
              <a:extLst>
                <a:ext uri="{FF2B5EF4-FFF2-40B4-BE49-F238E27FC236}">
                  <a16:creationId xmlns:a16="http://schemas.microsoft.com/office/drawing/2014/main" id="{265EC3FA-BF1F-44A3-8111-448ADE2A5653}"/>
                </a:ext>
              </a:extLst>
            </p:cNvPr>
            <p:cNvPicPr>
              <a:picLocks noChangeAspect="1"/>
            </p:cNvPicPr>
            <p:nvPr/>
          </p:nvPicPr>
          <p:blipFill rotWithShape="1">
            <a:blip r:embed="rId6">
              <a:extLst>
                <a:ext uri="{28A0092B-C50C-407E-A947-70E740481C1C}">
                  <a14:useLocalDpi xmlns:a14="http://schemas.microsoft.com/office/drawing/2010/main" val="0"/>
                </a:ext>
              </a:extLst>
            </a:blip>
            <a:srcRect l="29756" t="26968" r="31554" b="30867"/>
            <a:stretch/>
          </p:blipFill>
          <p:spPr>
            <a:xfrm>
              <a:off x="9666290" y="3369919"/>
              <a:ext cx="912699" cy="630800"/>
            </a:xfrm>
            <a:prstGeom prst="rect">
              <a:avLst/>
            </a:prstGeom>
          </p:spPr>
        </p:pic>
        <p:sp>
          <p:nvSpPr>
            <p:cNvPr id="150" name="Flowchart: Connector 149">
              <a:extLst>
                <a:ext uri="{FF2B5EF4-FFF2-40B4-BE49-F238E27FC236}">
                  <a16:creationId xmlns:a16="http://schemas.microsoft.com/office/drawing/2014/main" id="{1293D8EC-ADBF-4742-973B-B8FFC81E2FCB}"/>
                </a:ext>
              </a:extLst>
            </p:cNvPr>
            <p:cNvSpPr/>
            <p:nvPr/>
          </p:nvSpPr>
          <p:spPr>
            <a:xfrm>
              <a:off x="9104191" y="3105635"/>
              <a:ext cx="343010" cy="317972"/>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kern="0">
                  <a:solidFill>
                    <a:prstClr val="black"/>
                  </a:solidFill>
                  <a:latin typeface="Calibri" panose="020F0502020204030204"/>
                </a:rPr>
                <a:t>6</a:t>
              </a:r>
            </a:p>
          </p:txBody>
        </p:sp>
      </p:grpSp>
      <p:grpSp>
        <p:nvGrpSpPr>
          <p:cNvPr id="265" name="Group 264">
            <a:extLst>
              <a:ext uri="{FF2B5EF4-FFF2-40B4-BE49-F238E27FC236}">
                <a16:creationId xmlns:a16="http://schemas.microsoft.com/office/drawing/2014/main" id="{5ADD61F9-3C9C-4F80-96CB-167AA43A3490}"/>
              </a:ext>
            </a:extLst>
          </p:cNvPr>
          <p:cNvGrpSpPr/>
          <p:nvPr/>
        </p:nvGrpSpPr>
        <p:grpSpPr>
          <a:xfrm>
            <a:off x="430198" y="1086312"/>
            <a:ext cx="1522780" cy="1199296"/>
            <a:chOff x="1434122" y="1148355"/>
            <a:chExt cx="1522780" cy="1199296"/>
          </a:xfrm>
        </p:grpSpPr>
        <p:sp>
          <p:nvSpPr>
            <p:cNvPr id="266" name="Rectangle: Rounded Corners 265">
              <a:extLst>
                <a:ext uri="{FF2B5EF4-FFF2-40B4-BE49-F238E27FC236}">
                  <a16:creationId xmlns:a16="http://schemas.microsoft.com/office/drawing/2014/main" id="{AB62D10F-0475-44C5-8CD3-99BC4D5D8C7C}"/>
                </a:ext>
              </a:extLst>
            </p:cNvPr>
            <p:cNvSpPr/>
            <p:nvPr/>
          </p:nvSpPr>
          <p:spPr>
            <a:xfrm>
              <a:off x="1445306" y="1364275"/>
              <a:ext cx="1511596" cy="983376"/>
            </a:xfrm>
            <a:prstGeom prst="roundRect">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171450" indent="-171450" defTabSz="914400">
                <a:buFont typeface="Arial" panose="020B0604020202020204" pitchFamily="34" charset="0"/>
                <a:buChar char="•"/>
              </a:pPr>
              <a:endParaRPr lang="en-US" sz="1100">
                <a:solidFill>
                  <a:prstClr val="black"/>
                </a:solidFill>
                <a:latin typeface="Calibri" panose="020F0502020204030204"/>
              </a:endParaRPr>
            </a:p>
            <a:p>
              <a:pPr marL="171450" indent="-171450" defTabSz="914400">
                <a:buFont typeface="Arial" panose="020B0604020202020204" pitchFamily="34" charset="0"/>
                <a:buChar char="•"/>
              </a:pPr>
              <a:r>
                <a:rPr lang="en-US" sz="1400" b="1">
                  <a:solidFill>
                    <a:prstClr val="black"/>
                  </a:solidFill>
                  <a:latin typeface="Arial" panose="020B0604020202020204" pitchFamily="34" charset="0"/>
                  <a:cs typeface="Arial" panose="020B0604020202020204" pitchFamily="34" charset="0"/>
                </a:rPr>
                <a:t>Receive</a:t>
              </a:r>
              <a:r>
                <a:rPr lang="en-US" sz="1400">
                  <a:solidFill>
                    <a:prstClr val="black"/>
                  </a:solidFill>
                  <a:latin typeface="Arial" panose="020B0604020202020204" pitchFamily="34" charset="0"/>
                  <a:cs typeface="Arial" panose="020B0604020202020204" pitchFamily="34" charset="0"/>
                </a:rPr>
                <a:t> Location of Interest (LOI) from GS </a:t>
              </a:r>
            </a:p>
            <a:p>
              <a:pPr defTabSz="914400"/>
              <a:endParaRPr lang="en-US" sz="1100">
                <a:solidFill>
                  <a:prstClr val="black"/>
                </a:solidFill>
                <a:latin typeface="Calibri" panose="020F0502020204030204"/>
              </a:endParaRPr>
            </a:p>
          </p:txBody>
        </p:sp>
        <p:sp>
          <p:nvSpPr>
            <p:cNvPr id="267" name="Flowchart: Connector 266">
              <a:extLst>
                <a:ext uri="{FF2B5EF4-FFF2-40B4-BE49-F238E27FC236}">
                  <a16:creationId xmlns:a16="http://schemas.microsoft.com/office/drawing/2014/main" id="{F75BEF19-4CA2-44DE-A638-BB18C9E48D85}"/>
                </a:ext>
              </a:extLst>
            </p:cNvPr>
            <p:cNvSpPr/>
            <p:nvPr/>
          </p:nvSpPr>
          <p:spPr>
            <a:xfrm>
              <a:off x="1434122" y="1148355"/>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sz="1100" b="1" kern="0">
                  <a:solidFill>
                    <a:prstClr val="black"/>
                  </a:solidFill>
                  <a:latin typeface="Calibri" panose="020F0502020204030204"/>
                </a:rPr>
                <a:t>1</a:t>
              </a:r>
            </a:p>
          </p:txBody>
        </p:sp>
      </p:grpSp>
      <p:grpSp>
        <p:nvGrpSpPr>
          <p:cNvPr id="268" name="Group 267">
            <a:extLst>
              <a:ext uri="{FF2B5EF4-FFF2-40B4-BE49-F238E27FC236}">
                <a16:creationId xmlns:a16="http://schemas.microsoft.com/office/drawing/2014/main" id="{69F91D8F-24FE-4457-A0B1-775ABA0724B1}"/>
              </a:ext>
            </a:extLst>
          </p:cNvPr>
          <p:cNvGrpSpPr/>
          <p:nvPr/>
        </p:nvGrpSpPr>
        <p:grpSpPr>
          <a:xfrm>
            <a:off x="7895844" y="1105822"/>
            <a:ext cx="1471208" cy="1348883"/>
            <a:chOff x="3333617" y="1145389"/>
            <a:chExt cx="1471208" cy="1337427"/>
          </a:xfrm>
        </p:grpSpPr>
        <p:sp>
          <p:nvSpPr>
            <p:cNvPr id="269" name="Rectangle: Rounded Corners 268">
              <a:extLst>
                <a:ext uri="{FF2B5EF4-FFF2-40B4-BE49-F238E27FC236}">
                  <a16:creationId xmlns:a16="http://schemas.microsoft.com/office/drawing/2014/main" id="{9B6F6CAA-82BA-461B-BD6E-88326559FFC3}"/>
                </a:ext>
              </a:extLst>
            </p:cNvPr>
            <p:cNvSpPr/>
            <p:nvPr/>
          </p:nvSpPr>
          <p:spPr>
            <a:xfrm>
              <a:off x="3340927" y="1362093"/>
              <a:ext cx="1463898" cy="1120723"/>
            </a:xfrm>
            <a:prstGeom prst="roundRect">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171450" indent="-171450" defTabSz="914400">
                <a:buFont typeface="Arial" panose="020B0604020202020204" pitchFamily="34" charset="0"/>
                <a:buChar char="•"/>
              </a:pPr>
              <a:r>
                <a:rPr lang="en-US" sz="1400">
                  <a:solidFill>
                    <a:prstClr val="black"/>
                  </a:solidFill>
                  <a:latin typeface="+mj-lt"/>
                </a:rPr>
                <a:t>The CSR </a:t>
              </a:r>
              <a:r>
                <a:rPr lang="en-US" sz="1400" b="1">
                  <a:solidFill>
                    <a:prstClr val="black"/>
                  </a:solidFill>
                  <a:latin typeface="+mj-lt"/>
                </a:rPr>
                <a:t>detects a </a:t>
              </a:r>
              <a:r>
                <a:rPr lang="en-US" sz="1200" b="1">
                  <a:solidFill>
                    <a:prstClr val="black"/>
                  </a:solidFill>
                  <a:latin typeface="+mj-lt"/>
                </a:rPr>
                <a:t>discontinuity</a:t>
              </a:r>
              <a:r>
                <a:rPr lang="en-US" sz="1400" b="1">
                  <a:solidFill>
                    <a:prstClr val="black"/>
                  </a:solidFill>
                  <a:latin typeface="+mj-lt"/>
                </a:rPr>
                <a:t> </a:t>
              </a:r>
              <a:r>
                <a:rPr lang="en-US" sz="1400">
                  <a:solidFill>
                    <a:prstClr val="black"/>
                  </a:solidFill>
                  <a:latin typeface="+mj-lt"/>
                </a:rPr>
                <a:t>and stops</a:t>
              </a:r>
            </a:p>
          </p:txBody>
        </p:sp>
        <p:sp>
          <p:nvSpPr>
            <p:cNvPr id="270" name="Flowchart: Connector 269">
              <a:extLst>
                <a:ext uri="{FF2B5EF4-FFF2-40B4-BE49-F238E27FC236}">
                  <a16:creationId xmlns:a16="http://schemas.microsoft.com/office/drawing/2014/main" id="{6A3510FB-5751-49E4-A234-7116D1F2672D}"/>
                </a:ext>
              </a:extLst>
            </p:cNvPr>
            <p:cNvSpPr/>
            <p:nvPr/>
          </p:nvSpPr>
          <p:spPr>
            <a:xfrm>
              <a:off x="3333617" y="1145389"/>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sz="1100" b="1" kern="0">
                  <a:solidFill>
                    <a:prstClr val="black"/>
                  </a:solidFill>
                  <a:latin typeface="Calibri" panose="020F0502020204030204"/>
                </a:rPr>
                <a:t>5</a:t>
              </a:r>
            </a:p>
          </p:txBody>
        </p:sp>
      </p:grpSp>
      <p:grpSp>
        <p:nvGrpSpPr>
          <p:cNvPr id="277" name="Group 276">
            <a:extLst>
              <a:ext uri="{FF2B5EF4-FFF2-40B4-BE49-F238E27FC236}">
                <a16:creationId xmlns:a16="http://schemas.microsoft.com/office/drawing/2014/main" id="{C7E77A31-0CE5-4876-9C50-B06E0B689638}"/>
              </a:ext>
            </a:extLst>
          </p:cNvPr>
          <p:cNvGrpSpPr/>
          <p:nvPr/>
        </p:nvGrpSpPr>
        <p:grpSpPr>
          <a:xfrm>
            <a:off x="2154746" y="1095368"/>
            <a:ext cx="1640560" cy="1380540"/>
            <a:chOff x="1434122" y="1148355"/>
            <a:chExt cx="1640560" cy="1380540"/>
          </a:xfrm>
        </p:grpSpPr>
        <p:sp>
          <p:nvSpPr>
            <p:cNvPr id="278" name="Rectangle: Rounded Corners 277">
              <a:extLst>
                <a:ext uri="{FF2B5EF4-FFF2-40B4-BE49-F238E27FC236}">
                  <a16:creationId xmlns:a16="http://schemas.microsoft.com/office/drawing/2014/main" id="{2272DFBF-D045-41AD-A3D4-8363A9233E57}"/>
                </a:ext>
              </a:extLst>
            </p:cNvPr>
            <p:cNvSpPr/>
            <p:nvPr/>
          </p:nvSpPr>
          <p:spPr>
            <a:xfrm>
              <a:off x="1445305" y="1364274"/>
              <a:ext cx="1629377" cy="1164621"/>
            </a:xfrm>
            <a:prstGeom prst="roundRect">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171450" indent="-171450" defTabSz="914400">
                <a:buFont typeface="Arial" panose="020B0604020202020204" pitchFamily="34" charset="0"/>
                <a:buChar char="•"/>
              </a:pPr>
              <a:r>
                <a:rPr lang="en-US" sz="1400">
                  <a:solidFill>
                    <a:prstClr val="black"/>
                  </a:solidFill>
                  <a:latin typeface="Arial" panose="020B0604020202020204" pitchFamily="34" charset="0"/>
                  <a:cs typeface="Arial" panose="020B0604020202020204" pitchFamily="34" charset="0"/>
                </a:rPr>
                <a:t>User commands CSR to </a:t>
              </a:r>
              <a:r>
                <a:rPr lang="en-US" sz="1400" b="1">
                  <a:solidFill>
                    <a:prstClr val="black"/>
                  </a:solidFill>
                  <a:latin typeface="Arial" panose="020B0604020202020204" pitchFamily="34" charset="0"/>
                  <a:cs typeface="Arial" panose="020B0604020202020204" pitchFamily="34" charset="0"/>
                </a:rPr>
                <a:t>point towards LOI</a:t>
              </a:r>
            </a:p>
          </p:txBody>
        </p:sp>
        <p:sp>
          <p:nvSpPr>
            <p:cNvPr id="279" name="Flowchart: Connector 278">
              <a:extLst>
                <a:ext uri="{FF2B5EF4-FFF2-40B4-BE49-F238E27FC236}">
                  <a16:creationId xmlns:a16="http://schemas.microsoft.com/office/drawing/2014/main" id="{B2FC4F15-7077-4352-BC08-3F94E2799FA0}"/>
                </a:ext>
              </a:extLst>
            </p:cNvPr>
            <p:cNvSpPr/>
            <p:nvPr/>
          </p:nvSpPr>
          <p:spPr>
            <a:xfrm>
              <a:off x="1434122" y="1148355"/>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sz="1100" b="1" kern="0">
                  <a:solidFill>
                    <a:prstClr val="black"/>
                  </a:solidFill>
                  <a:latin typeface="Calibri" panose="020F0502020204030204"/>
                </a:rPr>
                <a:t>2</a:t>
              </a:r>
            </a:p>
          </p:txBody>
        </p:sp>
      </p:grpSp>
      <p:grpSp>
        <p:nvGrpSpPr>
          <p:cNvPr id="333" name="Group 332">
            <a:extLst>
              <a:ext uri="{FF2B5EF4-FFF2-40B4-BE49-F238E27FC236}">
                <a16:creationId xmlns:a16="http://schemas.microsoft.com/office/drawing/2014/main" id="{5FDE4B10-F1BF-4D26-9FCE-B9D29752E847}"/>
              </a:ext>
            </a:extLst>
          </p:cNvPr>
          <p:cNvGrpSpPr/>
          <p:nvPr/>
        </p:nvGrpSpPr>
        <p:grpSpPr>
          <a:xfrm>
            <a:off x="3972263" y="1089116"/>
            <a:ext cx="1724798" cy="1346242"/>
            <a:chOff x="1434122" y="1148355"/>
            <a:chExt cx="1724798" cy="1346242"/>
          </a:xfrm>
        </p:grpSpPr>
        <p:sp>
          <p:nvSpPr>
            <p:cNvPr id="334" name="Rectangle: Rounded Corners 333">
              <a:extLst>
                <a:ext uri="{FF2B5EF4-FFF2-40B4-BE49-F238E27FC236}">
                  <a16:creationId xmlns:a16="http://schemas.microsoft.com/office/drawing/2014/main" id="{634BD978-3AF2-43DB-85F3-F15E9C99F9E3}"/>
                </a:ext>
              </a:extLst>
            </p:cNvPr>
            <p:cNvSpPr/>
            <p:nvPr/>
          </p:nvSpPr>
          <p:spPr>
            <a:xfrm>
              <a:off x="1445306" y="1364275"/>
              <a:ext cx="1713614" cy="1130322"/>
            </a:xfrm>
            <a:prstGeom prst="roundRect">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171450" indent="-171450">
                <a:buFont typeface="Arial" panose="020B0604020202020204" pitchFamily="34" charset="0"/>
                <a:buChar char="•"/>
              </a:pPr>
              <a:r>
                <a:rPr lang="en-US" sz="1400">
                  <a:solidFill>
                    <a:prstClr val="black"/>
                  </a:solidFill>
                </a:rPr>
                <a:t>User commands CSR into </a:t>
              </a:r>
              <a:r>
                <a:rPr lang="en-US" sz="1400" b="1">
                  <a:solidFill>
                    <a:prstClr val="black"/>
                  </a:solidFill>
                </a:rPr>
                <a:t>semi autonomous mode</a:t>
              </a:r>
            </a:p>
          </p:txBody>
        </p:sp>
        <p:sp>
          <p:nvSpPr>
            <p:cNvPr id="335" name="Flowchart: Connector 334">
              <a:extLst>
                <a:ext uri="{FF2B5EF4-FFF2-40B4-BE49-F238E27FC236}">
                  <a16:creationId xmlns:a16="http://schemas.microsoft.com/office/drawing/2014/main" id="{510D33CF-B692-4F91-B8EA-EC496D531582}"/>
                </a:ext>
              </a:extLst>
            </p:cNvPr>
            <p:cNvSpPr/>
            <p:nvPr/>
          </p:nvSpPr>
          <p:spPr>
            <a:xfrm>
              <a:off x="1434122" y="1148355"/>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sz="1100" b="1" kern="0">
                  <a:solidFill>
                    <a:prstClr val="black"/>
                  </a:solidFill>
                  <a:latin typeface="Calibri" panose="020F0502020204030204"/>
                </a:rPr>
                <a:t>3</a:t>
              </a:r>
            </a:p>
          </p:txBody>
        </p:sp>
      </p:grpSp>
      <p:grpSp>
        <p:nvGrpSpPr>
          <p:cNvPr id="368" name="Group 367">
            <a:extLst>
              <a:ext uri="{FF2B5EF4-FFF2-40B4-BE49-F238E27FC236}">
                <a16:creationId xmlns:a16="http://schemas.microsoft.com/office/drawing/2014/main" id="{D24E6C33-9A3E-4037-9CF1-055ACB7F3824}"/>
              </a:ext>
            </a:extLst>
          </p:cNvPr>
          <p:cNvGrpSpPr/>
          <p:nvPr/>
        </p:nvGrpSpPr>
        <p:grpSpPr>
          <a:xfrm>
            <a:off x="9653846" y="1099985"/>
            <a:ext cx="2146772" cy="1375973"/>
            <a:chOff x="3333617" y="1145389"/>
            <a:chExt cx="2146772" cy="1364286"/>
          </a:xfrm>
        </p:grpSpPr>
        <p:sp>
          <p:nvSpPr>
            <p:cNvPr id="369" name="Rectangle: Rounded Corners 368">
              <a:extLst>
                <a:ext uri="{FF2B5EF4-FFF2-40B4-BE49-F238E27FC236}">
                  <a16:creationId xmlns:a16="http://schemas.microsoft.com/office/drawing/2014/main" id="{91270D17-2476-4AF6-8C48-143FB524CA52}"/>
                </a:ext>
              </a:extLst>
            </p:cNvPr>
            <p:cNvSpPr/>
            <p:nvPr/>
          </p:nvSpPr>
          <p:spPr>
            <a:xfrm>
              <a:off x="3340927" y="1362093"/>
              <a:ext cx="2139462" cy="1147582"/>
            </a:xfrm>
            <a:prstGeom prst="roundRect">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171450" indent="-171450">
                <a:buFont typeface="Arial" panose="020B0604020202020204" pitchFamily="34" charset="0"/>
                <a:buChar char="•"/>
              </a:pPr>
              <a:endParaRPr lang="en-US" sz="1400" kern="0">
                <a:solidFill>
                  <a:prstClr val="black"/>
                </a:solidFill>
              </a:endParaRPr>
            </a:p>
            <a:p>
              <a:pPr marL="171450" indent="-171450">
                <a:buFont typeface="Arial" panose="020B0604020202020204" pitchFamily="34" charset="0"/>
                <a:buChar char="•"/>
              </a:pPr>
              <a:r>
                <a:rPr lang="en-US" sz="1400" kern="0">
                  <a:solidFill>
                    <a:prstClr val="black"/>
                  </a:solidFill>
                </a:rPr>
                <a:t>The CSR </a:t>
              </a:r>
              <a:r>
                <a:rPr lang="en-US" sz="1400" b="1" kern="0">
                  <a:solidFill>
                    <a:prstClr val="black"/>
                  </a:solidFill>
                </a:rPr>
                <a:t>crosses the discontinuity </a:t>
              </a:r>
              <a:r>
                <a:rPr lang="en-US" sz="1400" kern="0">
                  <a:solidFill>
                    <a:prstClr val="black"/>
                  </a:solidFill>
                </a:rPr>
                <a:t>after being commanded to from the GS</a:t>
              </a:r>
              <a:endParaRPr lang="en-US" sz="1400" b="1" kern="0">
                <a:solidFill>
                  <a:prstClr val="black"/>
                </a:solidFill>
              </a:endParaRPr>
            </a:p>
            <a:p>
              <a:pPr defTabSz="914400"/>
              <a:endParaRPr lang="en-US" sz="1100">
                <a:solidFill>
                  <a:prstClr val="black"/>
                </a:solidFill>
                <a:latin typeface="Calibri" panose="020F0502020204030204"/>
              </a:endParaRPr>
            </a:p>
          </p:txBody>
        </p:sp>
        <p:sp>
          <p:nvSpPr>
            <p:cNvPr id="370" name="Flowchart: Connector 369">
              <a:extLst>
                <a:ext uri="{FF2B5EF4-FFF2-40B4-BE49-F238E27FC236}">
                  <a16:creationId xmlns:a16="http://schemas.microsoft.com/office/drawing/2014/main" id="{E8AD78FC-9F21-44C0-9670-554A7D02941C}"/>
                </a:ext>
              </a:extLst>
            </p:cNvPr>
            <p:cNvSpPr/>
            <p:nvPr/>
          </p:nvSpPr>
          <p:spPr>
            <a:xfrm>
              <a:off x="3333617" y="1145389"/>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sz="1100" b="1" kern="0">
                  <a:solidFill>
                    <a:prstClr val="black"/>
                  </a:solidFill>
                  <a:latin typeface="Calibri" panose="020F0502020204030204"/>
                </a:rPr>
                <a:t>6</a:t>
              </a:r>
            </a:p>
          </p:txBody>
        </p:sp>
      </p:grpSp>
      <p:grpSp>
        <p:nvGrpSpPr>
          <p:cNvPr id="152" name="Group 151">
            <a:extLst>
              <a:ext uri="{FF2B5EF4-FFF2-40B4-BE49-F238E27FC236}">
                <a16:creationId xmlns:a16="http://schemas.microsoft.com/office/drawing/2014/main" id="{6390EE2F-038A-405B-8E81-E1B363738687}"/>
              </a:ext>
            </a:extLst>
          </p:cNvPr>
          <p:cNvGrpSpPr/>
          <p:nvPr/>
        </p:nvGrpSpPr>
        <p:grpSpPr>
          <a:xfrm>
            <a:off x="5968568" y="1095906"/>
            <a:ext cx="1599987" cy="1346242"/>
            <a:chOff x="1434122" y="1148355"/>
            <a:chExt cx="1599987" cy="1346242"/>
          </a:xfrm>
        </p:grpSpPr>
        <p:sp>
          <p:nvSpPr>
            <p:cNvPr id="153" name="Rectangle: Rounded Corners 152">
              <a:extLst>
                <a:ext uri="{FF2B5EF4-FFF2-40B4-BE49-F238E27FC236}">
                  <a16:creationId xmlns:a16="http://schemas.microsoft.com/office/drawing/2014/main" id="{FCCC7B91-ECB9-4A1A-8BC5-2A64D547E220}"/>
                </a:ext>
              </a:extLst>
            </p:cNvPr>
            <p:cNvSpPr/>
            <p:nvPr/>
          </p:nvSpPr>
          <p:spPr>
            <a:xfrm>
              <a:off x="1445306" y="1364275"/>
              <a:ext cx="1588803" cy="1130322"/>
            </a:xfrm>
            <a:prstGeom prst="roundRect">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171450" indent="-171450">
                <a:buFont typeface="Arial" panose="020B0604020202020204" pitchFamily="34" charset="0"/>
                <a:buChar char="•"/>
              </a:pPr>
              <a:r>
                <a:rPr lang="en-US" sz="1400">
                  <a:solidFill>
                    <a:prstClr val="black"/>
                  </a:solidFill>
                </a:rPr>
                <a:t>CSR</a:t>
              </a:r>
              <a:r>
                <a:rPr lang="en-US" sz="1400" b="1">
                  <a:solidFill>
                    <a:prstClr val="black"/>
                  </a:solidFill>
                </a:rPr>
                <a:t> travels up a 20 ° slope</a:t>
              </a:r>
            </a:p>
          </p:txBody>
        </p:sp>
        <p:sp>
          <p:nvSpPr>
            <p:cNvPr id="154" name="Flowchart: Connector 153">
              <a:extLst>
                <a:ext uri="{FF2B5EF4-FFF2-40B4-BE49-F238E27FC236}">
                  <a16:creationId xmlns:a16="http://schemas.microsoft.com/office/drawing/2014/main" id="{E27B13BC-1A98-407E-8225-8F0DBCE8986F}"/>
                </a:ext>
              </a:extLst>
            </p:cNvPr>
            <p:cNvSpPr/>
            <p:nvPr/>
          </p:nvSpPr>
          <p:spPr>
            <a:xfrm>
              <a:off x="1434122" y="1148355"/>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sz="1100" b="1" kern="0">
                  <a:solidFill>
                    <a:prstClr val="black"/>
                  </a:solidFill>
                  <a:latin typeface="Calibri" panose="020F0502020204030204"/>
                </a:rPr>
                <a:t>4</a:t>
              </a:r>
            </a:p>
          </p:txBody>
        </p:sp>
      </p:grpSp>
      <p:grpSp>
        <p:nvGrpSpPr>
          <p:cNvPr id="158" name="Group 157">
            <a:extLst>
              <a:ext uri="{FF2B5EF4-FFF2-40B4-BE49-F238E27FC236}">
                <a16:creationId xmlns:a16="http://schemas.microsoft.com/office/drawing/2014/main" id="{25FA93B9-5B71-455D-B4B6-BC11422FF1D3}"/>
              </a:ext>
            </a:extLst>
          </p:cNvPr>
          <p:cNvGrpSpPr/>
          <p:nvPr/>
        </p:nvGrpSpPr>
        <p:grpSpPr>
          <a:xfrm flipH="1">
            <a:off x="6227607" y="3778373"/>
            <a:ext cx="865262" cy="805464"/>
            <a:chOff x="10057417" y="3762946"/>
            <a:chExt cx="828745" cy="805464"/>
          </a:xfrm>
        </p:grpSpPr>
        <p:sp>
          <p:nvSpPr>
            <p:cNvPr id="159" name="Partial Circle 158">
              <a:extLst>
                <a:ext uri="{FF2B5EF4-FFF2-40B4-BE49-F238E27FC236}">
                  <a16:creationId xmlns:a16="http://schemas.microsoft.com/office/drawing/2014/main" id="{8786BE97-4BAF-44E0-BEBD-5330AB8FA3B4}"/>
                </a:ext>
              </a:extLst>
            </p:cNvPr>
            <p:cNvSpPr/>
            <p:nvPr/>
          </p:nvSpPr>
          <p:spPr>
            <a:xfrm rot="10388513">
              <a:off x="10154834" y="3762946"/>
              <a:ext cx="731328" cy="805464"/>
            </a:xfrm>
            <a:prstGeom prst="pie">
              <a:avLst>
                <a:gd name="adj1" fmla="val 488836"/>
                <a:gd name="adj2" fmla="val 1186674"/>
              </a:avLst>
            </a:prstGeom>
            <a:solidFill>
              <a:schemeClr val="accent1"/>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1" name="TextBox 160">
              <a:extLst>
                <a:ext uri="{FF2B5EF4-FFF2-40B4-BE49-F238E27FC236}">
                  <a16:creationId xmlns:a16="http://schemas.microsoft.com/office/drawing/2014/main" id="{0FE00AE0-46CB-4E98-892F-F442CE9CF93F}"/>
                </a:ext>
              </a:extLst>
            </p:cNvPr>
            <p:cNvSpPr txBox="1"/>
            <p:nvPr/>
          </p:nvSpPr>
          <p:spPr>
            <a:xfrm>
              <a:off x="10057417" y="4212160"/>
              <a:ext cx="612668" cy="230832"/>
            </a:xfrm>
            <a:prstGeom prst="rect">
              <a:avLst/>
            </a:prstGeom>
            <a:noFill/>
          </p:spPr>
          <p:txBody>
            <a:bodyPr wrap="none" rtlCol="0">
              <a:spAutoFit/>
            </a:bodyPr>
            <a:lstStyle/>
            <a:p>
              <a:r>
                <a:rPr lang="en-US" sz="800"/>
                <a:t>20</a:t>
              </a:r>
              <a:r>
                <a:rPr lang="en-US" sz="900" baseline="30000"/>
                <a:t>o</a:t>
              </a:r>
              <a:r>
                <a:rPr lang="en-US" sz="900"/>
                <a:t> Slope</a:t>
              </a:r>
              <a:endParaRPr lang="en-US" sz="800"/>
            </a:p>
          </p:txBody>
        </p:sp>
      </p:grpSp>
    </p:spTree>
    <p:extLst>
      <p:ext uri="{BB962C8B-B14F-4D97-AF65-F5344CB8AC3E}">
        <p14:creationId xmlns:p14="http://schemas.microsoft.com/office/powerpoint/2010/main" val="348504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7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04A8E67-C3D8-4645-B22C-F9702D6B0C33}"/>
              </a:ext>
            </a:extLst>
          </p:cNvPr>
          <p:cNvSpPr/>
          <p:nvPr/>
        </p:nvSpPr>
        <p:spPr>
          <a:xfrm>
            <a:off x="-8162" y="4165738"/>
            <a:ext cx="12200162" cy="2683834"/>
          </a:xfrm>
          <a:prstGeom prst="rect">
            <a:avLst/>
          </a:prstGeom>
          <a:gradFill flip="none" rotWithShape="1">
            <a:gsLst>
              <a:gs pos="0">
                <a:srgbClr val="70AD47">
                  <a:lumMod val="40000"/>
                  <a:lumOff val="60000"/>
                  <a:tint val="66000"/>
                  <a:satMod val="160000"/>
                </a:srgbClr>
              </a:gs>
              <a:gs pos="50000">
                <a:srgbClr val="70AD47">
                  <a:lumMod val="40000"/>
                  <a:lumOff val="60000"/>
                  <a:tint val="44500"/>
                  <a:satMod val="160000"/>
                </a:srgbClr>
              </a:gs>
              <a:gs pos="100000">
                <a:srgbClr val="70AD47">
                  <a:lumMod val="40000"/>
                  <a:lumOff val="60000"/>
                  <a:tint val="23500"/>
                  <a:satMod val="160000"/>
                </a:srgbClr>
              </a:gs>
            </a:gsLst>
            <a:lin ang="5400000" scaled="1"/>
            <a:tileRect/>
          </a:gra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Rectangle 16">
            <a:extLst>
              <a:ext uri="{FF2B5EF4-FFF2-40B4-BE49-F238E27FC236}">
                <a16:creationId xmlns:a16="http://schemas.microsoft.com/office/drawing/2014/main" id="{26D07890-3626-47CE-8431-DD3B049A8976}"/>
              </a:ext>
            </a:extLst>
          </p:cNvPr>
          <p:cNvSpPr/>
          <p:nvPr/>
        </p:nvSpPr>
        <p:spPr>
          <a:xfrm>
            <a:off x="3626319" y="3168610"/>
            <a:ext cx="985797" cy="43088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rPr>
              <a:t>Cardboard Box</a:t>
            </a:r>
            <a:endParaRPr kumimoji="0" lang="en-US" sz="1050" b="1" i="0" u="none" strike="noStrike" kern="0" cap="none" spc="0" normalizeH="0" baseline="0" noProof="0">
              <a:ln>
                <a:noFill/>
              </a:ln>
              <a:solidFill>
                <a:prstClr val="black"/>
              </a:solidFill>
              <a:effectLst/>
              <a:uLnTx/>
              <a:uFillTx/>
            </a:endParaRPr>
          </a:p>
        </p:txBody>
      </p:sp>
      <p:sp>
        <p:nvSpPr>
          <p:cNvPr id="186" name="TextBox 185">
            <a:extLst>
              <a:ext uri="{FF2B5EF4-FFF2-40B4-BE49-F238E27FC236}">
                <a16:creationId xmlns:a16="http://schemas.microsoft.com/office/drawing/2014/main" id="{8B10818F-FF20-40E3-81A2-99AF24204C7E}"/>
              </a:ext>
            </a:extLst>
          </p:cNvPr>
          <p:cNvSpPr txBox="1"/>
          <p:nvPr/>
        </p:nvSpPr>
        <p:spPr>
          <a:xfrm>
            <a:off x="5587558" y="6405384"/>
            <a:ext cx="2148697" cy="261610"/>
          </a:xfrm>
          <a:prstGeom prst="rect">
            <a:avLst/>
          </a:prstGeom>
          <a:noFill/>
        </p:spPr>
        <p:txBody>
          <a:bodyPr wrap="square" rtlCol="0">
            <a:spAutoFit/>
          </a:bodyPr>
          <a:lstStyle/>
          <a:p>
            <a:r>
              <a:rPr lang="en-US" sz="1100" b="1"/>
              <a:t>*  Lengths not to scale</a:t>
            </a:r>
          </a:p>
        </p:txBody>
      </p:sp>
      <p:grpSp>
        <p:nvGrpSpPr>
          <p:cNvPr id="146" name="Group 145">
            <a:extLst>
              <a:ext uri="{FF2B5EF4-FFF2-40B4-BE49-F238E27FC236}">
                <a16:creationId xmlns:a16="http://schemas.microsoft.com/office/drawing/2014/main" id="{FA6D63D9-D708-4118-9147-A612BEDF4260}"/>
              </a:ext>
            </a:extLst>
          </p:cNvPr>
          <p:cNvGrpSpPr/>
          <p:nvPr/>
        </p:nvGrpSpPr>
        <p:grpSpPr>
          <a:xfrm>
            <a:off x="784788" y="1118156"/>
            <a:ext cx="1902320" cy="1407543"/>
            <a:chOff x="3333617" y="1145389"/>
            <a:chExt cx="1902320" cy="1395589"/>
          </a:xfrm>
        </p:grpSpPr>
        <p:sp>
          <p:nvSpPr>
            <p:cNvPr id="147" name="Rectangle: Rounded Corners 146">
              <a:extLst>
                <a:ext uri="{FF2B5EF4-FFF2-40B4-BE49-F238E27FC236}">
                  <a16:creationId xmlns:a16="http://schemas.microsoft.com/office/drawing/2014/main" id="{6CA05D0B-1BEA-4B61-A1CE-FC7F4E1FF68E}"/>
                </a:ext>
              </a:extLst>
            </p:cNvPr>
            <p:cNvSpPr/>
            <p:nvPr/>
          </p:nvSpPr>
          <p:spPr>
            <a:xfrm>
              <a:off x="3340927" y="1362093"/>
              <a:ext cx="1895010" cy="1178885"/>
            </a:xfrm>
            <a:prstGeom prst="roundRect">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171450" indent="-171450" defTabSz="914400">
                <a:buFont typeface="Arial" panose="020B0604020202020204" pitchFamily="34" charset="0"/>
                <a:buChar char="•"/>
              </a:pPr>
              <a:r>
                <a:rPr lang="en-US" sz="1400">
                  <a:solidFill>
                    <a:prstClr val="black"/>
                  </a:solidFill>
                </a:rPr>
                <a:t>The CSR will </a:t>
              </a:r>
              <a:r>
                <a:rPr lang="en-US" sz="1400" b="1">
                  <a:solidFill>
                    <a:prstClr val="black"/>
                  </a:solidFill>
                </a:rPr>
                <a:t>encounter</a:t>
              </a:r>
              <a:r>
                <a:rPr lang="en-US" sz="1400">
                  <a:solidFill>
                    <a:prstClr val="black"/>
                  </a:solidFill>
                </a:rPr>
                <a:t> an </a:t>
              </a:r>
              <a:r>
                <a:rPr lang="en-US" sz="1400" b="1">
                  <a:solidFill>
                    <a:prstClr val="black"/>
                  </a:solidFill>
                </a:rPr>
                <a:t>obstacle and stop</a:t>
              </a:r>
              <a:endParaRPr lang="en-US" sz="1400">
                <a:solidFill>
                  <a:prstClr val="black"/>
                </a:solidFill>
              </a:endParaRPr>
            </a:p>
          </p:txBody>
        </p:sp>
        <p:sp>
          <p:nvSpPr>
            <p:cNvPr id="148" name="Flowchart: Connector 147">
              <a:extLst>
                <a:ext uri="{FF2B5EF4-FFF2-40B4-BE49-F238E27FC236}">
                  <a16:creationId xmlns:a16="http://schemas.microsoft.com/office/drawing/2014/main" id="{869BF7CF-1630-4F65-8D07-28D75B4D989E}"/>
                </a:ext>
              </a:extLst>
            </p:cNvPr>
            <p:cNvSpPr/>
            <p:nvPr/>
          </p:nvSpPr>
          <p:spPr>
            <a:xfrm>
              <a:off x="3333617" y="1145389"/>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sz="1100" b="1" kern="0">
                  <a:solidFill>
                    <a:prstClr val="black"/>
                  </a:solidFill>
                  <a:latin typeface="Calibri" panose="020F0502020204030204"/>
                </a:rPr>
                <a:t>7</a:t>
              </a:r>
            </a:p>
          </p:txBody>
        </p:sp>
      </p:grpSp>
      <p:grpSp>
        <p:nvGrpSpPr>
          <p:cNvPr id="285" name="Group 284">
            <a:extLst>
              <a:ext uri="{FF2B5EF4-FFF2-40B4-BE49-F238E27FC236}">
                <a16:creationId xmlns:a16="http://schemas.microsoft.com/office/drawing/2014/main" id="{36D9B5D8-25C9-4D2E-9702-9141A7C0B72E}"/>
              </a:ext>
            </a:extLst>
          </p:cNvPr>
          <p:cNvGrpSpPr/>
          <p:nvPr/>
        </p:nvGrpSpPr>
        <p:grpSpPr>
          <a:xfrm>
            <a:off x="2839408" y="1123913"/>
            <a:ext cx="2847252" cy="1611361"/>
            <a:chOff x="1727016" y="1261555"/>
            <a:chExt cx="2847252" cy="1611361"/>
          </a:xfrm>
        </p:grpSpPr>
        <p:grpSp>
          <p:nvGrpSpPr>
            <p:cNvPr id="143" name="Group 142">
              <a:extLst>
                <a:ext uri="{FF2B5EF4-FFF2-40B4-BE49-F238E27FC236}">
                  <a16:creationId xmlns:a16="http://schemas.microsoft.com/office/drawing/2014/main" id="{045D410F-BBA9-434B-BDD4-C02FF1EC4BEB}"/>
                </a:ext>
              </a:extLst>
            </p:cNvPr>
            <p:cNvGrpSpPr/>
            <p:nvPr/>
          </p:nvGrpSpPr>
          <p:grpSpPr>
            <a:xfrm>
              <a:off x="1727016" y="1273436"/>
              <a:ext cx="2847252" cy="1599480"/>
              <a:chOff x="3333617" y="1145389"/>
              <a:chExt cx="2847252" cy="1585896"/>
            </a:xfrm>
          </p:grpSpPr>
          <p:sp>
            <p:nvSpPr>
              <p:cNvPr id="144" name="Rectangle: Rounded Corners 143">
                <a:extLst>
                  <a:ext uri="{FF2B5EF4-FFF2-40B4-BE49-F238E27FC236}">
                    <a16:creationId xmlns:a16="http://schemas.microsoft.com/office/drawing/2014/main" id="{2B4FADAE-BCC9-4DE7-AE5E-50A349D5600D}"/>
                  </a:ext>
                </a:extLst>
              </p:cNvPr>
              <p:cNvSpPr/>
              <p:nvPr/>
            </p:nvSpPr>
            <p:spPr>
              <a:xfrm>
                <a:off x="3340926" y="1362093"/>
                <a:ext cx="2839943" cy="1369192"/>
              </a:xfrm>
              <a:prstGeom prst="roundRect">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342900" lvl="0" indent="-342900">
                  <a:buFont typeface="Arial" panose="020B0604020202020204" pitchFamily="34" charset="0"/>
                  <a:buChar char="•"/>
                  <a:defRPr/>
                </a:pPr>
                <a:endParaRPr lang="en-US" sz="1400" kern="0">
                  <a:solidFill>
                    <a:prstClr val="black"/>
                  </a:solidFill>
                </a:endParaRPr>
              </a:p>
              <a:p>
                <a:pPr marL="342900" lvl="0" indent="-342900">
                  <a:buFont typeface="Arial" panose="020B0604020202020204" pitchFamily="34" charset="0"/>
                  <a:buChar char="•"/>
                  <a:defRPr/>
                </a:pPr>
                <a:r>
                  <a:rPr lang="en-US" sz="1400" kern="0">
                    <a:solidFill>
                      <a:prstClr val="black"/>
                    </a:solidFill>
                  </a:rPr>
                  <a:t>The user will take control, and </a:t>
                </a:r>
                <a:r>
                  <a:rPr lang="en-US" sz="1400" b="1" kern="0">
                    <a:solidFill>
                      <a:prstClr val="black"/>
                    </a:solidFill>
                  </a:rPr>
                  <a:t>manually control </a:t>
                </a:r>
                <a:r>
                  <a:rPr lang="en-US" sz="1400" kern="0">
                    <a:solidFill>
                      <a:prstClr val="black"/>
                    </a:solidFill>
                  </a:rPr>
                  <a:t>the CSR around the obstacle</a:t>
                </a:r>
              </a:p>
              <a:p>
                <a:pPr marL="628650" lvl="1" indent="-171450">
                  <a:buFont typeface="Arial" panose="020B0604020202020204" pitchFamily="34" charset="0"/>
                  <a:buChar char="•"/>
                  <a:defRPr/>
                </a:pPr>
                <a:r>
                  <a:rPr lang="en-US" sz="1400" kern="0">
                    <a:solidFill>
                      <a:prstClr val="black"/>
                    </a:solidFill>
                  </a:rPr>
                  <a:t>Every time the CSR turns, a </a:t>
                </a:r>
                <a:r>
                  <a:rPr lang="en-US" sz="1400" b="1" kern="0" err="1">
                    <a:solidFill>
                      <a:prstClr val="black"/>
                    </a:solidFill>
                  </a:rPr>
                  <a:t>pathpoint</a:t>
                </a:r>
                <a:r>
                  <a:rPr lang="en-US" sz="1400" b="1" kern="0">
                    <a:solidFill>
                      <a:prstClr val="black"/>
                    </a:solidFill>
                  </a:rPr>
                  <a:t> is recorded</a:t>
                </a:r>
              </a:p>
              <a:p>
                <a:pPr marL="171450" indent="-171450" defTabSz="914400">
                  <a:buFont typeface="Arial" panose="020B0604020202020204" pitchFamily="34" charset="0"/>
                  <a:buChar char="•"/>
                </a:pPr>
                <a:endParaRPr lang="en-US" sz="1100">
                  <a:solidFill>
                    <a:prstClr val="black"/>
                  </a:solidFill>
                  <a:latin typeface="Calibri" panose="020F0502020204030204"/>
                </a:endParaRPr>
              </a:p>
            </p:txBody>
          </p:sp>
          <p:sp>
            <p:nvSpPr>
              <p:cNvPr id="145" name="Flowchart: Connector 144">
                <a:extLst>
                  <a:ext uri="{FF2B5EF4-FFF2-40B4-BE49-F238E27FC236}">
                    <a16:creationId xmlns:a16="http://schemas.microsoft.com/office/drawing/2014/main" id="{8639F0EE-D55A-4A4D-B3A7-B62F690DFA52}"/>
                  </a:ext>
                </a:extLst>
              </p:cNvPr>
              <p:cNvSpPr/>
              <p:nvPr/>
            </p:nvSpPr>
            <p:spPr>
              <a:xfrm>
                <a:off x="3333617" y="1145389"/>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sz="1100" b="1" kern="0">
                  <a:solidFill>
                    <a:prstClr val="black"/>
                  </a:solidFill>
                  <a:latin typeface="Calibri" panose="020F0502020204030204"/>
                </a:endParaRPr>
              </a:p>
            </p:txBody>
          </p:sp>
        </p:grpSp>
        <p:sp>
          <p:nvSpPr>
            <p:cNvPr id="280" name="TextBox 279">
              <a:extLst>
                <a:ext uri="{FF2B5EF4-FFF2-40B4-BE49-F238E27FC236}">
                  <a16:creationId xmlns:a16="http://schemas.microsoft.com/office/drawing/2014/main" id="{29CAC0CE-C4A3-445D-AB4E-B3B9AC67813E}"/>
                </a:ext>
              </a:extLst>
            </p:cNvPr>
            <p:cNvSpPr txBox="1"/>
            <p:nvPr/>
          </p:nvSpPr>
          <p:spPr>
            <a:xfrm>
              <a:off x="1748332" y="1261555"/>
              <a:ext cx="269626" cy="276999"/>
            </a:xfrm>
            <a:prstGeom prst="rect">
              <a:avLst/>
            </a:prstGeom>
            <a:noFill/>
          </p:spPr>
          <p:txBody>
            <a:bodyPr wrap="none" rtlCol="0">
              <a:spAutoFit/>
            </a:bodyPr>
            <a:lstStyle/>
            <a:p>
              <a:r>
                <a:rPr lang="en-US" sz="1200"/>
                <a:t>8</a:t>
              </a:r>
            </a:p>
          </p:txBody>
        </p:sp>
      </p:grpSp>
      <p:grpSp>
        <p:nvGrpSpPr>
          <p:cNvPr id="286" name="Group 285">
            <a:extLst>
              <a:ext uri="{FF2B5EF4-FFF2-40B4-BE49-F238E27FC236}">
                <a16:creationId xmlns:a16="http://schemas.microsoft.com/office/drawing/2014/main" id="{A09234D1-BD91-4573-ADF9-D37B4A4647DD}"/>
              </a:ext>
            </a:extLst>
          </p:cNvPr>
          <p:cNvGrpSpPr/>
          <p:nvPr/>
        </p:nvGrpSpPr>
        <p:grpSpPr>
          <a:xfrm>
            <a:off x="5843681" y="1114553"/>
            <a:ext cx="3108156" cy="1608400"/>
            <a:chOff x="4492441" y="1326687"/>
            <a:chExt cx="3108156" cy="1608400"/>
          </a:xfrm>
        </p:grpSpPr>
        <p:grpSp>
          <p:nvGrpSpPr>
            <p:cNvPr id="177" name="Group 176">
              <a:extLst>
                <a:ext uri="{FF2B5EF4-FFF2-40B4-BE49-F238E27FC236}">
                  <a16:creationId xmlns:a16="http://schemas.microsoft.com/office/drawing/2014/main" id="{1843D9BB-838C-4597-8210-E7D848EEBA0C}"/>
                </a:ext>
              </a:extLst>
            </p:cNvPr>
            <p:cNvGrpSpPr/>
            <p:nvPr/>
          </p:nvGrpSpPr>
          <p:grpSpPr>
            <a:xfrm>
              <a:off x="4492441" y="1326687"/>
              <a:ext cx="3108156" cy="1608400"/>
              <a:chOff x="3333617" y="1145389"/>
              <a:chExt cx="3108156" cy="1594740"/>
            </a:xfrm>
          </p:grpSpPr>
          <p:sp>
            <p:nvSpPr>
              <p:cNvPr id="178" name="Rectangle: Rounded Corners 177">
                <a:extLst>
                  <a:ext uri="{FF2B5EF4-FFF2-40B4-BE49-F238E27FC236}">
                    <a16:creationId xmlns:a16="http://schemas.microsoft.com/office/drawing/2014/main" id="{1262BFA7-6BA4-4150-982B-3EF2AC7F17FD}"/>
                  </a:ext>
                </a:extLst>
              </p:cNvPr>
              <p:cNvSpPr/>
              <p:nvPr/>
            </p:nvSpPr>
            <p:spPr>
              <a:xfrm>
                <a:off x="3340927" y="1362093"/>
                <a:ext cx="3100846" cy="1378036"/>
              </a:xfrm>
              <a:prstGeom prst="roundRect">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342900" lvl="0" indent="-342900">
                  <a:buFont typeface="Arial" panose="020B0604020202020204" pitchFamily="34" charset="0"/>
                  <a:buChar char="•"/>
                  <a:defRPr/>
                </a:pPr>
                <a:r>
                  <a:rPr lang="en-US" sz="1400" kern="0">
                    <a:solidFill>
                      <a:prstClr val="black"/>
                    </a:solidFill>
                  </a:rPr>
                  <a:t>After traveling around the obstacle, the user commands the CSR </a:t>
                </a:r>
                <a:r>
                  <a:rPr lang="en-US" sz="1400" b="1" kern="0">
                    <a:solidFill>
                      <a:prstClr val="black"/>
                    </a:solidFill>
                  </a:rPr>
                  <a:t>to point towards the LOI</a:t>
                </a:r>
                <a:r>
                  <a:rPr lang="en-US" sz="1400" kern="0">
                    <a:solidFill>
                      <a:prstClr val="black"/>
                    </a:solidFill>
                  </a:rPr>
                  <a:t>, and </a:t>
                </a:r>
                <a:r>
                  <a:rPr lang="en-US" sz="1400" b="1" kern="0">
                    <a:solidFill>
                      <a:prstClr val="black"/>
                    </a:solidFill>
                  </a:rPr>
                  <a:t>commands it into semi- autonomous mode</a:t>
                </a:r>
              </a:p>
              <a:p>
                <a:pPr marL="171450" indent="-171450" defTabSz="914400">
                  <a:buFont typeface="Arial" panose="020B0604020202020204" pitchFamily="34" charset="0"/>
                  <a:buChar char="•"/>
                </a:pPr>
                <a:endParaRPr lang="en-US" sz="1100">
                  <a:solidFill>
                    <a:prstClr val="black"/>
                  </a:solidFill>
                  <a:latin typeface="Calibri" panose="020F0502020204030204"/>
                </a:endParaRPr>
              </a:p>
            </p:txBody>
          </p:sp>
          <p:sp>
            <p:nvSpPr>
              <p:cNvPr id="179" name="Flowchart: Connector 178">
                <a:extLst>
                  <a:ext uri="{FF2B5EF4-FFF2-40B4-BE49-F238E27FC236}">
                    <a16:creationId xmlns:a16="http://schemas.microsoft.com/office/drawing/2014/main" id="{405B9718-9C09-4944-819A-B3652617AD07}"/>
                  </a:ext>
                </a:extLst>
              </p:cNvPr>
              <p:cNvSpPr/>
              <p:nvPr/>
            </p:nvSpPr>
            <p:spPr>
              <a:xfrm>
                <a:off x="3333617" y="1145389"/>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sz="1100" b="1" kern="0">
                  <a:solidFill>
                    <a:prstClr val="black"/>
                  </a:solidFill>
                  <a:latin typeface="Calibri" panose="020F0502020204030204"/>
                </a:endParaRPr>
              </a:p>
            </p:txBody>
          </p:sp>
        </p:grpSp>
        <p:sp>
          <p:nvSpPr>
            <p:cNvPr id="227" name="TextBox 226">
              <a:extLst>
                <a:ext uri="{FF2B5EF4-FFF2-40B4-BE49-F238E27FC236}">
                  <a16:creationId xmlns:a16="http://schemas.microsoft.com/office/drawing/2014/main" id="{C9EBDDF4-960E-42EB-A66A-F54117696F3B}"/>
                </a:ext>
              </a:extLst>
            </p:cNvPr>
            <p:cNvSpPr txBox="1"/>
            <p:nvPr/>
          </p:nvSpPr>
          <p:spPr>
            <a:xfrm>
              <a:off x="4502016" y="1338176"/>
              <a:ext cx="269626" cy="276999"/>
            </a:xfrm>
            <a:prstGeom prst="rect">
              <a:avLst/>
            </a:prstGeom>
            <a:noFill/>
          </p:spPr>
          <p:txBody>
            <a:bodyPr wrap="none" rtlCol="0">
              <a:spAutoFit/>
            </a:bodyPr>
            <a:lstStyle/>
            <a:p>
              <a:r>
                <a:rPr lang="en-US" sz="1200"/>
                <a:t>9</a:t>
              </a:r>
            </a:p>
          </p:txBody>
        </p:sp>
      </p:grpSp>
      <p:grpSp>
        <p:nvGrpSpPr>
          <p:cNvPr id="65" name="Group 64">
            <a:extLst>
              <a:ext uri="{FF2B5EF4-FFF2-40B4-BE49-F238E27FC236}">
                <a16:creationId xmlns:a16="http://schemas.microsoft.com/office/drawing/2014/main" id="{0E4E40D8-B99A-422B-8156-6636128DE3DA}"/>
              </a:ext>
            </a:extLst>
          </p:cNvPr>
          <p:cNvGrpSpPr/>
          <p:nvPr/>
        </p:nvGrpSpPr>
        <p:grpSpPr>
          <a:xfrm>
            <a:off x="9082566" y="1093314"/>
            <a:ext cx="2666283" cy="1657536"/>
            <a:chOff x="10565491" y="1305865"/>
            <a:chExt cx="2666283" cy="1657536"/>
          </a:xfrm>
        </p:grpSpPr>
        <p:grpSp>
          <p:nvGrpSpPr>
            <p:cNvPr id="222" name="Group 221">
              <a:extLst>
                <a:ext uri="{FF2B5EF4-FFF2-40B4-BE49-F238E27FC236}">
                  <a16:creationId xmlns:a16="http://schemas.microsoft.com/office/drawing/2014/main" id="{8D661721-F6D1-4196-BF9E-473668FF5AE2}"/>
                </a:ext>
              </a:extLst>
            </p:cNvPr>
            <p:cNvGrpSpPr/>
            <p:nvPr/>
          </p:nvGrpSpPr>
          <p:grpSpPr>
            <a:xfrm>
              <a:off x="10599370" y="1326687"/>
              <a:ext cx="2632404" cy="1636714"/>
              <a:chOff x="3333617" y="1145389"/>
              <a:chExt cx="2632404" cy="1622813"/>
            </a:xfrm>
          </p:grpSpPr>
          <p:sp>
            <p:nvSpPr>
              <p:cNvPr id="223" name="Rectangle: Rounded Corners 222">
                <a:extLst>
                  <a:ext uri="{FF2B5EF4-FFF2-40B4-BE49-F238E27FC236}">
                    <a16:creationId xmlns:a16="http://schemas.microsoft.com/office/drawing/2014/main" id="{BD465D0F-E154-45FD-98E4-CB355F379AC4}"/>
                  </a:ext>
                </a:extLst>
              </p:cNvPr>
              <p:cNvSpPr/>
              <p:nvPr/>
            </p:nvSpPr>
            <p:spPr>
              <a:xfrm>
                <a:off x="3340927" y="1362093"/>
                <a:ext cx="2625094" cy="1406109"/>
              </a:xfrm>
              <a:prstGeom prst="roundRect">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342900" lvl="0" indent="-342900">
                  <a:buFont typeface="Arial" panose="020B0604020202020204" pitchFamily="34" charset="0"/>
                  <a:buChar char="•"/>
                  <a:defRPr/>
                </a:pPr>
                <a:r>
                  <a:rPr lang="en-US" sz="1400" kern="0">
                    <a:solidFill>
                      <a:prstClr val="black"/>
                    </a:solidFill>
                  </a:rPr>
                  <a:t>The CSR will travel towards the LOI, until it </a:t>
                </a:r>
                <a:r>
                  <a:rPr lang="en-US" sz="1400" b="1" kern="0">
                    <a:solidFill>
                      <a:prstClr val="black"/>
                    </a:solidFill>
                  </a:rPr>
                  <a:t>arrives within a 5 m radius</a:t>
                </a:r>
                <a:r>
                  <a:rPr lang="en-US" sz="1400" kern="0">
                    <a:solidFill>
                      <a:prstClr val="black"/>
                    </a:solidFill>
                  </a:rPr>
                  <a:t>. It will then </a:t>
                </a:r>
                <a:r>
                  <a:rPr lang="en-US" sz="1400" b="1" kern="0">
                    <a:solidFill>
                      <a:prstClr val="black"/>
                    </a:solidFill>
                  </a:rPr>
                  <a:t>stop and alert the GS </a:t>
                </a:r>
              </a:p>
            </p:txBody>
          </p:sp>
          <p:sp>
            <p:nvSpPr>
              <p:cNvPr id="224" name="Flowchart: Connector 223">
                <a:extLst>
                  <a:ext uri="{FF2B5EF4-FFF2-40B4-BE49-F238E27FC236}">
                    <a16:creationId xmlns:a16="http://schemas.microsoft.com/office/drawing/2014/main" id="{8B2D137E-6CC1-48E8-8EF0-02F02C446412}"/>
                  </a:ext>
                </a:extLst>
              </p:cNvPr>
              <p:cNvSpPr/>
              <p:nvPr/>
            </p:nvSpPr>
            <p:spPr>
              <a:xfrm>
                <a:off x="3333617" y="1145389"/>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sz="1100" b="1" kern="0">
                  <a:solidFill>
                    <a:prstClr val="black"/>
                  </a:solidFill>
                  <a:latin typeface="Calibri" panose="020F0502020204030204"/>
                </a:endParaRPr>
              </a:p>
            </p:txBody>
          </p:sp>
        </p:grpSp>
        <p:sp>
          <p:nvSpPr>
            <p:cNvPr id="230" name="TextBox 229">
              <a:extLst>
                <a:ext uri="{FF2B5EF4-FFF2-40B4-BE49-F238E27FC236}">
                  <a16:creationId xmlns:a16="http://schemas.microsoft.com/office/drawing/2014/main" id="{39991318-3BD1-4309-8B12-6602670C1F6F}"/>
                </a:ext>
              </a:extLst>
            </p:cNvPr>
            <p:cNvSpPr txBox="1"/>
            <p:nvPr/>
          </p:nvSpPr>
          <p:spPr>
            <a:xfrm>
              <a:off x="10565491" y="1305865"/>
              <a:ext cx="354584" cy="276999"/>
            </a:xfrm>
            <a:prstGeom prst="rect">
              <a:avLst/>
            </a:prstGeom>
            <a:noFill/>
          </p:spPr>
          <p:txBody>
            <a:bodyPr wrap="none" rtlCol="0">
              <a:spAutoFit/>
            </a:bodyPr>
            <a:lstStyle/>
            <a:p>
              <a:r>
                <a:rPr lang="en-US" sz="1200"/>
                <a:t>10</a:t>
              </a:r>
            </a:p>
          </p:txBody>
        </p:sp>
      </p:grpSp>
      <p:grpSp>
        <p:nvGrpSpPr>
          <p:cNvPr id="288" name="Group 287">
            <a:extLst>
              <a:ext uri="{FF2B5EF4-FFF2-40B4-BE49-F238E27FC236}">
                <a16:creationId xmlns:a16="http://schemas.microsoft.com/office/drawing/2014/main" id="{A9400348-8C32-46C4-81D9-31E6F73AF50D}"/>
              </a:ext>
            </a:extLst>
          </p:cNvPr>
          <p:cNvGrpSpPr/>
          <p:nvPr/>
        </p:nvGrpSpPr>
        <p:grpSpPr>
          <a:xfrm>
            <a:off x="-8162" y="5985892"/>
            <a:ext cx="8595245" cy="439925"/>
            <a:chOff x="3702932" y="5713964"/>
            <a:chExt cx="8375195" cy="439925"/>
          </a:xfrm>
        </p:grpSpPr>
        <p:cxnSp>
          <p:nvCxnSpPr>
            <p:cNvPr id="289" name="Straight Arrow Connector 288">
              <a:extLst>
                <a:ext uri="{FF2B5EF4-FFF2-40B4-BE49-F238E27FC236}">
                  <a16:creationId xmlns:a16="http://schemas.microsoft.com/office/drawing/2014/main" id="{B934C913-CB44-4A8F-9435-7A21D791EC84}"/>
                </a:ext>
              </a:extLst>
            </p:cNvPr>
            <p:cNvCxnSpPr>
              <a:cxnSpLocks/>
            </p:cNvCxnSpPr>
            <p:nvPr/>
          </p:nvCxnSpPr>
          <p:spPr>
            <a:xfrm flipH="1" flipV="1">
              <a:off x="3702932" y="5923427"/>
              <a:ext cx="8373416" cy="18496"/>
            </a:xfrm>
            <a:prstGeom prst="straightConnector1">
              <a:avLst/>
            </a:prstGeom>
            <a:noFill/>
            <a:ln w="38100" cap="flat" cmpd="sng" algn="ctr">
              <a:solidFill>
                <a:sysClr val="windowText" lastClr="000000"/>
              </a:solidFill>
              <a:prstDash val="solid"/>
              <a:miter lim="800000"/>
              <a:headEnd type="triangle" w="med" len="med"/>
              <a:tailEnd type="none" w="med" len="med"/>
            </a:ln>
            <a:effectLst/>
          </p:spPr>
        </p:cxnSp>
        <p:cxnSp>
          <p:nvCxnSpPr>
            <p:cNvPr id="295" name="Straight Connector 294">
              <a:extLst>
                <a:ext uri="{FF2B5EF4-FFF2-40B4-BE49-F238E27FC236}">
                  <a16:creationId xmlns:a16="http://schemas.microsoft.com/office/drawing/2014/main" id="{A1CFC927-BD6E-4D60-8844-7C961C4C2E08}"/>
                </a:ext>
              </a:extLst>
            </p:cNvPr>
            <p:cNvCxnSpPr>
              <a:cxnSpLocks/>
            </p:cNvCxnSpPr>
            <p:nvPr/>
          </p:nvCxnSpPr>
          <p:spPr>
            <a:xfrm>
              <a:off x="3705308" y="5713964"/>
              <a:ext cx="0" cy="384961"/>
            </a:xfrm>
            <a:prstGeom prst="line">
              <a:avLst/>
            </a:prstGeom>
            <a:noFill/>
            <a:ln w="28575" cap="flat" cmpd="sng" algn="ctr">
              <a:solidFill>
                <a:sysClr val="windowText" lastClr="000000"/>
              </a:solidFill>
              <a:prstDash val="solid"/>
              <a:miter lim="800000"/>
            </a:ln>
            <a:effectLst/>
          </p:spPr>
        </p:cxnSp>
        <p:cxnSp>
          <p:nvCxnSpPr>
            <p:cNvPr id="311" name="Straight Connector 310">
              <a:extLst>
                <a:ext uri="{FF2B5EF4-FFF2-40B4-BE49-F238E27FC236}">
                  <a16:creationId xmlns:a16="http://schemas.microsoft.com/office/drawing/2014/main" id="{21247E28-A601-420B-8B44-9861848BE3AA}"/>
                </a:ext>
              </a:extLst>
            </p:cNvPr>
            <p:cNvCxnSpPr>
              <a:cxnSpLocks/>
            </p:cNvCxnSpPr>
            <p:nvPr/>
          </p:nvCxnSpPr>
          <p:spPr>
            <a:xfrm>
              <a:off x="12078127" y="5768928"/>
              <a:ext cx="0" cy="384961"/>
            </a:xfrm>
            <a:prstGeom prst="line">
              <a:avLst/>
            </a:prstGeom>
            <a:noFill/>
            <a:ln w="28575" cap="flat" cmpd="sng" algn="ctr">
              <a:solidFill>
                <a:sysClr val="windowText" lastClr="000000"/>
              </a:solidFill>
              <a:prstDash val="solid"/>
              <a:miter lim="800000"/>
            </a:ln>
            <a:effectLst/>
          </p:spPr>
        </p:cxnSp>
      </p:grpSp>
      <p:grpSp>
        <p:nvGrpSpPr>
          <p:cNvPr id="312" name="Group 311">
            <a:extLst>
              <a:ext uri="{FF2B5EF4-FFF2-40B4-BE49-F238E27FC236}">
                <a16:creationId xmlns:a16="http://schemas.microsoft.com/office/drawing/2014/main" id="{1EB25F63-77D1-4740-B857-0D574FE59DA3}"/>
              </a:ext>
            </a:extLst>
          </p:cNvPr>
          <p:cNvGrpSpPr/>
          <p:nvPr/>
        </p:nvGrpSpPr>
        <p:grpSpPr>
          <a:xfrm>
            <a:off x="9321452" y="4753317"/>
            <a:ext cx="2745006" cy="1991244"/>
            <a:chOff x="89863" y="4759664"/>
            <a:chExt cx="3142603" cy="1991244"/>
          </a:xfrm>
        </p:grpSpPr>
        <p:sp>
          <p:nvSpPr>
            <p:cNvPr id="313" name="Rectangle: Rounded Corners 312">
              <a:extLst>
                <a:ext uri="{FF2B5EF4-FFF2-40B4-BE49-F238E27FC236}">
                  <a16:creationId xmlns:a16="http://schemas.microsoft.com/office/drawing/2014/main" id="{3E52A164-072F-4B8A-B78B-2873FA89465C}"/>
                </a:ext>
              </a:extLst>
            </p:cNvPr>
            <p:cNvSpPr/>
            <p:nvPr/>
          </p:nvSpPr>
          <p:spPr>
            <a:xfrm>
              <a:off x="89863" y="4759664"/>
              <a:ext cx="3142603" cy="1987846"/>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314" name="Straight Connector 313">
              <a:extLst>
                <a:ext uri="{FF2B5EF4-FFF2-40B4-BE49-F238E27FC236}">
                  <a16:creationId xmlns:a16="http://schemas.microsoft.com/office/drawing/2014/main" id="{F00816E6-2927-4427-94FC-EFFBC1A2630C}"/>
                </a:ext>
              </a:extLst>
            </p:cNvPr>
            <p:cNvCxnSpPr>
              <a:cxnSpLocks/>
            </p:cNvCxnSpPr>
            <p:nvPr/>
          </p:nvCxnSpPr>
          <p:spPr>
            <a:xfrm flipV="1">
              <a:off x="327849" y="6041494"/>
              <a:ext cx="607269" cy="14577"/>
            </a:xfrm>
            <a:prstGeom prst="line">
              <a:avLst/>
            </a:prstGeom>
            <a:noFill/>
            <a:ln w="38100" cap="flat" cmpd="sng" algn="ctr">
              <a:solidFill>
                <a:srgbClr val="00B050"/>
              </a:solidFill>
              <a:prstDash val="dashDot"/>
              <a:miter lim="800000"/>
            </a:ln>
            <a:effectLst/>
          </p:spPr>
        </p:cxnSp>
        <p:cxnSp>
          <p:nvCxnSpPr>
            <p:cNvPr id="315" name="Straight Connector 314">
              <a:extLst>
                <a:ext uri="{FF2B5EF4-FFF2-40B4-BE49-F238E27FC236}">
                  <a16:creationId xmlns:a16="http://schemas.microsoft.com/office/drawing/2014/main" id="{F5F1FDE2-8445-4678-9D97-F304D26217A7}"/>
                </a:ext>
              </a:extLst>
            </p:cNvPr>
            <p:cNvCxnSpPr>
              <a:cxnSpLocks/>
            </p:cNvCxnSpPr>
            <p:nvPr/>
          </p:nvCxnSpPr>
          <p:spPr>
            <a:xfrm>
              <a:off x="376590" y="6255454"/>
              <a:ext cx="566629" cy="7555"/>
            </a:xfrm>
            <a:prstGeom prst="line">
              <a:avLst/>
            </a:prstGeom>
            <a:noFill/>
            <a:ln w="38100" cap="flat" cmpd="sng" algn="ctr">
              <a:solidFill>
                <a:srgbClr val="FF0000"/>
              </a:solidFill>
              <a:prstDash val="solid"/>
              <a:miter lim="800000"/>
            </a:ln>
            <a:effectLst/>
          </p:spPr>
        </p:cxnSp>
        <p:sp>
          <p:nvSpPr>
            <p:cNvPr id="316" name="Arrow: Right 315">
              <a:extLst>
                <a:ext uri="{FF2B5EF4-FFF2-40B4-BE49-F238E27FC236}">
                  <a16:creationId xmlns:a16="http://schemas.microsoft.com/office/drawing/2014/main" id="{AFAF6473-B788-4964-8B87-D1D8AD92332E}"/>
                </a:ext>
              </a:extLst>
            </p:cNvPr>
            <p:cNvSpPr/>
            <p:nvPr/>
          </p:nvSpPr>
          <p:spPr>
            <a:xfrm>
              <a:off x="355228" y="6586955"/>
              <a:ext cx="574520" cy="105844"/>
            </a:xfrm>
            <a:prstGeom prst="right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7" name="TextBox 316">
              <a:extLst>
                <a:ext uri="{FF2B5EF4-FFF2-40B4-BE49-F238E27FC236}">
                  <a16:creationId xmlns:a16="http://schemas.microsoft.com/office/drawing/2014/main" id="{81855BDC-08DB-48E1-AACE-BD99DEB18D33}"/>
                </a:ext>
              </a:extLst>
            </p:cNvPr>
            <p:cNvSpPr txBox="1"/>
            <p:nvPr/>
          </p:nvSpPr>
          <p:spPr>
            <a:xfrm>
              <a:off x="1046373" y="5912245"/>
              <a:ext cx="1919115" cy="28854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anose="020F0502020204030204"/>
                </a:rPr>
                <a:t>Comm between GS and CSR</a:t>
              </a:r>
            </a:p>
          </p:txBody>
        </p:sp>
        <p:sp>
          <p:nvSpPr>
            <p:cNvPr id="318" name="TextBox 317">
              <a:extLst>
                <a:ext uri="{FF2B5EF4-FFF2-40B4-BE49-F238E27FC236}">
                  <a16:creationId xmlns:a16="http://schemas.microsoft.com/office/drawing/2014/main" id="{FE04F12B-0916-4C1D-A49C-06F8DDBB97B4}"/>
                </a:ext>
              </a:extLst>
            </p:cNvPr>
            <p:cNvSpPr txBox="1"/>
            <p:nvPr/>
          </p:nvSpPr>
          <p:spPr>
            <a:xfrm>
              <a:off x="1042301" y="6148778"/>
              <a:ext cx="880369"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b="1" kern="0">
                  <a:solidFill>
                    <a:prstClr val="black"/>
                  </a:solidFill>
                  <a:latin typeface="Calibri" panose="020F0502020204030204"/>
                </a:rPr>
                <a:t>LIDAR sensor</a:t>
              </a:r>
              <a:endParaRPr kumimoji="0" lang="en-US" sz="1000" b="1" i="0" u="none" strike="noStrike" kern="0" cap="none" spc="0" normalizeH="0" baseline="0" noProof="0">
                <a:ln>
                  <a:noFill/>
                </a:ln>
                <a:solidFill>
                  <a:prstClr val="black"/>
                </a:solidFill>
                <a:effectLst/>
                <a:uLnTx/>
                <a:uFillTx/>
                <a:latin typeface="Calibri" panose="020F0502020204030204"/>
              </a:endParaRPr>
            </a:p>
          </p:txBody>
        </p:sp>
        <p:sp>
          <p:nvSpPr>
            <p:cNvPr id="319" name="TextBox 318">
              <a:extLst>
                <a:ext uri="{FF2B5EF4-FFF2-40B4-BE49-F238E27FC236}">
                  <a16:creationId xmlns:a16="http://schemas.microsoft.com/office/drawing/2014/main" id="{E87FB08C-BA8C-4C9E-AF1C-04A5FDB8316D}"/>
                </a:ext>
              </a:extLst>
            </p:cNvPr>
            <p:cNvSpPr txBox="1"/>
            <p:nvPr/>
          </p:nvSpPr>
          <p:spPr>
            <a:xfrm>
              <a:off x="1050608" y="6504687"/>
              <a:ext cx="1818126"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anose="020F0502020204030204"/>
                </a:rPr>
                <a:t>Autonomously controlled path</a:t>
              </a:r>
            </a:p>
          </p:txBody>
        </p:sp>
        <p:sp>
          <p:nvSpPr>
            <p:cNvPr id="321" name="TextBox 320">
              <a:extLst>
                <a:ext uri="{FF2B5EF4-FFF2-40B4-BE49-F238E27FC236}">
                  <a16:creationId xmlns:a16="http://schemas.microsoft.com/office/drawing/2014/main" id="{F605254B-75AF-49A4-BF08-854FB283B01B}"/>
                </a:ext>
              </a:extLst>
            </p:cNvPr>
            <p:cNvSpPr txBox="1"/>
            <p:nvPr/>
          </p:nvSpPr>
          <p:spPr>
            <a:xfrm>
              <a:off x="1050608" y="5624251"/>
              <a:ext cx="154743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anose="020F0502020204030204"/>
                </a:rPr>
                <a:t>Stop and request user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anose="020F0502020204030204"/>
                </a:rPr>
                <a:t> intervention</a:t>
              </a:r>
            </a:p>
          </p:txBody>
        </p:sp>
        <p:sp>
          <p:nvSpPr>
            <p:cNvPr id="322" name="Star: 4 Points 321">
              <a:extLst>
                <a:ext uri="{FF2B5EF4-FFF2-40B4-BE49-F238E27FC236}">
                  <a16:creationId xmlns:a16="http://schemas.microsoft.com/office/drawing/2014/main" id="{089F06DA-3D3D-4B92-9F6B-8102D12DBD49}"/>
                </a:ext>
              </a:extLst>
            </p:cNvPr>
            <p:cNvSpPr/>
            <p:nvPr/>
          </p:nvSpPr>
          <p:spPr>
            <a:xfrm>
              <a:off x="496026" y="5353888"/>
              <a:ext cx="262096" cy="263209"/>
            </a:xfrm>
            <a:prstGeom prst="star4">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0C0"/>
                </a:solidFill>
                <a:effectLst/>
                <a:uLnTx/>
                <a:uFillTx/>
                <a:latin typeface="Calibri" panose="020F0502020204030204"/>
                <a:ea typeface="+mn-ea"/>
                <a:cs typeface="+mn-cs"/>
              </a:endParaRPr>
            </a:p>
          </p:txBody>
        </p:sp>
        <p:sp>
          <p:nvSpPr>
            <p:cNvPr id="329" name="TextBox 328">
              <a:extLst>
                <a:ext uri="{FF2B5EF4-FFF2-40B4-BE49-F238E27FC236}">
                  <a16:creationId xmlns:a16="http://schemas.microsoft.com/office/drawing/2014/main" id="{B8810B90-5D4E-4F2D-8FA5-843FB3F55436}"/>
                </a:ext>
              </a:extLst>
            </p:cNvPr>
            <p:cNvSpPr txBox="1"/>
            <p:nvPr/>
          </p:nvSpPr>
          <p:spPr>
            <a:xfrm>
              <a:off x="1050608" y="5364484"/>
              <a:ext cx="713657"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err="1">
                  <a:ln>
                    <a:noFill/>
                  </a:ln>
                  <a:solidFill>
                    <a:prstClr val="black"/>
                  </a:solidFill>
                  <a:effectLst/>
                  <a:uLnTx/>
                  <a:uFillTx/>
                  <a:latin typeface="Calibri" panose="020F0502020204030204"/>
                </a:rPr>
                <a:t>Pathpoint</a:t>
              </a:r>
              <a:endParaRPr kumimoji="0" lang="en-US" sz="1000" b="1" i="0" u="none" strike="noStrike" kern="0" cap="none" spc="0" normalizeH="0" baseline="0" noProof="0">
                <a:ln>
                  <a:noFill/>
                </a:ln>
                <a:solidFill>
                  <a:prstClr val="black"/>
                </a:solidFill>
                <a:effectLst/>
                <a:uLnTx/>
                <a:uFillTx/>
                <a:latin typeface="Calibri" panose="020F0502020204030204"/>
              </a:endParaRPr>
            </a:p>
          </p:txBody>
        </p:sp>
        <p:sp>
          <p:nvSpPr>
            <p:cNvPr id="331" name="Octagon 330">
              <a:extLst>
                <a:ext uri="{FF2B5EF4-FFF2-40B4-BE49-F238E27FC236}">
                  <a16:creationId xmlns:a16="http://schemas.microsoft.com/office/drawing/2014/main" id="{5DDFEBEA-4A8A-4410-865C-47490404B454}"/>
                </a:ext>
              </a:extLst>
            </p:cNvPr>
            <p:cNvSpPr/>
            <p:nvPr/>
          </p:nvSpPr>
          <p:spPr>
            <a:xfrm>
              <a:off x="516778" y="5673078"/>
              <a:ext cx="275808" cy="212040"/>
            </a:xfrm>
            <a:prstGeom prst="octagon">
              <a:avLst/>
            </a:prstGeom>
            <a:solidFill>
              <a:srgbClr val="FF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6" name="Rectangle 335">
              <a:extLst>
                <a:ext uri="{FF2B5EF4-FFF2-40B4-BE49-F238E27FC236}">
                  <a16:creationId xmlns:a16="http://schemas.microsoft.com/office/drawing/2014/main" id="{A450D7B4-4B68-4FD6-AC1A-2776E7A25D44}"/>
                </a:ext>
              </a:extLst>
            </p:cNvPr>
            <p:cNvSpPr/>
            <p:nvPr/>
          </p:nvSpPr>
          <p:spPr>
            <a:xfrm>
              <a:off x="486812" y="5189310"/>
              <a:ext cx="313094" cy="111752"/>
            </a:xfrm>
            <a:prstGeom prst="rect">
              <a:avLst/>
            </a:prstGeom>
            <a:gradFill flip="none" rotWithShape="1">
              <a:gsLst>
                <a:gs pos="0">
                  <a:srgbClr val="70AD47">
                    <a:lumMod val="40000"/>
                    <a:lumOff val="60000"/>
                    <a:tint val="66000"/>
                    <a:satMod val="160000"/>
                  </a:srgbClr>
                </a:gs>
                <a:gs pos="50000">
                  <a:srgbClr val="70AD47">
                    <a:lumMod val="40000"/>
                    <a:lumOff val="60000"/>
                    <a:tint val="44500"/>
                    <a:satMod val="160000"/>
                  </a:srgbClr>
                </a:gs>
                <a:gs pos="100000">
                  <a:srgbClr val="70AD47">
                    <a:lumMod val="40000"/>
                    <a:lumOff val="60000"/>
                    <a:tint val="23500"/>
                    <a:satMod val="160000"/>
                  </a:srgbClr>
                </a:gs>
              </a:gsLst>
              <a:lin ang="5400000" scaled="1"/>
              <a:tileRect/>
            </a:gra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7" name="Arrow: Right 336">
              <a:extLst>
                <a:ext uri="{FF2B5EF4-FFF2-40B4-BE49-F238E27FC236}">
                  <a16:creationId xmlns:a16="http://schemas.microsoft.com/office/drawing/2014/main" id="{0543BAFD-2F40-45F1-829E-C3B63A884AF5}"/>
                </a:ext>
              </a:extLst>
            </p:cNvPr>
            <p:cNvSpPr/>
            <p:nvPr/>
          </p:nvSpPr>
          <p:spPr>
            <a:xfrm>
              <a:off x="347306" y="6392122"/>
              <a:ext cx="574520" cy="105844"/>
            </a:xfrm>
            <a:prstGeom prst="rightArrow">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9" name="TextBox 338">
              <a:extLst>
                <a:ext uri="{FF2B5EF4-FFF2-40B4-BE49-F238E27FC236}">
                  <a16:creationId xmlns:a16="http://schemas.microsoft.com/office/drawing/2014/main" id="{62EEB8A6-44D8-49CE-A3E7-6EB655548402}"/>
                </a:ext>
              </a:extLst>
            </p:cNvPr>
            <p:cNvSpPr txBox="1"/>
            <p:nvPr/>
          </p:nvSpPr>
          <p:spPr>
            <a:xfrm>
              <a:off x="1053987" y="6321101"/>
              <a:ext cx="1534393"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anose="020F0502020204030204"/>
                </a:rPr>
                <a:t>Manually controlled path</a:t>
              </a:r>
            </a:p>
          </p:txBody>
        </p:sp>
        <p:sp>
          <p:nvSpPr>
            <p:cNvPr id="340" name="TextBox 339">
              <a:extLst>
                <a:ext uri="{FF2B5EF4-FFF2-40B4-BE49-F238E27FC236}">
                  <a16:creationId xmlns:a16="http://schemas.microsoft.com/office/drawing/2014/main" id="{CF443E90-FB90-4050-AABB-8802295F4C03}"/>
                </a:ext>
              </a:extLst>
            </p:cNvPr>
            <p:cNvSpPr txBox="1"/>
            <p:nvPr/>
          </p:nvSpPr>
          <p:spPr>
            <a:xfrm>
              <a:off x="1306251" y="4766703"/>
              <a:ext cx="795411"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panose="020F0502020204030204"/>
                </a:rPr>
                <a:t>Legend</a:t>
              </a:r>
            </a:p>
          </p:txBody>
        </p:sp>
        <p:sp>
          <p:nvSpPr>
            <p:cNvPr id="341" name="TextBox 340">
              <a:extLst>
                <a:ext uri="{FF2B5EF4-FFF2-40B4-BE49-F238E27FC236}">
                  <a16:creationId xmlns:a16="http://schemas.microsoft.com/office/drawing/2014/main" id="{1B2B1387-71C9-4242-9E9A-129E656932E8}"/>
                </a:ext>
              </a:extLst>
            </p:cNvPr>
            <p:cNvSpPr txBox="1"/>
            <p:nvPr/>
          </p:nvSpPr>
          <p:spPr>
            <a:xfrm>
              <a:off x="874777" y="5141925"/>
              <a:ext cx="1011815"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Calibri" panose="020F0502020204030204"/>
                </a:rPr>
                <a:t>Mission Terrain</a:t>
              </a:r>
            </a:p>
          </p:txBody>
        </p:sp>
      </p:grpSp>
      <p:sp>
        <p:nvSpPr>
          <p:cNvPr id="344" name="Title 1">
            <a:extLst>
              <a:ext uri="{FF2B5EF4-FFF2-40B4-BE49-F238E27FC236}">
                <a16:creationId xmlns:a16="http://schemas.microsoft.com/office/drawing/2014/main" id="{7B2DF60F-6925-4B71-B79E-2159029C7E03}"/>
              </a:ext>
            </a:extLst>
          </p:cNvPr>
          <p:cNvSpPr>
            <a:spLocks noGrp="1"/>
          </p:cNvSpPr>
          <p:nvPr>
            <p:ph type="title"/>
          </p:nvPr>
        </p:nvSpPr>
        <p:spPr>
          <a:xfrm>
            <a:off x="798760" y="96440"/>
            <a:ext cx="10515600" cy="877570"/>
          </a:xfrm>
        </p:spPr>
        <p:txBody>
          <a:bodyPr/>
          <a:lstStyle/>
          <a:p>
            <a:r>
              <a:rPr lang="en-US"/>
              <a:t>Day In The Life Test (DITLT)</a:t>
            </a:r>
          </a:p>
        </p:txBody>
      </p:sp>
      <p:sp>
        <p:nvSpPr>
          <p:cNvPr id="346" name="TextBox 345">
            <a:extLst>
              <a:ext uri="{FF2B5EF4-FFF2-40B4-BE49-F238E27FC236}">
                <a16:creationId xmlns:a16="http://schemas.microsoft.com/office/drawing/2014/main" id="{DBABECE4-1111-4F79-872D-C3DADE0B8F6B}"/>
              </a:ext>
            </a:extLst>
          </p:cNvPr>
          <p:cNvSpPr txBox="1"/>
          <p:nvPr/>
        </p:nvSpPr>
        <p:spPr>
          <a:xfrm>
            <a:off x="8750984" y="3910855"/>
            <a:ext cx="419538" cy="307777"/>
          </a:xfrm>
          <a:prstGeom prst="rect">
            <a:avLst/>
          </a:prstGeom>
          <a:noFill/>
          <a:ln w="19050">
            <a:noFill/>
          </a:ln>
        </p:spPr>
        <p:txBody>
          <a:bodyPr wrap="none" rtlCol="0">
            <a:spAutoFit/>
          </a:bodyPr>
          <a:lstStyle/>
          <a:p>
            <a:r>
              <a:rPr lang="en-US" sz="1400"/>
              <a:t>LOI</a:t>
            </a:r>
          </a:p>
        </p:txBody>
      </p:sp>
      <p:sp>
        <p:nvSpPr>
          <p:cNvPr id="5" name="Partial Circle 4">
            <a:extLst>
              <a:ext uri="{FF2B5EF4-FFF2-40B4-BE49-F238E27FC236}">
                <a16:creationId xmlns:a16="http://schemas.microsoft.com/office/drawing/2014/main" id="{FF3A9415-524C-4C9D-88E0-89AD2F3EFB3B}"/>
              </a:ext>
            </a:extLst>
          </p:cNvPr>
          <p:cNvSpPr/>
          <p:nvPr/>
        </p:nvSpPr>
        <p:spPr>
          <a:xfrm>
            <a:off x="7749273" y="3355918"/>
            <a:ext cx="1628231" cy="1628231"/>
          </a:xfrm>
          <a:prstGeom prst="pie">
            <a:avLst>
              <a:gd name="adj1" fmla="val 0"/>
              <a:gd name="adj2" fmla="val 10805257"/>
            </a:avLst>
          </a:prstGeom>
          <a:solidFill>
            <a:schemeClr val="bg1">
              <a:lumMod val="75000"/>
              <a:alpha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73" name="Straight Arrow Connector 272">
            <a:extLst>
              <a:ext uri="{FF2B5EF4-FFF2-40B4-BE49-F238E27FC236}">
                <a16:creationId xmlns:a16="http://schemas.microsoft.com/office/drawing/2014/main" id="{0067C50A-4D25-4204-A8B0-365A2A3874AF}"/>
              </a:ext>
            </a:extLst>
          </p:cNvPr>
          <p:cNvCxnSpPr>
            <a:cxnSpLocks/>
            <a:endCxn id="5" idx="1"/>
          </p:cNvCxnSpPr>
          <p:nvPr/>
        </p:nvCxnSpPr>
        <p:spPr>
          <a:xfrm flipH="1">
            <a:off x="8563389" y="4165738"/>
            <a:ext cx="7204" cy="81841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9" name="Star: 5 Points 158">
            <a:extLst>
              <a:ext uri="{FF2B5EF4-FFF2-40B4-BE49-F238E27FC236}">
                <a16:creationId xmlns:a16="http://schemas.microsoft.com/office/drawing/2014/main" id="{FD53BEC9-CF73-4542-877E-9C893A8CC10A}"/>
              </a:ext>
            </a:extLst>
          </p:cNvPr>
          <p:cNvSpPr/>
          <p:nvPr/>
        </p:nvSpPr>
        <p:spPr>
          <a:xfrm>
            <a:off x="8423183" y="3982558"/>
            <a:ext cx="327801" cy="303708"/>
          </a:xfrm>
          <a:prstGeom prst="star5">
            <a:avLst/>
          </a:prstGeom>
          <a:solidFill>
            <a:srgbClr val="FFC000"/>
          </a:solidFill>
          <a:ln w="1905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123" name="TextBox 122">
            <a:extLst>
              <a:ext uri="{FF2B5EF4-FFF2-40B4-BE49-F238E27FC236}">
                <a16:creationId xmlns:a16="http://schemas.microsoft.com/office/drawing/2014/main" id="{24388C5B-3F67-4621-88E1-BBA968763569}"/>
              </a:ext>
            </a:extLst>
          </p:cNvPr>
          <p:cNvSpPr txBox="1"/>
          <p:nvPr/>
        </p:nvSpPr>
        <p:spPr>
          <a:xfrm>
            <a:off x="8537915" y="4359439"/>
            <a:ext cx="433132" cy="307777"/>
          </a:xfrm>
          <a:prstGeom prst="rect">
            <a:avLst/>
          </a:prstGeom>
          <a:noFill/>
          <a:ln w="19050">
            <a:noFill/>
          </a:ln>
        </p:spPr>
        <p:txBody>
          <a:bodyPr wrap="none" rtlCol="0">
            <a:spAutoFit/>
          </a:bodyPr>
          <a:lstStyle/>
          <a:p>
            <a:r>
              <a:rPr lang="en-US" sz="1400"/>
              <a:t>5m</a:t>
            </a:r>
          </a:p>
        </p:txBody>
      </p:sp>
      <p:grpSp>
        <p:nvGrpSpPr>
          <p:cNvPr id="22" name="Group 21">
            <a:extLst>
              <a:ext uri="{FF2B5EF4-FFF2-40B4-BE49-F238E27FC236}">
                <a16:creationId xmlns:a16="http://schemas.microsoft.com/office/drawing/2014/main" id="{F65C6060-CA16-4507-B6BF-73C30113613B}"/>
              </a:ext>
            </a:extLst>
          </p:cNvPr>
          <p:cNvGrpSpPr/>
          <p:nvPr/>
        </p:nvGrpSpPr>
        <p:grpSpPr>
          <a:xfrm>
            <a:off x="190754" y="3235047"/>
            <a:ext cx="3591974" cy="942124"/>
            <a:chOff x="190754" y="3235047"/>
            <a:chExt cx="3591974" cy="942124"/>
          </a:xfrm>
        </p:grpSpPr>
        <p:pic>
          <p:nvPicPr>
            <p:cNvPr id="397" name="Picture 396" descr="A close up of a logo&#10;&#10;Description automatically generated">
              <a:extLst>
                <a:ext uri="{FF2B5EF4-FFF2-40B4-BE49-F238E27FC236}">
                  <a16:creationId xmlns:a16="http://schemas.microsoft.com/office/drawing/2014/main" id="{B6DE3852-F6D1-487F-8661-613C97A5F50C}"/>
                </a:ext>
              </a:extLst>
            </p:cNvPr>
            <p:cNvPicPr>
              <a:picLocks noChangeAspect="1"/>
            </p:cNvPicPr>
            <p:nvPr/>
          </p:nvPicPr>
          <p:blipFill rotWithShape="1">
            <a:blip r:embed="rId2">
              <a:extLst>
                <a:ext uri="{28A0092B-C50C-407E-A947-70E740481C1C}">
                  <a14:useLocalDpi xmlns:a14="http://schemas.microsoft.com/office/drawing/2010/main" val="0"/>
                </a:ext>
              </a:extLst>
            </a:blip>
            <a:srcRect l="29756" t="26968" r="31554" b="30867"/>
            <a:stretch/>
          </p:blipFill>
          <p:spPr>
            <a:xfrm>
              <a:off x="733805" y="3339880"/>
              <a:ext cx="1211469" cy="837291"/>
            </a:xfrm>
            <a:prstGeom prst="rect">
              <a:avLst/>
            </a:prstGeom>
          </p:spPr>
        </p:pic>
        <p:cxnSp>
          <p:nvCxnSpPr>
            <p:cNvPr id="345" name="Straight Connector 344">
              <a:extLst>
                <a:ext uri="{FF2B5EF4-FFF2-40B4-BE49-F238E27FC236}">
                  <a16:creationId xmlns:a16="http://schemas.microsoft.com/office/drawing/2014/main" id="{BE2F8B7A-4D8D-4D2E-A450-D74CD62BCCC0}"/>
                </a:ext>
              </a:extLst>
            </p:cNvPr>
            <p:cNvCxnSpPr>
              <a:cxnSpLocks/>
            </p:cNvCxnSpPr>
            <p:nvPr/>
          </p:nvCxnSpPr>
          <p:spPr>
            <a:xfrm>
              <a:off x="1888905" y="4017004"/>
              <a:ext cx="1893823" cy="252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17" name="Arrow: Right 116">
              <a:extLst>
                <a:ext uri="{FF2B5EF4-FFF2-40B4-BE49-F238E27FC236}">
                  <a16:creationId xmlns:a16="http://schemas.microsoft.com/office/drawing/2014/main" id="{05BBFD17-DCD7-4150-876D-3B4AE161EEAD}"/>
                </a:ext>
              </a:extLst>
            </p:cNvPr>
            <p:cNvSpPr/>
            <p:nvPr/>
          </p:nvSpPr>
          <p:spPr>
            <a:xfrm>
              <a:off x="190754" y="3719283"/>
              <a:ext cx="476318" cy="176377"/>
            </a:xfrm>
            <a:prstGeom prst="right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Octagon 117">
              <a:extLst>
                <a:ext uri="{FF2B5EF4-FFF2-40B4-BE49-F238E27FC236}">
                  <a16:creationId xmlns:a16="http://schemas.microsoft.com/office/drawing/2014/main" id="{26AB8CBD-CD54-4FEF-B105-2BEEC241D952}"/>
                </a:ext>
              </a:extLst>
            </p:cNvPr>
            <p:cNvSpPr/>
            <p:nvPr/>
          </p:nvSpPr>
          <p:spPr>
            <a:xfrm>
              <a:off x="1670988" y="3283879"/>
              <a:ext cx="212719" cy="212719"/>
            </a:xfrm>
            <a:prstGeom prst="octagon">
              <a:avLst/>
            </a:prstGeom>
            <a:solidFill>
              <a:srgbClr val="FF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42" name="TextBox 141">
              <a:extLst>
                <a:ext uri="{FF2B5EF4-FFF2-40B4-BE49-F238E27FC236}">
                  <a16:creationId xmlns:a16="http://schemas.microsoft.com/office/drawing/2014/main" id="{4E02E36D-1B39-4511-BEEF-692B0EBC4F91}"/>
                </a:ext>
              </a:extLst>
            </p:cNvPr>
            <p:cNvSpPr txBox="1"/>
            <p:nvPr/>
          </p:nvSpPr>
          <p:spPr>
            <a:xfrm>
              <a:off x="2005236" y="3769089"/>
              <a:ext cx="724327" cy="261610"/>
            </a:xfrm>
            <a:prstGeom prst="rect">
              <a:avLst/>
            </a:prstGeom>
            <a:noFill/>
          </p:spPr>
          <p:txBody>
            <a:bodyPr wrap="square" rtlCol="0">
              <a:spAutoFit/>
            </a:bodyPr>
            <a:lstStyle/>
            <a:p>
              <a:r>
                <a:rPr lang="en-US" sz="1100"/>
                <a:t>.953 m</a:t>
              </a:r>
            </a:p>
          </p:txBody>
        </p:sp>
        <p:sp>
          <p:nvSpPr>
            <p:cNvPr id="128" name="Flowchart: Connector 127">
              <a:extLst>
                <a:ext uri="{FF2B5EF4-FFF2-40B4-BE49-F238E27FC236}">
                  <a16:creationId xmlns:a16="http://schemas.microsoft.com/office/drawing/2014/main" id="{A41C0950-AFAA-4829-AD29-693CCEB39F55}"/>
                </a:ext>
              </a:extLst>
            </p:cNvPr>
            <p:cNvSpPr/>
            <p:nvPr/>
          </p:nvSpPr>
          <p:spPr>
            <a:xfrm>
              <a:off x="1088846" y="3235047"/>
              <a:ext cx="343010" cy="317972"/>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kern="0">
                  <a:solidFill>
                    <a:prstClr val="black"/>
                  </a:solidFill>
                  <a:latin typeface="Calibri" panose="020F0502020204030204"/>
                </a:rPr>
                <a:t>7</a:t>
              </a:r>
            </a:p>
          </p:txBody>
        </p:sp>
      </p:grpSp>
      <p:sp>
        <p:nvSpPr>
          <p:cNvPr id="139" name="Rectangle: Rounded Corners 138">
            <a:extLst>
              <a:ext uri="{FF2B5EF4-FFF2-40B4-BE49-F238E27FC236}">
                <a16:creationId xmlns:a16="http://schemas.microsoft.com/office/drawing/2014/main" id="{6E38ACE3-CDB5-4808-A217-E56583B8F90A}"/>
              </a:ext>
            </a:extLst>
          </p:cNvPr>
          <p:cNvSpPr/>
          <p:nvPr/>
        </p:nvSpPr>
        <p:spPr>
          <a:xfrm>
            <a:off x="2587988" y="6393657"/>
            <a:ext cx="2893137" cy="310686"/>
          </a:xfrm>
          <a:prstGeom prst="roundRect">
            <a:avLst/>
          </a:prstGeom>
          <a:solidFill>
            <a:srgbClr val="4472C4">
              <a:lumMod val="20000"/>
              <a:lumOff val="80000"/>
            </a:srgbClr>
          </a:solidFill>
          <a:ln w="12700" cap="flat" cmpd="sng" algn="ctr">
            <a:solidFill>
              <a:sysClr val="windowText" lastClr="000000"/>
            </a:solidFill>
            <a:prstDash val="solid"/>
            <a:miter lim="800000"/>
          </a:ln>
          <a:effectLst/>
        </p:spPr>
        <p:txBody>
          <a:bodyPr rtlCol="0" anchor="ctr"/>
          <a:lstStyle/>
          <a:p>
            <a:pPr marL="285750" marR="0" lvl="0" indent="-285750" algn="ctr"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1" kern="0">
                <a:solidFill>
                  <a:prstClr val="black"/>
                </a:solidFill>
                <a:latin typeface="Calibri" panose="020F0502020204030204"/>
              </a:rPr>
              <a:t>25</a:t>
            </a:r>
            <a:r>
              <a:rPr kumimoji="0" lang="en-US" sz="1050" b="1" i="0" u="none" strike="noStrike" kern="0" cap="none" spc="0" normalizeH="0" baseline="0" noProof="0">
                <a:ln>
                  <a:noFill/>
                </a:ln>
                <a:solidFill>
                  <a:prstClr val="black"/>
                </a:solidFill>
                <a:effectLst/>
                <a:uLnTx/>
                <a:uFillTx/>
                <a:latin typeface="Calibri" panose="020F0502020204030204"/>
              </a:rPr>
              <a:t> meters from deployment point to LOI</a:t>
            </a:r>
          </a:p>
        </p:txBody>
      </p:sp>
      <p:pic>
        <p:nvPicPr>
          <p:cNvPr id="19" name="Graphic 18" descr="Box">
            <a:extLst>
              <a:ext uri="{FF2B5EF4-FFF2-40B4-BE49-F238E27FC236}">
                <a16:creationId xmlns:a16="http://schemas.microsoft.com/office/drawing/2014/main" id="{C387C3E5-B45A-4142-A1B8-AAF8B05CBA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69218" y="3555714"/>
            <a:ext cx="914400" cy="914400"/>
          </a:xfrm>
          <a:prstGeom prst="rect">
            <a:avLst/>
          </a:prstGeom>
        </p:spPr>
      </p:pic>
      <p:grpSp>
        <p:nvGrpSpPr>
          <p:cNvPr id="23" name="Group 22">
            <a:extLst>
              <a:ext uri="{FF2B5EF4-FFF2-40B4-BE49-F238E27FC236}">
                <a16:creationId xmlns:a16="http://schemas.microsoft.com/office/drawing/2014/main" id="{01A7CF74-CA87-43D8-B3E3-9A21E2B36B62}"/>
              </a:ext>
            </a:extLst>
          </p:cNvPr>
          <p:cNvGrpSpPr/>
          <p:nvPr/>
        </p:nvGrpSpPr>
        <p:grpSpPr>
          <a:xfrm>
            <a:off x="1735948" y="3895660"/>
            <a:ext cx="3652648" cy="1760643"/>
            <a:chOff x="1735948" y="3895660"/>
            <a:chExt cx="3652648" cy="1760643"/>
          </a:xfrm>
        </p:grpSpPr>
        <p:sp>
          <p:nvSpPr>
            <p:cNvPr id="119" name="Arrow: Right 118">
              <a:extLst>
                <a:ext uri="{FF2B5EF4-FFF2-40B4-BE49-F238E27FC236}">
                  <a16:creationId xmlns:a16="http://schemas.microsoft.com/office/drawing/2014/main" id="{A9017845-8C00-4E3C-9220-59A25A90BD6C}"/>
                </a:ext>
              </a:extLst>
            </p:cNvPr>
            <p:cNvSpPr/>
            <p:nvPr/>
          </p:nvSpPr>
          <p:spPr>
            <a:xfrm rot="2002288">
              <a:off x="1970485" y="4747784"/>
              <a:ext cx="623705" cy="164400"/>
            </a:xfrm>
            <a:prstGeom prst="rightArrow">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20" name="Arrow: Right 119">
              <a:extLst>
                <a:ext uri="{FF2B5EF4-FFF2-40B4-BE49-F238E27FC236}">
                  <a16:creationId xmlns:a16="http://schemas.microsoft.com/office/drawing/2014/main" id="{E32EC40C-F79B-438B-BCA1-55B0A24A45EE}"/>
                </a:ext>
              </a:extLst>
            </p:cNvPr>
            <p:cNvSpPr/>
            <p:nvPr/>
          </p:nvSpPr>
          <p:spPr>
            <a:xfrm>
              <a:off x="3664425" y="5118303"/>
              <a:ext cx="694995" cy="172999"/>
            </a:xfrm>
            <a:prstGeom prst="rightArrow">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pic>
          <p:nvPicPr>
            <p:cNvPr id="125" name="Picture 124" descr="A close up of a logo&#10;&#10;Description automatically generated">
              <a:extLst>
                <a:ext uri="{FF2B5EF4-FFF2-40B4-BE49-F238E27FC236}">
                  <a16:creationId xmlns:a16="http://schemas.microsoft.com/office/drawing/2014/main" id="{5D1AB22B-D34E-48FD-9CAF-E3BC9FCF27EE}"/>
                </a:ext>
              </a:extLst>
            </p:cNvPr>
            <p:cNvPicPr>
              <a:picLocks noChangeAspect="1"/>
            </p:cNvPicPr>
            <p:nvPr/>
          </p:nvPicPr>
          <p:blipFill rotWithShape="1">
            <a:blip r:embed="rId5">
              <a:extLst>
                <a:ext uri="{28A0092B-C50C-407E-A947-70E740481C1C}">
                  <a14:useLocalDpi xmlns:a14="http://schemas.microsoft.com/office/drawing/2010/main" val="0"/>
                </a:ext>
              </a:extLst>
            </a:blip>
            <a:srcRect l="29139" t="34197" r="48663" b="29629"/>
            <a:stretch/>
          </p:blipFill>
          <p:spPr>
            <a:xfrm>
              <a:off x="2283162" y="3895660"/>
              <a:ext cx="932317" cy="963551"/>
            </a:xfrm>
            <a:prstGeom prst="rect">
              <a:avLst/>
            </a:prstGeom>
          </p:spPr>
        </p:pic>
        <p:pic>
          <p:nvPicPr>
            <p:cNvPr id="127" name="Picture 126" descr="A close up of a device&#10;&#10;Description automatically generated">
              <a:extLst>
                <a:ext uri="{FF2B5EF4-FFF2-40B4-BE49-F238E27FC236}">
                  <a16:creationId xmlns:a16="http://schemas.microsoft.com/office/drawing/2014/main" id="{B8E765AE-2B63-4860-9DA2-0EFB54537220}"/>
                </a:ext>
              </a:extLst>
            </p:cNvPr>
            <p:cNvPicPr>
              <a:picLocks noChangeAspect="1"/>
            </p:cNvPicPr>
            <p:nvPr/>
          </p:nvPicPr>
          <p:blipFill rotWithShape="1">
            <a:blip r:embed="rId6">
              <a:extLst>
                <a:ext uri="{28A0092B-C50C-407E-A947-70E740481C1C}">
                  <a14:useLocalDpi xmlns:a14="http://schemas.microsoft.com/office/drawing/2010/main" val="0"/>
                </a:ext>
              </a:extLst>
            </a:blip>
            <a:srcRect l="48165" t="37293" r="31752" b="33644"/>
            <a:stretch/>
          </p:blipFill>
          <p:spPr>
            <a:xfrm>
              <a:off x="4481431" y="3906978"/>
              <a:ext cx="907165" cy="832578"/>
            </a:xfrm>
            <a:prstGeom prst="rect">
              <a:avLst/>
            </a:prstGeom>
          </p:spPr>
        </p:pic>
        <p:sp>
          <p:nvSpPr>
            <p:cNvPr id="132" name="Star: 4 Points 131">
              <a:extLst>
                <a:ext uri="{FF2B5EF4-FFF2-40B4-BE49-F238E27FC236}">
                  <a16:creationId xmlns:a16="http://schemas.microsoft.com/office/drawing/2014/main" id="{78756BB8-4FC1-4FB8-92F8-9470CA3DC5B5}"/>
                </a:ext>
              </a:extLst>
            </p:cNvPr>
            <p:cNvSpPr/>
            <p:nvPr/>
          </p:nvSpPr>
          <p:spPr>
            <a:xfrm>
              <a:off x="1855640" y="4150293"/>
              <a:ext cx="340341" cy="345948"/>
            </a:xfrm>
            <a:prstGeom prst="star4">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0C0"/>
                </a:solidFill>
                <a:effectLst/>
                <a:uLnTx/>
                <a:uFillTx/>
                <a:latin typeface="Calibri" panose="020F0502020204030204"/>
                <a:ea typeface="+mn-ea"/>
                <a:cs typeface="+mn-cs"/>
              </a:endParaRPr>
            </a:p>
          </p:txBody>
        </p:sp>
        <p:pic>
          <p:nvPicPr>
            <p:cNvPr id="133" name="Picture 132" descr="A close up of a logo&#10;&#10;Description automatically generated">
              <a:extLst>
                <a:ext uri="{FF2B5EF4-FFF2-40B4-BE49-F238E27FC236}">
                  <a16:creationId xmlns:a16="http://schemas.microsoft.com/office/drawing/2014/main" id="{DE971E0E-D4D7-437E-A8B9-0AFEC528DE8F}"/>
                </a:ext>
              </a:extLst>
            </p:cNvPr>
            <p:cNvPicPr>
              <a:picLocks noChangeAspect="1"/>
            </p:cNvPicPr>
            <p:nvPr/>
          </p:nvPicPr>
          <p:blipFill rotWithShape="1">
            <a:blip r:embed="rId2">
              <a:extLst>
                <a:ext uri="{28A0092B-C50C-407E-A947-70E740481C1C}">
                  <a14:useLocalDpi xmlns:a14="http://schemas.microsoft.com/office/drawing/2010/main" val="0"/>
                </a:ext>
              </a:extLst>
            </a:blip>
            <a:srcRect l="29756" t="26968" r="31554" b="30867"/>
            <a:stretch/>
          </p:blipFill>
          <p:spPr>
            <a:xfrm>
              <a:off x="3351991" y="4162089"/>
              <a:ext cx="1117920" cy="772636"/>
            </a:xfrm>
            <a:prstGeom prst="rect">
              <a:avLst/>
            </a:prstGeom>
          </p:spPr>
        </p:pic>
        <p:sp>
          <p:nvSpPr>
            <p:cNvPr id="135" name="Star: 4 Points 134">
              <a:extLst>
                <a:ext uri="{FF2B5EF4-FFF2-40B4-BE49-F238E27FC236}">
                  <a16:creationId xmlns:a16="http://schemas.microsoft.com/office/drawing/2014/main" id="{C6D25F11-6DDD-4098-BB3C-DCC39295EE01}"/>
                </a:ext>
              </a:extLst>
            </p:cNvPr>
            <p:cNvSpPr/>
            <p:nvPr/>
          </p:nvSpPr>
          <p:spPr>
            <a:xfrm>
              <a:off x="3034641" y="4732057"/>
              <a:ext cx="340341" cy="345948"/>
            </a:xfrm>
            <a:prstGeom prst="star4">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0C0"/>
                </a:solidFill>
                <a:effectLst/>
                <a:uLnTx/>
                <a:uFillTx/>
                <a:latin typeface="Calibri" panose="020F0502020204030204"/>
                <a:ea typeface="+mn-ea"/>
                <a:cs typeface="+mn-cs"/>
              </a:endParaRPr>
            </a:p>
          </p:txBody>
        </p:sp>
        <p:sp>
          <p:nvSpPr>
            <p:cNvPr id="136" name="Star: 4 Points 135">
              <a:extLst>
                <a:ext uri="{FF2B5EF4-FFF2-40B4-BE49-F238E27FC236}">
                  <a16:creationId xmlns:a16="http://schemas.microsoft.com/office/drawing/2014/main" id="{A41E6070-5E0F-43A9-BD5D-3D96E8C3D6F0}"/>
                </a:ext>
              </a:extLst>
            </p:cNvPr>
            <p:cNvSpPr/>
            <p:nvPr/>
          </p:nvSpPr>
          <p:spPr>
            <a:xfrm>
              <a:off x="4556408" y="4739556"/>
              <a:ext cx="340341" cy="345948"/>
            </a:xfrm>
            <a:prstGeom prst="star4">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0C0"/>
                </a:solidFill>
                <a:effectLst/>
                <a:uLnTx/>
                <a:uFillTx/>
                <a:latin typeface="Calibri" panose="020F0502020204030204"/>
                <a:ea typeface="+mn-ea"/>
                <a:cs typeface="+mn-cs"/>
              </a:endParaRPr>
            </a:p>
          </p:txBody>
        </p:sp>
        <p:sp>
          <p:nvSpPr>
            <p:cNvPr id="129" name="Flowchart: Connector 128">
              <a:extLst>
                <a:ext uri="{FF2B5EF4-FFF2-40B4-BE49-F238E27FC236}">
                  <a16:creationId xmlns:a16="http://schemas.microsoft.com/office/drawing/2014/main" id="{A4053461-E385-4731-8CF8-ADC490A33ABD}"/>
                </a:ext>
              </a:extLst>
            </p:cNvPr>
            <p:cNvSpPr/>
            <p:nvPr/>
          </p:nvSpPr>
          <p:spPr>
            <a:xfrm>
              <a:off x="1735948" y="4770045"/>
              <a:ext cx="343010" cy="317972"/>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kern="0">
                  <a:solidFill>
                    <a:prstClr val="black"/>
                  </a:solidFill>
                  <a:latin typeface="Calibri" panose="020F0502020204030204"/>
                </a:rPr>
                <a:t>8</a:t>
              </a:r>
            </a:p>
          </p:txBody>
        </p:sp>
        <p:sp>
          <p:nvSpPr>
            <p:cNvPr id="140" name="Flowchart: Connector 139">
              <a:extLst>
                <a:ext uri="{FF2B5EF4-FFF2-40B4-BE49-F238E27FC236}">
                  <a16:creationId xmlns:a16="http://schemas.microsoft.com/office/drawing/2014/main" id="{350B9E29-675C-47BF-9B80-04D82FF1400E}"/>
                </a:ext>
              </a:extLst>
            </p:cNvPr>
            <p:cNvSpPr/>
            <p:nvPr/>
          </p:nvSpPr>
          <p:spPr>
            <a:xfrm>
              <a:off x="3840417" y="5338331"/>
              <a:ext cx="343010" cy="317972"/>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kern="0">
                  <a:solidFill>
                    <a:prstClr val="black"/>
                  </a:solidFill>
                  <a:latin typeface="Calibri" panose="020F0502020204030204"/>
                </a:rPr>
                <a:t>8</a:t>
              </a:r>
            </a:p>
          </p:txBody>
        </p:sp>
      </p:grpSp>
      <p:grpSp>
        <p:nvGrpSpPr>
          <p:cNvPr id="24" name="Group 23">
            <a:extLst>
              <a:ext uri="{FF2B5EF4-FFF2-40B4-BE49-F238E27FC236}">
                <a16:creationId xmlns:a16="http://schemas.microsoft.com/office/drawing/2014/main" id="{6FFF4730-114C-48EB-9240-A54F9D78CE60}"/>
              </a:ext>
            </a:extLst>
          </p:cNvPr>
          <p:cNvGrpSpPr/>
          <p:nvPr/>
        </p:nvGrpSpPr>
        <p:grpSpPr>
          <a:xfrm>
            <a:off x="5316005" y="3321001"/>
            <a:ext cx="1721336" cy="1545378"/>
            <a:chOff x="5316005" y="3321001"/>
            <a:chExt cx="1721336" cy="1545378"/>
          </a:xfrm>
        </p:grpSpPr>
        <p:sp>
          <p:nvSpPr>
            <p:cNvPr id="122" name="Arrow: Curved Up 121">
              <a:extLst>
                <a:ext uri="{FF2B5EF4-FFF2-40B4-BE49-F238E27FC236}">
                  <a16:creationId xmlns:a16="http://schemas.microsoft.com/office/drawing/2014/main" id="{7CF5DC87-62C5-4FA8-B428-BC1F3AC98750}"/>
                </a:ext>
              </a:extLst>
            </p:cNvPr>
            <p:cNvSpPr/>
            <p:nvPr/>
          </p:nvSpPr>
          <p:spPr>
            <a:xfrm rot="19140210">
              <a:off x="5420879" y="4477717"/>
              <a:ext cx="774022" cy="310125"/>
            </a:xfrm>
            <a:prstGeom prst="curvedUpArrow">
              <a:avLst>
                <a:gd name="adj1" fmla="val 25000"/>
                <a:gd name="adj2" fmla="val 50000"/>
                <a:gd name="adj3" fmla="val 30393"/>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137" name="Picture 136" descr="A close up of a logo&#10;&#10;Description automatically generated">
              <a:extLst>
                <a:ext uri="{FF2B5EF4-FFF2-40B4-BE49-F238E27FC236}">
                  <a16:creationId xmlns:a16="http://schemas.microsoft.com/office/drawing/2014/main" id="{CF3315FA-D613-4323-9ECD-A9FA0034EBD9}"/>
                </a:ext>
              </a:extLst>
            </p:cNvPr>
            <p:cNvPicPr>
              <a:picLocks noChangeAspect="1"/>
            </p:cNvPicPr>
            <p:nvPr/>
          </p:nvPicPr>
          <p:blipFill rotWithShape="1">
            <a:blip r:embed="rId2">
              <a:extLst>
                <a:ext uri="{28A0092B-C50C-407E-A947-70E740481C1C}">
                  <a14:useLocalDpi xmlns:a14="http://schemas.microsoft.com/office/drawing/2010/main" val="0"/>
                </a:ext>
              </a:extLst>
            </a:blip>
            <a:srcRect l="29756" t="26968" r="31554" b="30867"/>
            <a:stretch/>
          </p:blipFill>
          <p:spPr>
            <a:xfrm>
              <a:off x="5316005" y="3339880"/>
              <a:ext cx="1211469" cy="837291"/>
            </a:xfrm>
            <a:prstGeom prst="rect">
              <a:avLst/>
            </a:prstGeom>
          </p:spPr>
        </p:pic>
        <p:sp>
          <p:nvSpPr>
            <p:cNvPr id="138" name="Star: 4 Points 137">
              <a:extLst>
                <a:ext uri="{FF2B5EF4-FFF2-40B4-BE49-F238E27FC236}">
                  <a16:creationId xmlns:a16="http://schemas.microsoft.com/office/drawing/2014/main" id="{1B52E06B-5E32-4332-B314-33EAC1EB190A}"/>
                </a:ext>
              </a:extLst>
            </p:cNvPr>
            <p:cNvSpPr/>
            <p:nvPr/>
          </p:nvSpPr>
          <p:spPr>
            <a:xfrm>
              <a:off x="5524679" y="4241793"/>
              <a:ext cx="340341" cy="345948"/>
            </a:xfrm>
            <a:prstGeom prst="star4">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0C0"/>
                </a:solidFill>
                <a:effectLst/>
                <a:uLnTx/>
                <a:uFillTx/>
                <a:latin typeface="Calibri" panose="020F0502020204030204"/>
                <a:ea typeface="+mn-ea"/>
                <a:cs typeface="+mn-cs"/>
              </a:endParaRPr>
            </a:p>
          </p:txBody>
        </p:sp>
        <p:sp>
          <p:nvSpPr>
            <p:cNvPr id="126" name="Arrow: Right 125">
              <a:extLst>
                <a:ext uri="{FF2B5EF4-FFF2-40B4-BE49-F238E27FC236}">
                  <a16:creationId xmlns:a16="http://schemas.microsoft.com/office/drawing/2014/main" id="{0342D4C0-9C00-4C2F-9F10-E065FCCFF242}"/>
                </a:ext>
              </a:extLst>
            </p:cNvPr>
            <p:cNvSpPr/>
            <p:nvPr/>
          </p:nvSpPr>
          <p:spPr>
            <a:xfrm>
              <a:off x="6561023" y="3807471"/>
              <a:ext cx="476318" cy="176377"/>
            </a:xfrm>
            <a:prstGeom prst="right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Flowchart: Connector 130">
              <a:extLst>
                <a:ext uri="{FF2B5EF4-FFF2-40B4-BE49-F238E27FC236}">
                  <a16:creationId xmlns:a16="http://schemas.microsoft.com/office/drawing/2014/main" id="{59F5BE35-34EB-4030-8FD2-A663FCB18094}"/>
                </a:ext>
              </a:extLst>
            </p:cNvPr>
            <p:cNvSpPr/>
            <p:nvPr/>
          </p:nvSpPr>
          <p:spPr>
            <a:xfrm>
              <a:off x="6607893" y="3321001"/>
              <a:ext cx="343010" cy="317972"/>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kern="0">
                  <a:solidFill>
                    <a:prstClr val="black"/>
                  </a:solidFill>
                  <a:latin typeface="Calibri" panose="020F0502020204030204"/>
                </a:rPr>
                <a:t>9</a:t>
              </a:r>
            </a:p>
          </p:txBody>
        </p:sp>
        <p:sp>
          <p:nvSpPr>
            <p:cNvPr id="141" name="Flowchart: Connector 140">
              <a:extLst>
                <a:ext uri="{FF2B5EF4-FFF2-40B4-BE49-F238E27FC236}">
                  <a16:creationId xmlns:a16="http://schemas.microsoft.com/office/drawing/2014/main" id="{73A105BF-690A-41BE-B189-AF7F1C576FA0}"/>
                </a:ext>
              </a:extLst>
            </p:cNvPr>
            <p:cNvSpPr/>
            <p:nvPr/>
          </p:nvSpPr>
          <p:spPr>
            <a:xfrm>
              <a:off x="6132101" y="4548407"/>
              <a:ext cx="343010" cy="317972"/>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kern="0">
                  <a:solidFill>
                    <a:prstClr val="black"/>
                  </a:solidFill>
                  <a:latin typeface="Calibri" panose="020F0502020204030204"/>
                </a:rPr>
                <a:t>9</a:t>
              </a:r>
            </a:p>
          </p:txBody>
        </p:sp>
      </p:grpSp>
      <p:grpSp>
        <p:nvGrpSpPr>
          <p:cNvPr id="25" name="Group 24">
            <a:extLst>
              <a:ext uri="{FF2B5EF4-FFF2-40B4-BE49-F238E27FC236}">
                <a16:creationId xmlns:a16="http://schemas.microsoft.com/office/drawing/2014/main" id="{C6CDA049-75D7-40B0-95A2-C519F95E6AF1}"/>
              </a:ext>
            </a:extLst>
          </p:cNvPr>
          <p:cNvGrpSpPr/>
          <p:nvPr/>
        </p:nvGrpSpPr>
        <p:grpSpPr>
          <a:xfrm>
            <a:off x="7031323" y="3342183"/>
            <a:ext cx="1965979" cy="837291"/>
            <a:chOff x="7031323" y="3342183"/>
            <a:chExt cx="1965979" cy="837291"/>
          </a:xfrm>
        </p:grpSpPr>
        <p:pic>
          <p:nvPicPr>
            <p:cNvPr id="124" name="Picture 123" descr="A close up of a logo&#10;&#10;Description automatically generated">
              <a:extLst>
                <a:ext uri="{FF2B5EF4-FFF2-40B4-BE49-F238E27FC236}">
                  <a16:creationId xmlns:a16="http://schemas.microsoft.com/office/drawing/2014/main" id="{A1120A8B-EDFD-48FB-A7FB-9019CF986C79}"/>
                </a:ext>
              </a:extLst>
            </p:cNvPr>
            <p:cNvPicPr>
              <a:picLocks noChangeAspect="1"/>
            </p:cNvPicPr>
            <p:nvPr/>
          </p:nvPicPr>
          <p:blipFill rotWithShape="1">
            <a:blip r:embed="rId2">
              <a:extLst>
                <a:ext uri="{28A0092B-C50C-407E-A947-70E740481C1C}">
                  <a14:useLocalDpi xmlns:a14="http://schemas.microsoft.com/office/drawing/2010/main" val="0"/>
                </a:ext>
              </a:extLst>
            </a:blip>
            <a:srcRect l="29756" t="26968" r="31554" b="30867"/>
            <a:stretch/>
          </p:blipFill>
          <p:spPr>
            <a:xfrm>
              <a:off x="7031323" y="3342183"/>
              <a:ext cx="1211469" cy="837291"/>
            </a:xfrm>
            <a:prstGeom prst="rect">
              <a:avLst/>
            </a:prstGeom>
          </p:spPr>
        </p:pic>
        <p:grpSp>
          <p:nvGrpSpPr>
            <p:cNvPr id="20" name="Group 19">
              <a:extLst>
                <a:ext uri="{FF2B5EF4-FFF2-40B4-BE49-F238E27FC236}">
                  <a16:creationId xmlns:a16="http://schemas.microsoft.com/office/drawing/2014/main" id="{AE4775E0-F001-45D7-AB97-5FC79ACF73E5}"/>
                </a:ext>
              </a:extLst>
            </p:cNvPr>
            <p:cNvGrpSpPr/>
            <p:nvPr/>
          </p:nvGrpSpPr>
          <p:grpSpPr>
            <a:xfrm>
              <a:off x="8585010" y="3486387"/>
              <a:ext cx="412292" cy="338675"/>
              <a:chOff x="8585010" y="3486387"/>
              <a:chExt cx="412292" cy="338675"/>
            </a:xfrm>
          </p:grpSpPr>
          <p:sp>
            <p:nvSpPr>
              <p:cNvPr id="151" name="Flowchart: Connector 150">
                <a:extLst>
                  <a:ext uri="{FF2B5EF4-FFF2-40B4-BE49-F238E27FC236}">
                    <a16:creationId xmlns:a16="http://schemas.microsoft.com/office/drawing/2014/main" id="{59DFD99B-6961-47DB-9EAB-3F27E1907B9A}"/>
                  </a:ext>
                </a:extLst>
              </p:cNvPr>
              <p:cNvSpPr/>
              <p:nvPr/>
            </p:nvSpPr>
            <p:spPr>
              <a:xfrm>
                <a:off x="8628037" y="3507090"/>
                <a:ext cx="343010" cy="317972"/>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black"/>
                  </a:solidFill>
                  <a:latin typeface="Calibri" panose="020F0502020204030204"/>
                </a:endParaRPr>
              </a:p>
            </p:txBody>
          </p:sp>
          <p:sp>
            <p:nvSpPr>
              <p:cNvPr id="150" name="TextBox 149">
                <a:extLst>
                  <a:ext uri="{FF2B5EF4-FFF2-40B4-BE49-F238E27FC236}">
                    <a16:creationId xmlns:a16="http://schemas.microsoft.com/office/drawing/2014/main" id="{E1F7DB7D-482D-49E8-8385-348BEA78F1F8}"/>
                  </a:ext>
                </a:extLst>
              </p:cNvPr>
              <p:cNvSpPr txBox="1"/>
              <p:nvPr/>
            </p:nvSpPr>
            <p:spPr>
              <a:xfrm>
                <a:off x="8585010" y="3486387"/>
                <a:ext cx="412292" cy="338554"/>
              </a:xfrm>
              <a:prstGeom prst="rect">
                <a:avLst/>
              </a:prstGeom>
              <a:noFill/>
            </p:spPr>
            <p:txBody>
              <a:bodyPr wrap="none" rtlCol="0">
                <a:spAutoFit/>
              </a:bodyPr>
              <a:lstStyle/>
              <a:p>
                <a:r>
                  <a:rPr lang="en-US" sz="1600"/>
                  <a:t>10</a:t>
                </a:r>
                <a:endParaRPr lang="en-US" sz="1200"/>
              </a:p>
            </p:txBody>
          </p:sp>
        </p:grpSp>
        <p:sp>
          <p:nvSpPr>
            <p:cNvPr id="153" name="Octagon 152">
              <a:extLst>
                <a:ext uri="{FF2B5EF4-FFF2-40B4-BE49-F238E27FC236}">
                  <a16:creationId xmlns:a16="http://schemas.microsoft.com/office/drawing/2014/main" id="{A78AED4D-68C3-4B58-888C-B4D3B3E43016}"/>
                </a:ext>
              </a:extLst>
            </p:cNvPr>
            <p:cNvSpPr/>
            <p:nvPr/>
          </p:nvSpPr>
          <p:spPr>
            <a:xfrm>
              <a:off x="8163730" y="3504453"/>
              <a:ext cx="212719" cy="212719"/>
            </a:xfrm>
            <a:prstGeom prst="octagon">
              <a:avLst/>
            </a:prstGeom>
            <a:solidFill>
              <a:srgbClr val="FF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sp>
        <p:nvSpPr>
          <p:cNvPr id="85" name="TextBox 84">
            <a:extLst>
              <a:ext uri="{FF2B5EF4-FFF2-40B4-BE49-F238E27FC236}">
                <a16:creationId xmlns:a16="http://schemas.microsoft.com/office/drawing/2014/main" id="{9B47D9D8-17DC-4ABF-B212-3048DC80D3B8}"/>
              </a:ext>
            </a:extLst>
          </p:cNvPr>
          <p:cNvSpPr txBox="1"/>
          <p:nvPr/>
        </p:nvSpPr>
        <p:spPr>
          <a:xfrm>
            <a:off x="9420531" y="3083716"/>
            <a:ext cx="2707269" cy="1384995"/>
          </a:xfrm>
          <a:prstGeom prst="rect">
            <a:avLst/>
          </a:prstGeom>
          <a:solidFill>
            <a:schemeClr val="bg1"/>
          </a:solidFill>
          <a:ln>
            <a:solidFill>
              <a:schemeClr val="tx1"/>
            </a:solidFill>
          </a:ln>
        </p:spPr>
        <p:txBody>
          <a:bodyPr wrap="square" rtlCol="0">
            <a:spAutoFit/>
          </a:bodyPr>
          <a:lstStyle/>
          <a:p>
            <a:pPr algn="ctr"/>
            <a:r>
              <a:rPr lang="en-US" sz="1200" b="1"/>
              <a:t>Each test will be individually tested between:</a:t>
            </a:r>
          </a:p>
          <a:p>
            <a:pPr algn="ctr"/>
            <a:r>
              <a:rPr lang="en-US" sz="1200"/>
              <a:t>March 17</a:t>
            </a:r>
            <a:r>
              <a:rPr lang="en-US" sz="1200" baseline="30000"/>
              <a:t>th</a:t>
            </a:r>
            <a:r>
              <a:rPr lang="en-US" sz="1200"/>
              <a:t> – April 9</a:t>
            </a:r>
            <a:r>
              <a:rPr lang="en-US" sz="1200" baseline="30000"/>
              <a:t>th</a:t>
            </a:r>
            <a:endParaRPr lang="en-US" sz="1200"/>
          </a:p>
          <a:p>
            <a:pPr algn="ctr"/>
            <a:endParaRPr lang="en-US" sz="1200"/>
          </a:p>
          <a:p>
            <a:pPr algn="ctr"/>
            <a:r>
              <a:rPr lang="en-US" sz="1200" b="1"/>
              <a:t>The full system test will be conducted between:</a:t>
            </a:r>
            <a:endParaRPr lang="en-US" sz="1200"/>
          </a:p>
          <a:p>
            <a:pPr algn="ctr"/>
            <a:r>
              <a:rPr lang="en-US" sz="1200"/>
              <a:t>April 10</a:t>
            </a:r>
            <a:r>
              <a:rPr lang="en-US" sz="1200" baseline="30000"/>
              <a:t>th</a:t>
            </a:r>
            <a:r>
              <a:rPr lang="en-US" sz="1200"/>
              <a:t> – April 20</a:t>
            </a:r>
            <a:r>
              <a:rPr lang="en-US" sz="1200" baseline="30000"/>
              <a:t>th</a:t>
            </a:r>
            <a:r>
              <a:rPr lang="en-US" sz="1200"/>
              <a:t> </a:t>
            </a:r>
          </a:p>
        </p:txBody>
      </p:sp>
    </p:spTree>
    <p:extLst>
      <p:ext uri="{BB962C8B-B14F-4D97-AF65-F5344CB8AC3E}">
        <p14:creationId xmlns:p14="http://schemas.microsoft.com/office/powerpoint/2010/main" val="259188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E1626-DF60-504B-BC25-765179BE698A}"/>
              </a:ext>
            </a:extLst>
          </p:cNvPr>
          <p:cNvSpPr>
            <a:spLocks noGrp="1"/>
          </p:cNvSpPr>
          <p:nvPr>
            <p:ph type="title"/>
          </p:nvPr>
        </p:nvSpPr>
        <p:spPr/>
        <p:txBody>
          <a:bodyPr/>
          <a:lstStyle/>
          <a:p>
            <a:r>
              <a:rPr lang="en-US"/>
              <a:t>Safety</a:t>
            </a:r>
          </a:p>
        </p:txBody>
      </p:sp>
      <p:graphicFrame>
        <p:nvGraphicFramePr>
          <p:cNvPr id="6" name="Content Placeholder 5">
            <a:extLst>
              <a:ext uri="{FF2B5EF4-FFF2-40B4-BE49-F238E27FC236}">
                <a16:creationId xmlns:a16="http://schemas.microsoft.com/office/drawing/2014/main" id="{16D3EBD1-C91E-F541-B080-C9A326EBF187}"/>
              </a:ext>
            </a:extLst>
          </p:cNvPr>
          <p:cNvGraphicFramePr>
            <a:graphicFrameLocks noGrp="1"/>
          </p:cNvGraphicFramePr>
          <p:nvPr>
            <p:ph idx="1"/>
            <p:extLst>
              <p:ext uri="{D42A27DB-BD31-4B8C-83A1-F6EECF244321}">
                <p14:modId xmlns:p14="http://schemas.microsoft.com/office/powerpoint/2010/main" val="2855528228"/>
              </p:ext>
            </p:extLst>
          </p:nvPr>
        </p:nvGraphicFramePr>
        <p:xfrm>
          <a:off x="971550" y="1331482"/>
          <a:ext cx="10496550" cy="4866640"/>
        </p:xfrm>
        <a:graphic>
          <a:graphicData uri="http://schemas.openxmlformats.org/drawingml/2006/table">
            <a:tbl>
              <a:tblPr firstRow="1" bandRow="1">
                <a:tableStyleId>{073A0DAA-6AF3-43AB-8588-CEC1D06C72B9}</a:tableStyleId>
              </a:tblPr>
              <a:tblGrid>
                <a:gridCol w="3498850">
                  <a:extLst>
                    <a:ext uri="{9D8B030D-6E8A-4147-A177-3AD203B41FA5}">
                      <a16:colId xmlns:a16="http://schemas.microsoft.com/office/drawing/2014/main" val="3902546572"/>
                    </a:ext>
                  </a:extLst>
                </a:gridCol>
                <a:gridCol w="5155299">
                  <a:extLst>
                    <a:ext uri="{9D8B030D-6E8A-4147-A177-3AD203B41FA5}">
                      <a16:colId xmlns:a16="http://schemas.microsoft.com/office/drawing/2014/main" val="3945805804"/>
                    </a:ext>
                  </a:extLst>
                </a:gridCol>
                <a:gridCol w="1842401">
                  <a:extLst>
                    <a:ext uri="{9D8B030D-6E8A-4147-A177-3AD203B41FA5}">
                      <a16:colId xmlns:a16="http://schemas.microsoft.com/office/drawing/2014/main" val="2471452205"/>
                    </a:ext>
                  </a:extLst>
                </a:gridCol>
              </a:tblGrid>
              <a:tr h="370840">
                <a:tc>
                  <a:txBody>
                    <a:bodyPr/>
                    <a:lstStyle/>
                    <a:p>
                      <a:r>
                        <a:rPr lang="en-US"/>
                        <a:t>Safety Risk</a:t>
                      </a:r>
                    </a:p>
                  </a:txBody>
                  <a:tcPr/>
                </a:tc>
                <a:tc>
                  <a:txBody>
                    <a:bodyPr/>
                    <a:lstStyle/>
                    <a:p>
                      <a:r>
                        <a:rPr lang="en-US"/>
                        <a:t>Mitigation</a:t>
                      </a:r>
                    </a:p>
                  </a:txBody>
                  <a:tcPr/>
                </a:tc>
                <a:tc>
                  <a:txBody>
                    <a:bodyPr/>
                    <a:lstStyle/>
                    <a:p>
                      <a:r>
                        <a:rPr lang="en-US"/>
                        <a:t>Procedure</a:t>
                      </a:r>
                    </a:p>
                  </a:txBody>
                  <a:tcPr/>
                </a:tc>
                <a:extLst>
                  <a:ext uri="{0D108BD9-81ED-4DB2-BD59-A6C34878D82A}">
                    <a16:rowId xmlns:a16="http://schemas.microsoft.com/office/drawing/2014/main" val="798073819"/>
                  </a:ext>
                </a:extLst>
              </a:tr>
              <a:tr h="370840">
                <a:tc>
                  <a:txBody>
                    <a:bodyPr/>
                    <a:lstStyle/>
                    <a:p>
                      <a:r>
                        <a:rPr lang="en-US" sz="1600" b="1">
                          <a:solidFill>
                            <a:schemeClr val="accent1"/>
                          </a:solidFill>
                        </a:rPr>
                        <a:t>Lose control of mobility system</a:t>
                      </a:r>
                    </a:p>
                  </a:txBody>
                  <a:tcPr/>
                </a:tc>
                <a:tc>
                  <a:txBody>
                    <a:bodyPr/>
                    <a:lstStyle/>
                    <a:p>
                      <a:r>
                        <a:rPr lang="en-US" sz="1600" b="1">
                          <a:solidFill>
                            <a:schemeClr val="accent1"/>
                          </a:solidFill>
                        </a:rPr>
                        <a:t>Kill switch implementation</a:t>
                      </a:r>
                    </a:p>
                  </a:txBody>
                  <a:tcPr/>
                </a:tc>
                <a:tc>
                  <a:txBody>
                    <a:bodyPr/>
                    <a:lstStyle/>
                    <a:p>
                      <a:r>
                        <a:rPr lang="en-US" b="1">
                          <a:solidFill>
                            <a:schemeClr val="accent1"/>
                          </a:solidFill>
                        </a:rPr>
                        <a:t>Operations</a:t>
                      </a:r>
                    </a:p>
                  </a:txBody>
                  <a:tcPr/>
                </a:tc>
                <a:extLst>
                  <a:ext uri="{0D108BD9-81ED-4DB2-BD59-A6C34878D82A}">
                    <a16:rowId xmlns:a16="http://schemas.microsoft.com/office/drawing/2014/main" val="2401046033"/>
                  </a:ext>
                </a:extLst>
              </a:tr>
              <a:tr h="370840">
                <a:tc>
                  <a:txBody>
                    <a:bodyPr/>
                    <a:lstStyle/>
                    <a:p>
                      <a:r>
                        <a:rPr lang="en-US" sz="1600"/>
                        <a:t>Over-discharge of battery </a:t>
                      </a:r>
                    </a:p>
                  </a:txBody>
                  <a:tcPr/>
                </a:tc>
                <a:tc>
                  <a:txBody>
                    <a:bodyPr/>
                    <a:lstStyle/>
                    <a:p>
                      <a:r>
                        <a:rPr lang="en-US" sz="1600"/>
                        <a:t>Check battery levels before and between tests</a:t>
                      </a:r>
                    </a:p>
                  </a:txBody>
                  <a:tcPr/>
                </a:tc>
                <a:tc>
                  <a:txBody>
                    <a:bodyPr/>
                    <a:lstStyle/>
                    <a:p>
                      <a:r>
                        <a:rPr lang="en-US"/>
                        <a:t>Operations</a:t>
                      </a:r>
                    </a:p>
                  </a:txBody>
                  <a:tcPr/>
                </a:tc>
                <a:extLst>
                  <a:ext uri="{0D108BD9-81ED-4DB2-BD59-A6C34878D82A}">
                    <a16:rowId xmlns:a16="http://schemas.microsoft.com/office/drawing/2014/main" val="411960720"/>
                  </a:ext>
                </a:extLst>
              </a:tr>
              <a:tr h="370840">
                <a:tc>
                  <a:txBody>
                    <a:bodyPr/>
                    <a:lstStyle/>
                    <a:p>
                      <a:r>
                        <a:rPr lang="en-US" sz="1600"/>
                        <a:t>Circuit shortages</a:t>
                      </a:r>
                    </a:p>
                  </a:txBody>
                  <a:tcPr/>
                </a:tc>
                <a:tc>
                  <a:txBody>
                    <a:bodyPr/>
                    <a:lstStyle/>
                    <a:p>
                      <a:r>
                        <a:rPr lang="en-US" sz="1600"/>
                        <a:t>Ensure power is off until connections have been verified</a:t>
                      </a:r>
                    </a:p>
                  </a:txBody>
                  <a:tcPr/>
                </a:tc>
                <a:tc>
                  <a:txBody>
                    <a:bodyPr/>
                    <a:lstStyle/>
                    <a:p>
                      <a:r>
                        <a:rPr lang="en-US"/>
                        <a:t>Operations</a:t>
                      </a:r>
                    </a:p>
                  </a:txBody>
                  <a:tcPr/>
                </a:tc>
                <a:extLst>
                  <a:ext uri="{0D108BD9-81ED-4DB2-BD59-A6C34878D82A}">
                    <a16:rowId xmlns:a16="http://schemas.microsoft.com/office/drawing/2014/main" val="1674588477"/>
                  </a:ext>
                </a:extLst>
              </a:tr>
              <a:tr h="370840">
                <a:tc>
                  <a:txBody>
                    <a:bodyPr/>
                    <a:lstStyle/>
                    <a:p>
                      <a:r>
                        <a:rPr lang="en-US" sz="1600" b="1">
                          <a:solidFill>
                            <a:schemeClr val="accent1"/>
                          </a:solidFill>
                        </a:rPr>
                        <a:t>Temporary electronics housing, metal components in contact with baseplate </a:t>
                      </a:r>
                    </a:p>
                  </a:txBody>
                  <a:tcPr/>
                </a:tc>
                <a:tc>
                  <a:txBody>
                    <a:bodyPr/>
                    <a:lstStyle/>
                    <a:p>
                      <a:r>
                        <a:rPr lang="en-US" sz="1600" b="1">
                          <a:solidFill>
                            <a:schemeClr val="accent1"/>
                          </a:solidFill>
                        </a:rPr>
                        <a:t>Secure to CSR with adjustable Velcro/tape only on acrylic platforms</a:t>
                      </a:r>
                    </a:p>
                  </a:txBody>
                  <a:tcPr/>
                </a:tc>
                <a:tc>
                  <a:txBody>
                    <a:bodyPr/>
                    <a:lstStyle/>
                    <a:p>
                      <a:r>
                        <a:rPr lang="en-US" b="1">
                          <a:solidFill>
                            <a:schemeClr val="accent1"/>
                          </a:solidFill>
                        </a:rPr>
                        <a:t>Operations</a:t>
                      </a:r>
                    </a:p>
                  </a:txBody>
                  <a:tcPr/>
                </a:tc>
                <a:extLst>
                  <a:ext uri="{0D108BD9-81ED-4DB2-BD59-A6C34878D82A}">
                    <a16:rowId xmlns:a16="http://schemas.microsoft.com/office/drawing/2014/main" val="2110958127"/>
                  </a:ext>
                </a:extLst>
              </a:tr>
              <a:tr h="370840">
                <a:tc>
                  <a:txBody>
                    <a:bodyPr/>
                    <a:lstStyle/>
                    <a:p>
                      <a:r>
                        <a:rPr lang="en-US" sz="1600"/>
                        <a:t>Hazards to exposed connections in testing phase</a:t>
                      </a:r>
                    </a:p>
                  </a:txBody>
                  <a:tcPr/>
                </a:tc>
                <a:tc>
                  <a:txBody>
                    <a:bodyPr/>
                    <a:lstStyle/>
                    <a:p>
                      <a:r>
                        <a:rPr lang="en-US" sz="1600"/>
                        <a:t>Tape all connections</a:t>
                      </a:r>
                    </a:p>
                  </a:txBody>
                  <a:tcPr/>
                </a:tc>
                <a:tc>
                  <a:txBody>
                    <a:bodyPr/>
                    <a:lstStyle/>
                    <a:p>
                      <a:r>
                        <a:rPr lang="en-US"/>
                        <a:t>Operations</a:t>
                      </a:r>
                    </a:p>
                  </a:txBody>
                  <a:tcPr/>
                </a:tc>
                <a:extLst>
                  <a:ext uri="{0D108BD9-81ED-4DB2-BD59-A6C34878D82A}">
                    <a16:rowId xmlns:a16="http://schemas.microsoft.com/office/drawing/2014/main" val="2757550506"/>
                  </a:ext>
                </a:extLst>
              </a:tr>
              <a:tr h="370840">
                <a:tc>
                  <a:txBody>
                    <a:bodyPr/>
                    <a:lstStyle/>
                    <a:p>
                      <a:r>
                        <a:rPr lang="en-US" sz="1600"/>
                        <a:t>Non-wireless communication USB cord</a:t>
                      </a:r>
                    </a:p>
                  </a:txBody>
                  <a:tcPr/>
                </a:tc>
                <a:tc>
                  <a:txBody>
                    <a:bodyPr/>
                    <a:lstStyle/>
                    <a:p>
                      <a:r>
                        <a:rPr lang="en-US" sz="1600"/>
                        <a:t>Have a member hold the USB above CSR and be cautious, do not let the cord drag or rapidly turn CSR </a:t>
                      </a:r>
                    </a:p>
                  </a:txBody>
                  <a:tcPr/>
                </a:tc>
                <a:tc>
                  <a:txBody>
                    <a:bodyPr/>
                    <a:lstStyle/>
                    <a:p>
                      <a:r>
                        <a:rPr lang="en-US"/>
                        <a:t>Operations</a:t>
                      </a:r>
                    </a:p>
                  </a:txBody>
                  <a:tcPr/>
                </a:tc>
                <a:extLst>
                  <a:ext uri="{0D108BD9-81ED-4DB2-BD59-A6C34878D82A}">
                    <a16:rowId xmlns:a16="http://schemas.microsoft.com/office/drawing/2014/main" val="2251317453"/>
                  </a:ext>
                </a:extLst>
              </a:tr>
              <a:tr h="370840">
                <a:tc>
                  <a:txBody>
                    <a:bodyPr/>
                    <a:lstStyle/>
                    <a:p>
                      <a:r>
                        <a:rPr lang="en-US" sz="1600" b="0">
                          <a:solidFill>
                            <a:schemeClr val="tx1"/>
                          </a:solidFill>
                        </a:rPr>
                        <a:t>Damage when transporting CSR</a:t>
                      </a:r>
                    </a:p>
                  </a:txBody>
                  <a:tcPr/>
                </a:tc>
                <a:tc>
                  <a:txBody>
                    <a:bodyPr/>
                    <a:lstStyle/>
                    <a:p>
                      <a:r>
                        <a:rPr lang="en-US" sz="1600" b="0">
                          <a:solidFill>
                            <a:schemeClr val="tx1"/>
                          </a:solidFill>
                        </a:rPr>
                        <a:t>Use the mobile toolbox when transporting the CSR</a:t>
                      </a:r>
                    </a:p>
                  </a:txBody>
                  <a:tcPr/>
                </a:tc>
                <a:tc>
                  <a:txBody>
                    <a:bodyPr/>
                    <a:lstStyle/>
                    <a:p>
                      <a:r>
                        <a:rPr lang="en-US" b="0">
                          <a:solidFill>
                            <a:schemeClr val="tx1"/>
                          </a:solidFill>
                        </a:rPr>
                        <a:t>Transportation</a:t>
                      </a:r>
                    </a:p>
                  </a:txBody>
                  <a:tcPr/>
                </a:tc>
                <a:extLst>
                  <a:ext uri="{0D108BD9-81ED-4DB2-BD59-A6C34878D82A}">
                    <a16:rowId xmlns:a16="http://schemas.microsoft.com/office/drawing/2014/main" val="1092482355"/>
                  </a:ext>
                </a:extLst>
              </a:tr>
              <a:tr h="370840">
                <a:tc>
                  <a:txBody>
                    <a:bodyPr/>
                    <a:lstStyle/>
                    <a:p>
                      <a:r>
                        <a:rPr lang="en-US" sz="1600" b="1">
                          <a:solidFill>
                            <a:schemeClr val="accent1"/>
                          </a:solidFill>
                        </a:rPr>
                        <a:t>Safety of team members</a:t>
                      </a:r>
                    </a:p>
                  </a:txBody>
                  <a:tcPr/>
                </a:tc>
                <a:tc>
                  <a:txBody>
                    <a:bodyPr/>
                    <a:lstStyle/>
                    <a:p>
                      <a:r>
                        <a:rPr lang="en-US" sz="1600" b="1">
                          <a:solidFill>
                            <a:schemeClr val="accent1"/>
                          </a:solidFill>
                        </a:rPr>
                        <a:t>Must be able to carry up to 40 lbs, must wear closed toed shoes, carry only from middle two wheels</a:t>
                      </a:r>
                    </a:p>
                  </a:txBody>
                  <a:tcPr/>
                </a:tc>
                <a:tc>
                  <a:txBody>
                    <a:bodyPr/>
                    <a:lstStyle/>
                    <a:p>
                      <a:r>
                        <a:rPr lang="en-US" b="1">
                          <a:solidFill>
                            <a:schemeClr val="accent1"/>
                          </a:solidFill>
                        </a:rPr>
                        <a:t>Transportation</a:t>
                      </a:r>
                    </a:p>
                  </a:txBody>
                  <a:tcPr/>
                </a:tc>
                <a:extLst>
                  <a:ext uri="{0D108BD9-81ED-4DB2-BD59-A6C34878D82A}">
                    <a16:rowId xmlns:a16="http://schemas.microsoft.com/office/drawing/2014/main" val="4227981994"/>
                  </a:ext>
                </a:extLst>
              </a:tr>
            </a:tbl>
          </a:graphicData>
        </a:graphic>
      </p:graphicFrame>
      <p:sp>
        <p:nvSpPr>
          <p:cNvPr id="4" name="Slide Number Placeholder 3">
            <a:extLst>
              <a:ext uri="{FF2B5EF4-FFF2-40B4-BE49-F238E27FC236}">
                <a16:creationId xmlns:a16="http://schemas.microsoft.com/office/drawing/2014/main" id="{013B81AA-B9B7-004F-95FB-10DE3F369E86}"/>
              </a:ext>
            </a:extLst>
          </p:cNvPr>
          <p:cNvSpPr>
            <a:spLocks noGrp="1"/>
          </p:cNvSpPr>
          <p:nvPr>
            <p:ph type="sldNum" sz="quarter" idx="12"/>
          </p:nvPr>
        </p:nvSpPr>
        <p:spPr/>
        <p:txBody>
          <a:bodyPr/>
          <a:lstStyle/>
          <a:p>
            <a:fld id="{13C20B66-9CB3-4B57-BCF5-80EC90ADA063}" type="slidenum">
              <a:rPr lang="en-US" smtClean="0"/>
              <a:t>45</a:t>
            </a:fld>
            <a:endParaRPr lang="en-US"/>
          </a:p>
        </p:txBody>
      </p:sp>
      <p:sp>
        <p:nvSpPr>
          <p:cNvPr id="5" name="Date Placeholder 4">
            <a:extLst>
              <a:ext uri="{FF2B5EF4-FFF2-40B4-BE49-F238E27FC236}">
                <a16:creationId xmlns:a16="http://schemas.microsoft.com/office/drawing/2014/main" id="{232727DB-6E5B-DE4F-AB5E-88E1AF64BE0B}"/>
              </a:ext>
            </a:extLst>
          </p:cNvPr>
          <p:cNvSpPr>
            <a:spLocks noGrp="1"/>
          </p:cNvSpPr>
          <p:nvPr>
            <p:ph type="dt" sz="half" idx="2"/>
          </p:nvPr>
        </p:nvSpPr>
        <p:spPr/>
        <p:txBody>
          <a:bodyPr/>
          <a:lstStyle/>
          <a:p>
            <a:r>
              <a:rPr lang="en-US"/>
              <a:t>March 2019</a:t>
            </a:r>
          </a:p>
        </p:txBody>
      </p:sp>
      <p:sp>
        <p:nvSpPr>
          <p:cNvPr id="3" name="TextBox 2">
            <a:extLst>
              <a:ext uri="{FF2B5EF4-FFF2-40B4-BE49-F238E27FC236}">
                <a16:creationId xmlns:a16="http://schemas.microsoft.com/office/drawing/2014/main" id="{8B888329-95C7-445B-AF28-14436DF401AC}"/>
              </a:ext>
            </a:extLst>
          </p:cNvPr>
          <p:cNvSpPr txBox="1"/>
          <p:nvPr/>
        </p:nvSpPr>
        <p:spPr>
          <a:xfrm>
            <a:off x="4684789" y="6386730"/>
            <a:ext cx="3070071" cy="369332"/>
          </a:xfrm>
          <a:prstGeom prst="rect">
            <a:avLst/>
          </a:prstGeom>
          <a:noFill/>
        </p:spPr>
        <p:txBody>
          <a:bodyPr wrap="none" rtlCol="0">
            <a:spAutoFit/>
          </a:bodyPr>
          <a:lstStyle/>
          <a:p>
            <a:r>
              <a:rPr lang="en-US">
                <a:solidFill>
                  <a:schemeClr val="accent1"/>
                </a:solidFill>
              </a:rPr>
              <a:t>Note: Blue means emphasis</a:t>
            </a:r>
          </a:p>
        </p:txBody>
      </p:sp>
    </p:spTree>
    <p:extLst>
      <p:ext uri="{BB962C8B-B14F-4D97-AF65-F5344CB8AC3E}">
        <p14:creationId xmlns:p14="http://schemas.microsoft.com/office/powerpoint/2010/main" val="2522551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024B9-6EB7-4509-82FB-60E2CB63F74F}"/>
              </a:ext>
            </a:extLst>
          </p:cNvPr>
          <p:cNvSpPr>
            <a:spLocks noGrp="1"/>
          </p:cNvSpPr>
          <p:nvPr>
            <p:ph type="title"/>
          </p:nvPr>
        </p:nvSpPr>
        <p:spPr/>
        <p:txBody>
          <a:bodyPr/>
          <a:lstStyle/>
          <a:p>
            <a:r>
              <a:rPr lang="en-US"/>
              <a:t>Budget</a:t>
            </a:r>
          </a:p>
        </p:txBody>
      </p:sp>
      <p:sp>
        <p:nvSpPr>
          <p:cNvPr id="3" name="Text Placeholder 2">
            <a:extLst>
              <a:ext uri="{FF2B5EF4-FFF2-40B4-BE49-F238E27FC236}">
                <a16:creationId xmlns:a16="http://schemas.microsoft.com/office/drawing/2014/main" id="{1A798424-DF52-4989-8716-CBC3E20C9C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DCB254B-6A75-4F31-ACD4-D64AEBEA2DC9}"/>
              </a:ext>
            </a:extLst>
          </p:cNvPr>
          <p:cNvSpPr>
            <a:spLocks noGrp="1"/>
          </p:cNvSpPr>
          <p:nvPr>
            <p:ph type="sldNum" sz="quarter" idx="12"/>
          </p:nvPr>
        </p:nvSpPr>
        <p:spPr/>
        <p:txBody>
          <a:bodyPr/>
          <a:lstStyle/>
          <a:p>
            <a:fld id="{13C20B66-9CB3-4B57-BCF5-80EC90ADA063}" type="slidenum">
              <a:rPr lang="en-US" smtClean="0"/>
              <a:t>46</a:t>
            </a:fld>
            <a:endParaRPr lang="en-US"/>
          </a:p>
        </p:txBody>
      </p:sp>
      <p:sp>
        <p:nvSpPr>
          <p:cNvPr id="6" name="Date Placeholder 4">
            <a:extLst>
              <a:ext uri="{FF2B5EF4-FFF2-40B4-BE49-F238E27FC236}">
                <a16:creationId xmlns:a16="http://schemas.microsoft.com/office/drawing/2014/main" id="{983FF9F1-ED4A-4F19-A2E1-206E9CF971CB}"/>
              </a:ext>
            </a:extLst>
          </p:cNvPr>
          <p:cNvSpPr>
            <a:spLocks noGrp="1"/>
          </p:cNvSpPr>
          <p:nvPr>
            <p:ph type="dt" sz="half" idx="2"/>
          </p:nvPr>
        </p:nvSpPr>
        <p:spPr>
          <a:xfrm>
            <a:off x="9550743" y="6223880"/>
            <a:ext cx="1268674" cy="211987"/>
          </a:xfrm>
        </p:spPr>
        <p:txBody>
          <a:bodyPr/>
          <a:lstStyle/>
          <a:p>
            <a:r>
              <a:rPr lang="en-US"/>
              <a:t>March 2019</a:t>
            </a:r>
          </a:p>
        </p:txBody>
      </p:sp>
    </p:spTree>
    <p:extLst>
      <p:ext uri="{BB962C8B-B14F-4D97-AF65-F5344CB8AC3E}">
        <p14:creationId xmlns:p14="http://schemas.microsoft.com/office/powerpoint/2010/main" val="27028692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A6F57-2772-4C67-A1EF-5BBE26E2A10C}"/>
              </a:ext>
            </a:extLst>
          </p:cNvPr>
          <p:cNvSpPr>
            <a:spLocks noGrp="1"/>
          </p:cNvSpPr>
          <p:nvPr>
            <p:ph type="title"/>
          </p:nvPr>
        </p:nvSpPr>
        <p:spPr/>
        <p:txBody>
          <a:bodyPr/>
          <a:lstStyle/>
          <a:p>
            <a:r>
              <a:rPr lang="en-US"/>
              <a:t>Cost Plan</a:t>
            </a:r>
          </a:p>
        </p:txBody>
      </p:sp>
      <p:sp>
        <p:nvSpPr>
          <p:cNvPr id="4" name="Slide Number Placeholder 3">
            <a:extLst>
              <a:ext uri="{FF2B5EF4-FFF2-40B4-BE49-F238E27FC236}">
                <a16:creationId xmlns:a16="http://schemas.microsoft.com/office/drawing/2014/main" id="{D4EEBFCB-65A6-47D2-8174-0A54F48B27EF}"/>
              </a:ext>
            </a:extLst>
          </p:cNvPr>
          <p:cNvSpPr>
            <a:spLocks noGrp="1"/>
          </p:cNvSpPr>
          <p:nvPr>
            <p:ph type="sldNum" sz="quarter" idx="12"/>
          </p:nvPr>
        </p:nvSpPr>
        <p:spPr/>
        <p:txBody>
          <a:bodyPr/>
          <a:lstStyle/>
          <a:p>
            <a:fld id="{13C20B66-9CB3-4B57-BCF5-80EC90ADA063}" type="slidenum">
              <a:rPr lang="en-US" smtClean="0"/>
              <a:t>47</a:t>
            </a:fld>
            <a:endParaRPr lang="en-US"/>
          </a:p>
        </p:txBody>
      </p:sp>
      <p:sp>
        <p:nvSpPr>
          <p:cNvPr id="5" name="Date Placeholder 4">
            <a:extLst>
              <a:ext uri="{FF2B5EF4-FFF2-40B4-BE49-F238E27FC236}">
                <a16:creationId xmlns:a16="http://schemas.microsoft.com/office/drawing/2014/main" id="{639D7909-5B6A-46CA-A052-0B4BEE0A8EBC}"/>
              </a:ext>
            </a:extLst>
          </p:cNvPr>
          <p:cNvSpPr>
            <a:spLocks noGrp="1"/>
          </p:cNvSpPr>
          <p:nvPr>
            <p:ph type="dt" sz="half" idx="2"/>
          </p:nvPr>
        </p:nvSpPr>
        <p:spPr/>
        <p:txBody>
          <a:bodyPr/>
          <a:lstStyle/>
          <a:p>
            <a:r>
              <a:rPr lang="en-US"/>
              <a:t>March 2019</a:t>
            </a:r>
          </a:p>
        </p:txBody>
      </p:sp>
      <p:sp>
        <p:nvSpPr>
          <p:cNvPr id="6" name="TextBox 1">
            <a:extLst>
              <a:ext uri="{FF2B5EF4-FFF2-40B4-BE49-F238E27FC236}">
                <a16:creationId xmlns:a16="http://schemas.microsoft.com/office/drawing/2014/main" id="{5B8F45B0-FF6E-4A40-AA8E-4F526E45D536}"/>
              </a:ext>
            </a:extLst>
          </p:cNvPr>
          <p:cNvSpPr txBox="1"/>
          <p:nvPr/>
        </p:nvSpPr>
        <p:spPr>
          <a:xfrm>
            <a:off x="637205" y="1404534"/>
            <a:ext cx="3877285" cy="5078313"/>
          </a:xfrm>
          <a:prstGeom prst="rect">
            <a:avLst/>
          </a:prstGeom>
          <a:noFill/>
        </p:spPr>
        <p:txBody>
          <a:bodyPr wrap="square"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t>Subsystem Expenses</a:t>
            </a:r>
            <a:endParaRPr lang="en-US"/>
          </a:p>
          <a:p>
            <a:r>
              <a:rPr lang="en-US"/>
              <a:t>Mobility - $2255.71</a:t>
            </a:r>
            <a:endParaRPr lang="en-US">
              <a:cs typeface="Arial"/>
            </a:endParaRPr>
          </a:p>
          <a:p>
            <a:r>
              <a:rPr lang="en-US">
                <a:cs typeface="Arial"/>
              </a:rPr>
              <a:t>Sensing - $1266.73</a:t>
            </a:r>
          </a:p>
          <a:p>
            <a:r>
              <a:rPr lang="en-US"/>
              <a:t>Comms - $731.00</a:t>
            </a:r>
            <a:endParaRPr lang="en-US">
              <a:cs typeface="Arial"/>
            </a:endParaRPr>
          </a:p>
          <a:p>
            <a:r>
              <a:rPr lang="en-US"/>
              <a:t>CDH - $113.39</a:t>
            </a:r>
            <a:endParaRPr lang="en-US">
              <a:cs typeface="Arial"/>
            </a:endParaRPr>
          </a:p>
          <a:p>
            <a:r>
              <a:rPr lang="en-US">
                <a:cs typeface="Arial"/>
              </a:rPr>
              <a:t>Power - $295.87</a:t>
            </a:r>
          </a:p>
          <a:p>
            <a:r>
              <a:rPr lang="en-US" err="1">
                <a:cs typeface="Arial"/>
              </a:rPr>
              <a:t>Misc</a:t>
            </a:r>
            <a:r>
              <a:rPr lang="en-US">
                <a:cs typeface="Arial"/>
              </a:rPr>
              <a:t> - $120</a:t>
            </a:r>
            <a:endParaRPr lang="en-US"/>
          </a:p>
          <a:p>
            <a:endParaRPr lang="en-US"/>
          </a:p>
          <a:p>
            <a:r>
              <a:rPr lang="en-US" b="1"/>
              <a:t>Expenses to Date: </a:t>
            </a:r>
            <a:r>
              <a:rPr lang="en-US"/>
              <a:t>$5254.49</a:t>
            </a:r>
            <a:endParaRPr lang="en-US">
              <a:cs typeface="Arial"/>
            </a:endParaRPr>
          </a:p>
          <a:p>
            <a:endParaRPr lang="en-US" b="1">
              <a:cs typeface="Arial"/>
            </a:endParaRPr>
          </a:p>
          <a:p>
            <a:r>
              <a:rPr lang="en-US" b="1">
                <a:cs typeface="Arial"/>
              </a:rPr>
              <a:t>Original Budget: </a:t>
            </a:r>
            <a:r>
              <a:rPr lang="en-US">
                <a:cs typeface="Arial"/>
              </a:rPr>
              <a:t>$5000.00</a:t>
            </a:r>
          </a:p>
          <a:p>
            <a:r>
              <a:rPr lang="en-US" b="1">
                <a:cs typeface="Arial"/>
              </a:rPr>
              <a:t>Budget w/ EEF Funds: </a:t>
            </a:r>
            <a:r>
              <a:rPr lang="en-US">
                <a:cs typeface="Arial"/>
              </a:rPr>
              <a:t>$6000.00</a:t>
            </a:r>
          </a:p>
          <a:p>
            <a:endParaRPr lang="en-US"/>
          </a:p>
          <a:p>
            <a:r>
              <a:rPr lang="en-US" b="1"/>
              <a:t>Remaining Funds:   $745.51</a:t>
            </a:r>
            <a:endParaRPr lang="en-US">
              <a:cs typeface="Arial"/>
            </a:endParaRPr>
          </a:p>
          <a:p>
            <a:endParaRPr lang="en-US" b="1"/>
          </a:p>
          <a:p>
            <a:endParaRPr lang="en-US" b="1">
              <a:cs typeface="Arial"/>
            </a:endParaRPr>
          </a:p>
          <a:p>
            <a:endParaRPr lang="en-US" b="1">
              <a:cs typeface="Arial"/>
            </a:endParaRPr>
          </a:p>
          <a:p>
            <a:endParaRPr lang="en-US">
              <a:cs typeface="Arial"/>
            </a:endParaRPr>
          </a:p>
        </p:txBody>
      </p:sp>
      <p:sp>
        <p:nvSpPr>
          <p:cNvPr id="8" name="Rectangle 7">
            <a:extLst>
              <a:ext uri="{FF2B5EF4-FFF2-40B4-BE49-F238E27FC236}">
                <a16:creationId xmlns:a16="http://schemas.microsoft.com/office/drawing/2014/main" id="{3FDE96B9-FA36-46C0-97CF-771B858FC42A}"/>
              </a:ext>
            </a:extLst>
          </p:cNvPr>
          <p:cNvSpPr/>
          <p:nvPr/>
        </p:nvSpPr>
        <p:spPr>
          <a:xfrm>
            <a:off x="2739402" y="4875764"/>
            <a:ext cx="1316496" cy="46529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10" name="Picture 10" descr="A picture containing vector graphics, text, accessory&#10;&#10;Description generated with high confidence">
            <a:extLst>
              <a:ext uri="{FF2B5EF4-FFF2-40B4-BE49-F238E27FC236}">
                <a16:creationId xmlns:a16="http://schemas.microsoft.com/office/drawing/2014/main" id="{477EC92C-E0D6-4ADE-AC01-AFAF60A913AF}"/>
              </a:ext>
            </a:extLst>
          </p:cNvPr>
          <p:cNvPicPr>
            <a:picLocks noGrp="1" noChangeAspect="1"/>
          </p:cNvPicPr>
          <p:nvPr>
            <p:ph idx="1"/>
          </p:nvPr>
        </p:nvPicPr>
        <p:blipFill>
          <a:blip r:embed="rId2"/>
          <a:stretch>
            <a:fillRect/>
          </a:stretch>
        </p:blipFill>
        <p:spPr>
          <a:xfrm>
            <a:off x="4439289" y="1231656"/>
            <a:ext cx="7159534" cy="4554613"/>
          </a:xfrm>
          <a:prstGeom prst="rect">
            <a:avLst/>
          </a:prstGeom>
        </p:spPr>
      </p:pic>
    </p:spTree>
    <p:extLst>
      <p:ext uri="{BB962C8B-B14F-4D97-AF65-F5344CB8AC3E}">
        <p14:creationId xmlns:p14="http://schemas.microsoft.com/office/powerpoint/2010/main" val="17151674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B7810-1D71-4978-9BA2-B891ECF4BC03}"/>
              </a:ext>
            </a:extLst>
          </p:cNvPr>
          <p:cNvSpPr>
            <a:spLocks noGrp="1"/>
          </p:cNvSpPr>
          <p:nvPr>
            <p:ph type="title"/>
          </p:nvPr>
        </p:nvSpPr>
        <p:spPr/>
        <p:txBody>
          <a:bodyPr/>
          <a:lstStyle/>
          <a:p>
            <a:r>
              <a:rPr lang="en-US"/>
              <a:t>Cost Plan</a:t>
            </a:r>
          </a:p>
        </p:txBody>
      </p:sp>
      <p:sp>
        <p:nvSpPr>
          <p:cNvPr id="3" name="Content Placeholder 2">
            <a:extLst>
              <a:ext uri="{FF2B5EF4-FFF2-40B4-BE49-F238E27FC236}">
                <a16:creationId xmlns:a16="http://schemas.microsoft.com/office/drawing/2014/main" id="{125EF401-7F38-4CE2-B2B5-F110CE09812A}"/>
              </a:ext>
            </a:extLst>
          </p:cNvPr>
          <p:cNvSpPr>
            <a:spLocks noGrp="1"/>
          </p:cNvSpPr>
          <p:nvPr>
            <p:ph idx="1"/>
          </p:nvPr>
        </p:nvSpPr>
        <p:spPr>
          <a:xfrm>
            <a:off x="1097280" y="1140547"/>
            <a:ext cx="10058400" cy="5202999"/>
          </a:xfrm>
        </p:spPr>
        <p:txBody>
          <a:bodyPr vert="horz" lIns="0" tIns="45720" rIns="0" bIns="45720" rtlCol="0" anchor="t">
            <a:normAutofit/>
          </a:bodyPr>
          <a:lstStyle/>
          <a:p>
            <a:pPr>
              <a:lnSpc>
                <a:spcPct val="100000"/>
              </a:lnSpc>
              <a:spcBef>
                <a:spcPts val="0"/>
              </a:spcBef>
              <a:spcAft>
                <a:spcPts val="0"/>
              </a:spcAft>
            </a:pPr>
            <a:r>
              <a:rPr lang="en-US" b="1">
                <a:cs typeface="Arial"/>
              </a:rPr>
              <a:t>Major Procurements</a:t>
            </a:r>
          </a:p>
          <a:p>
            <a:r>
              <a:rPr lang="en-US">
                <a:cs typeface="Arial"/>
              </a:rPr>
              <a:t>Mobility – Motors, Wheel, Chassis</a:t>
            </a:r>
          </a:p>
          <a:p>
            <a:pPr>
              <a:lnSpc>
                <a:spcPct val="100000"/>
              </a:lnSpc>
              <a:spcBef>
                <a:spcPts val="0"/>
              </a:spcBef>
              <a:spcAft>
                <a:spcPts val="0"/>
              </a:spcAft>
            </a:pPr>
            <a:endParaRPr lang="en-US">
              <a:cs typeface="Arial"/>
            </a:endParaRPr>
          </a:p>
          <a:p>
            <a:pPr>
              <a:lnSpc>
                <a:spcPct val="100000"/>
              </a:lnSpc>
              <a:spcBef>
                <a:spcPts val="0"/>
              </a:spcBef>
              <a:spcAft>
                <a:spcPts val="0"/>
              </a:spcAft>
            </a:pPr>
            <a:r>
              <a:rPr lang="en-US">
                <a:cs typeface="Arial"/>
              </a:rPr>
              <a:t>Communication – Radios, Long Range Antennas</a:t>
            </a:r>
          </a:p>
          <a:p>
            <a:pPr>
              <a:lnSpc>
                <a:spcPct val="100000"/>
              </a:lnSpc>
              <a:spcBef>
                <a:spcPts val="0"/>
              </a:spcBef>
              <a:spcAft>
                <a:spcPts val="0"/>
              </a:spcAft>
            </a:pPr>
            <a:endParaRPr lang="en-US">
              <a:cs typeface="Arial"/>
            </a:endParaRPr>
          </a:p>
          <a:p>
            <a:pPr>
              <a:lnSpc>
                <a:spcPct val="100000"/>
              </a:lnSpc>
              <a:spcBef>
                <a:spcPts val="0"/>
              </a:spcBef>
              <a:spcAft>
                <a:spcPts val="0"/>
              </a:spcAft>
            </a:pPr>
            <a:r>
              <a:rPr lang="en-US">
                <a:cs typeface="Arial"/>
              </a:rPr>
              <a:t>Power – Mobility System Battery, Testing Materials</a:t>
            </a:r>
          </a:p>
          <a:p>
            <a:pPr>
              <a:lnSpc>
                <a:spcPct val="100000"/>
              </a:lnSpc>
              <a:spcBef>
                <a:spcPts val="0"/>
              </a:spcBef>
              <a:spcAft>
                <a:spcPts val="0"/>
              </a:spcAft>
            </a:pPr>
            <a:endParaRPr lang="en-US">
              <a:cs typeface="Arial"/>
            </a:endParaRPr>
          </a:p>
          <a:p>
            <a:pPr>
              <a:lnSpc>
                <a:spcPct val="100000"/>
              </a:lnSpc>
              <a:spcBef>
                <a:spcPts val="0"/>
              </a:spcBef>
              <a:spcAft>
                <a:spcPts val="0"/>
              </a:spcAft>
            </a:pPr>
            <a:r>
              <a:rPr lang="en-US">
                <a:cs typeface="Arial"/>
              </a:rPr>
              <a:t>CDH – Arduino Due, ASUS Computer</a:t>
            </a:r>
          </a:p>
          <a:p>
            <a:pPr>
              <a:lnSpc>
                <a:spcPct val="100000"/>
              </a:lnSpc>
              <a:spcBef>
                <a:spcPts val="0"/>
              </a:spcBef>
              <a:spcAft>
                <a:spcPts val="0"/>
              </a:spcAft>
            </a:pPr>
            <a:endParaRPr lang="en-US">
              <a:cs typeface="Arial"/>
            </a:endParaRPr>
          </a:p>
          <a:p>
            <a:pPr>
              <a:lnSpc>
                <a:spcPct val="100000"/>
              </a:lnSpc>
              <a:spcBef>
                <a:spcPts val="0"/>
              </a:spcBef>
              <a:spcAft>
                <a:spcPts val="0"/>
              </a:spcAft>
            </a:pPr>
            <a:r>
              <a:rPr lang="en-US">
                <a:cs typeface="Arial"/>
              </a:rPr>
              <a:t>Sensing – 360 LiDAR, Single Beam </a:t>
            </a:r>
            <a:r>
              <a:rPr lang="en-US" err="1">
                <a:cs typeface="Arial"/>
              </a:rPr>
              <a:t>LiDARs</a:t>
            </a:r>
            <a:r>
              <a:rPr lang="en-US">
                <a:cs typeface="Arial"/>
              </a:rPr>
              <a:t>, Cameras, </a:t>
            </a:r>
            <a:r>
              <a:rPr lang="en-US" i="1">
                <a:cs typeface="Arial"/>
              </a:rPr>
              <a:t>Replacement LiDAR</a:t>
            </a:r>
          </a:p>
          <a:p>
            <a:pPr>
              <a:lnSpc>
                <a:spcPct val="100000"/>
              </a:lnSpc>
              <a:spcBef>
                <a:spcPts val="0"/>
              </a:spcBef>
              <a:spcAft>
                <a:spcPts val="0"/>
              </a:spcAft>
            </a:pPr>
            <a:endParaRPr lang="en-US" i="1">
              <a:cs typeface="Arial"/>
            </a:endParaRPr>
          </a:p>
          <a:p>
            <a:pPr>
              <a:lnSpc>
                <a:spcPct val="100000"/>
              </a:lnSpc>
              <a:spcBef>
                <a:spcPts val="0"/>
              </a:spcBef>
              <a:spcAft>
                <a:spcPts val="0"/>
              </a:spcAft>
            </a:pPr>
            <a:r>
              <a:rPr lang="en-US" b="1">
                <a:cs typeface="Arial"/>
              </a:rPr>
              <a:t>Future Procurements</a:t>
            </a:r>
          </a:p>
          <a:p>
            <a:pPr>
              <a:lnSpc>
                <a:spcPct val="100000"/>
              </a:lnSpc>
              <a:spcBef>
                <a:spcPts val="0"/>
              </a:spcBef>
              <a:spcAft>
                <a:spcPts val="0"/>
              </a:spcAft>
            </a:pPr>
            <a:endParaRPr lang="en-US" b="1">
              <a:cs typeface="Arial"/>
            </a:endParaRPr>
          </a:p>
          <a:p>
            <a:pPr>
              <a:lnSpc>
                <a:spcPct val="100000"/>
              </a:lnSpc>
              <a:spcBef>
                <a:spcPts val="0"/>
              </a:spcBef>
              <a:spcAft>
                <a:spcPts val="0"/>
              </a:spcAft>
            </a:pPr>
            <a:r>
              <a:rPr lang="en-US">
                <a:cs typeface="Arial"/>
              </a:rPr>
              <a:t>360 LiDAR test set-up, DITLT Testing Materials (~$100)</a:t>
            </a:r>
          </a:p>
          <a:p>
            <a:pPr>
              <a:lnSpc>
                <a:spcPct val="100000"/>
              </a:lnSpc>
              <a:spcBef>
                <a:spcPts val="0"/>
              </a:spcBef>
              <a:spcAft>
                <a:spcPts val="0"/>
              </a:spcAft>
            </a:pPr>
            <a:endParaRPr lang="en-US">
              <a:cs typeface="Arial"/>
            </a:endParaRPr>
          </a:p>
          <a:p>
            <a:pPr>
              <a:lnSpc>
                <a:spcPct val="100000"/>
              </a:lnSpc>
              <a:spcBef>
                <a:spcPts val="0"/>
              </a:spcBef>
              <a:spcAft>
                <a:spcPts val="0"/>
              </a:spcAft>
            </a:pPr>
            <a:endParaRPr lang="en-US" b="1">
              <a:cs typeface="Arial"/>
            </a:endParaRPr>
          </a:p>
          <a:p>
            <a:pPr>
              <a:lnSpc>
                <a:spcPct val="100000"/>
              </a:lnSpc>
              <a:spcBef>
                <a:spcPts val="0"/>
              </a:spcBef>
              <a:spcAft>
                <a:spcPts val="0"/>
              </a:spcAft>
            </a:pPr>
            <a:endParaRPr lang="en-US">
              <a:cs typeface="Arial"/>
            </a:endParaRPr>
          </a:p>
          <a:p>
            <a:pPr>
              <a:lnSpc>
                <a:spcPct val="100000"/>
              </a:lnSpc>
              <a:spcBef>
                <a:spcPts val="0"/>
              </a:spcBef>
              <a:spcAft>
                <a:spcPts val="0"/>
              </a:spcAft>
            </a:pPr>
            <a:endParaRPr lang="en-US">
              <a:cs typeface="Arial"/>
            </a:endParaRPr>
          </a:p>
          <a:p>
            <a:pPr>
              <a:lnSpc>
                <a:spcPct val="100000"/>
              </a:lnSpc>
              <a:spcBef>
                <a:spcPts val="0"/>
              </a:spcBef>
              <a:spcAft>
                <a:spcPts val="0"/>
              </a:spcAft>
            </a:pPr>
            <a:endParaRPr lang="en-US">
              <a:cs typeface="Arial"/>
            </a:endParaRPr>
          </a:p>
          <a:p>
            <a:pPr>
              <a:lnSpc>
                <a:spcPct val="100000"/>
              </a:lnSpc>
              <a:spcBef>
                <a:spcPts val="0"/>
              </a:spcBef>
              <a:spcAft>
                <a:spcPts val="0"/>
              </a:spcAft>
            </a:pPr>
            <a:endParaRPr lang="en-US">
              <a:cs typeface="Arial"/>
            </a:endParaRPr>
          </a:p>
        </p:txBody>
      </p:sp>
      <p:sp>
        <p:nvSpPr>
          <p:cNvPr id="4" name="Slide Number Placeholder 3">
            <a:extLst>
              <a:ext uri="{FF2B5EF4-FFF2-40B4-BE49-F238E27FC236}">
                <a16:creationId xmlns:a16="http://schemas.microsoft.com/office/drawing/2014/main" id="{ADEA2FB0-1D4A-45A3-B558-0C741C871084}"/>
              </a:ext>
            </a:extLst>
          </p:cNvPr>
          <p:cNvSpPr>
            <a:spLocks noGrp="1"/>
          </p:cNvSpPr>
          <p:nvPr>
            <p:ph type="sldNum" sz="quarter" idx="12"/>
          </p:nvPr>
        </p:nvSpPr>
        <p:spPr/>
        <p:txBody>
          <a:bodyPr/>
          <a:lstStyle/>
          <a:p>
            <a:fld id="{13C20B66-9CB3-4B57-BCF5-80EC90ADA063}" type="slidenum">
              <a:rPr lang="en-US" smtClean="0"/>
              <a:t>48</a:t>
            </a:fld>
            <a:endParaRPr lang="en-US"/>
          </a:p>
        </p:txBody>
      </p:sp>
      <p:sp>
        <p:nvSpPr>
          <p:cNvPr id="5" name="Date Placeholder 4">
            <a:extLst>
              <a:ext uri="{FF2B5EF4-FFF2-40B4-BE49-F238E27FC236}">
                <a16:creationId xmlns:a16="http://schemas.microsoft.com/office/drawing/2014/main" id="{B75C854D-42AA-42A3-88D4-163DD245DAED}"/>
              </a:ext>
            </a:extLst>
          </p:cNvPr>
          <p:cNvSpPr>
            <a:spLocks noGrp="1"/>
          </p:cNvSpPr>
          <p:nvPr>
            <p:ph type="dt" sz="half" idx="2"/>
          </p:nvPr>
        </p:nvSpPr>
        <p:spPr/>
        <p:txBody>
          <a:bodyPr/>
          <a:lstStyle/>
          <a:p>
            <a:r>
              <a:rPr lang="en-US"/>
              <a:t>March 2019</a:t>
            </a:r>
          </a:p>
        </p:txBody>
      </p:sp>
    </p:spTree>
    <p:extLst>
      <p:ext uri="{BB962C8B-B14F-4D97-AF65-F5344CB8AC3E}">
        <p14:creationId xmlns:p14="http://schemas.microsoft.com/office/powerpoint/2010/main" val="18625990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9169D3-8573-48EE-AD65-1637DAE63A4A}"/>
              </a:ext>
            </a:extLst>
          </p:cNvPr>
          <p:cNvSpPr>
            <a:spLocks noGrp="1"/>
          </p:cNvSpPr>
          <p:nvPr>
            <p:ph type="sldNum" sz="quarter" idx="12"/>
          </p:nvPr>
        </p:nvSpPr>
        <p:spPr/>
        <p:txBody>
          <a:bodyPr/>
          <a:lstStyle/>
          <a:p>
            <a:fld id="{13C20B66-9CB3-4B57-BCF5-80EC90ADA063}" type="slidenum">
              <a:rPr lang="en-US" smtClean="0"/>
              <a:t>49</a:t>
            </a:fld>
            <a:endParaRPr lang="en-US"/>
          </a:p>
        </p:txBody>
      </p:sp>
      <p:sp>
        <p:nvSpPr>
          <p:cNvPr id="5" name="Date Placeholder 4">
            <a:extLst>
              <a:ext uri="{FF2B5EF4-FFF2-40B4-BE49-F238E27FC236}">
                <a16:creationId xmlns:a16="http://schemas.microsoft.com/office/drawing/2014/main" id="{787EF370-061B-4A80-B058-2D4063D87269}"/>
              </a:ext>
            </a:extLst>
          </p:cNvPr>
          <p:cNvSpPr>
            <a:spLocks noGrp="1"/>
          </p:cNvSpPr>
          <p:nvPr>
            <p:ph type="dt" sz="half" idx="2"/>
          </p:nvPr>
        </p:nvSpPr>
        <p:spPr/>
        <p:txBody>
          <a:bodyPr/>
          <a:lstStyle/>
          <a:p>
            <a:r>
              <a:rPr lang="en-US"/>
              <a:t>March 2019</a:t>
            </a:r>
          </a:p>
        </p:txBody>
      </p:sp>
      <p:pic>
        <p:nvPicPr>
          <p:cNvPr id="6" name="Picture 2" descr="https://lh4.googleusercontent.com/kbQfZXQoEM7oH_HR2FiSikGsA-GgJLAYdGnBTaRpPXkXYIrKIT_80_3zEuKTD5CdS0oHy9HppuluTimt3hrrGhoW8v5k-Qufvf-VmbyO6NiNuqKLAmikeUVHd9Q-STfTW0rlrlkD">
            <a:extLst>
              <a:ext uri="{FF2B5EF4-FFF2-40B4-BE49-F238E27FC236}">
                <a16:creationId xmlns:a16="http://schemas.microsoft.com/office/drawing/2014/main" id="{CDE4F496-BCCB-4B58-966B-1876EDFB4C90}"/>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3638" t="8396" r="10308"/>
          <a:stretch/>
        </p:blipFill>
        <p:spPr bwMode="auto">
          <a:xfrm>
            <a:off x="4454813" y="1054011"/>
            <a:ext cx="3282373" cy="33372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27F9ED2-BEBB-4369-B8C2-0F7C23AD589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6697"/>
          <a:stretch/>
        </p:blipFill>
        <p:spPr>
          <a:xfrm>
            <a:off x="8420067" y="2410115"/>
            <a:ext cx="2261352" cy="847695"/>
          </a:xfrm>
          <a:prstGeom prst="rect">
            <a:avLst/>
          </a:prstGeom>
        </p:spPr>
      </p:pic>
      <p:pic>
        <p:nvPicPr>
          <p:cNvPr id="8" name="Picture 7">
            <a:extLst>
              <a:ext uri="{FF2B5EF4-FFF2-40B4-BE49-F238E27FC236}">
                <a16:creationId xmlns:a16="http://schemas.microsoft.com/office/drawing/2014/main" id="{4C160647-5327-487F-B940-FB6E1D3CDEF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8883" y="2410115"/>
            <a:ext cx="3282373" cy="664833"/>
          </a:xfrm>
          <a:prstGeom prst="rect">
            <a:avLst/>
          </a:prstGeom>
        </p:spPr>
      </p:pic>
    </p:spTree>
    <p:extLst>
      <p:ext uri="{BB962C8B-B14F-4D97-AF65-F5344CB8AC3E}">
        <p14:creationId xmlns:p14="http://schemas.microsoft.com/office/powerpoint/2010/main" val="3732592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C31C8-0027-4C51-922C-AA19A40CE458}"/>
              </a:ext>
            </a:extLst>
          </p:cNvPr>
          <p:cNvSpPr>
            <a:spLocks noGrp="1"/>
          </p:cNvSpPr>
          <p:nvPr>
            <p:ph type="title"/>
          </p:nvPr>
        </p:nvSpPr>
        <p:spPr/>
        <p:txBody>
          <a:bodyPr/>
          <a:lstStyle/>
          <a:p>
            <a:r>
              <a:rPr lang="en-US"/>
              <a:t>CONOPS: Other Terrain</a:t>
            </a:r>
          </a:p>
        </p:txBody>
      </p:sp>
      <p:sp>
        <p:nvSpPr>
          <p:cNvPr id="4" name="Slide Number Placeholder 3">
            <a:extLst>
              <a:ext uri="{FF2B5EF4-FFF2-40B4-BE49-F238E27FC236}">
                <a16:creationId xmlns:a16="http://schemas.microsoft.com/office/drawing/2014/main" id="{8C4910A0-3A95-4F3D-AE76-DE0A44A61603}"/>
              </a:ext>
            </a:extLst>
          </p:cNvPr>
          <p:cNvSpPr>
            <a:spLocks noGrp="1"/>
          </p:cNvSpPr>
          <p:nvPr>
            <p:ph type="sldNum" sz="quarter" idx="12"/>
          </p:nvPr>
        </p:nvSpPr>
        <p:spPr/>
        <p:txBody>
          <a:bodyPr/>
          <a:lstStyle/>
          <a:p>
            <a:fld id="{13C20B66-9CB3-4B57-BCF5-80EC90ADA063}" type="slidenum">
              <a:rPr lang="en-US" smtClean="0"/>
              <a:t>5</a:t>
            </a:fld>
            <a:endParaRPr lang="en-US"/>
          </a:p>
        </p:txBody>
      </p:sp>
      <p:sp>
        <p:nvSpPr>
          <p:cNvPr id="5" name="Date Placeholder 4">
            <a:extLst>
              <a:ext uri="{FF2B5EF4-FFF2-40B4-BE49-F238E27FC236}">
                <a16:creationId xmlns:a16="http://schemas.microsoft.com/office/drawing/2014/main" id="{67A458F8-CD38-4189-A74A-ABFD4E23CF2D}"/>
              </a:ext>
            </a:extLst>
          </p:cNvPr>
          <p:cNvSpPr>
            <a:spLocks noGrp="1"/>
          </p:cNvSpPr>
          <p:nvPr>
            <p:ph type="dt" sz="half" idx="2"/>
          </p:nvPr>
        </p:nvSpPr>
        <p:spPr/>
        <p:txBody>
          <a:bodyPr/>
          <a:lstStyle/>
          <a:p>
            <a:r>
              <a:rPr lang="en-US"/>
              <a:t>October 2018</a:t>
            </a:r>
          </a:p>
        </p:txBody>
      </p:sp>
      <p:sp>
        <p:nvSpPr>
          <p:cNvPr id="6" name="Slide Number Placeholder 3">
            <a:extLst>
              <a:ext uri="{FF2B5EF4-FFF2-40B4-BE49-F238E27FC236}">
                <a16:creationId xmlns:a16="http://schemas.microsoft.com/office/drawing/2014/main" id="{F6B853BD-075E-410A-9DD7-C5A79F4EA740}"/>
              </a:ext>
            </a:extLst>
          </p:cNvPr>
          <p:cNvSpPr txBox="1">
            <a:spLocks/>
          </p:cNvSpPr>
          <p:nvPr/>
        </p:nvSpPr>
        <p:spPr>
          <a:xfrm>
            <a:off x="10127137" y="6449944"/>
            <a:ext cx="69228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3C20B66-9CB3-4B57-BCF5-80EC90ADA063}" type="slidenum">
              <a:rPr lang="en-US" smtClean="0"/>
              <a:pPr/>
              <a:t>5</a:t>
            </a:fld>
            <a:endParaRPr lang="en-US"/>
          </a:p>
        </p:txBody>
      </p:sp>
      <p:grpSp>
        <p:nvGrpSpPr>
          <p:cNvPr id="2446" name="Group 2445">
            <a:extLst>
              <a:ext uri="{FF2B5EF4-FFF2-40B4-BE49-F238E27FC236}">
                <a16:creationId xmlns:a16="http://schemas.microsoft.com/office/drawing/2014/main" id="{B03469F6-972C-4CA8-9199-13DD7CB28E93}"/>
              </a:ext>
            </a:extLst>
          </p:cNvPr>
          <p:cNvGrpSpPr/>
          <p:nvPr/>
        </p:nvGrpSpPr>
        <p:grpSpPr>
          <a:xfrm>
            <a:off x="-46097" y="1145355"/>
            <a:ext cx="12294801" cy="5732818"/>
            <a:chOff x="-46097" y="1145355"/>
            <a:chExt cx="12294801" cy="5732818"/>
          </a:xfrm>
        </p:grpSpPr>
        <p:cxnSp>
          <p:nvCxnSpPr>
            <p:cNvPr id="2447" name="Straight Connector 2446">
              <a:extLst>
                <a:ext uri="{FF2B5EF4-FFF2-40B4-BE49-F238E27FC236}">
                  <a16:creationId xmlns:a16="http://schemas.microsoft.com/office/drawing/2014/main" id="{6A14596B-D69F-4278-BBC9-BEA4274D1272}"/>
                </a:ext>
              </a:extLst>
            </p:cNvPr>
            <p:cNvCxnSpPr>
              <a:cxnSpLocks/>
            </p:cNvCxnSpPr>
            <p:nvPr/>
          </p:nvCxnSpPr>
          <p:spPr>
            <a:xfrm>
              <a:off x="-13943" y="6467919"/>
              <a:ext cx="12225711" cy="12687"/>
            </a:xfrm>
            <a:prstGeom prst="line">
              <a:avLst/>
            </a:prstGeom>
            <a:noFill/>
            <a:ln w="57150" cap="flat" cmpd="sng" algn="ctr">
              <a:solidFill>
                <a:sysClr val="windowText" lastClr="000000"/>
              </a:solidFill>
              <a:prstDash val="solid"/>
              <a:miter lim="800000"/>
            </a:ln>
            <a:effectLst/>
          </p:spPr>
        </p:cxnSp>
        <p:cxnSp>
          <p:nvCxnSpPr>
            <p:cNvPr id="2448" name="Straight Connector 2447">
              <a:extLst>
                <a:ext uri="{FF2B5EF4-FFF2-40B4-BE49-F238E27FC236}">
                  <a16:creationId xmlns:a16="http://schemas.microsoft.com/office/drawing/2014/main" id="{6EBB7BD9-485C-44F6-A9A1-D08837B89BDF}"/>
                </a:ext>
              </a:extLst>
            </p:cNvPr>
            <p:cNvCxnSpPr>
              <a:cxnSpLocks/>
            </p:cNvCxnSpPr>
            <p:nvPr/>
          </p:nvCxnSpPr>
          <p:spPr>
            <a:xfrm>
              <a:off x="-13943" y="1194827"/>
              <a:ext cx="12225711" cy="12687"/>
            </a:xfrm>
            <a:prstGeom prst="line">
              <a:avLst/>
            </a:prstGeom>
            <a:noFill/>
            <a:ln w="57150" cap="flat" cmpd="sng" algn="ctr">
              <a:solidFill>
                <a:sysClr val="windowText" lastClr="000000"/>
              </a:solidFill>
              <a:prstDash val="solid"/>
              <a:miter lim="800000"/>
            </a:ln>
            <a:effectLst/>
          </p:spPr>
        </p:cxnSp>
        <p:grpSp>
          <p:nvGrpSpPr>
            <p:cNvPr id="2449" name="Group 2448">
              <a:extLst>
                <a:ext uri="{FF2B5EF4-FFF2-40B4-BE49-F238E27FC236}">
                  <a16:creationId xmlns:a16="http://schemas.microsoft.com/office/drawing/2014/main" id="{C7AA9A23-0465-4CF3-9DE6-2179E0014C80}"/>
                </a:ext>
              </a:extLst>
            </p:cNvPr>
            <p:cNvGrpSpPr/>
            <p:nvPr/>
          </p:nvGrpSpPr>
          <p:grpSpPr>
            <a:xfrm>
              <a:off x="5308" y="6441000"/>
              <a:ext cx="12189900" cy="437173"/>
              <a:chOff x="5308" y="6459958"/>
              <a:chExt cx="12189900" cy="437173"/>
            </a:xfrm>
          </p:grpSpPr>
          <p:sp>
            <p:nvSpPr>
              <p:cNvPr id="2552" name="Rectangle 2551">
                <a:extLst>
                  <a:ext uri="{FF2B5EF4-FFF2-40B4-BE49-F238E27FC236}">
                    <a16:creationId xmlns:a16="http://schemas.microsoft.com/office/drawing/2014/main" id="{33DE5089-2745-4C73-AAA3-38CF586F620C}"/>
                  </a:ext>
                </a:extLst>
              </p:cNvPr>
              <p:cNvSpPr/>
              <p:nvPr/>
            </p:nvSpPr>
            <p:spPr>
              <a:xfrm>
                <a:off x="5308" y="6478161"/>
                <a:ext cx="12189900" cy="393868"/>
              </a:xfrm>
              <a:prstGeom prst="rect">
                <a:avLst/>
              </a:prstGeom>
              <a:solidFill>
                <a:sysClr val="window" lastClr="FFFFFF">
                  <a:lumMod val="95000"/>
                </a:sys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ndParaRPr>
              </a:p>
            </p:txBody>
          </p:sp>
          <p:grpSp>
            <p:nvGrpSpPr>
              <p:cNvPr id="2553" name="Group 2552">
                <a:extLst>
                  <a:ext uri="{FF2B5EF4-FFF2-40B4-BE49-F238E27FC236}">
                    <a16:creationId xmlns:a16="http://schemas.microsoft.com/office/drawing/2014/main" id="{7EF85249-1D50-4B17-8B84-4B78FF3075E8}"/>
                  </a:ext>
                </a:extLst>
              </p:cNvPr>
              <p:cNvGrpSpPr/>
              <p:nvPr/>
            </p:nvGrpSpPr>
            <p:grpSpPr>
              <a:xfrm>
                <a:off x="300568" y="6459958"/>
                <a:ext cx="11211334" cy="437173"/>
                <a:chOff x="300568" y="6459958"/>
                <a:chExt cx="11211334" cy="437173"/>
              </a:xfrm>
            </p:grpSpPr>
            <p:grpSp>
              <p:nvGrpSpPr>
                <p:cNvPr id="2554" name="Group 2553">
                  <a:extLst>
                    <a:ext uri="{FF2B5EF4-FFF2-40B4-BE49-F238E27FC236}">
                      <a16:creationId xmlns:a16="http://schemas.microsoft.com/office/drawing/2014/main" id="{9C156CEA-01E0-47CB-B8CC-96F6504E2821}"/>
                    </a:ext>
                  </a:extLst>
                </p:cNvPr>
                <p:cNvGrpSpPr/>
                <p:nvPr/>
              </p:nvGrpSpPr>
              <p:grpSpPr>
                <a:xfrm>
                  <a:off x="300568" y="6459958"/>
                  <a:ext cx="2242690" cy="430887"/>
                  <a:chOff x="151645" y="6469730"/>
                  <a:chExt cx="2242690" cy="430887"/>
                </a:xfrm>
              </p:grpSpPr>
              <p:pic>
                <p:nvPicPr>
                  <p:cNvPr id="2567" name="Graphic 2566" descr="Warning">
                    <a:extLst>
                      <a:ext uri="{FF2B5EF4-FFF2-40B4-BE49-F238E27FC236}">
                        <a16:creationId xmlns:a16="http://schemas.microsoft.com/office/drawing/2014/main" id="{53A1CA60-EB98-4DA9-81AE-39FD0994195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1645" y="6479370"/>
                    <a:ext cx="319146" cy="319146"/>
                  </a:xfrm>
                  <a:prstGeom prst="rect">
                    <a:avLst/>
                  </a:prstGeom>
                </p:spPr>
              </p:pic>
              <p:sp>
                <p:nvSpPr>
                  <p:cNvPr id="2568" name="TextBox 2567">
                    <a:extLst>
                      <a:ext uri="{FF2B5EF4-FFF2-40B4-BE49-F238E27FC236}">
                        <a16:creationId xmlns:a16="http://schemas.microsoft.com/office/drawing/2014/main" id="{D1154DF9-67B4-4500-8D48-614A131CC80C}"/>
                      </a:ext>
                    </a:extLst>
                  </p:cNvPr>
                  <p:cNvSpPr txBox="1"/>
                  <p:nvPr/>
                </p:nvSpPr>
                <p:spPr>
                  <a:xfrm>
                    <a:off x="451174" y="6469730"/>
                    <a:ext cx="194316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rPr>
                      <a:t>= Point where sensor detects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rPr>
                      <a:t>   obstacle or discontinuity</a:t>
                    </a:r>
                  </a:p>
                </p:txBody>
              </p:sp>
            </p:grpSp>
            <p:grpSp>
              <p:nvGrpSpPr>
                <p:cNvPr id="2555" name="Group 2554">
                  <a:extLst>
                    <a:ext uri="{FF2B5EF4-FFF2-40B4-BE49-F238E27FC236}">
                      <a16:creationId xmlns:a16="http://schemas.microsoft.com/office/drawing/2014/main" id="{7F4B92C3-4E0A-459C-8FAB-0AE455F9C45A}"/>
                    </a:ext>
                  </a:extLst>
                </p:cNvPr>
                <p:cNvGrpSpPr/>
                <p:nvPr/>
              </p:nvGrpSpPr>
              <p:grpSpPr>
                <a:xfrm>
                  <a:off x="2850835" y="6525932"/>
                  <a:ext cx="1392408" cy="338554"/>
                  <a:chOff x="4866583" y="6499905"/>
                  <a:chExt cx="1392408" cy="338554"/>
                </a:xfrm>
              </p:grpSpPr>
              <p:sp>
                <p:nvSpPr>
                  <p:cNvPr id="2565" name="Star: 4 Points 2564">
                    <a:extLst>
                      <a:ext uri="{FF2B5EF4-FFF2-40B4-BE49-F238E27FC236}">
                        <a16:creationId xmlns:a16="http://schemas.microsoft.com/office/drawing/2014/main" id="{DF7CA304-65BC-4529-B96E-6642E02DBA6D}"/>
                      </a:ext>
                    </a:extLst>
                  </p:cNvPr>
                  <p:cNvSpPr/>
                  <p:nvPr/>
                </p:nvSpPr>
                <p:spPr>
                  <a:xfrm>
                    <a:off x="4866583" y="6511927"/>
                    <a:ext cx="300687" cy="292016"/>
                  </a:xfrm>
                  <a:prstGeom prst="star4">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0C0"/>
                      </a:solidFill>
                      <a:effectLst/>
                      <a:uLnTx/>
                      <a:uFillTx/>
                      <a:latin typeface="Calibri" panose="020F0502020204030204"/>
                    </a:endParaRPr>
                  </a:p>
                </p:txBody>
              </p:sp>
              <p:sp>
                <p:nvSpPr>
                  <p:cNvPr id="2566" name="TextBox 2565">
                    <a:extLst>
                      <a:ext uri="{FF2B5EF4-FFF2-40B4-BE49-F238E27FC236}">
                        <a16:creationId xmlns:a16="http://schemas.microsoft.com/office/drawing/2014/main" id="{4437D817-3A32-47C6-B717-6E443F294C5A}"/>
                      </a:ext>
                    </a:extLst>
                  </p:cNvPr>
                  <p:cNvSpPr txBox="1"/>
                  <p:nvPr/>
                </p:nvSpPr>
                <p:spPr>
                  <a:xfrm>
                    <a:off x="5167270" y="6499905"/>
                    <a:ext cx="1091721"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panose="020F0502020204030204"/>
                      </a:rPr>
                      <a:t>= </a:t>
                    </a:r>
                    <a:r>
                      <a:rPr kumimoji="0" lang="en-US" sz="1400" b="1" i="0" u="none" strike="noStrike" kern="0" cap="none" spc="0" normalizeH="0" baseline="0" noProof="0" err="1">
                        <a:ln>
                          <a:noFill/>
                        </a:ln>
                        <a:solidFill>
                          <a:prstClr val="black"/>
                        </a:solidFill>
                        <a:effectLst/>
                        <a:uLnTx/>
                        <a:uFillTx/>
                        <a:latin typeface="Calibri" panose="020F0502020204030204"/>
                      </a:rPr>
                      <a:t>Pathpoint</a:t>
                    </a:r>
                    <a:endParaRPr kumimoji="0" lang="en-US" sz="1600" b="1" i="0" u="none" strike="noStrike" kern="0" cap="none" spc="0" normalizeH="0" baseline="0" noProof="0">
                      <a:ln>
                        <a:noFill/>
                      </a:ln>
                      <a:solidFill>
                        <a:prstClr val="black"/>
                      </a:solidFill>
                      <a:effectLst/>
                      <a:uLnTx/>
                      <a:uFillTx/>
                      <a:latin typeface="Calibri" panose="020F0502020204030204"/>
                    </a:endParaRPr>
                  </a:p>
                </p:txBody>
              </p:sp>
            </p:grpSp>
            <p:grpSp>
              <p:nvGrpSpPr>
                <p:cNvPr id="2556" name="Group 2555">
                  <a:extLst>
                    <a:ext uri="{FF2B5EF4-FFF2-40B4-BE49-F238E27FC236}">
                      <a16:creationId xmlns:a16="http://schemas.microsoft.com/office/drawing/2014/main" id="{E2F99E5D-FB78-47AD-B849-84E60FF985C9}"/>
                    </a:ext>
                  </a:extLst>
                </p:cNvPr>
                <p:cNvGrpSpPr/>
                <p:nvPr/>
              </p:nvGrpSpPr>
              <p:grpSpPr>
                <a:xfrm>
                  <a:off x="4437139" y="6466244"/>
                  <a:ext cx="1635420" cy="430887"/>
                  <a:chOff x="6270955" y="6476907"/>
                  <a:chExt cx="1635420" cy="430887"/>
                </a:xfrm>
              </p:grpSpPr>
              <p:sp>
                <p:nvSpPr>
                  <p:cNvPr id="2563" name="Octagon 2562">
                    <a:extLst>
                      <a:ext uri="{FF2B5EF4-FFF2-40B4-BE49-F238E27FC236}">
                        <a16:creationId xmlns:a16="http://schemas.microsoft.com/office/drawing/2014/main" id="{AEC3F621-5001-4D37-BE2D-DEE6D40B459D}"/>
                      </a:ext>
                    </a:extLst>
                  </p:cNvPr>
                  <p:cNvSpPr/>
                  <p:nvPr/>
                </p:nvSpPr>
                <p:spPr>
                  <a:xfrm>
                    <a:off x="6270955" y="6556322"/>
                    <a:ext cx="212719" cy="212719"/>
                  </a:xfrm>
                  <a:prstGeom prst="octagon">
                    <a:avLst/>
                  </a:prstGeom>
                  <a:solidFill>
                    <a:srgbClr val="FF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ndParaRPr>
                  </a:p>
                </p:txBody>
              </p:sp>
              <p:sp>
                <p:nvSpPr>
                  <p:cNvPr id="2564" name="TextBox 2563">
                    <a:extLst>
                      <a:ext uri="{FF2B5EF4-FFF2-40B4-BE49-F238E27FC236}">
                        <a16:creationId xmlns:a16="http://schemas.microsoft.com/office/drawing/2014/main" id="{97C4A2A0-4CF7-4D6D-B531-C79C2948F5AF}"/>
                      </a:ext>
                    </a:extLst>
                  </p:cNvPr>
                  <p:cNvSpPr txBox="1"/>
                  <p:nvPr/>
                </p:nvSpPr>
                <p:spPr>
                  <a:xfrm>
                    <a:off x="6523393" y="6476907"/>
                    <a:ext cx="1382982"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rPr>
                      <a:t>= Stop and request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rPr>
                      <a:t>   user intervention</a:t>
                    </a:r>
                  </a:p>
                </p:txBody>
              </p:sp>
            </p:grpSp>
            <p:grpSp>
              <p:nvGrpSpPr>
                <p:cNvPr id="2557" name="Group 2556">
                  <a:extLst>
                    <a:ext uri="{FF2B5EF4-FFF2-40B4-BE49-F238E27FC236}">
                      <a16:creationId xmlns:a16="http://schemas.microsoft.com/office/drawing/2014/main" id="{25EE1727-3067-41CF-B1D5-8E208DBD2DCF}"/>
                    </a:ext>
                  </a:extLst>
                </p:cNvPr>
                <p:cNvGrpSpPr/>
                <p:nvPr/>
              </p:nvGrpSpPr>
              <p:grpSpPr>
                <a:xfrm>
                  <a:off x="6610559" y="6548551"/>
                  <a:ext cx="2032416" cy="307777"/>
                  <a:chOff x="8596474" y="6529094"/>
                  <a:chExt cx="2032416" cy="307777"/>
                </a:xfrm>
              </p:grpSpPr>
              <p:sp>
                <p:nvSpPr>
                  <p:cNvPr id="2561" name="Arrow: Up 2560">
                    <a:extLst>
                      <a:ext uri="{FF2B5EF4-FFF2-40B4-BE49-F238E27FC236}">
                        <a16:creationId xmlns:a16="http://schemas.microsoft.com/office/drawing/2014/main" id="{F95AD984-18EE-4F24-B538-0991D3CA5000}"/>
                      </a:ext>
                    </a:extLst>
                  </p:cNvPr>
                  <p:cNvSpPr/>
                  <p:nvPr/>
                </p:nvSpPr>
                <p:spPr>
                  <a:xfrm rot="5400000">
                    <a:off x="8708804" y="6446576"/>
                    <a:ext cx="210964" cy="435624"/>
                  </a:xfrm>
                  <a:prstGeom prst="upArrow">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ndParaRPr>
                  </a:p>
                </p:txBody>
              </p:sp>
              <p:sp>
                <p:nvSpPr>
                  <p:cNvPr id="2562" name="TextBox 2561">
                    <a:extLst>
                      <a:ext uri="{FF2B5EF4-FFF2-40B4-BE49-F238E27FC236}">
                        <a16:creationId xmlns:a16="http://schemas.microsoft.com/office/drawing/2014/main" id="{0DBBC67E-B5B1-46B4-8719-3738C0DF8CA8}"/>
                      </a:ext>
                    </a:extLst>
                  </p:cNvPr>
                  <p:cNvSpPr txBox="1"/>
                  <p:nvPr/>
                </p:nvSpPr>
                <p:spPr>
                  <a:xfrm>
                    <a:off x="9071114" y="6529094"/>
                    <a:ext cx="1557776"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Calibri" panose="020F0502020204030204"/>
                      </a:rPr>
                      <a:t>= Manual Control</a:t>
                    </a:r>
                  </a:p>
                </p:txBody>
              </p:sp>
            </p:grpSp>
            <p:grpSp>
              <p:nvGrpSpPr>
                <p:cNvPr id="2558" name="Group 2557">
                  <a:extLst>
                    <a:ext uri="{FF2B5EF4-FFF2-40B4-BE49-F238E27FC236}">
                      <a16:creationId xmlns:a16="http://schemas.microsoft.com/office/drawing/2014/main" id="{DFB36135-2EAB-4148-A0DF-995D8D0457B8}"/>
                    </a:ext>
                  </a:extLst>
                </p:cNvPr>
                <p:cNvGrpSpPr/>
                <p:nvPr/>
              </p:nvGrpSpPr>
              <p:grpSpPr>
                <a:xfrm>
                  <a:off x="8923856" y="6556675"/>
                  <a:ext cx="2588046" cy="307777"/>
                  <a:chOff x="8591009" y="6593097"/>
                  <a:chExt cx="1858069" cy="307777"/>
                </a:xfrm>
              </p:grpSpPr>
              <p:sp>
                <p:nvSpPr>
                  <p:cNvPr id="2559" name="Arrow: Up 2558">
                    <a:extLst>
                      <a:ext uri="{FF2B5EF4-FFF2-40B4-BE49-F238E27FC236}">
                        <a16:creationId xmlns:a16="http://schemas.microsoft.com/office/drawing/2014/main" id="{511245A3-53EE-4B84-A2D0-644EFE28735D}"/>
                      </a:ext>
                    </a:extLst>
                  </p:cNvPr>
                  <p:cNvSpPr/>
                  <p:nvPr/>
                </p:nvSpPr>
                <p:spPr>
                  <a:xfrm rot="5400000">
                    <a:off x="8703339" y="6529174"/>
                    <a:ext cx="210964" cy="435624"/>
                  </a:xfrm>
                  <a:prstGeom prst="up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ndParaRPr>
                  </a:p>
                </p:txBody>
              </p:sp>
              <p:sp>
                <p:nvSpPr>
                  <p:cNvPr id="2560" name="TextBox 2559">
                    <a:extLst>
                      <a:ext uri="{FF2B5EF4-FFF2-40B4-BE49-F238E27FC236}">
                        <a16:creationId xmlns:a16="http://schemas.microsoft.com/office/drawing/2014/main" id="{349F6F22-7961-4ACE-8ED5-69F6E9378C07}"/>
                      </a:ext>
                    </a:extLst>
                  </p:cNvPr>
                  <p:cNvSpPr txBox="1"/>
                  <p:nvPr/>
                </p:nvSpPr>
                <p:spPr>
                  <a:xfrm>
                    <a:off x="9071114" y="6593097"/>
                    <a:ext cx="137796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Calibri" panose="020F0502020204030204"/>
                      </a:rPr>
                      <a:t>= Autonomous Control</a:t>
                    </a:r>
                  </a:p>
                </p:txBody>
              </p:sp>
            </p:grpSp>
          </p:grpSp>
        </p:grpSp>
        <p:grpSp>
          <p:nvGrpSpPr>
            <p:cNvPr id="2450" name="Group 2449">
              <a:extLst>
                <a:ext uri="{FF2B5EF4-FFF2-40B4-BE49-F238E27FC236}">
                  <a16:creationId xmlns:a16="http://schemas.microsoft.com/office/drawing/2014/main" id="{A84781CE-7E0A-44A9-97E3-E2DB5E662662}"/>
                </a:ext>
              </a:extLst>
            </p:cNvPr>
            <p:cNvGrpSpPr/>
            <p:nvPr/>
          </p:nvGrpSpPr>
          <p:grpSpPr>
            <a:xfrm>
              <a:off x="-46097" y="1168867"/>
              <a:ext cx="4082124" cy="5281795"/>
              <a:chOff x="-46097" y="1168867"/>
              <a:chExt cx="4082124" cy="5281795"/>
            </a:xfrm>
          </p:grpSpPr>
          <p:sp>
            <p:nvSpPr>
              <p:cNvPr id="2520" name="Rectangle 2519">
                <a:extLst>
                  <a:ext uri="{FF2B5EF4-FFF2-40B4-BE49-F238E27FC236}">
                    <a16:creationId xmlns:a16="http://schemas.microsoft.com/office/drawing/2014/main" id="{FA87FB53-BC54-420F-9D45-0763E6E70CF8}"/>
                  </a:ext>
                </a:extLst>
              </p:cNvPr>
              <p:cNvSpPr/>
              <p:nvPr/>
            </p:nvSpPr>
            <p:spPr>
              <a:xfrm>
                <a:off x="-46097" y="1202390"/>
                <a:ext cx="4072255" cy="5237922"/>
              </a:xfrm>
              <a:prstGeom prst="rect">
                <a:avLst/>
              </a:prstGeom>
              <a:solidFill>
                <a:sysClr val="window" lastClr="FFFFFF">
                  <a:lumMod val="95000"/>
                </a:sys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ndParaRPr>
              </a:p>
            </p:txBody>
          </p:sp>
          <p:sp>
            <p:nvSpPr>
              <p:cNvPr id="2521" name="Rectangle 2520">
                <a:extLst>
                  <a:ext uri="{FF2B5EF4-FFF2-40B4-BE49-F238E27FC236}">
                    <a16:creationId xmlns:a16="http://schemas.microsoft.com/office/drawing/2014/main" id="{1D0C1BF8-3D0C-4BC0-B525-D0A69FC709A9}"/>
                  </a:ext>
                </a:extLst>
              </p:cNvPr>
              <p:cNvSpPr/>
              <p:nvPr/>
            </p:nvSpPr>
            <p:spPr>
              <a:xfrm>
                <a:off x="-46097" y="1545465"/>
                <a:ext cx="4067937" cy="2302161"/>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ndParaRPr>
              </a:p>
            </p:txBody>
          </p:sp>
          <p:sp>
            <p:nvSpPr>
              <p:cNvPr id="2522" name="Rectangle 2521">
                <a:extLst>
                  <a:ext uri="{FF2B5EF4-FFF2-40B4-BE49-F238E27FC236}">
                    <a16:creationId xmlns:a16="http://schemas.microsoft.com/office/drawing/2014/main" id="{A6AA33B6-4F0A-45AD-8C81-A3D6CE34B7B3}"/>
                  </a:ext>
                </a:extLst>
              </p:cNvPr>
              <p:cNvSpPr/>
              <p:nvPr/>
            </p:nvSpPr>
            <p:spPr>
              <a:xfrm>
                <a:off x="-41255" y="5207610"/>
                <a:ext cx="4066498" cy="1230738"/>
              </a:xfrm>
              <a:prstGeom prst="rect">
                <a:avLst/>
              </a:prstGeom>
              <a:gradFill flip="none" rotWithShape="1">
                <a:gsLst>
                  <a:gs pos="0">
                    <a:srgbClr val="70AD47">
                      <a:lumMod val="40000"/>
                      <a:lumOff val="60000"/>
                      <a:tint val="66000"/>
                      <a:satMod val="160000"/>
                    </a:srgbClr>
                  </a:gs>
                  <a:gs pos="50000">
                    <a:srgbClr val="70AD47">
                      <a:lumMod val="40000"/>
                      <a:lumOff val="60000"/>
                      <a:tint val="44500"/>
                      <a:satMod val="160000"/>
                    </a:srgbClr>
                  </a:gs>
                  <a:gs pos="100000">
                    <a:srgbClr val="70AD47">
                      <a:lumMod val="40000"/>
                      <a:lumOff val="60000"/>
                      <a:tint val="23500"/>
                      <a:satMod val="160000"/>
                    </a:srgbClr>
                  </a:gs>
                </a:gsLst>
                <a:lin ang="5400000" scaled="1"/>
                <a:tileRect/>
              </a:gra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ndParaRPr>
              </a:p>
            </p:txBody>
          </p:sp>
          <p:grpSp>
            <p:nvGrpSpPr>
              <p:cNvPr id="2523" name="Group 2522">
                <a:extLst>
                  <a:ext uri="{FF2B5EF4-FFF2-40B4-BE49-F238E27FC236}">
                    <a16:creationId xmlns:a16="http://schemas.microsoft.com/office/drawing/2014/main" id="{7B30E878-8540-42CD-9676-C87C44C98C60}"/>
                  </a:ext>
                </a:extLst>
              </p:cNvPr>
              <p:cNvGrpSpPr/>
              <p:nvPr/>
            </p:nvGrpSpPr>
            <p:grpSpPr>
              <a:xfrm>
                <a:off x="-12242" y="1546958"/>
                <a:ext cx="4003397" cy="1938992"/>
                <a:chOff x="-12242" y="1546958"/>
                <a:chExt cx="4003397" cy="1938992"/>
              </a:xfrm>
            </p:grpSpPr>
            <p:sp>
              <p:nvSpPr>
                <p:cNvPr id="2548" name="TextBox 2547">
                  <a:extLst>
                    <a:ext uri="{FF2B5EF4-FFF2-40B4-BE49-F238E27FC236}">
                      <a16:creationId xmlns:a16="http://schemas.microsoft.com/office/drawing/2014/main" id="{DB5D3E10-94FD-4614-AB6A-39C13551B1A5}"/>
                    </a:ext>
                  </a:extLst>
                </p:cNvPr>
                <p:cNvSpPr txBox="1"/>
                <p:nvPr/>
              </p:nvSpPr>
              <p:spPr>
                <a:xfrm>
                  <a:off x="-12242" y="1546958"/>
                  <a:ext cx="4003397" cy="1938992"/>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0" cap="none" spc="0" normalizeH="0" baseline="0" noProof="0">
                      <a:ln>
                        <a:noFill/>
                      </a:ln>
                      <a:solidFill>
                        <a:prstClr val="black"/>
                      </a:solidFill>
                      <a:effectLst/>
                      <a:uLnTx/>
                      <a:uFillTx/>
                      <a:latin typeface="Calibri" panose="020F0502020204030204"/>
                    </a:rPr>
                    <a:t>If the CSR detects an obstacle</a:t>
                  </a:r>
                  <a:r>
                    <a:rPr kumimoji="0" lang="en-US" sz="1200" b="1" i="0" u="none" strike="noStrike" kern="0" cap="none" spc="0" normalizeH="0" baseline="0" noProof="0">
                      <a:ln>
                        <a:noFill/>
                      </a:ln>
                      <a:solidFill>
                        <a:prstClr val="black"/>
                      </a:solidFill>
                      <a:effectLst/>
                      <a:uLnTx/>
                      <a:uFillTx/>
                      <a:latin typeface="Calibri" panose="020F0502020204030204"/>
                    </a:rPr>
                    <a:t>, the CSR will stop</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0" cap="none" spc="0" normalizeH="0" baseline="0" noProof="0">
                    <a:ln>
                      <a:noFill/>
                    </a:ln>
                    <a:solidFill>
                      <a:prstClr val="black"/>
                    </a:solidFill>
                    <a:effectLst/>
                    <a:uLnTx/>
                    <a:uFillTx/>
                    <a:latin typeface="Calibri" panose="020F0502020204030204"/>
                  </a:endParaRP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0" cap="none" spc="0" normalizeH="0" baseline="0" noProof="0">
                      <a:ln>
                        <a:noFill/>
                      </a:ln>
                      <a:solidFill>
                        <a:prstClr val="black"/>
                      </a:solidFill>
                      <a:effectLst/>
                      <a:uLnTx/>
                      <a:uFillTx/>
                      <a:latin typeface="Calibri" panose="020F0502020204030204"/>
                    </a:rPr>
                    <a:t>The user will take  control, and </a:t>
                  </a:r>
                  <a:r>
                    <a:rPr kumimoji="0" lang="en-US" sz="1200" b="1" i="0" u="none" strike="noStrike" kern="0" cap="none" spc="0" normalizeH="0" baseline="0" noProof="0">
                      <a:ln>
                        <a:noFill/>
                      </a:ln>
                      <a:solidFill>
                        <a:prstClr val="black"/>
                      </a:solidFill>
                      <a:effectLst/>
                      <a:uLnTx/>
                      <a:uFillTx/>
                      <a:latin typeface="Calibri" panose="020F0502020204030204"/>
                    </a:rPr>
                    <a:t>manually control the CSR around the obstacle</a:t>
                  </a:r>
                </a:p>
                <a:p>
                  <a:pPr marL="800100" marR="0" lvl="1"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prstClr val="black"/>
                      </a:solidFill>
                      <a:effectLst/>
                      <a:uLnTx/>
                      <a:uFillTx/>
                      <a:latin typeface="Calibri" panose="020F0502020204030204"/>
                    </a:rPr>
                    <a:t>Every time the CSR turns, a </a:t>
                  </a:r>
                  <a:r>
                    <a:rPr kumimoji="0" lang="en-US" sz="1200" b="0" i="0" u="none" strike="noStrike" kern="0" cap="none" spc="0" normalizeH="0" baseline="0" noProof="0" err="1">
                      <a:ln>
                        <a:noFill/>
                      </a:ln>
                      <a:solidFill>
                        <a:prstClr val="black"/>
                      </a:solidFill>
                      <a:effectLst/>
                      <a:uLnTx/>
                      <a:uFillTx/>
                      <a:latin typeface="Calibri" panose="020F0502020204030204"/>
                    </a:rPr>
                    <a:t>pathpoint</a:t>
                  </a:r>
                  <a:r>
                    <a:rPr kumimoji="0" lang="en-US" sz="1200" b="0" i="0" u="none" strike="noStrike" kern="0" cap="none" spc="0" normalizeH="0" baseline="0" noProof="0">
                      <a:ln>
                        <a:noFill/>
                      </a:ln>
                      <a:solidFill>
                        <a:prstClr val="black"/>
                      </a:solidFill>
                      <a:effectLst/>
                      <a:uLnTx/>
                      <a:uFillTx/>
                      <a:latin typeface="Calibri" panose="020F0502020204030204"/>
                    </a:rPr>
                    <a:t> is recorded</a:t>
                  </a:r>
                </a:p>
                <a:p>
                  <a:pPr marL="0" marR="0" lvl="1"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prstClr val="black"/>
                    </a:solidFill>
                    <a:effectLst/>
                    <a:uLnTx/>
                    <a:uFillTx/>
                    <a:latin typeface="Calibri" panose="020F0502020204030204"/>
                  </a:endParaRP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0" cap="none" spc="0" normalizeH="0" baseline="0" noProof="0">
                      <a:ln>
                        <a:noFill/>
                      </a:ln>
                      <a:solidFill>
                        <a:prstClr val="black"/>
                      </a:solidFill>
                      <a:effectLst/>
                      <a:uLnTx/>
                      <a:uFillTx/>
                      <a:latin typeface="Calibri" panose="020F0502020204030204"/>
                    </a:rPr>
                    <a:t>After traveling around the obstacle, </a:t>
                  </a:r>
                  <a:r>
                    <a:rPr kumimoji="0" lang="en-US" sz="1200" b="1" i="0" u="none" strike="noStrike" kern="0" cap="none" spc="0" normalizeH="0" baseline="0" noProof="0">
                      <a:ln>
                        <a:noFill/>
                      </a:ln>
                      <a:solidFill>
                        <a:prstClr val="black"/>
                      </a:solidFill>
                      <a:effectLst/>
                      <a:uLnTx/>
                      <a:uFillTx/>
                      <a:latin typeface="Calibri" panose="020F0502020204030204"/>
                    </a:rPr>
                    <a:t>the user commands the CSR to point towards the LOI, and command it into semi- autonomous mode</a:t>
                  </a:r>
                </a:p>
              </p:txBody>
            </p:sp>
            <p:sp>
              <p:nvSpPr>
                <p:cNvPr id="2549" name="Flowchart: Connector 2548">
                  <a:extLst>
                    <a:ext uri="{FF2B5EF4-FFF2-40B4-BE49-F238E27FC236}">
                      <a16:creationId xmlns:a16="http://schemas.microsoft.com/office/drawing/2014/main" id="{43C59A08-14C8-4EC4-BD2B-8480AC3A0B09}"/>
                    </a:ext>
                  </a:extLst>
                </p:cNvPr>
                <p:cNvSpPr/>
                <p:nvPr/>
              </p:nvSpPr>
              <p:spPr>
                <a:xfrm>
                  <a:off x="49568" y="1576291"/>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rPr>
                    <a:t>1</a:t>
                  </a:r>
                </a:p>
              </p:txBody>
            </p:sp>
            <p:sp>
              <p:nvSpPr>
                <p:cNvPr id="2550" name="Flowchart: Connector 2549">
                  <a:extLst>
                    <a:ext uri="{FF2B5EF4-FFF2-40B4-BE49-F238E27FC236}">
                      <a16:creationId xmlns:a16="http://schemas.microsoft.com/office/drawing/2014/main" id="{CC6DE342-94F7-4401-83B7-0EA5204D2245}"/>
                    </a:ext>
                  </a:extLst>
                </p:cNvPr>
                <p:cNvSpPr/>
                <p:nvPr/>
              </p:nvSpPr>
              <p:spPr>
                <a:xfrm>
                  <a:off x="43790" y="1960941"/>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rPr>
                    <a:t>2</a:t>
                  </a:r>
                </a:p>
              </p:txBody>
            </p:sp>
            <p:sp>
              <p:nvSpPr>
                <p:cNvPr id="2551" name="Flowchart: Connector 2550">
                  <a:extLst>
                    <a:ext uri="{FF2B5EF4-FFF2-40B4-BE49-F238E27FC236}">
                      <a16:creationId xmlns:a16="http://schemas.microsoft.com/office/drawing/2014/main" id="{7C9FDF4C-54F7-47D1-B491-8A6E9ACF2129}"/>
                    </a:ext>
                  </a:extLst>
                </p:cNvPr>
                <p:cNvSpPr/>
                <p:nvPr/>
              </p:nvSpPr>
              <p:spPr>
                <a:xfrm>
                  <a:off x="43790" y="2882762"/>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rPr>
                    <a:t>3</a:t>
                  </a:r>
                </a:p>
              </p:txBody>
            </p:sp>
          </p:grpSp>
          <p:cxnSp>
            <p:nvCxnSpPr>
              <p:cNvPr id="2524" name="Straight Connector 2523">
                <a:extLst>
                  <a:ext uri="{FF2B5EF4-FFF2-40B4-BE49-F238E27FC236}">
                    <a16:creationId xmlns:a16="http://schemas.microsoft.com/office/drawing/2014/main" id="{709D4FDB-9C10-447A-8753-ED9818BEC8D7}"/>
                  </a:ext>
                </a:extLst>
              </p:cNvPr>
              <p:cNvCxnSpPr/>
              <p:nvPr/>
            </p:nvCxnSpPr>
            <p:spPr>
              <a:xfrm>
                <a:off x="4036027" y="1200256"/>
                <a:ext cx="0" cy="5237922"/>
              </a:xfrm>
              <a:prstGeom prst="line">
                <a:avLst/>
              </a:prstGeom>
              <a:noFill/>
              <a:ln w="57150" cap="flat" cmpd="sng" algn="ctr">
                <a:solidFill>
                  <a:sysClr val="windowText" lastClr="000000"/>
                </a:solidFill>
                <a:prstDash val="solid"/>
                <a:miter lim="800000"/>
              </a:ln>
              <a:effectLst/>
            </p:spPr>
          </p:cxnSp>
          <p:cxnSp>
            <p:nvCxnSpPr>
              <p:cNvPr id="2525" name="Straight Connector 2524">
                <a:extLst>
                  <a:ext uri="{FF2B5EF4-FFF2-40B4-BE49-F238E27FC236}">
                    <a16:creationId xmlns:a16="http://schemas.microsoft.com/office/drawing/2014/main" id="{DCE32BD2-9B92-440E-88FD-6DB8455E5347}"/>
                  </a:ext>
                </a:extLst>
              </p:cNvPr>
              <p:cNvCxnSpPr/>
              <p:nvPr/>
            </p:nvCxnSpPr>
            <p:spPr>
              <a:xfrm>
                <a:off x="-17037" y="1212740"/>
                <a:ext cx="0" cy="5237922"/>
              </a:xfrm>
              <a:prstGeom prst="line">
                <a:avLst/>
              </a:prstGeom>
              <a:noFill/>
              <a:ln w="57150" cap="flat" cmpd="sng" algn="ctr">
                <a:solidFill>
                  <a:sysClr val="windowText" lastClr="000000"/>
                </a:solidFill>
                <a:prstDash val="solid"/>
                <a:miter lim="800000"/>
              </a:ln>
              <a:effectLst/>
            </p:spPr>
          </p:cxnSp>
          <p:grpSp>
            <p:nvGrpSpPr>
              <p:cNvPr id="2526" name="Group 2525">
                <a:extLst>
                  <a:ext uri="{FF2B5EF4-FFF2-40B4-BE49-F238E27FC236}">
                    <a16:creationId xmlns:a16="http://schemas.microsoft.com/office/drawing/2014/main" id="{4182C977-7C7C-4D99-85CE-4EAA60EB4E15}"/>
                  </a:ext>
                </a:extLst>
              </p:cNvPr>
              <p:cNvGrpSpPr/>
              <p:nvPr/>
            </p:nvGrpSpPr>
            <p:grpSpPr>
              <a:xfrm>
                <a:off x="133850" y="3977373"/>
                <a:ext cx="3900835" cy="2427890"/>
                <a:chOff x="175376" y="3602226"/>
                <a:chExt cx="3900835" cy="2427890"/>
              </a:xfrm>
            </p:grpSpPr>
            <p:pic>
              <p:nvPicPr>
                <p:cNvPr id="2528" name="Graphic 2527" descr="Deciduous tree">
                  <a:extLst>
                    <a:ext uri="{FF2B5EF4-FFF2-40B4-BE49-F238E27FC236}">
                      <a16:creationId xmlns:a16="http://schemas.microsoft.com/office/drawing/2014/main" id="{C4ADB035-F554-45B3-9F51-FDF74EB2F24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12524" y="3793633"/>
                  <a:ext cx="1214866" cy="1103108"/>
                </a:xfrm>
                <a:prstGeom prst="rect">
                  <a:avLst/>
                </a:prstGeom>
              </p:spPr>
            </p:pic>
            <p:sp>
              <p:nvSpPr>
                <p:cNvPr id="2529" name="Rectangle 16">
                  <a:extLst>
                    <a:ext uri="{FF2B5EF4-FFF2-40B4-BE49-F238E27FC236}">
                      <a16:creationId xmlns:a16="http://schemas.microsoft.com/office/drawing/2014/main" id="{B7046973-09E4-449C-A6A7-390412A21973}"/>
                    </a:ext>
                  </a:extLst>
                </p:cNvPr>
                <p:cNvSpPr/>
                <p:nvPr/>
              </p:nvSpPr>
              <p:spPr>
                <a:xfrm>
                  <a:off x="1570827" y="3602226"/>
                  <a:ext cx="985797" cy="26161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rPr>
                    <a:t>Obstacle</a:t>
                  </a:r>
                  <a:endParaRPr kumimoji="0" lang="en-US" sz="1050" b="1" i="0" u="none" strike="noStrike" kern="0" cap="none" spc="0" normalizeH="0" baseline="0" noProof="0">
                    <a:ln>
                      <a:noFill/>
                    </a:ln>
                    <a:solidFill>
                      <a:prstClr val="black"/>
                    </a:solidFill>
                    <a:effectLst/>
                    <a:uLnTx/>
                    <a:uFillTx/>
                    <a:latin typeface="Calibri" panose="020F0502020204030204"/>
                  </a:endParaRPr>
                </a:p>
              </p:txBody>
            </p:sp>
            <p:sp>
              <p:nvSpPr>
                <p:cNvPr id="2530" name="Octagon 2529">
                  <a:extLst>
                    <a:ext uri="{FF2B5EF4-FFF2-40B4-BE49-F238E27FC236}">
                      <a16:creationId xmlns:a16="http://schemas.microsoft.com/office/drawing/2014/main" id="{73CAAD9F-DF75-4ABE-BB27-D96B6BB51A90}"/>
                    </a:ext>
                  </a:extLst>
                </p:cNvPr>
                <p:cNvSpPr/>
                <p:nvPr/>
              </p:nvSpPr>
              <p:spPr>
                <a:xfrm>
                  <a:off x="554168" y="4108929"/>
                  <a:ext cx="212719" cy="212719"/>
                </a:xfrm>
                <a:prstGeom prst="octagon">
                  <a:avLst/>
                </a:prstGeom>
                <a:solidFill>
                  <a:srgbClr val="FF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ndParaRPr>
                </a:p>
              </p:txBody>
            </p:sp>
            <p:sp>
              <p:nvSpPr>
                <p:cNvPr id="2531" name="Arrow: Right 2530">
                  <a:extLst>
                    <a:ext uri="{FF2B5EF4-FFF2-40B4-BE49-F238E27FC236}">
                      <a16:creationId xmlns:a16="http://schemas.microsoft.com/office/drawing/2014/main" id="{5F3CAAFF-7F2D-4EDB-9FC3-415BD02741DE}"/>
                    </a:ext>
                  </a:extLst>
                </p:cNvPr>
                <p:cNvSpPr/>
                <p:nvPr/>
              </p:nvSpPr>
              <p:spPr>
                <a:xfrm rot="2002288">
                  <a:off x="901025" y="5281050"/>
                  <a:ext cx="623705" cy="164400"/>
                </a:xfrm>
                <a:prstGeom prst="rightArrow">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ndParaRPr>
                </a:p>
              </p:txBody>
            </p:sp>
            <p:sp>
              <p:nvSpPr>
                <p:cNvPr id="2532" name="Arrow: Right 2531">
                  <a:extLst>
                    <a:ext uri="{FF2B5EF4-FFF2-40B4-BE49-F238E27FC236}">
                      <a16:creationId xmlns:a16="http://schemas.microsoft.com/office/drawing/2014/main" id="{94C0D0C1-553A-468E-88C2-426C4FA8103C}"/>
                    </a:ext>
                  </a:extLst>
                </p:cNvPr>
                <p:cNvSpPr/>
                <p:nvPr/>
              </p:nvSpPr>
              <p:spPr>
                <a:xfrm>
                  <a:off x="1901994" y="5480173"/>
                  <a:ext cx="694995" cy="172999"/>
                </a:xfrm>
                <a:prstGeom prst="rightArrow">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ndParaRPr>
                </a:p>
              </p:txBody>
            </p:sp>
            <p:pic>
              <p:nvPicPr>
                <p:cNvPr id="2533" name="Graphic 2532" descr="Warning">
                  <a:extLst>
                    <a:ext uri="{FF2B5EF4-FFF2-40B4-BE49-F238E27FC236}">
                      <a16:creationId xmlns:a16="http://schemas.microsoft.com/office/drawing/2014/main" id="{D44246C4-4CE4-4D64-B863-09F1FE7D765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5376" y="4057463"/>
                  <a:ext cx="319146" cy="319146"/>
                </a:xfrm>
                <a:prstGeom prst="rect">
                  <a:avLst/>
                </a:prstGeom>
              </p:spPr>
            </p:pic>
            <p:sp>
              <p:nvSpPr>
                <p:cNvPr id="2534" name="Star: 4 Points 2533">
                  <a:extLst>
                    <a:ext uri="{FF2B5EF4-FFF2-40B4-BE49-F238E27FC236}">
                      <a16:creationId xmlns:a16="http://schemas.microsoft.com/office/drawing/2014/main" id="{DBD2625F-22FC-42D4-A1B8-4B74FCA8FB37}"/>
                    </a:ext>
                  </a:extLst>
                </p:cNvPr>
                <p:cNvSpPr/>
                <p:nvPr/>
              </p:nvSpPr>
              <p:spPr>
                <a:xfrm>
                  <a:off x="871304" y="4803625"/>
                  <a:ext cx="232731" cy="247111"/>
                </a:xfrm>
                <a:prstGeom prst="star4">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0C0"/>
                    </a:solidFill>
                    <a:effectLst/>
                    <a:uLnTx/>
                    <a:uFillTx/>
                    <a:latin typeface="Calibri" panose="020F0502020204030204"/>
                  </a:endParaRPr>
                </a:p>
              </p:txBody>
            </p:sp>
            <p:sp>
              <p:nvSpPr>
                <p:cNvPr id="2535" name="TextBox 2534">
                  <a:extLst>
                    <a:ext uri="{FF2B5EF4-FFF2-40B4-BE49-F238E27FC236}">
                      <a16:creationId xmlns:a16="http://schemas.microsoft.com/office/drawing/2014/main" id="{EFBCD9DD-6A73-467A-B371-1EE49F270095}"/>
                    </a:ext>
                  </a:extLst>
                </p:cNvPr>
                <p:cNvSpPr txBox="1"/>
                <p:nvPr/>
              </p:nvSpPr>
              <p:spPr>
                <a:xfrm>
                  <a:off x="175376" y="5691562"/>
                  <a:ext cx="3900835"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panose="020F0502020204030204"/>
                    </a:rPr>
                    <a:t>Operator </a:t>
                  </a:r>
                  <a:r>
                    <a:rPr kumimoji="0" lang="en-US" sz="1600" b="1" i="0" u="none" strike="noStrike" kern="0" cap="none" spc="0" normalizeH="0" baseline="0" noProof="0">
                      <a:ln>
                        <a:noFill/>
                      </a:ln>
                      <a:solidFill>
                        <a:prstClr val="black"/>
                      </a:solidFill>
                      <a:effectLst/>
                      <a:uLnTx/>
                      <a:uFillTx/>
                      <a:latin typeface="Calibri" panose="020F0502020204030204"/>
                    </a:rPr>
                    <a:t>manually</a:t>
                  </a:r>
                  <a:r>
                    <a:rPr kumimoji="0" lang="en-US" sz="1400" b="0" i="0" u="none" strike="noStrike" kern="0" cap="none" spc="0" normalizeH="0" baseline="0" noProof="0">
                      <a:ln>
                        <a:noFill/>
                      </a:ln>
                      <a:solidFill>
                        <a:prstClr val="black"/>
                      </a:solidFill>
                      <a:effectLst/>
                      <a:uLnTx/>
                      <a:uFillTx/>
                      <a:latin typeface="Calibri" panose="020F0502020204030204"/>
                    </a:rPr>
                    <a:t> controls CSR around obstacle </a:t>
                  </a:r>
                </a:p>
              </p:txBody>
            </p:sp>
            <p:sp>
              <p:nvSpPr>
                <p:cNvPr id="2536" name="Flowchart: Connector 2535">
                  <a:extLst>
                    <a:ext uri="{FF2B5EF4-FFF2-40B4-BE49-F238E27FC236}">
                      <a16:creationId xmlns:a16="http://schemas.microsoft.com/office/drawing/2014/main" id="{4F235468-468A-47FF-B6DA-7E6E85F89300}"/>
                    </a:ext>
                  </a:extLst>
                </p:cNvPr>
                <p:cNvSpPr/>
                <p:nvPr/>
              </p:nvSpPr>
              <p:spPr>
                <a:xfrm>
                  <a:off x="241806" y="3826684"/>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rPr>
                    <a:t>1</a:t>
                  </a:r>
                </a:p>
              </p:txBody>
            </p:sp>
            <p:sp>
              <p:nvSpPr>
                <p:cNvPr id="2537" name="Flowchart: Connector 2536">
                  <a:extLst>
                    <a:ext uri="{FF2B5EF4-FFF2-40B4-BE49-F238E27FC236}">
                      <a16:creationId xmlns:a16="http://schemas.microsoft.com/office/drawing/2014/main" id="{2E051D73-521E-4800-9C6D-70B76AE90886}"/>
                    </a:ext>
                  </a:extLst>
                </p:cNvPr>
                <p:cNvSpPr/>
                <p:nvPr/>
              </p:nvSpPr>
              <p:spPr>
                <a:xfrm>
                  <a:off x="253516" y="5520499"/>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rPr>
                    <a:t>2</a:t>
                  </a:r>
                </a:p>
              </p:txBody>
            </p:sp>
            <p:sp>
              <p:nvSpPr>
                <p:cNvPr id="2538" name="Arrow: Curved Up 2537">
                  <a:extLst>
                    <a:ext uri="{FF2B5EF4-FFF2-40B4-BE49-F238E27FC236}">
                      <a16:creationId xmlns:a16="http://schemas.microsoft.com/office/drawing/2014/main" id="{4D2C8813-8495-4433-B6CE-ECB4FD50B2A6}"/>
                    </a:ext>
                  </a:extLst>
                </p:cNvPr>
                <p:cNvSpPr/>
                <p:nvPr/>
              </p:nvSpPr>
              <p:spPr>
                <a:xfrm rot="19140210">
                  <a:off x="3205163" y="5060964"/>
                  <a:ext cx="502424" cy="260920"/>
                </a:xfrm>
                <a:prstGeom prst="curvedUpArrow">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539" name="Flowchart: Connector 2538">
                  <a:extLst>
                    <a:ext uri="{FF2B5EF4-FFF2-40B4-BE49-F238E27FC236}">
                      <a16:creationId xmlns:a16="http://schemas.microsoft.com/office/drawing/2014/main" id="{8DB93507-5DBA-4560-9405-78D0177D9E78}"/>
                    </a:ext>
                  </a:extLst>
                </p:cNvPr>
                <p:cNvSpPr/>
                <p:nvPr/>
              </p:nvSpPr>
              <p:spPr>
                <a:xfrm>
                  <a:off x="3564424" y="5222587"/>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rPr>
                    <a:t>3</a:t>
                  </a:r>
                </a:p>
              </p:txBody>
            </p:sp>
            <p:sp>
              <p:nvSpPr>
                <p:cNvPr id="2544" name="Star: 4 Points 2543">
                  <a:extLst>
                    <a:ext uri="{FF2B5EF4-FFF2-40B4-BE49-F238E27FC236}">
                      <a16:creationId xmlns:a16="http://schemas.microsoft.com/office/drawing/2014/main" id="{DF2BC209-0538-4CFE-A37B-B419F781C5E6}"/>
                    </a:ext>
                  </a:extLst>
                </p:cNvPr>
                <p:cNvSpPr/>
                <p:nvPr/>
              </p:nvSpPr>
              <p:spPr>
                <a:xfrm>
                  <a:off x="1578213" y="5143465"/>
                  <a:ext cx="232731" cy="247111"/>
                </a:xfrm>
                <a:prstGeom prst="star4">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0C0"/>
                    </a:solidFill>
                    <a:effectLst/>
                    <a:uLnTx/>
                    <a:uFillTx/>
                    <a:latin typeface="Calibri" panose="020F0502020204030204"/>
                  </a:endParaRPr>
                </a:p>
              </p:txBody>
            </p:sp>
            <p:sp>
              <p:nvSpPr>
                <p:cNvPr id="2545" name="Star: 4 Points 2544">
                  <a:extLst>
                    <a:ext uri="{FF2B5EF4-FFF2-40B4-BE49-F238E27FC236}">
                      <a16:creationId xmlns:a16="http://schemas.microsoft.com/office/drawing/2014/main" id="{350820CE-8575-400D-8534-53B847FAB5FA}"/>
                    </a:ext>
                  </a:extLst>
                </p:cNvPr>
                <p:cNvSpPr/>
                <p:nvPr/>
              </p:nvSpPr>
              <p:spPr>
                <a:xfrm>
                  <a:off x="2689960" y="5152380"/>
                  <a:ext cx="232731" cy="247111"/>
                </a:xfrm>
                <a:prstGeom prst="star4">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0C0"/>
                    </a:solidFill>
                    <a:effectLst/>
                    <a:uLnTx/>
                    <a:uFillTx/>
                    <a:latin typeface="Calibri" panose="020F0502020204030204"/>
                  </a:endParaRPr>
                </a:p>
              </p:txBody>
            </p:sp>
            <p:sp>
              <p:nvSpPr>
                <p:cNvPr id="2546" name="Star: 4 Points 2545">
                  <a:extLst>
                    <a:ext uri="{FF2B5EF4-FFF2-40B4-BE49-F238E27FC236}">
                      <a16:creationId xmlns:a16="http://schemas.microsoft.com/office/drawing/2014/main" id="{43C03E6F-70CD-4FCD-B273-1046385E3BE1}"/>
                    </a:ext>
                  </a:extLst>
                </p:cNvPr>
                <p:cNvSpPr/>
                <p:nvPr/>
              </p:nvSpPr>
              <p:spPr>
                <a:xfrm>
                  <a:off x="3155771" y="4801534"/>
                  <a:ext cx="232731" cy="247111"/>
                </a:xfrm>
                <a:prstGeom prst="star4">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0C0"/>
                    </a:solidFill>
                    <a:effectLst/>
                    <a:uLnTx/>
                    <a:uFillTx/>
                    <a:latin typeface="Calibri" panose="020F0502020204030204"/>
                  </a:endParaRPr>
                </a:p>
              </p:txBody>
            </p:sp>
          </p:grpSp>
          <p:sp>
            <p:nvSpPr>
              <p:cNvPr id="2527" name="TextBox 2526">
                <a:extLst>
                  <a:ext uri="{FF2B5EF4-FFF2-40B4-BE49-F238E27FC236}">
                    <a16:creationId xmlns:a16="http://schemas.microsoft.com/office/drawing/2014/main" id="{C6E05DCA-F750-40E7-A37F-451B4AA07AB3}"/>
                  </a:ext>
                </a:extLst>
              </p:cNvPr>
              <p:cNvSpPr txBox="1"/>
              <p:nvPr/>
            </p:nvSpPr>
            <p:spPr>
              <a:xfrm>
                <a:off x="407868" y="1168867"/>
                <a:ext cx="308446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panose="020F0502020204030204"/>
                  </a:rPr>
                  <a:t>Non-Traversable Obstacles</a:t>
                </a:r>
              </a:p>
            </p:txBody>
          </p:sp>
        </p:grpSp>
        <p:grpSp>
          <p:nvGrpSpPr>
            <p:cNvPr id="2451" name="Group 2450">
              <a:extLst>
                <a:ext uri="{FF2B5EF4-FFF2-40B4-BE49-F238E27FC236}">
                  <a16:creationId xmlns:a16="http://schemas.microsoft.com/office/drawing/2014/main" id="{6E215CA7-70FD-41D6-9B3B-779289D6E53D}"/>
                </a:ext>
              </a:extLst>
            </p:cNvPr>
            <p:cNvGrpSpPr/>
            <p:nvPr/>
          </p:nvGrpSpPr>
          <p:grpSpPr>
            <a:xfrm>
              <a:off x="4061435" y="1145355"/>
              <a:ext cx="4091344" cy="5293237"/>
              <a:chOff x="4061435" y="1145355"/>
              <a:chExt cx="4091344" cy="5293237"/>
            </a:xfrm>
          </p:grpSpPr>
          <p:cxnSp>
            <p:nvCxnSpPr>
              <p:cNvPr id="2489" name="Straight Connector 2488">
                <a:extLst>
                  <a:ext uri="{FF2B5EF4-FFF2-40B4-BE49-F238E27FC236}">
                    <a16:creationId xmlns:a16="http://schemas.microsoft.com/office/drawing/2014/main" id="{339040DC-0442-4AE4-8A1F-00EEC8E0DD29}"/>
                  </a:ext>
                </a:extLst>
              </p:cNvPr>
              <p:cNvCxnSpPr/>
              <p:nvPr/>
            </p:nvCxnSpPr>
            <p:spPr>
              <a:xfrm>
                <a:off x="8152779" y="1200459"/>
                <a:ext cx="0" cy="5237922"/>
              </a:xfrm>
              <a:prstGeom prst="line">
                <a:avLst/>
              </a:prstGeom>
              <a:noFill/>
              <a:ln w="57150" cap="flat" cmpd="sng" algn="ctr">
                <a:solidFill>
                  <a:sysClr val="windowText" lastClr="000000"/>
                </a:solidFill>
                <a:prstDash val="solid"/>
                <a:miter lim="800000"/>
              </a:ln>
              <a:effectLst/>
            </p:spPr>
          </p:cxnSp>
          <p:sp>
            <p:nvSpPr>
              <p:cNvPr id="2490" name="Rectangle 2489">
                <a:extLst>
                  <a:ext uri="{FF2B5EF4-FFF2-40B4-BE49-F238E27FC236}">
                    <a16:creationId xmlns:a16="http://schemas.microsoft.com/office/drawing/2014/main" id="{7AF7976F-CF2C-41D3-85F6-4F65177FA6FB}"/>
                  </a:ext>
                </a:extLst>
              </p:cNvPr>
              <p:cNvSpPr/>
              <p:nvPr/>
            </p:nvSpPr>
            <p:spPr>
              <a:xfrm>
                <a:off x="4061435" y="1200501"/>
                <a:ext cx="4072255" cy="5237922"/>
              </a:xfrm>
              <a:prstGeom prst="rect">
                <a:avLst/>
              </a:prstGeom>
              <a:solidFill>
                <a:sysClr val="window" lastClr="FFFFFF">
                  <a:lumMod val="95000"/>
                </a:sys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ndParaRPr>
              </a:p>
            </p:txBody>
          </p:sp>
          <p:sp>
            <p:nvSpPr>
              <p:cNvPr id="2492" name="Rectangle 2491">
                <a:extLst>
                  <a:ext uri="{FF2B5EF4-FFF2-40B4-BE49-F238E27FC236}">
                    <a16:creationId xmlns:a16="http://schemas.microsoft.com/office/drawing/2014/main" id="{F06875A6-6A7D-45AF-9210-9CAE2A51948D}"/>
                  </a:ext>
                </a:extLst>
              </p:cNvPr>
              <p:cNvSpPr/>
              <p:nvPr/>
            </p:nvSpPr>
            <p:spPr>
              <a:xfrm>
                <a:off x="4064314" y="5205019"/>
                <a:ext cx="4066498" cy="1233573"/>
              </a:xfrm>
              <a:prstGeom prst="rect">
                <a:avLst/>
              </a:prstGeom>
              <a:gradFill flip="none" rotWithShape="1">
                <a:gsLst>
                  <a:gs pos="0">
                    <a:srgbClr val="70AD47">
                      <a:lumMod val="40000"/>
                      <a:lumOff val="60000"/>
                      <a:tint val="66000"/>
                      <a:satMod val="160000"/>
                    </a:srgbClr>
                  </a:gs>
                  <a:gs pos="50000">
                    <a:srgbClr val="70AD47">
                      <a:lumMod val="40000"/>
                      <a:lumOff val="60000"/>
                      <a:tint val="44500"/>
                      <a:satMod val="160000"/>
                    </a:srgbClr>
                  </a:gs>
                  <a:gs pos="100000">
                    <a:srgbClr val="70AD47">
                      <a:lumMod val="40000"/>
                      <a:lumOff val="60000"/>
                      <a:tint val="23500"/>
                      <a:satMod val="160000"/>
                    </a:srgbClr>
                  </a:gs>
                </a:gsLst>
                <a:lin ang="5400000" scaled="1"/>
                <a:tileRect/>
              </a:gra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ndParaRPr>
              </a:p>
            </p:txBody>
          </p:sp>
          <p:sp>
            <p:nvSpPr>
              <p:cNvPr id="2493" name="Rectangle 2492">
                <a:extLst>
                  <a:ext uri="{FF2B5EF4-FFF2-40B4-BE49-F238E27FC236}">
                    <a16:creationId xmlns:a16="http://schemas.microsoft.com/office/drawing/2014/main" id="{4B89F685-5D16-45DE-92EF-F84C6515743A}"/>
                  </a:ext>
                </a:extLst>
              </p:cNvPr>
              <p:cNvSpPr/>
              <p:nvPr/>
            </p:nvSpPr>
            <p:spPr>
              <a:xfrm>
                <a:off x="4064312" y="1540565"/>
                <a:ext cx="4069377" cy="231935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ndParaRPr>
              </a:p>
            </p:txBody>
          </p:sp>
          <p:pic>
            <p:nvPicPr>
              <p:cNvPr id="2494" name="Graphic 2493" descr="Warning">
                <a:extLst>
                  <a:ext uri="{FF2B5EF4-FFF2-40B4-BE49-F238E27FC236}">
                    <a16:creationId xmlns:a16="http://schemas.microsoft.com/office/drawing/2014/main" id="{60C07643-65E5-446E-834C-96639719D5A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43243" y="4532726"/>
                <a:ext cx="319146" cy="319146"/>
              </a:xfrm>
              <a:prstGeom prst="rect">
                <a:avLst/>
              </a:prstGeom>
            </p:spPr>
          </p:pic>
          <p:sp>
            <p:nvSpPr>
              <p:cNvPr id="2495" name="Octagon 2494">
                <a:extLst>
                  <a:ext uri="{FF2B5EF4-FFF2-40B4-BE49-F238E27FC236}">
                    <a16:creationId xmlns:a16="http://schemas.microsoft.com/office/drawing/2014/main" id="{DB1C2FC1-16C7-45E9-96A7-EF934263CD88}"/>
                  </a:ext>
                </a:extLst>
              </p:cNvPr>
              <p:cNvSpPr/>
              <p:nvPr/>
            </p:nvSpPr>
            <p:spPr>
              <a:xfrm>
                <a:off x="4680250" y="4592589"/>
                <a:ext cx="212719" cy="212719"/>
              </a:xfrm>
              <a:prstGeom prst="octagon">
                <a:avLst/>
              </a:prstGeom>
              <a:solidFill>
                <a:srgbClr val="FF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ndParaRPr>
              </a:p>
            </p:txBody>
          </p:sp>
          <p:sp>
            <p:nvSpPr>
              <p:cNvPr id="2496" name="Arrow: Right 2495">
                <a:extLst>
                  <a:ext uri="{FF2B5EF4-FFF2-40B4-BE49-F238E27FC236}">
                    <a16:creationId xmlns:a16="http://schemas.microsoft.com/office/drawing/2014/main" id="{5B69E6DC-E3D2-44F2-ADA6-8DB0729B56DC}"/>
                  </a:ext>
                </a:extLst>
              </p:cNvPr>
              <p:cNvSpPr/>
              <p:nvPr/>
            </p:nvSpPr>
            <p:spPr>
              <a:xfrm>
                <a:off x="6348296" y="4906267"/>
                <a:ext cx="333228" cy="168344"/>
              </a:xfrm>
              <a:prstGeom prst="right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ndParaRPr>
              </a:p>
            </p:txBody>
          </p:sp>
          <p:sp>
            <p:nvSpPr>
              <p:cNvPr id="2497" name="Flowchart: Connector 2496">
                <a:extLst>
                  <a:ext uri="{FF2B5EF4-FFF2-40B4-BE49-F238E27FC236}">
                    <a16:creationId xmlns:a16="http://schemas.microsoft.com/office/drawing/2014/main" id="{90959667-022F-428A-8201-DE4C6434C5ED}"/>
                  </a:ext>
                </a:extLst>
              </p:cNvPr>
              <p:cNvSpPr/>
              <p:nvPr/>
            </p:nvSpPr>
            <p:spPr>
              <a:xfrm>
                <a:off x="4139963" y="4238983"/>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rPr>
                  <a:t>1</a:t>
                </a:r>
              </a:p>
            </p:txBody>
          </p:sp>
          <p:sp>
            <p:nvSpPr>
              <p:cNvPr id="2498" name="Octagon 2497">
                <a:extLst>
                  <a:ext uri="{FF2B5EF4-FFF2-40B4-BE49-F238E27FC236}">
                    <a16:creationId xmlns:a16="http://schemas.microsoft.com/office/drawing/2014/main" id="{A8606113-C2BC-4C75-A8C8-719EE1A280F5}"/>
                  </a:ext>
                </a:extLst>
              </p:cNvPr>
              <p:cNvSpPr/>
              <p:nvPr/>
            </p:nvSpPr>
            <p:spPr>
              <a:xfrm>
                <a:off x="7686445" y="4913501"/>
                <a:ext cx="212719" cy="212719"/>
              </a:xfrm>
              <a:prstGeom prst="octagon">
                <a:avLst/>
              </a:prstGeom>
              <a:solidFill>
                <a:srgbClr val="FF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ndParaRPr>
              </a:p>
            </p:txBody>
          </p:sp>
          <p:sp>
            <p:nvSpPr>
              <p:cNvPr id="2499" name="Flowchart: Connector 2498">
                <a:extLst>
                  <a:ext uri="{FF2B5EF4-FFF2-40B4-BE49-F238E27FC236}">
                    <a16:creationId xmlns:a16="http://schemas.microsoft.com/office/drawing/2014/main" id="{7C0A36E9-2A12-48B8-8B95-D0647B29CF14}"/>
                  </a:ext>
                </a:extLst>
              </p:cNvPr>
              <p:cNvSpPr/>
              <p:nvPr/>
            </p:nvSpPr>
            <p:spPr>
              <a:xfrm>
                <a:off x="5384800" y="4197950"/>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rPr>
                  <a:t>3</a:t>
                </a:r>
              </a:p>
            </p:txBody>
          </p:sp>
          <p:sp>
            <p:nvSpPr>
              <p:cNvPr id="2500" name="Flowchart: Connector 2499">
                <a:extLst>
                  <a:ext uri="{FF2B5EF4-FFF2-40B4-BE49-F238E27FC236}">
                    <a16:creationId xmlns:a16="http://schemas.microsoft.com/office/drawing/2014/main" id="{8857D755-B41C-460F-8A29-424C6139EA36}"/>
                  </a:ext>
                </a:extLst>
              </p:cNvPr>
              <p:cNvSpPr/>
              <p:nvPr/>
            </p:nvSpPr>
            <p:spPr>
              <a:xfrm>
                <a:off x="7683077" y="4571949"/>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rPr>
                  <a:t>4</a:t>
                </a:r>
              </a:p>
            </p:txBody>
          </p:sp>
          <p:sp>
            <p:nvSpPr>
              <p:cNvPr id="2501" name="TextBox 2500">
                <a:extLst>
                  <a:ext uri="{FF2B5EF4-FFF2-40B4-BE49-F238E27FC236}">
                    <a16:creationId xmlns:a16="http://schemas.microsoft.com/office/drawing/2014/main" id="{ECEBCEBF-D0AA-4373-8A18-096A7C504115}"/>
                  </a:ext>
                </a:extLst>
              </p:cNvPr>
              <p:cNvSpPr txBox="1"/>
              <p:nvPr/>
            </p:nvSpPr>
            <p:spPr>
              <a:xfrm>
                <a:off x="5618068" y="5918230"/>
                <a:ext cx="875443" cy="4154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solidFill>
                    <a:effectLst/>
                    <a:uLnTx/>
                    <a:uFillTx/>
                    <a:latin typeface="Calibri" panose="020F0502020204030204"/>
                  </a:rPr>
                  <a:t>Up to 9 inches wide</a:t>
                </a:r>
              </a:p>
            </p:txBody>
          </p:sp>
          <p:sp>
            <p:nvSpPr>
              <p:cNvPr id="2502" name="TextBox 2501">
                <a:extLst>
                  <a:ext uri="{FF2B5EF4-FFF2-40B4-BE49-F238E27FC236}">
                    <a16:creationId xmlns:a16="http://schemas.microsoft.com/office/drawing/2014/main" id="{D0BAA79E-CDA9-4BC2-BD4D-A002A3D82AE1}"/>
                  </a:ext>
                </a:extLst>
              </p:cNvPr>
              <p:cNvSpPr txBox="1"/>
              <p:nvPr/>
            </p:nvSpPr>
            <p:spPr>
              <a:xfrm>
                <a:off x="6283214" y="5453680"/>
                <a:ext cx="994696" cy="4154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solidFill>
                    <a:effectLst/>
                    <a:uLnTx/>
                    <a:uFillTx/>
                    <a:latin typeface="Calibri" panose="020F0502020204030204"/>
                  </a:rPr>
                  <a:t>Greater than 2.4 in deep</a:t>
                </a:r>
              </a:p>
            </p:txBody>
          </p:sp>
          <p:sp>
            <p:nvSpPr>
              <p:cNvPr id="2503" name="Rectangle 2502">
                <a:extLst>
                  <a:ext uri="{FF2B5EF4-FFF2-40B4-BE49-F238E27FC236}">
                    <a16:creationId xmlns:a16="http://schemas.microsoft.com/office/drawing/2014/main" id="{8763698C-8BE9-45BA-BAA4-B02C6FEC4F5E}"/>
                  </a:ext>
                </a:extLst>
              </p:cNvPr>
              <p:cNvSpPr/>
              <p:nvPr/>
            </p:nvSpPr>
            <p:spPr>
              <a:xfrm>
                <a:off x="5686342" y="5205660"/>
                <a:ext cx="279498" cy="124638"/>
              </a:xfrm>
              <a:prstGeom prst="rect">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ndParaRPr>
              </a:p>
            </p:txBody>
          </p:sp>
          <p:sp>
            <p:nvSpPr>
              <p:cNvPr id="2504" name="TextBox 2503">
                <a:extLst>
                  <a:ext uri="{FF2B5EF4-FFF2-40B4-BE49-F238E27FC236}">
                    <a16:creationId xmlns:a16="http://schemas.microsoft.com/office/drawing/2014/main" id="{BB55A59D-34B2-4536-B5EE-366C95A5C95D}"/>
                  </a:ext>
                </a:extLst>
              </p:cNvPr>
              <p:cNvSpPr txBox="1"/>
              <p:nvPr/>
            </p:nvSpPr>
            <p:spPr>
              <a:xfrm>
                <a:off x="5651307" y="4170811"/>
                <a:ext cx="1330860"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CSR crosses </a:t>
                </a:r>
                <a:r>
                  <a:rPr kumimoji="0" lang="en-US" sz="1400" b="1" i="0" u="none" strike="noStrike" kern="0" cap="none" spc="0" normalizeH="0" baseline="0" noProof="0">
                    <a:ln>
                      <a:noFill/>
                    </a:ln>
                    <a:solidFill>
                      <a:prstClr val="black"/>
                    </a:solidFill>
                    <a:effectLst/>
                    <a:uLnTx/>
                    <a:uFillTx/>
                    <a:latin typeface="Calibri" panose="020F0502020204030204"/>
                  </a:rPr>
                  <a:t>autonomously</a:t>
                </a:r>
                <a:endParaRPr kumimoji="0" lang="en-US" sz="1200" b="1" i="0" u="none" strike="noStrike" kern="0" cap="none" spc="0" normalizeH="0" baseline="0" noProof="0">
                  <a:ln>
                    <a:noFill/>
                  </a:ln>
                  <a:solidFill>
                    <a:prstClr val="black"/>
                  </a:solidFill>
                  <a:effectLst/>
                  <a:uLnTx/>
                  <a:uFillTx/>
                  <a:latin typeface="Calibri" panose="020F0502020204030204"/>
                </a:endParaRPr>
              </a:p>
            </p:txBody>
          </p:sp>
          <p:cxnSp>
            <p:nvCxnSpPr>
              <p:cNvPr id="2506" name="Straight Connector 2505">
                <a:extLst>
                  <a:ext uri="{FF2B5EF4-FFF2-40B4-BE49-F238E27FC236}">
                    <a16:creationId xmlns:a16="http://schemas.microsoft.com/office/drawing/2014/main" id="{EBE4C4F4-F5A1-4C74-AA6F-065CD38445CD}"/>
                  </a:ext>
                </a:extLst>
              </p:cNvPr>
              <p:cNvCxnSpPr>
                <a:cxnSpLocks/>
                <a:stCxn id="2503" idx="3"/>
                <a:endCxn id="2502" idx="1"/>
              </p:cNvCxnSpPr>
              <p:nvPr/>
            </p:nvCxnSpPr>
            <p:spPr>
              <a:xfrm>
                <a:off x="5965840" y="5267979"/>
                <a:ext cx="317374" cy="393450"/>
              </a:xfrm>
              <a:prstGeom prst="line">
                <a:avLst/>
              </a:prstGeom>
              <a:noFill/>
              <a:ln w="6350" cap="flat" cmpd="sng" algn="ctr">
                <a:solidFill>
                  <a:sysClr val="windowText" lastClr="000000"/>
                </a:solidFill>
                <a:prstDash val="solid"/>
                <a:miter lim="800000"/>
              </a:ln>
              <a:effectLst/>
            </p:spPr>
          </p:cxnSp>
          <p:cxnSp>
            <p:nvCxnSpPr>
              <p:cNvPr id="2507" name="Straight Connector 2506">
                <a:extLst>
                  <a:ext uri="{FF2B5EF4-FFF2-40B4-BE49-F238E27FC236}">
                    <a16:creationId xmlns:a16="http://schemas.microsoft.com/office/drawing/2014/main" id="{749F86F1-1B7E-48D5-9E15-7E70206A105C}"/>
                  </a:ext>
                </a:extLst>
              </p:cNvPr>
              <p:cNvCxnSpPr>
                <a:cxnSpLocks/>
                <a:stCxn id="2503" idx="2"/>
                <a:endCxn id="2501" idx="0"/>
              </p:cNvCxnSpPr>
              <p:nvPr/>
            </p:nvCxnSpPr>
            <p:spPr>
              <a:xfrm>
                <a:off x="5826091" y="5330298"/>
                <a:ext cx="229699" cy="587932"/>
              </a:xfrm>
              <a:prstGeom prst="line">
                <a:avLst/>
              </a:prstGeom>
              <a:noFill/>
              <a:ln w="6350" cap="flat" cmpd="sng" algn="ctr">
                <a:solidFill>
                  <a:sysClr val="windowText" lastClr="000000"/>
                </a:solidFill>
                <a:prstDash val="solid"/>
                <a:miter lim="800000"/>
              </a:ln>
              <a:effectLst/>
            </p:spPr>
          </p:cxnSp>
          <p:sp>
            <p:nvSpPr>
              <p:cNvPr id="2508" name="Star: 4 Points 2507">
                <a:extLst>
                  <a:ext uri="{FF2B5EF4-FFF2-40B4-BE49-F238E27FC236}">
                    <a16:creationId xmlns:a16="http://schemas.microsoft.com/office/drawing/2014/main" id="{874B9278-8BFE-4A4E-879B-A9CBC6EFD62D}"/>
                  </a:ext>
                </a:extLst>
              </p:cNvPr>
              <p:cNvSpPr/>
              <p:nvPr/>
            </p:nvSpPr>
            <p:spPr>
              <a:xfrm>
                <a:off x="6377146" y="5236658"/>
                <a:ext cx="232731" cy="247111"/>
              </a:xfrm>
              <a:prstGeom prst="star4">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0C0"/>
                  </a:solidFill>
                  <a:effectLst/>
                  <a:uLnTx/>
                  <a:uFillTx/>
                  <a:latin typeface="Calibri" panose="020F0502020204030204"/>
                </a:endParaRPr>
              </a:p>
            </p:txBody>
          </p:sp>
          <p:grpSp>
            <p:nvGrpSpPr>
              <p:cNvPr id="2509" name="Group 2508">
                <a:extLst>
                  <a:ext uri="{FF2B5EF4-FFF2-40B4-BE49-F238E27FC236}">
                    <a16:creationId xmlns:a16="http://schemas.microsoft.com/office/drawing/2014/main" id="{A9B22B7F-7C72-45CE-A2C7-A2726D2E0339}"/>
                  </a:ext>
                </a:extLst>
              </p:cNvPr>
              <p:cNvGrpSpPr/>
              <p:nvPr/>
            </p:nvGrpSpPr>
            <p:grpSpPr>
              <a:xfrm>
                <a:off x="4101197" y="1541162"/>
                <a:ext cx="4022497" cy="2123658"/>
                <a:chOff x="4114068" y="1674854"/>
                <a:chExt cx="4022497" cy="2123658"/>
              </a:xfrm>
            </p:grpSpPr>
            <p:sp>
              <p:nvSpPr>
                <p:cNvPr id="2515" name="TextBox 2514">
                  <a:extLst>
                    <a:ext uri="{FF2B5EF4-FFF2-40B4-BE49-F238E27FC236}">
                      <a16:creationId xmlns:a16="http://schemas.microsoft.com/office/drawing/2014/main" id="{7DE604F1-0BE6-4CC9-A7FD-8B7447DC7D9C}"/>
                    </a:ext>
                  </a:extLst>
                </p:cNvPr>
                <p:cNvSpPr txBox="1"/>
                <p:nvPr/>
              </p:nvSpPr>
              <p:spPr>
                <a:xfrm>
                  <a:off x="4128512" y="1674854"/>
                  <a:ext cx="4008053" cy="2123658"/>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0" cap="none" spc="0" normalizeH="0" baseline="0" noProof="0">
                      <a:ln>
                        <a:noFill/>
                      </a:ln>
                      <a:solidFill>
                        <a:prstClr val="black"/>
                      </a:solidFill>
                      <a:effectLst/>
                      <a:uLnTx/>
                      <a:uFillTx/>
                      <a:latin typeface="Calibri" panose="020F0502020204030204"/>
                    </a:rPr>
                    <a:t>If the CSR detects a discontinuity</a:t>
                  </a:r>
                  <a:r>
                    <a:rPr kumimoji="0" lang="en-US" sz="1200" b="1" i="0" u="none" strike="noStrike" kern="0" cap="none" spc="0" normalizeH="0" baseline="0" noProof="0">
                      <a:ln>
                        <a:noFill/>
                      </a:ln>
                      <a:solidFill>
                        <a:prstClr val="black"/>
                      </a:solidFill>
                      <a:effectLst/>
                      <a:uLnTx/>
                      <a:uFillTx/>
                      <a:latin typeface="Calibri" panose="020F0502020204030204"/>
                    </a:rPr>
                    <a:t>, the CSR will stop</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0" cap="none" spc="0" normalizeH="0" baseline="0" noProof="0">
                    <a:ln>
                      <a:noFill/>
                    </a:ln>
                    <a:solidFill>
                      <a:prstClr val="black"/>
                    </a:solidFill>
                    <a:effectLst/>
                    <a:uLnTx/>
                    <a:uFillTx/>
                    <a:latin typeface="Calibri" panose="020F0502020204030204"/>
                  </a:endParaRP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0" cap="none" spc="0" normalizeH="0" baseline="0" noProof="0">
                      <a:ln>
                        <a:noFill/>
                      </a:ln>
                      <a:solidFill>
                        <a:prstClr val="black"/>
                      </a:solidFill>
                      <a:effectLst/>
                      <a:uLnTx/>
                      <a:uFillTx/>
                      <a:latin typeface="Calibri" panose="020F0502020204030204"/>
                    </a:rPr>
                    <a:t>The user will then </a:t>
                  </a:r>
                  <a:r>
                    <a:rPr kumimoji="0" lang="en-US" sz="1200" b="1" i="0" u="none" strike="noStrike" kern="0" cap="none" spc="0" normalizeH="0" baseline="0" noProof="0">
                      <a:ln>
                        <a:noFill/>
                      </a:ln>
                      <a:solidFill>
                        <a:prstClr val="black"/>
                      </a:solidFill>
                      <a:effectLst/>
                      <a:uLnTx/>
                      <a:uFillTx/>
                      <a:latin typeface="Calibri" panose="020F0502020204030204"/>
                    </a:rPr>
                    <a:t>send a command </a:t>
                  </a:r>
                  <a:r>
                    <a:rPr kumimoji="0" lang="en-US" sz="1200" b="0" i="0" u="none" strike="noStrike" kern="0" cap="none" spc="0" normalizeH="0" baseline="0" noProof="0">
                      <a:ln>
                        <a:noFill/>
                      </a:ln>
                      <a:solidFill>
                        <a:prstClr val="black"/>
                      </a:solidFill>
                      <a:effectLst/>
                      <a:uLnTx/>
                      <a:uFillTx/>
                      <a:latin typeface="Calibri" panose="020F0502020204030204"/>
                    </a:rPr>
                    <a:t>to the CSR to enter the </a:t>
                  </a:r>
                  <a:r>
                    <a:rPr kumimoji="0" lang="en-US" sz="1200" b="1" i="0" u="none" strike="noStrike" kern="0" cap="none" spc="0" normalizeH="0" baseline="0" noProof="0">
                      <a:ln>
                        <a:noFill/>
                      </a:ln>
                      <a:solidFill>
                        <a:prstClr val="black"/>
                      </a:solidFill>
                      <a:effectLst/>
                      <a:uLnTx/>
                      <a:uFillTx/>
                      <a:latin typeface="Calibri" panose="020F0502020204030204"/>
                    </a:rPr>
                    <a:t>discontinuity traversal mode</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endParaRPr kumimoji="0" lang="en-US" sz="1200" b="1" i="0" u="none" strike="noStrike" kern="0" cap="none" spc="0" normalizeH="0" baseline="0" noProof="0">
                    <a:ln>
                      <a:noFill/>
                    </a:ln>
                    <a:solidFill>
                      <a:prstClr val="black"/>
                    </a:solidFill>
                    <a:effectLst/>
                    <a:uLnTx/>
                    <a:uFillTx/>
                    <a:latin typeface="Calibri" panose="020F0502020204030204"/>
                  </a:endParaRP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0" cap="none" spc="0" normalizeH="0" baseline="0" noProof="0">
                      <a:ln>
                        <a:noFill/>
                      </a:ln>
                      <a:solidFill>
                        <a:prstClr val="black"/>
                      </a:solidFill>
                      <a:effectLst/>
                      <a:uLnTx/>
                      <a:uFillTx/>
                      <a:latin typeface="Calibri" panose="020F0502020204030204"/>
                    </a:rPr>
                    <a:t>Then the CSR </a:t>
                  </a:r>
                  <a:r>
                    <a:rPr kumimoji="0" lang="en-US" sz="1200" b="1" i="0" u="none" strike="noStrike" kern="0" cap="none" spc="0" normalizeH="0" baseline="0" noProof="0">
                      <a:ln>
                        <a:noFill/>
                      </a:ln>
                      <a:solidFill>
                        <a:prstClr val="black"/>
                      </a:solidFill>
                      <a:effectLst/>
                      <a:uLnTx/>
                      <a:uFillTx/>
                      <a:latin typeface="Calibri" panose="020F0502020204030204"/>
                    </a:rPr>
                    <a:t>autonomously</a:t>
                  </a:r>
                  <a:r>
                    <a:rPr kumimoji="0" lang="en-US" sz="1200" b="0" i="0" u="none" strike="noStrike" kern="0" cap="none" spc="0" normalizeH="0" baseline="0" noProof="0">
                      <a:ln>
                        <a:noFill/>
                      </a:ln>
                      <a:solidFill>
                        <a:prstClr val="black"/>
                      </a:solidFill>
                      <a:effectLst/>
                      <a:uLnTx/>
                      <a:uFillTx/>
                      <a:latin typeface="Calibri" panose="020F0502020204030204"/>
                    </a:rPr>
                    <a:t> crosses the discontinuity</a:t>
                  </a:r>
                </a:p>
                <a:p>
                  <a:pPr marL="800100" marR="0" lvl="1"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prstClr val="black"/>
                      </a:solidFill>
                      <a:effectLst/>
                      <a:uLnTx/>
                      <a:uFillTx/>
                      <a:latin typeface="Calibri" panose="020F0502020204030204"/>
                    </a:rPr>
                    <a:t>A </a:t>
                  </a:r>
                  <a:r>
                    <a:rPr kumimoji="0" lang="en-US" sz="1200" b="0" i="0" u="none" strike="noStrike" kern="0" cap="none" spc="0" normalizeH="0" baseline="0" noProof="0" err="1">
                      <a:ln>
                        <a:noFill/>
                      </a:ln>
                      <a:solidFill>
                        <a:prstClr val="black"/>
                      </a:solidFill>
                      <a:effectLst/>
                      <a:uLnTx/>
                      <a:uFillTx/>
                      <a:latin typeface="Calibri" panose="020F0502020204030204"/>
                    </a:rPr>
                    <a:t>pathpoint</a:t>
                  </a:r>
                  <a:r>
                    <a:rPr kumimoji="0" lang="en-US" sz="1200" b="0" i="0" u="none" strike="noStrike" kern="0" cap="none" spc="0" normalizeH="0" baseline="0" noProof="0">
                      <a:ln>
                        <a:noFill/>
                      </a:ln>
                      <a:solidFill>
                        <a:prstClr val="black"/>
                      </a:solidFill>
                      <a:effectLst/>
                      <a:uLnTx/>
                      <a:uFillTx/>
                      <a:latin typeface="Calibri" panose="020F0502020204030204"/>
                    </a:rPr>
                    <a:t> is recorded since a mobility command was received and executed</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0" cap="none" spc="0" normalizeH="0" baseline="0" noProof="0">
                    <a:ln>
                      <a:noFill/>
                    </a:ln>
                    <a:solidFill>
                      <a:prstClr val="black"/>
                    </a:solidFill>
                    <a:effectLst/>
                    <a:uLnTx/>
                    <a:uFillTx/>
                    <a:latin typeface="Calibri" panose="020F0502020204030204"/>
                  </a:endParaRP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0" cap="none" spc="0" normalizeH="0" baseline="0" noProof="0">
                      <a:ln>
                        <a:noFill/>
                      </a:ln>
                      <a:solidFill>
                        <a:prstClr val="black"/>
                      </a:solidFill>
                      <a:effectLst/>
                      <a:uLnTx/>
                      <a:uFillTx/>
                      <a:latin typeface="Calibri" panose="020F0502020204030204"/>
                    </a:rPr>
                    <a:t>After crossing the discontinuity, the CSR </a:t>
                  </a:r>
                  <a:r>
                    <a:rPr kumimoji="0" lang="en-US" sz="1200" b="1" i="0" u="none" strike="noStrike" kern="0" cap="none" spc="0" normalizeH="0" baseline="0" noProof="0">
                      <a:ln>
                        <a:noFill/>
                      </a:ln>
                      <a:solidFill>
                        <a:prstClr val="black"/>
                      </a:solidFill>
                      <a:effectLst/>
                      <a:uLnTx/>
                      <a:uFillTx/>
                      <a:latin typeface="Calibri" panose="020F0502020204030204"/>
                    </a:rPr>
                    <a:t>stops and requests user intervention</a:t>
                  </a:r>
                </a:p>
              </p:txBody>
            </p:sp>
            <p:sp>
              <p:nvSpPr>
                <p:cNvPr id="2516" name="Flowchart: Connector 2515">
                  <a:extLst>
                    <a:ext uri="{FF2B5EF4-FFF2-40B4-BE49-F238E27FC236}">
                      <a16:creationId xmlns:a16="http://schemas.microsoft.com/office/drawing/2014/main" id="{93F7DAF6-446F-40F3-8B9B-5232CE629418}"/>
                    </a:ext>
                  </a:extLst>
                </p:cNvPr>
                <p:cNvSpPr/>
                <p:nvPr/>
              </p:nvSpPr>
              <p:spPr>
                <a:xfrm>
                  <a:off x="4121931" y="1715661"/>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rPr>
                    <a:t>1</a:t>
                  </a:r>
                </a:p>
              </p:txBody>
            </p:sp>
            <p:sp>
              <p:nvSpPr>
                <p:cNvPr id="2517" name="Flowchart: Connector 2516">
                  <a:extLst>
                    <a:ext uri="{FF2B5EF4-FFF2-40B4-BE49-F238E27FC236}">
                      <a16:creationId xmlns:a16="http://schemas.microsoft.com/office/drawing/2014/main" id="{923EB05D-E404-4C39-B019-060F2BFF15EF}"/>
                    </a:ext>
                  </a:extLst>
                </p:cNvPr>
                <p:cNvSpPr/>
                <p:nvPr/>
              </p:nvSpPr>
              <p:spPr>
                <a:xfrm>
                  <a:off x="4128511" y="2088916"/>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rPr>
                    <a:t>2</a:t>
                  </a:r>
                </a:p>
              </p:txBody>
            </p:sp>
            <p:sp>
              <p:nvSpPr>
                <p:cNvPr id="2518" name="Flowchart: Connector 2517">
                  <a:extLst>
                    <a:ext uri="{FF2B5EF4-FFF2-40B4-BE49-F238E27FC236}">
                      <a16:creationId xmlns:a16="http://schemas.microsoft.com/office/drawing/2014/main" id="{BB7BDDD4-E777-4E05-B2B6-9C2F0AA6F877}"/>
                    </a:ext>
                  </a:extLst>
                </p:cNvPr>
                <p:cNvSpPr/>
                <p:nvPr/>
              </p:nvSpPr>
              <p:spPr>
                <a:xfrm>
                  <a:off x="4117415" y="2630681"/>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rPr>
                    <a:t>3</a:t>
                  </a:r>
                </a:p>
              </p:txBody>
            </p:sp>
            <p:sp>
              <p:nvSpPr>
                <p:cNvPr id="2519" name="Flowchart: Connector 2518">
                  <a:extLst>
                    <a:ext uri="{FF2B5EF4-FFF2-40B4-BE49-F238E27FC236}">
                      <a16:creationId xmlns:a16="http://schemas.microsoft.com/office/drawing/2014/main" id="{7C5431E7-30D2-4EEC-8C57-5F0D1ABCF4E2}"/>
                    </a:ext>
                  </a:extLst>
                </p:cNvPr>
                <p:cNvSpPr/>
                <p:nvPr/>
              </p:nvSpPr>
              <p:spPr>
                <a:xfrm>
                  <a:off x="4114068" y="3389959"/>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rPr>
                    <a:t>4</a:t>
                  </a:r>
                </a:p>
              </p:txBody>
            </p:sp>
          </p:grpSp>
          <p:sp>
            <p:nvSpPr>
              <p:cNvPr id="2510" name="Flowchart: Connector 2509">
                <a:extLst>
                  <a:ext uri="{FF2B5EF4-FFF2-40B4-BE49-F238E27FC236}">
                    <a16:creationId xmlns:a16="http://schemas.microsoft.com/office/drawing/2014/main" id="{B457DFDD-BB5E-47C6-A0D8-225919FB79ED}"/>
                  </a:ext>
                </a:extLst>
              </p:cNvPr>
              <p:cNvSpPr/>
              <p:nvPr/>
            </p:nvSpPr>
            <p:spPr>
              <a:xfrm>
                <a:off x="5038023" y="4595592"/>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rPr>
                  <a:t>2</a:t>
                </a:r>
              </a:p>
            </p:txBody>
          </p:sp>
          <p:sp>
            <p:nvSpPr>
              <p:cNvPr id="2512" name="Arrow: Right 2511">
                <a:extLst>
                  <a:ext uri="{FF2B5EF4-FFF2-40B4-BE49-F238E27FC236}">
                    <a16:creationId xmlns:a16="http://schemas.microsoft.com/office/drawing/2014/main" id="{2229B764-8A05-4C57-9786-0971E5460650}"/>
                  </a:ext>
                </a:extLst>
              </p:cNvPr>
              <p:cNvSpPr/>
              <p:nvPr/>
            </p:nvSpPr>
            <p:spPr>
              <a:xfrm>
                <a:off x="5051163" y="4948862"/>
                <a:ext cx="333228" cy="168344"/>
              </a:xfrm>
              <a:prstGeom prst="rightArrow">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ndParaRPr>
              </a:p>
            </p:txBody>
          </p:sp>
          <p:sp>
            <p:nvSpPr>
              <p:cNvPr id="2513" name="TextBox 2512">
                <a:extLst>
                  <a:ext uri="{FF2B5EF4-FFF2-40B4-BE49-F238E27FC236}">
                    <a16:creationId xmlns:a16="http://schemas.microsoft.com/office/drawing/2014/main" id="{EF01F635-DEBB-419C-937F-22BDF860EB76}"/>
                  </a:ext>
                </a:extLst>
              </p:cNvPr>
              <p:cNvSpPr txBox="1"/>
              <p:nvPr/>
            </p:nvSpPr>
            <p:spPr>
              <a:xfrm>
                <a:off x="4838234" y="5196104"/>
                <a:ext cx="961107"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User </a:t>
                </a:r>
                <a:r>
                  <a:rPr kumimoji="0" lang="en-US" sz="1200" b="1" i="0" u="none" strike="noStrike" kern="0" cap="none" spc="0" normalizeH="0" baseline="0" noProof="0">
                    <a:ln>
                      <a:noFill/>
                    </a:ln>
                    <a:solidFill>
                      <a:prstClr val="black"/>
                    </a:solidFill>
                    <a:effectLst/>
                    <a:uLnTx/>
                    <a:uFillTx/>
                    <a:latin typeface="Calibri" panose="020F0502020204030204"/>
                  </a:rPr>
                  <a:t>sends</a:t>
                </a:r>
                <a:r>
                  <a:rPr kumimoji="0" lang="en-US" sz="1200" b="0" i="0" u="none" strike="noStrike" kern="0" cap="none" spc="0" normalizeH="0" baseline="0" noProof="0">
                    <a:ln>
                      <a:noFill/>
                    </a:ln>
                    <a:solidFill>
                      <a:prstClr val="black"/>
                    </a:solidFill>
                    <a:effectLst/>
                    <a:uLnTx/>
                    <a:uFillTx/>
                    <a:latin typeface="Calibri" panose="020F0502020204030204"/>
                  </a:rPr>
                  <a:t> </a:t>
                </a:r>
                <a:r>
                  <a:rPr kumimoji="0" lang="en-US" sz="1200" b="1" i="0" u="none" strike="noStrike" kern="0" cap="none" spc="0" normalizeH="0" baseline="0" noProof="0">
                    <a:ln>
                      <a:noFill/>
                    </a:ln>
                    <a:solidFill>
                      <a:prstClr val="black"/>
                    </a:solidFill>
                    <a:effectLst/>
                    <a:uLnTx/>
                    <a:uFillTx/>
                    <a:latin typeface="Calibri" panose="020F0502020204030204"/>
                  </a:rPr>
                  <a:t>command</a:t>
                </a:r>
                <a:r>
                  <a:rPr kumimoji="0" lang="en-US" sz="1200" b="0" i="0" u="none" strike="noStrike" kern="0" cap="none" spc="0" normalizeH="0" baseline="0" noProof="0">
                    <a:ln>
                      <a:noFill/>
                    </a:ln>
                    <a:solidFill>
                      <a:prstClr val="black"/>
                    </a:solidFill>
                    <a:effectLst/>
                    <a:uLnTx/>
                    <a:uFillTx/>
                    <a:latin typeface="Calibri" panose="020F0502020204030204"/>
                  </a:rPr>
                  <a:t> to change mode</a:t>
                </a:r>
                <a:endParaRPr kumimoji="0" lang="en-US" sz="1200" b="1" i="0" u="none" strike="noStrike" kern="0" cap="none" spc="0" normalizeH="0" baseline="0" noProof="0">
                  <a:ln>
                    <a:noFill/>
                  </a:ln>
                  <a:solidFill>
                    <a:prstClr val="black"/>
                  </a:solidFill>
                  <a:effectLst/>
                  <a:uLnTx/>
                  <a:uFillTx/>
                  <a:latin typeface="Calibri" panose="020F0502020204030204"/>
                </a:endParaRPr>
              </a:p>
            </p:txBody>
          </p:sp>
          <p:sp>
            <p:nvSpPr>
              <p:cNvPr id="2514" name="TextBox 2513">
                <a:extLst>
                  <a:ext uri="{FF2B5EF4-FFF2-40B4-BE49-F238E27FC236}">
                    <a16:creationId xmlns:a16="http://schemas.microsoft.com/office/drawing/2014/main" id="{EDFFCDD5-D46F-45C2-8576-BC9838001B76}"/>
                  </a:ext>
                </a:extLst>
              </p:cNvPr>
              <p:cNvSpPr txBox="1"/>
              <p:nvPr/>
            </p:nvSpPr>
            <p:spPr>
              <a:xfrm>
                <a:off x="5113553" y="1145355"/>
                <a:ext cx="180281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panose="020F0502020204030204"/>
                  </a:rPr>
                  <a:t>Discontinuities</a:t>
                </a:r>
              </a:p>
            </p:txBody>
          </p:sp>
        </p:grpSp>
        <p:grpSp>
          <p:nvGrpSpPr>
            <p:cNvPr id="2452" name="Group 2451">
              <a:extLst>
                <a:ext uri="{FF2B5EF4-FFF2-40B4-BE49-F238E27FC236}">
                  <a16:creationId xmlns:a16="http://schemas.microsoft.com/office/drawing/2014/main" id="{48FFFA9E-F1C6-4808-85A8-AD5317AE6F1F}"/>
                </a:ext>
              </a:extLst>
            </p:cNvPr>
            <p:cNvGrpSpPr/>
            <p:nvPr/>
          </p:nvGrpSpPr>
          <p:grpSpPr>
            <a:xfrm>
              <a:off x="8169200" y="1166116"/>
              <a:ext cx="4079504" cy="5279965"/>
              <a:chOff x="8169200" y="1166116"/>
              <a:chExt cx="4079504" cy="5279965"/>
            </a:xfrm>
          </p:grpSpPr>
          <p:sp>
            <p:nvSpPr>
              <p:cNvPr id="2453" name="Rectangle 2452">
                <a:extLst>
                  <a:ext uri="{FF2B5EF4-FFF2-40B4-BE49-F238E27FC236}">
                    <a16:creationId xmlns:a16="http://schemas.microsoft.com/office/drawing/2014/main" id="{8C75CEC9-5653-45C4-8C73-9F1AE8A5AFC3}"/>
                  </a:ext>
                </a:extLst>
              </p:cNvPr>
              <p:cNvSpPr/>
              <p:nvPr/>
            </p:nvSpPr>
            <p:spPr>
              <a:xfrm>
                <a:off x="8169200" y="1202684"/>
                <a:ext cx="4072255" cy="5237922"/>
              </a:xfrm>
              <a:prstGeom prst="rect">
                <a:avLst/>
              </a:prstGeom>
              <a:solidFill>
                <a:sysClr val="window" lastClr="FFFFFF">
                  <a:lumMod val="95000"/>
                </a:sys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ndParaRPr>
              </a:p>
            </p:txBody>
          </p:sp>
          <p:sp>
            <p:nvSpPr>
              <p:cNvPr id="2454" name="Rectangle 2453">
                <a:extLst>
                  <a:ext uri="{FF2B5EF4-FFF2-40B4-BE49-F238E27FC236}">
                    <a16:creationId xmlns:a16="http://schemas.microsoft.com/office/drawing/2014/main" id="{A09EB5E2-044E-4C36-8C72-583A3B1079D3}"/>
                  </a:ext>
                </a:extLst>
              </p:cNvPr>
              <p:cNvSpPr/>
              <p:nvPr/>
            </p:nvSpPr>
            <p:spPr>
              <a:xfrm>
                <a:off x="8172079" y="5216202"/>
                <a:ext cx="4066498" cy="1224573"/>
              </a:xfrm>
              <a:prstGeom prst="rect">
                <a:avLst/>
              </a:prstGeom>
              <a:gradFill flip="none" rotWithShape="1">
                <a:gsLst>
                  <a:gs pos="0">
                    <a:srgbClr val="70AD47">
                      <a:lumMod val="40000"/>
                      <a:lumOff val="60000"/>
                      <a:tint val="66000"/>
                      <a:satMod val="160000"/>
                    </a:srgbClr>
                  </a:gs>
                  <a:gs pos="50000">
                    <a:srgbClr val="70AD47">
                      <a:lumMod val="40000"/>
                      <a:lumOff val="60000"/>
                      <a:tint val="44500"/>
                      <a:satMod val="160000"/>
                    </a:srgbClr>
                  </a:gs>
                  <a:gs pos="100000">
                    <a:srgbClr val="70AD47">
                      <a:lumMod val="40000"/>
                      <a:lumOff val="60000"/>
                      <a:tint val="23500"/>
                      <a:satMod val="160000"/>
                    </a:srgbClr>
                  </a:gs>
                </a:gsLst>
                <a:lin ang="5400000" scaled="1"/>
                <a:tileRect/>
              </a:gra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ndParaRPr>
              </a:p>
            </p:txBody>
          </p:sp>
          <p:sp>
            <p:nvSpPr>
              <p:cNvPr id="2455" name="TextBox 2454">
                <a:extLst>
                  <a:ext uri="{FF2B5EF4-FFF2-40B4-BE49-F238E27FC236}">
                    <a16:creationId xmlns:a16="http://schemas.microsoft.com/office/drawing/2014/main" id="{B7EBCDA9-7E2B-47D7-B372-86F093FC9FAE}"/>
                  </a:ext>
                </a:extLst>
              </p:cNvPr>
              <p:cNvSpPr txBox="1"/>
              <p:nvPr/>
            </p:nvSpPr>
            <p:spPr>
              <a:xfrm>
                <a:off x="9556889" y="1166116"/>
                <a:ext cx="80342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black"/>
                    </a:solidFill>
                    <a:effectLst/>
                    <a:uLnTx/>
                    <a:uFillTx/>
                    <a:latin typeface="Calibri" panose="020F0502020204030204"/>
                  </a:rPr>
                  <a:t>Slopes</a:t>
                </a:r>
              </a:p>
            </p:txBody>
          </p:sp>
          <p:sp>
            <p:nvSpPr>
              <p:cNvPr id="2456" name="Rectangle 2455">
                <a:extLst>
                  <a:ext uri="{FF2B5EF4-FFF2-40B4-BE49-F238E27FC236}">
                    <a16:creationId xmlns:a16="http://schemas.microsoft.com/office/drawing/2014/main" id="{D35CF600-6868-4BC2-8275-9EB6F6143CD8}"/>
                  </a:ext>
                </a:extLst>
              </p:cNvPr>
              <p:cNvSpPr/>
              <p:nvPr/>
            </p:nvSpPr>
            <p:spPr>
              <a:xfrm>
                <a:off x="8172077" y="1543305"/>
                <a:ext cx="4069377" cy="2314571"/>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ndParaRPr>
              </a:p>
            </p:txBody>
          </p:sp>
          <p:sp>
            <p:nvSpPr>
              <p:cNvPr id="2457" name="TextBox 2456">
                <a:extLst>
                  <a:ext uri="{FF2B5EF4-FFF2-40B4-BE49-F238E27FC236}">
                    <a16:creationId xmlns:a16="http://schemas.microsoft.com/office/drawing/2014/main" id="{F769A1BF-2712-470F-B821-6113C1E39120}"/>
                  </a:ext>
                </a:extLst>
              </p:cNvPr>
              <p:cNvSpPr txBox="1"/>
              <p:nvPr/>
            </p:nvSpPr>
            <p:spPr>
              <a:xfrm>
                <a:off x="8227108" y="1537999"/>
                <a:ext cx="4021596" cy="2123658"/>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0" cap="none" spc="0" normalizeH="0" baseline="0" noProof="0">
                    <a:ln>
                      <a:noFill/>
                    </a:ln>
                    <a:solidFill>
                      <a:prstClr val="black"/>
                    </a:solidFill>
                    <a:effectLst/>
                    <a:uLnTx/>
                    <a:uFillTx/>
                    <a:latin typeface="Calibri" panose="020F0502020204030204"/>
                  </a:rPr>
                  <a:t>If the CSR detects a slope</a:t>
                </a:r>
                <a:r>
                  <a:rPr kumimoji="0" lang="en-US" sz="1200" b="1" i="0" u="none" strike="noStrike" kern="0" cap="none" spc="0" normalizeH="0" baseline="0" noProof="0">
                    <a:ln>
                      <a:noFill/>
                    </a:ln>
                    <a:solidFill>
                      <a:prstClr val="black"/>
                    </a:solidFill>
                    <a:effectLst/>
                    <a:uLnTx/>
                    <a:uFillTx/>
                    <a:latin typeface="Calibri" panose="020F0502020204030204"/>
                  </a:rPr>
                  <a:t>, the CSR will stop</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0" cap="none" spc="0" normalizeH="0" baseline="0" noProof="0">
                  <a:ln>
                    <a:noFill/>
                  </a:ln>
                  <a:solidFill>
                    <a:prstClr val="black"/>
                  </a:solidFill>
                  <a:effectLst/>
                  <a:uLnTx/>
                  <a:uFillTx/>
                  <a:latin typeface="Calibri" panose="020F0502020204030204"/>
                </a:endParaRP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0" cap="none" spc="0" normalizeH="0" baseline="0" noProof="0">
                    <a:ln>
                      <a:noFill/>
                    </a:ln>
                    <a:solidFill>
                      <a:prstClr val="black"/>
                    </a:solidFill>
                    <a:effectLst/>
                    <a:uLnTx/>
                    <a:uFillTx/>
                    <a:latin typeface="Calibri" panose="020F0502020204030204"/>
                  </a:rPr>
                  <a:t>The </a:t>
                </a:r>
                <a:r>
                  <a:rPr kumimoji="0" lang="en-US" sz="1200" b="1" i="0" u="none" strike="noStrike" kern="0" cap="none" spc="0" normalizeH="0" baseline="0" noProof="0">
                    <a:ln>
                      <a:noFill/>
                    </a:ln>
                    <a:solidFill>
                      <a:prstClr val="black"/>
                    </a:solidFill>
                    <a:effectLst/>
                    <a:uLnTx/>
                    <a:uFillTx/>
                    <a:latin typeface="Calibri" panose="020F0502020204030204"/>
                  </a:rPr>
                  <a:t>user will control the CSR to get onto the slope </a:t>
                </a:r>
                <a:r>
                  <a:rPr kumimoji="0" lang="en-US" sz="1200" b="0" i="0" u="none" strike="noStrike" kern="0" cap="none" spc="0" normalizeH="0" baseline="0" noProof="0">
                    <a:ln>
                      <a:noFill/>
                    </a:ln>
                    <a:solidFill>
                      <a:prstClr val="black"/>
                    </a:solidFill>
                    <a:effectLst/>
                    <a:uLnTx/>
                    <a:uFillTx/>
                    <a:latin typeface="Calibri" panose="020F0502020204030204"/>
                  </a:rPr>
                  <a:t>and command the CSR into semi autonomous mode</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0" cap="none" spc="0" normalizeH="0" baseline="0" noProof="0">
                  <a:ln>
                    <a:noFill/>
                  </a:ln>
                  <a:solidFill>
                    <a:prstClr val="black"/>
                  </a:solidFill>
                  <a:effectLst/>
                  <a:uLnTx/>
                  <a:uFillTx/>
                  <a:latin typeface="Calibri" panose="020F0502020204030204"/>
                </a:endParaRP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0" cap="none" spc="0" normalizeH="0" baseline="0" noProof="0">
                    <a:ln>
                      <a:noFill/>
                    </a:ln>
                    <a:solidFill>
                      <a:prstClr val="black"/>
                    </a:solidFill>
                    <a:effectLst/>
                    <a:uLnTx/>
                    <a:uFillTx/>
                    <a:latin typeface="Calibri" panose="020F0502020204030204"/>
                  </a:rPr>
                  <a:t>The CSR will </a:t>
                </a:r>
                <a:r>
                  <a:rPr kumimoji="0" lang="en-US" sz="1200" b="1" i="0" u="none" strike="noStrike" kern="0" cap="none" spc="0" normalizeH="0" baseline="0" noProof="0">
                    <a:ln>
                      <a:noFill/>
                    </a:ln>
                    <a:solidFill>
                      <a:prstClr val="black"/>
                    </a:solidFill>
                    <a:effectLst/>
                    <a:uLnTx/>
                    <a:uFillTx/>
                    <a:latin typeface="Calibri" panose="020F0502020204030204"/>
                  </a:rPr>
                  <a:t>travel </a:t>
                </a:r>
                <a:r>
                  <a:rPr kumimoji="0" lang="en-US" sz="1200" b="0" i="0" u="none" strike="noStrike" kern="0" cap="none" spc="0" normalizeH="0" baseline="0" noProof="0">
                    <a:ln>
                      <a:noFill/>
                    </a:ln>
                    <a:solidFill>
                      <a:prstClr val="black"/>
                    </a:solidFill>
                    <a:effectLst/>
                    <a:uLnTx/>
                    <a:uFillTx/>
                    <a:latin typeface="Calibri" panose="020F0502020204030204"/>
                  </a:rPr>
                  <a:t>on the slope </a:t>
                </a:r>
                <a:r>
                  <a:rPr kumimoji="0" lang="en-US" sz="1200" b="1" i="0" u="none" strike="noStrike" kern="0" cap="none" spc="0" normalizeH="0" baseline="0" noProof="0">
                    <a:ln>
                      <a:noFill/>
                    </a:ln>
                    <a:solidFill>
                      <a:prstClr val="black"/>
                    </a:solidFill>
                    <a:effectLst/>
                    <a:uLnTx/>
                    <a:uFillTx/>
                    <a:latin typeface="Calibri" panose="020F0502020204030204"/>
                  </a:rPr>
                  <a:t>in semi autonomous mode</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endParaRPr kumimoji="0" lang="en-US" sz="1200" b="1" i="0" u="none" strike="noStrike" kern="0" cap="none" spc="0" normalizeH="0" baseline="0" noProof="0">
                  <a:ln>
                    <a:noFill/>
                  </a:ln>
                  <a:solidFill>
                    <a:prstClr val="black"/>
                  </a:solidFill>
                  <a:effectLst/>
                  <a:uLnTx/>
                  <a:uFillTx/>
                  <a:latin typeface="Calibri" panose="020F0502020204030204"/>
                </a:endParaRP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0" cap="none" spc="0" normalizeH="0" baseline="0" noProof="0">
                    <a:ln>
                      <a:noFill/>
                    </a:ln>
                    <a:solidFill>
                      <a:prstClr val="black"/>
                    </a:solidFill>
                    <a:effectLst/>
                    <a:uLnTx/>
                    <a:uFillTx/>
                    <a:latin typeface="Calibri" panose="020F0502020204030204"/>
                  </a:rPr>
                  <a:t>Once the CSR </a:t>
                </a:r>
                <a:r>
                  <a:rPr kumimoji="0" lang="en-US" sz="1200" b="1" i="0" u="none" strike="noStrike" kern="0" cap="none" spc="0" normalizeH="0" baseline="0" noProof="0">
                    <a:ln>
                      <a:noFill/>
                    </a:ln>
                    <a:solidFill>
                      <a:prstClr val="black"/>
                    </a:solidFill>
                    <a:effectLst/>
                    <a:uLnTx/>
                    <a:uFillTx/>
                    <a:latin typeface="Calibri" panose="020F0502020204030204"/>
                  </a:rPr>
                  <a:t>detects flat ground, it will stop</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endParaRPr kumimoji="0" lang="en-US" sz="1200" b="1" i="0" u="none" strike="noStrike" kern="0" cap="none" spc="0" normalizeH="0" baseline="0" noProof="0">
                  <a:ln>
                    <a:noFill/>
                  </a:ln>
                  <a:solidFill>
                    <a:prstClr val="black"/>
                  </a:solidFill>
                  <a:effectLst/>
                  <a:uLnTx/>
                  <a:uFillTx/>
                  <a:latin typeface="Calibri" panose="020F0502020204030204"/>
                </a:endParaRP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0" cap="none" spc="0" normalizeH="0" baseline="0" noProof="0">
                    <a:ln>
                      <a:noFill/>
                    </a:ln>
                    <a:solidFill>
                      <a:prstClr val="black"/>
                    </a:solidFill>
                    <a:effectLst/>
                    <a:uLnTx/>
                    <a:uFillTx/>
                    <a:latin typeface="Calibri" panose="020F0502020204030204"/>
                  </a:rPr>
                  <a:t>The user </a:t>
                </a:r>
                <a:r>
                  <a:rPr kumimoji="0" lang="en-US" sz="1200" b="0" i="0" u="none" strike="noStrike" kern="0" cap="none" spc="0" normalizeH="0" baseline="0" noProof="0">
                    <a:ln>
                      <a:noFill/>
                    </a:ln>
                    <a:solidFill>
                      <a:prstClr val="black"/>
                    </a:solidFill>
                    <a:effectLst/>
                    <a:uLnTx/>
                    <a:uFillTx/>
                    <a:latin typeface="Calibri" panose="020F0502020204030204"/>
                  </a:rPr>
                  <a:t>will </a:t>
                </a:r>
                <a:r>
                  <a:rPr kumimoji="0" lang="en-US" sz="1200" b="1" i="0" u="none" strike="noStrike" kern="0" cap="none" spc="0" normalizeH="0" baseline="0" noProof="0">
                    <a:ln>
                      <a:noFill/>
                    </a:ln>
                    <a:solidFill>
                      <a:prstClr val="black"/>
                    </a:solidFill>
                    <a:effectLst/>
                    <a:uLnTx/>
                    <a:uFillTx/>
                    <a:latin typeface="Calibri" panose="020F0502020204030204"/>
                  </a:rPr>
                  <a:t>control</a:t>
                </a:r>
                <a:r>
                  <a:rPr kumimoji="0" lang="en-US" sz="1200" b="0" i="0" u="none" strike="noStrike" kern="0" cap="none" spc="0" normalizeH="0" baseline="0" noProof="0">
                    <a:ln>
                      <a:noFill/>
                    </a:ln>
                    <a:solidFill>
                      <a:prstClr val="black"/>
                    </a:solidFill>
                    <a:effectLst/>
                    <a:uLnTx/>
                    <a:uFillTx/>
                    <a:latin typeface="Calibri" panose="020F0502020204030204"/>
                  </a:rPr>
                  <a:t> the CSR to </a:t>
                </a:r>
                <a:r>
                  <a:rPr kumimoji="0" lang="en-US" sz="1200" b="1" i="0" u="none" strike="noStrike" kern="0" cap="none" spc="0" normalizeH="0" baseline="0" noProof="0">
                    <a:ln>
                      <a:noFill/>
                    </a:ln>
                    <a:solidFill>
                      <a:prstClr val="black"/>
                    </a:solidFill>
                    <a:effectLst/>
                    <a:uLnTx/>
                    <a:uFillTx/>
                    <a:latin typeface="Calibri" panose="020F0502020204030204"/>
                  </a:rPr>
                  <a:t>return to flat ground</a:t>
                </a:r>
              </a:p>
            </p:txBody>
          </p:sp>
          <p:sp>
            <p:nvSpPr>
              <p:cNvPr id="2458" name="Flowchart: Connector 2457">
                <a:extLst>
                  <a:ext uri="{FF2B5EF4-FFF2-40B4-BE49-F238E27FC236}">
                    <a16:creationId xmlns:a16="http://schemas.microsoft.com/office/drawing/2014/main" id="{12B6564A-C11F-41AE-B843-C054D42326E2}"/>
                  </a:ext>
                </a:extLst>
              </p:cNvPr>
              <p:cNvSpPr/>
              <p:nvPr/>
            </p:nvSpPr>
            <p:spPr>
              <a:xfrm>
                <a:off x="8229696" y="1598514"/>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rPr>
                  <a:t>1</a:t>
                </a:r>
              </a:p>
            </p:txBody>
          </p:sp>
          <p:sp>
            <p:nvSpPr>
              <p:cNvPr id="2459" name="Flowchart: Connector 2458">
                <a:extLst>
                  <a:ext uri="{FF2B5EF4-FFF2-40B4-BE49-F238E27FC236}">
                    <a16:creationId xmlns:a16="http://schemas.microsoft.com/office/drawing/2014/main" id="{F9E89601-27CE-476F-B067-2CF65CD58D7C}"/>
                  </a:ext>
                </a:extLst>
              </p:cNvPr>
              <p:cNvSpPr/>
              <p:nvPr/>
            </p:nvSpPr>
            <p:spPr>
              <a:xfrm>
                <a:off x="8236277" y="1953905"/>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rPr>
                  <a:t>2</a:t>
                </a:r>
              </a:p>
            </p:txBody>
          </p:sp>
          <p:sp>
            <p:nvSpPr>
              <p:cNvPr id="2460" name="Flowchart: Connector 2459">
                <a:extLst>
                  <a:ext uri="{FF2B5EF4-FFF2-40B4-BE49-F238E27FC236}">
                    <a16:creationId xmlns:a16="http://schemas.microsoft.com/office/drawing/2014/main" id="{0679FE4B-A4C9-4529-95B6-5CC8C9443153}"/>
                  </a:ext>
                </a:extLst>
              </p:cNvPr>
              <p:cNvSpPr/>
              <p:nvPr/>
            </p:nvSpPr>
            <p:spPr>
              <a:xfrm>
                <a:off x="8236277" y="2491473"/>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rPr>
                  <a:t>3</a:t>
                </a:r>
              </a:p>
            </p:txBody>
          </p:sp>
          <p:sp>
            <p:nvSpPr>
              <p:cNvPr id="2461" name="Flowchart: Connector 2460">
                <a:extLst>
                  <a:ext uri="{FF2B5EF4-FFF2-40B4-BE49-F238E27FC236}">
                    <a16:creationId xmlns:a16="http://schemas.microsoft.com/office/drawing/2014/main" id="{9DD04616-9B7E-4A5D-BAD9-7C884AD4D631}"/>
                  </a:ext>
                </a:extLst>
              </p:cNvPr>
              <p:cNvSpPr/>
              <p:nvPr/>
            </p:nvSpPr>
            <p:spPr>
              <a:xfrm>
                <a:off x="8229882" y="3052260"/>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rPr>
                  <a:t>4</a:t>
                </a:r>
              </a:p>
            </p:txBody>
          </p:sp>
          <p:sp>
            <p:nvSpPr>
              <p:cNvPr id="2462" name="Flowchart: Connector 2461">
                <a:extLst>
                  <a:ext uri="{FF2B5EF4-FFF2-40B4-BE49-F238E27FC236}">
                    <a16:creationId xmlns:a16="http://schemas.microsoft.com/office/drawing/2014/main" id="{871F2351-B50C-44AF-BA19-7BC254795A48}"/>
                  </a:ext>
                </a:extLst>
              </p:cNvPr>
              <p:cNvSpPr/>
              <p:nvPr/>
            </p:nvSpPr>
            <p:spPr>
              <a:xfrm>
                <a:off x="8229067" y="3392475"/>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rPr>
                  <a:t>5</a:t>
                </a:r>
              </a:p>
            </p:txBody>
          </p:sp>
          <p:cxnSp>
            <p:nvCxnSpPr>
              <p:cNvPr id="2463" name="Straight Connector 2462">
                <a:extLst>
                  <a:ext uri="{FF2B5EF4-FFF2-40B4-BE49-F238E27FC236}">
                    <a16:creationId xmlns:a16="http://schemas.microsoft.com/office/drawing/2014/main" id="{F271F458-650A-4404-8E43-0BD38AFA36C3}"/>
                  </a:ext>
                </a:extLst>
              </p:cNvPr>
              <p:cNvCxnSpPr>
                <a:cxnSpLocks/>
              </p:cNvCxnSpPr>
              <p:nvPr/>
            </p:nvCxnSpPr>
            <p:spPr>
              <a:xfrm>
                <a:off x="12228748" y="1174949"/>
                <a:ext cx="0" cy="5271132"/>
              </a:xfrm>
              <a:prstGeom prst="line">
                <a:avLst/>
              </a:prstGeom>
              <a:noFill/>
              <a:ln w="57150" cap="flat" cmpd="sng" algn="ctr">
                <a:solidFill>
                  <a:sysClr val="windowText" lastClr="000000"/>
                </a:solidFill>
                <a:prstDash val="solid"/>
                <a:miter lim="800000"/>
              </a:ln>
              <a:effectLst/>
            </p:spPr>
          </p:cxnSp>
          <p:grpSp>
            <p:nvGrpSpPr>
              <p:cNvPr id="2464" name="Group 2463">
                <a:extLst>
                  <a:ext uri="{FF2B5EF4-FFF2-40B4-BE49-F238E27FC236}">
                    <a16:creationId xmlns:a16="http://schemas.microsoft.com/office/drawing/2014/main" id="{9D367B3B-E731-44F8-985D-30D7D4F16DA9}"/>
                  </a:ext>
                </a:extLst>
              </p:cNvPr>
              <p:cNvGrpSpPr/>
              <p:nvPr/>
            </p:nvGrpSpPr>
            <p:grpSpPr>
              <a:xfrm>
                <a:off x="8222767" y="4163608"/>
                <a:ext cx="3746744" cy="1954662"/>
                <a:chOff x="8241574" y="3769223"/>
                <a:chExt cx="3746744" cy="1954662"/>
              </a:xfrm>
            </p:grpSpPr>
            <p:sp>
              <p:nvSpPr>
                <p:cNvPr id="2468" name="TextBox 2467">
                  <a:extLst>
                    <a:ext uri="{FF2B5EF4-FFF2-40B4-BE49-F238E27FC236}">
                      <a16:creationId xmlns:a16="http://schemas.microsoft.com/office/drawing/2014/main" id="{475E73F2-36E6-42D4-B36B-883F3D8F96DB}"/>
                    </a:ext>
                  </a:extLst>
                </p:cNvPr>
                <p:cNvSpPr txBox="1"/>
                <p:nvPr/>
              </p:nvSpPr>
              <p:spPr>
                <a:xfrm>
                  <a:off x="10334484" y="5111290"/>
                  <a:ext cx="135600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Up to a 20</a:t>
                  </a:r>
                  <a:r>
                    <a:rPr kumimoji="0" lang="en-US" sz="1200" b="0" i="0" u="none" strike="noStrike" kern="0" cap="none" spc="0" normalizeH="0" baseline="0" noProof="0">
                      <a:ln>
                        <a:noFill/>
                      </a:ln>
                      <a:solidFill>
                        <a:prstClr val="black"/>
                      </a:solidFill>
                      <a:effectLst/>
                      <a:uLnTx/>
                      <a:uFillTx/>
                      <a:latin typeface="Calibri" panose="020F0502020204030204"/>
                      <a:cs typeface="Arial"/>
                    </a:rPr>
                    <a:t>° </a:t>
                  </a:r>
                  <a:r>
                    <a:rPr kumimoji="0" lang="en-US" sz="1200" b="0" i="0" u="none" strike="noStrike" kern="0" cap="none" spc="0" normalizeH="0" baseline="0" noProof="0">
                      <a:ln>
                        <a:noFill/>
                      </a:ln>
                      <a:solidFill>
                        <a:prstClr val="black"/>
                      </a:solidFill>
                      <a:effectLst/>
                      <a:uLnTx/>
                      <a:uFillTx/>
                      <a:latin typeface="Calibri" panose="020F0502020204030204"/>
                    </a:rPr>
                    <a:t>slope</a:t>
                  </a:r>
                </a:p>
              </p:txBody>
            </p:sp>
            <p:sp>
              <p:nvSpPr>
                <p:cNvPr id="2469" name="Isosceles Triangle 2468">
                  <a:extLst>
                    <a:ext uri="{FF2B5EF4-FFF2-40B4-BE49-F238E27FC236}">
                      <a16:creationId xmlns:a16="http://schemas.microsoft.com/office/drawing/2014/main" id="{7A59D83B-5B04-4C2F-BCCE-FDED3662B17C}"/>
                    </a:ext>
                  </a:extLst>
                </p:cNvPr>
                <p:cNvSpPr/>
                <p:nvPr/>
              </p:nvSpPr>
              <p:spPr>
                <a:xfrm>
                  <a:off x="9293959" y="4211476"/>
                  <a:ext cx="2072710" cy="605305"/>
                </a:xfrm>
                <a:prstGeom prst="triangle">
                  <a:avLst/>
                </a:prstGeom>
                <a:solidFill>
                  <a:sysClr val="windowText" lastClr="000000">
                    <a:lumMod val="50000"/>
                    <a:lumOff val="50000"/>
                  </a:sys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ndParaRPr>
                </a:p>
              </p:txBody>
            </p:sp>
            <p:sp>
              <p:nvSpPr>
                <p:cNvPr id="2470" name="Partial Circle 2469">
                  <a:extLst>
                    <a:ext uri="{FF2B5EF4-FFF2-40B4-BE49-F238E27FC236}">
                      <a16:creationId xmlns:a16="http://schemas.microsoft.com/office/drawing/2014/main" id="{F8DAD2F1-32FB-409A-9652-43861ED70540}"/>
                    </a:ext>
                  </a:extLst>
                </p:cNvPr>
                <p:cNvSpPr/>
                <p:nvPr/>
              </p:nvSpPr>
              <p:spPr>
                <a:xfrm rot="19382966">
                  <a:off x="8931327" y="4424548"/>
                  <a:ext cx="731328" cy="805464"/>
                </a:xfrm>
                <a:prstGeom prst="pie">
                  <a:avLst>
                    <a:gd name="adj1" fmla="val 400489"/>
                    <a:gd name="adj2" fmla="val 2216643"/>
                  </a:avLst>
                </a:prstGeom>
                <a:solidFill>
                  <a:srgbClr val="E7E6E6"/>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471" name="Partial Circle 2470">
                  <a:extLst>
                    <a:ext uri="{FF2B5EF4-FFF2-40B4-BE49-F238E27FC236}">
                      <a16:creationId xmlns:a16="http://schemas.microsoft.com/office/drawing/2014/main" id="{997EE37D-E870-43C1-A867-3B015286402F}"/>
                    </a:ext>
                  </a:extLst>
                </p:cNvPr>
                <p:cNvSpPr/>
                <p:nvPr/>
              </p:nvSpPr>
              <p:spPr>
                <a:xfrm rot="10388513">
                  <a:off x="11003507" y="4423218"/>
                  <a:ext cx="731328" cy="805464"/>
                </a:xfrm>
                <a:prstGeom prst="pie">
                  <a:avLst>
                    <a:gd name="adj1" fmla="val 400489"/>
                    <a:gd name="adj2" fmla="val 2216643"/>
                  </a:avLst>
                </a:prstGeom>
                <a:solidFill>
                  <a:srgbClr val="E7E6E6"/>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472" name="Flowchart: Connector 2471">
                  <a:extLst>
                    <a:ext uri="{FF2B5EF4-FFF2-40B4-BE49-F238E27FC236}">
                      <a16:creationId xmlns:a16="http://schemas.microsoft.com/office/drawing/2014/main" id="{7CC61EF4-19C7-49ED-9CDC-9DE79DD1BFF2}"/>
                    </a:ext>
                  </a:extLst>
                </p:cNvPr>
                <p:cNvSpPr/>
                <p:nvPr/>
              </p:nvSpPr>
              <p:spPr>
                <a:xfrm>
                  <a:off x="9069462" y="4275313"/>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rPr>
                    <a:t>2</a:t>
                  </a:r>
                </a:p>
              </p:txBody>
            </p:sp>
            <p:sp>
              <p:nvSpPr>
                <p:cNvPr id="2473" name="Flowchart: Connector 2472">
                  <a:extLst>
                    <a:ext uri="{FF2B5EF4-FFF2-40B4-BE49-F238E27FC236}">
                      <a16:creationId xmlns:a16="http://schemas.microsoft.com/office/drawing/2014/main" id="{2B6060F4-0ED2-4456-B958-393BFC06443F}"/>
                    </a:ext>
                  </a:extLst>
                </p:cNvPr>
                <p:cNvSpPr/>
                <p:nvPr/>
              </p:nvSpPr>
              <p:spPr>
                <a:xfrm>
                  <a:off x="10102213" y="3769223"/>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rPr>
                    <a:t>3</a:t>
                  </a:r>
                </a:p>
              </p:txBody>
            </p:sp>
            <p:sp>
              <p:nvSpPr>
                <p:cNvPr id="2474" name="Flowchart: Connector 2473">
                  <a:extLst>
                    <a:ext uri="{FF2B5EF4-FFF2-40B4-BE49-F238E27FC236}">
                      <a16:creationId xmlns:a16="http://schemas.microsoft.com/office/drawing/2014/main" id="{1B5C9891-64BC-4826-A2D3-1A0A7486ACED}"/>
                    </a:ext>
                  </a:extLst>
                </p:cNvPr>
                <p:cNvSpPr/>
                <p:nvPr/>
              </p:nvSpPr>
              <p:spPr>
                <a:xfrm>
                  <a:off x="11163700" y="3973297"/>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rPr>
                    <a:t>4</a:t>
                  </a:r>
                </a:p>
              </p:txBody>
            </p:sp>
            <p:sp>
              <p:nvSpPr>
                <p:cNvPr id="2475" name="Flowchart: Connector 2474">
                  <a:extLst>
                    <a:ext uri="{FF2B5EF4-FFF2-40B4-BE49-F238E27FC236}">
                      <a16:creationId xmlns:a16="http://schemas.microsoft.com/office/drawing/2014/main" id="{761D0D21-B8B3-43E3-8E97-439F4C7B8E44}"/>
                    </a:ext>
                  </a:extLst>
                </p:cNvPr>
                <p:cNvSpPr/>
                <p:nvPr/>
              </p:nvSpPr>
              <p:spPr>
                <a:xfrm>
                  <a:off x="11714316" y="4302667"/>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rPr>
                    <a:t>5</a:t>
                  </a:r>
                </a:p>
              </p:txBody>
            </p:sp>
            <p:sp>
              <p:nvSpPr>
                <p:cNvPr id="2476" name="Arrow: Up 2475">
                  <a:extLst>
                    <a:ext uri="{FF2B5EF4-FFF2-40B4-BE49-F238E27FC236}">
                      <a16:creationId xmlns:a16="http://schemas.microsoft.com/office/drawing/2014/main" id="{EF591039-DC92-45C2-B2AD-4AFFB389AD08}"/>
                    </a:ext>
                  </a:extLst>
                </p:cNvPr>
                <p:cNvSpPr/>
                <p:nvPr/>
              </p:nvSpPr>
              <p:spPr>
                <a:xfrm rot="3243157">
                  <a:off x="9110268" y="4515600"/>
                  <a:ext cx="253310" cy="435853"/>
                </a:xfrm>
                <a:prstGeom prst="upArrow">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ndParaRPr>
                </a:p>
              </p:txBody>
            </p:sp>
            <p:sp>
              <p:nvSpPr>
                <p:cNvPr id="2477" name="Arrow: Up 2476">
                  <a:extLst>
                    <a:ext uri="{FF2B5EF4-FFF2-40B4-BE49-F238E27FC236}">
                      <a16:creationId xmlns:a16="http://schemas.microsoft.com/office/drawing/2014/main" id="{AA675741-1E50-45AB-9FDA-9DD5F0E2CE96}"/>
                    </a:ext>
                  </a:extLst>
                </p:cNvPr>
                <p:cNvSpPr/>
                <p:nvPr/>
              </p:nvSpPr>
              <p:spPr>
                <a:xfrm rot="7441815">
                  <a:off x="11178467" y="4132802"/>
                  <a:ext cx="210964" cy="435624"/>
                </a:xfrm>
                <a:prstGeom prst="upArrow">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ndParaRPr>
                </a:p>
              </p:txBody>
            </p:sp>
            <p:sp>
              <p:nvSpPr>
                <p:cNvPr id="2478" name="Arrow: Up 2477">
                  <a:extLst>
                    <a:ext uri="{FF2B5EF4-FFF2-40B4-BE49-F238E27FC236}">
                      <a16:creationId xmlns:a16="http://schemas.microsoft.com/office/drawing/2014/main" id="{5A0F7C03-2405-4CBE-9839-9FA1F5F48DB8}"/>
                    </a:ext>
                  </a:extLst>
                </p:cNvPr>
                <p:cNvSpPr/>
                <p:nvPr/>
              </p:nvSpPr>
              <p:spPr>
                <a:xfrm rot="5400000">
                  <a:off x="10164436" y="3875895"/>
                  <a:ext cx="210964" cy="435624"/>
                </a:xfrm>
                <a:prstGeom prst="up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ndParaRPr>
                </a:p>
              </p:txBody>
            </p:sp>
            <p:sp>
              <p:nvSpPr>
                <p:cNvPr id="2479" name="TextBox 2478">
                  <a:extLst>
                    <a:ext uri="{FF2B5EF4-FFF2-40B4-BE49-F238E27FC236}">
                      <a16:creationId xmlns:a16="http://schemas.microsoft.com/office/drawing/2014/main" id="{F5AF914E-DCB1-47CC-805D-BB4EA73CE2DC}"/>
                    </a:ext>
                  </a:extLst>
                </p:cNvPr>
                <p:cNvSpPr txBox="1"/>
                <p:nvPr/>
              </p:nvSpPr>
              <p:spPr>
                <a:xfrm>
                  <a:off x="8282184" y="4985221"/>
                  <a:ext cx="1845039"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panose="020F0502020204030204"/>
                    </a:rPr>
                    <a:t>Operator </a:t>
                  </a:r>
                  <a:r>
                    <a:rPr kumimoji="0" lang="en-US" sz="1400" b="1" i="0" u="none" strike="noStrike" kern="0" cap="none" spc="0" normalizeH="0" baseline="0" noProof="0">
                      <a:ln>
                        <a:noFill/>
                      </a:ln>
                      <a:solidFill>
                        <a:prstClr val="black"/>
                      </a:solidFill>
                      <a:effectLst/>
                      <a:uLnTx/>
                      <a:uFillTx/>
                      <a:latin typeface="Calibri" panose="020F0502020204030204"/>
                    </a:rPr>
                    <a:t>manually</a:t>
                  </a:r>
                  <a:r>
                    <a:rPr kumimoji="0" lang="en-US" sz="1400" b="0" i="0" u="none" strike="noStrike" kern="0" cap="none" spc="0" normalizeH="0" baseline="0" noProof="0">
                      <a:ln>
                        <a:noFill/>
                      </a:ln>
                      <a:solidFill>
                        <a:prstClr val="black"/>
                      </a:solidFill>
                      <a:effectLst/>
                      <a:uLnTx/>
                      <a:uFillTx/>
                      <a:latin typeface="Calibri" panose="020F0502020204030204"/>
                    </a:rPr>
                    <a:t> controls the CSR onto or off-of slope</a:t>
                  </a:r>
                </a:p>
              </p:txBody>
            </p:sp>
            <p:cxnSp>
              <p:nvCxnSpPr>
                <p:cNvPr id="2480" name="Connector: Curved 2479">
                  <a:extLst>
                    <a:ext uri="{FF2B5EF4-FFF2-40B4-BE49-F238E27FC236}">
                      <a16:creationId xmlns:a16="http://schemas.microsoft.com/office/drawing/2014/main" id="{C9FBC48D-C70C-411B-A0A5-4971F48DCF19}"/>
                    </a:ext>
                  </a:extLst>
                </p:cNvPr>
                <p:cNvCxnSpPr>
                  <a:cxnSpLocks/>
                </p:cNvCxnSpPr>
                <p:nvPr/>
              </p:nvCxnSpPr>
              <p:spPr>
                <a:xfrm rot="5400000">
                  <a:off x="10636200" y="4755003"/>
                  <a:ext cx="396971" cy="315609"/>
                </a:xfrm>
                <a:prstGeom prst="curvedConnector3">
                  <a:avLst>
                    <a:gd name="adj1" fmla="val -7586"/>
                  </a:avLst>
                </a:prstGeom>
                <a:noFill/>
                <a:ln w="28575" cap="flat" cmpd="sng" algn="ctr">
                  <a:solidFill>
                    <a:sysClr val="windowText" lastClr="000000"/>
                  </a:solidFill>
                  <a:prstDash val="solid"/>
                  <a:miter lim="800000"/>
                  <a:tailEnd type="triangle"/>
                </a:ln>
                <a:effectLst/>
              </p:spPr>
            </p:cxnSp>
            <p:cxnSp>
              <p:nvCxnSpPr>
                <p:cNvPr id="2481" name="Connector: Curved 2480">
                  <a:extLst>
                    <a:ext uri="{FF2B5EF4-FFF2-40B4-BE49-F238E27FC236}">
                      <a16:creationId xmlns:a16="http://schemas.microsoft.com/office/drawing/2014/main" id="{8862AA89-921D-44E8-AA5B-C518B363C34B}"/>
                    </a:ext>
                  </a:extLst>
                </p:cNvPr>
                <p:cNvCxnSpPr>
                  <a:cxnSpLocks/>
                  <a:endCxn id="2468" idx="1"/>
                </p:cNvCxnSpPr>
                <p:nvPr/>
              </p:nvCxnSpPr>
              <p:spPr>
                <a:xfrm>
                  <a:off x="9680433" y="4766294"/>
                  <a:ext cx="654051" cy="483496"/>
                </a:xfrm>
                <a:prstGeom prst="curvedConnector3">
                  <a:avLst>
                    <a:gd name="adj1" fmla="val 50000"/>
                  </a:avLst>
                </a:prstGeom>
                <a:noFill/>
                <a:ln w="28575" cap="flat" cmpd="sng" algn="ctr">
                  <a:solidFill>
                    <a:sysClr val="windowText" lastClr="000000"/>
                  </a:solidFill>
                  <a:prstDash val="solid"/>
                  <a:miter lim="800000"/>
                  <a:tailEnd type="triangle"/>
                </a:ln>
                <a:effectLst/>
              </p:spPr>
            </p:cxnSp>
            <p:sp>
              <p:nvSpPr>
                <p:cNvPr id="2482" name="Octagon 2481">
                  <a:extLst>
                    <a:ext uri="{FF2B5EF4-FFF2-40B4-BE49-F238E27FC236}">
                      <a16:creationId xmlns:a16="http://schemas.microsoft.com/office/drawing/2014/main" id="{158AA976-B03E-4338-8F5C-50E48D4B6F6D}"/>
                    </a:ext>
                  </a:extLst>
                </p:cNvPr>
                <p:cNvSpPr/>
                <p:nvPr/>
              </p:nvSpPr>
              <p:spPr>
                <a:xfrm>
                  <a:off x="8664443" y="4314502"/>
                  <a:ext cx="212719" cy="212719"/>
                </a:xfrm>
                <a:prstGeom prst="octagon">
                  <a:avLst/>
                </a:prstGeom>
                <a:solidFill>
                  <a:srgbClr val="FF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ndParaRPr>
                </a:p>
              </p:txBody>
            </p:sp>
            <p:pic>
              <p:nvPicPr>
                <p:cNvPr id="2483" name="Graphic 2482" descr="Warning">
                  <a:extLst>
                    <a:ext uri="{FF2B5EF4-FFF2-40B4-BE49-F238E27FC236}">
                      <a16:creationId xmlns:a16="http://schemas.microsoft.com/office/drawing/2014/main" id="{FF505864-C522-41BD-966A-2F2551429CB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25900" y="4303707"/>
                  <a:ext cx="257196" cy="257196"/>
                </a:xfrm>
                <a:prstGeom prst="rect">
                  <a:avLst/>
                </a:prstGeom>
              </p:spPr>
            </p:pic>
            <p:sp>
              <p:nvSpPr>
                <p:cNvPr id="2484" name="Flowchart: Connector 2483">
                  <a:extLst>
                    <a:ext uri="{FF2B5EF4-FFF2-40B4-BE49-F238E27FC236}">
                      <a16:creationId xmlns:a16="http://schemas.microsoft.com/office/drawing/2014/main" id="{14AE61A9-64D5-4D10-8CDA-E678B9C8CED3}"/>
                    </a:ext>
                  </a:extLst>
                </p:cNvPr>
                <p:cNvSpPr/>
                <p:nvPr/>
              </p:nvSpPr>
              <p:spPr>
                <a:xfrm>
                  <a:off x="8241574" y="4001946"/>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rPr>
                    <a:t>1</a:t>
                  </a:r>
                </a:p>
              </p:txBody>
            </p:sp>
          </p:grpSp>
          <p:sp>
            <p:nvSpPr>
              <p:cNvPr id="2465" name="Octagon 2464">
                <a:extLst>
                  <a:ext uri="{FF2B5EF4-FFF2-40B4-BE49-F238E27FC236}">
                    <a16:creationId xmlns:a16="http://schemas.microsoft.com/office/drawing/2014/main" id="{A79D5354-6C41-417B-AB9E-051CD6F00840}"/>
                  </a:ext>
                </a:extLst>
              </p:cNvPr>
              <p:cNvSpPr/>
              <p:nvPr/>
            </p:nvSpPr>
            <p:spPr>
              <a:xfrm>
                <a:off x="10862318" y="4338342"/>
                <a:ext cx="212719" cy="212719"/>
              </a:xfrm>
              <a:prstGeom prst="octagon">
                <a:avLst/>
              </a:prstGeom>
              <a:solidFill>
                <a:srgbClr val="FF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ndParaRPr>
              </a:p>
            </p:txBody>
          </p:sp>
          <p:sp>
            <p:nvSpPr>
              <p:cNvPr id="2466" name="Star: 4 Points 2465">
                <a:extLst>
                  <a:ext uri="{FF2B5EF4-FFF2-40B4-BE49-F238E27FC236}">
                    <a16:creationId xmlns:a16="http://schemas.microsoft.com/office/drawing/2014/main" id="{8E1AC022-2D78-43D7-B6D8-0EE456C9844D}"/>
                  </a:ext>
                </a:extLst>
              </p:cNvPr>
              <p:cNvSpPr/>
              <p:nvPr/>
            </p:nvSpPr>
            <p:spPr>
              <a:xfrm>
                <a:off x="9774544" y="4928400"/>
                <a:ext cx="232731" cy="247111"/>
              </a:xfrm>
              <a:prstGeom prst="star4">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0C0"/>
                  </a:solidFill>
                  <a:effectLst/>
                  <a:uLnTx/>
                  <a:uFillTx/>
                  <a:latin typeface="Calibri" panose="020F0502020204030204"/>
                </a:endParaRPr>
              </a:p>
            </p:txBody>
          </p:sp>
          <p:sp>
            <p:nvSpPr>
              <p:cNvPr id="2467" name="Star: 4 Points 2466">
                <a:extLst>
                  <a:ext uri="{FF2B5EF4-FFF2-40B4-BE49-F238E27FC236}">
                    <a16:creationId xmlns:a16="http://schemas.microsoft.com/office/drawing/2014/main" id="{D9BC14BA-9CD5-4E5E-9D6D-86CA4BDBB216}"/>
                  </a:ext>
                </a:extLst>
              </p:cNvPr>
              <p:cNvSpPr/>
              <p:nvPr/>
            </p:nvSpPr>
            <p:spPr>
              <a:xfrm>
                <a:off x="11497411" y="5244696"/>
                <a:ext cx="232731" cy="247111"/>
              </a:xfrm>
              <a:prstGeom prst="star4">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0C0"/>
                  </a:solidFill>
                  <a:effectLst/>
                  <a:uLnTx/>
                  <a:uFillTx/>
                  <a:latin typeface="Calibri" panose="020F0502020204030204"/>
                </a:endParaRPr>
              </a:p>
            </p:txBody>
          </p:sp>
        </p:grpSp>
      </p:grpSp>
      <p:pic>
        <p:nvPicPr>
          <p:cNvPr id="7" name="Picture 6" descr="A picture containing bicycle, transport&#10;&#10;Description automatically generated">
            <a:extLst>
              <a:ext uri="{FF2B5EF4-FFF2-40B4-BE49-F238E27FC236}">
                <a16:creationId xmlns:a16="http://schemas.microsoft.com/office/drawing/2014/main" id="{BF42FD45-096A-4C87-A79D-43FE7CF69A06}"/>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7119" t="9081" r="17580" b="12252"/>
          <a:stretch/>
        </p:blipFill>
        <p:spPr>
          <a:xfrm>
            <a:off x="21120" y="4590435"/>
            <a:ext cx="936925" cy="663450"/>
          </a:xfrm>
          <a:prstGeom prst="rect">
            <a:avLst/>
          </a:prstGeom>
        </p:spPr>
      </p:pic>
      <p:pic>
        <p:nvPicPr>
          <p:cNvPr id="9" name="Picture 8" descr="A close up of a device&#10;&#10;Description automatically generated">
            <a:extLst>
              <a:ext uri="{FF2B5EF4-FFF2-40B4-BE49-F238E27FC236}">
                <a16:creationId xmlns:a16="http://schemas.microsoft.com/office/drawing/2014/main" id="{DDA36015-E072-4B85-A639-25183B0BAB35}"/>
              </a:ext>
            </a:extLst>
          </p:cNvPr>
          <p:cNvPicPr>
            <a:picLocks noChangeAspect="1"/>
          </p:cNvPicPr>
          <p:nvPr/>
        </p:nvPicPr>
        <p:blipFill rotWithShape="1">
          <a:blip r:embed="rId8">
            <a:extLst>
              <a:ext uri="{28A0092B-C50C-407E-A947-70E740481C1C}">
                <a14:useLocalDpi xmlns:a14="http://schemas.microsoft.com/office/drawing/2010/main" val="0"/>
              </a:ext>
            </a:extLst>
          </a:blip>
          <a:srcRect l="31674" t="20278" r="32682" b="21879"/>
          <a:stretch/>
        </p:blipFill>
        <p:spPr>
          <a:xfrm>
            <a:off x="1087916" y="4836098"/>
            <a:ext cx="778247" cy="742388"/>
          </a:xfrm>
          <a:prstGeom prst="rect">
            <a:avLst/>
          </a:prstGeom>
        </p:spPr>
      </p:pic>
      <p:pic>
        <p:nvPicPr>
          <p:cNvPr id="133" name="Picture 132" descr="A picture containing bicycle, transport&#10;&#10;Description automatically generated">
            <a:extLst>
              <a:ext uri="{FF2B5EF4-FFF2-40B4-BE49-F238E27FC236}">
                <a16:creationId xmlns:a16="http://schemas.microsoft.com/office/drawing/2014/main" id="{4E7F0DC3-5F94-460A-A3A8-008B73DE09C2}"/>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7119" t="9081" r="17580" b="12252"/>
          <a:stretch/>
        </p:blipFill>
        <p:spPr>
          <a:xfrm>
            <a:off x="3075206" y="4582747"/>
            <a:ext cx="936925" cy="663450"/>
          </a:xfrm>
          <a:prstGeom prst="rect">
            <a:avLst/>
          </a:prstGeom>
        </p:spPr>
      </p:pic>
      <p:pic>
        <p:nvPicPr>
          <p:cNvPr id="134" name="Picture 133" descr="A picture containing bicycle, transport&#10;&#10;Description automatically generated">
            <a:extLst>
              <a:ext uri="{FF2B5EF4-FFF2-40B4-BE49-F238E27FC236}">
                <a16:creationId xmlns:a16="http://schemas.microsoft.com/office/drawing/2014/main" id="{E9098D8F-E6F9-43BD-8A14-EFE9EA11D70B}"/>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7119" t="9081" r="17580" b="12252"/>
          <a:stretch/>
        </p:blipFill>
        <p:spPr>
          <a:xfrm>
            <a:off x="1725061" y="5210793"/>
            <a:ext cx="936925" cy="663450"/>
          </a:xfrm>
          <a:prstGeom prst="rect">
            <a:avLst/>
          </a:prstGeom>
        </p:spPr>
      </p:pic>
      <p:pic>
        <p:nvPicPr>
          <p:cNvPr id="135" name="Picture 134" descr="A picture containing bicycle, transport&#10;&#10;Description automatically generated">
            <a:extLst>
              <a:ext uri="{FF2B5EF4-FFF2-40B4-BE49-F238E27FC236}">
                <a16:creationId xmlns:a16="http://schemas.microsoft.com/office/drawing/2014/main" id="{1B8FC380-4017-490C-97BD-2E54A55576EF}"/>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7119" t="9081" r="17580" b="12252"/>
          <a:stretch/>
        </p:blipFill>
        <p:spPr>
          <a:xfrm>
            <a:off x="4086955" y="4581141"/>
            <a:ext cx="936925" cy="663450"/>
          </a:xfrm>
          <a:prstGeom prst="rect">
            <a:avLst/>
          </a:prstGeom>
        </p:spPr>
      </p:pic>
      <p:pic>
        <p:nvPicPr>
          <p:cNvPr id="136" name="Picture 135" descr="A picture containing bicycle, transport&#10;&#10;Description automatically generated">
            <a:extLst>
              <a:ext uri="{FF2B5EF4-FFF2-40B4-BE49-F238E27FC236}">
                <a16:creationId xmlns:a16="http://schemas.microsoft.com/office/drawing/2014/main" id="{AB6A5824-E1EF-45A0-A38F-28D328A749D7}"/>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7119" t="9081" r="17580" b="12252"/>
          <a:stretch/>
        </p:blipFill>
        <p:spPr>
          <a:xfrm>
            <a:off x="5409289" y="4583332"/>
            <a:ext cx="936925" cy="663450"/>
          </a:xfrm>
          <a:prstGeom prst="rect">
            <a:avLst/>
          </a:prstGeom>
        </p:spPr>
      </p:pic>
      <p:pic>
        <p:nvPicPr>
          <p:cNvPr id="137" name="Picture 136" descr="A picture containing bicycle, transport&#10;&#10;Description automatically generated">
            <a:extLst>
              <a:ext uri="{FF2B5EF4-FFF2-40B4-BE49-F238E27FC236}">
                <a16:creationId xmlns:a16="http://schemas.microsoft.com/office/drawing/2014/main" id="{790A19EF-50B3-4367-A7A6-5758C687C0D1}"/>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7119" t="9081" r="17580" b="12252"/>
          <a:stretch/>
        </p:blipFill>
        <p:spPr>
          <a:xfrm>
            <a:off x="6688978" y="4579248"/>
            <a:ext cx="936925" cy="663450"/>
          </a:xfrm>
          <a:prstGeom prst="rect">
            <a:avLst/>
          </a:prstGeom>
        </p:spPr>
      </p:pic>
      <p:pic>
        <p:nvPicPr>
          <p:cNvPr id="140" name="Picture 139" descr="A picture containing bicycle, transport&#10;&#10;Description automatically generated">
            <a:extLst>
              <a:ext uri="{FF2B5EF4-FFF2-40B4-BE49-F238E27FC236}">
                <a16:creationId xmlns:a16="http://schemas.microsoft.com/office/drawing/2014/main" id="{907A78B8-DB04-4C40-871C-2429ACE4345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17119" t="9081" r="17580" b="12252"/>
          <a:stretch/>
        </p:blipFill>
        <p:spPr>
          <a:xfrm rot="19728709">
            <a:off x="9265500" y="4394380"/>
            <a:ext cx="807640" cy="571901"/>
          </a:xfrm>
          <a:prstGeom prst="rect">
            <a:avLst/>
          </a:prstGeom>
        </p:spPr>
      </p:pic>
      <p:pic>
        <p:nvPicPr>
          <p:cNvPr id="141" name="Picture 140" descr="A picture containing bicycle, transport&#10;&#10;Description automatically generated">
            <a:extLst>
              <a:ext uri="{FF2B5EF4-FFF2-40B4-BE49-F238E27FC236}">
                <a16:creationId xmlns:a16="http://schemas.microsoft.com/office/drawing/2014/main" id="{C4B3186F-CD47-478F-9C46-316EB12FEA62}"/>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17119" t="9081" r="17580" b="12252"/>
          <a:stretch/>
        </p:blipFill>
        <p:spPr>
          <a:xfrm rot="1790556">
            <a:off x="10470011" y="4346365"/>
            <a:ext cx="807640" cy="571901"/>
          </a:xfrm>
          <a:prstGeom prst="rect">
            <a:avLst/>
          </a:prstGeom>
        </p:spPr>
      </p:pic>
      <p:pic>
        <p:nvPicPr>
          <p:cNvPr id="142" name="Picture 141" descr="A picture containing bicycle, transport&#10;&#10;Description automatically generated">
            <a:extLst>
              <a:ext uri="{FF2B5EF4-FFF2-40B4-BE49-F238E27FC236}">
                <a16:creationId xmlns:a16="http://schemas.microsoft.com/office/drawing/2014/main" id="{94DAF2CC-4B53-4BA5-BF9E-6039CC14A11C}"/>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17119" t="9081" r="17580" b="12252"/>
          <a:stretch/>
        </p:blipFill>
        <p:spPr>
          <a:xfrm>
            <a:off x="11420304" y="4670797"/>
            <a:ext cx="807640" cy="571901"/>
          </a:xfrm>
          <a:prstGeom prst="rect">
            <a:avLst/>
          </a:prstGeom>
        </p:spPr>
      </p:pic>
      <p:pic>
        <p:nvPicPr>
          <p:cNvPr id="143" name="Picture 142" descr="A picture containing bicycle, transport&#10;&#10;Description automatically generated">
            <a:extLst>
              <a:ext uri="{FF2B5EF4-FFF2-40B4-BE49-F238E27FC236}">
                <a16:creationId xmlns:a16="http://schemas.microsoft.com/office/drawing/2014/main" id="{2BA76C32-E41E-41A4-AA44-26122EB8B889}"/>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17119" t="9081" r="17580" b="12252"/>
          <a:stretch/>
        </p:blipFill>
        <p:spPr>
          <a:xfrm>
            <a:off x="8170396" y="4674022"/>
            <a:ext cx="807640" cy="571901"/>
          </a:xfrm>
          <a:prstGeom prst="rect">
            <a:avLst/>
          </a:prstGeom>
        </p:spPr>
      </p:pic>
      <p:pic>
        <p:nvPicPr>
          <p:cNvPr id="11" name="Picture 10">
            <a:extLst>
              <a:ext uri="{FF2B5EF4-FFF2-40B4-BE49-F238E27FC236}">
                <a16:creationId xmlns:a16="http://schemas.microsoft.com/office/drawing/2014/main" id="{99194272-BBD1-434C-AD47-670840B7AEED}"/>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31015" t="25729" r="32655" b="21940"/>
          <a:stretch/>
        </p:blipFill>
        <p:spPr>
          <a:xfrm>
            <a:off x="2354529" y="4929011"/>
            <a:ext cx="656454" cy="555822"/>
          </a:xfrm>
          <a:prstGeom prst="rect">
            <a:avLst/>
          </a:prstGeom>
        </p:spPr>
      </p:pic>
    </p:spTree>
    <p:extLst>
      <p:ext uri="{BB962C8B-B14F-4D97-AF65-F5344CB8AC3E}">
        <p14:creationId xmlns:p14="http://schemas.microsoft.com/office/powerpoint/2010/main" val="42142003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901CC-3790-47FF-BD49-8BFACC10359A}"/>
              </a:ext>
            </a:extLst>
          </p:cNvPr>
          <p:cNvSpPr>
            <a:spLocks noGrp="1"/>
          </p:cNvSpPr>
          <p:nvPr>
            <p:ph type="title"/>
          </p:nvPr>
        </p:nvSpPr>
        <p:spPr/>
        <p:txBody>
          <a:bodyPr/>
          <a:lstStyle/>
          <a:p>
            <a:r>
              <a:rPr lang="en-US"/>
              <a:t>Project Heritage</a:t>
            </a:r>
          </a:p>
        </p:txBody>
      </p:sp>
      <p:sp>
        <p:nvSpPr>
          <p:cNvPr id="3" name="Content Placeholder 2">
            <a:extLst>
              <a:ext uri="{FF2B5EF4-FFF2-40B4-BE49-F238E27FC236}">
                <a16:creationId xmlns:a16="http://schemas.microsoft.com/office/drawing/2014/main" id="{19D5617E-E4B0-4E2D-9790-9293BC8398C9}"/>
              </a:ext>
            </a:extLst>
          </p:cNvPr>
          <p:cNvSpPr>
            <a:spLocks noGrp="1"/>
          </p:cNvSpPr>
          <p:nvPr>
            <p:ph idx="1"/>
          </p:nvPr>
        </p:nvSpPr>
        <p:spPr/>
        <p:txBody>
          <a:bodyPr vert="horz" lIns="0" tIns="45720" rIns="0" bIns="45720" rtlCol="0" anchor="t">
            <a:normAutofit fontScale="77500" lnSpcReduction="20000"/>
          </a:bodyPr>
          <a:lstStyle/>
          <a:p>
            <a:pPr>
              <a:lnSpc>
                <a:spcPct val="150000"/>
              </a:lnSpc>
              <a:spcBef>
                <a:spcPts val="0"/>
              </a:spcBef>
              <a:spcAft>
                <a:spcPts val="0"/>
              </a:spcAft>
            </a:pPr>
            <a:r>
              <a:rPr lang="en-US" sz="2600"/>
              <a:t>The Jet Propulsion Laboratory’s Fire Tracker System is a system that is designed to be a low-cost, hands-off approach to </a:t>
            </a:r>
            <a:r>
              <a:rPr lang="en-US" sz="2600" b="1">
                <a:solidFill>
                  <a:srgbClr val="0070C0"/>
                </a:solidFill>
              </a:rPr>
              <a:t>forest fire identification.</a:t>
            </a:r>
            <a:endParaRPr lang="en-US" sz="2600">
              <a:cs typeface="Arial"/>
            </a:endParaRPr>
          </a:p>
          <a:p>
            <a:endParaRPr lang="en-US" sz="2600" b="1">
              <a:solidFill>
                <a:srgbClr val="0070C0"/>
              </a:solidFill>
              <a:cs typeface="Arial"/>
            </a:endParaRPr>
          </a:p>
          <a:p>
            <a:pPr>
              <a:lnSpc>
                <a:spcPct val="150000"/>
              </a:lnSpc>
              <a:spcBef>
                <a:spcPts val="0"/>
              </a:spcBef>
              <a:spcAft>
                <a:spcPts val="0"/>
              </a:spcAft>
            </a:pPr>
            <a:r>
              <a:rPr lang="en-US" sz="2600"/>
              <a:t>There have </a:t>
            </a:r>
            <a:r>
              <a:rPr lang="en-US" sz="2600">
                <a:solidFill>
                  <a:schemeClr val="tx1"/>
                </a:solidFill>
              </a:rPr>
              <a:t>been </a:t>
            </a:r>
            <a:r>
              <a:rPr lang="en-US" sz="2600" b="1">
                <a:solidFill>
                  <a:schemeClr val="tx1"/>
                </a:solidFill>
              </a:rPr>
              <a:t>three</a:t>
            </a:r>
            <a:r>
              <a:rPr lang="en-US" sz="2600">
                <a:solidFill>
                  <a:schemeClr val="tx1"/>
                </a:solidFill>
              </a:rPr>
              <a:t> </a:t>
            </a:r>
            <a:r>
              <a:rPr lang="en-US" sz="2600" b="1">
                <a:solidFill>
                  <a:schemeClr val="tx1"/>
                </a:solidFill>
              </a:rPr>
              <a:t>previous years of heritage</a:t>
            </a:r>
            <a:r>
              <a:rPr lang="en-US" sz="2600"/>
              <a:t>: </a:t>
            </a:r>
            <a:endParaRPr lang="en-US" sz="2600">
              <a:cs typeface="Arial"/>
            </a:endParaRPr>
          </a:p>
          <a:p>
            <a:pPr marL="543560" lvl="1" indent="-342900">
              <a:lnSpc>
                <a:spcPct val="150000"/>
              </a:lnSpc>
              <a:spcBef>
                <a:spcPts val="0"/>
              </a:spcBef>
              <a:spcAft>
                <a:spcPts val="0"/>
              </a:spcAft>
              <a:buClr>
                <a:schemeClr val="tx1"/>
              </a:buClr>
              <a:buFont typeface="+mj-lt"/>
              <a:buAutoNum type="arabicPeriod"/>
            </a:pPr>
            <a:r>
              <a:rPr lang="en-US" sz="2600" b="1"/>
              <a:t>INFERNO (2015-2016)</a:t>
            </a:r>
            <a:endParaRPr lang="en-US" sz="2600" b="1">
              <a:cs typeface="Arial"/>
            </a:endParaRPr>
          </a:p>
          <a:p>
            <a:pPr marL="383540" lvl="2" indent="0">
              <a:lnSpc>
                <a:spcPct val="150000"/>
              </a:lnSpc>
              <a:spcBef>
                <a:spcPts val="0"/>
              </a:spcBef>
              <a:spcAft>
                <a:spcPts val="0"/>
              </a:spcAft>
              <a:buClr>
                <a:schemeClr val="tx1"/>
              </a:buClr>
              <a:buNone/>
            </a:pPr>
            <a:r>
              <a:rPr lang="en-US" sz="2300"/>
              <a:t>	- Built a </a:t>
            </a:r>
            <a:r>
              <a:rPr lang="en-US" sz="2300">
                <a:solidFill>
                  <a:srgbClr val="0070C0"/>
                </a:solidFill>
              </a:rPr>
              <a:t>semi-autonomous drone</a:t>
            </a:r>
            <a:r>
              <a:rPr lang="en-US" sz="2300"/>
              <a:t> capable of transporting and </a:t>
            </a:r>
            <a:r>
              <a:rPr lang="en-US" sz="2300">
                <a:solidFill>
                  <a:srgbClr val="0070C0"/>
                </a:solidFill>
              </a:rPr>
              <a:t>deploying sensor packages</a:t>
            </a:r>
            <a:endParaRPr lang="en-US" sz="2300">
              <a:solidFill>
                <a:srgbClr val="0070C0"/>
              </a:solidFill>
              <a:cs typeface="Arial"/>
            </a:endParaRPr>
          </a:p>
          <a:p>
            <a:pPr marL="543560" lvl="1" indent="-342900">
              <a:lnSpc>
                <a:spcPct val="150000"/>
              </a:lnSpc>
              <a:spcBef>
                <a:spcPts val="0"/>
              </a:spcBef>
              <a:spcAft>
                <a:spcPts val="0"/>
              </a:spcAft>
              <a:buClr>
                <a:schemeClr val="tx1"/>
              </a:buClr>
              <a:buFont typeface="+mj-lt"/>
              <a:buAutoNum type="arabicPeriod"/>
            </a:pPr>
            <a:r>
              <a:rPr lang="en-US" sz="2600" b="1"/>
              <a:t>CHIMERA (2016- 2017)</a:t>
            </a:r>
            <a:endParaRPr lang="en-US" sz="2600" b="1">
              <a:cs typeface="Arial"/>
            </a:endParaRPr>
          </a:p>
          <a:p>
            <a:pPr marL="383540" lvl="2" indent="0">
              <a:lnSpc>
                <a:spcPct val="150000"/>
              </a:lnSpc>
              <a:spcBef>
                <a:spcPts val="0"/>
              </a:spcBef>
              <a:spcAft>
                <a:spcPts val="0"/>
              </a:spcAft>
              <a:buClr>
                <a:schemeClr val="tx1"/>
              </a:buClr>
              <a:buNone/>
            </a:pPr>
            <a:r>
              <a:rPr lang="en-US" sz="1600"/>
              <a:t>	</a:t>
            </a:r>
            <a:r>
              <a:rPr lang="en-US" sz="2300"/>
              <a:t>- Built a </a:t>
            </a:r>
            <a:r>
              <a:rPr lang="en-US" sz="2300">
                <a:solidFill>
                  <a:srgbClr val="0070C0"/>
                </a:solidFill>
              </a:rPr>
              <a:t>landing, securing, and deployment system </a:t>
            </a:r>
            <a:r>
              <a:rPr lang="en-US" sz="2300"/>
              <a:t>for the inherited semi-autonomous drone from INFERNO</a:t>
            </a:r>
            <a:endParaRPr lang="en-US" sz="2300">
              <a:cs typeface="Arial"/>
            </a:endParaRPr>
          </a:p>
          <a:p>
            <a:pPr marL="543560" lvl="1" indent="-342900">
              <a:lnSpc>
                <a:spcPct val="150000"/>
              </a:lnSpc>
              <a:spcBef>
                <a:spcPts val="0"/>
              </a:spcBef>
              <a:spcAft>
                <a:spcPts val="0"/>
              </a:spcAft>
              <a:buClr>
                <a:schemeClr val="tx1"/>
              </a:buClr>
              <a:buFont typeface="+mj-lt"/>
              <a:buAutoNum type="arabicPeriod"/>
            </a:pPr>
            <a:r>
              <a:rPr lang="en-US" sz="2600" b="1"/>
              <a:t>DRIFT (2017-2018)</a:t>
            </a:r>
            <a:endParaRPr lang="en-US" sz="2600" b="1">
              <a:cs typeface="Arial"/>
            </a:endParaRPr>
          </a:p>
          <a:p>
            <a:pPr marL="383540" lvl="2" indent="0">
              <a:lnSpc>
                <a:spcPct val="150000"/>
              </a:lnSpc>
              <a:spcBef>
                <a:spcPts val="0"/>
              </a:spcBef>
              <a:spcAft>
                <a:spcPts val="0"/>
              </a:spcAft>
              <a:buClr>
                <a:schemeClr val="tx1"/>
              </a:buClr>
              <a:buNone/>
            </a:pPr>
            <a:r>
              <a:rPr lang="en-US" sz="1600"/>
              <a:t>	</a:t>
            </a:r>
            <a:r>
              <a:rPr lang="en-US" sz="2300"/>
              <a:t>- Developed a </a:t>
            </a:r>
            <a:r>
              <a:rPr lang="en-US" sz="2300" b="1">
                <a:solidFill>
                  <a:srgbClr val="0070C0"/>
                </a:solidFill>
              </a:rPr>
              <a:t>mother rover</a:t>
            </a:r>
            <a:r>
              <a:rPr lang="en-US" sz="2300">
                <a:solidFill>
                  <a:srgbClr val="0070C0"/>
                </a:solidFill>
              </a:rPr>
              <a:t> </a:t>
            </a:r>
            <a:r>
              <a:rPr lang="en-US" sz="2300"/>
              <a:t>to secure, carry, and level the semi-autonomous drone from INFERNO using the landing platform from CHIMERA </a:t>
            </a:r>
            <a:endParaRPr lang="en-US" sz="2300">
              <a:cs typeface="Arial"/>
            </a:endParaRPr>
          </a:p>
          <a:p>
            <a:endParaRPr lang="en-US"/>
          </a:p>
        </p:txBody>
      </p:sp>
      <p:sp>
        <p:nvSpPr>
          <p:cNvPr id="4" name="Slide Number Placeholder 3">
            <a:extLst>
              <a:ext uri="{FF2B5EF4-FFF2-40B4-BE49-F238E27FC236}">
                <a16:creationId xmlns:a16="http://schemas.microsoft.com/office/drawing/2014/main" id="{A22FE986-42EC-4A33-A326-B712EE749E60}"/>
              </a:ext>
            </a:extLst>
          </p:cNvPr>
          <p:cNvSpPr>
            <a:spLocks noGrp="1"/>
          </p:cNvSpPr>
          <p:nvPr>
            <p:ph type="sldNum" sz="quarter" idx="12"/>
          </p:nvPr>
        </p:nvSpPr>
        <p:spPr/>
        <p:txBody>
          <a:bodyPr/>
          <a:lstStyle/>
          <a:p>
            <a:fld id="{13C20B66-9CB3-4B57-BCF5-80EC90ADA063}" type="slidenum">
              <a:rPr lang="en-US" smtClean="0"/>
              <a:t>50</a:t>
            </a:fld>
            <a:endParaRPr lang="en-US"/>
          </a:p>
        </p:txBody>
      </p:sp>
      <p:sp>
        <p:nvSpPr>
          <p:cNvPr id="5" name="Date Placeholder 4">
            <a:extLst>
              <a:ext uri="{FF2B5EF4-FFF2-40B4-BE49-F238E27FC236}">
                <a16:creationId xmlns:a16="http://schemas.microsoft.com/office/drawing/2014/main" id="{0840E882-7B0A-4683-940B-DB655848E0C3}"/>
              </a:ext>
            </a:extLst>
          </p:cNvPr>
          <p:cNvSpPr>
            <a:spLocks noGrp="1"/>
          </p:cNvSpPr>
          <p:nvPr>
            <p:ph type="dt" sz="half" idx="2"/>
          </p:nvPr>
        </p:nvSpPr>
        <p:spPr/>
        <p:txBody>
          <a:bodyPr/>
          <a:lstStyle/>
          <a:p>
            <a:r>
              <a:rPr lang="en-US"/>
              <a:t>March 2019</a:t>
            </a:r>
          </a:p>
        </p:txBody>
      </p:sp>
      <p:sp>
        <p:nvSpPr>
          <p:cNvPr id="8" name="TextBox 7">
            <a:extLst>
              <a:ext uri="{FF2B5EF4-FFF2-40B4-BE49-F238E27FC236}">
                <a16:creationId xmlns:a16="http://schemas.microsoft.com/office/drawing/2014/main" id="{763CD9BE-B656-4410-8E6E-6C0D18E16AEF}"/>
              </a:ext>
            </a:extLst>
          </p:cNvPr>
          <p:cNvSpPr txBox="1"/>
          <p:nvPr/>
        </p:nvSpPr>
        <p:spPr>
          <a:xfrm>
            <a:off x="2767975" y="6336286"/>
            <a:ext cx="2876108" cy="338554"/>
          </a:xfrm>
          <a:prstGeom prst="rect">
            <a:avLst/>
          </a:prstGeom>
          <a:noFill/>
        </p:spPr>
        <p:txBody>
          <a:bodyPr wrap="none" rtlCol="0" anchor="t">
            <a:spAutoFit/>
          </a:bodyPr>
          <a:lstStyle/>
          <a:p>
            <a:r>
              <a:rPr lang="en-US" sz="1600">
                <a:solidFill>
                  <a:schemeClr val="accent1"/>
                </a:solidFill>
              </a:rPr>
              <a:t>Note: Blue used for emphasis</a:t>
            </a:r>
          </a:p>
        </p:txBody>
      </p:sp>
    </p:spTree>
    <p:extLst>
      <p:ext uri="{BB962C8B-B14F-4D97-AF65-F5344CB8AC3E}">
        <p14:creationId xmlns:p14="http://schemas.microsoft.com/office/powerpoint/2010/main" val="338678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58C1D-61AD-4B8E-B519-EE0FAB8C90B0}"/>
              </a:ext>
            </a:extLst>
          </p:cNvPr>
          <p:cNvSpPr>
            <a:spLocks noGrp="1"/>
          </p:cNvSpPr>
          <p:nvPr>
            <p:ph type="title"/>
          </p:nvPr>
        </p:nvSpPr>
        <p:spPr/>
        <p:txBody>
          <a:bodyPr/>
          <a:lstStyle/>
          <a:p>
            <a:r>
              <a:rPr lang="en-US"/>
              <a:t>Definitions</a:t>
            </a:r>
          </a:p>
        </p:txBody>
      </p:sp>
      <p:sp>
        <p:nvSpPr>
          <p:cNvPr id="5" name="Content Placeholder 4">
            <a:extLst>
              <a:ext uri="{FF2B5EF4-FFF2-40B4-BE49-F238E27FC236}">
                <a16:creationId xmlns:a16="http://schemas.microsoft.com/office/drawing/2014/main" id="{13C6A585-8A1D-4414-9574-B8E39381BEA2}"/>
              </a:ext>
            </a:extLst>
          </p:cNvPr>
          <p:cNvSpPr>
            <a:spLocks noGrp="1"/>
          </p:cNvSpPr>
          <p:nvPr>
            <p:ph idx="1"/>
          </p:nvPr>
        </p:nvSpPr>
        <p:spPr/>
        <p:txBody>
          <a:bodyPr vert="horz" lIns="0" tIns="45720" rIns="0" bIns="45720" rtlCol="0" anchor="t">
            <a:normAutofit fontScale="70000" lnSpcReduction="20000"/>
          </a:bodyPr>
          <a:lstStyle/>
          <a:p>
            <a:pPr marL="0" indent="0">
              <a:lnSpc>
                <a:spcPct val="160000"/>
              </a:lnSpc>
              <a:spcBef>
                <a:spcPts val="0"/>
              </a:spcBef>
              <a:spcAft>
                <a:spcPts val="0"/>
              </a:spcAft>
              <a:buClrTx/>
              <a:buNone/>
            </a:pPr>
            <a:r>
              <a:rPr lang="en-US" b="1" err="1"/>
              <a:t>Pathpoint</a:t>
            </a:r>
            <a:r>
              <a:rPr lang="en-US" b="1"/>
              <a:t> </a:t>
            </a:r>
            <a:r>
              <a:rPr lang="en-US">
                <a:solidFill>
                  <a:schemeClr val="accent1"/>
                </a:solidFill>
              </a:rPr>
              <a:t>– A point after a mobility command is received and executed by the CSR</a:t>
            </a:r>
            <a:r>
              <a:rPr lang="en-US"/>
              <a:t>.</a:t>
            </a:r>
          </a:p>
          <a:p>
            <a:pPr lvl="1">
              <a:lnSpc>
                <a:spcPct val="160000"/>
              </a:lnSpc>
              <a:spcBef>
                <a:spcPts val="0"/>
              </a:spcBef>
              <a:spcAft>
                <a:spcPts val="0"/>
              </a:spcAft>
              <a:buClrTx/>
              <a:buFont typeface="Arial" panose="020B0604020202020204" pitchFamily="34" charset="0"/>
              <a:buChar char="•"/>
            </a:pPr>
            <a:r>
              <a:rPr lang="en-US" sz="2000"/>
              <a:t>This point is recorded onboard the CSR and sent to the GS as a GPS coordinate. </a:t>
            </a:r>
          </a:p>
          <a:p>
            <a:pPr lvl="1">
              <a:lnSpc>
                <a:spcPct val="160000"/>
              </a:lnSpc>
              <a:spcBef>
                <a:spcPts val="0"/>
              </a:spcBef>
              <a:spcAft>
                <a:spcPts val="0"/>
              </a:spcAft>
              <a:buClrTx/>
              <a:buFont typeface="Arial" panose="020B0604020202020204" pitchFamily="34" charset="0"/>
              <a:buChar char="•"/>
            </a:pPr>
            <a:r>
              <a:rPr lang="en-US" sz="2000"/>
              <a:t>An operator from the ground station initially issues the command. </a:t>
            </a:r>
            <a:endParaRPr lang="en-US" sz="2000" i="1"/>
          </a:p>
          <a:p>
            <a:pPr lvl="1">
              <a:lnSpc>
                <a:spcPct val="160000"/>
              </a:lnSpc>
              <a:spcBef>
                <a:spcPts val="0"/>
              </a:spcBef>
              <a:spcAft>
                <a:spcPts val="0"/>
              </a:spcAft>
              <a:buClrTx/>
              <a:buFont typeface="Arial" panose="020B0604020202020204" pitchFamily="34" charset="0"/>
              <a:buChar char="•"/>
            </a:pPr>
            <a:r>
              <a:rPr lang="en-US" sz="2000" i="1"/>
              <a:t>Previously referred to as ‘waypoint’, and changed for clarity</a:t>
            </a:r>
            <a:endParaRPr lang="en-US" sz="2000" i="1">
              <a:cs typeface="Arial"/>
            </a:endParaRPr>
          </a:p>
          <a:p>
            <a:pPr marL="0" indent="0">
              <a:lnSpc>
                <a:spcPct val="160000"/>
              </a:lnSpc>
              <a:spcBef>
                <a:spcPts val="0"/>
              </a:spcBef>
              <a:spcAft>
                <a:spcPts val="0"/>
              </a:spcAft>
              <a:buClrTx/>
              <a:buNone/>
            </a:pPr>
            <a:r>
              <a:rPr lang="en-US" b="1"/>
              <a:t>Obstacle – </a:t>
            </a:r>
            <a:r>
              <a:rPr lang="en-US"/>
              <a:t>Roots, trees, rocks, shrubs, and inclined slopes with type A terrain (only leaves are present on type A terrain)</a:t>
            </a:r>
            <a:endParaRPr lang="en-US">
              <a:cs typeface="Arial"/>
            </a:endParaRPr>
          </a:p>
          <a:p>
            <a:pPr marL="383540" lvl="1">
              <a:lnSpc>
                <a:spcPct val="160000"/>
              </a:lnSpc>
              <a:spcBef>
                <a:spcPts val="0"/>
              </a:spcBef>
              <a:spcAft>
                <a:spcPts val="0"/>
              </a:spcAft>
              <a:buClrTx/>
              <a:buFont typeface="Arial" panose="020B0604020202020204" pitchFamily="34" charset="0"/>
              <a:buChar char="•"/>
            </a:pPr>
            <a:r>
              <a:rPr lang="en-US" b="1"/>
              <a:t>Traversable Obstacles</a:t>
            </a:r>
            <a:endParaRPr lang="en-US" b="1">
              <a:cs typeface="Arial"/>
            </a:endParaRPr>
          </a:p>
          <a:p>
            <a:pPr marL="804545" lvl="1" indent="-182245">
              <a:lnSpc>
                <a:spcPct val="160000"/>
              </a:lnSpc>
              <a:spcBef>
                <a:spcPts val="0"/>
              </a:spcBef>
              <a:spcAft>
                <a:spcPts val="0"/>
              </a:spcAft>
              <a:buClrTx/>
              <a:buFont typeface="Arial" panose="020B0604020202020204" pitchFamily="34" charset="0"/>
              <a:buChar char="•"/>
            </a:pPr>
            <a:r>
              <a:rPr lang="en-US">
                <a:solidFill>
                  <a:schemeClr val="accent1"/>
                </a:solidFill>
              </a:rPr>
              <a:t>Any root or rock less than 2.4 inches (6 cm)  </a:t>
            </a:r>
            <a:r>
              <a:rPr lang="en-US"/>
              <a:t>- </a:t>
            </a:r>
            <a:r>
              <a:rPr lang="en-US" i="1"/>
              <a:t>(6 cm is based on average root diameter from ‘Tree Root Systems’ from the Arboricultural Advisory and Information Service)</a:t>
            </a:r>
            <a:endParaRPr lang="en-US">
              <a:cs typeface="Arial"/>
            </a:endParaRPr>
          </a:p>
          <a:p>
            <a:pPr marL="383540" lvl="1">
              <a:lnSpc>
                <a:spcPct val="160000"/>
              </a:lnSpc>
              <a:spcBef>
                <a:spcPts val="0"/>
              </a:spcBef>
              <a:spcAft>
                <a:spcPts val="0"/>
              </a:spcAft>
              <a:buClrTx/>
              <a:buFont typeface="Arial" panose="020B0604020202020204" pitchFamily="34" charset="0"/>
              <a:buChar char="•"/>
            </a:pPr>
            <a:r>
              <a:rPr lang="en-US" b="1"/>
              <a:t>Non-Traversable Obstacles</a:t>
            </a:r>
            <a:endParaRPr lang="en-US" b="1">
              <a:cs typeface="Arial"/>
            </a:endParaRPr>
          </a:p>
          <a:p>
            <a:pPr marL="855345" lvl="1" indent="-182245">
              <a:lnSpc>
                <a:spcPct val="160000"/>
              </a:lnSpc>
              <a:spcBef>
                <a:spcPts val="0"/>
              </a:spcBef>
              <a:spcAft>
                <a:spcPts val="0"/>
              </a:spcAft>
              <a:buClrTx/>
              <a:buFont typeface="Arial" panose="020B0604020202020204" pitchFamily="34" charset="0"/>
              <a:buChar char="•"/>
            </a:pPr>
            <a:r>
              <a:rPr lang="en-US"/>
              <a:t>All trees</a:t>
            </a:r>
            <a:endParaRPr lang="en-US">
              <a:cs typeface="Arial"/>
            </a:endParaRPr>
          </a:p>
          <a:p>
            <a:pPr marL="855345" lvl="1" indent="-182245">
              <a:lnSpc>
                <a:spcPct val="160000"/>
              </a:lnSpc>
              <a:spcBef>
                <a:spcPts val="0"/>
              </a:spcBef>
              <a:spcAft>
                <a:spcPts val="0"/>
              </a:spcAft>
              <a:buClrTx/>
              <a:buFont typeface="Arial" panose="020B0604020202020204" pitchFamily="34" charset="0"/>
              <a:buChar char="•"/>
            </a:pPr>
            <a:r>
              <a:rPr lang="en-US"/>
              <a:t>All shrubs</a:t>
            </a:r>
            <a:endParaRPr lang="en-US">
              <a:cs typeface="Arial"/>
            </a:endParaRPr>
          </a:p>
          <a:p>
            <a:pPr marL="855345" lvl="1" indent="-182245">
              <a:lnSpc>
                <a:spcPct val="160000"/>
              </a:lnSpc>
              <a:spcBef>
                <a:spcPts val="0"/>
              </a:spcBef>
              <a:spcAft>
                <a:spcPts val="0"/>
              </a:spcAft>
              <a:buClrTx/>
              <a:buFont typeface="Arial" panose="020B0604020202020204" pitchFamily="34" charset="0"/>
              <a:buChar char="•"/>
            </a:pPr>
            <a:r>
              <a:rPr lang="en-US"/>
              <a:t>All roots and rocks greater than 2.4 inches</a:t>
            </a:r>
            <a:endParaRPr lang="en-US" b="1"/>
          </a:p>
          <a:p>
            <a:pPr marL="0" indent="0">
              <a:lnSpc>
                <a:spcPct val="160000"/>
              </a:lnSpc>
              <a:spcBef>
                <a:spcPts val="0"/>
              </a:spcBef>
              <a:spcAft>
                <a:spcPts val="0"/>
              </a:spcAft>
              <a:buClrTx/>
              <a:buNone/>
              <a:tabLst>
                <a:tab pos="9720263" algn="l"/>
              </a:tabLst>
            </a:pPr>
            <a:r>
              <a:rPr lang="en-US" b="1"/>
              <a:t>Discontinuity – </a:t>
            </a:r>
            <a:r>
              <a:rPr lang="en-US">
                <a:solidFill>
                  <a:schemeClr val="accent1"/>
                </a:solidFill>
              </a:rPr>
              <a:t>A 9 inch wide gap with a depth larger than 2.4 inches</a:t>
            </a:r>
            <a:r>
              <a:rPr lang="en-US"/>
              <a:t>. </a:t>
            </a:r>
            <a:r>
              <a:rPr lang="en-US" i="1"/>
              <a:t>The width was previously 12 inches, however a model proved that the MR could only cross a 9 inch discontinuity (.229 m).</a:t>
            </a:r>
            <a:endParaRPr lang="en-US">
              <a:cs typeface="Arial"/>
            </a:endParaRPr>
          </a:p>
        </p:txBody>
      </p:sp>
      <p:sp>
        <p:nvSpPr>
          <p:cNvPr id="12" name="Slide Number Placeholder 11">
            <a:extLst>
              <a:ext uri="{FF2B5EF4-FFF2-40B4-BE49-F238E27FC236}">
                <a16:creationId xmlns:a16="http://schemas.microsoft.com/office/drawing/2014/main" id="{8B15A729-E925-44D4-8ECF-B823914666ED}"/>
              </a:ext>
            </a:extLst>
          </p:cNvPr>
          <p:cNvSpPr>
            <a:spLocks noGrp="1"/>
          </p:cNvSpPr>
          <p:nvPr>
            <p:ph type="sldNum" sz="quarter" idx="12"/>
          </p:nvPr>
        </p:nvSpPr>
        <p:spPr/>
        <p:txBody>
          <a:bodyPr/>
          <a:lstStyle/>
          <a:p>
            <a:fld id="{13C20B66-9CB3-4B57-BCF5-80EC90ADA063}" type="slidenum">
              <a:rPr lang="en-US" smtClean="0"/>
              <a:t>51</a:t>
            </a:fld>
            <a:endParaRPr lang="en-US"/>
          </a:p>
        </p:txBody>
      </p:sp>
      <p:sp>
        <p:nvSpPr>
          <p:cNvPr id="3" name="TextBox 2">
            <a:extLst>
              <a:ext uri="{FF2B5EF4-FFF2-40B4-BE49-F238E27FC236}">
                <a16:creationId xmlns:a16="http://schemas.microsoft.com/office/drawing/2014/main" id="{7D0488A9-3032-4FB9-8D5D-C4305C98B813}"/>
              </a:ext>
            </a:extLst>
          </p:cNvPr>
          <p:cNvSpPr txBox="1"/>
          <p:nvPr/>
        </p:nvSpPr>
        <p:spPr>
          <a:xfrm>
            <a:off x="4768225" y="6092869"/>
            <a:ext cx="2876108" cy="338554"/>
          </a:xfrm>
          <a:prstGeom prst="rect">
            <a:avLst/>
          </a:prstGeom>
          <a:noFill/>
        </p:spPr>
        <p:txBody>
          <a:bodyPr wrap="none" rtlCol="0" anchor="t">
            <a:spAutoFit/>
          </a:bodyPr>
          <a:lstStyle/>
          <a:p>
            <a:r>
              <a:rPr lang="en-US" sz="1600">
                <a:solidFill>
                  <a:schemeClr val="accent1"/>
                </a:solidFill>
              </a:rPr>
              <a:t>Note: Blue used for emphasis</a:t>
            </a:r>
          </a:p>
        </p:txBody>
      </p:sp>
      <p:sp>
        <p:nvSpPr>
          <p:cNvPr id="7" name="Date Placeholder 4">
            <a:extLst>
              <a:ext uri="{FF2B5EF4-FFF2-40B4-BE49-F238E27FC236}">
                <a16:creationId xmlns:a16="http://schemas.microsoft.com/office/drawing/2014/main" id="{3DB234CB-70F3-4117-A767-24CC629BFEDD}"/>
              </a:ext>
            </a:extLst>
          </p:cNvPr>
          <p:cNvSpPr>
            <a:spLocks noGrp="1"/>
          </p:cNvSpPr>
          <p:nvPr>
            <p:ph type="dt" sz="half" idx="2"/>
          </p:nvPr>
        </p:nvSpPr>
        <p:spPr>
          <a:xfrm>
            <a:off x="9550743" y="6223880"/>
            <a:ext cx="1268674" cy="211987"/>
          </a:xfrm>
        </p:spPr>
        <p:txBody>
          <a:bodyPr/>
          <a:lstStyle/>
          <a:p>
            <a:r>
              <a:rPr lang="en-US"/>
              <a:t>March 2019</a:t>
            </a:r>
          </a:p>
        </p:txBody>
      </p:sp>
    </p:spTree>
    <p:extLst>
      <p:ext uri="{BB962C8B-B14F-4D97-AF65-F5344CB8AC3E}">
        <p14:creationId xmlns:p14="http://schemas.microsoft.com/office/powerpoint/2010/main" val="27342049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9DC52-943D-40A2-BF78-E6920DCAE2FF}"/>
              </a:ext>
            </a:extLst>
          </p:cNvPr>
          <p:cNvSpPr>
            <a:spLocks noGrp="1"/>
          </p:cNvSpPr>
          <p:nvPr>
            <p:ph type="title"/>
          </p:nvPr>
        </p:nvSpPr>
        <p:spPr/>
        <p:txBody>
          <a:bodyPr/>
          <a:lstStyle/>
          <a:p>
            <a:r>
              <a:rPr lang="en-US"/>
              <a:t>Terrain Definition</a:t>
            </a:r>
          </a:p>
        </p:txBody>
      </p:sp>
      <p:sp>
        <p:nvSpPr>
          <p:cNvPr id="4" name="Slide Number Placeholder 3">
            <a:extLst>
              <a:ext uri="{FF2B5EF4-FFF2-40B4-BE49-F238E27FC236}">
                <a16:creationId xmlns:a16="http://schemas.microsoft.com/office/drawing/2014/main" id="{485A4D40-DCB1-4B15-B346-A4F95DCD504A}"/>
              </a:ext>
            </a:extLst>
          </p:cNvPr>
          <p:cNvSpPr>
            <a:spLocks noGrp="1"/>
          </p:cNvSpPr>
          <p:nvPr>
            <p:ph type="sldNum" sz="quarter" idx="12"/>
          </p:nvPr>
        </p:nvSpPr>
        <p:spPr/>
        <p:txBody>
          <a:bodyPr/>
          <a:lstStyle/>
          <a:p>
            <a:fld id="{13C20B66-9CB3-4B57-BCF5-80EC90ADA063}" type="slidenum">
              <a:rPr lang="en-US" smtClean="0"/>
              <a:t>52</a:t>
            </a:fld>
            <a:endParaRPr lang="en-US"/>
          </a:p>
        </p:txBody>
      </p:sp>
      <p:pic>
        <p:nvPicPr>
          <p:cNvPr id="6" name="Content Placeholder 5">
            <a:extLst>
              <a:ext uri="{FF2B5EF4-FFF2-40B4-BE49-F238E27FC236}">
                <a16:creationId xmlns:a16="http://schemas.microsoft.com/office/drawing/2014/main" id="{838869EE-1CBD-420D-B65A-DA2274348390}"/>
              </a:ext>
            </a:extLst>
          </p:cNvPr>
          <p:cNvPicPr>
            <a:picLocks noGrp="1" noChangeAspect="1"/>
          </p:cNvPicPr>
          <p:nvPr>
            <p:ph idx="1"/>
          </p:nvPr>
        </p:nvPicPr>
        <p:blipFill>
          <a:blip r:embed="rId2"/>
          <a:stretch>
            <a:fillRect/>
          </a:stretch>
        </p:blipFill>
        <p:spPr>
          <a:xfrm>
            <a:off x="1096963" y="1290402"/>
            <a:ext cx="10058400" cy="4428008"/>
          </a:xfrm>
          <a:prstGeom prst="rect">
            <a:avLst/>
          </a:prstGeom>
        </p:spPr>
      </p:pic>
      <p:sp>
        <p:nvSpPr>
          <p:cNvPr id="7" name="Date Placeholder 4">
            <a:extLst>
              <a:ext uri="{FF2B5EF4-FFF2-40B4-BE49-F238E27FC236}">
                <a16:creationId xmlns:a16="http://schemas.microsoft.com/office/drawing/2014/main" id="{16388D83-2BED-4372-A94C-3884370D9B55}"/>
              </a:ext>
            </a:extLst>
          </p:cNvPr>
          <p:cNvSpPr>
            <a:spLocks noGrp="1"/>
          </p:cNvSpPr>
          <p:nvPr>
            <p:ph type="dt" sz="half" idx="2"/>
          </p:nvPr>
        </p:nvSpPr>
        <p:spPr>
          <a:xfrm>
            <a:off x="9550743" y="6223880"/>
            <a:ext cx="1268674" cy="211987"/>
          </a:xfrm>
        </p:spPr>
        <p:txBody>
          <a:bodyPr/>
          <a:lstStyle/>
          <a:p>
            <a:r>
              <a:rPr lang="en-US"/>
              <a:t>March 2019</a:t>
            </a:r>
          </a:p>
        </p:txBody>
      </p:sp>
    </p:spTree>
    <p:extLst>
      <p:ext uri="{BB962C8B-B14F-4D97-AF65-F5344CB8AC3E}">
        <p14:creationId xmlns:p14="http://schemas.microsoft.com/office/powerpoint/2010/main" val="40941251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973CD-B833-472B-8B51-1E0EFA316D7A}"/>
              </a:ext>
            </a:extLst>
          </p:cNvPr>
          <p:cNvSpPr>
            <a:spLocks noGrp="1"/>
          </p:cNvSpPr>
          <p:nvPr>
            <p:ph type="title"/>
          </p:nvPr>
        </p:nvSpPr>
        <p:spPr/>
        <p:txBody>
          <a:bodyPr/>
          <a:lstStyle/>
          <a:p>
            <a:r>
              <a:rPr lang="en-US"/>
              <a:t>CONOPS: Loss of Comms</a:t>
            </a:r>
          </a:p>
        </p:txBody>
      </p:sp>
      <p:sp>
        <p:nvSpPr>
          <p:cNvPr id="4" name="Slide Number Placeholder 3">
            <a:extLst>
              <a:ext uri="{FF2B5EF4-FFF2-40B4-BE49-F238E27FC236}">
                <a16:creationId xmlns:a16="http://schemas.microsoft.com/office/drawing/2014/main" id="{56030843-AB4E-4841-AEE7-72396FEE2DE0}"/>
              </a:ext>
            </a:extLst>
          </p:cNvPr>
          <p:cNvSpPr>
            <a:spLocks noGrp="1"/>
          </p:cNvSpPr>
          <p:nvPr>
            <p:ph type="sldNum" sz="quarter" idx="12"/>
          </p:nvPr>
        </p:nvSpPr>
        <p:spPr/>
        <p:txBody>
          <a:bodyPr/>
          <a:lstStyle/>
          <a:p>
            <a:fld id="{13C20B66-9CB3-4B57-BCF5-80EC90ADA063}" type="slidenum">
              <a:rPr lang="en-US" smtClean="0"/>
              <a:t>53</a:t>
            </a:fld>
            <a:endParaRPr lang="en-US"/>
          </a:p>
        </p:txBody>
      </p:sp>
      <p:sp>
        <p:nvSpPr>
          <p:cNvPr id="5" name="Date Placeholder 4">
            <a:extLst>
              <a:ext uri="{FF2B5EF4-FFF2-40B4-BE49-F238E27FC236}">
                <a16:creationId xmlns:a16="http://schemas.microsoft.com/office/drawing/2014/main" id="{DD71938E-C273-4385-9600-AEAFD818B34D}"/>
              </a:ext>
            </a:extLst>
          </p:cNvPr>
          <p:cNvSpPr>
            <a:spLocks noGrp="1"/>
          </p:cNvSpPr>
          <p:nvPr>
            <p:ph type="dt" sz="half" idx="2"/>
          </p:nvPr>
        </p:nvSpPr>
        <p:spPr/>
        <p:txBody>
          <a:bodyPr/>
          <a:lstStyle/>
          <a:p>
            <a:r>
              <a:rPr lang="en-US"/>
              <a:t>October 2018</a:t>
            </a:r>
          </a:p>
        </p:txBody>
      </p:sp>
      <p:sp>
        <p:nvSpPr>
          <p:cNvPr id="162" name="Slide Number Placeholder 3">
            <a:extLst>
              <a:ext uri="{FF2B5EF4-FFF2-40B4-BE49-F238E27FC236}">
                <a16:creationId xmlns:a16="http://schemas.microsoft.com/office/drawing/2014/main" id="{B978CE21-BB4E-43FC-AC5E-BFE64485B4D7}"/>
              </a:ext>
            </a:extLst>
          </p:cNvPr>
          <p:cNvSpPr txBox="1">
            <a:spLocks/>
          </p:cNvSpPr>
          <p:nvPr/>
        </p:nvSpPr>
        <p:spPr>
          <a:xfrm>
            <a:off x="10127137" y="6449944"/>
            <a:ext cx="6922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C20B66-9CB3-4B57-BCF5-80EC90ADA063}" type="slidenum">
              <a:rPr lang="en-US" smtClean="0">
                <a:solidFill>
                  <a:prstClr val="black">
                    <a:tint val="75000"/>
                  </a:prstClr>
                </a:solidFill>
                <a:latin typeface="Calibri" panose="020F0502020204030204"/>
              </a:rPr>
              <a:pPr/>
              <a:t>53</a:t>
            </a:fld>
            <a:endParaRPr lang="en-US">
              <a:solidFill>
                <a:prstClr val="black">
                  <a:tint val="75000"/>
                </a:prstClr>
              </a:solidFill>
              <a:latin typeface="Calibri" panose="020F0502020204030204"/>
            </a:endParaRPr>
          </a:p>
        </p:txBody>
      </p:sp>
      <p:sp>
        <p:nvSpPr>
          <p:cNvPr id="163" name="Date Placeholder 4">
            <a:extLst>
              <a:ext uri="{FF2B5EF4-FFF2-40B4-BE49-F238E27FC236}">
                <a16:creationId xmlns:a16="http://schemas.microsoft.com/office/drawing/2014/main" id="{3B4D9BA7-62A2-4597-934B-41DD8AEFA16B}"/>
              </a:ext>
            </a:extLst>
          </p:cNvPr>
          <p:cNvSpPr txBox="1">
            <a:spLocks/>
          </p:cNvSpPr>
          <p:nvPr/>
        </p:nvSpPr>
        <p:spPr>
          <a:xfrm>
            <a:off x="9550743" y="6223880"/>
            <a:ext cx="1268674" cy="2119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solidFill>
                <a:latin typeface="Calibri" panose="020F0502020204030204"/>
              </a:rPr>
              <a:t>October 2018</a:t>
            </a:r>
          </a:p>
        </p:txBody>
      </p:sp>
      <p:sp>
        <p:nvSpPr>
          <p:cNvPr id="164" name="Rectangle 163">
            <a:extLst>
              <a:ext uri="{FF2B5EF4-FFF2-40B4-BE49-F238E27FC236}">
                <a16:creationId xmlns:a16="http://schemas.microsoft.com/office/drawing/2014/main" id="{EF2B25EC-C9E6-4124-B348-DD9F53BDB308}"/>
              </a:ext>
            </a:extLst>
          </p:cNvPr>
          <p:cNvSpPr/>
          <p:nvPr/>
        </p:nvSpPr>
        <p:spPr>
          <a:xfrm>
            <a:off x="0" y="4164610"/>
            <a:ext cx="12200162" cy="2683834"/>
          </a:xfrm>
          <a:prstGeom prst="rect">
            <a:avLst/>
          </a:prstGeom>
          <a:gradFill flip="none" rotWithShape="1">
            <a:gsLst>
              <a:gs pos="0">
                <a:srgbClr val="70AD47">
                  <a:lumMod val="40000"/>
                  <a:lumOff val="60000"/>
                  <a:tint val="66000"/>
                  <a:satMod val="160000"/>
                </a:srgbClr>
              </a:gs>
              <a:gs pos="50000">
                <a:srgbClr val="70AD47">
                  <a:lumMod val="40000"/>
                  <a:lumOff val="60000"/>
                  <a:tint val="44500"/>
                  <a:satMod val="160000"/>
                </a:srgbClr>
              </a:gs>
              <a:gs pos="100000">
                <a:srgbClr val="70AD47">
                  <a:lumMod val="40000"/>
                  <a:lumOff val="60000"/>
                  <a:tint val="23500"/>
                  <a:satMod val="160000"/>
                </a:srgbClr>
              </a:gs>
            </a:gsLst>
            <a:lin ang="5400000" scaled="1"/>
            <a:tileRect/>
          </a:gra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grpSp>
        <p:nvGrpSpPr>
          <p:cNvPr id="165" name="Group 164">
            <a:extLst>
              <a:ext uri="{FF2B5EF4-FFF2-40B4-BE49-F238E27FC236}">
                <a16:creationId xmlns:a16="http://schemas.microsoft.com/office/drawing/2014/main" id="{51BA1727-230B-429E-A015-243F56FB8DAD}"/>
              </a:ext>
            </a:extLst>
          </p:cNvPr>
          <p:cNvGrpSpPr/>
          <p:nvPr/>
        </p:nvGrpSpPr>
        <p:grpSpPr>
          <a:xfrm>
            <a:off x="3470363" y="5311267"/>
            <a:ext cx="1091245" cy="821949"/>
            <a:chOff x="8856927" y="1837287"/>
            <a:chExt cx="1091245" cy="821949"/>
          </a:xfrm>
        </p:grpSpPr>
        <p:sp>
          <p:nvSpPr>
            <p:cNvPr id="166" name="Rectangle: Rounded Corners 165">
              <a:extLst>
                <a:ext uri="{FF2B5EF4-FFF2-40B4-BE49-F238E27FC236}">
                  <a16:creationId xmlns:a16="http://schemas.microsoft.com/office/drawing/2014/main" id="{2FA8474A-BE1A-4DCD-9245-CB43D0D136FE}"/>
                </a:ext>
              </a:extLst>
            </p:cNvPr>
            <p:cNvSpPr/>
            <p:nvPr/>
          </p:nvSpPr>
          <p:spPr>
            <a:xfrm>
              <a:off x="8907468" y="1837287"/>
              <a:ext cx="966372" cy="359354"/>
            </a:xfrm>
            <a:prstGeom prst="roundRect">
              <a:avLst/>
            </a:prstGeom>
            <a:solidFill>
              <a:srgbClr val="4472C4">
                <a:lumMod val="20000"/>
                <a:lumOff val="8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167" name="Rectangle 166">
              <a:extLst>
                <a:ext uri="{FF2B5EF4-FFF2-40B4-BE49-F238E27FC236}">
                  <a16:creationId xmlns:a16="http://schemas.microsoft.com/office/drawing/2014/main" id="{D5CFF9DF-B715-49EF-9327-C8D117816521}"/>
                </a:ext>
              </a:extLst>
            </p:cNvPr>
            <p:cNvSpPr/>
            <p:nvPr/>
          </p:nvSpPr>
          <p:spPr>
            <a:xfrm>
              <a:off x="8856927" y="1899952"/>
              <a:ext cx="1091245" cy="253916"/>
            </a:xfrm>
            <a:prstGeom prst="rect">
              <a:avLst/>
            </a:prstGeom>
          </p:spPr>
          <p:txBody>
            <a:bodyPr wrap="square">
              <a:spAutoFit/>
            </a:bodyPr>
            <a:lstStyle/>
            <a:p>
              <a:pPr defTabSz="914400"/>
              <a:r>
                <a:rPr lang="en-US" sz="1050">
                  <a:solidFill>
                    <a:prstClr val="black"/>
                  </a:solidFill>
                  <a:latin typeface="Calibri" panose="020F0502020204030204"/>
                </a:rPr>
                <a:t>  </a:t>
              </a:r>
              <a:r>
                <a:rPr lang="en-US" sz="1050" b="1">
                  <a:solidFill>
                    <a:prstClr val="black"/>
                  </a:solidFill>
                  <a:latin typeface="Calibri" panose="020F0502020204030204"/>
                </a:rPr>
                <a:t>Requirements</a:t>
              </a:r>
            </a:p>
          </p:txBody>
        </p:sp>
        <p:sp>
          <p:nvSpPr>
            <p:cNvPr id="168" name="Rectangle: Rounded Corners 167">
              <a:extLst>
                <a:ext uri="{FF2B5EF4-FFF2-40B4-BE49-F238E27FC236}">
                  <a16:creationId xmlns:a16="http://schemas.microsoft.com/office/drawing/2014/main" id="{7EED343C-E891-4DAF-95A4-6F70F8E236DC}"/>
                </a:ext>
              </a:extLst>
            </p:cNvPr>
            <p:cNvSpPr/>
            <p:nvPr/>
          </p:nvSpPr>
          <p:spPr>
            <a:xfrm>
              <a:off x="8904422" y="2289904"/>
              <a:ext cx="981628" cy="369332"/>
            </a:xfrm>
            <a:prstGeom prst="roundRect">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169" name="TextBox 168">
              <a:extLst>
                <a:ext uri="{FF2B5EF4-FFF2-40B4-BE49-F238E27FC236}">
                  <a16:creationId xmlns:a16="http://schemas.microsoft.com/office/drawing/2014/main" id="{B943B013-9A3A-4F5A-8C83-36EA4DAFFE60}"/>
                </a:ext>
              </a:extLst>
            </p:cNvPr>
            <p:cNvSpPr txBox="1"/>
            <p:nvPr/>
          </p:nvSpPr>
          <p:spPr>
            <a:xfrm>
              <a:off x="8996717" y="2339073"/>
              <a:ext cx="914362" cy="253916"/>
            </a:xfrm>
            <a:prstGeom prst="rect">
              <a:avLst/>
            </a:prstGeom>
            <a:noFill/>
          </p:spPr>
          <p:txBody>
            <a:bodyPr wrap="square" rtlCol="0">
              <a:spAutoFit/>
            </a:bodyPr>
            <a:lstStyle/>
            <a:p>
              <a:pPr defTabSz="914400"/>
              <a:r>
                <a:rPr lang="en-US" sz="1050" b="1">
                  <a:solidFill>
                    <a:prstClr val="black"/>
                  </a:solidFill>
                  <a:latin typeface="Calibri" panose="020F0502020204030204"/>
                </a:rPr>
                <a:t>Functions</a:t>
              </a:r>
            </a:p>
          </p:txBody>
        </p:sp>
      </p:grpSp>
      <p:cxnSp>
        <p:nvCxnSpPr>
          <p:cNvPr id="170" name="Straight Connector 169">
            <a:extLst>
              <a:ext uri="{FF2B5EF4-FFF2-40B4-BE49-F238E27FC236}">
                <a16:creationId xmlns:a16="http://schemas.microsoft.com/office/drawing/2014/main" id="{AB4B498B-525E-457F-97D4-DEA2C8A68896}"/>
              </a:ext>
            </a:extLst>
          </p:cNvPr>
          <p:cNvCxnSpPr>
            <a:cxnSpLocks/>
            <a:endCxn id="164" idx="0"/>
          </p:cNvCxnSpPr>
          <p:nvPr/>
        </p:nvCxnSpPr>
        <p:spPr>
          <a:xfrm flipV="1">
            <a:off x="0" y="4164610"/>
            <a:ext cx="6100081" cy="1440"/>
          </a:xfrm>
          <a:prstGeom prst="line">
            <a:avLst/>
          </a:prstGeom>
          <a:noFill/>
          <a:ln w="28575" cap="flat" cmpd="sng" algn="ctr">
            <a:solidFill>
              <a:sysClr val="windowText" lastClr="000000"/>
            </a:solidFill>
            <a:prstDash val="solid"/>
            <a:miter lim="800000"/>
            <a:headEnd type="none" w="med" len="med"/>
            <a:tailEnd type="none" w="med" len="med"/>
          </a:ln>
          <a:effectLst/>
        </p:spPr>
      </p:cxnSp>
      <p:cxnSp>
        <p:nvCxnSpPr>
          <p:cNvPr id="171" name="Straight Connector 170">
            <a:extLst>
              <a:ext uri="{FF2B5EF4-FFF2-40B4-BE49-F238E27FC236}">
                <a16:creationId xmlns:a16="http://schemas.microsoft.com/office/drawing/2014/main" id="{3CCD3897-83C2-4F18-BD43-D882E6777B61}"/>
              </a:ext>
            </a:extLst>
          </p:cNvPr>
          <p:cNvCxnSpPr>
            <a:cxnSpLocks/>
          </p:cNvCxnSpPr>
          <p:nvPr/>
        </p:nvCxnSpPr>
        <p:spPr>
          <a:xfrm>
            <a:off x="5966021" y="4168674"/>
            <a:ext cx="6225979" cy="0"/>
          </a:xfrm>
          <a:prstGeom prst="line">
            <a:avLst/>
          </a:prstGeom>
          <a:noFill/>
          <a:ln w="28575" cap="flat" cmpd="sng" algn="ctr">
            <a:solidFill>
              <a:sysClr val="windowText" lastClr="000000"/>
            </a:solidFill>
            <a:prstDash val="solid"/>
            <a:miter lim="800000"/>
            <a:headEnd type="none" w="med" len="med"/>
            <a:tailEnd type="none" w="med" len="med"/>
          </a:ln>
          <a:effectLst/>
        </p:spPr>
      </p:cxnSp>
      <p:grpSp>
        <p:nvGrpSpPr>
          <p:cNvPr id="172" name="Group 171">
            <a:extLst>
              <a:ext uri="{FF2B5EF4-FFF2-40B4-BE49-F238E27FC236}">
                <a16:creationId xmlns:a16="http://schemas.microsoft.com/office/drawing/2014/main" id="{F5FB1E75-7D6E-41C7-AE81-C588A100BC4D}"/>
              </a:ext>
            </a:extLst>
          </p:cNvPr>
          <p:cNvGrpSpPr/>
          <p:nvPr/>
        </p:nvGrpSpPr>
        <p:grpSpPr>
          <a:xfrm>
            <a:off x="330037" y="1155578"/>
            <a:ext cx="1165458" cy="932469"/>
            <a:chOff x="107130" y="1145389"/>
            <a:chExt cx="1165458" cy="932469"/>
          </a:xfrm>
        </p:grpSpPr>
        <p:sp>
          <p:nvSpPr>
            <p:cNvPr id="173" name="Rectangle: Rounded Corners 172">
              <a:extLst>
                <a:ext uri="{FF2B5EF4-FFF2-40B4-BE49-F238E27FC236}">
                  <a16:creationId xmlns:a16="http://schemas.microsoft.com/office/drawing/2014/main" id="{404FFF56-2D8C-4BD6-B442-AB37A80904DC}"/>
                </a:ext>
              </a:extLst>
            </p:cNvPr>
            <p:cNvSpPr/>
            <p:nvPr/>
          </p:nvSpPr>
          <p:spPr>
            <a:xfrm>
              <a:off x="107613" y="1355122"/>
              <a:ext cx="1164975" cy="722736"/>
            </a:xfrm>
            <a:prstGeom prst="roundRect">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171450" indent="-171450" defTabSz="914400">
                <a:buFont typeface="Arial" panose="020B0604020202020204" pitchFamily="34" charset="0"/>
                <a:buChar char="•"/>
              </a:pPr>
              <a:r>
                <a:rPr lang="en-US" sz="1100">
                  <a:solidFill>
                    <a:prstClr val="black"/>
                  </a:solidFill>
                  <a:latin typeface="Calibri" panose="020F0502020204030204"/>
                </a:rPr>
                <a:t>CSR detects no comms</a:t>
              </a:r>
            </a:p>
          </p:txBody>
        </p:sp>
        <p:sp>
          <p:nvSpPr>
            <p:cNvPr id="174" name="Flowchart: Connector 173">
              <a:extLst>
                <a:ext uri="{FF2B5EF4-FFF2-40B4-BE49-F238E27FC236}">
                  <a16:creationId xmlns:a16="http://schemas.microsoft.com/office/drawing/2014/main" id="{E1AFE86B-12F6-43CA-8F9E-629BFD03F68A}"/>
                </a:ext>
              </a:extLst>
            </p:cNvPr>
            <p:cNvSpPr/>
            <p:nvPr/>
          </p:nvSpPr>
          <p:spPr>
            <a:xfrm>
              <a:off x="107130" y="1145389"/>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sz="1100" b="1" kern="0">
                  <a:solidFill>
                    <a:prstClr val="black"/>
                  </a:solidFill>
                  <a:latin typeface="Calibri" panose="020F0502020204030204"/>
                </a:rPr>
                <a:t>1</a:t>
              </a:r>
            </a:p>
          </p:txBody>
        </p:sp>
      </p:grpSp>
      <p:grpSp>
        <p:nvGrpSpPr>
          <p:cNvPr id="175" name="Group 174">
            <a:extLst>
              <a:ext uri="{FF2B5EF4-FFF2-40B4-BE49-F238E27FC236}">
                <a16:creationId xmlns:a16="http://schemas.microsoft.com/office/drawing/2014/main" id="{35901FA7-45D9-435D-A6DB-ED1015E196FC}"/>
              </a:ext>
            </a:extLst>
          </p:cNvPr>
          <p:cNvGrpSpPr/>
          <p:nvPr/>
        </p:nvGrpSpPr>
        <p:grpSpPr>
          <a:xfrm>
            <a:off x="1657029" y="1158544"/>
            <a:ext cx="1670799" cy="963483"/>
            <a:chOff x="1434122" y="1148355"/>
            <a:chExt cx="1670799" cy="963483"/>
          </a:xfrm>
        </p:grpSpPr>
        <p:sp>
          <p:nvSpPr>
            <p:cNvPr id="176" name="Rectangle: Rounded Corners 175">
              <a:extLst>
                <a:ext uri="{FF2B5EF4-FFF2-40B4-BE49-F238E27FC236}">
                  <a16:creationId xmlns:a16="http://schemas.microsoft.com/office/drawing/2014/main" id="{913D5BC5-E44F-4EDF-A440-6AB8050028F1}"/>
                </a:ext>
              </a:extLst>
            </p:cNvPr>
            <p:cNvSpPr/>
            <p:nvPr/>
          </p:nvSpPr>
          <p:spPr>
            <a:xfrm>
              <a:off x="1445306" y="1364275"/>
              <a:ext cx="1659615" cy="747563"/>
            </a:xfrm>
            <a:prstGeom prst="roundRect">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171450" indent="-171450" defTabSz="914400">
                <a:buFont typeface="Arial" panose="020B0604020202020204" pitchFamily="34" charset="0"/>
                <a:buChar char="•"/>
              </a:pPr>
              <a:r>
                <a:rPr lang="en-US" sz="1100">
                  <a:solidFill>
                    <a:prstClr val="black"/>
                  </a:solidFill>
                  <a:latin typeface="Calibri" panose="020F0502020204030204"/>
                </a:rPr>
                <a:t>CSR initiates last recorded </a:t>
              </a:r>
              <a:r>
                <a:rPr lang="en-US" sz="1100" err="1">
                  <a:solidFill>
                    <a:prstClr val="black"/>
                  </a:solidFill>
                  <a:latin typeface="Calibri" panose="020F0502020204030204"/>
                </a:rPr>
                <a:t>pathpoint</a:t>
              </a:r>
              <a:r>
                <a:rPr lang="en-US" sz="1100">
                  <a:solidFill>
                    <a:prstClr val="black"/>
                  </a:solidFill>
                  <a:latin typeface="Calibri" panose="020F0502020204030204"/>
                </a:rPr>
                <a:t> as a new temporary LOI</a:t>
              </a:r>
            </a:p>
          </p:txBody>
        </p:sp>
        <p:sp>
          <p:nvSpPr>
            <p:cNvPr id="177" name="Flowchart: Connector 176">
              <a:extLst>
                <a:ext uri="{FF2B5EF4-FFF2-40B4-BE49-F238E27FC236}">
                  <a16:creationId xmlns:a16="http://schemas.microsoft.com/office/drawing/2014/main" id="{9D3136BC-3DA9-4277-B2AE-EB3270044224}"/>
                </a:ext>
              </a:extLst>
            </p:cNvPr>
            <p:cNvSpPr/>
            <p:nvPr/>
          </p:nvSpPr>
          <p:spPr>
            <a:xfrm>
              <a:off x="1434122" y="1148355"/>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sz="1100" b="1" kern="0">
                  <a:solidFill>
                    <a:prstClr val="black"/>
                  </a:solidFill>
                  <a:latin typeface="Calibri" panose="020F0502020204030204"/>
                </a:rPr>
                <a:t>2</a:t>
              </a:r>
            </a:p>
          </p:txBody>
        </p:sp>
      </p:grpSp>
      <p:grpSp>
        <p:nvGrpSpPr>
          <p:cNvPr id="178" name="Group 177">
            <a:extLst>
              <a:ext uri="{FF2B5EF4-FFF2-40B4-BE49-F238E27FC236}">
                <a16:creationId xmlns:a16="http://schemas.microsoft.com/office/drawing/2014/main" id="{620076E6-D75D-411B-9237-8E0A3120B63B}"/>
              </a:ext>
            </a:extLst>
          </p:cNvPr>
          <p:cNvGrpSpPr/>
          <p:nvPr/>
        </p:nvGrpSpPr>
        <p:grpSpPr>
          <a:xfrm>
            <a:off x="7297780" y="1109174"/>
            <a:ext cx="1959160" cy="1040108"/>
            <a:chOff x="8698336" y="1160190"/>
            <a:chExt cx="1959160" cy="1009220"/>
          </a:xfrm>
        </p:grpSpPr>
        <p:sp>
          <p:nvSpPr>
            <p:cNvPr id="179" name="Rectangle: Rounded Corners 178">
              <a:extLst>
                <a:ext uri="{FF2B5EF4-FFF2-40B4-BE49-F238E27FC236}">
                  <a16:creationId xmlns:a16="http://schemas.microsoft.com/office/drawing/2014/main" id="{83D377D1-9443-42CF-9AD8-EBDAE2FBFFD5}"/>
                </a:ext>
              </a:extLst>
            </p:cNvPr>
            <p:cNvSpPr/>
            <p:nvPr/>
          </p:nvSpPr>
          <p:spPr>
            <a:xfrm>
              <a:off x="8698336" y="1366169"/>
              <a:ext cx="1959160" cy="803241"/>
            </a:xfrm>
            <a:prstGeom prst="roundRect">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171450" indent="-171450" defTabSz="914400">
                <a:buFont typeface="Arial" panose="020B0604020202020204" pitchFamily="34" charset="0"/>
                <a:buChar char="•"/>
              </a:pPr>
              <a:r>
                <a:rPr lang="en-US" sz="1100">
                  <a:solidFill>
                    <a:prstClr val="black"/>
                  </a:solidFill>
                  <a:latin typeface="Calibri" panose="020F0502020204030204"/>
                </a:rPr>
                <a:t>Upon arrival it will stop, and wait for acquisition of communications</a:t>
              </a:r>
            </a:p>
          </p:txBody>
        </p:sp>
        <p:sp>
          <p:nvSpPr>
            <p:cNvPr id="180" name="Flowchart: Connector 179">
              <a:extLst>
                <a:ext uri="{FF2B5EF4-FFF2-40B4-BE49-F238E27FC236}">
                  <a16:creationId xmlns:a16="http://schemas.microsoft.com/office/drawing/2014/main" id="{3BD0B4AE-CF7E-4A39-8159-E29A218EB34C}"/>
                </a:ext>
              </a:extLst>
            </p:cNvPr>
            <p:cNvSpPr/>
            <p:nvPr/>
          </p:nvSpPr>
          <p:spPr>
            <a:xfrm>
              <a:off x="8700506" y="1160190"/>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sz="1100" b="1" kern="0">
                  <a:solidFill>
                    <a:prstClr val="black"/>
                  </a:solidFill>
                  <a:latin typeface="Calibri" panose="020F0502020204030204"/>
                </a:rPr>
                <a:t>5</a:t>
              </a:r>
            </a:p>
          </p:txBody>
        </p:sp>
      </p:grpSp>
      <p:grpSp>
        <p:nvGrpSpPr>
          <p:cNvPr id="181" name="Group 180">
            <a:extLst>
              <a:ext uri="{FF2B5EF4-FFF2-40B4-BE49-F238E27FC236}">
                <a16:creationId xmlns:a16="http://schemas.microsoft.com/office/drawing/2014/main" id="{A7D862D3-B3F3-43A5-8AB7-99CF6F01EF4E}"/>
              </a:ext>
            </a:extLst>
          </p:cNvPr>
          <p:cNvGrpSpPr/>
          <p:nvPr/>
        </p:nvGrpSpPr>
        <p:grpSpPr>
          <a:xfrm>
            <a:off x="3500967" y="1159839"/>
            <a:ext cx="1763542" cy="911827"/>
            <a:chOff x="1434122" y="1148355"/>
            <a:chExt cx="1763542" cy="911827"/>
          </a:xfrm>
        </p:grpSpPr>
        <p:sp>
          <p:nvSpPr>
            <p:cNvPr id="182" name="Rectangle: Rounded Corners 181">
              <a:extLst>
                <a:ext uri="{FF2B5EF4-FFF2-40B4-BE49-F238E27FC236}">
                  <a16:creationId xmlns:a16="http://schemas.microsoft.com/office/drawing/2014/main" id="{BFCEB409-14BD-4E9D-989E-BAD8E7369BBA}"/>
                </a:ext>
              </a:extLst>
            </p:cNvPr>
            <p:cNvSpPr/>
            <p:nvPr/>
          </p:nvSpPr>
          <p:spPr>
            <a:xfrm>
              <a:off x="1445306" y="1364275"/>
              <a:ext cx="1752358" cy="695907"/>
            </a:xfrm>
            <a:prstGeom prst="roundRect">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171450" indent="-171450" defTabSz="914400">
                <a:buFont typeface="Arial" panose="020B0604020202020204" pitchFamily="34" charset="0"/>
                <a:buChar char="•"/>
              </a:pPr>
              <a:r>
                <a:rPr lang="en-US" sz="1100">
                  <a:solidFill>
                    <a:prstClr val="black"/>
                  </a:solidFill>
                  <a:latin typeface="Calibri" panose="020F0502020204030204"/>
                </a:rPr>
                <a:t>CSR turns to point towards new temporary LOI</a:t>
              </a:r>
            </a:p>
          </p:txBody>
        </p:sp>
        <p:sp>
          <p:nvSpPr>
            <p:cNvPr id="183" name="Flowchart: Connector 182">
              <a:extLst>
                <a:ext uri="{FF2B5EF4-FFF2-40B4-BE49-F238E27FC236}">
                  <a16:creationId xmlns:a16="http://schemas.microsoft.com/office/drawing/2014/main" id="{BFC4B4F3-E975-4CAB-8E3C-18C42170912C}"/>
                </a:ext>
              </a:extLst>
            </p:cNvPr>
            <p:cNvSpPr/>
            <p:nvPr/>
          </p:nvSpPr>
          <p:spPr>
            <a:xfrm>
              <a:off x="1434122" y="1148355"/>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sz="1100" b="1" kern="0">
                  <a:solidFill>
                    <a:prstClr val="black"/>
                  </a:solidFill>
                  <a:latin typeface="Calibri" panose="020F0502020204030204"/>
                </a:rPr>
                <a:t>3</a:t>
              </a:r>
            </a:p>
          </p:txBody>
        </p:sp>
      </p:grpSp>
      <p:sp>
        <p:nvSpPr>
          <p:cNvPr id="184" name="Rectangle: Rounded Corners 183">
            <a:extLst>
              <a:ext uri="{FF2B5EF4-FFF2-40B4-BE49-F238E27FC236}">
                <a16:creationId xmlns:a16="http://schemas.microsoft.com/office/drawing/2014/main" id="{CECE66A4-A834-44B7-A2E4-8499D4C42ADF}"/>
              </a:ext>
            </a:extLst>
          </p:cNvPr>
          <p:cNvSpPr/>
          <p:nvPr/>
        </p:nvSpPr>
        <p:spPr>
          <a:xfrm>
            <a:off x="89864" y="4538571"/>
            <a:ext cx="3142603" cy="2208939"/>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cxnSp>
        <p:nvCxnSpPr>
          <p:cNvPr id="185" name="Straight Connector 184">
            <a:extLst>
              <a:ext uri="{FF2B5EF4-FFF2-40B4-BE49-F238E27FC236}">
                <a16:creationId xmlns:a16="http://schemas.microsoft.com/office/drawing/2014/main" id="{89896694-7D34-4739-9459-05316E0AB13E}"/>
              </a:ext>
            </a:extLst>
          </p:cNvPr>
          <p:cNvCxnSpPr>
            <a:cxnSpLocks/>
          </p:cNvCxnSpPr>
          <p:nvPr/>
        </p:nvCxnSpPr>
        <p:spPr>
          <a:xfrm flipV="1">
            <a:off x="324870" y="5840066"/>
            <a:ext cx="607269" cy="14577"/>
          </a:xfrm>
          <a:prstGeom prst="line">
            <a:avLst/>
          </a:prstGeom>
          <a:noFill/>
          <a:ln w="38100" cap="flat" cmpd="sng" algn="ctr">
            <a:solidFill>
              <a:srgbClr val="00B0F0"/>
            </a:solidFill>
            <a:prstDash val="dashDot"/>
            <a:miter lim="800000"/>
          </a:ln>
          <a:effectLst/>
        </p:spPr>
      </p:cxnSp>
      <p:cxnSp>
        <p:nvCxnSpPr>
          <p:cNvPr id="186" name="Straight Connector 185">
            <a:extLst>
              <a:ext uri="{FF2B5EF4-FFF2-40B4-BE49-F238E27FC236}">
                <a16:creationId xmlns:a16="http://schemas.microsoft.com/office/drawing/2014/main" id="{2D879CC9-9BA4-48A4-9159-E57EAF0D65C9}"/>
              </a:ext>
            </a:extLst>
          </p:cNvPr>
          <p:cNvCxnSpPr>
            <a:cxnSpLocks/>
          </p:cNvCxnSpPr>
          <p:nvPr/>
        </p:nvCxnSpPr>
        <p:spPr>
          <a:xfrm flipV="1">
            <a:off x="327850" y="6041494"/>
            <a:ext cx="607269" cy="14577"/>
          </a:xfrm>
          <a:prstGeom prst="line">
            <a:avLst/>
          </a:prstGeom>
          <a:noFill/>
          <a:ln w="38100" cap="flat" cmpd="sng" algn="ctr">
            <a:solidFill>
              <a:srgbClr val="00B050"/>
            </a:solidFill>
            <a:prstDash val="dashDot"/>
            <a:miter lim="800000"/>
          </a:ln>
          <a:effectLst/>
        </p:spPr>
      </p:cxnSp>
      <p:cxnSp>
        <p:nvCxnSpPr>
          <p:cNvPr id="187" name="Straight Connector 186">
            <a:extLst>
              <a:ext uri="{FF2B5EF4-FFF2-40B4-BE49-F238E27FC236}">
                <a16:creationId xmlns:a16="http://schemas.microsoft.com/office/drawing/2014/main" id="{4BDAFF95-18F6-494F-A038-0B4D7B7A1A17}"/>
              </a:ext>
            </a:extLst>
          </p:cNvPr>
          <p:cNvCxnSpPr>
            <a:cxnSpLocks/>
          </p:cNvCxnSpPr>
          <p:nvPr/>
        </p:nvCxnSpPr>
        <p:spPr>
          <a:xfrm flipV="1">
            <a:off x="335952" y="6263008"/>
            <a:ext cx="607269" cy="14577"/>
          </a:xfrm>
          <a:prstGeom prst="line">
            <a:avLst/>
          </a:prstGeom>
          <a:noFill/>
          <a:ln w="38100" cap="flat" cmpd="sng" algn="ctr">
            <a:solidFill>
              <a:srgbClr val="FF0000"/>
            </a:solidFill>
            <a:prstDash val="dashDot"/>
            <a:miter lim="800000"/>
          </a:ln>
          <a:effectLst/>
        </p:spPr>
      </p:cxnSp>
      <p:sp>
        <p:nvSpPr>
          <p:cNvPr id="188" name="Arrow: Right 187">
            <a:extLst>
              <a:ext uri="{FF2B5EF4-FFF2-40B4-BE49-F238E27FC236}">
                <a16:creationId xmlns:a16="http://schemas.microsoft.com/office/drawing/2014/main" id="{83CDA4A7-423B-4B3E-8F97-C5AF00A04E70}"/>
              </a:ext>
            </a:extLst>
          </p:cNvPr>
          <p:cNvSpPr/>
          <p:nvPr/>
        </p:nvSpPr>
        <p:spPr>
          <a:xfrm>
            <a:off x="355228" y="6586955"/>
            <a:ext cx="574520" cy="105844"/>
          </a:xfrm>
          <a:prstGeom prst="right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189" name="TextBox 188">
            <a:extLst>
              <a:ext uri="{FF2B5EF4-FFF2-40B4-BE49-F238E27FC236}">
                <a16:creationId xmlns:a16="http://schemas.microsoft.com/office/drawing/2014/main" id="{3DD0703A-62DF-4D7A-96C5-5740D779C9F4}"/>
              </a:ext>
            </a:extLst>
          </p:cNvPr>
          <p:cNvSpPr txBox="1"/>
          <p:nvPr/>
        </p:nvSpPr>
        <p:spPr>
          <a:xfrm>
            <a:off x="1044380" y="5731931"/>
            <a:ext cx="1848583" cy="288542"/>
          </a:xfrm>
          <a:prstGeom prst="rect">
            <a:avLst/>
          </a:prstGeom>
          <a:noFill/>
        </p:spPr>
        <p:txBody>
          <a:bodyPr wrap="none" rtlCol="0">
            <a:spAutoFit/>
          </a:bodyPr>
          <a:lstStyle/>
          <a:p>
            <a:pPr defTabSz="914400">
              <a:defRPr/>
            </a:pPr>
            <a:r>
              <a:rPr lang="en-US" sz="1000" b="1" kern="0">
                <a:solidFill>
                  <a:prstClr val="black"/>
                </a:solidFill>
                <a:latin typeface="Calibri" panose="020F0502020204030204"/>
              </a:rPr>
              <a:t>Comm between GS and MR</a:t>
            </a:r>
          </a:p>
        </p:txBody>
      </p:sp>
      <p:sp>
        <p:nvSpPr>
          <p:cNvPr id="190" name="TextBox 189">
            <a:extLst>
              <a:ext uri="{FF2B5EF4-FFF2-40B4-BE49-F238E27FC236}">
                <a16:creationId xmlns:a16="http://schemas.microsoft.com/office/drawing/2014/main" id="{38B5CA19-2C33-4649-BB8C-F01D86059613}"/>
              </a:ext>
            </a:extLst>
          </p:cNvPr>
          <p:cNvSpPr txBox="1"/>
          <p:nvPr/>
        </p:nvSpPr>
        <p:spPr>
          <a:xfrm>
            <a:off x="1046373" y="5912245"/>
            <a:ext cx="1919115" cy="288542"/>
          </a:xfrm>
          <a:prstGeom prst="rect">
            <a:avLst/>
          </a:prstGeom>
          <a:noFill/>
        </p:spPr>
        <p:txBody>
          <a:bodyPr wrap="none" rtlCol="0">
            <a:spAutoFit/>
          </a:bodyPr>
          <a:lstStyle/>
          <a:p>
            <a:pPr defTabSz="914400">
              <a:defRPr/>
            </a:pPr>
            <a:r>
              <a:rPr lang="en-US" sz="1000" b="1" kern="0">
                <a:solidFill>
                  <a:prstClr val="black"/>
                </a:solidFill>
                <a:latin typeface="Calibri" panose="020F0502020204030204"/>
              </a:rPr>
              <a:t>Comm between GS and CSR</a:t>
            </a:r>
          </a:p>
        </p:txBody>
      </p:sp>
      <p:sp>
        <p:nvSpPr>
          <p:cNvPr id="191" name="TextBox 190">
            <a:extLst>
              <a:ext uri="{FF2B5EF4-FFF2-40B4-BE49-F238E27FC236}">
                <a16:creationId xmlns:a16="http://schemas.microsoft.com/office/drawing/2014/main" id="{81FD1C85-1EC9-40C7-AF92-92334C62E12A}"/>
              </a:ext>
            </a:extLst>
          </p:cNvPr>
          <p:cNvSpPr txBox="1"/>
          <p:nvPr/>
        </p:nvSpPr>
        <p:spPr>
          <a:xfrm>
            <a:off x="1042301" y="6148778"/>
            <a:ext cx="1935145" cy="288542"/>
          </a:xfrm>
          <a:prstGeom prst="rect">
            <a:avLst/>
          </a:prstGeom>
          <a:noFill/>
        </p:spPr>
        <p:txBody>
          <a:bodyPr wrap="none" rtlCol="0">
            <a:spAutoFit/>
          </a:bodyPr>
          <a:lstStyle/>
          <a:p>
            <a:pPr defTabSz="914400">
              <a:defRPr/>
            </a:pPr>
            <a:r>
              <a:rPr lang="en-US" sz="1000" b="1" kern="0">
                <a:solidFill>
                  <a:prstClr val="black"/>
                </a:solidFill>
                <a:latin typeface="Calibri" panose="020F0502020204030204"/>
              </a:rPr>
              <a:t>Comm between CSR and MR</a:t>
            </a:r>
          </a:p>
        </p:txBody>
      </p:sp>
      <p:sp>
        <p:nvSpPr>
          <p:cNvPr id="192" name="TextBox 191">
            <a:extLst>
              <a:ext uri="{FF2B5EF4-FFF2-40B4-BE49-F238E27FC236}">
                <a16:creationId xmlns:a16="http://schemas.microsoft.com/office/drawing/2014/main" id="{646351DC-28F3-4EB4-8DCD-DCC6FE1C8828}"/>
              </a:ext>
            </a:extLst>
          </p:cNvPr>
          <p:cNvSpPr txBox="1"/>
          <p:nvPr/>
        </p:nvSpPr>
        <p:spPr>
          <a:xfrm>
            <a:off x="1050608" y="6504687"/>
            <a:ext cx="1818126" cy="246221"/>
          </a:xfrm>
          <a:prstGeom prst="rect">
            <a:avLst/>
          </a:prstGeom>
          <a:noFill/>
        </p:spPr>
        <p:txBody>
          <a:bodyPr wrap="none" rtlCol="0">
            <a:spAutoFit/>
          </a:bodyPr>
          <a:lstStyle/>
          <a:p>
            <a:pPr defTabSz="914400">
              <a:defRPr/>
            </a:pPr>
            <a:r>
              <a:rPr lang="en-US" sz="1000" b="1" kern="0">
                <a:solidFill>
                  <a:prstClr val="black"/>
                </a:solidFill>
                <a:latin typeface="Calibri" panose="020F0502020204030204"/>
              </a:rPr>
              <a:t>Autonomously controlled path</a:t>
            </a:r>
          </a:p>
        </p:txBody>
      </p:sp>
      <p:sp>
        <p:nvSpPr>
          <p:cNvPr id="193" name="TextBox 192">
            <a:extLst>
              <a:ext uri="{FF2B5EF4-FFF2-40B4-BE49-F238E27FC236}">
                <a16:creationId xmlns:a16="http://schemas.microsoft.com/office/drawing/2014/main" id="{B1ACE8F4-16A8-416A-988E-103E39B50C0B}"/>
              </a:ext>
            </a:extLst>
          </p:cNvPr>
          <p:cNvSpPr txBox="1"/>
          <p:nvPr/>
        </p:nvSpPr>
        <p:spPr>
          <a:xfrm>
            <a:off x="1106857" y="4601285"/>
            <a:ext cx="795411" cy="338554"/>
          </a:xfrm>
          <a:prstGeom prst="rect">
            <a:avLst/>
          </a:prstGeom>
          <a:noFill/>
        </p:spPr>
        <p:txBody>
          <a:bodyPr wrap="none" rtlCol="0">
            <a:spAutoFit/>
          </a:bodyPr>
          <a:lstStyle/>
          <a:p>
            <a:pPr defTabSz="914400">
              <a:defRPr/>
            </a:pPr>
            <a:r>
              <a:rPr lang="en-US" sz="1600" b="1" kern="0">
                <a:solidFill>
                  <a:prstClr val="black"/>
                </a:solidFill>
                <a:latin typeface="Calibri" panose="020F0502020204030204"/>
              </a:rPr>
              <a:t>Legend</a:t>
            </a:r>
          </a:p>
        </p:txBody>
      </p:sp>
      <p:sp>
        <p:nvSpPr>
          <p:cNvPr id="194" name="TextBox 193">
            <a:extLst>
              <a:ext uri="{FF2B5EF4-FFF2-40B4-BE49-F238E27FC236}">
                <a16:creationId xmlns:a16="http://schemas.microsoft.com/office/drawing/2014/main" id="{F9547C28-6281-4F4E-8FD9-DF168C0A5722}"/>
              </a:ext>
            </a:extLst>
          </p:cNvPr>
          <p:cNvSpPr txBox="1"/>
          <p:nvPr/>
        </p:nvSpPr>
        <p:spPr>
          <a:xfrm>
            <a:off x="1024358" y="5425659"/>
            <a:ext cx="2044149" cy="246221"/>
          </a:xfrm>
          <a:prstGeom prst="rect">
            <a:avLst/>
          </a:prstGeom>
          <a:noFill/>
        </p:spPr>
        <p:txBody>
          <a:bodyPr wrap="none" rtlCol="0">
            <a:spAutoFit/>
          </a:bodyPr>
          <a:lstStyle/>
          <a:p>
            <a:pPr defTabSz="914400">
              <a:defRPr/>
            </a:pPr>
            <a:r>
              <a:rPr lang="en-US" sz="1000" b="1" kern="0">
                <a:solidFill>
                  <a:prstClr val="black"/>
                </a:solidFill>
                <a:latin typeface="Calibri" panose="020F0502020204030204"/>
              </a:rPr>
              <a:t>Stop and request user intervention</a:t>
            </a:r>
          </a:p>
        </p:txBody>
      </p:sp>
      <p:sp>
        <p:nvSpPr>
          <p:cNvPr id="195" name="Star: 4 Points 194">
            <a:extLst>
              <a:ext uri="{FF2B5EF4-FFF2-40B4-BE49-F238E27FC236}">
                <a16:creationId xmlns:a16="http://schemas.microsoft.com/office/drawing/2014/main" id="{FB75703E-D0E7-44C9-BDEB-191B70A3E946}"/>
              </a:ext>
            </a:extLst>
          </p:cNvPr>
          <p:cNvSpPr/>
          <p:nvPr/>
        </p:nvSpPr>
        <p:spPr>
          <a:xfrm>
            <a:off x="469776" y="5155296"/>
            <a:ext cx="262096" cy="263209"/>
          </a:xfrm>
          <a:prstGeom prst="star4">
            <a:avLst/>
          </a:prstGeom>
          <a:solidFill>
            <a:srgbClr val="00B0F0"/>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srgbClr val="0070C0"/>
              </a:solidFill>
              <a:latin typeface="Calibri" panose="020F0502020204030204"/>
            </a:endParaRPr>
          </a:p>
        </p:txBody>
      </p:sp>
      <p:sp>
        <p:nvSpPr>
          <p:cNvPr id="196" name="TextBox 195">
            <a:extLst>
              <a:ext uri="{FF2B5EF4-FFF2-40B4-BE49-F238E27FC236}">
                <a16:creationId xmlns:a16="http://schemas.microsoft.com/office/drawing/2014/main" id="{309430AF-D313-409A-9C58-D437CFA93B9C}"/>
              </a:ext>
            </a:extLst>
          </p:cNvPr>
          <p:cNvSpPr txBox="1"/>
          <p:nvPr/>
        </p:nvSpPr>
        <p:spPr>
          <a:xfrm>
            <a:off x="1024358" y="5165892"/>
            <a:ext cx="713657" cy="246221"/>
          </a:xfrm>
          <a:prstGeom prst="rect">
            <a:avLst/>
          </a:prstGeom>
          <a:noFill/>
        </p:spPr>
        <p:txBody>
          <a:bodyPr wrap="none" rtlCol="0">
            <a:spAutoFit/>
          </a:bodyPr>
          <a:lstStyle/>
          <a:p>
            <a:pPr defTabSz="914400">
              <a:defRPr/>
            </a:pPr>
            <a:r>
              <a:rPr lang="en-US" sz="1000" b="1" kern="0" err="1">
                <a:solidFill>
                  <a:prstClr val="black"/>
                </a:solidFill>
                <a:latin typeface="Calibri" panose="020F0502020204030204"/>
              </a:rPr>
              <a:t>Pathpoint</a:t>
            </a:r>
            <a:endParaRPr lang="en-US" sz="1000" b="1" kern="0">
              <a:solidFill>
                <a:prstClr val="black"/>
              </a:solidFill>
              <a:latin typeface="Calibri" panose="020F0502020204030204"/>
            </a:endParaRPr>
          </a:p>
        </p:txBody>
      </p:sp>
      <p:sp>
        <p:nvSpPr>
          <p:cNvPr id="197" name="Octagon 196">
            <a:extLst>
              <a:ext uri="{FF2B5EF4-FFF2-40B4-BE49-F238E27FC236}">
                <a16:creationId xmlns:a16="http://schemas.microsoft.com/office/drawing/2014/main" id="{A323CDC0-4B13-479E-86FE-79238BCBDE22}"/>
              </a:ext>
            </a:extLst>
          </p:cNvPr>
          <p:cNvSpPr/>
          <p:nvPr/>
        </p:nvSpPr>
        <p:spPr>
          <a:xfrm>
            <a:off x="490530" y="5474486"/>
            <a:ext cx="204169" cy="204169"/>
          </a:xfrm>
          <a:prstGeom prst="octagon">
            <a:avLst/>
          </a:prstGeom>
          <a:solidFill>
            <a:srgbClr val="FF0000"/>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198" name="Rectangle 197">
            <a:extLst>
              <a:ext uri="{FF2B5EF4-FFF2-40B4-BE49-F238E27FC236}">
                <a16:creationId xmlns:a16="http://schemas.microsoft.com/office/drawing/2014/main" id="{B63A8002-110E-4188-9892-30C871406EB1}"/>
              </a:ext>
            </a:extLst>
          </p:cNvPr>
          <p:cNvSpPr/>
          <p:nvPr/>
        </p:nvSpPr>
        <p:spPr>
          <a:xfrm>
            <a:off x="460562" y="4990718"/>
            <a:ext cx="313094" cy="111752"/>
          </a:xfrm>
          <a:prstGeom prst="rect">
            <a:avLst/>
          </a:prstGeom>
          <a:gradFill flip="none" rotWithShape="1">
            <a:gsLst>
              <a:gs pos="0">
                <a:srgbClr val="70AD47">
                  <a:lumMod val="40000"/>
                  <a:lumOff val="60000"/>
                  <a:tint val="66000"/>
                  <a:satMod val="160000"/>
                </a:srgbClr>
              </a:gs>
              <a:gs pos="50000">
                <a:srgbClr val="70AD47">
                  <a:lumMod val="40000"/>
                  <a:lumOff val="60000"/>
                  <a:tint val="44500"/>
                  <a:satMod val="160000"/>
                </a:srgbClr>
              </a:gs>
              <a:gs pos="100000">
                <a:srgbClr val="70AD47">
                  <a:lumMod val="40000"/>
                  <a:lumOff val="60000"/>
                  <a:tint val="23500"/>
                  <a:satMod val="160000"/>
                </a:srgbClr>
              </a:gs>
            </a:gsLst>
            <a:lin ang="5400000" scaled="1"/>
            <a:tileRect/>
          </a:gradFill>
          <a:ln w="12700" cap="flat" cmpd="sng" algn="ctr">
            <a:solidFill>
              <a:srgbClr val="4472C4">
                <a:shade val="50000"/>
              </a:srgbClr>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199" name="TextBox 198">
            <a:extLst>
              <a:ext uri="{FF2B5EF4-FFF2-40B4-BE49-F238E27FC236}">
                <a16:creationId xmlns:a16="http://schemas.microsoft.com/office/drawing/2014/main" id="{A722E996-AB45-4677-96CA-448324043836}"/>
              </a:ext>
            </a:extLst>
          </p:cNvPr>
          <p:cNvSpPr txBox="1"/>
          <p:nvPr/>
        </p:nvSpPr>
        <p:spPr>
          <a:xfrm>
            <a:off x="998656" y="4961575"/>
            <a:ext cx="1011815" cy="246221"/>
          </a:xfrm>
          <a:prstGeom prst="rect">
            <a:avLst/>
          </a:prstGeom>
          <a:noFill/>
        </p:spPr>
        <p:txBody>
          <a:bodyPr wrap="none" rtlCol="0">
            <a:spAutoFit/>
          </a:bodyPr>
          <a:lstStyle/>
          <a:p>
            <a:pPr defTabSz="914400">
              <a:defRPr/>
            </a:pPr>
            <a:r>
              <a:rPr lang="en-US" sz="1000" b="1" kern="0">
                <a:solidFill>
                  <a:prstClr val="black"/>
                </a:solidFill>
                <a:latin typeface="Calibri" panose="020F0502020204030204"/>
              </a:rPr>
              <a:t>Mission Terrain</a:t>
            </a:r>
          </a:p>
        </p:txBody>
      </p:sp>
      <p:sp>
        <p:nvSpPr>
          <p:cNvPr id="200" name="Arrow: Right 199">
            <a:extLst>
              <a:ext uri="{FF2B5EF4-FFF2-40B4-BE49-F238E27FC236}">
                <a16:creationId xmlns:a16="http://schemas.microsoft.com/office/drawing/2014/main" id="{95FC7864-C6D9-4F25-BC97-09AC99583182}"/>
              </a:ext>
            </a:extLst>
          </p:cNvPr>
          <p:cNvSpPr/>
          <p:nvPr/>
        </p:nvSpPr>
        <p:spPr>
          <a:xfrm>
            <a:off x="347306" y="6392122"/>
            <a:ext cx="574520" cy="105844"/>
          </a:xfrm>
          <a:prstGeom prst="rightArrow">
            <a:avLst/>
          </a:prstGeom>
          <a:solidFill>
            <a:srgbClr val="00B050"/>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201" name="TextBox 200">
            <a:extLst>
              <a:ext uri="{FF2B5EF4-FFF2-40B4-BE49-F238E27FC236}">
                <a16:creationId xmlns:a16="http://schemas.microsoft.com/office/drawing/2014/main" id="{CF4645B3-0742-46DA-9A30-1E64969021F8}"/>
              </a:ext>
            </a:extLst>
          </p:cNvPr>
          <p:cNvSpPr txBox="1"/>
          <p:nvPr/>
        </p:nvSpPr>
        <p:spPr>
          <a:xfrm>
            <a:off x="1053987" y="6321101"/>
            <a:ext cx="1534394" cy="246221"/>
          </a:xfrm>
          <a:prstGeom prst="rect">
            <a:avLst/>
          </a:prstGeom>
          <a:noFill/>
        </p:spPr>
        <p:txBody>
          <a:bodyPr wrap="none" rtlCol="0">
            <a:spAutoFit/>
          </a:bodyPr>
          <a:lstStyle/>
          <a:p>
            <a:pPr defTabSz="914400">
              <a:defRPr/>
            </a:pPr>
            <a:r>
              <a:rPr lang="en-US" sz="1000" b="1" kern="0">
                <a:solidFill>
                  <a:prstClr val="black"/>
                </a:solidFill>
                <a:latin typeface="Calibri" panose="020F0502020204030204"/>
              </a:rPr>
              <a:t>Manually controlled path</a:t>
            </a:r>
          </a:p>
        </p:txBody>
      </p:sp>
      <p:grpSp>
        <p:nvGrpSpPr>
          <p:cNvPr id="202" name="Group 201">
            <a:extLst>
              <a:ext uri="{FF2B5EF4-FFF2-40B4-BE49-F238E27FC236}">
                <a16:creationId xmlns:a16="http://schemas.microsoft.com/office/drawing/2014/main" id="{DBCFFC0F-1935-45EC-9620-A0DE63CC2E0D}"/>
              </a:ext>
            </a:extLst>
          </p:cNvPr>
          <p:cNvGrpSpPr/>
          <p:nvPr/>
        </p:nvGrpSpPr>
        <p:grpSpPr>
          <a:xfrm>
            <a:off x="5576991" y="1153779"/>
            <a:ext cx="1462998" cy="911827"/>
            <a:chOff x="1434122" y="1148355"/>
            <a:chExt cx="1462998" cy="911827"/>
          </a:xfrm>
        </p:grpSpPr>
        <p:sp>
          <p:nvSpPr>
            <p:cNvPr id="203" name="Rectangle: Rounded Corners 202">
              <a:extLst>
                <a:ext uri="{FF2B5EF4-FFF2-40B4-BE49-F238E27FC236}">
                  <a16:creationId xmlns:a16="http://schemas.microsoft.com/office/drawing/2014/main" id="{4850EA24-FDAB-4B35-AC67-5158D357879B}"/>
                </a:ext>
              </a:extLst>
            </p:cNvPr>
            <p:cNvSpPr/>
            <p:nvPr/>
          </p:nvSpPr>
          <p:spPr>
            <a:xfrm>
              <a:off x="1445305" y="1364275"/>
              <a:ext cx="1451815" cy="695907"/>
            </a:xfrm>
            <a:prstGeom prst="roundRect">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171450" indent="-171450" defTabSz="914400">
                <a:buFont typeface="Arial" panose="020B0604020202020204" pitchFamily="34" charset="0"/>
                <a:buChar char="•"/>
              </a:pPr>
              <a:r>
                <a:rPr lang="en-US" sz="1100">
                  <a:solidFill>
                    <a:prstClr val="black"/>
                  </a:solidFill>
                  <a:latin typeface="Calibri" panose="020F0502020204030204"/>
                </a:rPr>
                <a:t>CSR proceeds to travel towards new LOI</a:t>
              </a:r>
            </a:p>
          </p:txBody>
        </p:sp>
        <p:sp>
          <p:nvSpPr>
            <p:cNvPr id="204" name="Flowchart: Connector 203">
              <a:extLst>
                <a:ext uri="{FF2B5EF4-FFF2-40B4-BE49-F238E27FC236}">
                  <a16:creationId xmlns:a16="http://schemas.microsoft.com/office/drawing/2014/main" id="{A9DD2B48-773D-45D1-A6F8-4B42F05AD2CB}"/>
                </a:ext>
              </a:extLst>
            </p:cNvPr>
            <p:cNvSpPr/>
            <p:nvPr/>
          </p:nvSpPr>
          <p:spPr>
            <a:xfrm>
              <a:off x="1434122" y="1148355"/>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sz="1100" b="1" kern="0">
                  <a:solidFill>
                    <a:prstClr val="black"/>
                  </a:solidFill>
                  <a:latin typeface="Calibri" panose="020F0502020204030204"/>
                </a:rPr>
                <a:t>4</a:t>
              </a:r>
            </a:p>
          </p:txBody>
        </p:sp>
      </p:grpSp>
      <p:sp>
        <p:nvSpPr>
          <p:cNvPr id="205" name="Arrow: Curved Up 204">
            <a:extLst>
              <a:ext uri="{FF2B5EF4-FFF2-40B4-BE49-F238E27FC236}">
                <a16:creationId xmlns:a16="http://schemas.microsoft.com/office/drawing/2014/main" id="{E6B683E0-BC46-45A4-BCCB-366DFD74D53E}"/>
              </a:ext>
            </a:extLst>
          </p:cNvPr>
          <p:cNvSpPr/>
          <p:nvPr/>
        </p:nvSpPr>
        <p:spPr>
          <a:xfrm rot="21398415" flipH="1">
            <a:off x="7082071" y="4349434"/>
            <a:ext cx="699404" cy="310084"/>
          </a:xfrm>
          <a:prstGeom prst="curvedUpArrow">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nvGrpSpPr>
          <p:cNvPr id="206" name="Group 205">
            <a:extLst>
              <a:ext uri="{FF2B5EF4-FFF2-40B4-BE49-F238E27FC236}">
                <a16:creationId xmlns:a16="http://schemas.microsoft.com/office/drawing/2014/main" id="{A10E18C1-0849-46F9-ADED-4076DF10E2FF}"/>
              </a:ext>
            </a:extLst>
          </p:cNvPr>
          <p:cNvGrpSpPr/>
          <p:nvPr/>
        </p:nvGrpSpPr>
        <p:grpSpPr>
          <a:xfrm>
            <a:off x="5016880" y="3844884"/>
            <a:ext cx="2196397" cy="329869"/>
            <a:chOff x="4858734" y="3845027"/>
            <a:chExt cx="2196397" cy="329869"/>
          </a:xfrm>
        </p:grpSpPr>
        <p:grpSp>
          <p:nvGrpSpPr>
            <p:cNvPr id="207" name="Group 206">
              <a:extLst>
                <a:ext uri="{FF2B5EF4-FFF2-40B4-BE49-F238E27FC236}">
                  <a16:creationId xmlns:a16="http://schemas.microsoft.com/office/drawing/2014/main" id="{75BD7662-C474-4337-A392-4E02AF3627A0}"/>
                </a:ext>
              </a:extLst>
            </p:cNvPr>
            <p:cNvGrpSpPr/>
            <p:nvPr/>
          </p:nvGrpSpPr>
          <p:grpSpPr>
            <a:xfrm flipH="1">
              <a:off x="6351553" y="3855880"/>
              <a:ext cx="703578" cy="319016"/>
              <a:chOff x="3824909" y="1507651"/>
              <a:chExt cx="3331267" cy="1250457"/>
            </a:xfrm>
          </p:grpSpPr>
          <p:grpSp>
            <p:nvGrpSpPr>
              <p:cNvPr id="209" name="Group 208">
                <a:extLst>
                  <a:ext uri="{FF2B5EF4-FFF2-40B4-BE49-F238E27FC236}">
                    <a16:creationId xmlns:a16="http://schemas.microsoft.com/office/drawing/2014/main" id="{EF8132DD-1F40-406E-9B7C-BF80CB25DB64}"/>
                  </a:ext>
                </a:extLst>
              </p:cNvPr>
              <p:cNvGrpSpPr/>
              <p:nvPr/>
            </p:nvGrpSpPr>
            <p:grpSpPr>
              <a:xfrm>
                <a:off x="3824909" y="1664802"/>
                <a:ext cx="646043" cy="679175"/>
                <a:chOff x="4575520" y="5430082"/>
                <a:chExt cx="646043" cy="679175"/>
              </a:xfrm>
            </p:grpSpPr>
            <p:sp>
              <p:nvSpPr>
                <p:cNvPr id="229" name="Oval 228">
                  <a:extLst>
                    <a:ext uri="{FF2B5EF4-FFF2-40B4-BE49-F238E27FC236}">
                      <a16:creationId xmlns:a16="http://schemas.microsoft.com/office/drawing/2014/main" id="{5843608C-CA3A-4AE7-8E15-8DB9C22DAF3D}"/>
                    </a:ext>
                  </a:extLst>
                </p:cNvPr>
                <p:cNvSpPr/>
                <p:nvPr/>
              </p:nvSpPr>
              <p:spPr>
                <a:xfrm>
                  <a:off x="4575520" y="5430082"/>
                  <a:ext cx="586409" cy="586409"/>
                </a:xfrm>
                <a:prstGeom prst="ellipse">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230" name="Oval 229">
                  <a:extLst>
                    <a:ext uri="{FF2B5EF4-FFF2-40B4-BE49-F238E27FC236}">
                      <a16:creationId xmlns:a16="http://schemas.microsoft.com/office/drawing/2014/main" id="{121941C2-5326-4E6C-90AA-E6A59C786B67}"/>
                    </a:ext>
                  </a:extLst>
                </p:cNvPr>
                <p:cNvSpPr/>
                <p:nvPr/>
              </p:nvSpPr>
              <p:spPr>
                <a:xfrm>
                  <a:off x="4635154" y="5522848"/>
                  <a:ext cx="586409" cy="586409"/>
                </a:xfrm>
                <a:prstGeom prst="ellipse">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grpSp>
          <p:grpSp>
            <p:nvGrpSpPr>
              <p:cNvPr id="210" name="Group 209">
                <a:extLst>
                  <a:ext uri="{FF2B5EF4-FFF2-40B4-BE49-F238E27FC236}">
                    <a16:creationId xmlns:a16="http://schemas.microsoft.com/office/drawing/2014/main" id="{0A28DAEE-C6D9-4A13-BC5C-1EAB937DA2D8}"/>
                  </a:ext>
                </a:extLst>
              </p:cNvPr>
              <p:cNvGrpSpPr/>
              <p:nvPr/>
            </p:nvGrpSpPr>
            <p:grpSpPr>
              <a:xfrm>
                <a:off x="4809505" y="1664802"/>
                <a:ext cx="646043" cy="679175"/>
                <a:chOff x="4575520" y="5430082"/>
                <a:chExt cx="646043" cy="679175"/>
              </a:xfrm>
            </p:grpSpPr>
            <p:sp>
              <p:nvSpPr>
                <p:cNvPr id="227" name="Oval 226">
                  <a:extLst>
                    <a:ext uri="{FF2B5EF4-FFF2-40B4-BE49-F238E27FC236}">
                      <a16:creationId xmlns:a16="http://schemas.microsoft.com/office/drawing/2014/main" id="{26514CF0-341F-410C-9DDD-0F15875CE927}"/>
                    </a:ext>
                  </a:extLst>
                </p:cNvPr>
                <p:cNvSpPr/>
                <p:nvPr/>
              </p:nvSpPr>
              <p:spPr>
                <a:xfrm>
                  <a:off x="4575520" y="5430082"/>
                  <a:ext cx="586409" cy="586409"/>
                </a:xfrm>
                <a:prstGeom prst="ellipse">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228" name="Oval 227">
                  <a:extLst>
                    <a:ext uri="{FF2B5EF4-FFF2-40B4-BE49-F238E27FC236}">
                      <a16:creationId xmlns:a16="http://schemas.microsoft.com/office/drawing/2014/main" id="{88FF0DCD-3CEB-4D94-8C45-BF46C2782A62}"/>
                    </a:ext>
                  </a:extLst>
                </p:cNvPr>
                <p:cNvSpPr/>
                <p:nvPr/>
              </p:nvSpPr>
              <p:spPr>
                <a:xfrm>
                  <a:off x="4635154" y="5522848"/>
                  <a:ext cx="586409" cy="586409"/>
                </a:xfrm>
                <a:prstGeom prst="ellipse">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grpSp>
          <p:grpSp>
            <p:nvGrpSpPr>
              <p:cNvPr id="211" name="Group 210">
                <a:extLst>
                  <a:ext uri="{FF2B5EF4-FFF2-40B4-BE49-F238E27FC236}">
                    <a16:creationId xmlns:a16="http://schemas.microsoft.com/office/drawing/2014/main" id="{2CFB81C3-C37D-41F9-98D2-FE45F2812E7F}"/>
                  </a:ext>
                </a:extLst>
              </p:cNvPr>
              <p:cNvGrpSpPr/>
              <p:nvPr/>
            </p:nvGrpSpPr>
            <p:grpSpPr>
              <a:xfrm>
                <a:off x="5794102" y="1654860"/>
                <a:ext cx="646043" cy="679175"/>
                <a:chOff x="4575520" y="5430082"/>
                <a:chExt cx="646043" cy="679175"/>
              </a:xfrm>
            </p:grpSpPr>
            <p:sp>
              <p:nvSpPr>
                <p:cNvPr id="225" name="Oval 224">
                  <a:extLst>
                    <a:ext uri="{FF2B5EF4-FFF2-40B4-BE49-F238E27FC236}">
                      <a16:creationId xmlns:a16="http://schemas.microsoft.com/office/drawing/2014/main" id="{18D552B4-976C-4495-A70F-E2092767F136}"/>
                    </a:ext>
                  </a:extLst>
                </p:cNvPr>
                <p:cNvSpPr/>
                <p:nvPr/>
              </p:nvSpPr>
              <p:spPr>
                <a:xfrm>
                  <a:off x="4575520" y="5430082"/>
                  <a:ext cx="586409" cy="586409"/>
                </a:xfrm>
                <a:prstGeom prst="ellipse">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226" name="Oval 225">
                  <a:extLst>
                    <a:ext uri="{FF2B5EF4-FFF2-40B4-BE49-F238E27FC236}">
                      <a16:creationId xmlns:a16="http://schemas.microsoft.com/office/drawing/2014/main" id="{465779E1-CCFD-4459-AEB9-E34B78E937AD}"/>
                    </a:ext>
                  </a:extLst>
                </p:cNvPr>
                <p:cNvSpPr/>
                <p:nvPr/>
              </p:nvSpPr>
              <p:spPr>
                <a:xfrm>
                  <a:off x="4635154" y="5522848"/>
                  <a:ext cx="586409" cy="586409"/>
                </a:xfrm>
                <a:prstGeom prst="ellipse">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grpSp>
          <p:sp>
            <p:nvSpPr>
              <p:cNvPr id="212" name="Cube 211">
                <a:extLst>
                  <a:ext uri="{FF2B5EF4-FFF2-40B4-BE49-F238E27FC236}">
                    <a16:creationId xmlns:a16="http://schemas.microsoft.com/office/drawing/2014/main" id="{671CE488-1592-4DE5-B37A-1E5DF92B396B}"/>
                  </a:ext>
                </a:extLst>
              </p:cNvPr>
              <p:cNvSpPr/>
              <p:nvPr/>
            </p:nvSpPr>
            <p:spPr>
              <a:xfrm rot="16200000">
                <a:off x="5118763" y="213797"/>
                <a:ext cx="743559" cy="3331267"/>
              </a:xfrm>
              <a:prstGeom prst="cube">
                <a:avLst/>
              </a:prstGeom>
              <a:solidFill>
                <a:srgbClr val="4472C4">
                  <a:lumMod val="20000"/>
                  <a:lumOff val="8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grpSp>
            <p:nvGrpSpPr>
              <p:cNvPr id="213" name="Group 212">
                <a:extLst>
                  <a:ext uri="{FF2B5EF4-FFF2-40B4-BE49-F238E27FC236}">
                    <a16:creationId xmlns:a16="http://schemas.microsoft.com/office/drawing/2014/main" id="{231CD7D9-BE17-4933-9C2D-283FE31F66C8}"/>
                  </a:ext>
                </a:extLst>
              </p:cNvPr>
              <p:cNvGrpSpPr/>
              <p:nvPr/>
            </p:nvGrpSpPr>
            <p:grpSpPr>
              <a:xfrm>
                <a:off x="4322693" y="2007703"/>
                <a:ext cx="646043" cy="679175"/>
                <a:chOff x="3666711" y="4835387"/>
                <a:chExt cx="646043" cy="679175"/>
              </a:xfrm>
            </p:grpSpPr>
            <p:sp>
              <p:nvSpPr>
                <p:cNvPr id="222" name="Oval 221">
                  <a:extLst>
                    <a:ext uri="{FF2B5EF4-FFF2-40B4-BE49-F238E27FC236}">
                      <a16:creationId xmlns:a16="http://schemas.microsoft.com/office/drawing/2014/main" id="{BCE2BB2B-21EB-426E-89D5-1795F4BA135F}"/>
                    </a:ext>
                  </a:extLst>
                </p:cNvPr>
                <p:cNvSpPr/>
                <p:nvPr/>
              </p:nvSpPr>
              <p:spPr>
                <a:xfrm>
                  <a:off x="3666711" y="4835387"/>
                  <a:ext cx="586409" cy="586409"/>
                </a:xfrm>
                <a:prstGeom prst="ellipse">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223" name="Oval 222">
                  <a:extLst>
                    <a:ext uri="{FF2B5EF4-FFF2-40B4-BE49-F238E27FC236}">
                      <a16:creationId xmlns:a16="http://schemas.microsoft.com/office/drawing/2014/main" id="{26A30CFD-D0BF-46E9-A950-9E3E8AE4BB3F}"/>
                    </a:ext>
                  </a:extLst>
                </p:cNvPr>
                <p:cNvSpPr/>
                <p:nvPr/>
              </p:nvSpPr>
              <p:spPr>
                <a:xfrm>
                  <a:off x="3726345" y="4928153"/>
                  <a:ext cx="586409" cy="586409"/>
                </a:xfrm>
                <a:prstGeom prst="ellipse">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224" name="Oval 223">
                  <a:extLst>
                    <a:ext uri="{FF2B5EF4-FFF2-40B4-BE49-F238E27FC236}">
                      <a16:creationId xmlns:a16="http://schemas.microsoft.com/office/drawing/2014/main" id="{E440909F-958E-4D69-8ABC-E567869AE7A7}"/>
                    </a:ext>
                  </a:extLst>
                </p:cNvPr>
                <p:cNvSpPr/>
                <p:nvPr/>
              </p:nvSpPr>
              <p:spPr>
                <a:xfrm>
                  <a:off x="3824909" y="5010686"/>
                  <a:ext cx="417651" cy="421341"/>
                </a:xfrm>
                <a:prstGeom prst="ellipse">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grpSp>
          <p:grpSp>
            <p:nvGrpSpPr>
              <p:cNvPr id="214" name="Group 213">
                <a:extLst>
                  <a:ext uri="{FF2B5EF4-FFF2-40B4-BE49-F238E27FC236}">
                    <a16:creationId xmlns:a16="http://schemas.microsoft.com/office/drawing/2014/main" id="{387DBA45-2395-41F0-9344-E935342920C6}"/>
                  </a:ext>
                </a:extLst>
              </p:cNvPr>
              <p:cNvGrpSpPr/>
              <p:nvPr/>
            </p:nvGrpSpPr>
            <p:grpSpPr>
              <a:xfrm>
                <a:off x="5356778" y="2054084"/>
                <a:ext cx="646043" cy="679175"/>
                <a:chOff x="3666711" y="4835387"/>
                <a:chExt cx="646043" cy="679175"/>
              </a:xfrm>
            </p:grpSpPr>
            <p:sp>
              <p:nvSpPr>
                <p:cNvPr id="219" name="Oval 218">
                  <a:extLst>
                    <a:ext uri="{FF2B5EF4-FFF2-40B4-BE49-F238E27FC236}">
                      <a16:creationId xmlns:a16="http://schemas.microsoft.com/office/drawing/2014/main" id="{240FE4B1-9F12-4585-86CD-BF123CCEE661}"/>
                    </a:ext>
                  </a:extLst>
                </p:cNvPr>
                <p:cNvSpPr/>
                <p:nvPr/>
              </p:nvSpPr>
              <p:spPr>
                <a:xfrm>
                  <a:off x="3666711" y="4835387"/>
                  <a:ext cx="586409" cy="586409"/>
                </a:xfrm>
                <a:prstGeom prst="ellipse">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220" name="Oval 219">
                  <a:extLst>
                    <a:ext uri="{FF2B5EF4-FFF2-40B4-BE49-F238E27FC236}">
                      <a16:creationId xmlns:a16="http://schemas.microsoft.com/office/drawing/2014/main" id="{E5133918-EBB0-4998-A79B-D604D6A7EB12}"/>
                    </a:ext>
                  </a:extLst>
                </p:cNvPr>
                <p:cNvSpPr/>
                <p:nvPr/>
              </p:nvSpPr>
              <p:spPr>
                <a:xfrm>
                  <a:off x="3726345" y="4928153"/>
                  <a:ext cx="586409" cy="586409"/>
                </a:xfrm>
                <a:prstGeom prst="ellipse">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221" name="Oval 220">
                  <a:extLst>
                    <a:ext uri="{FF2B5EF4-FFF2-40B4-BE49-F238E27FC236}">
                      <a16:creationId xmlns:a16="http://schemas.microsoft.com/office/drawing/2014/main" id="{69BBBD69-B369-452D-A206-B0353B2F226A}"/>
                    </a:ext>
                  </a:extLst>
                </p:cNvPr>
                <p:cNvSpPr/>
                <p:nvPr/>
              </p:nvSpPr>
              <p:spPr>
                <a:xfrm>
                  <a:off x="3824909" y="5010686"/>
                  <a:ext cx="417651" cy="421341"/>
                </a:xfrm>
                <a:prstGeom prst="ellipse">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grpSp>
          <p:grpSp>
            <p:nvGrpSpPr>
              <p:cNvPr id="215" name="Group 214">
                <a:extLst>
                  <a:ext uri="{FF2B5EF4-FFF2-40B4-BE49-F238E27FC236}">
                    <a16:creationId xmlns:a16="http://schemas.microsoft.com/office/drawing/2014/main" id="{4A0ADC75-7074-497B-B955-6AC04153B63F}"/>
                  </a:ext>
                </a:extLst>
              </p:cNvPr>
              <p:cNvGrpSpPr/>
              <p:nvPr/>
            </p:nvGrpSpPr>
            <p:grpSpPr>
              <a:xfrm>
                <a:off x="6450497" y="2078933"/>
                <a:ext cx="646043" cy="679175"/>
                <a:chOff x="3666711" y="4835387"/>
                <a:chExt cx="646043" cy="679175"/>
              </a:xfrm>
            </p:grpSpPr>
            <p:sp>
              <p:nvSpPr>
                <p:cNvPr id="216" name="Oval 215">
                  <a:extLst>
                    <a:ext uri="{FF2B5EF4-FFF2-40B4-BE49-F238E27FC236}">
                      <a16:creationId xmlns:a16="http://schemas.microsoft.com/office/drawing/2014/main" id="{3BEE801B-13C2-4528-8472-1C224D29B345}"/>
                    </a:ext>
                  </a:extLst>
                </p:cNvPr>
                <p:cNvSpPr/>
                <p:nvPr/>
              </p:nvSpPr>
              <p:spPr>
                <a:xfrm>
                  <a:off x="3666711" y="4835387"/>
                  <a:ext cx="586409" cy="586409"/>
                </a:xfrm>
                <a:prstGeom prst="ellipse">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217" name="Oval 216">
                  <a:extLst>
                    <a:ext uri="{FF2B5EF4-FFF2-40B4-BE49-F238E27FC236}">
                      <a16:creationId xmlns:a16="http://schemas.microsoft.com/office/drawing/2014/main" id="{AC42A70F-DF61-4D3F-B7DC-B0567891B2EA}"/>
                    </a:ext>
                  </a:extLst>
                </p:cNvPr>
                <p:cNvSpPr/>
                <p:nvPr/>
              </p:nvSpPr>
              <p:spPr>
                <a:xfrm>
                  <a:off x="3726345" y="4928153"/>
                  <a:ext cx="586409" cy="586409"/>
                </a:xfrm>
                <a:prstGeom prst="ellipse">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218" name="Oval 217">
                  <a:extLst>
                    <a:ext uri="{FF2B5EF4-FFF2-40B4-BE49-F238E27FC236}">
                      <a16:creationId xmlns:a16="http://schemas.microsoft.com/office/drawing/2014/main" id="{2431EAEA-B50A-4E72-9BA2-A669261C2399}"/>
                    </a:ext>
                  </a:extLst>
                </p:cNvPr>
                <p:cNvSpPr/>
                <p:nvPr/>
              </p:nvSpPr>
              <p:spPr>
                <a:xfrm>
                  <a:off x="3824909" y="5010686"/>
                  <a:ext cx="417651" cy="421341"/>
                </a:xfrm>
                <a:prstGeom prst="ellipse">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grpSp>
        </p:grpSp>
        <p:sp>
          <p:nvSpPr>
            <p:cNvPr id="208" name="Arrow: Right 207">
              <a:extLst>
                <a:ext uri="{FF2B5EF4-FFF2-40B4-BE49-F238E27FC236}">
                  <a16:creationId xmlns:a16="http://schemas.microsoft.com/office/drawing/2014/main" id="{3C62B85A-5A7E-4875-ADEF-1D247139C3D0}"/>
                </a:ext>
              </a:extLst>
            </p:cNvPr>
            <p:cNvSpPr/>
            <p:nvPr/>
          </p:nvSpPr>
          <p:spPr>
            <a:xfrm flipH="1">
              <a:off x="4858734" y="3845027"/>
              <a:ext cx="876285" cy="215324"/>
            </a:xfrm>
            <a:prstGeom prst="right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grpSp>
      <p:grpSp>
        <p:nvGrpSpPr>
          <p:cNvPr id="231" name="Group 230">
            <a:extLst>
              <a:ext uri="{FF2B5EF4-FFF2-40B4-BE49-F238E27FC236}">
                <a16:creationId xmlns:a16="http://schemas.microsoft.com/office/drawing/2014/main" id="{3145F1F6-74DF-4A69-B0C7-3A33E77173CB}"/>
              </a:ext>
            </a:extLst>
          </p:cNvPr>
          <p:cNvGrpSpPr/>
          <p:nvPr/>
        </p:nvGrpSpPr>
        <p:grpSpPr>
          <a:xfrm>
            <a:off x="7714039" y="3137886"/>
            <a:ext cx="1016646" cy="1570543"/>
            <a:chOff x="7379519" y="3127628"/>
            <a:chExt cx="1016646" cy="1570543"/>
          </a:xfrm>
        </p:grpSpPr>
        <p:sp>
          <p:nvSpPr>
            <p:cNvPr id="232" name="Rectangle 231">
              <a:extLst>
                <a:ext uri="{FF2B5EF4-FFF2-40B4-BE49-F238E27FC236}">
                  <a16:creationId xmlns:a16="http://schemas.microsoft.com/office/drawing/2014/main" id="{93B21A74-27CB-439B-B437-0372F0E95DDF}"/>
                </a:ext>
              </a:extLst>
            </p:cNvPr>
            <p:cNvSpPr/>
            <p:nvPr/>
          </p:nvSpPr>
          <p:spPr>
            <a:xfrm>
              <a:off x="7379519" y="4282673"/>
              <a:ext cx="1016646" cy="415498"/>
            </a:xfrm>
            <a:prstGeom prst="rect">
              <a:avLst/>
            </a:prstGeom>
          </p:spPr>
          <p:txBody>
            <a:bodyPr wrap="square">
              <a:spAutoFit/>
            </a:bodyPr>
            <a:lstStyle/>
            <a:p>
              <a:pPr algn="ctr" defTabSz="914400"/>
              <a:r>
                <a:rPr lang="en-US" sz="1050" b="1">
                  <a:solidFill>
                    <a:prstClr val="black"/>
                  </a:solidFill>
                  <a:latin typeface="Calibri" panose="020F0502020204030204"/>
                </a:rPr>
                <a:t>Child Scout Rover</a:t>
              </a:r>
            </a:p>
          </p:txBody>
        </p:sp>
        <p:grpSp>
          <p:nvGrpSpPr>
            <p:cNvPr id="233" name="Group 232">
              <a:extLst>
                <a:ext uri="{FF2B5EF4-FFF2-40B4-BE49-F238E27FC236}">
                  <a16:creationId xmlns:a16="http://schemas.microsoft.com/office/drawing/2014/main" id="{92776AD6-D4A0-45C3-AFA9-5DA5F5199C14}"/>
                </a:ext>
              </a:extLst>
            </p:cNvPr>
            <p:cNvGrpSpPr/>
            <p:nvPr/>
          </p:nvGrpSpPr>
          <p:grpSpPr>
            <a:xfrm>
              <a:off x="7485594" y="3858569"/>
              <a:ext cx="680503" cy="319016"/>
              <a:chOff x="3824909" y="1507651"/>
              <a:chExt cx="3331267" cy="1250457"/>
            </a:xfrm>
          </p:grpSpPr>
          <p:grpSp>
            <p:nvGrpSpPr>
              <p:cNvPr id="236" name="Group 235">
                <a:extLst>
                  <a:ext uri="{FF2B5EF4-FFF2-40B4-BE49-F238E27FC236}">
                    <a16:creationId xmlns:a16="http://schemas.microsoft.com/office/drawing/2014/main" id="{D8789A30-ABBC-4444-8F39-918BF169ABB9}"/>
                  </a:ext>
                </a:extLst>
              </p:cNvPr>
              <p:cNvGrpSpPr/>
              <p:nvPr/>
            </p:nvGrpSpPr>
            <p:grpSpPr>
              <a:xfrm>
                <a:off x="3824909" y="1664802"/>
                <a:ext cx="646043" cy="679175"/>
                <a:chOff x="4575520" y="5430082"/>
                <a:chExt cx="646043" cy="679175"/>
              </a:xfrm>
            </p:grpSpPr>
            <p:sp>
              <p:nvSpPr>
                <p:cNvPr id="256" name="Oval 255">
                  <a:extLst>
                    <a:ext uri="{FF2B5EF4-FFF2-40B4-BE49-F238E27FC236}">
                      <a16:creationId xmlns:a16="http://schemas.microsoft.com/office/drawing/2014/main" id="{C13F5021-57C9-46B7-949C-94AE45DAFFCE}"/>
                    </a:ext>
                  </a:extLst>
                </p:cNvPr>
                <p:cNvSpPr/>
                <p:nvPr/>
              </p:nvSpPr>
              <p:spPr>
                <a:xfrm>
                  <a:off x="4575520" y="5430082"/>
                  <a:ext cx="586409" cy="586409"/>
                </a:xfrm>
                <a:prstGeom prst="ellipse">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257" name="Oval 256">
                  <a:extLst>
                    <a:ext uri="{FF2B5EF4-FFF2-40B4-BE49-F238E27FC236}">
                      <a16:creationId xmlns:a16="http://schemas.microsoft.com/office/drawing/2014/main" id="{37B6AF32-2A6A-468D-9CD6-BE96C2AEF938}"/>
                    </a:ext>
                  </a:extLst>
                </p:cNvPr>
                <p:cNvSpPr/>
                <p:nvPr/>
              </p:nvSpPr>
              <p:spPr>
                <a:xfrm>
                  <a:off x="4635154" y="5522848"/>
                  <a:ext cx="586409" cy="586409"/>
                </a:xfrm>
                <a:prstGeom prst="ellipse">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grpSp>
          <p:grpSp>
            <p:nvGrpSpPr>
              <p:cNvPr id="237" name="Group 236">
                <a:extLst>
                  <a:ext uri="{FF2B5EF4-FFF2-40B4-BE49-F238E27FC236}">
                    <a16:creationId xmlns:a16="http://schemas.microsoft.com/office/drawing/2014/main" id="{00165B31-AFCA-43BF-A9C1-B0C3716219A0}"/>
                  </a:ext>
                </a:extLst>
              </p:cNvPr>
              <p:cNvGrpSpPr/>
              <p:nvPr/>
            </p:nvGrpSpPr>
            <p:grpSpPr>
              <a:xfrm>
                <a:off x="4809505" y="1664802"/>
                <a:ext cx="646043" cy="679175"/>
                <a:chOff x="4575520" y="5430082"/>
                <a:chExt cx="646043" cy="679175"/>
              </a:xfrm>
            </p:grpSpPr>
            <p:sp>
              <p:nvSpPr>
                <p:cNvPr id="254" name="Oval 253">
                  <a:extLst>
                    <a:ext uri="{FF2B5EF4-FFF2-40B4-BE49-F238E27FC236}">
                      <a16:creationId xmlns:a16="http://schemas.microsoft.com/office/drawing/2014/main" id="{5CB1C738-BF8D-4A06-A2C5-363A540CE1A9}"/>
                    </a:ext>
                  </a:extLst>
                </p:cNvPr>
                <p:cNvSpPr/>
                <p:nvPr/>
              </p:nvSpPr>
              <p:spPr>
                <a:xfrm>
                  <a:off x="4575520" y="5430082"/>
                  <a:ext cx="586409" cy="586409"/>
                </a:xfrm>
                <a:prstGeom prst="ellipse">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255" name="Oval 254">
                  <a:extLst>
                    <a:ext uri="{FF2B5EF4-FFF2-40B4-BE49-F238E27FC236}">
                      <a16:creationId xmlns:a16="http://schemas.microsoft.com/office/drawing/2014/main" id="{80983A06-5DBF-4E56-8DB4-463895BE51DA}"/>
                    </a:ext>
                  </a:extLst>
                </p:cNvPr>
                <p:cNvSpPr/>
                <p:nvPr/>
              </p:nvSpPr>
              <p:spPr>
                <a:xfrm>
                  <a:off x="4635154" y="5522848"/>
                  <a:ext cx="586409" cy="586409"/>
                </a:xfrm>
                <a:prstGeom prst="ellipse">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grpSp>
          <p:grpSp>
            <p:nvGrpSpPr>
              <p:cNvPr id="238" name="Group 237">
                <a:extLst>
                  <a:ext uri="{FF2B5EF4-FFF2-40B4-BE49-F238E27FC236}">
                    <a16:creationId xmlns:a16="http://schemas.microsoft.com/office/drawing/2014/main" id="{B7306B37-12A1-4B52-BF71-38EF5E121FD2}"/>
                  </a:ext>
                </a:extLst>
              </p:cNvPr>
              <p:cNvGrpSpPr/>
              <p:nvPr/>
            </p:nvGrpSpPr>
            <p:grpSpPr>
              <a:xfrm>
                <a:off x="5794102" y="1654860"/>
                <a:ext cx="646043" cy="679175"/>
                <a:chOff x="4575520" y="5430082"/>
                <a:chExt cx="646043" cy="679175"/>
              </a:xfrm>
            </p:grpSpPr>
            <p:sp>
              <p:nvSpPr>
                <p:cNvPr id="252" name="Oval 251">
                  <a:extLst>
                    <a:ext uri="{FF2B5EF4-FFF2-40B4-BE49-F238E27FC236}">
                      <a16:creationId xmlns:a16="http://schemas.microsoft.com/office/drawing/2014/main" id="{B2ED9B5A-533A-4B67-B0E6-11399D213040}"/>
                    </a:ext>
                  </a:extLst>
                </p:cNvPr>
                <p:cNvSpPr/>
                <p:nvPr/>
              </p:nvSpPr>
              <p:spPr>
                <a:xfrm>
                  <a:off x="4575520" y="5430082"/>
                  <a:ext cx="586409" cy="586409"/>
                </a:xfrm>
                <a:prstGeom prst="ellipse">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253" name="Oval 252">
                  <a:extLst>
                    <a:ext uri="{FF2B5EF4-FFF2-40B4-BE49-F238E27FC236}">
                      <a16:creationId xmlns:a16="http://schemas.microsoft.com/office/drawing/2014/main" id="{6C40AE61-8E8F-42BF-AE6F-537974FDF1B1}"/>
                    </a:ext>
                  </a:extLst>
                </p:cNvPr>
                <p:cNvSpPr/>
                <p:nvPr/>
              </p:nvSpPr>
              <p:spPr>
                <a:xfrm>
                  <a:off x="4635154" y="5522848"/>
                  <a:ext cx="586409" cy="586409"/>
                </a:xfrm>
                <a:prstGeom prst="ellipse">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grpSp>
          <p:sp>
            <p:nvSpPr>
              <p:cNvPr id="239" name="Cube 238">
                <a:extLst>
                  <a:ext uri="{FF2B5EF4-FFF2-40B4-BE49-F238E27FC236}">
                    <a16:creationId xmlns:a16="http://schemas.microsoft.com/office/drawing/2014/main" id="{098031CD-49A7-4159-A4BD-D6D71C56E033}"/>
                  </a:ext>
                </a:extLst>
              </p:cNvPr>
              <p:cNvSpPr/>
              <p:nvPr/>
            </p:nvSpPr>
            <p:spPr>
              <a:xfrm rot="16200000">
                <a:off x="5118763" y="213797"/>
                <a:ext cx="743559" cy="3331267"/>
              </a:xfrm>
              <a:prstGeom prst="cube">
                <a:avLst/>
              </a:prstGeom>
              <a:solidFill>
                <a:srgbClr val="4472C4">
                  <a:lumMod val="20000"/>
                  <a:lumOff val="8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grpSp>
            <p:nvGrpSpPr>
              <p:cNvPr id="240" name="Group 239">
                <a:extLst>
                  <a:ext uri="{FF2B5EF4-FFF2-40B4-BE49-F238E27FC236}">
                    <a16:creationId xmlns:a16="http://schemas.microsoft.com/office/drawing/2014/main" id="{F648949A-948B-4645-A3C4-789D2FD46C0E}"/>
                  </a:ext>
                </a:extLst>
              </p:cNvPr>
              <p:cNvGrpSpPr/>
              <p:nvPr/>
            </p:nvGrpSpPr>
            <p:grpSpPr>
              <a:xfrm>
                <a:off x="4322693" y="2007703"/>
                <a:ext cx="646043" cy="679175"/>
                <a:chOff x="3666711" y="4835387"/>
                <a:chExt cx="646043" cy="679175"/>
              </a:xfrm>
            </p:grpSpPr>
            <p:sp>
              <p:nvSpPr>
                <p:cNvPr id="249" name="Oval 248">
                  <a:extLst>
                    <a:ext uri="{FF2B5EF4-FFF2-40B4-BE49-F238E27FC236}">
                      <a16:creationId xmlns:a16="http://schemas.microsoft.com/office/drawing/2014/main" id="{5A58A9F1-F010-4276-A693-CDE4E759B3DA}"/>
                    </a:ext>
                  </a:extLst>
                </p:cNvPr>
                <p:cNvSpPr/>
                <p:nvPr/>
              </p:nvSpPr>
              <p:spPr>
                <a:xfrm>
                  <a:off x="3666711" y="4835387"/>
                  <a:ext cx="586409" cy="586409"/>
                </a:xfrm>
                <a:prstGeom prst="ellipse">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250" name="Oval 249">
                  <a:extLst>
                    <a:ext uri="{FF2B5EF4-FFF2-40B4-BE49-F238E27FC236}">
                      <a16:creationId xmlns:a16="http://schemas.microsoft.com/office/drawing/2014/main" id="{980E14B4-77A1-4491-829C-DB07D42E4A04}"/>
                    </a:ext>
                  </a:extLst>
                </p:cNvPr>
                <p:cNvSpPr/>
                <p:nvPr/>
              </p:nvSpPr>
              <p:spPr>
                <a:xfrm>
                  <a:off x="3726345" y="4928153"/>
                  <a:ext cx="586409" cy="586409"/>
                </a:xfrm>
                <a:prstGeom prst="ellipse">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251" name="Oval 250">
                  <a:extLst>
                    <a:ext uri="{FF2B5EF4-FFF2-40B4-BE49-F238E27FC236}">
                      <a16:creationId xmlns:a16="http://schemas.microsoft.com/office/drawing/2014/main" id="{3863D5EC-A1B2-4595-ACAC-5F55E635EFA5}"/>
                    </a:ext>
                  </a:extLst>
                </p:cNvPr>
                <p:cNvSpPr/>
                <p:nvPr/>
              </p:nvSpPr>
              <p:spPr>
                <a:xfrm>
                  <a:off x="3824909" y="5010686"/>
                  <a:ext cx="417651" cy="421341"/>
                </a:xfrm>
                <a:prstGeom prst="ellipse">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grpSp>
          <p:grpSp>
            <p:nvGrpSpPr>
              <p:cNvPr id="241" name="Group 240">
                <a:extLst>
                  <a:ext uri="{FF2B5EF4-FFF2-40B4-BE49-F238E27FC236}">
                    <a16:creationId xmlns:a16="http://schemas.microsoft.com/office/drawing/2014/main" id="{DF955BBA-088A-4B30-9914-539E90C139CD}"/>
                  </a:ext>
                </a:extLst>
              </p:cNvPr>
              <p:cNvGrpSpPr/>
              <p:nvPr/>
            </p:nvGrpSpPr>
            <p:grpSpPr>
              <a:xfrm>
                <a:off x="5356778" y="2054084"/>
                <a:ext cx="646043" cy="679175"/>
                <a:chOff x="3666711" y="4835387"/>
                <a:chExt cx="646043" cy="679175"/>
              </a:xfrm>
            </p:grpSpPr>
            <p:sp>
              <p:nvSpPr>
                <p:cNvPr id="246" name="Oval 245">
                  <a:extLst>
                    <a:ext uri="{FF2B5EF4-FFF2-40B4-BE49-F238E27FC236}">
                      <a16:creationId xmlns:a16="http://schemas.microsoft.com/office/drawing/2014/main" id="{7CBEBFE6-DC7F-4D64-9CEF-CE17604564B3}"/>
                    </a:ext>
                  </a:extLst>
                </p:cNvPr>
                <p:cNvSpPr/>
                <p:nvPr/>
              </p:nvSpPr>
              <p:spPr>
                <a:xfrm>
                  <a:off x="3666711" y="4835387"/>
                  <a:ext cx="586409" cy="586409"/>
                </a:xfrm>
                <a:prstGeom prst="ellipse">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247" name="Oval 246">
                  <a:extLst>
                    <a:ext uri="{FF2B5EF4-FFF2-40B4-BE49-F238E27FC236}">
                      <a16:creationId xmlns:a16="http://schemas.microsoft.com/office/drawing/2014/main" id="{3EEA1F30-2C42-4318-85D4-A32C6409000B}"/>
                    </a:ext>
                  </a:extLst>
                </p:cNvPr>
                <p:cNvSpPr/>
                <p:nvPr/>
              </p:nvSpPr>
              <p:spPr>
                <a:xfrm>
                  <a:off x="3726345" y="4928153"/>
                  <a:ext cx="586409" cy="586409"/>
                </a:xfrm>
                <a:prstGeom prst="ellipse">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248" name="Oval 247">
                  <a:extLst>
                    <a:ext uri="{FF2B5EF4-FFF2-40B4-BE49-F238E27FC236}">
                      <a16:creationId xmlns:a16="http://schemas.microsoft.com/office/drawing/2014/main" id="{88002C92-BED0-4CBD-B8C5-BBA8AA3ED47A}"/>
                    </a:ext>
                  </a:extLst>
                </p:cNvPr>
                <p:cNvSpPr/>
                <p:nvPr/>
              </p:nvSpPr>
              <p:spPr>
                <a:xfrm>
                  <a:off x="3824909" y="5010686"/>
                  <a:ext cx="417651" cy="421341"/>
                </a:xfrm>
                <a:prstGeom prst="ellipse">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grpSp>
          <p:grpSp>
            <p:nvGrpSpPr>
              <p:cNvPr id="242" name="Group 241">
                <a:extLst>
                  <a:ext uri="{FF2B5EF4-FFF2-40B4-BE49-F238E27FC236}">
                    <a16:creationId xmlns:a16="http://schemas.microsoft.com/office/drawing/2014/main" id="{DF8C0F5F-E9CF-4FF2-B317-479624B17FA8}"/>
                  </a:ext>
                </a:extLst>
              </p:cNvPr>
              <p:cNvGrpSpPr/>
              <p:nvPr/>
            </p:nvGrpSpPr>
            <p:grpSpPr>
              <a:xfrm>
                <a:off x="6450497" y="2078933"/>
                <a:ext cx="646043" cy="679175"/>
                <a:chOff x="3666711" y="4835387"/>
                <a:chExt cx="646043" cy="679175"/>
              </a:xfrm>
            </p:grpSpPr>
            <p:sp>
              <p:nvSpPr>
                <p:cNvPr id="243" name="Oval 242">
                  <a:extLst>
                    <a:ext uri="{FF2B5EF4-FFF2-40B4-BE49-F238E27FC236}">
                      <a16:creationId xmlns:a16="http://schemas.microsoft.com/office/drawing/2014/main" id="{5D98ADB3-F76E-45EE-889D-71CD7A0DF3BE}"/>
                    </a:ext>
                  </a:extLst>
                </p:cNvPr>
                <p:cNvSpPr/>
                <p:nvPr/>
              </p:nvSpPr>
              <p:spPr>
                <a:xfrm>
                  <a:off x="3666711" y="4835387"/>
                  <a:ext cx="586409" cy="586409"/>
                </a:xfrm>
                <a:prstGeom prst="ellipse">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244" name="Oval 243">
                  <a:extLst>
                    <a:ext uri="{FF2B5EF4-FFF2-40B4-BE49-F238E27FC236}">
                      <a16:creationId xmlns:a16="http://schemas.microsoft.com/office/drawing/2014/main" id="{01DEDBAC-2B0A-45C7-8FC8-B3367C54E3A9}"/>
                    </a:ext>
                  </a:extLst>
                </p:cNvPr>
                <p:cNvSpPr/>
                <p:nvPr/>
              </p:nvSpPr>
              <p:spPr>
                <a:xfrm>
                  <a:off x="3726345" y="4928153"/>
                  <a:ext cx="586409" cy="586409"/>
                </a:xfrm>
                <a:prstGeom prst="ellipse">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245" name="Oval 244">
                  <a:extLst>
                    <a:ext uri="{FF2B5EF4-FFF2-40B4-BE49-F238E27FC236}">
                      <a16:creationId xmlns:a16="http://schemas.microsoft.com/office/drawing/2014/main" id="{4A8DA7E2-3DC6-4B3F-BDBC-6DE3D6913AAB}"/>
                    </a:ext>
                  </a:extLst>
                </p:cNvPr>
                <p:cNvSpPr/>
                <p:nvPr/>
              </p:nvSpPr>
              <p:spPr>
                <a:xfrm>
                  <a:off x="3824909" y="5010686"/>
                  <a:ext cx="417651" cy="421341"/>
                </a:xfrm>
                <a:prstGeom prst="ellipse">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grpSp>
        </p:grpSp>
        <p:pic>
          <p:nvPicPr>
            <p:cNvPr id="234" name="Graphic 233" descr="Wi-Fi">
              <a:extLst>
                <a:ext uri="{FF2B5EF4-FFF2-40B4-BE49-F238E27FC236}">
                  <a16:creationId xmlns:a16="http://schemas.microsoft.com/office/drawing/2014/main" id="{80E56457-ABFD-4AA4-823B-1DC61F88A5F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99449" y="3140460"/>
              <a:ext cx="645879" cy="650006"/>
            </a:xfrm>
            <a:prstGeom prst="rect">
              <a:avLst/>
            </a:prstGeom>
          </p:spPr>
        </p:pic>
        <p:sp>
          <p:nvSpPr>
            <p:cNvPr id="235" name="Multiplication Sign 234">
              <a:extLst>
                <a:ext uri="{FF2B5EF4-FFF2-40B4-BE49-F238E27FC236}">
                  <a16:creationId xmlns:a16="http://schemas.microsoft.com/office/drawing/2014/main" id="{BC877A10-AD21-4970-ACD0-1BDFB880BD86}"/>
                </a:ext>
              </a:extLst>
            </p:cNvPr>
            <p:cNvSpPr/>
            <p:nvPr/>
          </p:nvSpPr>
          <p:spPr>
            <a:xfrm>
              <a:off x="7620622" y="3127628"/>
              <a:ext cx="623704" cy="681344"/>
            </a:xfrm>
            <a:prstGeom prst="mathMultiply">
              <a:avLst>
                <a:gd name="adj1" fmla="val 11139"/>
              </a:avLst>
            </a:prstGeom>
            <a:solidFill>
              <a:srgbClr val="FF0000"/>
            </a:solidFill>
            <a:ln w="12700" cap="flat" cmpd="sng" algn="ctr">
              <a:solidFill>
                <a:srgbClr val="FF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grpSp>
      <p:grpSp>
        <p:nvGrpSpPr>
          <p:cNvPr id="258" name="Group 257">
            <a:extLst>
              <a:ext uri="{FF2B5EF4-FFF2-40B4-BE49-F238E27FC236}">
                <a16:creationId xmlns:a16="http://schemas.microsoft.com/office/drawing/2014/main" id="{A9E0E07D-E8D9-41EF-BAA4-8319DF8D9EAA}"/>
              </a:ext>
            </a:extLst>
          </p:cNvPr>
          <p:cNvGrpSpPr/>
          <p:nvPr/>
        </p:nvGrpSpPr>
        <p:grpSpPr>
          <a:xfrm>
            <a:off x="1934318" y="3165327"/>
            <a:ext cx="1982059" cy="1106635"/>
            <a:chOff x="2573553" y="3164040"/>
            <a:chExt cx="1982059" cy="1106635"/>
          </a:xfrm>
        </p:grpSpPr>
        <p:sp>
          <p:nvSpPr>
            <p:cNvPr id="259" name="Star: 4 Points 258">
              <a:extLst>
                <a:ext uri="{FF2B5EF4-FFF2-40B4-BE49-F238E27FC236}">
                  <a16:creationId xmlns:a16="http://schemas.microsoft.com/office/drawing/2014/main" id="{2C16259F-ED55-4DC2-BC1B-4BAF5276D7B2}"/>
                </a:ext>
              </a:extLst>
            </p:cNvPr>
            <p:cNvSpPr/>
            <p:nvPr/>
          </p:nvSpPr>
          <p:spPr>
            <a:xfrm>
              <a:off x="2961656" y="3784403"/>
              <a:ext cx="366754" cy="366754"/>
            </a:xfrm>
            <a:prstGeom prst="star4">
              <a:avLst/>
            </a:prstGeom>
            <a:solidFill>
              <a:srgbClr val="00B0F0"/>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srgbClr val="0070C0"/>
                </a:solidFill>
                <a:latin typeface="Calibri" panose="020F0502020204030204"/>
              </a:endParaRPr>
            </a:p>
          </p:txBody>
        </p:sp>
        <p:sp>
          <p:nvSpPr>
            <p:cNvPr id="260" name="Rectangle 259">
              <a:extLst>
                <a:ext uri="{FF2B5EF4-FFF2-40B4-BE49-F238E27FC236}">
                  <a16:creationId xmlns:a16="http://schemas.microsoft.com/office/drawing/2014/main" id="{BF30B9CF-52E2-4873-BA67-9B34E7D9F91D}"/>
                </a:ext>
              </a:extLst>
            </p:cNvPr>
            <p:cNvSpPr/>
            <p:nvPr/>
          </p:nvSpPr>
          <p:spPr>
            <a:xfrm>
              <a:off x="2573553" y="3248679"/>
              <a:ext cx="1016646" cy="415498"/>
            </a:xfrm>
            <a:prstGeom prst="rect">
              <a:avLst/>
            </a:prstGeom>
          </p:spPr>
          <p:txBody>
            <a:bodyPr wrap="square">
              <a:spAutoFit/>
            </a:bodyPr>
            <a:lstStyle/>
            <a:p>
              <a:pPr algn="ctr" defTabSz="914400"/>
              <a:r>
                <a:rPr lang="en-US" sz="1050" b="1">
                  <a:solidFill>
                    <a:prstClr val="black"/>
                  </a:solidFill>
                  <a:latin typeface="Calibri" panose="020F0502020204030204"/>
                </a:rPr>
                <a:t>Last recorded </a:t>
              </a:r>
              <a:r>
                <a:rPr lang="en-US" sz="1050" b="1" err="1">
                  <a:solidFill>
                    <a:prstClr val="black"/>
                  </a:solidFill>
                  <a:latin typeface="Calibri" panose="020F0502020204030204"/>
                </a:rPr>
                <a:t>Pathpoint</a:t>
              </a:r>
              <a:endParaRPr lang="en-US" sz="1050" b="1">
                <a:solidFill>
                  <a:prstClr val="black"/>
                </a:solidFill>
                <a:latin typeface="Calibri" panose="020F0502020204030204"/>
              </a:endParaRPr>
            </a:p>
          </p:txBody>
        </p:sp>
        <p:sp>
          <p:nvSpPr>
            <p:cNvPr id="261" name="Star: 5 Points 260">
              <a:extLst>
                <a:ext uri="{FF2B5EF4-FFF2-40B4-BE49-F238E27FC236}">
                  <a16:creationId xmlns:a16="http://schemas.microsoft.com/office/drawing/2014/main" id="{93D3330F-58F6-4E51-9EF7-41F14D26A2F0}"/>
                </a:ext>
              </a:extLst>
            </p:cNvPr>
            <p:cNvSpPr/>
            <p:nvPr/>
          </p:nvSpPr>
          <p:spPr>
            <a:xfrm>
              <a:off x="3820792" y="3842836"/>
              <a:ext cx="327801" cy="303708"/>
            </a:xfrm>
            <a:prstGeom prst="star5">
              <a:avLst/>
            </a:prstGeom>
            <a:solidFill>
              <a:srgbClr val="FFC000"/>
            </a:solidFill>
            <a:ln w="28575"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262" name="Rectangle 261">
              <a:extLst>
                <a:ext uri="{FF2B5EF4-FFF2-40B4-BE49-F238E27FC236}">
                  <a16:creationId xmlns:a16="http://schemas.microsoft.com/office/drawing/2014/main" id="{F9E07F93-10A8-415D-9DBF-8C012D33171C}"/>
                </a:ext>
              </a:extLst>
            </p:cNvPr>
            <p:cNvSpPr/>
            <p:nvPr/>
          </p:nvSpPr>
          <p:spPr>
            <a:xfrm>
              <a:off x="3689684" y="3210103"/>
              <a:ext cx="865928" cy="577081"/>
            </a:xfrm>
            <a:prstGeom prst="rect">
              <a:avLst/>
            </a:prstGeom>
          </p:spPr>
          <p:txBody>
            <a:bodyPr wrap="square">
              <a:spAutoFit/>
            </a:bodyPr>
            <a:lstStyle/>
            <a:p>
              <a:pPr algn="ctr" defTabSz="914400"/>
              <a:r>
                <a:rPr lang="en-US" sz="1050" b="1">
                  <a:solidFill>
                    <a:prstClr val="black"/>
                  </a:solidFill>
                  <a:latin typeface="Calibri" panose="020F0502020204030204"/>
                </a:rPr>
                <a:t>Temporary location of Interest</a:t>
              </a:r>
            </a:p>
          </p:txBody>
        </p:sp>
        <p:sp>
          <p:nvSpPr>
            <p:cNvPr id="263" name="Rectangle 262">
              <a:extLst>
                <a:ext uri="{FF2B5EF4-FFF2-40B4-BE49-F238E27FC236}">
                  <a16:creationId xmlns:a16="http://schemas.microsoft.com/office/drawing/2014/main" id="{ED3CA011-DB14-4D28-A631-E9B439F648F8}"/>
                </a:ext>
              </a:extLst>
            </p:cNvPr>
            <p:cNvSpPr/>
            <p:nvPr/>
          </p:nvSpPr>
          <p:spPr>
            <a:xfrm>
              <a:off x="3397773" y="3685900"/>
              <a:ext cx="366487" cy="584775"/>
            </a:xfrm>
            <a:prstGeom prst="rect">
              <a:avLst/>
            </a:prstGeom>
          </p:spPr>
          <p:txBody>
            <a:bodyPr wrap="square">
              <a:spAutoFit/>
            </a:bodyPr>
            <a:lstStyle/>
            <a:p>
              <a:pPr algn="ctr" defTabSz="914400"/>
              <a:r>
                <a:rPr lang="en-US" sz="3200" b="1">
                  <a:solidFill>
                    <a:prstClr val="black"/>
                  </a:solidFill>
                  <a:latin typeface="Calibri" panose="020F0502020204030204"/>
                </a:rPr>
                <a:t>=</a:t>
              </a:r>
            </a:p>
          </p:txBody>
        </p:sp>
        <p:sp>
          <p:nvSpPr>
            <p:cNvPr id="264" name="Rectangle 263">
              <a:extLst>
                <a:ext uri="{FF2B5EF4-FFF2-40B4-BE49-F238E27FC236}">
                  <a16:creationId xmlns:a16="http://schemas.microsoft.com/office/drawing/2014/main" id="{10C5C6C6-ADB3-4CE2-B5BF-0BBFB86E102E}"/>
                </a:ext>
              </a:extLst>
            </p:cNvPr>
            <p:cNvSpPr/>
            <p:nvPr/>
          </p:nvSpPr>
          <p:spPr>
            <a:xfrm>
              <a:off x="3389259" y="3164040"/>
              <a:ext cx="409044" cy="584775"/>
            </a:xfrm>
            <a:prstGeom prst="rect">
              <a:avLst/>
            </a:prstGeom>
          </p:spPr>
          <p:txBody>
            <a:bodyPr wrap="square">
              <a:spAutoFit/>
            </a:bodyPr>
            <a:lstStyle/>
            <a:p>
              <a:pPr algn="ctr" defTabSz="914400"/>
              <a:r>
                <a:rPr lang="en-US" sz="3200" b="1">
                  <a:solidFill>
                    <a:prstClr val="black"/>
                  </a:solidFill>
                  <a:latin typeface="Calibri" panose="020F0502020204030204"/>
                </a:rPr>
                <a:t>=</a:t>
              </a:r>
            </a:p>
          </p:txBody>
        </p:sp>
      </p:grpSp>
      <p:grpSp>
        <p:nvGrpSpPr>
          <p:cNvPr id="265" name="Group 264">
            <a:extLst>
              <a:ext uri="{FF2B5EF4-FFF2-40B4-BE49-F238E27FC236}">
                <a16:creationId xmlns:a16="http://schemas.microsoft.com/office/drawing/2014/main" id="{24D2C071-A40A-48F2-B17D-D73A3B15040A}"/>
              </a:ext>
            </a:extLst>
          </p:cNvPr>
          <p:cNvGrpSpPr/>
          <p:nvPr/>
        </p:nvGrpSpPr>
        <p:grpSpPr>
          <a:xfrm>
            <a:off x="3977098" y="2781402"/>
            <a:ext cx="1052063" cy="1391626"/>
            <a:chOff x="4449347" y="2770215"/>
            <a:chExt cx="1052063" cy="1391626"/>
          </a:xfrm>
        </p:grpSpPr>
        <p:grpSp>
          <p:nvGrpSpPr>
            <p:cNvPr id="266" name="Group 265">
              <a:extLst>
                <a:ext uri="{FF2B5EF4-FFF2-40B4-BE49-F238E27FC236}">
                  <a16:creationId xmlns:a16="http://schemas.microsoft.com/office/drawing/2014/main" id="{37F6BB31-D92D-4A6D-8161-C180E45B801D}"/>
                </a:ext>
              </a:extLst>
            </p:cNvPr>
            <p:cNvGrpSpPr/>
            <p:nvPr/>
          </p:nvGrpSpPr>
          <p:grpSpPr>
            <a:xfrm flipH="1">
              <a:off x="4449347" y="3842825"/>
              <a:ext cx="703578" cy="319016"/>
              <a:chOff x="3824909" y="1507651"/>
              <a:chExt cx="3331267" cy="1250457"/>
            </a:xfrm>
          </p:grpSpPr>
          <p:grpSp>
            <p:nvGrpSpPr>
              <p:cNvPr id="269" name="Group 268">
                <a:extLst>
                  <a:ext uri="{FF2B5EF4-FFF2-40B4-BE49-F238E27FC236}">
                    <a16:creationId xmlns:a16="http://schemas.microsoft.com/office/drawing/2014/main" id="{83299E15-4A92-4327-B8B4-2920C7E5ABDB}"/>
                  </a:ext>
                </a:extLst>
              </p:cNvPr>
              <p:cNvGrpSpPr/>
              <p:nvPr/>
            </p:nvGrpSpPr>
            <p:grpSpPr>
              <a:xfrm>
                <a:off x="3824909" y="1664802"/>
                <a:ext cx="646043" cy="679175"/>
                <a:chOff x="4575520" y="5430082"/>
                <a:chExt cx="646043" cy="679175"/>
              </a:xfrm>
            </p:grpSpPr>
            <p:sp>
              <p:nvSpPr>
                <p:cNvPr id="289" name="Oval 288">
                  <a:extLst>
                    <a:ext uri="{FF2B5EF4-FFF2-40B4-BE49-F238E27FC236}">
                      <a16:creationId xmlns:a16="http://schemas.microsoft.com/office/drawing/2014/main" id="{5C3811E6-4BD3-4914-970A-B22D4701CB02}"/>
                    </a:ext>
                  </a:extLst>
                </p:cNvPr>
                <p:cNvSpPr/>
                <p:nvPr/>
              </p:nvSpPr>
              <p:spPr>
                <a:xfrm>
                  <a:off x="4575520" y="5430082"/>
                  <a:ext cx="586409" cy="586409"/>
                </a:xfrm>
                <a:prstGeom prst="ellipse">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290" name="Oval 289">
                  <a:extLst>
                    <a:ext uri="{FF2B5EF4-FFF2-40B4-BE49-F238E27FC236}">
                      <a16:creationId xmlns:a16="http://schemas.microsoft.com/office/drawing/2014/main" id="{9FAEFC31-2700-481F-8B90-ED19CC116195}"/>
                    </a:ext>
                  </a:extLst>
                </p:cNvPr>
                <p:cNvSpPr/>
                <p:nvPr/>
              </p:nvSpPr>
              <p:spPr>
                <a:xfrm>
                  <a:off x="4635154" y="5522848"/>
                  <a:ext cx="586409" cy="586409"/>
                </a:xfrm>
                <a:prstGeom prst="ellipse">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grpSp>
          <p:grpSp>
            <p:nvGrpSpPr>
              <p:cNvPr id="270" name="Group 269">
                <a:extLst>
                  <a:ext uri="{FF2B5EF4-FFF2-40B4-BE49-F238E27FC236}">
                    <a16:creationId xmlns:a16="http://schemas.microsoft.com/office/drawing/2014/main" id="{0B2473D4-F5CB-4A3F-9872-1028A60AFEEE}"/>
                  </a:ext>
                </a:extLst>
              </p:cNvPr>
              <p:cNvGrpSpPr/>
              <p:nvPr/>
            </p:nvGrpSpPr>
            <p:grpSpPr>
              <a:xfrm>
                <a:off x="4809505" y="1664802"/>
                <a:ext cx="646043" cy="679175"/>
                <a:chOff x="4575520" y="5430082"/>
                <a:chExt cx="646043" cy="679175"/>
              </a:xfrm>
            </p:grpSpPr>
            <p:sp>
              <p:nvSpPr>
                <p:cNvPr id="287" name="Oval 286">
                  <a:extLst>
                    <a:ext uri="{FF2B5EF4-FFF2-40B4-BE49-F238E27FC236}">
                      <a16:creationId xmlns:a16="http://schemas.microsoft.com/office/drawing/2014/main" id="{48A860B3-0589-43A8-B95A-E630F8C51068}"/>
                    </a:ext>
                  </a:extLst>
                </p:cNvPr>
                <p:cNvSpPr/>
                <p:nvPr/>
              </p:nvSpPr>
              <p:spPr>
                <a:xfrm>
                  <a:off x="4575520" y="5430082"/>
                  <a:ext cx="586409" cy="586409"/>
                </a:xfrm>
                <a:prstGeom prst="ellipse">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288" name="Oval 287">
                  <a:extLst>
                    <a:ext uri="{FF2B5EF4-FFF2-40B4-BE49-F238E27FC236}">
                      <a16:creationId xmlns:a16="http://schemas.microsoft.com/office/drawing/2014/main" id="{15E1EB24-4062-467D-8F05-B64F5BBBC9FD}"/>
                    </a:ext>
                  </a:extLst>
                </p:cNvPr>
                <p:cNvSpPr/>
                <p:nvPr/>
              </p:nvSpPr>
              <p:spPr>
                <a:xfrm>
                  <a:off x="4635154" y="5522848"/>
                  <a:ext cx="586409" cy="586409"/>
                </a:xfrm>
                <a:prstGeom prst="ellipse">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grpSp>
          <p:grpSp>
            <p:nvGrpSpPr>
              <p:cNvPr id="271" name="Group 270">
                <a:extLst>
                  <a:ext uri="{FF2B5EF4-FFF2-40B4-BE49-F238E27FC236}">
                    <a16:creationId xmlns:a16="http://schemas.microsoft.com/office/drawing/2014/main" id="{9503F1B5-963B-45DD-AA22-156E29894E90}"/>
                  </a:ext>
                </a:extLst>
              </p:cNvPr>
              <p:cNvGrpSpPr/>
              <p:nvPr/>
            </p:nvGrpSpPr>
            <p:grpSpPr>
              <a:xfrm>
                <a:off x="5794102" y="1654860"/>
                <a:ext cx="646043" cy="679175"/>
                <a:chOff x="4575520" y="5430082"/>
                <a:chExt cx="646043" cy="679175"/>
              </a:xfrm>
            </p:grpSpPr>
            <p:sp>
              <p:nvSpPr>
                <p:cNvPr id="285" name="Oval 284">
                  <a:extLst>
                    <a:ext uri="{FF2B5EF4-FFF2-40B4-BE49-F238E27FC236}">
                      <a16:creationId xmlns:a16="http://schemas.microsoft.com/office/drawing/2014/main" id="{8399694F-DDB8-4744-AF1E-84FC43451F99}"/>
                    </a:ext>
                  </a:extLst>
                </p:cNvPr>
                <p:cNvSpPr/>
                <p:nvPr/>
              </p:nvSpPr>
              <p:spPr>
                <a:xfrm>
                  <a:off x="4575520" y="5430082"/>
                  <a:ext cx="586409" cy="586409"/>
                </a:xfrm>
                <a:prstGeom prst="ellipse">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286" name="Oval 285">
                  <a:extLst>
                    <a:ext uri="{FF2B5EF4-FFF2-40B4-BE49-F238E27FC236}">
                      <a16:creationId xmlns:a16="http://schemas.microsoft.com/office/drawing/2014/main" id="{A4148BE6-D83A-4F40-A1ED-6DA99907E96A}"/>
                    </a:ext>
                  </a:extLst>
                </p:cNvPr>
                <p:cNvSpPr/>
                <p:nvPr/>
              </p:nvSpPr>
              <p:spPr>
                <a:xfrm>
                  <a:off x="4635154" y="5522848"/>
                  <a:ext cx="586409" cy="586409"/>
                </a:xfrm>
                <a:prstGeom prst="ellipse">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grpSp>
          <p:sp>
            <p:nvSpPr>
              <p:cNvPr id="272" name="Cube 271">
                <a:extLst>
                  <a:ext uri="{FF2B5EF4-FFF2-40B4-BE49-F238E27FC236}">
                    <a16:creationId xmlns:a16="http://schemas.microsoft.com/office/drawing/2014/main" id="{4B3ED1B6-8EEB-4E69-8D61-168B0FB5A17E}"/>
                  </a:ext>
                </a:extLst>
              </p:cNvPr>
              <p:cNvSpPr/>
              <p:nvPr/>
            </p:nvSpPr>
            <p:spPr>
              <a:xfrm rot="16200000">
                <a:off x="5118763" y="213797"/>
                <a:ext cx="743559" cy="3331267"/>
              </a:xfrm>
              <a:prstGeom prst="cube">
                <a:avLst/>
              </a:prstGeom>
              <a:solidFill>
                <a:srgbClr val="4472C4">
                  <a:lumMod val="20000"/>
                  <a:lumOff val="8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grpSp>
            <p:nvGrpSpPr>
              <p:cNvPr id="273" name="Group 272">
                <a:extLst>
                  <a:ext uri="{FF2B5EF4-FFF2-40B4-BE49-F238E27FC236}">
                    <a16:creationId xmlns:a16="http://schemas.microsoft.com/office/drawing/2014/main" id="{F9CBB772-9BC6-4EBA-B805-E56B509C71B3}"/>
                  </a:ext>
                </a:extLst>
              </p:cNvPr>
              <p:cNvGrpSpPr/>
              <p:nvPr/>
            </p:nvGrpSpPr>
            <p:grpSpPr>
              <a:xfrm>
                <a:off x="4322693" y="2007703"/>
                <a:ext cx="646043" cy="679175"/>
                <a:chOff x="3666711" y="4835387"/>
                <a:chExt cx="646043" cy="679175"/>
              </a:xfrm>
            </p:grpSpPr>
            <p:sp>
              <p:nvSpPr>
                <p:cNvPr id="282" name="Oval 281">
                  <a:extLst>
                    <a:ext uri="{FF2B5EF4-FFF2-40B4-BE49-F238E27FC236}">
                      <a16:creationId xmlns:a16="http://schemas.microsoft.com/office/drawing/2014/main" id="{E7EA8E29-0B63-41A3-9A19-07F822AC095B}"/>
                    </a:ext>
                  </a:extLst>
                </p:cNvPr>
                <p:cNvSpPr/>
                <p:nvPr/>
              </p:nvSpPr>
              <p:spPr>
                <a:xfrm>
                  <a:off x="3666711" y="4835387"/>
                  <a:ext cx="586409" cy="586409"/>
                </a:xfrm>
                <a:prstGeom prst="ellipse">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283" name="Oval 282">
                  <a:extLst>
                    <a:ext uri="{FF2B5EF4-FFF2-40B4-BE49-F238E27FC236}">
                      <a16:creationId xmlns:a16="http://schemas.microsoft.com/office/drawing/2014/main" id="{6413249C-00BC-420A-9A09-53CE2B23D60C}"/>
                    </a:ext>
                  </a:extLst>
                </p:cNvPr>
                <p:cNvSpPr/>
                <p:nvPr/>
              </p:nvSpPr>
              <p:spPr>
                <a:xfrm>
                  <a:off x="3726345" y="4928153"/>
                  <a:ext cx="586409" cy="586409"/>
                </a:xfrm>
                <a:prstGeom prst="ellipse">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284" name="Oval 283">
                  <a:extLst>
                    <a:ext uri="{FF2B5EF4-FFF2-40B4-BE49-F238E27FC236}">
                      <a16:creationId xmlns:a16="http://schemas.microsoft.com/office/drawing/2014/main" id="{1B324F26-5D51-44CF-9128-359D433DD1F6}"/>
                    </a:ext>
                  </a:extLst>
                </p:cNvPr>
                <p:cNvSpPr/>
                <p:nvPr/>
              </p:nvSpPr>
              <p:spPr>
                <a:xfrm>
                  <a:off x="3824909" y="5010686"/>
                  <a:ext cx="417651" cy="421341"/>
                </a:xfrm>
                <a:prstGeom prst="ellipse">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grpSp>
          <p:grpSp>
            <p:nvGrpSpPr>
              <p:cNvPr id="274" name="Group 273">
                <a:extLst>
                  <a:ext uri="{FF2B5EF4-FFF2-40B4-BE49-F238E27FC236}">
                    <a16:creationId xmlns:a16="http://schemas.microsoft.com/office/drawing/2014/main" id="{24DBD9C0-5784-4CA6-AA2F-B66158151A3B}"/>
                  </a:ext>
                </a:extLst>
              </p:cNvPr>
              <p:cNvGrpSpPr/>
              <p:nvPr/>
            </p:nvGrpSpPr>
            <p:grpSpPr>
              <a:xfrm>
                <a:off x="5356778" y="2054084"/>
                <a:ext cx="646043" cy="679175"/>
                <a:chOff x="3666711" y="4835387"/>
                <a:chExt cx="646043" cy="679175"/>
              </a:xfrm>
            </p:grpSpPr>
            <p:sp>
              <p:nvSpPr>
                <p:cNvPr id="279" name="Oval 278">
                  <a:extLst>
                    <a:ext uri="{FF2B5EF4-FFF2-40B4-BE49-F238E27FC236}">
                      <a16:creationId xmlns:a16="http://schemas.microsoft.com/office/drawing/2014/main" id="{3F97CAB1-8974-4E95-BD2B-5EBE257D111B}"/>
                    </a:ext>
                  </a:extLst>
                </p:cNvPr>
                <p:cNvSpPr/>
                <p:nvPr/>
              </p:nvSpPr>
              <p:spPr>
                <a:xfrm>
                  <a:off x="3666711" y="4835387"/>
                  <a:ext cx="586409" cy="586409"/>
                </a:xfrm>
                <a:prstGeom prst="ellipse">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280" name="Oval 279">
                  <a:extLst>
                    <a:ext uri="{FF2B5EF4-FFF2-40B4-BE49-F238E27FC236}">
                      <a16:creationId xmlns:a16="http://schemas.microsoft.com/office/drawing/2014/main" id="{3CC70F44-BA83-40F6-BB46-0BED6DCFF3BA}"/>
                    </a:ext>
                  </a:extLst>
                </p:cNvPr>
                <p:cNvSpPr/>
                <p:nvPr/>
              </p:nvSpPr>
              <p:spPr>
                <a:xfrm>
                  <a:off x="3726345" y="4928153"/>
                  <a:ext cx="586409" cy="586409"/>
                </a:xfrm>
                <a:prstGeom prst="ellipse">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281" name="Oval 280">
                  <a:extLst>
                    <a:ext uri="{FF2B5EF4-FFF2-40B4-BE49-F238E27FC236}">
                      <a16:creationId xmlns:a16="http://schemas.microsoft.com/office/drawing/2014/main" id="{96F86E92-3EA5-49FE-8EBE-A66B4E356397}"/>
                    </a:ext>
                  </a:extLst>
                </p:cNvPr>
                <p:cNvSpPr/>
                <p:nvPr/>
              </p:nvSpPr>
              <p:spPr>
                <a:xfrm>
                  <a:off x="3824909" y="5010686"/>
                  <a:ext cx="417651" cy="421341"/>
                </a:xfrm>
                <a:prstGeom prst="ellipse">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grpSp>
          <p:grpSp>
            <p:nvGrpSpPr>
              <p:cNvPr id="275" name="Group 274">
                <a:extLst>
                  <a:ext uri="{FF2B5EF4-FFF2-40B4-BE49-F238E27FC236}">
                    <a16:creationId xmlns:a16="http://schemas.microsoft.com/office/drawing/2014/main" id="{6063A636-CF54-4571-AA75-8E445F3AAB04}"/>
                  </a:ext>
                </a:extLst>
              </p:cNvPr>
              <p:cNvGrpSpPr/>
              <p:nvPr/>
            </p:nvGrpSpPr>
            <p:grpSpPr>
              <a:xfrm>
                <a:off x="6450497" y="2078933"/>
                <a:ext cx="646043" cy="679175"/>
                <a:chOff x="3666711" y="4835387"/>
                <a:chExt cx="646043" cy="679175"/>
              </a:xfrm>
            </p:grpSpPr>
            <p:sp>
              <p:nvSpPr>
                <p:cNvPr id="276" name="Oval 275">
                  <a:extLst>
                    <a:ext uri="{FF2B5EF4-FFF2-40B4-BE49-F238E27FC236}">
                      <a16:creationId xmlns:a16="http://schemas.microsoft.com/office/drawing/2014/main" id="{F83C991B-0821-4347-ADF7-DE2BEFAAC4B2}"/>
                    </a:ext>
                  </a:extLst>
                </p:cNvPr>
                <p:cNvSpPr/>
                <p:nvPr/>
              </p:nvSpPr>
              <p:spPr>
                <a:xfrm>
                  <a:off x="3666711" y="4835387"/>
                  <a:ext cx="586409" cy="586409"/>
                </a:xfrm>
                <a:prstGeom prst="ellipse">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277" name="Oval 276">
                  <a:extLst>
                    <a:ext uri="{FF2B5EF4-FFF2-40B4-BE49-F238E27FC236}">
                      <a16:creationId xmlns:a16="http://schemas.microsoft.com/office/drawing/2014/main" id="{362A933A-58D0-43A0-BF4C-B6B282963561}"/>
                    </a:ext>
                  </a:extLst>
                </p:cNvPr>
                <p:cNvSpPr/>
                <p:nvPr/>
              </p:nvSpPr>
              <p:spPr>
                <a:xfrm>
                  <a:off x="3726345" y="4928153"/>
                  <a:ext cx="586409" cy="586409"/>
                </a:xfrm>
                <a:prstGeom prst="ellipse">
                  <a:avLst/>
                </a:prstGeom>
                <a:solidFill>
                  <a:srgbClr val="E7E6E6">
                    <a:lumMod val="50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278" name="Oval 277">
                  <a:extLst>
                    <a:ext uri="{FF2B5EF4-FFF2-40B4-BE49-F238E27FC236}">
                      <a16:creationId xmlns:a16="http://schemas.microsoft.com/office/drawing/2014/main" id="{7C6213A5-1D01-488D-B148-53FDA8431621}"/>
                    </a:ext>
                  </a:extLst>
                </p:cNvPr>
                <p:cNvSpPr/>
                <p:nvPr/>
              </p:nvSpPr>
              <p:spPr>
                <a:xfrm>
                  <a:off x="3824909" y="5010686"/>
                  <a:ext cx="417651" cy="421341"/>
                </a:xfrm>
                <a:prstGeom prst="ellipse">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grpSp>
        </p:grpSp>
        <p:pic>
          <p:nvPicPr>
            <p:cNvPr id="267" name="Graphic 266" descr="Wi-Fi">
              <a:extLst>
                <a:ext uri="{FF2B5EF4-FFF2-40B4-BE49-F238E27FC236}">
                  <a16:creationId xmlns:a16="http://schemas.microsoft.com/office/drawing/2014/main" id="{7B55B84C-A608-4E61-AD9C-98C976CBA250}"/>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22034" y="3223472"/>
              <a:ext cx="645879" cy="650006"/>
            </a:xfrm>
            <a:prstGeom prst="rect">
              <a:avLst/>
            </a:prstGeom>
          </p:spPr>
        </p:pic>
        <p:pic>
          <p:nvPicPr>
            <p:cNvPr id="268" name="Graphic 267" descr="Checkmark">
              <a:extLst>
                <a:ext uri="{FF2B5EF4-FFF2-40B4-BE49-F238E27FC236}">
                  <a16:creationId xmlns:a16="http://schemas.microsoft.com/office/drawing/2014/main" id="{CEE62737-0B33-400A-9652-D124669DFD3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79250" y="2770215"/>
              <a:ext cx="722160" cy="722160"/>
            </a:xfrm>
            <a:prstGeom prst="rect">
              <a:avLst/>
            </a:prstGeom>
          </p:spPr>
        </p:pic>
      </p:grpSp>
      <p:sp>
        <p:nvSpPr>
          <p:cNvPr id="291" name="TextBox 290">
            <a:extLst>
              <a:ext uri="{FF2B5EF4-FFF2-40B4-BE49-F238E27FC236}">
                <a16:creationId xmlns:a16="http://schemas.microsoft.com/office/drawing/2014/main" id="{C9B43F62-E278-4998-9630-39378900AC17}"/>
              </a:ext>
            </a:extLst>
          </p:cNvPr>
          <p:cNvSpPr txBox="1"/>
          <p:nvPr/>
        </p:nvSpPr>
        <p:spPr>
          <a:xfrm>
            <a:off x="8563242" y="3726075"/>
            <a:ext cx="645879" cy="461665"/>
          </a:xfrm>
          <a:prstGeom prst="rect">
            <a:avLst/>
          </a:prstGeom>
          <a:noFill/>
        </p:spPr>
        <p:txBody>
          <a:bodyPr wrap="square" rtlCol="0">
            <a:spAutoFit/>
          </a:bodyPr>
          <a:lstStyle/>
          <a:p>
            <a:pPr defTabSz="914400"/>
            <a:r>
              <a:rPr lang="en-US" sz="1200">
                <a:solidFill>
                  <a:prstClr val="black"/>
                </a:solidFill>
                <a:latin typeface="Calibri" panose="020F0502020204030204"/>
              </a:rPr>
              <a:t>Front of CSR</a:t>
            </a:r>
          </a:p>
        </p:txBody>
      </p:sp>
      <p:sp>
        <p:nvSpPr>
          <p:cNvPr id="292" name="TextBox 291">
            <a:extLst>
              <a:ext uri="{FF2B5EF4-FFF2-40B4-BE49-F238E27FC236}">
                <a16:creationId xmlns:a16="http://schemas.microsoft.com/office/drawing/2014/main" id="{30ED6138-112C-440C-BFFC-5CFAB5A7C93B}"/>
              </a:ext>
            </a:extLst>
          </p:cNvPr>
          <p:cNvSpPr txBox="1"/>
          <p:nvPr/>
        </p:nvSpPr>
        <p:spPr>
          <a:xfrm>
            <a:off x="5894237" y="3683488"/>
            <a:ext cx="645879" cy="461665"/>
          </a:xfrm>
          <a:prstGeom prst="rect">
            <a:avLst/>
          </a:prstGeom>
          <a:noFill/>
        </p:spPr>
        <p:txBody>
          <a:bodyPr wrap="square" rtlCol="0">
            <a:spAutoFit/>
          </a:bodyPr>
          <a:lstStyle/>
          <a:p>
            <a:pPr defTabSz="914400"/>
            <a:r>
              <a:rPr lang="en-US" sz="1200">
                <a:solidFill>
                  <a:prstClr val="black"/>
                </a:solidFill>
                <a:latin typeface="Calibri" panose="020F0502020204030204"/>
              </a:rPr>
              <a:t>Front of CSR</a:t>
            </a:r>
          </a:p>
        </p:txBody>
      </p:sp>
      <p:sp>
        <p:nvSpPr>
          <p:cNvPr id="293" name="TextBox 292">
            <a:extLst>
              <a:ext uri="{FF2B5EF4-FFF2-40B4-BE49-F238E27FC236}">
                <a16:creationId xmlns:a16="http://schemas.microsoft.com/office/drawing/2014/main" id="{7E2D29D7-FE3D-4A57-9C76-A8BE6667AF23}"/>
              </a:ext>
            </a:extLst>
          </p:cNvPr>
          <p:cNvSpPr txBox="1"/>
          <p:nvPr/>
        </p:nvSpPr>
        <p:spPr>
          <a:xfrm>
            <a:off x="3552085" y="4245207"/>
            <a:ext cx="645879" cy="461665"/>
          </a:xfrm>
          <a:prstGeom prst="rect">
            <a:avLst/>
          </a:prstGeom>
          <a:noFill/>
        </p:spPr>
        <p:txBody>
          <a:bodyPr wrap="square" rtlCol="0">
            <a:spAutoFit/>
          </a:bodyPr>
          <a:lstStyle/>
          <a:p>
            <a:pPr defTabSz="914400"/>
            <a:r>
              <a:rPr lang="en-US" sz="1200">
                <a:solidFill>
                  <a:prstClr val="black"/>
                </a:solidFill>
                <a:latin typeface="Calibri" panose="020F0502020204030204"/>
              </a:rPr>
              <a:t>Front of CSR</a:t>
            </a:r>
          </a:p>
        </p:txBody>
      </p:sp>
      <p:grpSp>
        <p:nvGrpSpPr>
          <p:cNvPr id="294" name="Group 293">
            <a:extLst>
              <a:ext uri="{FF2B5EF4-FFF2-40B4-BE49-F238E27FC236}">
                <a16:creationId xmlns:a16="http://schemas.microsoft.com/office/drawing/2014/main" id="{58107248-B4B3-4019-993C-A1C20C186C31}"/>
              </a:ext>
            </a:extLst>
          </p:cNvPr>
          <p:cNvGrpSpPr/>
          <p:nvPr/>
        </p:nvGrpSpPr>
        <p:grpSpPr>
          <a:xfrm>
            <a:off x="9585390" y="1109085"/>
            <a:ext cx="1959160" cy="1040108"/>
            <a:chOff x="8698336" y="1160190"/>
            <a:chExt cx="1959160" cy="1009220"/>
          </a:xfrm>
        </p:grpSpPr>
        <p:sp>
          <p:nvSpPr>
            <p:cNvPr id="295" name="Rectangle: Rounded Corners 294">
              <a:extLst>
                <a:ext uri="{FF2B5EF4-FFF2-40B4-BE49-F238E27FC236}">
                  <a16:creationId xmlns:a16="http://schemas.microsoft.com/office/drawing/2014/main" id="{B35C2EDF-0A5E-4B70-8B8B-6601979A8D35}"/>
                </a:ext>
              </a:extLst>
            </p:cNvPr>
            <p:cNvSpPr/>
            <p:nvPr/>
          </p:nvSpPr>
          <p:spPr>
            <a:xfrm>
              <a:off x="8698336" y="1366169"/>
              <a:ext cx="1959160" cy="803241"/>
            </a:xfrm>
            <a:prstGeom prst="roundRect">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171450" indent="-171450" defTabSz="914400">
                <a:buFont typeface="Arial" panose="020B0604020202020204" pitchFamily="34" charset="0"/>
                <a:buChar char="•"/>
              </a:pPr>
              <a:r>
                <a:rPr lang="en-US" sz="1100">
                  <a:solidFill>
                    <a:prstClr val="black"/>
                  </a:solidFill>
                  <a:latin typeface="Calibri" panose="020F0502020204030204"/>
                </a:rPr>
                <a:t>Upon acquisition of signal, the operator takes control of the CSR</a:t>
              </a:r>
            </a:p>
          </p:txBody>
        </p:sp>
        <p:sp>
          <p:nvSpPr>
            <p:cNvPr id="296" name="Flowchart: Connector 295">
              <a:extLst>
                <a:ext uri="{FF2B5EF4-FFF2-40B4-BE49-F238E27FC236}">
                  <a16:creationId xmlns:a16="http://schemas.microsoft.com/office/drawing/2014/main" id="{95CE93DC-22C8-4F59-B152-049A4C6CEE25}"/>
                </a:ext>
              </a:extLst>
            </p:cNvPr>
            <p:cNvSpPr/>
            <p:nvPr/>
          </p:nvSpPr>
          <p:spPr>
            <a:xfrm>
              <a:off x="8700506" y="1160190"/>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sz="1100" b="1" kern="0">
                  <a:solidFill>
                    <a:prstClr val="black"/>
                  </a:solidFill>
                  <a:latin typeface="Calibri" panose="020F0502020204030204"/>
                </a:rPr>
                <a:t>6</a:t>
              </a:r>
            </a:p>
          </p:txBody>
        </p:sp>
      </p:grpSp>
      <p:sp>
        <p:nvSpPr>
          <p:cNvPr id="297" name="Flowchart: Connector 296">
            <a:extLst>
              <a:ext uri="{FF2B5EF4-FFF2-40B4-BE49-F238E27FC236}">
                <a16:creationId xmlns:a16="http://schemas.microsoft.com/office/drawing/2014/main" id="{C6400E48-3C9F-4974-BE90-66363E52DD5B}"/>
              </a:ext>
            </a:extLst>
          </p:cNvPr>
          <p:cNvSpPr/>
          <p:nvPr/>
        </p:nvSpPr>
        <p:spPr>
          <a:xfrm>
            <a:off x="7299950" y="4693269"/>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sz="1100" b="1" kern="0">
                <a:solidFill>
                  <a:prstClr val="black"/>
                </a:solidFill>
                <a:latin typeface="Calibri" panose="020F0502020204030204"/>
              </a:rPr>
              <a:t>3</a:t>
            </a:r>
          </a:p>
        </p:txBody>
      </p:sp>
      <p:sp>
        <p:nvSpPr>
          <p:cNvPr id="298" name="Flowchart: Connector 297">
            <a:extLst>
              <a:ext uri="{FF2B5EF4-FFF2-40B4-BE49-F238E27FC236}">
                <a16:creationId xmlns:a16="http://schemas.microsoft.com/office/drawing/2014/main" id="{5A5041A7-6721-4264-A96E-9B9862D68969}"/>
              </a:ext>
            </a:extLst>
          </p:cNvPr>
          <p:cNvSpPr/>
          <p:nvPr/>
        </p:nvSpPr>
        <p:spPr>
          <a:xfrm>
            <a:off x="7647785" y="3399352"/>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sz="1100" b="1" kern="0">
                <a:solidFill>
                  <a:prstClr val="black"/>
                </a:solidFill>
                <a:latin typeface="Calibri" panose="020F0502020204030204"/>
              </a:rPr>
              <a:t>1</a:t>
            </a:r>
          </a:p>
        </p:txBody>
      </p:sp>
      <p:sp>
        <p:nvSpPr>
          <p:cNvPr id="299" name="Flowchart: Connector 298">
            <a:extLst>
              <a:ext uri="{FF2B5EF4-FFF2-40B4-BE49-F238E27FC236}">
                <a16:creationId xmlns:a16="http://schemas.microsoft.com/office/drawing/2014/main" id="{AC61FD8F-3C89-4FC5-BA64-3CB33EC13FC1}"/>
              </a:ext>
            </a:extLst>
          </p:cNvPr>
          <p:cNvSpPr/>
          <p:nvPr/>
        </p:nvSpPr>
        <p:spPr>
          <a:xfrm>
            <a:off x="2834178" y="3072395"/>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sz="1100" b="1" kern="0">
                <a:solidFill>
                  <a:prstClr val="black"/>
                </a:solidFill>
                <a:latin typeface="Calibri" panose="020F0502020204030204"/>
              </a:rPr>
              <a:t>2</a:t>
            </a:r>
          </a:p>
        </p:txBody>
      </p:sp>
      <p:sp>
        <p:nvSpPr>
          <p:cNvPr id="300" name="Flowchart: Connector 299">
            <a:extLst>
              <a:ext uri="{FF2B5EF4-FFF2-40B4-BE49-F238E27FC236}">
                <a16:creationId xmlns:a16="http://schemas.microsoft.com/office/drawing/2014/main" id="{36740903-908D-48FC-9D9E-C279C5EFD6FD}"/>
              </a:ext>
            </a:extLst>
          </p:cNvPr>
          <p:cNvSpPr/>
          <p:nvPr/>
        </p:nvSpPr>
        <p:spPr>
          <a:xfrm>
            <a:off x="5390525" y="3610919"/>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sz="1100" b="1" kern="0">
                <a:solidFill>
                  <a:prstClr val="black"/>
                </a:solidFill>
                <a:latin typeface="Calibri" panose="020F0502020204030204"/>
              </a:rPr>
              <a:t>4</a:t>
            </a:r>
          </a:p>
        </p:txBody>
      </p:sp>
      <p:sp>
        <p:nvSpPr>
          <p:cNvPr id="301" name="Flowchart: Connector 300">
            <a:extLst>
              <a:ext uri="{FF2B5EF4-FFF2-40B4-BE49-F238E27FC236}">
                <a16:creationId xmlns:a16="http://schemas.microsoft.com/office/drawing/2014/main" id="{9328AB0A-2D16-41DB-9CDF-90B6652F9A85}"/>
              </a:ext>
            </a:extLst>
          </p:cNvPr>
          <p:cNvSpPr/>
          <p:nvPr/>
        </p:nvSpPr>
        <p:spPr>
          <a:xfrm>
            <a:off x="4776332" y="3303423"/>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sz="1100" b="1" kern="0">
                <a:solidFill>
                  <a:prstClr val="black"/>
                </a:solidFill>
                <a:latin typeface="Calibri" panose="020F0502020204030204"/>
              </a:rPr>
              <a:t>5</a:t>
            </a:r>
          </a:p>
        </p:txBody>
      </p:sp>
      <p:grpSp>
        <p:nvGrpSpPr>
          <p:cNvPr id="302" name="Group 301">
            <a:extLst>
              <a:ext uri="{FF2B5EF4-FFF2-40B4-BE49-F238E27FC236}">
                <a16:creationId xmlns:a16="http://schemas.microsoft.com/office/drawing/2014/main" id="{A6019EEC-6DE2-4379-9077-43EF64641FDD}"/>
              </a:ext>
            </a:extLst>
          </p:cNvPr>
          <p:cNvGrpSpPr/>
          <p:nvPr/>
        </p:nvGrpSpPr>
        <p:grpSpPr>
          <a:xfrm>
            <a:off x="27448" y="2521790"/>
            <a:ext cx="4113293" cy="1637188"/>
            <a:chOff x="27448" y="2521790"/>
            <a:chExt cx="4113293" cy="1637188"/>
          </a:xfrm>
        </p:grpSpPr>
        <p:grpSp>
          <p:nvGrpSpPr>
            <p:cNvPr id="303" name="Group 26">
              <a:extLst>
                <a:ext uri="{FF2B5EF4-FFF2-40B4-BE49-F238E27FC236}">
                  <a16:creationId xmlns:a16="http://schemas.microsoft.com/office/drawing/2014/main" id="{D0CA910E-CD67-4CEE-AC38-365C8DAFE40D}"/>
                </a:ext>
              </a:extLst>
            </p:cNvPr>
            <p:cNvGrpSpPr/>
            <p:nvPr/>
          </p:nvGrpSpPr>
          <p:grpSpPr>
            <a:xfrm>
              <a:off x="27448" y="2624896"/>
              <a:ext cx="1559003" cy="1534082"/>
              <a:chOff x="-792835" y="1697178"/>
              <a:chExt cx="3037721" cy="2734181"/>
            </a:xfrm>
          </p:grpSpPr>
          <p:sp>
            <p:nvSpPr>
              <p:cNvPr id="308" name="Flowchart: Delay 27">
                <a:extLst>
                  <a:ext uri="{FF2B5EF4-FFF2-40B4-BE49-F238E27FC236}">
                    <a16:creationId xmlns:a16="http://schemas.microsoft.com/office/drawing/2014/main" id="{6146CB46-345F-4F62-9DBF-7052BC77254F}"/>
                  </a:ext>
                </a:extLst>
              </p:cNvPr>
              <p:cNvSpPr/>
              <p:nvPr/>
            </p:nvSpPr>
            <p:spPr>
              <a:xfrm rot="16200000">
                <a:off x="161670" y="2730821"/>
                <a:ext cx="973347" cy="430833"/>
              </a:xfrm>
              <a:prstGeom prst="flowChartDelay">
                <a:avLst/>
              </a:prstGeom>
              <a:solidFill>
                <a:sysClr val="windowText" lastClr="000000"/>
              </a:solidFill>
              <a:ln w="12700" cap="flat" cmpd="sng" algn="ctr">
                <a:solidFill>
                  <a:sysClr val="windowText" lastClr="000000"/>
                </a:solidFill>
                <a:prstDash val="solid"/>
                <a:miter lim="800000"/>
              </a:ln>
              <a:effectLst/>
            </p:spPr>
            <p:txBody>
              <a:bodyPr rtlCol="0" anchor="ctr"/>
              <a:lstStyle/>
              <a:p>
                <a:pPr algn="ctr" defTabSz="914400">
                  <a:defRPr/>
                </a:pPr>
                <a:endParaRPr lang="en-US" kern="0">
                  <a:ln>
                    <a:solidFill>
                      <a:sysClr val="windowText" lastClr="000000"/>
                    </a:solidFill>
                  </a:ln>
                  <a:solidFill>
                    <a:sysClr val="windowText" lastClr="000000"/>
                  </a:solidFill>
                  <a:latin typeface="Calibri" panose="020F0502020204030204"/>
                </a:endParaRPr>
              </a:p>
            </p:txBody>
          </p:sp>
          <p:sp>
            <p:nvSpPr>
              <p:cNvPr id="309" name="Flowchart: Delay 28">
                <a:extLst>
                  <a:ext uri="{FF2B5EF4-FFF2-40B4-BE49-F238E27FC236}">
                    <a16:creationId xmlns:a16="http://schemas.microsoft.com/office/drawing/2014/main" id="{CFB4D304-49E4-4AD0-8FA6-E3D2AC66EE2E}"/>
                  </a:ext>
                </a:extLst>
              </p:cNvPr>
              <p:cNvSpPr/>
              <p:nvPr/>
            </p:nvSpPr>
            <p:spPr>
              <a:xfrm rot="5400000">
                <a:off x="10568" y="3855269"/>
                <a:ext cx="998449" cy="153732"/>
              </a:xfrm>
              <a:prstGeom prst="flowChartDelay">
                <a:avLst/>
              </a:prstGeom>
              <a:solidFill>
                <a:sysClr val="windowText" lastClr="000000"/>
              </a:solidFill>
              <a:ln w="12700" cap="flat" cmpd="sng" algn="ctr">
                <a:solidFill>
                  <a:sysClr val="windowText" lastClr="000000"/>
                </a:solidFill>
                <a:prstDash val="solid"/>
                <a:miter lim="800000"/>
              </a:ln>
              <a:effectLst/>
            </p:spPr>
            <p:txBody>
              <a:bodyPr rtlCol="0" anchor="ctr"/>
              <a:lstStyle/>
              <a:p>
                <a:pPr algn="ctr" defTabSz="914400">
                  <a:defRPr/>
                </a:pPr>
                <a:endParaRPr lang="en-US" kern="0">
                  <a:ln>
                    <a:solidFill>
                      <a:sysClr val="windowText" lastClr="000000"/>
                    </a:solidFill>
                  </a:ln>
                  <a:solidFill>
                    <a:sysClr val="windowText" lastClr="000000"/>
                  </a:solidFill>
                  <a:latin typeface="Calibri" panose="020F0502020204030204"/>
                </a:endParaRPr>
              </a:p>
            </p:txBody>
          </p:sp>
          <p:sp>
            <p:nvSpPr>
              <p:cNvPr id="310" name="Flowchart: Delay 29">
                <a:extLst>
                  <a:ext uri="{FF2B5EF4-FFF2-40B4-BE49-F238E27FC236}">
                    <a16:creationId xmlns:a16="http://schemas.microsoft.com/office/drawing/2014/main" id="{3B122C5E-3C41-4834-8E16-542FE284F72E}"/>
                  </a:ext>
                </a:extLst>
              </p:cNvPr>
              <p:cNvSpPr/>
              <p:nvPr/>
            </p:nvSpPr>
            <p:spPr>
              <a:xfrm rot="5400000">
                <a:off x="275603" y="3843201"/>
                <a:ext cx="998449" cy="177867"/>
              </a:xfrm>
              <a:prstGeom prst="flowChartDelay">
                <a:avLst/>
              </a:prstGeom>
              <a:solidFill>
                <a:sysClr val="windowText" lastClr="000000"/>
              </a:solidFill>
              <a:ln w="12700" cap="flat" cmpd="sng" algn="ctr">
                <a:solidFill>
                  <a:sysClr val="windowText" lastClr="000000"/>
                </a:solidFill>
                <a:prstDash val="solid"/>
                <a:miter lim="800000"/>
              </a:ln>
              <a:effectLst/>
            </p:spPr>
            <p:txBody>
              <a:bodyPr rtlCol="0" anchor="ctr"/>
              <a:lstStyle/>
              <a:p>
                <a:pPr algn="ctr" defTabSz="914400">
                  <a:defRPr/>
                </a:pPr>
                <a:endParaRPr lang="en-US" kern="0">
                  <a:ln>
                    <a:solidFill>
                      <a:sysClr val="windowText" lastClr="000000"/>
                    </a:solidFill>
                  </a:ln>
                  <a:solidFill>
                    <a:sysClr val="windowText" lastClr="000000"/>
                  </a:solidFill>
                  <a:latin typeface="Calibri" panose="020F0502020204030204"/>
                </a:endParaRPr>
              </a:p>
            </p:txBody>
          </p:sp>
          <p:sp>
            <p:nvSpPr>
              <p:cNvPr id="311" name="Flowchart: Delay 30">
                <a:extLst>
                  <a:ext uri="{FF2B5EF4-FFF2-40B4-BE49-F238E27FC236}">
                    <a16:creationId xmlns:a16="http://schemas.microsoft.com/office/drawing/2014/main" id="{C7E9D665-71D3-4F8D-A84A-2BEF521624DD}"/>
                  </a:ext>
                </a:extLst>
              </p:cNvPr>
              <p:cNvSpPr/>
              <p:nvPr/>
            </p:nvSpPr>
            <p:spPr>
              <a:xfrm rot="1483380">
                <a:off x="630316" y="2751263"/>
                <a:ext cx="422752" cy="161349"/>
              </a:xfrm>
              <a:prstGeom prst="flowChartDelay">
                <a:avLst/>
              </a:prstGeom>
              <a:solidFill>
                <a:sysClr val="windowText" lastClr="000000"/>
              </a:solidFill>
              <a:ln w="12700" cap="flat" cmpd="sng" algn="ctr">
                <a:solidFill>
                  <a:sysClr val="window" lastClr="FFFFFF"/>
                </a:solidFill>
                <a:prstDash val="solid"/>
                <a:miter lim="800000"/>
              </a:ln>
              <a:effectLst/>
            </p:spPr>
            <p:txBody>
              <a:bodyPr rtlCol="0" anchor="ctr"/>
              <a:lstStyle/>
              <a:p>
                <a:pPr algn="ctr" defTabSz="914400">
                  <a:defRPr/>
                </a:pPr>
                <a:endParaRPr lang="en-US" kern="0">
                  <a:ln>
                    <a:solidFill>
                      <a:sysClr val="windowText" lastClr="000000"/>
                    </a:solidFill>
                  </a:ln>
                  <a:solidFill>
                    <a:sysClr val="windowText" lastClr="000000"/>
                  </a:solidFill>
                  <a:latin typeface="Calibri" panose="020F0502020204030204"/>
                </a:endParaRPr>
              </a:p>
            </p:txBody>
          </p:sp>
          <p:sp>
            <p:nvSpPr>
              <p:cNvPr id="312" name="Flowchart: Delay 223">
                <a:extLst>
                  <a:ext uri="{FF2B5EF4-FFF2-40B4-BE49-F238E27FC236}">
                    <a16:creationId xmlns:a16="http://schemas.microsoft.com/office/drawing/2014/main" id="{B5B0C02B-8395-45F3-A2EC-FDD273E4AF92}"/>
                  </a:ext>
                </a:extLst>
              </p:cNvPr>
              <p:cNvSpPr/>
              <p:nvPr/>
            </p:nvSpPr>
            <p:spPr>
              <a:xfrm>
                <a:off x="841692" y="2782175"/>
                <a:ext cx="547228" cy="145340"/>
              </a:xfrm>
              <a:prstGeom prst="flowChartDelay">
                <a:avLst/>
              </a:prstGeom>
              <a:solidFill>
                <a:sysClr val="windowText" lastClr="000000"/>
              </a:solidFill>
              <a:ln w="12700" cap="flat" cmpd="sng" algn="ctr">
                <a:solidFill>
                  <a:sysClr val="windowText" lastClr="000000"/>
                </a:solidFill>
                <a:prstDash val="solid"/>
                <a:miter lim="800000"/>
              </a:ln>
              <a:effectLst/>
            </p:spPr>
            <p:txBody>
              <a:bodyPr rtlCol="0" anchor="ctr"/>
              <a:lstStyle/>
              <a:p>
                <a:pPr algn="ctr" defTabSz="914400">
                  <a:defRPr/>
                </a:pPr>
                <a:endParaRPr lang="en-US" kern="0">
                  <a:ln>
                    <a:solidFill>
                      <a:sysClr val="windowText" lastClr="000000"/>
                    </a:solidFill>
                  </a:ln>
                  <a:solidFill>
                    <a:sysClr val="windowText" lastClr="000000"/>
                  </a:solidFill>
                  <a:latin typeface="Calibri" panose="020F0502020204030204"/>
                </a:endParaRPr>
              </a:p>
            </p:txBody>
          </p:sp>
          <p:sp>
            <p:nvSpPr>
              <p:cNvPr id="313" name="Oval 225">
                <a:extLst>
                  <a:ext uri="{FF2B5EF4-FFF2-40B4-BE49-F238E27FC236}">
                    <a16:creationId xmlns:a16="http://schemas.microsoft.com/office/drawing/2014/main" id="{FCEE8556-112F-4D3A-A9D3-0F55F08D14F4}"/>
                  </a:ext>
                </a:extLst>
              </p:cNvPr>
              <p:cNvSpPr/>
              <p:nvPr/>
            </p:nvSpPr>
            <p:spPr>
              <a:xfrm>
                <a:off x="425795" y="1975444"/>
                <a:ext cx="437966" cy="437966"/>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314" name="Rectangle 248">
                <a:extLst>
                  <a:ext uri="{FF2B5EF4-FFF2-40B4-BE49-F238E27FC236}">
                    <a16:creationId xmlns:a16="http://schemas.microsoft.com/office/drawing/2014/main" id="{20B29E0A-5BE8-44FC-8971-F2AAAA664B2D}"/>
                  </a:ext>
                </a:extLst>
              </p:cNvPr>
              <p:cNvSpPr/>
              <p:nvPr/>
            </p:nvSpPr>
            <p:spPr>
              <a:xfrm>
                <a:off x="960342" y="2995149"/>
                <a:ext cx="668355" cy="6527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315" name="Rectangle 249">
                <a:extLst>
                  <a:ext uri="{FF2B5EF4-FFF2-40B4-BE49-F238E27FC236}">
                    <a16:creationId xmlns:a16="http://schemas.microsoft.com/office/drawing/2014/main" id="{0DBEFB4F-6DE8-4736-B1D2-05E198762560}"/>
                  </a:ext>
                </a:extLst>
              </p:cNvPr>
              <p:cNvSpPr/>
              <p:nvPr/>
            </p:nvSpPr>
            <p:spPr>
              <a:xfrm rot="6539181">
                <a:off x="1387473" y="2732039"/>
                <a:ext cx="607984" cy="78357"/>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pic>
            <p:nvPicPr>
              <p:cNvPr id="316" name="Graphic 315" descr="Wi-Fi">
                <a:extLst>
                  <a:ext uri="{FF2B5EF4-FFF2-40B4-BE49-F238E27FC236}">
                    <a16:creationId xmlns:a16="http://schemas.microsoft.com/office/drawing/2014/main" id="{BBBBBEAD-81C6-4C01-AF40-EE1E5EDD8A9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10187" y="1859834"/>
                <a:ext cx="634699" cy="634698"/>
              </a:xfrm>
              <a:prstGeom prst="rect">
                <a:avLst/>
              </a:prstGeom>
            </p:spPr>
          </p:pic>
          <p:sp>
            <p:nvSpPr>
              <p:cNvPr id="317" name="TextBox 251">
                <a:extLst>
                  <a:ext uri="{FF2B5EF4-FFF2-40B4-BE49-F238E27FC236}">
                    <a16:creationId xmlns:a16="http://schemas.microsoft.com/office/drawing/2014/main" id="{BA9BA9A4-C927-4D74-8424-06CBF38C7D3C}"/>
                  </a:ext>
                </a:extLst>
              </p:cNvPr>
              <p:cNvSpPr txBox="1"/>
              <p:nvPr/>
            </p:nvSpPr>
            <p:spPr>
              <a:xfrm>
                <a:off x="-792835" y="1697178"/>
                <a:ext cx="2076447" cy="834253"/>
              </a:xfrm>
              <a:prstGeom prst="rect">
                <a:avLst/>
              </a:prstGeom>
              <a:noFill/>
            </p:spPr>
            <p:txBody>
              <a:bodyPr wrap="square" rtlCol="0">
                <a:spAutoFit/>
              </a:bodyPr>
              <a:lstStyle/>
              <a:p>
                <a:pPr defTabSz="914400">
                  <a:defRPr/>
                </a:pPr>
                <a:r>
                  <a:rPr lang="en-US" sz="1100" b="1" kern="0">
                    <a:solidFill>
                      <a:prstClr val="black"/>
                    </a:solidFill>
                    <a:latin typeface="Calibri" panose="020F0502020204030204"/>
                  </a:rPr>
                  <a:t>Ground </a:t>
                </a:r>
              </a:p>
              <a:p>
                <a:pPr defTabSz="914400">
                  <a:defRPr/>
                </a:pPr>
                <a:r>
                  <a:rPr lang="en-US" sz="1100" b="1" kern="0">
                    <a:solidFill>
                      <a:prstClr val="black"/>
                    </a:solidFill>
                    <a:latin typeface="Calibri" panose="020F0502020204030204"/>
                  </a:rPr>
                  <a:t>Station</a:t>
                </a:r>
              </a:p>
            </p:txBody>
          </p:sp>
        </p:grpSp>
        <p:grpSp>
          <p:nvGrpSpPr>
            <p:cNvPr id="304" name="Group 303">
              <a:extLst>
                <a:ext uri="{FF2B5EF4-FFF2-40B4-BE49-F238E27FC236}">
                  <a16:creationId xmlns:a16="http://schemas.microsoft.com/office/drawing/2014/main" id="{C715714C-3EB7-4084-8195-C01D24A55C79}"/>
                </a:ext>
              </a:extLst>
            </p:cNvPr>
            <p:cNvGrpSpPr/>
            <p:nvPr/>
          </p:nvGrpSpPr>
          <p:grpSpPr>
            <a:xfrm>
              <a:off x="1668056" y="2756367"/>
              <a:ext cx="2472685" cy="997295"/>
              <a:chOff x="1383705" y="2992022"/>
              <a:chExt cx="1913724" cy="711609"/>
            </a:xfrm>
          </p:grpSpPr>
          <p:cxnSp>
            <p:nvCxnSpPr>
              <p:cNvPr id="306" name="Google Shape;178;p13">
                <a:extLst>
                  <a:ext uri="{FF2B5EF4-FFF2-40B4-BE49-F238E27FC236}">
                    <a16:creationId xmlns:a16="http://schemas.microsoft.com/office/drawing/2014/main" id="{D2BCFE52-98ED-430E-9AD5-801DED9DC136}"/>
                  </a:ext>
                </a:extLst>
              </p:cNvPr>
              <p:cNvCxnSpPr>
                <a:cxnSpLocks/>
              </p:cNvCxnSpPr>
              <p:nvPr/>
            </p:nvCxnSpPr>
            <p:spPr>
              <a:xfrm>
                <a:off x="3283561" y="3010360"/>
                <a:ext cx="8258" cy="693271"/>
              </a:xfrm>
              <a:prstGeom prst="straightConnector1">
                <a:avLst/>
              </a:prstGeom>
              <a:noFill/>
              <a:ln w="38100" cap="flat" cmpd="sng">
                <a:solidFill>
                  <a:srgbClr val="00B050"/>
                </a:solidFill>
                <a:prstDash val="dashDot"/>
                <a:round/>
                <a:headEnd type="none" w="sm" len="sm"/>
                <a:tailEnd type="triangle" w="med" len="med"/>
              </a:ln>
            </p:spPr>
          </p:cxnSp>
          <p:cxnSp>
            <p:nvCxnSpPr>
              <p:cNvPr id="307" name="Straight Connector 306">
                <a:extLst>
                  <a:ext uri="{FF2B5EF4-FFF2-40B4-BE49-F238E27FC236}">
                    <a16:creationId xmlns:a16="http://schemas.microsoft.com/office/drawing/2014/main" id="{B879A94F-26BA-4790-BF23-0A9DB87105AD}"/>
                  </a:ext>
                </a:extLst>
              </p:cNvPr>
              <p:cNvCxnSpPr>
                <a:cxnSpLocks/>
              </p:cNvCxnSpPr>
              <p:nvPr/>
            </p:nvCxnSpPr>
            <p:spPr>
              <a:xfrm flipH="1">
                <a:off x="1383705" y="2992022"/>
                <a:ext cx="1913724" cy="0"/>
              </a:xfrm>
              <a:prstGeom prst="line">
                <a:avLst/>
              </a:prstGeom>
              <a:noFill/>
              <a:ln w="38100" cap="flat" cmpd="sng" algn="ctr">
                <a:solidFill>
                  <a:srgbClr val="00B050"/>
                </a:solidFill>
                <a:prstDash val="dashDot"/>
                <a:miter lim="800000"/>
              </a:ln>
              <a:effectLst/>
            </p:spPr>
          </p:cxnSp>
        </p:grpSp>
        <p:sp>
          <p:nvSpPr>
            <p:cNvPr id="305" name="Flowchart: Connector 304">
              <a:extLst>
                <a:ext uri="{FF2B5EF4-FFF2-40B4-BE49-F238E27FC236}">
                  <a16:creationId xmlns:a16="http://schemas.microsoft.com/office/drawing/2014/main" id="{322DAAF8-24C6-4796-ACD3-8B6692C33C62}"/>
                </a:ext>
              </a:extLst>
            </p:cNvPr>
            <p:cNvSpPr/>
            <p:nvPr/>
          </p:nvSpPr>
          <p:spPr>
            <a:xfrm>
              <a:off x="1291708" y="2521790"/>
              <a:ext cx="274002" cy="254001"/>
            </a:xfrm>
            <a:prstGeom prst="flowChartConnector">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914400">
                <a:defRPr/>
              </a:pPr>
              <a:r>
                <a:rPr lang="en-US" sz="1100" b="1" kern="0">
                  <a:solidFill>
                    <a:prstClr val="black"/>
                  </a:solidFill>
                  <a:latin typeface="Calibri" panose="020F0502020204030204"/>
                </a:rPr>
                <a:t>6</a:t>
              </a:r>
            </a:p>
          </p:txBody>
        </p:sp>
      </p:grpSp>
    </p:spTree>
    <p:extLst>
      <p:ext uri="{BB962C8B-B14F-4D97-AF65-F5344CB8AC3E}">
        <p14:creationId xmlns:p14="http://schemas.microsoft.com/office/powerpoint/2010/main" val="160884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0" animBg="1"/>
      <p:bldP spid="292" grpId="0"/>
      <p:bldP spid="293" grpId="0"/>
      <p:bldP spid="297" grpId="0" animBg="1"/>
      <p:bldP spid="299" grpId="0" animBg="1"/>
      <p:bldP spid="300" grpId="0" animBg="1"/>
      <p:bldP spid="30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5FCC2-CABA-40E4-9FDF-87D70EFEC526}"/>
              </a:ext>
            </a:extLst>
          </p:cNvPr>
          <p:cNvSpPr>
            <a:spLocks noGrp="1"/>
          </p:cNvSpPr>
          <p:nvPr>
            <p:ph type="title"/>
          </p:nvPr>
        </p:nvSpPr>
        <p:spPr/>
        <p:txBody>
          <a:bodyPr/>
          <a:lstStyle/>
          <a:p>
            <a:r>
              <a:rPr lang="en-US"/>
              <a:t>Power Model Visualization</a:t>
            </a:r>
          </a:p>
        </p:txBody>
      </p:sp>
      <p:sp>
        <p:nvSpPr>
          <p:cNvPr id="4" name="Slide Number Placeholder 3">
            <a:extLst>
              <a:ext uri="{FF2B5EF4-FFF2-40B4-BE49-F238E27FC236}">
                <a16:creationId xmlns:a16="http://schemas.microsoft.com/office/drawing/2014/main" id="{C57AFCD2-C19F-43B6-9B77-5CFE51F60586}"/>
              </a:ext>
            </a:extLst>
          </p:cNvPr>
          <p:cNvSpPr>
            <a:spLocks noGrp="1"/>
          </p:cNvSpPr>
          <p:nvPr>
            <p:ph type="sldNum" sz="quarter" idx="12"/>
          </p:nvPr>
        </p:nvSpPr>
        <p:spPr/>
        <p:txBody>
          <a:bodyPr/>
          <a:lstStyle/>
          <a:p>
            <a:fld id="{13C20B66-9CB3-4B57-BCF5-80EC90ADA063}" type="slidenum">
              <a:rPr lang="en-US" smtClean="0"/>
              <a:t>54</a:t>
            </a:fld>
            <a:endParaRPr lang="en-US"/>
          </a:p>
        </p:txBody>
      </p:sp>
      <p:sp>
        <p:nvSpPr>
          <p:cNvPr id="5" name="Date Placeholder 4">
            <a:extLst>
              <a:ext uri="{FF2B5EF4-FFF2-40B4-BE49-F238E27FC236}">
                <a16:creationId xmlns:a16="http://schemas.microsoft.com/office/drawing/2014/main" id="{AFE05D1E-E3BC-4FE0-BA61-98D2E904BA34}"/>
              </a:ext>
            </a:extLst>
          </p:cNvPr>
          <p:cNvSpPr>
            <a:spLocks noGrp="1"/>
          </p:cNvSpPr>
          <p:nvPr>
            <p:ph type="dt" sz="half" idx="2"/>
          </p:nvPr>
        </p:nvSpPr>
        <p:spPr>
          <a:xfrm>
            <a:off x="9550743" y="6223880"/>
            <a:ext cx="1268674" cy="211987"/>
          </a:xfrm>
        </p:spPr>
        <p:txBody>
          <a:bodyPr/>
          <a:lstStyle/>
          <a:p>
            <a:r>
              <a:rPr lang="en-US"/>
              <a:t>March 2019</a:t>
            </a:r>
          </a:p>
        </p:txBody>
      </p:sp>
      <p:sp>
        <p:nvSpPr>
          <p:cNvPr id="11" name="Rectangle 10">
            <a:extLst>
              <a:ext uri="{FF2B5EF4-FFF2-40B4-BE49-F238E27FC236}">
                <a16:creationId xmlns:a16="http://schemas.microsoft.com/office/drawing/2014/main" id="{2AAA5BC4-BF81-4634-A351-36DFDA6262A0}"/>
              </a:ext>
            </a:extLst>
          </p:cNvPr>
          <p:cNvSpPr/>
          <p:nvPr/>
        </p:nvSpPr>
        <p:spPr>
          <a:xfrm>
            <a:off x="790575" y="3497762"/>
            <a:ext cx="10610850" cy="505695"/>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D299F455-C42F-40AC-A83C-7CF0DDCCF667}"/>
              </a:ext>
            </a:extLst>
          </p:cNvPr>
          <p:cNvCxnSpPr>
            <a:cxnSpLocks/>
          </p:cNvCxnSpPr>
          <p:nvPr/>
        </p:nvCxnSpPr>
        <p:spPr>
          <a:xfrm>
            <a:off x="790579" y="4260844"/>
            <a:ext cx="3334210" cy="0"/>
          </a:xfrm>
          <a:prstGeom prst="straightConnector1">
            <a:avLst/>
          </a:prstGeom>
          <a:ln w="28575">
            <a:headEnd type="triangle"/>
            <a:tailEnd type="triangle"/>
          </a:ln>
        </p:spPr>
        <p:style>
          <a:lnRef idx="1">
            <a:schemeClr val="accent2"/>
          </a:lnRef>
          <a:fillRef idx="0">
            <a:schemeClr val="accent2"/>
          </a:fillRef>
          <a:effectRef idx="0">
            <a:schemeClr val="accent2"/>
          </a:effectRef>
          <a:fontRef idx="minor">
            <a:schemeClr val="tx1"/>
          </a:fontRef>
        </p:style>
      </p:cxnSp>
      <p:pic>
        <p:nvPicPr>
          <p:cNvPr id="18" name="Graphic 17" descr="Box">
            <a:extLst>
              <a:ext uri="{FF2B5EF4-FFF2-40B4-BE49-F238E27FC236}">
                <a16:creationId xmlns:a16="http://schemas.microsoft.com/office/drawing/2014/main" id="{594B659E-7E0F-40D1-989A-034B2955CF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04560" y="3162173"/>
            <a:ext cx="635287" cy="635287"/>
          </a:xfrm>
          <a:prstGeom prst="rect">
            <a:avLst/>
          </a:prstGeom>
        </p:spPr>
      </p:pic>
      <p:cxnSp>
        <p:nvCxnSpPr>
          <p:cNvPr id="26" name="Straight Connector 25">
            <a:extLst>
              <a:ext uri="{FF2B5EF4-FFF2-40B4-BE49-F238E27FC236}">
                <a16:creationId xmlns:a16="http://schemas.microsoft.com/office/drawing/2014/main" id="{7C9B28B9-33E2-4E4F-B099-2E0C76324ADF}"/>
              </a:ext>
            </a:extLst>
          </p:cNvPr>
          <p:cNvCxnSpPr>
            <a:cxnSpLocks/>
          </p:cNvCxnSpPr>
          <p:nvPr/>
        </p:nvCxnSpPr>
        <p:spPr>
          <a:xfrm>
            <a:off x="809629" y="3983319"/>
            <a:ext cx="0" cy="9155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8468159-6DCA-4E97-85EF-F545F1E6EA86}"/>
              </a:ext>
            </a:extLst>
          </p:cNvPr>
          <p:cNvCxnSpPr>
            <a:cxnSpLocks/>
          </p:cNvCxnSpPr>
          <p:nvPr/>
        </p:nvCxnSpPr>
        <p:spPr>
          <a:xfrm>
            <a:off x="4124789" y="4260844"/>
            <a:ext cx="3817120" cy="0"/>
          </a:xfrm>
          <a:prstGeom prst="straightConnector1">
            <a:avLst/>
          </a:prstGeom>
          <a:ln w="28575">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44" name="Straight Arrow Connector 43">
            <a:extLst>
              <a:ext uri="{FF2B5EF4-FFF2-40B4-BE49-F238E27FC236}">
                <a16:creationId xmlns:a16="http://schemas.microsoft.com/office/drawing/2014/main" id="{B1890EC8-1B5E-4E9A-9791-B4A030F52E00}"/>
              </a:ext>
            </a:extLst>
          </p:cNvPr>
          <p:cNvCxnSpPr>
            <a:cxnSpLocks/>
          </p:cNvCxnSpPr>
          <p:nvPr/>
        </p:nvCxnSpPr>
        <p:spPr>
          <a:xfrm>
            <a:off x="7941909" y="4260844"/>
            <a:ext cx="3458435" cy="0"/>
          </a:xfrm>
          <a:prstGeom prst="straightConnector1">
            <a:avLst/>
          </a:prstGeom>
          <a:ln w="28575">
            <a:headEnd type="triangle"/>
            <a:tailEnd type="triangle"/>
          </a:ln>
        </p:spPr>
        <p:style>
          <a:lnRef idx="1">
            <a:schemeClr val="accent2"/>
          </a:lnRef>
          <a:fillRef idx="0">
            <a:schemeClr val="accent2"/>
          </a:fillRef>
          <a:effectRef idx="0">
            <a:schemeClr val="accent2"/>
          </a:effectRef>
          <a:fontRef idx="minor">
            <a:schemeClr val="tx1"/>
          </a:fontRef>
        </p:style>
      </p:cxnSp>
      <p:sp>
        <p:nvSpPr>
          <p:cNvPr id="46" name="TextBox 45">
            <a:extLst>
              <a:ext uri="{FF2B5EF4-FFF2-40B4-BE49-F238E27FC236}">
                <a16:creationId xmlns:a16="http://schemas.microsoft.com/office/drawing/2014/main" id="{E5240851-61B9-43F2-9A00-7D9F6A5D97DC}"/>
              </a:ext>
            </a:extLst>
          </p:cNvPr>
          <p:cNvSpPr txBox="1"/>
          <p:nvPr/>
        </p:nvSpPr>
        <p:spPr>
          <a:xfrm>
            <a:off x="665265" y="1304515"/>
            <a:ext cx="3459520" cy="1077218"/>
          </a:xfrm>
          <a:prstGeom prst="rect">
            <a:avLst/>
          </a:prstGeom>
          <a:solidFill>
            <a:schemeClr val="bg1"/>
          </a:solidFill>
          <a:ln>
            <a:solidFill>
              <a:schemeClr val="tx1"/>
            </a:solidFill>
          </a:ln>
        </p:spPr>
        <p:txBody>
          <a:bodyPr wrap="square" rtlCol="0">
            <a:spAutoFit/>
          </a:bodyPr>
          <a:lstStyle/>
          <a:p>
            <a:pPr algn="ctr"/>
            <a:r>
              <a:rPr lang="en-US" sz="1600" b="1"/>
              <a:t>Obstacle Totals</a:t>
            </a:r>
            <a:r>
              <a:rPr lang="en-US" sz="1600"/>
              <a:t>:  </a:t>
            </a:r>
          </a:p>
          <a:p>
            <a:r>
              <a:rPr lang="en-US" sz="1600" b="1"/>
              <a:t>Current Draw: </a:t>
            </a:r>
            <a:r>
              <a:rPr lang="en-US" sz="1600"/>
              <a:t>		22,860 mA</a:t>
            </a:r>
          </a:p>
          <a:p>
            <a:r>
              <a:rPr lang="en-US" sz="1600" b="1"/>
              <a:t>Time</a:t>
            </a:r>
            <a:r>
              <a:rPr lang="en-US" sz="1600"/>
              <a:t>				2 min </a:t>
            </a:r>
          </a:p>
          <a:p>
            <a:r>
              <a:rPr lang="en-US" sz="1600" b="1"/>
              <a:t>Required Capacity</a:t>
            </a:r>
            <a:r>
              <a:rPr lang="en-US" sz="1600"/>
              <a:t>: 	762 </a:t>
            </a:r>
            <a:r>
              <a:rPr lang="en-US" sz="1600" err="1"/>
              <a:t>mAh</a:t>
            </a:r>
            <a:endParaRPr lang="en-US" sz="1600"/>
          </a:p>
        </p:txBody>
      </p:sp>
      <p:sp>
        <p:nvSpPr>
          <p:cNvPr id="49" name="TextBox 48">
            <a:extLst>
              <a:ext uri="{FF2B5EF4-FFF2-40B4-BE49-F238E27FC236}">
                <a16:creationId xmlns:a16="http://schemas.microsoft.com/office/drawing/2014/main" id="{A1098ACC-25E5-44FC-862C-E2F76481AD9D}"/>
              </a:ext>
            </a:extLst>
          </p:cNvPr>
          <p:cNvSpPr txBox="1"/>
          <p:nvPr/>
        </p:nvSpPr>
        <p:spPr>
          <a:xfrm>
            <a:off x="7941905" y="1303645"/>
            <a:ext cx="3459520" cy="1077218"/>
          </a:xfrm>
          <a:prstGeom prst="rect">
            <a:avLst/>
          </a:prstGeom>
          <a:solidFill>
            <a:schemeClr val="bg1"/>
          </a:solidFill>
          <a:ln>
            <a:solidFill>
              <a:schemeClr val="tx1"/>
            </a:solidFill>
          </a:ln>
        </p:spPr>
        <p:txBody>
          <a:bodyPr wrap="square" rtlCol="0">
            <a:spAutoFit/>
          </a:bodyPr>
          <a:lstStyle/>
          <a:p>
            <a:pPr algn="ctr"/>
            <a:r>
              <a:rPr lang="en-US" sz="1600" b="1"/>
              <a:t>Slope Totals</a:t>
            </a:r>
            <a:r>
              <a:rPr lang="en-US" sz="1600"/>
              <a:t>:  </a:t>
            </a:r>
          </a:p>
          <a:p>
            <a:r>
              <a:rPr lang="en-US" sz="1600" b="1"/>
              <a:t>Current Draw: </a:t>
            </a:r>
            <a:r>
              <a:rPr lang="en-US" sz="1600"/>
              <a:t>		11200 mA</a:t>
            </a:r>
          </a:p>
          <a:p>
            <a:r>
              <a:rPr lang="en-US" sz="1600" b="1"/>
              <a:t>Time</a:t>
            </a:r>
            <a:r>
              <a:rPr lang="en-US" sz="1600"/>
              <a:t>				6 min </a:t>
            </a:r>
          </a:p>
          <a:p>
            <a:r>
              <a:rPr lang="en-US" sz="1600" b="1"/>
              <a:t>Required Capacity</a:t>
            </a:r>
            <a:r>
              <a:rPr lang="en-US" sz="1600"/>
              <a:t>: 	1120 </a:t>
            </a:r>
            <a:r>
              <a:rPr lang="en-US" sz="1600" err="1"/>
              <a:t>mAh</a:t>
            </a:r>
            <a:endParaRPr lang="en-US" sz="1600"/>
          </a:p>
        </p:txBody>
      </p:sp>
      <p:sp>
        <p:nvSpPr>
          <p:cNvPr id="53" name="TextBox 52">
            <a:extLst>
              <a:ext uri="{FF2B5EF4-FFF2-40B4-BE49-F238E27FC236}">
                <a16:creationId xmlns:a16="http://schemas.microsoft.com/office/drawing/2014/main" id="{C268F720-C08A-4CA0-93EB-F790FEBB16DA}"/>
              </a:ext>
            </a:extLst>
          </p:cNvPr>
          <p:cNvSpPr txBox="1"/>
          <p:nvPr/>
        </p:nvSpPr>
        <p:spPr>
          <a:xfrm>
            <a:off x="4303585" y="1305529"/>
            <a:ext cx="3459520" cy="1077218"/>
          </a:xfrm>
          <a:prstGeom prst="rect">
            <a:avLst/>
          </a:prstGeom>
          <a:solidFill>
            <a:schemeClr val="bg1"/>
          </a:solidFill>
          <a:ln>
            <a:solidFill>
              <a:schemeClr val="tx1"/>
            </a:solidFill>
          </a:ln>
        </p:spPr>
        <p:txBody>
          <a:bodyPr wrap="square" rtlCol="0">
            <a:spAutoFit/>
          </a:bodyPr>
          <a:lstStyle/>
          <a:p>
            <a:pPr algn="ctr"/>
            <a:r>
              <a:rPr lang="en-US" sz="1600" b="1"/>
              <a:t>Flat Ground Totals</a:t>
            </a:r>
            <a:r>
              <a:rPr lang="en-US" sz="1600"/>
              <a:t>:  </a:t>
            </a:r>
          </a:p>
          <a:p>
            <a:r>
              <a:rPr lang="en-US" sz="1600" b="1"/>
              <a:t>Current Draw: </a:t>
            </a:r>
            <a:r>
              <a:rPr lang="en-US" sz="1600"/>
              <a:t>		3000mA</a:t>
            </a:r>
          </a:p>
          <a:p>
            <a:r>
              <a:rPr lang="en-US" sz="1600" b="1"/>
              <a:t>Time</a:t>
            </a:r>
            <a:r>
              <a:rPr lang="en-US" sz="1600"/>
              <a:t>				52 min </a:t>
            </a:r>
          </a:p>
          <a:p>
            <a:r>
              <a:rPr lang="en-US" sz="1600" b="1"/>
              <a:t>Required Capacity</a:t>
            </a:r>
            <a:r>
              <a:rPr lang="en-US" sz="1600"/>
              <a:t>: 	2600mAh</a:t>
            </a:r>
          </a:p>
        </p:txBody>
      </p:sp>
      <p:sp>
        <p:nvSpPr>
          <p:cNvPr id="54" name="Isosceles Triangle 53">
            <a:extLst>
              <a:ext uri="{FF2B5EF4-FFF2-40B4-BE49-F238E27FC236}">
                <a16:creationId xmlns:a16="http://schemas.microsoft.com/office/drawing/2014/main" id="{55F30043-6BA2-4658-8EDE-068BD04E9135}"/>
              </a:ext>
            </a:extLst>
          </p:cNvPr>
          <p:cNvSpPr/>
          <p:nvPr/>
        </p:nvSpPr>
        <p:spPr>
          <a:xfrm>
            <a:off x="8819020" y="3136600"/>
            <a:ext cx="1425649" cy="364915"/>
          </a:xfrm>
          <a:prstGeom prst="triangle">
            <a:avLst/>
          </a:prstGeom>
          <a:blipFill>
            <a:blip r:embed="rId4"/>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861545DA-FCBD-40FF-AE8D-2631126EC122}"/>
              </a:ext>
            </a:extLst>
          </p:cNvPr>
          <p:cNvSpPr txBox="1"/>
          <p:nvPr/>
        </p:nvSpPr>
        <p:spPr>
          <a:xfrm>
            <a:off x="806741" y="4674428"/>
            <a:ext cx="3318045" cy="584775"/>
          </a:xfrm>
          <a:prstGeom prst="rect">
            <a:avLst/>
          </a:prstGeom>
          <a:solidFill>
            <a:schemeClr val="bg1"/>
          </a:solidFill>
          <a:ln>
            <a:solidFill>
              <a:schemeClr val="tx1"/>
            </a:solidFill>
          </a:ln>
        </p:spPr>
        <p:txBody>
          <a:bodyPr wrap="square" rtlCol="0">
            <a:spAutoFit/>
          </a:bodyPr>
          <a:lstStyle/>
          <a:p>
            <a:pPr algn="ctr"/>
            <a:r>
              <a:rPr lang="en-US" sz="1600"/>
              <a:t>30 obstacles 2.4 inches in height</a:t>
            </a:r>
          </a:p>
          <a:p>
            <a:pPr algn="ctr"/>
            <a:r>
              <a:rPr lang="en-US" sz="1600"/>
              <a:t>4 seconds per obstacle</a:t>
            </a:r>
          </a:p>
        </p:txBody>
      </p:sp>
      <p:sp>
        <p:nvSpPr>
          <p:cNvPr id="60" name="TextBox 59">
            <a:extLst>
              <a:ext uri="{FF2B5EF4-FFF2-40B4-BE49-F238E27FC236}">
                <a16:creationId xmlns:a16="http://schemas.microsoft.com/office/drawing/2014/main" id="{53A03EE2-04BB-469B-831E-3CAFCA39AD99}"/>
              </a:ext>
            </a:extLst>
          </p:cNvPr>
          <p:cNvSpPr txBox="1"/>
          <p:nvPr/>
        </p:nvSpPr>
        <p:spPr>
          <a:xfrm>
            <a:off x="4124786" y="4674426"/>
            <a:ext cx="3817119" cy="584775"/>
          </a:xfrm>
          <a:prstGeom prst="rect">
            <a:avLst/>
          </a:prstGeom>
          <a:solidFill>
            <a:schemeClr val="bg1"/>
          </a:solidFill>
          <a:ln>
            <a:solidFill>
              <a:schemeClr val="tx1"/>
            </a:solidFill>
          </a:ln>
        </p:spPr>
        <p:txBody>
          <a:bodyPr wrap="square" rtlCol="0">
            <a:spAutoFit/>
          </a:bodyPr>
          <a:lstStyle/>
          <a:p>
            <a:pPr algn="ctr"/>
            <a:r>
              <a:rPr lang="en-US" sz="1600"/>
              <a:t>Flat ground</a:t>
            </a:r>
          </a:p>
          <a:p>
            <a:pPr algn="ctr"/>
            <a:r>
              <a:rPr lang="en-US" sz="1600"/>
              <a:t>52 min on gravel and dirt</a:t>
            </a:r>
          </a:p>
        </p:txBody>
      </p:sp>
      <p:sp>
        <p:nvSpPr>
          <p:cNvPr id="61" name="TextBox 60">
            <a:extLst>
              <a:ext uri="{FF2B5EF4-FFF2-40B4-BE49-F238E27FC236}">
                <a16:creationId xmlns:a16="http://schemas.microsoft.com/office/drawing/2014/main" id="{2A7325FC-8FF7-4720-84AB-CE25F71C5364}"/>
              </a:ext>
            </a:extLst>
          </p:cNvPr>
          <p:cNvSpPr txBox="1"/>
          <p:nvPr/>
        </p:nvSpPr>
        <p:spPr>
          <a:xfrm>
            <a:off x="7941909" y="4674428"/>
            <a:ext cx="3440454" cy="584775"/>
          </a:xfrm>
          <a:prstGeom prst="rect">
            <a:avLst/>
          </a:prstGeom>
          <a:solidFill>
            <a:schemeClr val="bg1"/>
          </a:solidFill>
          <a:ln>
            <a:solidFill>
              <a:schemeClr val="tx1"/>
            </a:solidFill>
          </a:ln>
        </p:spPr>
        <p:txBody>
          <a:bodyPr wrap="square" rtlCol="0">
            <a:spAutoFit/>
          </a:bodyPr>
          <a:lstStyle/>
          <a:p>
            <a:pPr algn="ctr"/>
            <a:r>
              <a:rPr lang="en-US" sz="1600"/>
              <a:t>Six 20 ° inclined slopes</a:t>
            </a:r>
          </a:p>
          <a:p>
            <a:pPr algn="ctr"/>
            <a:r>
              <a:rPr lang="en-US" sz="1600"/>
              <a:t>1 minute per slope</a:t>
            </a:r>
          </a:p>
        </p:txBody>
      </p:sp>
      <p:cxnSp>
        <p:nvCxnSpPr>
          <p:cNvPr id="63" name="Straight Connector 62">
            <a:extLst>
              <a:ext uri="{FF2B5EF4-FFF2-40B4-BE49-F238E27FC236}">
                <a16:creationId xmlns:a16="http://schemas.microsoft.com/office/drawing/2014/main" id="{0B86F04B-C229-4126-B89F-22FE3273D2E9}"/>
              </a:ext>
            </a:extLst>
          </p:cNvPr>
          <p:cNvCxnSpPr>
            <a:cxnSpLocks/>
          </p:cNvCxnSpPr>
          <p:nvPr/>
        </p:nvCxnSpPr>
        <p:spPr>
          <a:xfrm>
            <a:off x="4124786" y="3983319"/>
            <a:ext cx="0" cy="9155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4ABAAFE-9C60-4422-AB46-BF638905A47B}"/>
              </a:ext>
            </a:extLst>
          </p:cNvPr>
          <p:cNvCxnSpPr>
            <a:cxnSpLocks/>
          </p:cNvCxnSpPr>
          <p:nvPr/>
        </p:nvCxnSpPr>
        <p:spPr>
          <a:xfrm>
            <a:off x="7941905" y="3983319"/>
            <a:ext cx="0" cy="9155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20DC822-6602-44CE-B05C-A9C9AFA88A15}"/>
              </a:ext>
            </a:extLst>
          </p:cNvPr>
          <p:cNvCxnSpPr>
            <a:cxnSpLocks/>
          </p:cNvCxnSpPr>
          <p:nvPr/>
        </p:nvCxnSpPr>
        <p:spPr>
          <a:xfrm>
            <a:off x="11400344" y="3983319"/>
            <a:ext cx="0" cy="9155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06D65D76-2313-4E3F-95A8-6C3157F79C94}"/>
              </a:ext>
            </a:extLst>
          </p:cNvPr>
          <p:cNvSpPr txBox="1"/>
          <p:nvPr/>
        </p:nvSpPr>
        <p:spPr>
          <a:xfrm>
            <a:off x="4124787" y="5465200"/>
            <a:ext cx="3817118" cy="830997"/>
          </a:xfrm>
          <a:prstGeom prst="rect">
            <a:avLst/>
          </a:prstGeom>
          <a:solidFill>
            <a:schemeClr val="bg1"/>
          </a:solidFill>
          <a:ln>
            <a:solidFill>
              <a:schemeClr val="tx1"/>
            </a:solidFill>
          </a:ln>
        </p:spPr>
        <p:txBody>
          <a:bodyPr wrap="square" rtlCol="0">
            <a:spAutoFit/>
          </a:bodyPr>
          <a:lstStyle/>
          <a:p>
            <a:pPr algn="ctr"/>
            <a:r>
              <a:rPr lang="en-US" sz="2400" b="1"/>
              <a:t>Total Required Capacity: 5400 </a:t>
            </a:r>
            <a:r>
              <a:rPr lang="en-US" sz="2400" b="1" err="1"/>
              <a:t>mAh</a:t>
            </a:r>
            <a:endParaRPr lang="en-US" sz="2400" b="1"/>
          </a:p>
        </p:txBody>
      </p:sp>
      <p:sp>
        <p:nvSpPr>
          <p:cNvPr id="67" name="TextBox 66">
            <a:extLst>
              <a:ext uri="{FF2B5EF4-FFF2-40B4-BE49-F238E27FC236}">
                <a16:creationId xmlns:a16="http://schemas.microsoft.com/office/drawing/2014/main" id="{A483476B-5225-4D98-BDBD-4689BD0C8ABA}"/>
              </a:ext>
            </a:extLst>
          </p:cNvPr>
          <p:cNvSpPr txBox="1"/>
          <p:nvPr/>
        </p:nvSpPr>
        <p:spPr>
          <a:xfrm>
            <a:off x="9924709" y="2779307"/>
            <a:ext cx="639919" cy="584775"/>
          </a:xfrm>
          <a:prstGeom prst="rect">
            <a:avLst/>
          </a:prstGeom>
          <a:noFill/>
        </p:spPr>
        <p:txBody>
          <a:bodyPr wrap="none" rtlCol="0">
            <a:spAutoFit/>
          </a:bodyPr>
          <a:lstStyle/>
          <a:p>
            <a:r>
              <a:rPr lang="en-US" sz="3200" b="1"/>
              <a:t>x6</a:t>
            </a:r>
            <a:endParaRPr lang="en-US" b="1"/>
          </a:p>
        </p:txBody>
      </p:sp>
      <p:sp>
        <p:nvSpPr>
          <p:cNvPr id="68" name="TextBox 67">
            <a:extLst>
              <a:ext uri="{FF2B5EF4-FFF2-40B4-BE49-F238E27FC236}">
                <a16:creationId xmlns:a16="http://schemas.microsoft.com/office/drawing/2014/main" id="{48A3A0A6-497D-4D98-AD26-48512199E52F}"/>
              </a:ext>
            </a:extLst>
          </p:cNvPr>
          <p:cNvSpPr txBox="1"/>
          <p:nvPr/>
        </p:nvSpPr>
        <p:spPr>
          <a:xfrm>
            <a:off x="1947331" y="2713234"/>
            <a:ext cx="867545" cy="584775"/>
          </a:xfrm>
          <a:prstGeom prst="rect">
            <a:avLst/>
          </a:prstGeom>
          <a:noFill/>
        </p:spPr>
        <p:txBody>
          <a:bodyPr wrap="none" rtlCol="0">
            <a:spAutoFit/>
          </a:bodyPr>
          <a:lstStyle/>
          <a:p>
            <a:r>
              <a:rPr lang="en-US" sz="3200" b="1"/>
              <a:t>x30</a:t>
            </a:r>
            <a:endParaRPr lang="en-US" b="1"/>
          </a:p>
        </p:txBody>
      </p:sp>
      <p:pic>
        <p:nvPicPr>
          <p:cNvPr id="79" name="Picture 78" descr="A close up of a logo&#10;&#10;Description automatically generated">
            <a:extLst>
              <a:ext uri="{FF2B5EF4-FFF2-40B4-BE49-F238E27FC236}">
                <a16:creationId xmlns:a16="http://schemas.microsoft.com/office/drawing/2014/main" id="{3BE2C5EB-43AD-4D28-B937-FE954101ACEB}"/>
              </a:ext>
            </a:extLst>
          </p:cNvPr>
          <p:cNvPicPr>
            <a:picLocks noChangeAspect="1"/>
          </p:cNvPicPr>
          <p:nvPr/>
        </p:nvPicPr>
        <p:blipFill rotWithShape="1">
          <a:blip r:embed="rId5">
            <a:extLst>
              <a:ext uri="{28A0092B-C50C-407E-A947-70E740481C1C}">
                <a14:useLocalDpi xmlns:a14="http://schemas.microsoft.com/office/drawing/2010/main" val="0"/>
              </a:ext>
            </a:extLst>
          </a:blip>
          <a:srcRect l="29756" t="26968" r="31554" b="30867"/>
          <a:stretch/>
        </p:blipFill>
        <p:spPr>
          <a:xfrm>
            <a:off x="5296553" y="2777127"/>
            <a:ext cx="1022149" cy="706445"/>
          </a:xfrm>
          <a:prstGeom prst="rect">
            <a:avLst/>
          </a:prstGeom>
        </p:spPr>
      </p:pic>
    </p:spTree>
    <p:extLst>
      <p:ext uri="{BB962C8B-B14F-4D97-AF65-F5344CB8AC3E}">
        <p14:creationId xmlns:p14="http://schemas.microsoft.com/office/powerpoint/2010/main" val="2572075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44A52-209A-4BFE-BEEE-D94F64DBE135}"/>
              </a:ext>
            </a:extLst>
          </p:cNvPr>
          <p:cNvSpPr>
            <a:spLocks noGrp="1"/>
          </p:cNvSpPr>
          <p:nvPr>
            <p:ph type="title"/>
          </p:nvPr>
        </p:nvSpPr>
        <p:spPr/>
        <p:txBody>
          <a:bodyPr>
            <a:normAutofit/>
          </a:bodyPr>
          <a:lstStyle/>
          <a:p>
            <a:r>
              <a:rPr lang="en-US" sz="9600"/>
              <a:t>Additional Testing</a:t>
            </a:r>
          </a:p>
        </p:txBody>
      </p:sp>
      <p:sp>
        <p:nvSpPr>
          <p:cNvPr id="3" name="Text Placeholder 2">
            <a:extLst>
              <a:ext uri="{FF2B5EF4-FFF2-40B4-BE49-F238E27FC236}">
                <a16:creationId xmlns:a16="http://schemas.microsoft.com/office/drawing/2014/main" id="{2F518F04-12C0-4F28-A871-CFCEE26A18F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81DE35C-0D45-4148-B34A-9BFF04BCFE11}"/>
              </a:ext>
            </a:extLst>
          </p:cNvPr>
          <p:cNvSpPr>
            <a:spLocks noGrp="1"/>
          </p:cNvSpPr>
          <p:nvPr>
            <p:ph type="sldNum" sz="quarter" idx="12"/>
          </p:nvPr>
        </p:nvSpPr>
        <p:spPr/>
        <p:txBody>
          <a:bodyPr/>
          <a:lstStyle/>
          <a:p>
            <a:fld id="{13C20B66-9CB3-4B57-BCF5-80EC90ADA063}" type="slidenum">
              <a:rPr lang="en-US" smtClean="0"/>
              <a:t>55</a:t>
            </a:fld>
            <a:endParaRPr lang="en-US"/>
          </a:p>
        </p:txBody>
      </p:sp>
      <p:sp>
        <p:nvSpPr>
          <p:cNvPr id="5" name="Date Placeholder 4">
            <a:extLst>
              <a:ext uri="{FF2B5EF4-FFF2-40B4-BE49-F238E27FC236}">
                <a16:creationId xmlns:a16="http://schemas.microsoft.com/office/drawing/2014/main" id="{F47CB4A0-FA0E-443F-9195-C259F70440A4}"/>
              </a:ext>
            </a:extLst>
          </p:cNvPr>
          <p:cNvSpPr>
            <a:spLocks noGrp="1"/>
          </p:cNvSpPr>
          <p:nvPr>
            <p:ph type="dt" sz="half" idx="2"/>
          </p:nvPr>
        </p:nvSpPr>
        <p:spPr/>
        <p:txBody>
          <a:bodyPr/>
          <a:lstStyle/>
          <a:p>
            <a:r>
              <a:rPr lang="en-US"/>
              <a:t>March 2019</a:t>
            </a:r>
          </a:p>
        </p:txBody>
      </p:sp>
    </p:spTree>
    <p:extLst>
      <p:ext uri="{BB962C8B-B14F-4D97-AF65-F5344CB8AC3E}">
        <p14:creationId xmlns:p14="http://schemas.microsoft.com/office/powerpoint/2010/main" val="13266541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F5B4C-51B2-40F3-B79B-8B2A4E7CFFAB}"/>
              </a:ext>
            </a:extLst>
          </p:cNvPr>
          <p:cNvSpPr>
            <a:spLocks noGrp="1"/>
          </p:cNvSpPr>
          <p:nvPr>
            <p:ph type="ctrTitle"/>
          </p:nvPr>
        </p:nvSpPr>
        <p:spPr/>
        <p:txBody>
          <a:bodyPr>
            <a:normAutofit/>
          </a:bodyPr>
          <a:lstStyle/>
          <a:p>
            <a:r>
              <a:rPr lang="en-US" sz="7200"/>
              <a:t>Coefficient of Friction</a:t>
            </a:r>
          </a:p>
        </p:txBody>
      </p:sp>
      <p:sp>
        <p:nvSpPr>
          <p:cNvPr id="3" name="Subtitle 2">
            <a:extLst>
              <a:ext uri="{FF2B5EF4-FFF2-40B4-BE49-F238E27FC236}">
                <a16:creationId xmlns:a16="http://schemas.microsoft.com/office/drawing/2014/main" id="{1C1B9E99-8FE4-4F53-AC8A-D1540892B0D7}"/>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3FBF986E-07FE-4D34-ADAD-397F446CC0B4}"/>
              </a:ext>
            </a:extLst>
          </p:cNvPr>
          <p:cNvSpPr>
            <a:spLocks noGrp="1"/>
          </p:cNvSpPr>
          <p:nvPr>
            <p:ph type="sldNum" sz="quarter" idx="12"/>
          </p:nvPr>
        </p:nvSpPr>
        <p:spPr/>
        <p:txBody>
          <a:bodyPr/>
          <a:lstStyle/>
          <a:p>
            <a:fld id="{13C20B66-9CB3-4B57-BCF5-80EC90ADA063}" type="slidenum">
              <a:rPr lang="en-US" smtClean="0"/>
              <a:t>56</a:t>
            </a:fld>
            <a:endParaRPr lang="en-US"/>
          </a:p>
        </p:txBody>
      </p:sp>
      <p:sp>
        <p:nvSpPr>
          <p:cNvPr id="5" name="Date Placeholder 4">
            <a:extLst>
              <a:ext uri="{FF2B5EF4-FFF2-40B4-BE49-F238E27FC236}">
                <a16:creationId xmlns:a16="http://schemas.microsoft.com/office/drawing/2014/main" id="{D6866FD4-1C6C-4534-A77B-CF1BD0BC9D27}"/>
              </a:ext>
            </a:extLst>
          </p:cNvPr>
          <p:cNvSpPr>
            <a:spLocks noGrp="1"/>
          </p:cNvSpPr>
          <p:nvPr>
            <p:ph type="dt" sz="half" idx="2"/>
          </p:nvPr>
        </p:nvSpPr>
        <p:spPr/>
        <p:txBody>
          <a:bodyPr/>
          <a:lstStyle/>
          <a:p>
            <a:r>
              <a:rPr lang="en-US"/>
              <a:t>March 2019</a:t>
            </a:r>
          </a:p>
        </p:txBody>
      </p:sp>
    </p:spTree>
    <p:extLst>
      <p:ext uri="{BB962C8B-B14F-4D97-AF65-F5344CB8AC3E}">
        <p14:creationId xmlns:p14="http://schemas.microsoft.com/office/powerpoint/2010/main" val="7232969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AA74-9038-4CDA-86E6-9071DEA35F6F}"/>
              </a:ext>
            </a:extLst>
          </p:cNvPr>
          <p:cNvSpPr>
            <a:spLocks noGrp="1"/>
          </p:cNvSpPr>
          <p:nvPr>
            <p:ph type="title"/>
          </p:nvPr>
        </p:nvSpPr>
        <p:spPr/>
        <p:txBody>
          <a:bodyPr/>
          <a:lstStyle/>
          <a:p>
            <a:r>
              <a:rPr lang="en-US"/>
              <a:t>Test – Scope and Status</a:t>
            </a:r>
          </a:p>
        </p:txBody>
      </p:sp>
      <p:sp>
        <p:nvSpPr>
          <p:cNvPr id="3" name="Content Placeholder 2">
            <a:extLst>
              <a:ext uri="{FF2B5EF4-FFF2-40B4-BE49-F238E27FC236}">
                <a16:creationId xmlns:a16="http://schemas.microsoft.com/office/drawing/2014/main" id="{483AD4C4-1F1D-40E9-8837-23A804F45B40}"/>
              </a:ext>
            </a:extLst>
          </p:cNvPr>
          <p:cNvSpPr>
            <a:spLocks noGrp="1"/>
          </p:cNvSpPr>
          <p:nvPr>
            <p:ph idx="1"/>
          </p:nvPr>
        </p:nvSpPr>
        <p:spPr>
          <a:xfrm>
            <a:off x="1097280" y="1140547"/>
            <a:ext cx="10859476" cy="4728547"/>
          </a:xfrm>
        </p:spPr>
        <p:txBody>
          <a:bodyPr vert="horz" lIns="0" tIns="45720" rIns="0" bIns="45720" rtlCol="0" anchor="t">
            <a:normAutofit/>
          </a:bodyPr>
          <a:lstStyle/>
          <a:p>
            <a:r>
              <a:rPr lang="en-US" b="1">
                <a:solidFill>
                  <a:schemeClr val="tx1"/>
                </a:solidFill>
              </a:rPr>
              <a:t>Purpose</a:t>
            </a:r>
            <a:r>
              <a:rPr lang="en-US" b="1"/>
              <a:t>: Determine whether the coefficient of friction of the wheels meets the expected values for the mobility models.</a:t>
            </a:r>
          </a:p>
          <a:p>
            <a:r>
              <a:rPr lang="en-US" b="1"/>
              <a:t>Requirements being validated: </a:t>
            </a:r>
            <a:endParaRPr lang="en-US" b="1">
              <a:cs typeface="Arial"/>
            </a:endParaRPr>
          </a:p>
          <a:p>
            <a:pPr marL="342900" indent="-342900">
              <a:buChar char="•"/>
            </a:pPr>
            <a:r>
              <a:rPr lang="en-US" sz="1800" b="1" u="sng">
                <a:cs typeface="Arial"/>
              </a:rPr>
              <a:t>MOB 3.3:</a:t>
            </a:r>
            <a:r>
              <a:rPr lang="en-US" sz="1800" b="1">
                <a:cs typeface="Arial"/>
              </a:rPr>
              <a:t> </a:t>
            </a:r>
            <a:r>
              <a:rPr lang="en-US" sz="1800">
                <a:cs typeface="Arial"/>
              </a:rPr>
              <a:t>The CSR shall drive up or down a slope of up to 20 °s.</a:t>
            </a:r>
          </a:p>
          <a:p>
            <a:pPr marL="342900" indent="-342900">
              <a:buChar char="•"/>
            </a:pPr>
            <a:r>
              <a:rPr lang="en-US" sz="1800" b="1" u="sng">
                <a:cs typeface="Arial"/>
              </a:rPr>
              <a:t>MOB 3.4.1:</a:t>
            </a:r>
            <a:r>
              <a:rPr lang="en-US" sz="1800" b="1">
                <a:cs typeface="Arial"/>
              </a:rPr>
              <a:t> </a:t>
            </a:r>
            <a:r>
              <a:rPr lang="en-US" sz="1800">
                <a:cs typeface="Arial"/>
              </a:rPr>
              <a:t>The CSR shall drive over an traversable obstacle up to 2.4 inch (0.06096 m) in height.</a:t>
            </a:r>
            <a:endParaRPr lang="en-US" sz="1800"/>
          </a:p>
          <a:p>
            <a:r>
              <a:rPr lang="en-US" b="1"/>
              <a:t>Status: </a:t>
            </a:r>
            <a:r>
              <a:rPr lang="en-US"/>
              <a:t>Completed tests using unmodified wheels.</a:t>
            </a:r>
            <a:endParaRPr lang="en-US">
              <a:cs typeface="Arial"/>
            </a:endParaRPr>
          </a:p>
          <a:p>
            <a:r>
              <a:rPr lang="en-US" b="1"/>
              <a:t>Risk Reduction: Validate models and coefficient range to ensure that the CSR can traverse terrain easily and without fatal slippage</a:t>
            </a:r>
            <a:endParaRPr lang="en-US" b="1">
              <a:cs typeface="Arial"/>
            </a:endParaRPr>
          </a:p>
          <a:p>
            <a:endParaRPr lang="en-US" b="1"/>
          </a:p>
          <a:p>
            <a:endParaRPr lang="en-US"/>
          </a:p>
          <a:p>
            <a:endParaRPr lang="en-US"/>
          </a:p>
        </p:txBody>
      </p:sp>
      <p:sp>
        <p:nvSpPr>
          <p:cNvPr id="4" name="Slide Number Placeholder 3">
            <a:extLst>
              <a:ext uri="{FF2B5EF4-FFF2-40B4-BE49-F238E27FC236}">
                <a16:creationId xmlns:a16="http://schemas.microsoft.com/office/drawing/2014/main" id="{743B2E55-D733-42A5-A001-6A087033563C}"/>
              </a:ext>
            </a:extLst>
          </p:cNvPr>
          <p:cNvSpPr>
            <a:spLocks noGrp="1"/>
          </p:cNvSpPr>
          <p:nvPr>
            <p:ph type="sldNum" sz="quarter" idx="12"/>
          </p:nvPr>
        </p:nvSpPr>
        <p:spPr/>
        <p:txBody>
          <a:bodyPr/>
          <a:lstStyle/>
          <a:p>
            <a:fld id="{13C20B66-9CB3-4B57-BCF5-80EC90ADA063}" type="slidenum">
              <a:rPr lang="en-US" smtClean="0"/>
              <a:t>57</a:t>
            </a:fld>
            <a:endParaRPr lang="en-US"/>
          </a:p>
        </p:txBody>
      </p:sp>
      <p:sp>
        <p:nvSpPr>
          <p:cNvPr id="5" name="Date Placeholder 4">
            <a:extLst>
              <a:ext uri="{FF2B5EF4-FFF2-40B4-BE49-F238E27FC236}">
                <a16:creationId xmlns:a16="http://schemas.microsoft.com/office/drawing/2014/main" id="{E6BFFAF5-3F3F-4DE4-8E36-E32CA2085F1B}"/>
              </a:ext>
            </a:extLst>
          </p:cNvPr>
          <p:cNvSpPr>
            <a:spLocks noGrp="1"/>
          </p:cNvSpPr>
          <p:nvPr>
            <p:ph type="dt" sz="half" idx="2"/>
          </p:nvPr>
        </p:nvSpPr>
        <p:spPr/>
        <p:txBody>
          <a:bodyPr/>
          <a:lstStyle/>
          <a:p>
            <a:r>
              <a:rPr lang="en-US"/>
              <a:t>March 2019</a:t>
            </a:r>
          </a:p>
        </p:txBody>
      </p:sp>
    </p:spTree>
    <p:extLst>
      <p:ext uri="{BB962C8B-B14F-4D97-AF65-F5344CB8AC3E}">
        <p14:creationId xmlns:p14="http://schemas.microsoft.com/office/powerpoint/2010/main" val="14626081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AA74-9038-4CDA-86E6-9071DEA35F6F}"/>
              </a:ext>
            </a:extLst>
          </p:cNvPr>
          <p:cNvSpPr>
            <a:spLocks noGrp="1"/>
          </p:cNvSpPr>
          <p:nvPr>
            <p:ph type="title"/>
          </p:nvPr>
        </p:nvSpPr>
        <p:spPr/>
        <p:txBody>
          <a:bodyPr/>
          <a:lstStyle/>
          <a:p>
            <a:r>
              <a:rPr lang="en-US"/>
              <a:t>Test – Test Design</a:t>
            </a:r>
          </a:p>
        </p:txBody>
      </p:sp>
      <p:sp>
        <p:nvSpPr>
          <p:cNvPr id="3" name="Content Placeholder 2">
            <a:extLst>
              <a:ext uri="{FF2B5EF4-FFF2-40B4-BE49-F238E27FC236}">
                <a16:creationId xmlns:a16="http://schemas.microsoft.com/office/drawing/2014/main" id="{483AD4C4-1F1D-40E9-8837-23A804F45B40}"/>
              </a:ext>
            </a:extLst>
          </p:cNvPr>
          <p:cNvSpPr>
            <a:spLocks noGrp="1"/>
          </p:cNvSpPr>
          <p:nvPr>
            <p:ph idx="1"/>
          </p:nvPr>
        </p:nvSpPr>
        <p:spPr>
          <a:xfrm>
            <a:off x="1097280" y="1140547"/>
            <a:ext cx="5356528" cy="5179120"/>
          </a:xfrm>
        </p:spPr>
        <p:txBody>
          <a:bodyPr vert="horz" lIns="0" tIns="45720" rIns="0" bIns="45720" rtlCol="0" anchor="t">
            <a:normAutofit fontScale="77500" lnSpcReduction="20000"/>
          </a:bodyPr>
          <a:lstStyle/>
          <a:p>
            <a:r>
              <a:rPr lang="en-US" b="1"/>
              <a:t>Facilities: </a:t>
            </a:r>
            <a:r>
              <a:rPr lang="en-US"/>
              <a:t>Bobby's Lab</a:t>
            </a:r>
            <a:endParaRPr lang="en-US" b="1"/>
          </a:p>
          <a:p>
            <a:r>
              <a:rPr lang="en-US" b="1"/>
              <a:t>Equipment: </a:t>
            </a:r>
            <a:endParaRPr lang="en-US"/>
          </a:p>
          <a:p>
            <a:pPr marL="383540" lvl="1">
              <a:buChar char="•"/>
            </a:pPr>
            <a:r>
              <a:rPr lang="en-US" sz="1400">
                <a:cs typeface="Arial"/>
              </a:rPr>
              <a:t>2x4 Wood Planks</a:t>
            </a:r>
            <a:endParaRPr lang="en-US" sz="1400" b="1">
              <a:cs typeface="Arial"/>
            </a:endParaRPr>
          </a:p>
          <a:p>
            <a:pPr marL="383540" lvl="1">
              <a:buChar char="•"/>
            </a:pPr>
            <a:r>
              <a:rPr lang="en-US" sz="1400">
                <a:cs typeface="Arial"/>
              </a:rPr>
              <a:t>Brick</a:t>
            </a:r>
          </a:p>
          <a:p>
            <a:pPr marL="383540" lvl="1">
              <a:buChar char="•"/>
            </a:pPr>
            <a:r>
              <a:rPr lang="en-US" sz="1400">
                <a:cs typeface="Arial"/>
              </a:rPr>
              <a:t>100 lbf scale, +/- 0.1 lbf accuracy</a:t>
            </a:r>
          </a:p>
          <a:p>
            <a:pPr marL="383540" lvl="1">
              <a:buChar char="•"/>
            </a:pPr>
            <a:r>
              <a:rPr lang="en-US" sz="1400">
                <a:cs typeface="Arial"/>
              </a:rPr>
              <a:t>CSR without chains installed</a:t>
            </a:r>
          </a:p>
          <a:p>
            <a:pPr marL="383540" lvl="1">
              <a:buChar char="•"/>
            </a:pPr>
            <a:r>
              <a:rPr lang="en-US" sz="1400">
                <a:cs typeface="Arial"/>
              </a:rPr>
              <a:t>Analog force gauge, 0.1 lbf accuracy</a:t>
            </a:r>
          </a:p>
          <a:p>
            <a:r>
              <a:rPr lang="en-US" b="1"/>
              <a:t>Procedure: </a:t>
            </a:r>
            <a:endParaRPr lang="en-US" b="1">
              <a:cs typeface="Arial"/>
            </a:endParaRPr>
          </a:p>
          <a:p>
            <a:pPr marL="342900" indent="-342900">
              <a:buFont typeface="Arial" panose="020B0604020202020204" pitchFamily="34" charset="0"/>
              <a:buChar char="•"/>
            </a:pPr>
            <a:r>
              <a:rPr lang="en-US" sz="1400">
                <a:cs typeface="Arial"/>
              </a:rPr>
              <a:t>Place test material (wood or brick) onto scale</a:t>
            </a:r>
          </a:p>
          <a:p>
            <a:pPr marL="342900" indent="-342900">
              <a:buFont typeface="Arial" panose="020B0604020202020204" pitchFamily="34" charset="0"/>
              <a:buChar char="•"/>
            </a:pPr>
            <a:r>
              <a:rPr lang="en-US" sz="1400">
                <a:cs typeface="Arial"/>
              </a:rPr>
              <a:t>Tear the scale to set to 0 in order to only read the force from the CSR</a:t>
            </a:r>
          </a:p>
          <a:p>
            <a:pPr marL="342900" indent="-342900">
              <a:buFont typeface="Arial" panose="020B0604020202020204" pitchFamily="34" charset="0"/>
              <a:buChar char="•"/>
            </a:pPr>
            <a:r>
              <a:rPr lang="en-US" sz="1400">
                <a:cs typeface="Arial"/>
              </a:rPr>
              <a:t>Place the front wheel from the CSR onto the scale</a:t>
            </a:r>
          </a:p>
          <a:p>
            <a:pPr marL="342900" indent="-342900">
              <a:buFont typeface="Arial" panose="020B0604020202020204" pitchFamily="34" charset="0"/>
              <a:buChar char="•"/>
            </a:pPr>
            <a:r>
              <a:rPr lang="en-US" sz="1400">
                <a:cs typeface="Arial"/>
              </a:rPr>
              <a:t>Place excess wood under the remaining wheels to level the CSR</a:t>
            </a:r>
          </a:p>
          <a:p>
            <a:pPr marL="342900" indent="-342900">
              <a:buFont typeface="Arial" panose="020B0604020202020204" pitchFamily="34" charset="0"/>
              <a:buChar char="•"/>
            </a:pPr>
            <a:r>
              <a:rPr lang="en-US" sz="1400">
                <a:cs typeface="Arial"/>
              </a:rPr>
              <a:t>Record the weight on the scale</a:t>
            </a:r>
          </a:p>
          <a:p>
            <a:pPr marL="342900" indent="-342900">
              <a:buFont typeface="Arial" panose="020B0604020202020204" pitchFamily="34" charset="0"/>
              <a:buChar char="•"/>
            </a:pPr>
            <a:r>
              <a:rPr lang="en-US" sz="1400">
                <a:cs typeface="Arial"/>
              </a:rPr>
              <a:t>Add excess weight to the CSR and record scale again</a:t>
            </a:r>
          </a:p>
          <a:p>
            <a:pPr marL="342900" indent="-342900">
              <a:buFont typeface="Arial" panose="020B0604020202020204" pitchFamily="34" charset="0"/>
              <a:buChar char="•"/>
            </a:pPr>
            <a:r>
              <a:rPr lang="en-US" sz="1400">
                <a:cs typeface="Arial"/>
              </a:rPr>
              <a:t>Attach the force gauge with a string to the bottom axel of the wheel</a:t>
            </a:r>
          </a:p>
          <a:p>
            <a:pPr marL="342900" indent="-342900">
              <a:buFont typeface="Arial" panose="020B0604020202020204" pitchFamily="34" charset="0"/>
              <a:buChar char="•"/>
            </a:pPr>
            <a:r>
              <a:rPr lang="en-US" sz="1400">
                <a:cs typeface="Arial"/>
              </a:rPr>
              <a:t>Slowly pull the gauge parallel to the floor until slippage occurs and record force.</a:t>
            </a:r>
          </a:p>
          <a:p>
            <a:pPr marL="342900" indent="-342900">
              <a:buFont typeface="Arial" panose="020B0604020202020204" pitchFamily="34" charset="0"/>
              <a:buChar char="•"/>
            </a:pPr>
            <a:r>
              <a:rPr lang="en-US" b="1"/>
              <a:t>Expected Results:</a:t>
            </a:r>
            <a:endParaRPr lang="en-US" b="1">
              <a:cs typeface="Arial"/>
            </a:endParaRPr>
          </a:p>
          <a:p>
            <a:pPr marL="342900" indent="-342900">
              <a:buFont typeface="Arial" panose="020B0604020202020204" pitchFamily="34" charset="0"/>
              <a:buChar char="•"/>
            </a:pPr>
            <a:r>
              <a:rPr lang="en-US" sz="1400">
                <a:cs typeface="Arial"/>
              </a:rPr>
              <a:t>µ</a:t>
            </a:r>
            <a:r>
              <a:rPr lang="en-US" sz="1050">
                <a:cs typeface="Arial"/>
              </a:rPr>
              <a:t>wood</a:t>
            </a:r>
            <a:r>
              <a:rPr lang="en-US" sz="1400">
                <a:cs typeface="Arial"/>
              </a:rPr>
              <a:t> =0.7, µ</a:t>
            </a:r>
            <a:r>
              <a:rPr lang="en-US" sz="1000">
                <a:cs typeface="Arial"/>
              </a:rPr>
              <a:t>brick</a:t>
            </a:r>
            <a:r>
              <a:rPr lang="en-US" sz="1400">
                <a:cs typeface="Arial"/>
              </a:rPr>
              <a:t> =0.7 </a:t>
            </a:r>
            <a:endParaRPr lang="en-US" b="1">
              <a:cs typeface="Arial"/>
            </a:endParaRPr>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743B2E55-D733-42A5-A001-6A087033563C}"/>
              </a:ext>
            </a:extLst>
          </p:cNvPr>
          <p:cNvSpPr>
            <a:spLocks noGrp="1"/>
          </p:cNvSpPr>
          <p:nvPr>
            <p:ph type="sldNum" sz="quarter" idx="12"/>
          </p:nvPr>
        </p:nvSpPr>
        <p:spPr/>
        <p:txBody>
          <a:bodyPr/>
          <a:lstStyle/>
          <a:p>
            <a:fld id="{13C20B66-9CB3-4B57-BCF5-80EC90ADA063}" type="slidenum">
              <a:rPr lang="en-US" smtClean="0"/>
              <a:t>58</a:t>
            </a:fld>
            <a:endParaRPr lang="en-US"/>
          </a:p>
        </p:txBody>
      </p:sp>
      <p:sp>
        <p:nvSpPr>
          <p:cNvPr id="5" name="Date Placeholder 4">
            <a:extLst>
              <a:ext uri="{FF2B5EF4-FFF2-40B4-BE49-F238E27FC236}">
                <a16:creationId xmlns:a16="http://schemas.microsoft.com/office/drawing/2014/main" id="{E6BFFAF5-3F3F-4DE4-8E36-E32CA2085F1B}"/>
              </a:ext>
            </a:extLst>
          </p:cNvPr>
          <p:cNvSpPr>
            <a:spLocks noGrp="1"/>
          </p:cNvSpPr>
          <p:nvPr>
            <p:ph type="dt" sz="half" idx="2"/>
          </p:nvPr>
        </p:nvSpPr>
        <p:spPr/>
        <p:txBody>
          <a:bodyPr/>
          <a:lstStyle/>
          <a:p>
            <a:r>
              <a:rPr lang="en-US"/>
              <a:t>March 2019</a:t>
            </a:r>
          </a:p>
        </p:txBody>
      </p:sp>
      <p:sp>
        <p:nvSpPr>
          <p:cNvPr id="16" name="Rectangle 15">
            <a:extLst>
              <a:ext uri="{FF2B5EF4-FFF2-40B4-BE49-F238E27FC236}">
                <a16:creationId xmlns:a16="http://schemas.microsoft.com/office/drawing/2014/main" id="{4F707B4A-4235-4551-9776-3C191AE0DBE6}"/>
              </a:ext>
            </a:extLst>
          </p:cNvPr>
          <p:cNvSpPr/>
          <p:nvPr/>
        </p:nvSpPr>
        <p:spPr>
          <a:xfrm>
            <a:off x="8754228" y="3899308"/>
            <a:ext cx="1365564" cy="248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Arial"/>
              </a:rPr>
              <a:t>Scale</a:t>
            </a:r>
            <a:endParaRPr lang="en-US"/>
          </a:p>
        </p:txBody>
      </p:sp>
      <p:sp>
        <p:nvSpPr>
          <p:cNvPr id="17" name="Rectangle 16">
            <a:extLst>
              <a:ext uri="{FF2B5EF4-FFF2-40B4-BE49-F238E27FC236}">
                <a16:creationId xmlns:a16="http://schemas.microsoft.com/office/drawing/2014/main" id="{CE01330D-0E60-4EA7-8EA6-C82757EC250B}"/>
              </a:ext>
            </a:extLst>
          </p:cNvPr>
          <p:cNvSpPr/>
          <p:nvPr/>
        </p:nvSpPr>
        <p:spPr>
          <a:xfrm>
            <a:off x="9063084" y="3680044"/>
            <a:ext cx="746909" cy="1735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Arial"/>
              </a:rPr>
              <a:t>Brick</a:t>
            </a:r>
            <a:endParaRPr lang="en-US"/>
          </a:p>
        </p:txBody>
      </p:sp>
      <p:sp>
        <p:nvSpPr>
          <p:cNvPr id="18" name="Rectangle 17">
            <a:extLst>
              <a:ext uri="{FF2B5EF4-FFF2-40B4-BE49-F238E27FC236}">
                <a16:creationId xmlns:a16="http://schemas.microsoft.com/office/drawing/2014/main" id="{96CE56E5-465B-4D39-BF71-219135CA4454}"/>
              </a:ext>
            </a:extLst>
          </p:cNvPr>
          <p:cNvSpPr/>
          <p:nvPr/>
        </p:nvSpPr>
        <p:spPr>
          <a:xfrm>
            <a:off x="6112691" y="3905909"/>
            <a:ext cx="2263368" cy="19616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cs typeface="Arial"/>
              </a:rPr>
              <a:t>Wood</a:t>
            </a:r>
            <a:endParaRPr lang="en-US"/>
          </a:p>
        </p:txBody>
      </p:sp>
      <p:sp>
        <p:nvSpPr>
          <p:cNvPr id="25" name="Rectangle 24">
            <a:extLst>
              <a:ext uri="{FF2B5EF4-FFF2-40B4-BE49-F238E27FC236}">
                <a16:creationId xmlns:a16="http://schemas.microsoft.com/office/drawing/2014/main" id="{1252DD43-058E-42B5-86F5-99B9EEBCC9FD}"/>
              </a:ext>
            </a:extLst>
          </p:cNvPr>
          <p:cNvSpPr/>
          <p:nvPr/>
        </p:nvSpPr>
        <p:spPr>
          <a:xfrm>
            <a:off x="6105145" y="3687116"/>
            <a:ext cx="2270913" cy="22633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cs typeface="Arial"/>
              </a:rPr>
              <a:t>Wood</a:t>
            </a:r>
            <a:endParaRPr lang="en-US"/>
          </a:p>
        </p:txBody>
      </p:sp>
      <p:sp>
        <p:nvSpPr>
          <p:cNvPr id="26" name="Oval 25">
            <a:extLst>
              <a:ext uri="{FF2B5EF4-FFF2-40B4-BE49-F238E27FC236}">
                <a16:creationId xmlns:a16="http://schemas.microsoft.com/office/drawing/2014/main" id="{255F0D2B-99A2-4A47-AB23-67CD2777A122}"/>
              </a:ext>
            </a:extLst>
          </p:cNvPr>
          <p:cNvSpPr/>
          <p:nvPr/>
        </p:nvSpPr>
        <p:spPr>
          <a:xfrm>
            <a:off x="9077230" y="3037815"/>
            <a:ext cx="656376" cy="648830"/>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ADC60F7-BA61-4E6F-85E4-FB7B9206F7EA}"/>
              </a:ext>
            </a:extLst>
          </p:cNvPr>
          <p:cNvSpPr/>
          <p:nvPr/>
        </p:nvSpPr>
        <p:spPr>
          <a:xfrm>
            <a:off x="7515507" y="3030270"/>
            <a:ext cx="656376" cy="648830"/>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F5F266B-8A4F-4A01-B9BF-1A99C0233E1C}"/>
              </a:ext>
            </a:extLst>
          </p:cNvPr>
          <p:cNvSpPr/>
          <p:nvPr/>
        </p:nvSpPr>
        <p:spPr>
          <a:xfrm>
            <a:off x="6127309" y="3030270"/>
            <a:ext cx="656376" cy="648830"/>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3BE2A9C-FF05-41CC-BE0C-C6723C61B011}"/>
              </a:ext>
            </a:extLst>
          </p:cNvPr>
          <p:cNvSpPr/>
          <p:nvPr/>
        </p:nvSpPr>
        <p:spPr>
          <a:xfrm>
            <a:off x="6345629" y="2116907"/>
            <a:ext cx="3093268" cy="92043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Arial"/>
              </a:rPr>
              <a:t>CSR</a:t>
            </a:r>
            <a:endParaRPr lang="en-US"/>
          </a:p>
        </p:txBody>
      </p:sp>
      <p:cxnSp>
        <p:nvCxnSpPr>
          <p:cNvPr id="30" name="Straight Arrow Connector 29">
            <a:extLst>
              <a:ext uri="{FF2B5EF4-FFF2-40B4-BE49-F238E27FC236}">
                <a16:creationId xmlns:a16="http://schemas.microsoft.com/office/drawing/2014/main" id="{94E0E629-8CFB-4AFB-8667-4AA60821BF61}"/>
              </a:ext>
            </a:extLst>
          </p:cNvPr>
          <p:cNvCxnSpPr/>
          <p:nvPr/>
        </p:nvCxnSpPr>
        <p:spPr>
          <a:xfrm flipV="1">
            <a:off x="9430881" y="3640436"/>
            <a:ext cx="1290118" cy="7544"/>
          </a:xfrm>
          <a:prstGeom prst="straightConnector1">
            <a:avLst/>
          </a:prstGeom>
        </p:spPr>
        <p:style>
          <a:lnRef idx="1">
            <a:schemeClr val="accent2"/>
          </a:lnRef>
          <a:fillRef idx="0">
            <a:schemeClr val="accent2"/>
          </a:fillRef>
          <a:effectRef idx="0">
            <a:schemeClr val="accent2"/>
          </a:effectRef>
          <a:fontRef idx="minor">
            <a:schemeClr val="tx1"/>
          </a:fontRef>
        </p:style>
      </p:cxnSp>
      <p:sp>
        <p:nvSpPr>
          <p:cNvPr id="31" name="Rectangle 30">
            <a:extLst>
              <a:ext uri="{FF2B5EF4-FFF2-40B4-BE49-F238E27FC236}">
                <a16:creationId xmlns:a16="http://schemas.microsoft.com/office/drawing/2014/main" id="{63EACF8B-D6E7-46B5-8C4C-5578A55A2707}"/>
              </a:ext>
            </a:extLst>
          </p:cNvPr>
          <p:cNvSpPr/>
          <p:nvPr/>
        </p:nvSpPr>
        <p:spPr>
          <a:xfrm>
            <a:off x="10720595" y="3382203"/>
            <a:ext cx="1073427" cy="4240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cs typeface="Arial"/>
              </a:rPr>
              <a:t>Force Gauge</a:t>
            </a:r>
          </a:p>
        </p:txBody>
      </p:sp>
      <p:sp>
        <p:nvSpPr>
          <p:cNvPr id="32" name="Rectangle 31">
            <a:extLst>
              <a:ext uri="{FF2B5EF4-FFF2-40B4-BE49-F238E27FC236}">
                <a16:creationId xmlns:a16="http://schemas.microsoft.com/office/drawing/2014/main" id="{7AFBDEBA-40CD-4E0C-B1E1-B636245DAA21}"/>
              </a:ext>
            </a:extLst>
          </p:cNvPr>
          <p:cNvSpPr/>
          <p:nvPr/>
        </p:nvSpPr>
        <p:spPr>
          <a:xfrm>
            <a:off x="7119730" y="1749286"/>
            <a:ext cx="1358348" cy="364436"/>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Arial"/>
              </a:rPr>
              <a:t>Weight</a:t>
            </a:r>
            <a:endParaRPr lang="en-US"/>
          </a:p>
        </p:txBody>
      </p:sp>
    </p:spTree>
    <p:extLst>
      <p:ext uri="{BB962C8B-B14F-4D97-AF65-F5344CB8AC3E}">
        <p14:creationId xmlns:p14="http://schemas.microsoft.com/office/powerpoint/2010/main" val="37452400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AA74-9038-4CDA-86E6-9071DEA35F6F}"/>
              </a:ext>
            </a:extLst>
          </p:cNvPr>
          <p:cNvSpPr>
            <a:spLocks noGrp="1"/>
          </p:cNvSpPr>
          <p:nvPr>
            <p:ph type="title"/>
          </p:nvPr>
        </p:nvSpPr>
        <p:spPr/>
        <p:txBody>
          <a:bodyPr/>
          <a:lstStyle/>
          <a:p>
            <a:r>
              <a:rPr lang="en-US"/>
              <a:t>Test – Model Validation</a:t>
            </a:r>
          </a:p>
        </p:txBody>
      </p:sp>
      <p:sp>
        <p:nvSpPr>
          <p:cNvPr id="3" name="Content Placeholder 2">
            <a:extLst>
              <a:ext uri="{FF2B5EF4-FFF2-40B4-BE49-F238E27FC236}">
                <a16:creationId xmlns:a16="http://schemas.microsoft.com/office/drawing/2014/main" id="{483AD4C4-1F1D-40E9-8837-23A804F45B40}"/>
              </a:ext>
            </a:extLst>
          </p:cNvPr>
          <p:cNvSpPr>
            <a:spLocks noGrp="1"/>
          </p:cNvSpPr>
          <p:nvPr>
            <p:ph idx="1"/>
          </p:nvPr>
        </p:nvSpPr>
        <p:spPr>
          <a:xfrm>
            <a:off x="1097280" y="1140547"/>
            <a:ext cx="10058400" cy="4728547"/>
          </a:xfrm>
        </p:spPr>
        <p:txBody>
          <a:bodyPr vert="horz" lIns="0" tIns="45720" rIns="0" bIns="45720" rtlCol="0" anchor="t">
            <a:normAutofit/>
          </a:bodyPr>
          <a:lstStyle/>
          <a:p>
            <a:r>
              <a:rPr lang="en-US" b="1"/>
              <a:t>Description of Model: </a:t>
            </a:r>
            <a:r>
              <a:rPr lang="en-US"/>
              <a:t>The coefficient of friction was used to run the torque and power analysis of the CSR travelling over various terrains (flat ground, slopes, traversable obstacles.)</a:t>
            </a:r>
          </a:p>
          <a:p>
            <a:r>
              <a:rPr lang="en-US" b="1"/>
              <a:t>Model Assumptions: </a:t>
            </a:r>
            <a:r>
              <a:rPr lang="en-US"/>
              <a:t>Assuming coulombic friction.</a:t>
            </a:r>
            <a:endParaRPr lang="en-US">
              <a:cs typeface="Arial"/>
            </a:endParaRPr>
          </a:p>
          <a:p>
            <a:r>
              <a:rPr lang="en-US" b="1"/>
              <a:t>Test Results:</a:t>
            </a:r>
          </a:p>
          <a:p>
            <a:endParaRPr lang="en-US" b="1">
              <a:cs typeface="Arial"/>
            </a:endParaRPr>
          </a:p>
          <a:p>
            <a:endParaRPr lang="en-US" b="1">
              <a:cs typeface="Arial"/>
            </a:endParaRPr>
          </a:p>
          <a:p>
            <a:endParaRPr lang="en-US" b="1">
              <a:cs typeface="Arial"/>
            </a:endParaRPr>
          </a:p>
          <a:p>
            <a:r>
              <a:rPr lang="en-US">
                <a:cs typeface="Arial"/>
              </a:rPr>
              <a:t>The coefficient of friction of brick well surpassed the estimated value of 0.6. The coefficient of friction of the wood averaged to be 4% lower than the estimated value. However, there was also significant deviation based on the orientation of the wood. Moving forward, the tires will be modified by slitting the rubber to increase traction.</a:t>
            </a:r>
            <a:endParaRPr lang="en-US" b="1">
              <a:cs typeface="Arial"/>
            </a:endParaRPr>
          </a:p>
        </p:txBody>
      </p:sp>
      <p:sp>
        <p:nvSpPr>
          <p:cNvPr id="4" name="Slide Number Placeholder 3">
            <a:extLst>
              <a:ext uri="{FF2B5EF4-FFF2-40B4-BE49-F238E27FC236}">
                <a16:creationId xmlns:a16="http://schemas.microsoft.com/office/drawing/2014/main" id="{743B2E55-D733-42A5-A001-6A087033563C}"/>
              </a:ext>
            </a:extLst>
          </p:cNvPr>
          <p:cNvSpPr>
            <a:spLocks noGrp="1"/>
          </p:cNvSpPr>
          <p:nvPr>
            <p:ph type="sldNum" sz="quarter" idx="12"/>
          </p:nvPr>
        </p:nvSpPr>
        <p:spPr/>
        <p:txBody>
          <a:bodyPr/>
          <a:lstStyle/>
          <a:p>
            <a:fld id="{13C20B66-9CB3-4B57-BCF5-80EC90ADA063}" type="slidenum">
              <a:rPr lang="en-US" smtClean="0"/>
              <a:t>59</a:t>
            </a:fld>
            <a:endParaRPr lang="en-US"/>
          </a:p>
        </p:txBody>
      </p:sp>
      <p:sp>
        <p:nvSpPr>
          <p:cNvPr id="5" name="Date Placeholder 4">
            <a:extLst>
              <a:ext uri="{FF2B5EF4-FFF2-40B4-BE49-F238E27FC236}">
                <a16:creationId xmlns:a16="http://schemas.microsoft.com/office/drawing/2014/main" id="{E6BFFAF5-3F3F-4DE4-8E36-E32CA2085F1B}"/>
              </a:ext>
            </a:extLst>
          </p:cNvPr>
          <p:cNvSpPr>
            <a:spLocks noGrp="1"/>
          </p:cNvSpPr>
          <p:nvPr>
            <p:ph type="dt" sz="half" idx="2"/>
          </p:nvPr>
        </p:nvSpPr>
        <p:spPr/>
        <p:txBody>
          <a:bodyPr/>
          <a:lstStyle/>
          <a:p>
            <a:r>
              <a:rPr lang="en-US"/>
              <a:t>March 2019</a:t>
            </a:r>
          </a:p>
        </p:txBody>
      </p:sp>
      <p:graphicFrame>
        <p:nvGraphicFramePr>
          <p:cNvPr id="9" name="Table 9">
            <a:extLst>
              <a:ext uri="{FF2B5EF4-FFF2-40B4-BE49-F238E27FC236}">
                <a16:creationId xmlns:a16="http://schemas.microsoft.com/office/drawing/2014/main" id="{390CB08F-67E1-453F-921F-79D4C1F41221}"/>
              </a:ext>
            </a:extLst>
          </p:cNvPr>
          <p:cNvGraphicFramePr>
            <a:graphicFrameLocks noGrp="1"/>
          </p:cNvGraphicFramePr>
          <p:nvPr>
            <p:extLst>
              <p:ext uri="{D42A27DB-BD31-4B8C-83A1-F6EECF244321}">
                <p14:modId xmlns:p14="http://schemas.microsoft.com/office/powerpoint/2010/main" val="445980215"/>
              </p:ext>
            </p:extLst>
          </p:nvPr>
        </p:nvGraphicFramePr>
        <p:xfrm>
          <a:off x="1125940" y="2957014"/>
          <a:ext cx="7566375" cy="1112520"/>
        </p:xfrm>
        <a:graphic>
          <a:graphicData uri="http://schemas.openxmlformats.org/drawingml/2006/table">
            <a:tbl>
              <a:tblPr firstRow="1" bandRow="1">
                <a:tableStyleId>{9D7B26C5-4107-4FEC-AEDC-1716B250A1EF}</a:tableStyleId>
              </a:tblPr>
              <a:tblGrid>
                <a:gridCol w="2522125">
                  <a:extLst>
                    <a:ext uri="{9D8B030D-6E8A-4147-A177-3AD203B41FA5}">
                      <a16:colId xmlns:a16="http://schemas.microsoft.com/office/drawing/2014/main" val="331111524"/>
                    </a:ext>
                  </a:extLst>
                </a:gridCol>
                <a:gridCol w="2522125">
                  <a:extLst>
                    <a:ext uri="{9D8B030D-6E8A-4147-A177-3AD203B41FA5}">
                      <a16:colId xmlns:a16="http://schemas.microsoft.com/office/drawing/2014/main" val="3153236169"/>
                    </a:ext>
                  </a:extLst>
                </a:gridCol>
                <a:gridCol w="2522125">
                  <a:extLst>
                    <a:ext uri="{9D8B030D-6E8A-4147-A177-3AD203B41FA5}">
                      <a16:colId xmlns:a16="http://schemas.microsoft.com/office/drawing/2014/main" val="3285741702"/>
                    </a:ext>
                  </a:extLst>
                </a:gridCol>
              </a:tblGrid>
              <a:tr h="370840">
                <a:tc>
                  <a:txBody>
                    <a:bodyPr/>
                    <a:lstStyle/>
                    <a:p>
                      <a:pPr algn="ctr"/>
                      <a:endParaRPr lang="en-US"/>
                    </a:p>
                  </a:txBody>
                  <a:tcPr/>
                </a:tc>
                <a:tc>
                  <a:txBody>
                    <a:bodyPr/>
                    <a:lstStyle/>
                    <a:p>
                      <a:pPr algn="ctr"/>
                      <a:r>
                        <a:rPr lang="en-US"/>
                        <a:t>Wood</a:t>
                      </a:r>
                    </a:p>
                  </a:txBody>
                  <a:tcPr/>
                </a:tc>
                <a:tc>
                  <a:txBody>
                    <a:bodyPr/>
                    <a:lstStyle/>
                    <a:p>
                      <a:pPr algn="ctr"/>
                      <a:r>
                        <a:rPr lang="en-US"/>
                        <a:t>Brick</a:t>
                      </a:r>
                    </a:p>
                  </a:txBody>
                  <a:tcPr/>
                </a:tc>
                <a:extLst>
                  <a:ext uri="{0D108BD9-81ED-4DB2-BD59-A6C34878D82A}">
                    <a16:rowId xmlns:a16="http://schemas.microsoft.com/office/drawing/2014/main" val="3602564739"/>
                  </a:ext>
                </a:extLst>
              </a:tr>
              <a:tr h="370840">
                <a:tc>
                  <a:txBody>
                    <a:bodyPr/>
                    <a:lstStyle/>
                    <a:p>
                      <a:pPr algn="ctr"/>
                      <a:r>
                        <a:rPr lang="en-US"/>
                        <a:t>Mean</a:t>
                      </a:r>
                    </a:p>
                  </a:txBody>
                  <a:tcPr/>
                </a:tc>
                <a:tc>
                  <a:txBody>
                    <a:bodyPr/>
                    <a:lstStyle/>
                    <a:p>
                      <a:pPr algn="ctr"/>
                      <a:r>
                        <a:rPr lang="en-US"/>
                        <a:t>0.67</a:t>
                      </a:r>
                    </a:p>
                  </a:txBody>
                  <a:tcPr/>
                </a:tc>
                <a:tc>
                  <a:txBody>
                    <a:bodyPr/>
                    <a:lstStyle/>
                    <a:p>
                      <a:pPr algn="ctr"/>
                      <a:r>
                        <a:rPr lang="en-US"/>
                        <a:t>1.3</a:t>
                      </a:r>
                    </a:p>
                  </a:txBody>
                  <a:tcPr/>
                </a:tc>
                <a:extLst>
                  <a:ext uri="{0D108BD9-81ED-4DB2-BD59-A6C34878D82A}">
                    <a16:rowId xmlns:a16="http://schemas.microsoft.com/office/drawing/2014/main" val="1260096668"/>
                  </a:ext>
                </a:extLst>
              </a:tr>
              <a:tr h="370840">
                <a:tc>
                  <a:txBody>
                    <a:bodyPr/>
                    <a:lstStyle/>
                    <a:p>
                      <a:pPr algn="ctr"/>
                      <a:r>
                        <a:rPr lang="en-US"/>
                        <a:t>Standard Deviation %</a:t>
                      </a:r>
                    </a:p>
                  </a:txBody>
                  <a:tcPr/>
                </a:tc>
                <a:tc>
                  <a:txBody>
                    <a:bodyPr/>
                    <a:lstStyle/>
                    <a:p>
                      <a:pPr algn="ctr"/>
                      <a:r>
                        <a:rPr lang="en-US"/>
                        <a:t>27%</a:t>
                      </a:r>
                    </a:p>
                  </a:txBody>
                  <a:tcPr/>
                </a:tc>
                <a:tc>
                  <a:txBody>
                    <a:bodyPr/>
                    <a:lstStyle/>
                    <a:p>
                      <a:pPr algn="ctr"/>
                      <a:r>
                        <a:rPr lang="en-US"/>
                        <a:t>8.7%</a:t>
                      </a:r>
                    </a:p>
                  </a:txBody>
                  <a:tcPr/>
                </a:tc>
                <a:extLst>
                  <a:ext uri="{0D108BD9-81ED-4DB2-BD59-A6C34878D82A}">
                    <a16:rowId xmlns:a16="http://schemas.microsoft.com/office/drawing/2014/main" val="3626105305"/>
                  </a:ext>
                </a:extLst>
              </a:tr>
            </a:tbl>
          </a:graphicData>
        </a:graphic>
      </p:graphicFrame>
    </p:spTree>
    <p:extLst>
      <p:ext uri="{BB962C8B-B14F-4D97-AF65-F5344CB8AC3E}">
        <p14:creationId xmlns:p14="http://schemas.microsoft.com/office/powerpoint/2010/main" val="847100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C5285-9973-4476-B36F-01F174948766}"/>
              </a:ext>
            </a:extLst>
          </p:cNvPr>
          <p:cNvSpPr>
            <a:spLocks noGrp="1"/>
          </p:cNvSpPr>
          <p:nvPr>
            <p:ph type="title"/>
          </p:nvPr>
        </p:nvSpPr>
        <p:spPr/>
        <p:txBody>
          <a:bodyPr/>
          <a:lstStyle/>
          <a:p>
            <a:r>
              <a:rPr lang="en-US"/>
              <a:t>Functional Block Diagram</a:t>
            </a:r>
          </a:p>
        </p:txBody>
      </p:sp>
      <p:sp>
        <p:nvSpPr>
          <p:cNvPr id="4" name="Slide Number Placeholder 3">
            <a:extLst>
              <a:ext uri="{FF2B5EF4-FFF2-40B4-BE49-F238E27FC236}">
                <a16:creationId xmlns:a16="http://schemas.microsoft.com/office/drawing/2014/main" id="{BD74E820-E74B-4F50-9106-A7B9BC6B507D}"/>
              </a:ext>
            </a:extLst>
          </p:cNvPr>
          <p:cNvSpPr>
            <a:spLocks noGrp="1"/>
          </p:cNvSpPr>
          <p:nvPr>
            <p:ph type="sldNum" sz="quarter" idx="12"/>
          </p:nvPr>
        </p:nvSpPr>
        <p:spPr/>
        <p:txBody>
          <a:bodyPr/>
          <a:lstStyle/>
          <a:p>
            <a:fld id="{13C20B66-9CB3-4B57-BCF5-80EC90ADA063}" type="slidenum">
              <a:rPr lang="en-US" smtClean="0"/>
              <a:t>6</a:t>
            </a:fld>
            <a:endParaRPr lang="en-US"/>
          </a:p>
        </p:txBody>
      </p:sp>
      <p:pic>
        <p:nvPicPr>
          <p:cNvPr id="10" name="Picture 10" descr="A screenshot of a video game&#10;&#10;Description generated with high confidence">
            <a:extLst>
              <a:ext uri="{FF2B5EF4-FFF2-40B4-BE49-F238E27FC236}">
                <a16:creationId xmlns:a16="http://schemas.microsoft.com/office/drawing/2014/main" id="{434920B1-896C-4DB5-B8CF-F1D3656E3CB0}"/>
              </a:ext>
            </a:extLst>
          </p:cNvPr>
          <p:cNvPicPr>
            <a:picLocks noChangeAspect="1"/>
          </p:cNvPicPr>
          <p:nvPr/>
        </p:nvPicPr>
        <p:blipFill>
          <a:blip r:embed="rId3"/>
          <a:stretch>
            <a:fillRect/>
          </a:stretch>
        </p:blipFill>
        <p:spPr>
          <a:xfrm>
            <a:off x="27008" y="1142004"/>
            <a:ext cx="12089755" cy="4631865"/>
          </a:xfrm>
          <a:prstGeom prst="rect">
            <a:avLst/>
          </a:prstGeom>
        </p:spPr>
      </p:pic>
      <p:sp>
        <p:nvSpPr>
          <p:cNvPr id="6" name="Date Placeholder 4">
            <a:extLst>
              <a:ext uri="{FF2B5EF4-FFF2-40B4-BE49-F238E27FC236}">
                <a16:creationId xmlns:a16="http://schemas.microsoft.com/office/drawing/2014/main" id="{CAA778C2-1C33-4A94-8C86-958A0A49A1A3}"/>
              </a:ext>
            </a:extLst>
          </p:cNvPr>
          <p:cNvSpPr>
            <a:spLocks noGrp="1"/>
          </p:cNvSpPr>
          <p:nvPr>
            <p:ph type="dt" sz="half" idx="2"/>
          </p:nvPr>
        </p:nvSpPr>
        <p:spPr>
          <a:xfrm>
            <a:off x="9550743" y="6223880"/>
            <a:ext cx="1268674" cy="211987"/>
          </a:xfrm>
        </p:spPr>
        <p:txBody>
          <a:bodyPr/>
          <a:lstStyle/>
          <a:p>
            <a:r>
              <a:rPr lang="en-US"/>
              <a:t>March 2019</a:t>
            </a:r>
          </a:p>
        </p:txBody>
      </p:sp>
    </p:spTree>
    <p:extLst>
      <p:ext uri="{BB962C8B-B14F-4D97-AF65-F5344CB8AC3E}">
        <p14:creationId xmlns:p14="http://schemas.microsoft.com/office/powerpoint/2010/main" val="5991984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F5B4C-51B2-40F3-B79B-8B2A4E7CFFAB}"/>
              </a:ext>
            </a:extLst>
          </p:cNvPr>
          <p:cNvSpPr>
            <a:spLocks noGrp="1"/>
          </p:cNvSpPr>
          <p:nvPr>
            <p:ph type="ctrTitle"/>
          </p:nvPr>
        </p:nvSpPr>
        <p:spPr/>
        <p:txBody>
          <a:bodyPr>
            <a:normAutofit/>
          </a:bodyPr>
          <a:lstStyle/>
          <a:p>
            <a:r>
              <a:rPr lang="en-US" sz="7200"/>
              <a:t>Encoders</a:t>
            </a:r>
          </a:p>
        </p:txBody>
      </p:sp>
      <p:sp>
        <p:nvSpPr>
          <p:cNvPr id="3" name="Subtitle 2">
            <a:extLst>
              <a:ext uri="{FF2B5EF4-FFF2-40B4-BE49-F238E27FC236}">
                <a16:creationId xmlns:a16="http://schemas.microsoft.com/office/drawing/2014/main" id="{1C1B9E99-8FE4-4F53-AC8A-D1540892B0D7}"/>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3FBF986E-07FE-4D34-ADAD-397F446CC0B4}"/>
              </a:ext>
            </a:extLst>
          </p:cNvPr>
          <p:cNvSpPr>
            <a:spLocks noGrp="1"/>
          </p:cNvSpPr>
          <p:nvPr>
            <p:ph type="sldNum" sz="quarter" idx="12"/>
          </p:nvPr>
        </p:nvSpPr>
        <p:spPr/>
        <p:txBody>
          <a:bodyPr/>
          <a:lstStyle/>
          <a:p>
            <a:fld id="{13C20B66-9CB3-4B57-BCF5-80EC90ADA063}" type="slidenum">
              <a:rPr lang="en-US" smtClean="0"/>
              <a:t>60</a:t>
            </a:fld>
            <a:endParaRPr lang="en-US"/>
          </a:p>
        </p:txBody>
      </p:sp>
      <p:sp>
        <p:nvSpPr>
          <p:cNvPr id="5" name="Date Placeholder 4">
            <a:extLst>
              <a:ext uri="{FF2B5EF4-FFF2-40B4-BE49-F238E27FC236}">
                <a16:creationId xmlns:a16="http://schemas.microsoft.com/office/drawing/2014/main" id="{D6866FD4-1C6C-4534-A77B-CF1BD0BC9D27}"/>
              </a:ext>
            </a:extLst>
          </p:cNvPr>
          <p:cNvSpPr>
            <a:spLocks noGrp="1"/>
          </p:cNvSpPr>
          <p:nvPr>
            <p:ph type="dt" sz="half" idx="2"/>
          </p:nvPr>
        </p:nvSpPr>
        <p:spPr/>
        <p:txBody>
          <a:bodyPr/>
          <a:lstStyle/>
          <a:p>
            <a:r>
              <a:rPr lang="en-US"/>
              <a:t>March 2019</a:t>
            </a:r>
          </a:p>
        </p:txBody>
      </p:sp>
    </p:spTree>
    <p:extLst>
      <p:ext uri="{BB962C8B-B14F-4D97-AF65-F5344CB8AC3E}">
        <p14:creationId xmlns:p14="http://schemas.microsoft.com/office/powerpoint/2010/main" val="24487324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AA74-9038-4CDA-86E6-9071DEA35F6F}"/>
              </a:ext>
            </a:extLst>
          </p:cNvPr>
          <p:cNvSpPr>
            <a:spLocks noGrp="1"/>
          </p:cNvSpPr>
          <p:nvPr>
            <p:ph type="title"/>
          </p:nvPr>
        </p:nvSpPr>
        <p:spPr/>
        <p:txBody>
          <a:bodyPr/>
          <a:lstStyle/>
          <a:p>
            <a:r>
              <a:rPr lang="en-US"/>
              <a:t>Test – Scope and Status</a:t>
            </a:r>
          </a:p>
        </p:txBody>
      </p:sp>
      <p:sp>
        <p:nvSpPr>
          <p:cNvPr id="3" name="Content Placeholder 2">
            <a:extLst>
              <a:ext uri="{FF2B5EF4-FFF2-40B4-BE49-F238E27FC236}">
                <a16:creationId xmlns:a16="http://schemas.microsoft.com/office/drawing/2014/main" id="{483AD4C4-1F1D-40E9-8837-23A804F45B40}"/>
              </a:ext>
            </a:extLst>
          </p:cNvPr>
          <p:cNvSpPr>
            <a:spLocks noGrp="1"/>
          </p:cNvSpPr>
          <p:nvPr>
            <p:ph idx="1"/>
          </p:nvPr>
        </p:nvSpPr>
        <p:spPr>
          <a:xfrm>
            <a:off x="1097280" y="1140547"/>
            <a:ext cx="10859476" cy="4728547"/>
          </a:xfrm>
        </p:spPr>
        <p:txBody>
          <a:bodyPr vert="horz" lIns="0" tIns="45720" rIns="0" bIns="45720" rtlCol="0" anchor="t">
            <a:normAutofit/>
          </a:bodyPr>
          <a:lstStyle/>
          <a:p>
            <a:r>
              <a:rPr lang="en-US" b="1" dirty="0">
                <a:solidFill>
                  <a:schemeClr val="tx1"/>
                </a:solidFill>
              </a:rPr>
              <a:t>Purpose</a:t>
            </a:r>
            <a:r>
              <a:rPr lang="en-US" b="1" dirty="0"/>
              <a:t>: </a:t>
            </a:r>
          </a:p>
          <a:p>
            <a:pPr marL="342900" indent="-342900">
              <a:buChar char="•"/>
            </a:pPr>
            <a:r>
              <a:rPr lang="en-US" dirty="0"/>
              <a:t>Characterize motor controller defined speed range in terms of meters-per-second,</a:t>
            </a:r>
            <a:endParaRPr lang="en-US" b="1" dirty="0">
              <a:cs typeface="Arial"/>
            </a:endParaRPr>
          </a:p>
          <a:p>
            <a:pPr marL="342900" indent="-342900">
              <a:buChar char="•"/>
            </a:pPr>
            <a:r>
              <a:rPr lang="en-US" dirty="0">
                <a:cs typeface="Arial"/>
              </a:rPr>
              <a:t>Track the speed of each motor to maintain constant speed over obstacles</a:t>
            </a:r>
            <a:endParaRPr lang="en-US" dirty="0"/>
          </a:p>
          <a:p>
            <a:r>
              <a:rPr lang="en-US" b="1" dirty="0"/>
              <a:t>Status:</a:t>
            </a:r>
            <a:endParaRPr lang="en-US" dirty="0">
              <a:cs typeface="Arial"/>
            </a:endParaRPr>
          </a:p>
          <a:p>
            <a:r>
              <a:rPr lang="en-US" b="1" dirty="0">
                <a:solidFill>
                  <a:srgbClr val="00B050"/>
                </a:solidFill>
                <a:cs typeface="Arial"/>
              </a:rPr>
              <a:t>     Completed characterization for all speeds</a:t>
            </a:r>
          </a:p>
          <a:p>
            <a:endParaRPr lang="en-US" b="1" dirty="0">
              <a:cs typeface="Arial"/>
            </a:endParaRPr>
          </a:p>
          <a:p>
            <a:endParaRPr lang="en-US" dirty="0">
              <a:cs typeface="Arial" panose="020B0604020202020204"/>
            </a:endParaRPr>
          </a:p>
          <a:p>
            <a:endParaRPr lang="en-US" dirty="0"/>
          </a:p>
        </p:txBody>
      </p:sp>
      <p:sp>
        <p:nvSpPr>
          <p:cNvPr id="4" name="Slide Number Placeholder 3">
            <a:extLst>
              <a:ext uri="{FF2B5EF4-FFF2-40B4-BE49-F238E27FC236}">
                <a16:creationId xmlns:a16="http://schemas.microsoft.com/office/drawing/2014/main" id="{743B2E55-D733-42A5-A001-6A087033563C}"/>
              </a:ext>
            </a:extLst>
          </p:cNvPr>
          <p:cNvSpPr>
            <a:spLocks noGrp="1"/>
          </p:cNvSpPr>
          <p:nvPr>
            <p:ph type="sldNum" sz="quarter" idx="12"/>
          </p:nvPr>
        </p:nvSpPr>
        <p:spPr/>
        <p:txBody>
          <a:bodyPr/>
          <a:lstStyle/>
          <a:p>
            <a:fld id="{13C20B66-9CB3-4B57-BCF5-80EC90ADA063}" type="slidenum">
              <a:rPr lang="en-US" smtClean="0"/>
              <a:t>61</a:t>
            </a:fld>
            <a:endParaRPr lang="en-US"/>
          </a:p>
        </p:txBody>
      </p:sp>
      <p:sp>
        <p:nvSpPr>
          <p:cNvPr id="5" name="Date Placeholder 4">
            <a:extLst>
              <a:ext uri="{FF2B5EF4-FFF2-40B4-BE49-F238E27FC236}">
                <a16:creationId xmlns:a16="http://schemas.microsoft.com/office/drawing/2014/main" id="{E6BFFAF5-3F3F-4DE4-8E36-E32CA2085F1B}"/>
              </a:ext>
            </a:extLst>
          </p:cNvPr>
          <p:cNvSpPr>
            <a:spLocks noGrp="1"/>
          </p:cNvSpPr>
          <p:nvPr>
            <p:ph type="dt" sz="half" idx="2"/>
          </p:nvPr>
        </p:nvSpPr>
        <p:spPr/>
        <p:txBody>
          <a:bodyPr/>
          <a:lstStyle/>
          <a:p>
            <a:r>
              <a:rPr lang="en-US"/>
              <a:t>March 2019</a:t>
            </a:r>
          </a:p>
        </p:txBody>
      </p:sp>
    </p:spTree>
    <p:extLst>
      <p:ext uri="{BB962C8B-B14F-4D97-AF65-F5344CB8AC3E}">
        <p14:creationId xmlns:p14="http://schemas.microsoft.com/office/powerpoint/2010/main" val="27008717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AA74-9038-4CDA-86E6-9071DEA35F6F}"/>
              </a:ext>
            </a:extLst>
          </p:cNvPr>
          <p:cNvSpPr>
            <a:spLocks noGrp="1"/>
          </p:cNvSpPr>
          <p:nvPr>
            <p:ph type="title"/>
          </p:nvPr>
        </p:nvSpPr>
        <p:spPr/>
        <p:txBody>
          <a:bodyPr/>
          <a:lstStyle/>
          <a:p>
            <a:r>
              <a:rPr lang="en-US"/>
              <a:t>Test – Test Design</a:t>
            </a:r>
          </a:p>
        </p:txBody>
      </p:sp>
      <p:sp>
        <p:nvSpPr>
          <p:cNvPr id="3" name="Content Placeholder 2">
            <a:extLst>
              <a:ext uri="{FF2B5EF4-FFF2-40B4-BE49-F238E27FC236}">
                <a16:creationId xmlns:a16="http://schemas.microsoft.com/office/drawing/2014/main" id="{483AD4C4-1F1D-40E9-8837-23A804F45B40}"/>
              </a:ext>
            </a:extLst>
          </p:cNvPr>
          <p:cNvSpPr>
            <a:spLocks noGrp="1"/>
          </p:cNvSpPr>
          <p:nvPr>
            <p:ph idx="1"/>
          </p:nvPr>
        </p:nvSpPr>
        <p:spPr>
          <a:xfrm>
            <a:off x="1097280" y="1140547"/>
            <a:ext cx="4998720" cy="4728547"/>
          </a:xfrm>
        </p:spPr>
        <p:txBody>
          <a:bodyPr vert="horz" lIns="0" tIns="45720" rIns="0" bIns="45720" rtlCol="0" anchor="t">
            <a:normAutofit/>
          </a:bodyPr>
          <a:lstStyle/>
          <a:p>
            <a:r>
              <a:rPr lang="en-US" b="1"/>
              <a:t>Facilities: </a:t>
            </a:r>
            <a:r>
              <a:rPr lang="en-US" sz="1600"/>
              <a:t>Trudy's lab</a:t>
            </a:r>
            <a:endParaRPr lang="en-US" sz="1600" b="1">
              <a:cs typeface="Arial"/>
            </a:endParaRPr>
          </a:p>
          <a:p>
            <a:r>
              <a:rPr lang="en-US" b="1"/>
              <a:t>Equipment: </a:t>
            </a:r>
            <a:r>
              <a:rPr lang="en-US" sz="1600"/>
              <a:t>Motor controller, Arduino Due, </a:t>
            </a:r>
            <a:r>
              <a:rPr lang="en-US" sz="1600" err="1"/>
              <a:t>AndyMark</a:t>
            </a:r>
            <a:r>
              <a:rPr lang="en-US" sz="1600"/>
              <a:t> Motors, </a:t>
            </a:r>
            <a:r>
              <a:rPr lang="en-US" sz="1600" err="1"/>
              <a:t>AndyMark</a:t>
            </a:r>
            <a:r>
              <a:rPr lang="en-US" sz="1600"/>
              <a:t> Encoder, 10A Power Supply</a:t>
            </a:r>
            <a:endParaRPr lang="en-US" sz="1600">
              <a:cs typeface="Arial"/>
            </a:endParaRPr>
          </a:p>
          <a:p>
            <a:r>
              <a:rPr lang="en-US" b="1"/>
              <a:t>Procedure: </a:t>
            </a:r>
            <a:endParaRPr lang="en-US" b="1">
              <a:cs typeface="Arial"/>
            </a:endParaRPr>
          </a:p>
          <a:p>
            <a:pPr marL="457200" indent="-457200">
              <a:buAutoNum type="arabicPeriod"/>
            </a:pPr>
            <a:r>
              <a:rPr lang="en-US" sz="1600">
                <a:cs typeface="Arial" panose="020B0604020202020204"/>
              </a:rPr>
              <a:t>Mount motor controller on </a:t>
            </a:r>
            <a:r>
              <a:rPr lang="en-US" sz="1600" err="1">
                <a:cs typeface="Arial" panose="020B0604020202020204"/>
              </a:rPr>
              <a:t>arduino</a:t>
            </a:r>
            <a:r>
              <a:rPr lang="en-US" sz="1600">
                <a:cs typeface="Arial"/>
              </a:rPr>
              <a:t> due </a:t>
            </a:r>
          </a:p>
          <a:p>
            <a:pPr marL="457200" indent="-457200">
              <a:buAutoNum type="arabicPeriod"/>
            </a:pPr>
            <a:r>
              <a:rPr lang="en-US" sz="1600">
                <a:cs typeface="Arial"/>
              </a:rPr>
              <a:t>Mount encoders on motors</a:t>
            </a:r>
          </a:p>
          <a:p>
            <a:pPr marL="457200" indent="-457200">
              <a:buAutoNum type="arabicPeriod"/>
            </a:pPr>
            <a:r>
              <a:rPr lang="en-US" sz="1600">
                <a:cs typeface="Arial"/>
              </a:rPr>
              <a:t>Wire encoders to Due (+5V, GND, 2 Digital Pins)</a:t>
            </a:r>
            <a:endParaRPr lang="en-US" sz="1600"/>
          </a:p>
          <a:p>
            <a:pPr marL="457200" indent="-457200">
              <a:buAutoNum type="arabicPeriod"/>
            </a:pPr>
            <a:r>
              <a:rPr lang="en-US" sz="1600">
                <a:cs typeface="Arial"/>
              </a:rPr>
              <a:t>Run code to drive motors </a:t>
            </a:r>
            <a:endParaRPr lang="en-US" sz="1600"/>
          </a:p>
          <a:p>
            <a:pPr marL="383540" lvl="1">
              <a:buAutoNum type="arabicPeriod"/>
            </a:pPr>
            <a:r>
              <a:rPr lang="en-US" sz="1400">
                <a:cs typeface="Arial"/>
              </a:rPr>
              <a:t>Serial input for different speeds</a:t>
            </a:r>
          </a:p>
          <a:p>
            <a:pPr>
              <a:buAutoNum type="arabicPeriod"/>
            </a:pPr>
            <a:r>
              <a:rPr lang="en-US" sz="1600">
                <a:cs typeface="Arial"/>
              </a:rPr>
              <a:t> Track readings on </a:t>
            </a:r>
            <a:r>
              <a:rPr lang="en-US" sz="1600" err="1">
                <a:cs typeface="Arial"/>
              </a:rPr>
              <a:t>arduino</a:t>
            </a:r>
            <a:r>
              <a:rPr lang="en-US" sz="1600">
                <a:cs typeface="Arial"/>
              </a:rPr>
              <a:t> serial monitor</a:t>
            </a:r>
          </a:p>
          <a:p>
            <a:r>
              <a:rPr lang="en-US" b="1"/>
              <a:t>Expected Results: </a:t>
            </a:r>
            <a:r>
              <a:rPr lang="en-US"/>
              <a:t>Current supplied to motors and encoder reading in RPS</a:t>
            </a:r>
            <a:endParaRPr lang="en-US" b="1">
              <a:cs typeface="Arial"/>
            </a:endParaRPr>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743B2E55-D733-42A5-A001-6A087033563C}"/>
              </a:ext>
            </a:extLst>
          </p:cNvPr>
          <p:cNvSpPr>
            <a:spLocks noGrp="1"/>
          </p:cNvSpPr>
          <p:nvPr>
            <p:ph type="sldNum" sz="quarter" idx="12"/>
          </p:nvPr>
        </p:nvSpPr>
        <p:spPr/>
        <p:txBody>
          <a:bodyPr/>
          <a:lstStyle/>
          <a:p>
            <a:fld id="{13C20B66-9CB3-4B57-BCF5-80EC90ADA063}" type="slidenum">
              <a:rPr lang="en-US" smtClean="0"/>
              <a:t>62</a:t>
            </a:fld>
            <a:endParaRPr lang="en-US"/>
          </a:p>
        </p:txBody>
      </p:sp>
      <p:sp>
        <p:nvSpPr>
          <p:cNvPr id="5" name="Date Placeholder 4">
            <a:extLst>
              <a:ext uri="{FF2B5EF4-FFF2-40B4-BE49-F238E27FC236}">
                <a16:creationId xmlns:a16="http://schemas.microsoft.com/office/drawing/2014/main" id="{E6BFFAF5-3F3F-4DE4-8E36-E32CA2085F1B}"/>
              </a:ext>
            </a:extLst>
          </p:cNvPr>
          <p:cNvSpPr>
            <a:spLocks noGrp="1"/>
          </p:cNvSpPr>
          <p:nvPr>
            <p:ph type="dt" sz="half" idx="2"/>
          </p:nvPr>
        </p:nvSpPr>
        <p:spPr/>
        <p:txBody>
          <a:bodyPr/>
          <a:lstStyle/>
          <a:p>
            <a:r>
              <a:rPr lang="en-US"/>
              <a:t>March 2019</a:t>
            </a:r>
          </a:p>
        </p:txBody>
      </p:sp>
      <p:pic>
        <p:nvPicPr>
          <p:cNvPr id="7" name="Picture 7" descr="A circuit board&#10;&#10;Description generated with very high confidence">
            <a:extLst>
              <a:ext uri="{FF2B5EF4-FFF2-40B4-BE49-F238E27FC236}">
                <a16:creationId xmlns:a16="http://schemas.microsoft.com/office/drawing/2014/main" id="{1FC6355D-F7E5-4B82-9AC3-9ACC6F9BFBA1}"/>
              </a:ext>
            </a:extLst>
          </p:cNvPr>
          <p:cNvPicPr>
            <a:picLocks noChangeAspect="1"/>
          </p:cNvPicPr>
          <p:nvPr/>
        </p:nvPicPr>
        <p:blipFill>
          <a:blip r:embed="rId3"/>
          <a:stretch>
            <a:fillRect/>
          </a:stretch>
        </p:blipFill>
        <p:spPr>
          <a:xfrm rot="5400000">
            <a:off x="6730679" y="1773338"/>
            <a:ext cx="5058136" cy="3793602"/>
          </a:xfrm>
          <a:prstGeom prst="rect">
            <a:avLst/>
          </a:prstGeom>
        </p:spPr>
      </p:pic>
    </p:spTree>
    <p:extLst>
      <p:ext uri="{BB962C8B-B14F-4D97-AF65-F5344CB8AC3E}">
        <p14:creationId xmlns:p14="http://schemas.microsoft.com/office/powerpoint/2010/main" val="574129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AA74-9038-4CDA-86E6-9071DEA35F6F}"/>
              </a:ext>
            </a:extLst>
          </p:cNvPr>
          <p:cNvSpPr>
            <a:spLocks noGrp="1"/>
          </p:cNvSpPr>
          <p:nvPr>
            <p:ph type="title"/>
          </p:nvPr>
        </p:nvSpPr>
        <p:spPr/>
        <p:txBody>
          <a:bodyPr/>
          <a:lstStyle/>
          <a:p>
            <a:r>
              <a:rPr lang="en-US"/>
              <a:t>Test – Model Validation</a:t>
            </a:r>
          </a:p>
        </p:txBody>
      </p:sp>
      <p:sp>
        <p:nvSpPr>
          <p:cNvPr id="3" name="Content Placeholder 2">
            <a:extLst>
              <a:ext uri="{FF2B5EF4-FFF2-40B4-BE49-F238E27FC236}">
                <a16:creationId xmlns:a16="http://schemas.microsoft.com/office/drawing/2014/main" id="{483AD4C4-1F1D-40E9-8837-23A804F45B40}"/>
              </a:ext>
            </a:extLst>
          </p:cNvPr>
          <p:cNvSpPr>
            <a:spLocks noGrp="1"/>
          </p:cNvSpPr>
          <p:nvPr>
            <p:ph idx="1"/>
          </p:nvPr>
        </p:nvSpPr>
        <p:spPr>
          <a:xfrm>
            <a:off x="1097280" y="1140547"/>
            <a:ext cx="5650376" cy="4728547"/>
          </a:xfrm>
        </p:spPr>
        <p:txBody>
          <a:bodyPr vert="horz" lIns="0" tIns="45720" rIns="0" bIns="45720" rtlCol="0" anchor="t">
            <a:normAutofit/>
          </a:bodyPr>
          <a:lstStyle/>
          <a:p>
            <a:r>
              <a:rPr lang="en-US" b="1"/>
              <a:t>Description of Model: </a:t>
            </a:r>
            <a:r>
              <a:rPr lang="en-US" sz="1800"/>
              <a:t>Two points 90 °s from each other about the shaft of the motor. One can track the speed of the motor by tracking the time it takes for a point on the motor to pass one of these tracking points.</a:t>
            </a:r>
            <a:endParaRPr lang="en-US" sz="1800">
              <a:cs typeface="Arial"/>
            </a:endParaRPr>
          </a:p>
          <a:p>
            <a:r>
              <a:rPr lang="en-US" b="1"/>
              <a:t>Model Assumptions: </a:t>
            </a:r>
            <a:r>
              <a:rPr lang="en-US"/>
              <a:t>No noise</a:t>
            </a:r>
            <a:endParaRPr lang="en-US" b="1">
              <a:cs typeface="Arial"/>
            </a:endParaRPr>
          </a:p>
          <a:p>
            <a:r>
              <a:rPr lang="en-US" b="1"/>
              <a:t>Validation of Model: </a:t>
            </a:r>
            <a:endParaRPr lang="en-US" b="1">
              <a:cs typeface="Arial"/>
            </a:endParaRPr>
          </a:p>
          <a:p>
            <a:r>
              <a:rPr lang="en-US" b="1"/>
              <a:t>Test Results:</a:t>
            </a:r>
          </a:p>
          <a:p>
            <a:pPr marL="342900" indent="-342900">
              <a:buChar char="•"/>
            </a:pPr>
            <a:r>
              <a:rPr lang="en-US" sz="1600">
                <a:cs typeface="Arial"/>
              </a:rPr>
              <a:t>Encoder 1: </a:t>
            </a:r>
          </a:p>
          <a:p>
            <a:pPr marL="383540" lvl="1"/>
            <a:r>
              <a:rPr lang="en-US" sz="1400">
                <a:cs typeface="Arial"/>
              </a:rPr>
              <a:t>Reaches noisy steady state within 1 minute of motor startup</a:t>
            </a:r>
          </a:p>
          <a:p>
            <a:pPr marL="383540" lvl="1"/>
            <a:endParaRPr lang="en-US" sz="1400">
              <a:cs typeface="Arial"/>
            </a:endParaRPr>
          </a:p>
          <a:p>
            <a:pPr marL="285750" indent="-285750">
              <a:buChar char="•"/>
            </a:pPr>
            <a:r>
              <a:rPr lang="en-US" sz="1600">
                <a:cs typeface="Arial"/>
              </a:rPr>
              <a:t>Encoder 2:</a:t>
            </a:r>
          </a:p>
          <a:p>
            <a:pPr marL="383540" lvl="1"/>
            <a:r>
              <a:rPr lang="en-US" sz="1400">
                <a:cs typeface="Arial"/>
              </a:rPr>
              <a:t>Reaches steady state within 1 minute of motor startup without noise</a:t>
            </a:r>
          </a:p>
        </p:txBody>
      </p:sp>
      <p:sp>
        <p:nvSpPr>
          <p:cNvPr id="4" name="Slide Number Placeholder 3">
            <a:extLst>
              <a:ext uri="{FF2B5EF4-FFF2-40B4-BE49-F238E27FC236}">
                <a16:creationId xmlns:a16="http://schemas.microsoft.com/office/drawing/2014/main" id="{743B2E55-D733-42A5-A001-6A087033563C}"/>
              </a:ext>
            </a:extLst>
          </p:cNvPr>
          <p:cNvSpPr>
            <a:spLocks noGrp="1"/>
          </p:cNvSpPr>
          <p:nvPr>
            <p:ph type="sldNum" sz="quarter" idx="12"/>
          </p:nvPr>
        </p:nvSpPr>
        <p:spPr/>
        <p:txBody>
          <a:bodyPr/>
          <a:lstStyle/>
          <a:p>
            <a:fld id="{13C20B66-9CB3-4B57-BCF5-80EC90ADA063}" type="slidenum">
              <a:rPr lang="en-US" smtClean="0"/>
              <a:t>63</a:t>
            </a:fld>
            <a:endParaRPr lang="en-US"/>
          </a:p>
        </p:txBody>
      </p:sp>
      <p:sp>
        <p:nvSpPr>
          <p:cNvPr id="5" name="Date Placeholder 4">
            <a:extLst>
              <a:ext uri="{FF2B5EF4-FFF2-40B4-BE49-F238E27FC236}">
                <a16:creationId xmlns:a16="http://schemas.microsoft.com/office/drawing/2014/main" id="{E6BFFAF5-3F3F-4DE4-8E36-E32CA2085F1B}"/>
              </a:ext>
            </a:extLst>
          </p:cNvPr>
          <p:cNvSpPr>
            <a:spLocks noGrp="1"/>
          </p:cNvSpPr>
          <p:nvPr>
            <p:ph type="dt" sz="half" idx="2"/>
          </p:nvPr>
        </p:nvSpPr>
        <p:spPr/>
        <p:txBody>
          <a:bodyPr/>
          <a:lstStyle/>
          <a:p>
            <a:r>
              <a:rPr lang="en-US"/>
              <a:t>March 2019</a:t>
            </a:r>
          </a:p>
        </p:txBody>
      </p:sp>
      <p:pic>
        <p:nvPicPr>
          <p:cNvPr id="6" name="Picture 6">
            <a:extLst>
              <a:ext uri="{FF2B5EF4-FFF2-40B4-BE49-F238E27FC236}">
                <a16:creationId xmlns:a16="http://schemas.microsoft.com/office/drawing/2014/main" id="{9C9F885E-B74C-4670-9FEE-79018099D7BC}"/>
              </a:ext>
            </a:extLst>
          </p:cNvPr>
          <p:cNvPicPr>
            <a:picLocks noChangeAspect="1"/>
          </p:cNvPicPr>
          <p:nvPr/>
        </p:nvPicPr>
        <p:blipFill>
          <a:blip r:embed="rId3"/>
          <a:stretch>
            <a:fillRect/>
          </a:stretch>
        </p:blipFill>
        <p:spPr>
          <a:xfrm>
            <a:off x="6672804" y="1360950"/>
            <a:ext cx="5492185" cy="4213264"/>
          </a:xfrm>
          <a:prstGeom prst="rect">
            <a:avLst/>
          </a:prstGeom>
        </p:spPr>
      </p:pic>
    </p:spTree>
    <p:extLst>
      <p:ext uri="{BB962C8B-B14F-4D97-AF65-F5344CB8AC3E}">
        <p14:creationId xmlns:p14="http://schemas.microsoft.com/office/powerpoint/2010/main" val="24829974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21307-01E7-4C24-BBC3-CBD8ACC86132}"/>
              </a:ext>
            </a:extLst>
          </p:cNvPr>
          <p:cNvSpPr>
            <a:spLocks noGrp="1"/>
          </p:cNvSpPr>
          <p:nvPr>
            <p:ph type="title"/>
          </p:nvPr>
        </p:nvSpPr>
        <p:spPr/>
        <p:txBody>
          <a:bodyPr/>
          <a:lstStyle/>
          <a:p>
            <a:r>
              <a:rPr lang="en-US" dirty="0"/>
              <a:t>Encoder Plots</a:t>
            </a:r>
          </a:p>
        </p:txBody>
      </p:sp>
      <p:pic>
        <p:nvPicPr>
          <p:cNvPr id="6" name="Picture 6" descr="A picture containing writing implement, stationary, pencil&#10;&#10;Description generated with high confidence">
            <a:extLst>
              <a:ext uri="{FF2B5EF4-FFF2-40B4-BE49-F238E27FC236}">
                <a16:creationId xmlns:a16="http://schemas.microsoft.com/office/drawing/2014/main" id="{EDAEC915-4F58-449B-9E27-E7018722908E}"/>
              </a:ext>
            </a:extLst>
          </p:cNvPr>
          <p:cNvPicPr>
            <a:picLocks noGrp="1" noChangeAspect="1"/>
          </p:cNvPicPr>
          <p:nvPr>
            <p:ph idx="1"/>
          </p:nvPr>
        </p:nvPicPr>
        <p:blipFill>
          <a:blip r:embed="rId2"/>
          <a:stretch>
            <a:fillRect/>
          </a:stretch>
        </p:blipFill>
        <p:spPr>
          <a:xfrm>
            <a:off x="2592559" y="1130901"/>
            <a:ext cx="7270399" cy="5201179"/>
          </a:xfrm>
          <a:prstGeom prst="rect">
            <a:avLst/>
          </a:prstGeom>
        </p:spPr>
      </p:pic>
      <p:sp>
        <p:nvSpPr>
          <p:cNvPr id="4" name="Slide Number Placeholder 3">
            <a:extLst>
              <a:ext uri="{FF2B5EF4-FFF2-40B4-BE49-F238E27FC236}">
                <a16:creationId xmlns:a16="http://schemas.microsoft.com/office/drawing/2014/main" id="{9D3BC84F-7155-4176-9214-7E1A3F7EAD0B}"/>
              </a:ext>
            </a:extLst>
          </p:cNvPr>
          <p:cNvSpPr>
            <a:spLocks noGrp="1"/>
          </p:cNvSpPr>
          <p:nvPr>
            <p:ph type="sldNum" sz="quarter" idx="12"/>
          </p:nvPr>
        </p:nvSpPr>
        <p:spPr/>
        <p:txBody>
          <a:bodyPr/>
          <a:lstStyle/>
          <a:p>
            <a:fld id="{13C20B66-9CB3-4B57-BCF5-80EC90ADA063}" type="slidenum">
              <a:rPr lang="en-US" smtClean="0"/>
              <a:t>64</a:t>
            </a:fld>
            <a:endParaRPr lang="en-US"/>
          </a:p>
        </p:txBody>
      </p:sp>
      <p:sp>
        <p:nvSpPr>
          <p:cNvPr id="5" name="Date Placeholder 4">
            <a:extLst>
              <a:ext uri="{FF2B5EF4-FFF2-40B4-BE49-F238E27FC236}">
                <a16:creationId xmlns:a16="http://schemas.microsoft.com/office/drawing/2014/main" id="{B75A24C1-08FF-476A-95AC-367F0547BEC2}"/>
              </a:ext>
            </a:extLst>
          </p:cNvPr>
          <p:cNvSpPr>
            <a:spLocks noGrp="1"/>
          </p:cNvSpPr>
          <p:nvPr>
            <p:ph type="dt" sz="half" idx="2"/>
          </p:nvPr>
        </p:nvSpPr>
        <p:spPr/>
        <p:txBody>
          <a:bodyPr/>
          <a:lstStyle/>
          <a:p>
            <a:r>
              <a:rPr lang="en-US"/>
              <a:t>March 2019</a:t>
            </a:r>
          </a:p>
        </p:txBody>
      </p:sp>
    </p:spTree>
    <p:extLst>
      <p:ext uri="{BB962C8B-B14F-4D97-AF65-F5344CB8AC3E}">
        <p14:creationId xmlns:p14="http://schemas.microsoft.com/office/powerpoint/2010/main" val="890355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F5B4C-51B2-40F3-B79B-8B2A4E7CFFAB}"/>
              </a:ext>
            </a:extLst>
          </p:cNvPr>
          <p:cNvSpPr>
            <a:spLocks noGrp="1"/>
          </p:cNvSpPr>
          <p:nvPr>
            <p:ph type="ctrTitle"/>
          </p:nvPr>
        </p:nvSpPr>
        <p:spPr/>
        <p:txBody>
          <a:bodyPr>
            <a:normAutofit/>
          </a:bodyPr>
          <a:lstStyle/>
          <a:p>
            <a:r>
              <a:rPr lang="en-US" sz="7200"/>
              <a:t>GPS</a:t>
            </a:r>
          </a:p>
        </p:txBody>
      </p:sp>
      <p:sp>
        <p:nvSpPr>
          <p:cNvPr id="3" name="Subtitle 2">
            <a:extLst>
              <a:ext uri="{FF2B5EF4-FFF2-40B4-BE49-F238E27FC236}">
                <a16:creationId xmlns:a16="http://schemas.microsoft.com/office/drawing/2014/main" id="{1C1B9E99-8FE4-4F53-AC8A-D1540892B0D7}"/>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3FBF986E-07FE-4D34-ADAD-397F446CC0B4}"/>
              </a:ext>
            </a:extLst>
          </p:cNvPr>
          <p:cNvSpPr>
            <a:spLocks noGrp="1"/>
          </p:cNvSpPr>
          <p:nvPr>
            <p:ph type="sldNum" sz="quarter" idx="12"/>
          </p:nvPr>
        </p:nvSpPr>
        <p:spPr/>
        <p:txBody>
          <a:bodyPr/>
          <a:lstStyle/>
          <a:p>
            <a:fld id="{13C20B66-9CB3-4B57-BCF5-80EC90ADA063}" type="slidenum">
              <a:rPr lang="en-US" smtClean="0"/>
              <a:t>65</a:t>
            </a:fld>
            <a:endParaRPr lang="en-US"/>
          </a:p>
        </p:txBody>
      </p:sp>
      <p:sp>
        <p:nvSpPr>
          <p:cNvPr id="5" name="Date Placeholder 4">
            <a:extLst>
              <a:ext uri="{FF2B5EF4-FFF2-40B4-BE49-F238E27FC236}">
                <a16:creationId xmlns:a16="http://schemas.microsoft.com/office/drawing/2014/main" id="{D6866FD4-1C6C-4534-A77B-CF1BD0BC9D27}"/>
              </a:ext>
            </a:extLst>
          </p:cNvPr>
          <p:cNvSpPr>
            <a:spLocks noGrp="1"/>
          </p:cNvSpPr>
          <p:nvPr>
            <p:ph type="dt" sz="half" idx="2"/>
          </p:nvPr>
        </p:nvSpPr>
        <p:spPr/>
        <p:txBody>
          <a:bodyPr/>
          <a:lstStyle/>
          <a:p>
            <a:r>
              <a:rPr lang="en-US"/>
              <a:t>March 2019</a:t>
            </a:r>
          </a:p>
        </p:txBody>
      </p:sp>
    </p:spTree>
    <p:extLst>
      <p:ext uri="{BB962C8B-B14F-4D97-AF65-F5344CB8AC3E}">
        <p14:creationId xmlns:p14="http://schemas.microsoft.com/office/powerpoint/2010/main" val="14174605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AA74-9038-4CDA-86E6-9071DEA35F6F}"/>
              </a:ext>
            </a:extLst>
          </p:cNvPr>
          <p:cNvSpPr>
            <a:spLocks noGrp="1"/>
          </p:cNvSpPr>
          <p:nvPr>
            <p:ph type="title"/>
          </p:nvPr>
        </p:nvSpPr>
        <p:spPr/>
        <p:txBody>
          <a:bodyPr/>
          <a:lstStyle/>
          <a:p>
            <a:r>
              <a:rPr lang="en-US"/>
              <a:t>Test – Scope and Status</a:t>
            </a:r>
          </a:p>
        </p:txBody>
      </p:sp>
      <p:sp>
        <p:nvSpPr>
          <p:cNvPr id="3" name="Content Placeholder 2">
            <a:extLst>
              <a:ext uri="{FF2B5EF4-FFF2-40B4-BE49-F238E27FC236}">
                <a16:creationId xmlns:a16="http://schemas.microsoft.com/office/drawing/2014/main" id="{483AD4C4-1F1D-40E9-8837-23A804F45B40}"/>
              </a:ext>
            </a:extLst>
          </p:cNvPr>
          <p:cNvSpPr>
            <a:spLocks noGrp="1"/>
          </p:cNvSpPr>
          <p:nvPr>
            <p:ph idx="1"/>
          </p:nvPr>
        </p:nvSpPr>
        <p:spPr>
          <a:xfrm>
            <a:off x="1097280" y="1140547"/>
            <a:ext cx="10859476" cy="4728547"/>
          </a:xfrm>
        </p:spPr>
        <p:txBody>
          <a:bodyPr vert="horz" lIns="0" tIns="45720" rIns="0" bIns="45720" rtlCol="0" anchor="t">
            <a:normAutofit/>
          </a:bodyPr>
          <a:lstStyle/>
          <a:p>
            <a:r>
              <a:rPr lang="en-US" b="1">
                <a:solidFill>
                  <a:schemeClr val="tx1"/>
                </a:solidFill>
              </a:rPr>
              <a:t>Purpose</a:t>
            </a:r>
            <a:r>
              <a:rPr lang="en-US" b="1"/>
              <a:t>: </a:t>
            </a:r>
          </a:p>
          <a:p>
            <a:pPr marL="342900" indent="-342900">
              <a:buChar char="•"/>
            </a:pPr>
            <a:r>
              <a:rPr lang="en-US" sz="1800">
                <a:cs typeface="Arial" panose="020B0604020202020204"/>
              </a:rPr>
              <a:t>Ensure the GPS is meeting its accuracy requirements</a:t>
            </a:r>
            <a:endParaRPr lang="en-US" b="1">
              <a:cs typeface="Arial" panose="020B0604020202020204"/>
            </a:endParaRPr>
          </a:p>
          <a:p>
            <a:r>
              <a:rPr lang="en-US" b="1"/>
              <a:t>Requirements being validated:</a:t>
            </a:r>
            <a:endParaRPr lang="en-US" b="1">
              <a:cs typeface="Arial"/>
            </a:endParaRPr>
          </a:p>
          <a:p>
            <a:pPr>
              <a:buChar char="•"/>
            </a:pPr>
            <a:r>
              <a:rPr lang="en-US" sz="1800" b="1" u="sng">
                <a:cs typeface="Arial"/>
              </a:rPr>
              <a:t>CDH 3.2:</a:t>
            </a:r>
            <a:r>
              <a:rPr lang="en-US" sz="1800" b="1">
                <a:cs typeface="Arial"/>
              </a:rPr>
              <a:t> </a:t>
            </a:r>
            <a:r>
              <a:rPr lang="en-US" sz="1800">
                <a:cs typeface="Arial"/>
              </a:rPr>
              <a:t>The CSR C&amp;DH system software shall store the Location of Interest’s GPS coordinates in memory.</a:t>
            </a:r>
            <a:endParaRPr lang="en-US" sz="1800" b="1">
              <a:cs typeface="Arial"/>
            </a:endParaRPr>
          </a:p>
          <a:p>
            <a:pPr>
              <a:buChar char="•"/>
            </a:pPr>
            <a:r>
              <a:rPr lang="en-US" sz="1800" b="1" u="sng">
                <a:cs typeface="Arial"/>
              </a:rPr>
              <a:t>CDH 3.3: </a:t>
            </a:r>
            <a:r>
              <a:rPr lang="en-US" sz="1800">
                <a:cs typeface="Arial"/>
              </a:rPr>
              <a:t>The CSR C&amp;DH system shall determine if the CSR is within +/- 5 meters of the location of interest</a:t>
            </a:r>
            <a:endParaRPr lang="en-US" sz="1800"/>
          </a:p>
          <a:p>
            <a:r>
              <a:rPr lang="en-US" b="1"/>
              <a:t>Status: </a:t>
            </a:r>
            <a:r>
              <a:rPr lang="en-US" sz="1800" b="1">
                <a:solidFill>
                  <a:srgbClr val="00B050"/>
                </a:solidFill>
              </a:rPr>
              <a:t>COMPLETED</a:t>
            </a:r>
            <a:endParaRPr lang="en-US" sz="1800" b="1">
              <a:cs typeface="Arial"/>
            </a:endParaRPr>
          </a:p>
          <a:p>
            <a:r>
              <a:rPr lang="en-US" b="1"/>
              <a:t>Risk Reduction:</a:t>
            </a:r>
            <a:endParaRPr lang="en-US" b="1">
              <a:cs typeface="Arial"/>
            </a:endParaRPr>
          </a:p>
          <a:p>
            <a:pPr marL="342900" indent="-342900">
              <a:buChar char="•"/>
            </a:pPr>
            <a:r>
              <a:rPr lang="en-US" sz="1800">
                <a:cs typeface="Arial"/>
              </a:rPr>
              <a:t>Verifies the GPS is accurate enough before final testing so the CSR can meet the requirement of reaching the LOI within +/- 5 meters</a:t>
            </a:r>
          </a:p>
          <a:p>
            <a:endParaRPr lang="en-US" b="1">
              <a:cs typeface="Arial" panose="020B0604020202020204"/>
            </a:endParaRPr>
          </a:p>
          <a:p>
            <a:endParaRPr lang="en-US"/>
          </a:p>
          <a:p>
            <a:endParaRPr lang="en-US">
              <a:cs typeface="Arial" panose="020B0604020202020204"/>
            </a:endParaRPr>
          </a:p>
        </p:txBody>
      </p:sp>
      <p:sp>
        <p:nvSpPr>
          <p:cNvPr id="4" name="Slide Number Placeholder 3">
            <a:extLst>
              <a:ext uri="{FF2B5EF4-FFF2-40B4-BE49-F238E27FC236}">
                <a16:creationId xmlns:a16="http://schemas.microsoft.com/office/drawing/2014/main" id="{743B2E55-D733-42A5-A001-6A087033563C}"/>
              </a:ext>
            </a:extLst>
          </p:cNvPr>
          <p:cNvSpPr>
            <a:spLocks noGrp="1"/>
          </p:cNvSpPr>
          <p:nvPr>
            <p:ph type="sldNum" sz="quarter" idx="12"/>
          </p:nvPr>
        </p:nvSpPr>
        <p:spPr/>
        <p:txBody>
          <a:bodyPr/>
          <a:lstStyle/>
          <a:p>
            <a:fld id="{13C20B66-9CB3-4B57-BCF5-80EC90ADA063}" type="slidenum">
              <a:rPr lang="en-US" smtClean="0"/>
              <a:t>66</a:t>
            </a:fld>
            <a:endParaRPr lang="en-US"/>
          </a:p>
        </p:txBody>
      </p:sp>
      <p:sp>
        <p:nvSpPr>
          <p:cNvPr id="5" name="Date Placeholder 4">
            <a:extLst>
              <a:ext uri="{FF2B5EF4-FFF2-40B4-BE49-F238E27FC236}">
                <a16:creationId xmlns:a16="http://schemas.microsoft.com/office/drawing/2014/main" id="{E6BFFAF5-3F3F-4DE4-8E36-E32CA2085F1B}"/>
              </a:ext>
            </a:extLst>
          </p:cNvPr>
          <p:cNvSpPr>
            <a:spLocks noGrp="1"/>
          </p:cNvSpPr>
          <p:nvPr>
            <p:ph type="dt" sz="half" idx="2"/>
          </p:nvPr>
        </p:nvSpPr>
        <p:spPr/>
        <p:txBody>
          <a:bodyPr/>
          <a:lstStyle/>
          <a:p>
            <a:r>
              <a:rPr lang="en-US"/>
              <a:t>March 2019</a:t>
            </a:r>
          </a:p>
        </p:txBody>
      </p:sp>
    </p:spTree>
    <p:extLst>
      <p:ext uri="{BB962C8B-B14F-4D97-AF65-F5344CB8AC3E}">
        <p14:creationId xmlns:p14="http://schemas.microsoft.com/office/powerpoint/2010/main" val="38172152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AA74-9038-4CDA-86E6-9071DEA35F6F}"/>
              </a:ext>
            </a:extLst>
          </p:cNvPr>
          <p:cNvSpPr>
            <a:spLocks noGrp="1"/>
          </p:cNvSpPr>
          <p:nvPr>
            <p:ph type="title"/>
          </p:nvPr>
        </p:nvSpPr>
        <p:spPr/>
        <p:txBody>
          <a:bodyPr/>
          <a:lstStyle/>
          <a:p>
            <a:r>
              <a:rPr lang="en-US"/>
              <a:t>Test – Test Design</a:t>
            </a:r>
          </a:p>
        </p:txBody>
      </p:sp>
      <p:sp>
        <p:nvSpPr>
          <p:cNvPr id="3" name="Content Placeholder 2">
            <a:extLst>
              <a:ext uri="{FF2B5EF4-FFF2-40B4-BE49-F238E27FC236}">
                <a16:creationId xmlns:a16="http://schemas.microsoft.com/office/drawing/2014/main" id="{483AD4C4-1F1D-40E9-8837-23A804F45B40}"/>
              </a:ext>
            </a:extLst>
          </p:cNvPr>
          <p:cNvSpPr>
            <a:spLocks noGrp="1"/>
          </p:cNvSpPr>
          <p:nvPr>
            <p:ph idx="1"/>
          </p:nvPr>
        </p:nvSpPr>
        <p:spPr>
          <a:xfrm>
            <a:off x="559973" y="1140547"/>
            <a:ext cx="5750950" cy="5334239"/>
          </a:xfrm>
        </p:spPr>
        <p:txBody>
          <a:bodyPr vert="horz" lIns="0" tIns="45720" rIns="0" bIns="45720" rtlCol="0" anchor="t">
            <a:normAutofit fontScale="92500" lnSpcReduction="10000"/>
          </a:bodyPr>
          <a:lstStyle/>
          <a:p>
            <a:r>
              <a:rPr lang="en-US" b="1"/>
              <a:t>Equipment: </a:t>
            </a:r>
            <a:endParaRPr lang="en-US"/>
          </a:p>
          <a:p>
            <a:pPr marL="342900" indent="-342900">
              <a:buChar char="•"/>
            </a:pPr>
            <a:r>
              <a:rPr lang="en-US" sz="1600">
                <a:cs typeface="Arial"/>
              </a:rPr>
              <a:t>GPS, ground station, ASUS Tinker board, Arduino Due, GPS RTK modules and antennas</a:t>
            </a:r>
            <a:endParaRPr lang="en-US" sz="1600" b="1">
              <a:cs typeface="Arial"/>
            </a:endParaRPr>
          </a:p>
          <a:p>
            <a:r>
              <a:rPr lang="en-US" b="1"/>
              <a:t>Procedure:</a:t>
            </a:r>
            <a:endParaRPr lang="en-US" b="1">
              <a:cs typeface="Arial"/>
            </a:endParaRPr>
          </a:p>
          <a:p>
            <a:pPr marL="342900" indent="-342900">
              <a:buChar char="•"/>
            </a:pPr>
            <a:r>
              <a:rPr lang="en-US" sz="1600">
                <a:cs typeface="Arial" panose="020B0604020202020204"/>
              </a:rPr>
              <a:t>Set up GPS, antennas, ASUS, and ground station</a:t>
            </a:r>
            <a:endParaRPr lang="en-US" sz="1600" b="1">
              <a:cs typeface="Arial" panose="020B0604020202020204"/>
            </a:endParaRPr>
          </a:p>
          <a:p>
            <a:pPr marL="342900" indent="-342900">
              <a:buChar char="•"/>
            </a:pPr>
            <a:r>
              <a:rPr lang="en-US" sz="1600">
                <a:cs typeface="Arial"/>
              </a:rPr>
              <a:t>Place the GPS at a location that can be verified by google maps. Measure the GPS reading 50 times and take the mean and std of the results</a:t>
            </a:r>
          </a:p>
          <a:p>
            <a:pPr marL="342900" indent="-342900">
              <a:buChar char="•"/>
            </a:pPr>
            <a:r>
              <a:rPr lang="en-US" sz="1600">
                <a:cs typeface="Arial"/>
              </a:rPr>
              <a:t>Compare GPS and google maps reading to determine accuracy</a:t>
            </a:r>
            <a:endParaRPr lang="en-US" sz="1600"/>
          </a:p>
          <a:p>
            <a:r>
              <a:rPr lang="en-US" b="1"/>
              <a:t>Expected Results:</a:t>
            </a:r>
            <a:endParaRPr lang="en-US" b="1">
              <a:cs typeface="Arial"/>
            </a:endParaRPr>
          </a:p>
          <a:p>
            <a:pPr marL="342900" indent="-342900">
              <a:buChar char="•"/>
            </a:pPr>
            <a:r>
              <a:rPr lang="en-US" sz="1600">
                <a:cs typeface="Arial"/>
              </a:rPr>
              <a:t>GPS expected to have accuracy of at least +/- 5 m</a:t>
            </a:r>
            <a:endParaRPr lang="en-US" b="1">
              <a:cs typeface="Arial"/>
            </a:endParaRPr>
          </a:p>
          <a:p>
            <a:pPr marL="342900" indent="-342900">
              <a:buFont typeface="Arial" panose="020B0604020202020204" pitchFamily="34" charset="0"/>
              <a:buChar char="•"/>
            </a:pPr>
            <a:r>
              <a:rPr lang="en-US" sz="1600">
                <a:cs typeface="Arial"/>
              </a:rPr>
              <a:t>GPS "with correction" expected to be more accurate than GPS "without correction"</a:t>
            </a:r>
          </a:p>
          <a:p>
            <a:r>
              <a:rPr lang="en-US" b="1">
                <a:cs typeface="Arial" panose="020B0604020202020204"/>
              </a:rPr>
              <a:t>Results:</a:t>
            </a:r>
            <a:endParaRPr lang="en-US" sz="1600">
              <a:cs typeface="Arial" panose="020B0604020202020204"/>
            </a:endParaRPr>
          </a:p>
          <a:p>
            <a:pPr marL="285750" indent="-285750">
              <a:buChar char="•"/>
            </a:pPr>
            <a:r>
              <a:rPr lang="en-US" sz="1600">
                <a:cs typeface="Arial" panose="020B0604020202020204"/>
              </a:rPr>
              <a:t>GPS accuracy w</a:t>
            </a:r>
            <a:r>
              <a:rPr lang="en-US" sz="1600">
                <a:solidFill>
                  <a:schemeClr val="tx1"/>
                </a:solidFill>
                <a:cs typeface="Arial" panose="020B0604020202020204"/>
              </a:rPr>
              <a:t>ithout correction: </a:t>
            </a:r>
            <a:r>
              <a:rPr lang="en-US" sz="1600" b="1">
                <a:solidFill>
                  <a:srgbClr val="00B050"/>
                </a:solidFill>
                <a:cs typeface="Arial" panose="020B0604020202020204"/>
              </a:rPr>
              <a:t>1.26 +/-  0.1 m</a:t>
            </a:r>
            <a:endParaRPr lang="en-US" sz="1600">
              <a:cs typeface="Arial" panose="020B0604020202020204"/>
            </a:endParaRPr>
          </a:p>
          <a:p>
            <a:pPr marL="285750" indent="-285750">
              <a:buChar char="•"/>
            </a:pPr>
            <a:r>
              <a:rPr lang="en-US" sz="1600">
                <a:solidFill>
                  <a:schemeClr val="tx1"/>
                </a:solidFill>
                <a:cs typeface="Arial" panose="020B0604020202020204"/>
              </a:rPr>
              <a:t>GPS accuracy with correction: </a:t>
            </a:r>
            <a:r>
              <a:rPr lang="en-US" sz="1600" b="1">
                <a:solidFill>
                  <a:srgbClr val="00B050"/>
                </a:solidFill>
                <a:cs typeface="Arial" panose="020B0604020202020204"/>
              </a:rPr>
              <a:t>1.79 +/-  0.1 m</a:t>
            </a:r>
            <a:endParaRPr lang="en-US" sz="1600">
              <a:cs typeface="Arial" panose="020B0604020202020204"/>
            </a:endParaRPr>
          </a:p>
          <a:p>
            <a:pPr marL="342900" indent="-342900">
              <a:buChar char="•"/>
            </a:pPr>
            <a:endParaRPr lang="en-US" sz="1600">
              <a:cs typeface="Arial" panose="020B0604020202020204"/>
            </a:endParaRPr>
          </a:p>
          <a:p>
            <a:pPr marL="342900" indent="-342900">
              <a:buFont typeface="Arial" panose="020B0604020202020204" pitchFamily="34" charset="0"/>
              <a:buChar char="•"/>
            </a:pPr>
            <a:endParaRPr lang="en-US">
              <a:cs typeface="Arial" panose="020B0604020202020204"/>
            </a:endParaRPr>
          </a:p>
          <a:p>
            <a:pPr marL="342900" indent="-342900">
              <a:buFont typeface="Arial" panose="020B0604020202020204" pitchFamily="34" charset="0"/>
              <a:buChar char="•"/>
            </a:pPr>
            <a:endParaRPr lang="en-US">
              <a:cs typeface="Arial" panose="020B0604020202020204"/>
            </a:endParaRPr>
          </a:p>
        </p:txBody>
      </p:sp>
      <p:sp>
        <p:nvSpPr>
          <p:cNvPr id="4" name="Slide Number Placeholder 3">
            <a:extLst>
              <a:ext uri="{FF2B5EF4-FFF2-40B4-BE49-F238E27FC236}">
                <a16:creationId xmlns:a16="http://schemas.microsoft.com/office/drawing/2014/main" id="{743B2E55-D733-42A5-A001-6A087033563C}"/>
              </a:ext>
            </a:extLst>
          </p:cNvPr>
          <p:cNvSpPr>
            <a:spLocks noGrp="1"/>
          </p:cNvSpPr>
          <p:nvPr>
            <p:ph type="sldNum" sz="quarter" idx="12"/>
          </p:nvPr>
        </p:nvSpPr>
        <p:spPr/>
        <p:txBody>
          <a:bodyPr/>
          <a:lstStyle/>
          <a:p>
            <a:fld id="{13C20B66-9CB3-4B57-BCF5-80EC90ADA063}" type="slidenum">
              <a:rPr lang="en-US" smtClean="0"/>
              <a:t>67</a:t>
            </a:fld>
            <a:endParaRPr lang="en-US"/>
          </a:p>
        </p:txBody>
      </p:sp>
      <p:sp>
        <p:nvSpPr>
          <p:cNvPr id="5" name="Date Placeholder 4">
            <a:extLst>
              <a:ext uri="{FF2B5EF4-FFF2-40B4-BE49-F238E27FC236}">
                <a16:creationId xmlns:a16="http://schemas.microsoft.com/office/drawing/2014/main" id="{E6BFFAF5-3F3F-4DE4-8E36-E32CA2085F1B}"/>
              </a:ext>
            </a:extLst>
          </p:cNvPr>
          <p:cNvSpPr>
            <a:spLocks noGrp="1"/>
          </p:cNvSpPr>
          <p:nvPr>
            <p:ph type="dt" sz="half" idx="2"/>
          </p:nvPr>
        </p:nvSpPr>
        <p:spPr/>
        <p:txBody>
          <a:bodyPr/>
          <a:lstStyle/>
          <a:p>
            <a:r>
              <a:rPr lang="en-US"/>
              <a:t>March 2019</a:t>
            </a:r>
          </a:p>
        </p:txBody>
      </p:sp>
      <p:pic>
        <p:nvPicPr>
          <p:cNvPr id="7" name="Picture 7" descr="A picture containing snow, outdoor&#10;&#10;Description generated with high confidence">
            <a:extLst>
              <a:ext uri="{FF2B5EF4-FFF2-40B4-BE49-F238E27FC236}">
                <a16:creationId xmlns:a16="http://schemas.microsoft.com/office/drawing/2014/main" id="{5AA187A8-B14D-4C14-87C8-A18C43ABB679}"/>
              </a:ext>
            </a:extLst>
          </p:cNvPr>
          <p:cNvPicPr>
            <a:picLocks noChangeAspect="1"/>
          </p:cNvPicPr>
          <p:nvPr/>
        </p:nvPicPr>
        <p:blipFill>
          <a:blip r:embed="rId3"/>
          <a:stretch>
            <a:fillRect/>
          </a:stretch>
        </p:blipFill>
        <p:spPr>
          <a:xfrm>
            <a:off x="6375400" y="1695406"/>
            <a:ext cx="2381739" cy="3252266"/>
          </a:xfrm>
          <a:prstGeom prst="rect">
            <a:avLst/>
          </a:prstGeom>
        </p:spPr>
      </p:pic>
      <p:pic>
        <p:nvPicPr>
          <p:cNvPr id="9" name="Picture 9" descr="A bench covered in snow&#10;&#10;Description generated with very high confidence">
            <a:extLst>
              <a:ext uri="{FF2B5EF4-FFF2-40B4-BE49-F238E27FC236}">
                <a16:creationId xmlns:a16="http://schemas.microsoft.com/office/drawing/2014/main" id="{1BD0F8B8-8E70-4457-B55D-679D8A6CCD28}"/>
              </a:ext>
            </a:extLst>
          </p:cNvPr>
          <p:cNvPicPr>
            <a:picLocks noChangeAspect="1"/>
          </p:cNvPicPr>
          <p:nvPr/>
        </p:nvPicPr>
        <p:blipFill rotWithShape="1">
          <a:blip r:embed="rId4"/>
          <a:srcRect l="16370" t="24543" r="26690" b="19843"/>
          <a:stretch/>
        </p:blipFill>
        <p:spPr>
          <a:xfrm>
            <a:off x="9110784" y="1695405"/>
            <a:ext cx="2450967" cy="3252665"/>
          </a:xfrm>
          <a:prstGeom prst="rect">
            <a:avLst/>
          </a:prstGeom>
        </p:spPr>
      </p:pic>
      <p:sp>
        <p:nvSpPr>
          <p:cNvPr id="11" name="TextBox 10">
            <a:extLst>
              <a:ext uri="{FF2B5EF4-FFF2-40B4-BE49-F238E27FC236}">
                <a16:creationId xmlns:a16="http://schemas.microsoft.com/office/drawing/2014/main" id="{05E936FC-94EE-478C-97B6-2C9F47EA39EF}"/>
              </a:ext>
            </a:extLst>
          </p:cNvPr>
          <p:cNvSpPr txBox="1"/>
          <p:nvPr/>
        </p:nvSpPr>
        <p:spPr>
          <a:xfrm>
            <a:off x="7664938" y="5759938"/>
            <a:ext cx="2743200" cy="33855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Arial"/>
              </a:rPr>
              <a:t>GPS setup with antennas</a:t>
            </a:r>
            <a:endParaRPr lang="en-US">
              <a:cs typeface="Arial"/>
            </a:endParaRPr>
          </a:p>
        </p:txBody>
      </p:sp>
      <p:sp>
        <p:nvSpPr>
          <p:cNvPr id="12" name="TextBox 11">
            <a:extLst>
              <a:ext uri="{FF2B5EF4-FFF2-40B4-BE49-F238E27FC236}">
                <a16:creationId xmlns:a16="http://schemas.microsoft.com/office/drawing/2014/main" id="{04F6B157-D8A1-4128-B264-1322B1BA3D0F}"/>
              </a:ext>
            </a:extLst>
          </p:cNvPr>
          <p:cNvSpPr txBox="1"/>
          <p:nvPr/>
        </p:nvSpPr>
        <p:spPr>
          <a:xfrm>
            <a:off x="9706707" y="1178169"/>
            <a:ext cx="2743200" cy="33855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Arial"/>
              </a:rPr>
              <a:t>Ground station</a:t>
            </a:r>
            <a:endParaRPr lang="en-US">
              <a:cs typeface="Arial"/>
            </a:endParaRPr>
          </a:p>
        </p:txBody>
      </p:sp>
      <p:sp>
        <p:nvSpPr>
          <p:cNvPr id="13" name="Arrow: Right 12">
            <a:extLst>
              <a:ext uri="{FF2B5EF4-FFF2-40B4-BE49-F238E27FC236}">
                <a16:creationId xmlns:a16="http://schemas.microsoft.com/office/drawing/2014/main" id="{2A346704-EDA6-45FF-912B-F479DD3A5DF2}"/>
              </a:ext>
            </a:extLst>
          </p:cNvPr>
          <p:cNvSpPr/>
          <p:nvPr/>
        </p:nvSpPr>
        <p:spPr>
          <a:xfrm rot="15360000">
            <a:off x="7388604" y="4977242"/>
            <a:ext cx="1496177" cy="211094"/>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F948D247-3264-437D-9B00-3F7928F8EF96}"/>
              </a:ext>
            </a:extLst>
          </p:cNvPr>
          <p:cNvSpPr/>
          <p:nvPr/>
        </p:nvSpPr>
        <p:spPr>
          <a:xfrm rot="17340000">
            <a:off x="9104715" y="4913373"/>
            <a:ext cx="1759946" cy="181786"/>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013283EF-4BE3-49A6-95EB-E70A9BB41F48}"/>
              </a:ext>
            </a:extLst>
          </p:cNvPr>
          <p:cNvSpPr/>
          <p:nvPr/>
        </p:nvSpPr>
        <p:spPr>
          <a:xfrm rot="5400000">
            <a:off x="9876484" y="2099834"/>
            <a:ext cx="1408255" cy="220862"/>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73808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F5B4C-51B2-40F3-B79B-8B2A4E7CFFAB}"/>
              </a:ext>
            </a:extLst>
          </p:cNvPr>
          <p:cNvSpPr>
            <a:spLocks noGrp="1"/>
          </p:cNvSpPr>
          <p:nvPr>
            <p:ph type="ctrTitle"/>
          </p:nvPr>
        </p:nvSpPr>
        <p:spPr/>
        <p:txBody>
          <a:bodyPr>
            <a:normAutofit/>
          </a:bodyPr>
          <a:lstStyle/>
          <a:p>
            <a:r>
              <a:rPr lang="en-US" sz="7200"/>
              <a:t>Ultrasonic</a:t>
            </a:r>
          </a:p>
        </p:txBody>
      </p:sp>
      <p:sp>
        <p:nvSpPr>
          <p:cNvPr id="3" name="Subtitle 2">
            <a:extLst>
              <a:ext uri="{FF2B5EF4-FFF2-40B4-BE49-F238E27FC236}">
                <a16:creationId xmlns:a16="http://schemas.microsoft.com/office/drawing/2014/main" id="{1C1B9E99-8FE4-4F53-AC8A-D1540892B0D7}"/>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3FBF986E-07FE-4D34-ADAD-397F446CC0B4}"/>
              </a:ext>
            </a:extLst>
          </p:cNvPr>
          <p:cNvSpPr>
            <a:spLocks noGrp="1"/>
          </p:cNvSpPr>
          <p:nvPr>
            <p:ph type="sldNum" sz="quarter" idx="12"/>
          </p:nvPr>
        </p:nvSpPr>
        <p:spPr/>
        <p:txBody>
          <a:bodyPr/>
          <a:lstStyle/>
          <a:p>
            <a:fld id="{13C20B66-9CB3-4B57-BCF5-80EC90ADA063}" type="slidenum">
              <a:rPr lang="en-US" smtClean="0"/>
              <a:t>68</a:t>
            </a:fld>
            <a:endParaRPr lang="en-US"/>
          </a:p>
        </p:txBody>
      </p:sp>
      <p:sp>
        <p:nvSpPr>
          <p:cNvPr id="5" name="Date Placeholder 4">
            <a:extLst>
              <a:ext uri="{FF2B5EF4-FFF2-40B4-BE49-F238E27FC236}">
                <a16:creationId xmlns:a16="http://schemas.microsoft.com/office/drawing/2014/main" id="{D6866FD4-1C6C-4534-A77B-CF1BD0BC9D27}"/>
              </a:ext>
            </a:extLst>
          </p:cNvPr>
          <p:cNvSpPr>
            <a:spLocks noGrp="1"/>
          </p:cNvSpPr>
          <p:nvPr>
            <p:ph type="dt" sz="half" idx="2"/>
          </p:nvPr>
        </p:nvSpPr>
        <p:spPr/>
        <p:txBody>
          <a:bodyPr/>
          <a:lstStyle/>
          <a:p>
            <a:r>
              <a:rPr lang="en-US"/>
              <a:t>March 2019</a:t>
            </a:r>
          </a:p>
        </p:txBody>
      </p:sp>
    </p:spTree>
    <p:extLst>
      <p:ext uri="{BB962C8B-B14F-4D97-AF65-F5344CB8AC3E}">
        <p14:creationId xmlns:p14="http://schemas.microsoft.com/office/powerpoint/2010/main" val="37905575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AA74-9038-4CDA-86E6-9071DEA35F6F}"/>
              </a:ext>
            </a:extLst>
          </p:cNvPr>
          <p:cNvSpPr>
            <a:spLocks noGrp="1"/>
          </p:cNvSpPr>
          <p:nvPr>
            <p:ph type="title"/>
          </p:nvPr>
        </p:nvSpPr>
        <p:spPr/>
        <p:txBody>
          <a:bodyPr/>
          <a:lstStyle/>
          <a:p>
            <a:r>
              <a:rPr lang="en-US"/>
              <a:t>Test – Scope and Status</a:t>
            </a:r>
          </a:p>
        </p:txBody>
      </p:sp>
      <p:sp>
        <p:nvSpPr>
          <p:cNvPr id="3" name="Content Placeholder 2">
            <a:extLst>
              <a:ext uri="{FF2B5EF4-FFF2-40B4-BE49-F238E27FC236}">
                <a16:creationId xmlns:a16="http://schemas.microsoft.com/office/drawing/2014/main" id="{483AD4C4-1F1D-40E9-8837-23A804F45B40}"/>
              </a:ext>
            </a:extLst>
          </p:cNvPr>
          <p:cNvSpPr>
            <a:spLocks noGrp="1"/>
          </p:cNvSpPr>
          <p:nvPr>
            <p:ph idx="1"/>
          </p:nvPr>
        </p:nvSpPr>
        <p:spPr>
          <a:xfrm>
            <a:off x="1097280" y="1140547"/>
            <a:ext cx="10859476" cy="4728547"/>
          </a:xfrm>
        </p:spPr>
        <p:txBody>
          <a:bodyPr vert="horz" lIns="0" tIns="45720" rIns="0" bIns="45720" rtlCol="0" anchor="t">
            <a:normAutofit/>
          </a:bodyPr>
          <a:lstStyle/>
          <a:p>
            <a:r>
              <a:rPr lang="en-US" b="1">
                <a:solidFill>
                  <a:schemeClr val="tx1"/>
                </a:solidFill>
              </a:rPr>
              <a:t>Purpose</a:t>
            </a:r>
            <a:r>
              <a:rPr lang="en-US" b="1"/>
              <a:t>:</a:t>
            </a:r>
          </a:p>
          <a:p>
            <a:pPr marL="342900" indent="-342900">
              <a:buChar char="•"/>
            </a:pPr>
            <a:r>
              <a:rPr lang="en-US" sz="1600">
                <a:cs typeface="Arial" panose="020B0604020202020204"/>
              </a:rPr>
              <a:t>Determine the accuracy of the Ultrasonic sensor</a:t>
            </a:r>
            <a:endParaRPr lang="en-US" b="1">
              <a:cs typeface="Arial" panose="020B0604020202020204"/>
            </a:endParaRPr>
          </a:p>
          <a:p>
            <a:r>
              <a:rPr lang="en-US" b="1"/>
              <a:t>Requirements being validated: </a:t>
            </a:r>
            <a:endParaRPr lang="en-US" b="1">
              <a:cs typeface="Arial"/>
            </a:endParaRPr>
          </a:p>
          <a:p>
            <a:pPr marL="342900" indent="-342900">
              <a:buChar char="•"/>
            </a:pPr>
            <a:r>
              <a:rPr lang="en-US" sz="1800" b="1" u="sng">
                <a:solidFill>
                  <a:srgbClr val="000000"/>
                </a:solidFill>
                <a:cs typeface="Arial" panose="020B0604020202020204"/>
              </a:rPr>
              <a:t>SENS 3.2:</a:t>
            </a:r>
            <a:r>
              <a:rPr lang="en-US" sz="1800" b="1">
                <a:solidFill>
                  <a:srgbClr val="000000"/>
                </a:solidFill>
                <a:cs typeface="Arial" panose="020B0604020202020204"/>
              </a:rPr>
              <a:t> </a:t>
            </a:r>
            <a:r>
              <a:rPr lang="en-US" sz="1800">
                <a:solidFill>
                  <a:srgbClr val="000000"/>
                </a:solidFill>
                <a:cs typeface="Arial" panose="020B0604020202020204"/>
              </a:rPr>
              <a:t>The CSR Sensing system shall detect discontinuities at least 2.4 inches (</a:t>
            </a:r>
            <a:r>
              <a:rPr lang="en-US" sz="1800">
                <a:solidFill>
                  <a:schemeClr val="tx1"/>
                </a:solidFill>
                <a:cs typeface="Arial" panose="020B0604020202020204"/>
              </a:rPr>
              <a:t>6.1 cm)</a:t>
            </a:r>
            <a:r>
              <a:rPr lang="en-US" sz="1800">
                <a:solidFill>
                  <a:srgbClr val="000000"/>
                </a:solidFill>
                <a:cs typeface="Arial" panose="020B0604020202020204"/>
              </a:rPr>
              <a:t> deep</a:t>
            </a:r>
            <a:endParaRPr lang="en-US" sz="1800" b="1">
              <a:cs typeface="Arial" panose="020B0604020202020204"/>
            </a:endParaRPr>
          </a:p>
          <a:p>
            <a:r>
              <a:rPr lang="en-US" b="1"/>
              <a:t>Status: </a:t>
            </a:r>
            <a:r>
              <a:rPr lang="en-US" sz="1800" b="1">
                <a:solidFill>
                  <a:srgbClr val="00B050"/>
                </a:solidFill>
              </a:rPr>
              <a:t>COMPLETED &amp; PASSED</a:t>
            </a:r>
            <a:endParaRPr lang="en-US" b="1">
              <a:cs typeface="Arial"/>
            </a:endParaRPr>
          </a:p>
          <a:p>
            <a:r>
              <a:rPr lang="en-US" b="1"/>
              <a:t>Risk Reduction:</a:t>
            </a:r>
            <a:endParaRPr lang="en-US" b="1">
              <a:cs typeface="Arial"/>
            </a:endParaRPr>
          </a:p>
          <a:p>
            <a:pPr marL="285750" indent="-285750">
              <a:buChar char="•"/>
            </a:pPr>
            <a:r>
              <a:rPr lang="en-US" sz="1800">
                <a:cs typeface="Arial"/>
              </a:rPr>
              <a:t>Ultrasonic accuracy measurements ensure obstacles and discontinuities can be detected at correct distance so CSR can stop in advance</a:t>
            </a:r>
          </a:p>
          <a:p>
            <a:endParaRPr lang="en-US" b="1">
              <a:cs typeface="Arial" panose="020B0604020202020204"/>
            </a:endParaRPr>
          </a:p>
          <a:p>
            <a:endParaRPr lang="en-US"/>
          </a:p>
          <a:p>
            <a:endParaRPr lang="en-US">
              <a:cs typeface="Arial" panose="020B0604020202020204"/>
            </a:endParaRPr>
          </a:p>
        </p:txBody>
      </p:sp>
      <p:sp>
        <p:nvSpPr>
          <p:cNvPr id="4" name="Slide Number Placeholder 3">
            <a:extLst>
              <a:ext uri="{FF2B5EF4-FFF2-40B4-BE49-F238E27FC236}">
                <a16:creationId xmlns:a16="http://schemas.microsoft.com/office/drawing/2014/main" id="{743B2E55-D733-42A5-A001-6A087033563C}"/>
              </a:ext>
            </a:extLst>
          </p:cNvPr>
          <p:cNvSpPr>
            <a:spLocks noGrp="1"/>
          </p:cNvSpPr>
          <p:nvPr>
            <p:ph type="sldNum" sz="quarter" idx="12"/>
          </p:nvPr>
        </p:nvSpPr>
        <p:spPr/>
        <p:txBody>
          <a:bodyPr/>
          <a:lstStyle/>
          <a:p>
            <a:fld id="{13C20B66-9CB3-4B57-BCF5-80EC90ADA063}" type="slidenum">
              <a:rPr lang="en-US" smtClean="0"/>
              <a:t>69</a:t>
            </a:fld>
            <a:endParaRPr lang="en-US"/>
          </a:p>
        </p:txBody>
      </p:sp>
      <p:sp>
        <p:nvSpPr>
          <p:cNvPr id="5" name="Date Placeholder 4">
            <a:extLst>
              <a:ext uri="{FF2B5EF4-FFF2-40B4-BE49-F238E27FC236}">
                <a16:creationId xmlns:a16="http://schemas.microsoft.com/office/drawing/2014/main" id="{E6BFFAF5-3F3F-4DE4-8E36-E32CA2085F1B}"/>
              </a:ext>
            </a:extLst>
          </p:cNvPr>
          <p:cNvSpPr>
            <a:spLocks noGrp="1"/>
          </p:cNvSpPr>
          <p:nvPr>
            <p:ph type="dt" sz="half" idx="2"/>
          </p:nvPr>
        </p:nvSpPr>
        <p:spPr/>
        <p:txBody>
          <a:bodyPr/>
          <a:lstStyle/>
          <a:p>
            <a:r>
              <a:rPr lang="en-US"/>
              <a:t>March 2019</a:t>
            </a:r>
          </a:p>
        </p:txBody>
      </p:sp>
    </p:spTree>
    <p:extLst>
      <p:ext uri="{BB962C8B-B14F-4D97-AF65-F5344CB8AC3E}">
        <p14:creationId xmlns:p14="http://schemas.microsoft.com/office/powerpoint/2010/main" val="2766197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C31C8-0027-4C51-922C-AA19A40CE458}"/>
              </a:ext>
            </a:extLst>
          </p:cNvPr>
          <p:cNvSpPr>
            <a:spLocks noGrp="1"/>
          </p:cNvSpPr>
          <p:nvPr>
            <p:ph type="title"/>
          </p:nvPr>
        </p:nvSpPr>
        <p:spPr/>
        <p:txBody>
          <a:bodyPr/>
          <a:lstStyle/>
          <a:p>
            <a:r>
              <a:rPr lang="en-US"/>
              <a:t>Functional Requirements</a:t>
            </a:r>
          </a:p>
        </p:txBody>
      </p:sp>
      <p:sp>
        <p:nvSpPr>
          <p:cNvPr id="4" name="Slide Number Placeholder 3">
            <a:extLst>
              <a:ext uri="{FF2B5EF4-FFF2-40B4-BE49-F238E27FC236}">
                <a16:creationId xmlns:a16="http://schemas.microsoft.com/office/drawing/2014/main" id="{8C4910A0-3A95-4F3D-AE76-DE0A44A61603}"/>
              </a:ext>
            </a:extLst>
          </p:cNvPr>
          <p:cNvSpPr>
            <a:spLocks noGrp="1"/>
          </p:cNvSpPr>
          <p:nvPr>
            <p:ph type="sldNum" sz="quarter" idx="12"/>
          </p:nvPr>
        </p:nvSpPr>
        <p:spPr/>
        <p:txBody>
          <a:bodyPr/>
          <a:lstStyle/>
          <a:p>
            <a:fld id="{13C20B66-9CB3-4B57-BCF5-80EC90ADA063}" type="slidenum">
              <a:rPr lang="en-US" smtClean="0"/>
              <a:t>7</a:t>
            </a:fld>
            <a:endParaRPr lang="en-US"/>
          </a:p>
        </p:txBody>
      </p:sp>
      <p:graphicFrame>
        <p:nvGraphicFramePr>
          <p:cNvPr id="6" name="Content Placeholder 2">
            <a:extLst>
              <a:ext uri="{FF2B5EF4-FFF2-40B4-BE49-F238E27FC236}">
                <a16:creationId xmlns:a16="http://schemas.microsoft.com/office/drawing/2014/main" id="{C50DCBCE-B23A-400B-B0B1-1C2C76068B55}"/>
              </a:ext>
            </a:extLst>
          </p:cNvPr>
          <p:cNvGraphicFramePr>
            <a:graphicFrameLocks/>
          </p:cNvGraphicFramePr>
          <p:nvPr>
            <p:extLst>
              <p:ext uri="{D42A27DB-BD31-4B8C-83A1-F6EECF244321}">
                <p14:modId xmlns:p14="http://schemas.microsoft.com/office/powerpoint/2010/main" val="1857926894"/>
              </p:ext>
            </p:extLst>
          </p:nvPr>
        </p:nvGraphicFramePr>
        <p:xfrm>
          <a:off x="777080" y="1226323"/>
          <a:ext cx="10637839" cy="4876800"/>
        </p:xfrm>
        <a:graphic>
          <a:graphicData uri="http://schemas.openxmlformats.org/drawingml/2006/table">
            <a:tbl>
              <a:tblPr firstRow="1" bandRow="1">
                <a:tableStyleId>{073A0DAA-6AF3-43AB-8588-CEC1D06C72B9}</a:tableStyleId>
              </a:tblPr>
              <a:tblGrid>
                <a:gridCol w="3250930">
                  <a:extLst>
                    <a:ext uri="{9D8B030D-6E8A-4147-A177-3AD203B41FA5}">
                      <a16:colId xmlns:a16="http://schemas.microsoft.com/office/drawing/2014/main" val="627687062"/>
                    </a:ext>
                  </a:extLst>
                </a:gridCol>
                <a:gridCol w="7386909">
                  <a:extLst>
                    <a:ext uri="{9D8B030D-6E8A-4147-A177-3AD203B41FA5}">
                      <a16:colId xmlns:a16="http://schemas.microsoft.com/office/drawing/2014/main" val="3589478492"/>
                    </a:ext>
                  </a:extLst>
                </a:gridCol>
              </a:tblGrid>
              <a:tr h="413518">
                <a:tc>
                  <a:txBody>
                    <a:bodyPr/>
                    <a:lstStyle/>
                    <a:p>
                      <a:pPr algn="l">
                        <a:buNone/>
                      </a:pPr>
                      <a:r>
                        <a:rPr lang="en-US" sz="2400"/>
                        <a:t>Requirement ID</a:t>
                      </a:r>
                    </a:p>
                  </a:txBody>
                  <a:tcPr/>
                </a:tc>
                <a:tc>
                  <a:txBody>
                    <a:bodyPr/>
                    <a:lstStyle/>
                    <a:p>
                      <a:pPr algn="l"/>
                      <a:r>
                        <a:rPr lang="en-US" sz="2400"/>
                        <a:t>Description</a:t>
                      </a:r>
                    </a:p>
                  </a:txBody>
                  <a:tcPr/>
                </a:tc>
                <a:extLst>
                  <a:ext uri="{0D108BD9-81ED-4DB2-BD59-A6C34878D82A}">
                    <a16:rowId xmlns:a16="http://schemas.microsoft.com/office/drawing/2014/main" val="666886404"/>
                  </a:ext>
                </a:extLst>
              </a:tr>
              <a:tr h="488864">
                <a:tc>
                  <a:txBody>
                    <a:bodyPr/>
                    <a:lstStyle/>
                    <a:p>
                      <a:r>
                        <a:rPr lang="en-US" sz="2000"/>
                        <a:t>CSR.1</a:t>
                      </a:r>
                      <a:endParaRPr lang="en-US" sz="2000" b="1"/>
                    </a:p>
                  </a:txBody>
                  <a:tcPr/>
                </a:tc>
                <a:tc>
                  <a:txBody>
                    <a:bodyPr/>
                    <a:lstStyle/>
                    <a:p>
                      <a:r>
                        <a:rPr lang="en-US" sz="2000" u="none" strike="noStrike" kern="1200" baseline="0"/>
                        <a:t>The CSR shall </a:t>
                      </a:r>
                      <a:r>
                        <a:rPr lang="en-US" sz="2000" b="1" u="none" strike="noStrike" kern="1200" baseline="0"/>
                        <a:t>receive commands </a:t>
                      </a:r>
                      <a:r>
                        <a:rPr lang="en-US" sz="2000" u="none" strike="noStrike" kern="1200" baseline="0"/>
                        <a:t>from the GS</a:t>
                      </a:r>
                    </a:p>
                    <a:p>
                      <a:endParaRPr lang="en-US" sz="2000" b="1"/>
                    </a:p>
                  </a:txBody>
                  <a:tcPr/>
                </a:tc>
                <a:extLst>
                  <a:ext uri="{0D108BD9-81ED-4DB2-BD59-A6C34878D82A}">
                    <a16:rowId xmlns:a16="http://schemas.microsoft.com/office/drawing/2014/main" val="715414814"/>
                  </a:ext>
                </a:extLst>
              </a:tr>
              <a:tr h="491067">
                <a:tc>
                  <a:txBody>
                    <a:bodyPr/>
                    <a:lstStyle/>
                    <a:p>
                      <a:r>
                        <a:rPr lang="en-US" sz="2000"/>
                        <a:t>CSR.2</a:t>
                      </a:r>
                      <a:endParaRPr lang="en-US" sz="2000" b="1"/>
                    </a:p>
                  </a:txBody>
                  <a:tcPr/>
                </a:tc>
                <a:tc>
                  <a:txBody>
                    <a:bodyPr/>
                    <a:lstStyle/>
                    <a:p>
                      <a:r>
                        <a:rPr lang="en-US" sz="2000"/>
                        <a:t>The CSR shall </a:t>
                      </a:r>
                      <a:r>
                        <a:rPr lang="en-US" sz="2000" b="1"/>
                        <a:t>send video, GPS coordinates, and sensor data</a:t>
                      </a:r>
                      <a:r>
                        <a:rPr lang="en-US" sz="2000"/>
                        <a:t> to the GS through mission defined terrain </a:t>
                      </a:r>
                    </a:p>
                    <a:p>
                      <a:endParaRPr lang="en-US" sz="2000" b="1"/>
                    </a:p>
                  </a:txBody>
                  <a:tcPr/>
                </a:tc>
                <a:extLst>
                  <a:ext uri="{0D108BD9-81ED-4DB2-BD59-A6C34878D82A}">
                    <a16:rowId xmlns:a16="http://schemas.microsoft.com/office/drawing/2014/main" val="491402558"/>
                  </a:ext>
                </a:extLst>
              </a:tr>
              <a:tr h="491066">
                <a:tc>
                  <a:txBody>
                    <a:bodyPr/>
                    <a:lstStyle/>
                    <a:p>
                      <a:r>
                        <a:rPr lang="en-US" sz="2000"/>
                        <a:t>CSR.3</a:t>
                      </a:r>
                      <a:endParaRPr lang="en-US" sz="2000" b="1"/>
                    </a:p>
                  </a:txBody>
                  <a:tcPr/>
                </a:tc>
                <a:tc>
                  <a:txBody>
                    <a:bodyPr/>
                    <a:lstStyle/>
                    <a:p>
                      <a:r>
                        <a:rPr lang="en-US" sz="2000" u="none" strike="noStrike" kern="1200" baseline="0"/>
                        <a:t>The CSR shall </a:t>
                      </a:r>
                      <a:r>
                        <a:rPr lang="en-US" sz="2000" b="1" u="none" strike="noStrike" kern="1200" baseline="0"/>
                        <a:t>drive to a location of interest </a:t>
                      </a:r>
                      <a:r>
                        <a:rPr lang="en-US" sz="2000" u="none" strike="noStrike" kern="1200" baseline="0"/>
                        <a:t>through mission defined terrain </a:t>
                      </a:r>
                    </a:p>
                    <a:p>
                      <a:endParaRPr lang="en-US" sz="2000" b="1"/>
                    </a:p>
                  </a:txBody>
                  <a:tcPr/>
                </a:tc>
                <a:extLst>
                  <a:ext uri="{0D108BD9-81ED-4DB2-BD59-A6C34878D82A}">
                    <a16:rowId xmlns:a16="http://schemas.microsoft.com/office/drawing/2014/main" val="2215154283"/>
                  </a:ext>
                </a:extLst>
              </a:tr>
              <a:tr h="812800">
                <a:tc>
                  <a:txBody>
                    <a:bodyPr/>
                    <a:lstStyle/>
                    <a:p>
                      <a:r>
                        <a:rPr lang="en-US" sz="2000"/>
                        <a:t>CSR.4</a:t>
                      </a:r>
                      <a:endParaRPr lang="en-US" sz="2000" b="1"/>
                    </a:p>
                  </a:txBody>
                  <a:tcPr/>
                </a:tc>
                <a:tc>
                  <a:txBody>
                    <a:bodyPr/>
                    <a:lstStyle/>
                    <a:p>
                      <a:r>
                        <a:rPr lang="en-US" sz="2000" u="none" strike="noStrike" kern="1200" baseline="0"/>
                        <a:t>The CSR shall </a:t>
                      </a:r>
                      <a:r>
                        <a:rPr lang="en-US" sz="2000" b="1" u="none" strike="noStrike" kern="1200" baseline="0"/>
                        <a:t>travel back to the last reported </a:t>
                      </a:r>
                      <a:r>
                        <a:rPr lang="en-US" sz="2000" b="1" u="none" strike="noStrike" kern="1200" baseline="0" err="1"/>
                        <a:t>pathpoint</a:t>
                      </a:r>
                      <a:r>
                        <a:rPr lang="en-US" sz="2000" b="1" u="none" strike="noStrike" kern="1200" baseline="0"/>
                        <a:t> </a:t>
                      </a:r>
                      <a:r>
                        <a:rPr lang="en-US" sz="2000" u="none" strike="noStrike" kern="1200" baseline="0"/>
                        <a:t>upon </a:t>
                      </a:r>
                      <a:r>
                        <a:rPr lang="en-US" sz="2000" b="1" u="none" strike="noStrike" kern="1200" baseline="0"/>
                        <a:t>loss of communications with the GS</a:t>
                      </a:r>
                    </a:p>
                    <a:p>
                      <a:endParaRPr lang="en-US" sz="2000" b="1"/>
                    </a:p>
                  </a:txBody>
                  <a:tcPr/>
                </a:tc>
                <a:extLst>
                  <a:ext uri="{0D108BD9-81ED-4DB2-BD59-A6C34878D82A}">
                    <a16:rowId xmlns:a16="http://schemas.microsoft.com/office/drawing/2014/main" val="3432044039"/>
                  </a:ext>
                </a:extLst>
              </a:tr>
              <a:tr h="474134">
                <a:tc>
                  <a:txBody>
                    <a:bodyPr/>
                    <a:lstStyle/>
                    <a:p>
                      <a:r>
                        <a:rPr lang="en-US" sz="2000"/>
                        <a:t>CSR.5</a:t>
                      </a:r>
                    </a:p>
                  </a:txBody>
                  <a:tcPr/>
                </a:tc>
                <a:tc>
                  <a:txBody>
                    <a:bodyPr/>
                    <a:lstStyle/>
                    <a:p>
                      <a:r>
                        <a:rPr lang="en-US" sz="2000"/>
                        <a:t>The CSR shall </a:t>
                      </a:r>
                      <a:r>
                        <a:rPr lang="en-US" sz="2000" b="1"/>
                        <a:t>take video </a:t>
                      </a:r>
                      <a:r>
                        <a:rPr lang="en-US" sz="2000" b="0"/>
                        <a:t>in</a:t>
                      </a:r>
                      <a:r>
                        <a:rPr lang="en-US" sz="2000" b="1"/>
                        <a:t> </a:t>
                      </a:r>
                      <a:r>
                        <a:rPr lang="en-US" sz="2000"/>
                        <a:t>position hold</a:t>
                      </a:r>
                    </a:p>
                    <a:p>
                      <a:endParaRPr lang="en-US" sz="2000"/>
                    </a:p>
                  </a:txBody>
                  <a:tcPr/>
                </a:tc>
                <a:extLst>
                  <a:ext uri="{0D108BD9-81ED-4DB2-BD59-A6C34878D82A}">
                    <a16:rowId xmlns:a16="http://schemas.microsoft.com/office/drawing/2014/main" val="801667308"/>
                  </a:ext>
                </a:extLst>
              </a:tr>
            </a:tbl>
          </a:graphicData>
        </a:graphic>
      </p:graphicFrame>
      <p:sp>
        <p:nvSpPr>
          <p:cNvPr id="7" name="Date Placeholder 4">
            <a:extLst>
              <a:ext uri="{FF2B5EF4-FFF2-40B4-BE49-F238E27FC236}">
                <a16:creationId xmlns:a16="http://schemas.microsoft.com/office/drawing/2014/main" id="{60037D40-EE77-4810-A187-6AA8A2589F5E}"/>
              </a:ext>
            </a:extLst>
          </p:cNvPr>
          <p:cNvSpPr>
            <a:spLocks noGrp="1"/>
          </p:cNvSpPr>
          <p:nvPr>
            <p:ph type="dt" sz="half" idx="2"/>
          </p:nvPr>
        </p:nvSpPr>
        <p:spPr>
          <a:xfrm>
            <a:off x="9550743" y="6223880"/>
            <a:ext cx="1268674" cy="211987"/>
          </a:xfrm>
        </p:spPr>
        <p:txBody>
          <a:bodyPr/>
          <a:lstStyle/>
          <a:p>
            <a:r>
              <a:rPr lang="en-US"/>
              <a:t>March 2019</a:t>
            </a:r>
          </a:p>
        </p:txBody>
      </p:sp>
    </p:spTree>
    <p:extLst>
      <p:ext uri="{BB962C8B-B14F-4D97-AF65-F5344CB8AC3E}">
        <p14:creationId xmlns:p14="http://schemas.microsoft.com/office/powerpoint/2010/main" val="15957062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AA74-9038-4CDA-86E6-9071DEA35F6F}"/>
              </a:ext>
            </a:extLst>
          </p:cNvPr>
          <p:cNvSpPr>
            <a:spLocks noGrp="1"/>
          </p:cNvSpPr>
          <p:nvPr>
            <p:ph type="title"/>
          </p:nvPr>
        </p:nvSpPr>
        <p:spPr/>
        <p:txBody>
          <a:bodyPr/>
          <a:lstStyle/>
          <a:p>
            <a:r>
              <a:rPr lang="en-US"/>
              <a:t>Test – Test Design</a:t>
            </a:r>
          </a:p>
        </p:txBody>
      </p:sp>
      <p:sp>
        <p:nvSpPr>
          <p:cNvPr id="3" name="Content Placeholder 2">
            <a:extLst>
              <a:ext uri="{FF2B5EF4-FFF2-40B4-BE49-F238E27FC236}">
                <a16:creationId xmlns:a16="http://schemas.microsoft.com/office/drawing/2014/main" id="{483AD4C4-1F1D-40E9-8837-23A804F45B40}"/>
              </a:ext>
            </a:extLst>
          </p:cNvPr>
          <p:cNvSpPr>
            <a:spLocks noGrp="1"/>
          </p:cNvSpPr>
          <p:nvPr>
            <p:ph idx="1"/>
          </p:nvPr>
        </p:nvSpPr>
        <p:spPr>
          <a:xfrm>
            <a:off x="1097280" y="1140547"/>
            <a:ext cx="4998720" cy="4728547"/>
          </a:xfrm>
        </p:spPr>
        <p:txBody>
          <a:bodyPr vert="horz" lIns="0" tIns="45720" rIns="0" bIns="45720" rtlCol="0" anchor="t">
            <a:normAutofit lnSpcReduction="10000"/>
          </a:bodyPr>
          <a:lstStyle/>
          <a:p>
            <a:r>
              <a:rPr lang="en-US" b="1"/>
              <a:t>Facilities: </a:t>
            </a:r>
            <a:endParaRPr lang="en-US"/>
          </a:p>
          <a:p>
            <a:pPr marL="342900" indent="-342900">
              <a:buChar char="•"/>
            </a:pPr>
            <a:r>
              <a:rPr lang="en-US" sz="1600">
                <a:cs typeface="Arial"/>
              </a:rPr>
              <a:t>Trudy's lab</a:t>
            </a:r>
            <a:endParaRPr lang="en-US" b="1">
              <a:cs typeface="Arial"/>
            </a:endParaRPr>
          </a:p>
          <a:p>
            <a:r>
              <a:rPr lang="en-US" b="1"/>
              <a:t>Equipment: </a:t>
            </a:r>
            <a:endParaRPr lang="en-US"/>
          </a:p>
          <a:p>
            <a:pPr marL="285750" indent="-285750">
              <a:buChar char="•"/>
            </a:pPr>
            <a:r>
              <a:rPr lang="en-US" sz="1600">
                <a:cs typeface="Arial"/>
              </a:rPr>
              <a:t>Laptop, Arduino Due, Ultrasonic sensors, plywood, (tripod optional)</a:t>
            </a:r>
          </a:p>
          <a:p>
            <a:r>
              <a:rPr lang="en-US" b="1"/>
              <a:t>Procedure:</a:t>
            </a:r>
            <a:endParaRPr lang="en-US" b="1">
              <a:cs typeface="Arial"/>
            </a:endParaRPr>
          </a:p>
          <a:p>
            <a:pPr marL="342900" indent="-342900">
              <a:buChar char="•"/>
            </a:pPr>
            <a:r>
              <a:rPr lang="en-US" sz="1600">
                <a:cs typeface="Arial" panose="020B0604020202020204"/>
              </a:rPr>
              <a:t>Place the plywood at measured distance from the ultrasonic sensor</a:t>
            </a:r>
            <a:endParaRPr lang="en-US" b="1">
              <a:cs typeface="Arial" panose="020B0604020202020204"/>
            </a:endParaRPr>
          </a:p>
          <a:p>
            <a:pPr marL="342900" indent="-342900">
              <a:buChar char="•"/>
            </a:pPr>
            <a:r>
              <a:rPr lang="en-US" sz="1600">
                <a:cs typeface="Arial"/>
              </a:rPr>
              <a:t>Record the output reading from the ultrasonic sensor and compare with measured distance to find ultrasonic accuracy</a:t>
            </a:r>
            <a:endParaRPr lang="en-US" sz="1600"/>
          </a:p>
          <a:p>
            <a:r>
              <a:rPr lang="en-US" b="1"/>
              <a:t>Expected Results:</a:t>
            </a:r>
            <a:endParaRPr lang="en-US" b="1">
              <a:cs typeface="Arial"/>
            </a:endParaRPr>
          </a:p>
          <a:p>
            <a:pPr marL="342900" indent="-342900">
              <a:buChar char="•"/>
            </a:pPr>
            <a:r>
              <a:rPr lang="en-US" sz="1600">
                <a:cs typeface="Arial"/>
              </a:rPr>
              <a:t>Ultrasonic sensor should have an accuracy of at least 2.4 in (6.1 cm)</a:t>
            </a:r>
            <a:endParaRPr lang="en-US" b="1">
              <a:cs typeface="Arial"/>
            </a:endParaRPr>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cs typeface="Arial" panose="020B0604020202020204"/>
            </a:endParaRPr>
          </a:p>
        </p:txBody>
      </p:sp>
      <p:sp>
        <p:nvSpPr>
          <p:cNvPr id="4" name="Slide Number Placeholder 3">
            <a:extLst>
              <a:ext uri="{FF2B5EF4-FFF2-40B4-BE49-F238E27FC236}">
                <a16:creationId xmlns:a16="http://schemas.microsoft.com/office/drawing/2014/main" id="{743B2E55-D733-42A5-A001-6A087033563C}"/>
              </a:ext>
            </a:extLst>
          </p:cNvPr>
          <p:cNvSpPr>
            <a:spLocks noGrp="1"/>
          </p:cNvSpPr>
          <p:nvPr>
            <p:ph type="sldNum" sz="quarter" idx="12"/>
          </p:nvPr>
        </p:nvSpPr>
        <p:spPr/>
        <p:txBody>
          <a:bodyPr/>
          <a:lstStyle/>
          <a:p>
            <a:fld id="{13C20B66-9CB3-4B57-BCF5-80EC90ADA063}" type="slidenum">
              <a:rPr lang="en-US" smtClean="0"/>
              <a:t>70</a:t>
            </a:fld>
            <a:endParaRPr lang="en-US"/>
          </a:p>
        </p:txBody>
      </p:sp>
      <p:sp>
        <p:nvSpPr>
          <p:cNvPr id="5" name="Date Placeholder 4">
            <a:extLst>
              <a:ext uri="{FF2B5EF4-FFF2-40B4-BE49-F238E27FC236}">
                <a16:creationId xmlns:a16="http://schemas.microsoft.com/office/drawing/2014/main" id="{E6BFFAF5-3F3F-4DE4-8E36-E32CA2085F1B}"/>
              </a:ext>
            </a:extLst>
          </p:cNvPr>
          <p:cNvSpPr>
            <a:spLocks noGrp="1"/>
          </p:cNvSpPr>
          <p:nvPr>
            <p:ph type="dt" sz="half" idx="2"/>
          </p:nvPr>
        </p:nvSpPr>
        <p:spPr/>
        <p:txBody>
          <a:bodyPr/>
          <a:lstStyle/>
          <a:p>
            <a:r>
              <a:rPr lang="en-US"/>
              <a:t>March 2019</a:t>
            </a:r>
          </a:p>
        </p:txBody>
      </p:sp>
      <p:pic>
        <p:nvPicPr>
          <p:cNvPr id="7" name="Picture 7" descr="A screenshot of a cell phone&#10;&#10;Description generated with very high confidence">
            <a:extLst>
              <a:ext uri="{FF2B5EF4-FFF2-40B4-BE49-F238E27FC236}">
                <a16:creationId xmlns:a16="http://schemas.microsoft.com/office/drawing/2014/main" id="{034AA673-64E2-4B49-9B6A-C79DBC9242FA}"/>
              </a:ext>
            </a:extLst>
          </p:cNvPr>
          <p:cNvPicPr>
            <a:picLocks noChangeAspect="1"/>
          </p:cNvPicPr>
          <p:nvPr/>
        </p:nvPicPr>
        <p:blipFill>
          <a:blip r:embed="rId3"/>
          <a:stretch>
            <a:fillRect/>
          </a:stretch>
        </p:blipFill>
        <p:spPr>
          <a:xfrm>
            <a:off x="6258169" y="1659142"/>
            <a:ext cx="5439507" cy="3686254"/>
          </a:xfrm>
          <a:prstGeom prst="rect">
            <a:avLst/>
          </a:prstGeom>
        </p:spPr>
      </p:pic>
    </p:spTree>
    <p:extLst>
      <p:ext uri="{BB962C8B-B14F-4D97-AF65-F5344CB8AC3E}">
        <p14:creationId xmlns:p14="http://schemas.microsoft.com/office/powerpoint/2010/main" val="115198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AA74-9038-4CDA-86E6-9071DEA35F6F}"/>
              </a:ext>
            </a:extLst>
          </p:cNvPr>
          <p:cNvSpPr>
            <a:spLocks noGrp="1"/>
          </p:cNvSpPr>
          <p:nvPr>
            <p:ph type="title"/>
          </p:nvPr>
        </p:nvSpPr>
        <p:spPr/>
        <p:txBody>
          <a:bodyPr/>
          <a:lstStyle/>
          <a:p>
            <a:r>
              <a:rPr lang="en-US"/>
              <a:t>Test – Test Results</a:t>
            </a:r>
          </a:p>
        </p:txBody>
      </p:sp>
      <p:sp>
        <p:nvSpPr>
          <p:cNvPr id="4" name="Slide Number Placeholder 3">
            <a:extLst>
              <a:ext uri="{FF2B5EF4-FFF2-40B4-BE49-F238E27FC236}">
                <a16:creationId xmlns:a16="http://schemas.microsoft.com/office/drawing/2014/main" id="{743B2E55-D733-42A5-A001-6A087033563C}"/>
              </a:ext>
            </a:extLst>
          </p:cNvPr>
          <p:cNvSpPr>
            <a:spLocks noGrp="1"/>
          </p:cNvSpPr>
          <p:nvPr>
            <p:ph type="sldNum" sz="quarter" idx="12"/>
          </p:nvPr>
        </p:nvSpPr>
        <p:spPr/>
        <p:txBody>
          <a:bodyPr/>
          <a:lstStyle/>
          <a:p>
            <a:fld id="{13C20B66-9CB3-4B57-BCF5-80EC90ADA063}" type="slidenum">
              <a:rPr lang="en-US" smtClean="0"/>
              <a:t>71</a:t>
            </a:fld>
            <a:endParaRPr lang="en-US"/>
          </a:p>
        </p:txBody>
      </p:sp>
      <p:sp>
        <p:nvSpPr>
          <p:cNvPr id="5" name="Date Placeholder 4">
            <a:extLst>
              <a:ext uri="{FF2B5EF4-FFF2-40B4-BE49-F238E27FC236}">
                <a16:creationId xmlns:a16="http://schemas.microsoft.com/office/drawing/2014/main" id="{E6BFFAF5-3F3F-4DE4-8E36-E32CA2085F1B}"/>
              </a:ext>
            </a:extLst>
          </p:cNvPr>
          <p:cNvSpPr>
            <a:spLocks noGrp="1"/>
          </p:cNvSpPr>
          <p:nvPr>
            <p:ph type="dt" sz="half" idx="2"/>
          </p:nvPr>
        </p:nvSpPr>
        <p:spPr/>
        <p:txBody>
          <a:bodyPr/>
          <a:lstStyle/>
          <a:p>
            <a:r>
              <a:rPr lang="en-US"/>
              <a:t>March 2019</a:t>
            </a:r>
          </a:p>
        </p:txBody>
      </p:sp>
      <p:pic>
        <p:nvPicPr>
          <p:cNvPr id="6" name="Picture 6" descr="A close up of a map&#10;&#10;Description generated with very high confidence">
            <a:extLst>
              <a:ext uri="{FF2B5EF4-FFF2-40B4-BE49-F238E27FC236}">
                <a16:creationId xmlns:a16="http://schemas.microsoft.com/office/drawing/2014/main" id="{1DEF734B-BA8E-4858-9F90-07E7FFF349E8}"/>
              </a:ext>
            </a:extLst>
          </p:cNvPr>
          <p:cNvPicPr>
            <a:picLocks noChangeAspect="1"/>
          </p:cNvPicPr>
          <p:nvPr/>
        </p:nvPicPr>
        <p:blipFill>
          <a:blip r:embed="rId3"/>
          <a:stretch>
            <a:fillRect/>
          </a:stretch>
        </p:blipFill>
        <p:spPr>
          <a:xfrm>
            <a:off x="1529725" y="1532548"/>
            <a:ext cx="8923544" cy="4491335"/>
          </a:xfrm>
          <a:prstGeom prst="rect">
            <a:avLst/>
          </a:prstGeom>
        </p:spPr>
      </p:pic>
      <p:sp>
        <p:nvSpPr>
          <p:cNvPr id="8" name="Content Placeholder 7">
            <a:extLst>
              <a:ext uri="{FF2B5EF4-FFF2-40B4-BE49-F238E27FC236}">
                <a16:creationId xmlns:a16="http://schemas.microsoft.com/office/drawing/2014/main" id="{579089FC-358B-40C6-BB8A-53A220A78DCF}"/>
              </a:ext>
            </a:extLst>
          </p:cNvPr>
          <p:cNvSpPr>
            <a:spLocks noGrp="1"/>
          </p:cNvSpPr>
          <p:nvPr>
            <p:ph idx="1"/>
          </p:nvPr>
        </p:nvSpPr>
        <p:spPr>
          <a:xfrm>
            <a:off x="1097280" y="1140547"/>
            <a:ext cx="10117015" cy="840394"/>
          </a:xfrm>
        </p:spPr>
        <p:txBody>
          <a:bodyPr vert="horz" lIns="0" tIns="45720" rIns="0" bIns="45720" rtlCol="0" anchor="t">
            <a:normAutofit/>
          </a:bodyPr>
          <a:lstStyle/>
          <a:p>
            <a:pPr marL="285750" indent="-285750">
              <a:lnSpc>
                <a:spcPct val="100000"/>
              </a:lnSpc>
              <a:spcBef>
                <a:spcPts val="0"/>
              </a:spcBef>
              <a:spcAft>
                <a:spcPts val="0"/>
              </a:spcAft>
              <a:buChar char="•"/>
            </a:pPr>
            <a:r>
              <a:rPr lang="en-US" sz="1800">
                <a:cs typeface="Arial" panose="020B0604020202020204"/>
              </a:rPr>
              <a:t>Ultrasonic sensor error is </a:t>
            </a:r>
            <a:r>
              <a:rPr lang="en-US" sz="1800" b="1">
                <a:solidFill>
                  <a:srgbClr val="00B050"/>
                </a:solidFill>
                <a:cs typeface="Arial" panose="020B0604020202020204"/>
              </a:rPr>
              <a:t>0.05 cm</a:t>
            </a:r>
            <a:r>
              <a:rPr lang="en-US" sz="1800">
                <a:solidFill>
                  <a:schemeClr val="tx1"/>
                </a:solidFill>
                <a:cs typeface="Arial" panose="020B0604020202020204"/>
              </a:rPr>
              <a:t> at 6.1 cm (2.4 in) &lt; required 6.1 cm (2.4 in) error</a:t>
            </a:r>
            <a:endParaRPr lang="en-US">
              <a:solidFill>
                <a:schemeClr val="tx1"/>
              </a:solidFill>
              <a:cs typeface="Arial" panose="020B0604020202020204"/>
            </a:endParaRPr>
          </a:p>
        </p:txBody>
      </p:sp>
      <p:sp>
        <p:nvSpPr>
          <p:cNvPr id="9" name="TextBox 8">
            <a:extLst>
              <a:ext uri="{FF2B5EF4-FFF2-40B4-BE49-F238E27FC236}">
                <a16:creationId xmlns:a16="http://schemas.microsoft.com/office/drawing/2014/main" id="{3BB8A724-007D-4C80-ADA9-E40A692EBED3}"/>
              </a:ext>
            </a:extLst>
          </p:cNvPr>
          <p:cNvSpPr txBox="1"/>
          <p:nvPr/>
        </p:nvSpPr>
        <p:spPr>
          <a:xfrm>
            <a:off x="5623169" y="5750169"/>
            <a:ext cx="2743200"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Distance [cm]</a:t>
            </a:r>
          </a:p>
        </p:txBody>
      </p:sp>
    </p:spTree>
    <p:extLst>
      <p:ext uri="{BB962C8B-B14F-4D97-AF65-F5344CB8AC3E}">
        <p14:creationId xmlns:p14="http://schemas.microsoft.com/office/powerpoint/2010/main" val="39017172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F5B4C-51B2-40F3-B79B-8B2A4E7CFFAB}"/>
              </a:ext>
            </a:extLst>
          </p:cNvPr>
          <p:cNvSpPr>
            <a:spLocks noGrp="1"/>
          </p:cNvSpPr>
          <p:nvPr>
            <p:ph type="ctrTitle"/>
          </p:nvPr>
        </p:nvSpPr>
        <p:spPr/>
        <p:txBody>
          <a:bodyPr>
            <a:normAutofit/>
          </a:bodyPr>
          <a:lstStyle/>
          <a:p>
            <a:r>
              <a:rPr lang="en-US" sz="7200"/>
              <a:t>Magnetometer</a:t>
            </a:r>
          </a:p>
        </p:txBody>
      </p:sp>
      <p:sp>
        <p:nvSpPr>
          <p:cNvPr id="3" name="Subtitle 2">
            <a:extLst>
              <a:ext uri="{FF2B5EF4-FFF2-40B4-BE49-F238E27FC236}">
                <a16:creationId xmlns:a16="http://schemas.microsoft.com/office/drawing/2014/main" id="{1C1B9E99-8FE4-4F53-AC8A-D1540892B0D7}"/>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3FBF986E-07FE-4D34-ADAD-397F446CC0B4}"/>
              </a:ext>
            </a:extLst>
          </p:cNvPr>
          <p:cNvSpPr>
            <a:spLocks noGrp="1"/>
          </p:cNvSpPr>
          <p:nvPr>
            <p:ph type="sldNum" sz="quarter" idx="12"/>
          </p:nvPr>
        </p:nvSpPr>
        <p:spPr/>
        <p:txBody>
          <a:bodyPr/>
          <a:lstStyle/>
          <a:p>
            <a:fld id="{13C20B66-9CB3-4B57-BCF5-80EC90ADA063}" type="slidenum">
              <a:rPr lang="en-US" smtClean="0"/>
              <a:t>72</a:t>
            </a:fld>
            <a:endParaRPr lang="en-US"/>
          </a:p>
        </p:txBody>
      </p:sp>
      <p:sp>
        <p:nvSpPr>
          <p:cNvPr id="5" name="Date Placeholder 4">
            <a:extLst>
              <a:ext uri="{FF2B5EF4-FFF2-40B4-BE49-F238E27FC236}">
                <a16:creationId xmlns:a16="http://schemas.microsoft.com/office/drawing/2014/main" id="{D6866FD4-1C6C-4534-A77B-CF1BD0BC9D27}"/>
              </a:ext>
            </a:extLst>
          </p:cNvPr>
          <p:cNvSpPr>
            <a:spLocks noGrp="1"/>
          </p:cNvSpPr>
          <p:nvPr>
            <p:ph type="dt" sz="half" idx="2"/>
          </p:nvPr>
        </p:nvSpPr>
        <p:spPr/>
        <p:txBody>
          <a:bodyPr/>
          <a:lstStyle/>
          <a:p>
            <a:r>
              <a:rPr lang="en-US"/>
              <a:t>March 2019</a:t>
            </a:r>
          </a:p>
        </p:txBody>
      </p:sp>
    </p:spTree>
    <p:extLst>
      <p:ext uri="{BB962C8B-B14F-4D97-AF65-F5344CB8AC3E}">
        <p14:creationId xmlns:p14="http://schemas.microsoft.com/office/powerpoint/2010/main" val="42235227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AA74-9038-4CDA-86E6-9071DEA35F6F}"/>
              </a:ext>
            </a:extLst>
          </p:cNvPr>
          <p:cNvSpPr>
            <a:spLocks noGrp="1"/>
          </p:cNvSpPr>
          <p:nvPr>
            <p:ph type="title"/>
          </p:nvPr>
        </p:nvSpPr>
        <p:spPr/>
        <p:txBody>
          <a:bodyPr/>
          <a:lstStyle/>
          <a:p>
            <a:r>
              <a:rPr lang="en-US"/>
              <a:t>Test – Scope and Status</a:t>
            </a:r>
          </a:p>
        </p:txBody>
      </p:sp>
      <p:sp>
        <p:nvSpPr>
          <p:cNvPr id="3" name="Content Placeholder 2">
            <a:extLst>
              <a:ext uri="{FF2B5EF4-FFF2-40B4-BE49-F238E27FC236}">
                <a16:creationId xmlns:a16="http://schemas.microsoft.com/office/drawing/2014/main" id="{483AD4C4-1F1D-40E9-8837-23A804F45B40}"/>
              </a:ext>
            </a:extLst>
          </p:cNvPr>
          <p:cNvSpPr>
            <a:spLocks noGrp="1"/>
          </p:cNvSpPr>
          <p:nvPr>
            <p:ph idx="1"/>
          </p:nvPr>
        </p:nvSpPr>
        <p:spPr>
          <a:xfrm>
            <a:off x="1097280" y="1140547"/>
            <a:ext cx="10859476" cy="4728547"/>
          </a:xfrm>
        </p:spPr>
        <p:txBody>
          <a:bodyPr vert="horz" lIns="0" tIns="45720" rIns="0" bIns="45720" rtlCol="0" anchor="t">
            <a:normAutofit/>
          </a:bodyPr>
          <a:lstStyle/>
          <a:p>
            <a:r>
              <a:rPr lang="en-US" b="1">
                <a:solidFill>
                  <a:schemeClr val="tx1"/>
                </a:solidFill>
              </a:rPr>
              <a:t>Purpose</a:t>
            </a:r>
            <a:r>
              <a:rPr lang="en-US" b="1"/>
              <a:t>: </a:t>
            </a:r>
            <a:r>
              <a:rPr lang="en-US"/>
              <a:t>Verify the magnetometer can report a heading within a specific accuracy of the actual heading.</a:t>
            </a:r>
            <a:endParaRPr lang="en-US">
              <a:cs typeface="Arial"/>
            </a:endParaRPr>
          </a:p>
          <a:p>
            <a:r>
              <a:rPr lang="en-US" b="1"/>
              <a:t>Requirements being validated: </a:t>
            </a:r>
            <a:endParaRPr lang="en-US" b="1">
              <a:cs typeface="Arial"/>
            </a:endParaRPr>
          </a:p>
          <a:p>
            <a:pPr marL="342900" indent="-342900">
              <a:buChar char="•"/>
            </a:pPr>
            <a:r>
              <a:rPr lang="en-US" b="1" u="sng">
                <a:cs typeface="Arial"/>
              </a:rPr>
              <a:t>CDH.3.4:</a:t>
            </a:r>
            <a:r>
              <a:rPr lang="en-US" b="1">
                <a:cs typeface="Arial"/>
              </a:rPr>
              <a:t> </a:t>
            </a:r>
            <a:r>
              <a:rPr lang="en-US">
                <a:cs typeface="Arial"/>
              </a:rPr>
              <a:t>The CSR C&amp;DH system shall measure heading within 2.39 degrees of the actual heading</a:t>
            </a:r>
          </a:p>
          <a:p>
            <a:r>
              <a:rPr lang="en-US" b="1"/>
              <a:t>Status: </a:t>
            </a:r>
          </a:p>
          <a:p>
            <a:pPr marL="342900" indent="-342900">
              <a:buChar char="•"/>
            </a:pPr>
            <a:r>
              <a:rPr lang="en-US" sz="1600">
                <a:solidFill>
                  <a:srgbClr val="00B050"/>
                </a:solidFill>
                <a:cs typeface="Arial"/>
              </a:rPr>
              <a:t>Reports to required precision</a:t>
            </a:r>
            <a:endParaRPr lang="en-US" b="1">
              <a:solidFill>
                <a:srgbClr val="404040"/>
              </a:solidFill>
              <a:cs typeface="Arial"/>
            </a:endParaRPr>
          </a:p>
          <a:p>
            <a:pPr marL="342900" indent="-342900">
              <a:buChar char="•"/>
            </a:pPr>
            <a:r>
              <a:rPr lang="en-US" sz="1600">
                <a:solidFill>
                  <a:srgbClr val="FF0000"/>
                </a:solidFill>
                <a:cs typeface="Arial"/>
              </a:rPr>
              <a:t>Reports inaccurate heading</a:t>
            </a:r>
            <a:endParaRPr lang="en-US" sz="1600">
              <a:solidFill>
                <a:srgbClr val="00B050"/>
              </a:solidFill>
              <a:cs typeface="Arial"/>
            </a:endParaRPr>
          </a:p>
          <a:p>
            <a:endParaRPr lang="en-US" b="1"/>
          </a:p>
          <a:p>
            <a:endParaRPr lang="en-US"/>
          </a:p>
          <a:p>
            <a:endParaRPr lang="en-US"/>
          </a:p>
        </p:txBody>
      </p:sp>
      <p:sp>
        <p:nvSpPr>
          <p:cNvPr id="4" name="Slide Number Placeholder 3">
            <a:extLst>
              <a:ext uri="{FF2B5EF4-FFF2-40B4-BE49-F238E27FC236}">
                <a16:creationId xmlns:a16="http://schemas.microsoft.com/office/drawing/2014/main" id="{743B2E55-D733-42A5-A001-6A087033563C}"/>
              </a:ext>
            </a:extLst>
          </p:cNvPr>
          <p:cNvSpPr>
            <a:spLocks noGrp="1"/>
          </p:cNvSpPr>
          <p:nvPr>
            <p:ph type="sldNum" sz="quarter" idx="12"/>
          </p:nvPr>
        </p:nvSpPr>
        <p:spPr/>
        <p:txBody>
          <a:bodyPr/>
          <a:lstStyle/>
          <a:p>
            <a:fld id="{13C20B66-9CB3-4B57-BCF5-80EC90ADA063}" type="slidenum">
              <a:rPr lang="en-US" smtClean="0"/>
              <a:t>73</a:t>
            </a:fld>
            <a:endParaRPr lang="en-US"/>
          </a:p>
        </p:txBody>
      </p:sp>
      <p:sp>
        <p:nvSpPr>
          <p:cNvPr id="5" name="Date Placeholder 4">
            <a:extLst>
              <a:ext uri="{FF2B5EF4-FFF2-40B4-BE49-F238E27FC236}">
                <a16:creationId xmlns:a16="http://schemas.microsoft.com/office/drawing/2014/main" id="{E6BFFAF5-3F3F-4DE4-8E36-E32CA2085F1B}"/>
              </a:ext>
            </a:extLst>
          </p:cNvPr>
          <p:cNvSpPr>
            <a:spLocks noGrp="1"/>
          </p:cNvSpPr>
          <p:nvPr>
            <p:ph type="dt" sz="half" idx="2"/>
          </p:nvPr>
        </p:nvSpPr>
        <p:spPr/>
        <p:txBody>
          <a:bodyPr/>
          <a:lstStyle/>
          <a:p>
            <a:r>
              <a:rPr lang="en-US"/>
              <a:t>March 2019</a:t>
            </a:r>
          </a:p>
        </p:txBody>
      </p:sp>
    </p:spTree>
    <p:extLst>
      <p:ext uri="{BB962C8B-B14F-4D97-AF65-F5344CB8AC3E}">
        <p14:creationId xmlns:p14="http://schemas.microsoft.com/office/powerpoint/2010/main" val="28811079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AA74-9038-4CDA-86E6-9071DEA35F6F}"/>
              </a:ext>
            </a:extLst>
          </p:cNvPr>
          <p:cNvSpPr>
            <a:spLocks noGrp="1"/>
          </p:cNvSpPr>
          <p:nvPr>
            <p:ph type="title"/>
          </p:nvPr>
        </p:nvSpPr>
        <p:spPr/>
        <p:txBody>
          <a:bodyPr/>
          <a:lstStyle/>
          <a:p>
            <a:r>
              <a:rPr lang="en-US"/>
              <a:t>Test – Test Design</a:t>
            </a:r>
          </a:p>
        </p:txBody>
      </p:sp>
      <p:sp>
        <p:nvSpPr>
          <p:cNvPr id="3" name="Content Placeholder 2">
            <a:extLst>
              <a:ext uri="{FF2B5EF4-FFF2-40B4-BE49-F238E27FC236}">
                <a16:creationId xmlns:a16="http://schemas.microsoft.com/office/drawing/2014/main" id="{483AD4C4-1F1D-40E9-8837-23A804F45B40}"/>
              </a:ext>
            </a:extLst>
          </p:cNvPr>
          <p:cNvSpPr>
            <a:spLocks noGrp="1"/>
          </p:cNvSpPr>
          <p:nvPr>
            <p:ph idx="1"/>
          </p:nvPr>
        </p:nvSpPr>
        <p:spPr>
          <a:xfrm>
            <a:off x="1097280" y="1140547"/>
            <a:ext cx="4998720" cy="4728547"/>
          </a:xfrm>
        </p:spPr>
        <p:txBody>
          <a:bodyPr vert="horz" lIns="0" tIns="45720" rIns="0" bIns="45720" rtlCol="0" anchor="t">
            <a:normAutofit lnSpcReduction="10000"/>
          </a:bodyPr>
          <a:lstStyle/>
          <a:p>
            <a:r>
              <a:rPr lang="en-US" b="1"/>
              <a:t>Facilities: </a:t>
            </a:r>
            <a:r>
              <a:rPr lang="en-US"/>
              <a:t>Senior Projects Room</a:t>
            </a:r>
            <a:endParaRPr lang="en-US" b="1"/>
          </a:p>
          <a:p>
            <a:r>
              <a:rPr lang="en-US" b="1"/>
              <a:t>Equipment: </a:t>
            </a:r>
            <a:endParaRPr lang="en-US"/>
          </a:p>
          <a:p>
            <a:pPr marL="342900" indent="-342900">
              <a:buChar char="•"/>
            </a:pPr>
            <a:r>
              <a:rPr lang="en-US" sz="1600">
                <a:cs typeface="Arial" panose="020B0604020202020204"/>
              </a:rPr>
              <a:t>Raspberry Pi 3B</a:t>
            </a:r>
            <a:endParaRPr lang="en-US" b="1">
              <a:cs typeface="Arial" panose="020B0604020202020204"/>
            </a:endParaRPr>
          </a:p>
          <a:p>
            <a:pPr marL="342900" indent="-342900">
              <a:buChar char="•"/>
            </a:pPr>
            <a:r>
              <a:rPr lang="en-US" sz="1600">
                <a:cs typeface="Arial"/>
              </a:rPr>
              <a:t>Adafruit LSM303 Magnetometer/Accelerometer</a:t>
            </a:r>
          </a:p>
          <a:p>
            <a:pPr marL="342900" indent="-342900">
              <a:buChar char="•"/>
            </a:pPr>
            <a:r>
              <a:rPr lang="en-US" sz="1600">
                <a:cs typeface="Arial"/>
              </a:rPr>
              <a:t>5V USB Power Supply</a:t>
            </a:r>
          </a:p>
          <a:p>
            <a:r>
              <a:rPr lang="en-US" b="1"/>
              <a:t>Procedure:</a:t>
            </a:r>
          </a:p>
          <a:p>
            <a:pPr marL="342900" indent="-342900">
              <a:buChar char="•"/>
            </a:pPr>
            <a:r>
              <a:rPr lang="en-US" sz="1600">
                <a:cs typeface="Arial" panose="020B0604020202020204"/>
              </a:rPr>
              <a:t>Wire Raspberry Pi to monitor and power supply</a:t>
            </a:r>
            <a:endParaRPr lang="en-US" b="1">
              <a:cs typeface="Arial" panose="020B0604020202020204"/>
            </a:endParaRPr>
          </a:p>
          <a:p>
            <a:pPr marL="342900" indent="-342900">
              <a:buChar char="•"/>
            </a:pPr>
            <a:r>
              <a:rPr lang="en-US" sz="1600">
                <a:cs typeface="Arial"/>
              </a:rPr>
              <a:t>Wire LSM303 to Raspberry Pi per hookup schematic</a:t>
            </a:r>
            <a:endParaRPr lang="en-US" sz="1600"/>
          </a:p>
          <a:p>
            <a:pPr marL="342900" indent="-342900">
              <a:buChar char="•"/>
            </a:pPr>
            <a:r>
              <a:rPr lang="en-US" sz="1600">
                <a:cs typeface="Arial"/>
              </a:rPr>
              <a:t>Run heading read-in script and record results</a:t>
            </a:r>
            <a:endParaRPr lang="en-US" sz="1600"/>
          </a:p>
          <a:p>
            <a:r>
              <a:rPr lang="en-US" b="1"/>
              <a:t>Expected Results:</a:t>
            </a:r>
          </a:p>
          <a:p>
            <a:pPr marL="342900" indent="-342900">
              <a:buChar char="•"/>
            </a:pPr>
            <a:r>
              <a:rPr lang="en-US">
                <a:cs typeface="Arial"/>
              </a:rPr>
              <a:t>Reports due south (180degrees) to within +/- 2.39 degrees</a:t>
            </a:r>
            <a:endParaRPr lang="en-US" b="1">
              <a:cs typeface="Arial"/>
            </a:endParaRPr>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cs typeface="Arial" panose="020B0604020202020204"/>
            </a:endParaRPr>
          </a:p>
        </p:txBody>
      </p:sp>
      <p:sp>
        <p:nvSpPr>
          <p:cNvPr id="4" name="Slide Number Placeholder 3">
            <a:extLst>
              <a:ext uri="{FF2B5EF4-FFF2-40B4-BE49-F238E27FC236}">
                <a16:creationId xmlns:a16="http://schemas.microsoft.com/office/drawing/2014/main" id="{743B2E55-D733-42A5-A001-6A087033563C}"/>
              </a:ext>
            </a:extLst>
          </p:cNvPr>
          <p:cNvSpPr>
            <a:spLocks noGrp="1"/>
          </p:cNvSpPr>
          <p:nvPr>
            <p:ph type="sldNum" sz="quarter" idx="12"/>
          </p:nvPr>
        </p:nvSpPr>
        <p:spPr/>
        <p:txBody>
          <a:bodyPr/>
          <a:lstStyle/>
          <a:p>
            <a:fld id="{13C20B66-9CB3-4B57-BCF5-80EC90ADA063}" type="slidenum">
              <a:rPr lang="en-US" smtClean="0"/>
              <a:t>74</a:t>
            </a:fld>
            <a:endParaRPr lang="en-US"/>
          </a:p>
        </p:txBody>
      </p:sp>
      <p:sp>
        <p:nvSpPr>
          <p:cNvPr id="5" name="Date Placeholder 4">
            <a:extLst>
              <a:ext uri="{FF2B5EF4-FFF2-40B4-BE49-F238E27FC236}">
                <a16:creationId xmlns:a16="http://schemas.microsoft.com/office/drawing/2014/main" id="{E6BFFAF5-3F3F-4DE4-8E36-E32CA2085F1B}"/>
              </a:ext>
            </a:extLst>
          </p:cNvPr>
          <p:cNvSpPr>
            <a:spLocks noGrp="1"/>
          </p:cNvSpPr>
          <p:nvPr>
            <p:ph type="dt" sz="half" idx="2"/>
          </p:nvPr>
        </p:nvSpPr>
        <p:spPr/>
        <p:txBody>
          <a:bodyPr/>
          <a:lstStyle/>
          <a:p>
            <a:r>
              <a:rPr lang="en-US"/>
              <a:t>March 2019</a:t>
            </a:r>
          </a:p>
        </p:txBody>
      </p:sp>
      <p:pic>
        <p:nvPicPr>
          <p:cNvPr id="9" name="Picture 9" descr="A picture containing object&#10;&#10;Description generated with very high confidence">
            <a:extLst>
              <a:ext uri="{FF2B5EF4-FFF2-40B4-BE49-F238E27FC236}">
                <a16:creationId xmlns:a16="http://schemas.microsoft.com/office/drawing/2014/main" id="{709BEF50-A7F6-4E52-BC70-3818E91BCCF4}"/>
              </a:ext>
            </a:extLst>
          </p:cNvPr>
          <p:cNvPicPr>
            <a:picLocks noChangeAspect="1"/>
          </p:cNvPicPr>
          <p:nvPr/>
        </p:nvPicPr>
        <p:blipFill>
          <a:blip r:embed="rId3"/>
          <a:stretch>
            <a:fillRect/>
          </a:stretch>
        </p:blipFill>
        <p:spPr>
          <a:xfrm>
            <a:off x="6865717" y="1173170"/>
            <a:ext cx="4797706" cy="3604977"/>
          </a:xfrm>
          <a:prstGeom prst="rect">
            <a:avLst/>
          </a:prstGeom>
        </p:spPr>
      </p:pic>
      <p:sp>
        <p:nvSpPr>
          <p:cNvPr id="11" name="TextBox 10">
            <a:extLst>
              <a:ext uri="{FF2B5EF4-FFF2-40B4-BE49-F238E27FC236}">
                <a16:creationId xmlns:a16="http://schemas.microsoft.com/office/drawing/2014/main" id="{6B58F33A-D02A-4F6E-9414-8C31C9287728}"/>
              </a:ext>
            </a:extLst>
          </p:cNvPr>
          <p:cNvSpPr txBox="1"/>
          <p:nvPr/>
        </p:nvSpPr>
        <p:spPr>
          <a:xfrm>
            <a:off x="6865716" y="4830500"/>
            <a:ext cx="2559933" cy="107721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Arial"/>
              </a:rPr>
              <a:t>Pi 3v3 to sensor VIN</a:t>
            </a:r>
          </a:p>
          <a:p>
            <a:r>
              <a:rPr lang="en-US" sz="1600">
                <a:cs typeface="Arial"/>
              </a:rPr>
              <a:t>PI GND to sensor GND</a:t>
            </a:r>
          </a:p>
          <a:p>
            <a:r>
              <a:rPr lang="en-US" sz="1600">
                <a:cs typeface="Arial"/>
              </a:rPr>
              <a:t>PI SCL to sensor SCL</a:t>
            </a:r>
          </a:p>
          <a:p>
            <a:r>
              <a:rPr lang="en-US" sz="1600">
                <a:cs typeface="Arial"/>
              </a:rPr>
              <a:t>PI SDA to sensor SDA</a:t>
            </a:r>
          </a:p>
        </p:txBody>
      </p:sp>
    </p:spTree>
    <p:extLst>
      <p:ext uri="{BB962C8B-B14F-4D97-AF65-F5344CB8AC3E}">
        <p14:creationId xmlns:p14="http://schemas.microsoft.com/office/powerpoint/2010/main" val="30396514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AA74-9038-4CDA-86E6-9071DEA35F6F}"/>
              </a:ext>
            </a:extLst>
          </p:cNvPr>
          <p:cNvSpPr>
            <a:spLocks noGrp="1"/>
          </p:cNvSpPr>
          <p:nvPr>
            <p:ph type="title"/>
          </p:nvPr>
        </p:nvSpPr>
        <p:spPr/>
        <p:txBody>
          <a:bodyPr/>
          <a:lstStyle/>
          <a:p>
            <a:r>
              <a:rPr lang="en-US" dirty="0"/>
              <a:t>Test – Model Validation</a:t>
            </a:r>
          </a:p>
        </p:txBody>
      </p:sp>
      <p:sp>
        <p:nvSpPr>
          <p:cNvPr id="3" name="Content Placeholder 2">
            <a:extLst>
              <a:ext uri="{FF2B5EF4-FFF2-40B4-BE49-F238E27FC236}">
                <a16:creationId xmlns:a16="http://schemas.microsoft.com/office/drawing/2014/main" id="{483AD4C4-1F1D-40E9-8837-23A804F45B40}"/>
              </a:ext>
            </a:extLst>
          </p:cNvPr>
          <p:cNvSpPr>
            <a:spLocks noGrp="1"/>
          </p:cNvSpPr>
          <p:nvPr>
            <p:ph idx="1"/>
          </p:nvPr>
        </p:nvSpPr>
        <p:spPr>
          <a:xfrm>
            <a:off x="1097280" y="1140547"/>
            <a:ext cx="10058400" cy="4728547"/>
          </a:xfrm>
        </p:spPr>
        <p:txBody>
          <a:bodyPr vert="horz" lIns="0" tIns="45720" rIns="0" bIns="45720" rtlCol="0" anchor="t">
            <a:normAutofit/>
          </a:bodyPr>
          <a:lstStyle/>
          <a:p>
            <a:endParaRPr lang="en-US" b="1" dirty="0">
              <a:cs typeface="Arial"/>
            </a:endParaRPr>
          </a:p>
        </p:txBody>
      </p:sp>
      <p:sp>
        <p:nvSpPr>
          <p:cNvPr id="4" name="Slide Number Placeholder 3">
            <a:extLst>
              <a:ext uri="{FF2B5EF4-FFF2-40B4-BE49-F238E27FC236}">
                <a16:creationId xmlns:a16="http://schemas.microsoft.com/office/drawing/2014/main" id="{743B2E55-D733-42A5-A001-6A087033563C}"/>
              </a:ext>
            </a:extLst>
          </p:cNvPr>
          <p:cNvSpPr>
            <a:spLocks noGrp="1"/>
          </p:cNvSpPr>
          <p:nvPr>
            <p:ph type="sldNum" sz="quarter" idx="12"/>
          </p:nvPr>
        </p:nvSpPr>
        <p:spPr/>
        <p:txBody>
          <a:bodyPr/>
          <a:lstStyle/>
          <a:p>
            <a:fld id="{13C20B66-9CB3-4B57-BCF5-80EC90ADA063}" type="slidenum">
              <a:rPr lang="en-US" smtClean="0"/>
              <a:t>75</a:t>
            </a:fld>
            <a:endParaRPr lang="en-US"/>
          </a:p>
        </p:txBody>
      </p:sp>
      <p:sp>
        <p:nvSpPr>
          <p:cNvPr id="5" name="Date Placeholder 4">
            <a:extLst>
              <a:ext uri="{FF2B5EF4-FFF2-40B4-BE49-F238E27FC236}">
                <a16:creationId xmlns:a16="http://schemas.microsoft.com/office/drawing/2014/main" id="{E6BFFAF5-3F3F-4DE4-8E36-E32CA2085F1B}"/>
              </a:ext>
            </a:extLst>
          </p:cNvPr>
          <p:cNvSpPr>
            <a:spLocks noGrp="1"/>
          </p:cNvSpPr>
          <p:nvPr>
            <p:ph type="dt" sz="half" idx="2"/>
          </p:nvPr>
        </p:nvSpPr>
        <p:spPr/>
        <p:txBody>
          <a:bodyPr/>
          <a:lstStyle/>
          <a:p>
            <a:r>
              <a:rPr lang="en-US"/>
              <a:t>March 2019</a:t>
            </a:r>
          </a:p>
        </p:txBody>
      </p:sp>
      <p:pic>
        <p:nvPicPr>
          <p:cNvPr id="6" name="Picture 6" descr="A screenshot of a social media post&#10;&#10;Description generated with very high confidence">
            <a:extLst>
              <a:ext uri="{FF2B5EF4-FFF2-40B4-BE49-F238E27FC236}">
                <a16:creationId xmlns:a16="http://schemas.microsoft.com/office/drawing/2014/main" id="{D955ED54-8BFF-4EDB-A722-963645777D2E}"/>
              </a:ext>
            </a:extLst>
          </p:cNvPr>
          <p:cNvPicPr>
            <a:picLocks noChangeAspect="1"/>
          </p:cNvPicPr>
          <p:nvPr/>
        </p:nvPicPr>
        <p:blipFill>
          <a:blip r:embed="rId3"/>
          <a:stretch>
            <a:fillRect/>
          </a:stretch>
        </p:blipFill>
        <p:spPr>
          <a:xfrm>
            <a:off x="2660248" y="1204250"/>
            <a:ext cx="6939021" cy="5201854"/>
          </a:xfrm>
          <a:prstGeom prst="rect">
            <a:avLst/>
          </a:prstGeom>
        </p:spPr>
      </p:pic>
    </p:spTree>
    <p:extLst>
      <p:ext uri="{BB962C8B-B14F-4D97-AF65-F5344CB8AC3E}">
        <p14:creationId xmlns:p14="http://schemas.microsoft.com/office/powerpoint/2010/main" val="40840268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F5B4C-51B2-40F3-B79B-8B2A4E7CFFAB}"/>
              </a:ext>
            </a:extLst>
          </p:cNvPr>
          <p:cNvSpPr>
            <a:spLocks noGrp="1"/>
          </p:cNvSpPr>
          <p:nvPr>
            <p:ph type="ctrTitle"/>
          </p:nvPr>
        </p:nvSpPr>
        <p:spPr/>
        <p:txBody>
          <a:bodyPr>
            <a:normAutofit/>
          </a:bodyPr>
          <a:lstStyle/>
          <a:p>
            <a:r>
              <a:rPr lang="en-US" sz="7200"/>
              <a:t>Motor Test</a:t>
            </a:r>
          </a:p>
        </p:txBody>
      </p:sp>
      <p:sp>
        <p:nvSpPr>
          <p:cNvPr id="3" name="Subtitle 2">
            <a:extLst>
              <a:ext uri="{FF2B5EF4-FFF2-40B4-BE49-F238E27FC236}">
                <a16:creationId xmlns:a16="http://schemas.microsoft.com/office/drawing/2014/main" id="{1C1B9E99-8FE4-4F53-AC8A-D1540892B0D7}"/>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3FBF986E-07FE-4D34-ADAD-397F446CC0B4}"/>
              </a:ext>
            </a:extLst>
          </p:cNvPr>
          <p:cNvSpPr>
            <a:spLocks noGrp="1"/>
          </p:cNvSpPr>
          <p:nvPr>
            <p:ph type="sldNum" sz="quarter" idx="12"/>
          </p:nvPr>
        </p:nvSpPr>
        <p:spPr/>
        <p:txBody>
          <a:bodyPr/>
          <a:lstStyle/>
          <a:p>
            <a:fld id="{13C20B66-9CB3-4B57-BCF5-80EC90ADA063}" type="slidenum">
              <a:rPr lang="en-US" smtClean="0"/>
              <a:t>76</a:t>
            </a:fld>
            <a:endParaRPr lang="en-US"/>
          </a:p>
        </p:txBody>
      </p:sp>
      <p:sp>
        <p:nvSpPr>
          <p:cNvPr id="5" name="Date Placeholder 4">
            <a:extLst>
              <a:ext uri="{FF2B5EF4-FFF2-40B4-BE49-F238E27FC236}">
                <a16:creationId xmlns:a16="http://schemas.microsoft.com/office/drawing/2014/main" id="{D6866FD4-1C6C-4534-A77B-CF1BD0BC9D27}"/>
              </a:ext>
            </a:extLst>
          </p:cNvPr>
          <p:cNvSpPr>
            <a:spLocks noGrp="1"/>
          </p:cNvSpPr>
          <p:nvPr>
            <p:ph type="dt" sz="half" idx="2"/>
          </p:nvPr>
        </p:nvSpPr>
        <p:spPr/>
        <p:txBody>
          <a:bodyPr/>
          <a:lstStyle/>
          <a:p>
            <a:r>
              <a:rPr lang="en-US"/>
              <a:t>March 2019</a:t>
            </a:r>
          </a:p>
        </p:txBody>
      </p:sp>
    </p:spTree>
    <p:extLst>
      <p:ext uri="{BB962C8B-B14F-4D97-AF65-F5344CB8AC3E}">
        <p14:creationId xmlns:p14="http://schemas.microsoft.com/office/powerpoint/2010/main" val="1898888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AA74-9038-4CDA-86E6-9071DEA35F6F}"/>
              </a:ext>
            </a:extLst>
          </p:cNvPr>
          <p:cNvSpPr>
            <a:spLocks noGrp="1"/>
          </p:cNvSpPr>
          <p:nvPr>
            <p:ph type="title"/>
          </p:nvPr>
        </p:nvSpPr>
        <p:spPr/>
        <p:txBody>
          <a:bodyPr/>
          <a:lstStyle/>
          <a:p>
            <a:r>
              <a:rPr lang="en-US"/>
              <a:t>Test – Test Design</a:t>
            </a:r>
          </a:p>
        </p:txBody>
      </p:sp>
      <p:sp>
        <p:nvSpPr>
          <p:cNvPr id="3" name="Content Placeholder 2">
            <a:extLst>
              <a:ext uri="{FF2B5EF4-FFF2-40B4-BE49-F238E27FC236}">
                <a16:creationId xmlns:a16="http://schemas.microsoft.com/office/drawing/2014/main" id="{483AD4C4-1F1D-40E9-8837-23A804F45B40}"/>
              </a:ext>
            </a:extLst>
          </p:cNvPr>
          <p:cNvSpPr>
            <a:spLocks noGrp="1"/>
          </p:cNvSpPr>
          <p:nvPr>
            <p:ph idx="1"/>
          </p:nvPr>
        </p:nvSpPr>
        <p:spPr>
          <a:xfrm>
            <a:off x="1097280" y="1140547"/>
            <a:ext cx="4998720" cy="4728547"/>
          </a:xfrm>
        </p:spPr>
        <p:txBody>
          <a:bodyPr vert="horz" lIns="0" tIns="45720" rIns="0" bIns="45720" rtlCol="0" anchor="t">
            <a:normAutofit/>
          </a:bodyPr>
          <a:lstStyle/>
          <a:p>
            <a:r>
              <a:rPr lang="en-US" b="1" dirty="0"/>
              <a:t>Facilities: </a:t>
            </a:r>
            <a:r>
              <a:rPr lang="en-US" sz="1600" dirty="0"/>
              <a:t>Trudy's Lab</a:t>
            </a:r>
            <a:endParaRPr lang="en-US" b="1" dirty="0"/>
          </a:p>
          <a:p>
            <a:r>
              <a:rPr lang="en-US" b="1" dirty="0"/>
              <a:t>Equipment: </a:t>
            </a:r>
            <a:endParaRPr lang="en-US" dirty="0"/>
          </a:p>
          <a:p>
            <a:pPr marL="342900" indent="-342900">
              <a:buChar char="•"/>
            </a:pPr>
            <a:r>
              <a:rPr lang="en-US" sz="1800" dirty="0">
                <a:cs typeface="Arial"/>
              </a:rPr>
              <a:t>Motor Controller</a:t>
            </a:r>
          </a:p>
          <a:p>
            <a:pPr marL="342900" indent="-342900">
              <a:buChar char="•"/>
            </a:pPr>
            <a:r>
              <a:rPr lang="en-US" sz="1800" dirty="0">
                <a:cs typeface="Arial"/>
              </a:rPr>
              <a:t>(2x) Motors</a:t>
            </a:r>
          </a:p>
          <a:p>
            <a:pPr marL="342900" indent="-342900">
              <a:buChar char="•"/>
            </a:pPr>
            <a:r>
              <a:rPr lang="en-US" sz="1800" dirty="0">
                <a:cs typeface="Arial"/>
              </a:rPr>
              <a:t>Arduino Uno</a:t>
            </a:r>
          </a:p>
          <a:p>
            <a:pPr marL="342900" indent="-342900">
              <a:buChar char="•"/>
            </a:pPr>
            <a:r>
              <a:rPr lang="en-US" sz="1800" dirty="0">
                <a:cs typeface="Arial"/>
              </a:rPr>
              <a:t>Power Supply (10A)</a:t>
            </a:r>
            <a:endParaRPr lang="en-US" sz="1800" dirty="0"/>
          </a:p>
          <a:p>
            <a:r>
              <a:rPr lang="en-US" b="1" dirty="0"/>
              <a:t>Expected Results:</a:t>
            </a:r>
            <a:endParaRPr lang="en-US" b="1" dirty="0">
              <a:cs typeface="Arial"/>
            </a:endParaRPr>
          </a:p>
          <a:p>
            <a:pPr marL="342900" indent="-342900">
              <a:buChar char="•"/>
            </a:pPr>
            <a:r>
              <a:rPr lang="en-US" sz="1600" dirty="0">
                <a:cs typeface="Arial"/>
              </a:rPr>
              <a:t>Forward command turns motors in same direction</a:t>
            </a:r>
            <a:endParaRPr lang="en-US" b="1" dirty="0">
              <a:cs typeface="Arial"/>
            </a:endParaRPr>
          </a:p>
          <a:p>
            <a:pPr marL="342900" indent="-342900">
              <a:buFont typeface="Arial" panose="020B0604020202020204" pitchFamily="34" charset="0"/>
              <a:buChar char="•"/>
            </a:pPr>
            <a:r>
              <a:rPr lang="en-US" sz="1600" dirty="0">
                <a:cs typeface="Arial"/>
              </a:rPr>
              <a:t>Turn command turns motors in opposite direction</a:t>
            </a:r>
          </a:p>
          <a:p>
            <a:pPr marL="342900" indent="-342900">
              <a:buFont typeface="Arial" panose="020B0604020202020204" pitchFamily="34" charset="0"/>
              <a:buChar char="•"/>
            </a:pPr>
            <a:r>
              <a:rPr lang="en-US" sz="1600" dirty="0">
                <a:cs typeface="Arial"/>
              </a:rPr>
              <a:t>Backward command turns motors in same direction</a:t>
            </a:r>
          </a:p>
          <a:p>
            <a:pPr marL="342900" indent="-342900">
              <a:buFont typeface="Arial" panose="020B0604020202020204" pitchFamily="34" charset="0"/>
              <a:buChar char="•"/>
            </a:pPr>
            <a:endParaRPr lang="en-US" dirty="0">
              <a:cs typeface="Arial" panose="020B0604020202020204"/>
            </a:endParaRPr>
          </a:p>
          <a:p>
            <a:pPr marL="342900" indent="-342900">
              <a:buFont typeface="Arial" panose="020B0604020202020204" pitchFamily="34" charset="0"/>
              <a:buChar char="•"/>
            </a:pPr>
            <a:endParaRPr lang="en-US" dirty="0">
              <a:cs typeface="Arial" panose="020B0604020202020204"/>
            </a:endParaRPr>
          </a:p>
        </p:txBody>
      </p:sp>
      <p:sp>
        <p:nvSpPr>
          <p:cNvPr id="4" name="Slide Number Placeholder 3">
            <a:extLst>
              <a:ext uri="{FF2B5EF4-FFF2-40B4-BE49-F238E27FC236}">
                <a16:creationId xmlns:a16="http://schemas.microsoft.com/office/drawing/2014/main" id="{743B2E55-D733-42A5-A001-6A087033563C}"/>
              </a:ext>
            </a:extLst>
          </p:cNvPr>
          <p:cNvSpPr>
            <a:spLocks noGrp="1"/>
          </p:cNvSpPr>
          <p:nvPr>
            <p:ph type="sldNum" sz="quarter" idx="12"/>
          </p:nvPr>
        </p:nvSpPr>
        <p:spPr/>
        <p:txBody>
          <a:bodyPr/>
          <a:lstStyle/>
          <a:p>
            <a:fld id="{13C20B66-9CB3-4B57-BCF5-80EC90ADA063}" type="slidenum">
              <a:rPr lang="en-US" smtClean="0"/>
              <a:t>77</a:t>
            </a:fld>
            <a:endParaRPr lang="en-US"/>
          </a:p>
        </p:txBody>
      </p:sp>
      <p:sp>
        <p:nvSpPr>
          <p:cNvPr id="5" name="Date Placeholder 4">
            <a:extLst>
              <a:ext uri="{FF2B5EF4-FFF2-40B4-BE49-F238E27FC236}">
                <a16:creationId xmlns:a16="http://schemas.microsoft.com/office/drawing/2014/main" id="{E6BFFAF5-3F3F-4DE4-8E36-E32CA2085F1B}"/>
              </a:ext>
            </a:extLst>
          </p:cNvPr>
          <p:cNvSpPr>
            <a:spLocks noGrp="1"/>
          </p:cNvSpPr>
          <p:nvPr>
            <p:ph type="dt" sz="half" idx="2"/>
          </p:nvPr>
        </p:nvSpPr>
        <p:spPr/>
        <p:txBody>
          <a:bodyPr/>
          <a:lstStyle/>
          <a:p>
            <a:r>
              <a:rPr lang="en-US"/>
              <a:t>March 2019</a:t>
            </a:r>
          </a:p>
        </p:txBody>
      </p:sp>
      <p:pic>
        <p:nvPicPr>
          <p:cNvPr id="7" name="Picture 7" descr="A circuit board&#10;&#10;Description generated with very high confidence">
            <a:extLst>
              <a:ext uri="{FF2B5EF4-FFF2-40B4-BE49-F238E27FC236}">
                <a16:creationId xmlns:a16="http://schemas.microsoft.com/office/drawing/2014/main" id="{24D72A5E-1706-450E-8669-7DCA059579B7}"/>
              </a:ext>
            </a:extLst>
          </p:cNvPr>
          <p:cNvPicPr>
            <a:picLocks noChangeAspect="1"/>
          </p:cNvPicPr>
          <p:nvPr/>
        </p:nvPicPr>
        <p:blipFill>
          <a:blip r:embed="rId3"/>
          <a:stretch>
            <a:fillRect/>
          </a:stretch>
        </p:blipFill>
        <p:spPr>
          <a:xfrm rot="5400000">
            <a:off x="6608805" y="1772165"/>
            <a:ext cx="5070389" cy="3807940"/>
          </a:xfrm>
          <a:prstGeom prst="rect">
            <a:avLst/>
          </a:prstGeom>
        </p:spPr>
      </p:pic>
    </p:spTree>
    <p:extLst>
      <p:ext uri="{BB962C8B-B14F-4D97-AF65-F5344CB8AC3E}">
        <p14:creationId xmlns:p14="http://schemas.microsoft.com/office/powerpoint/2010/main" val="15570227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AA74-9038-4CDA-86E6-9071DEA35F6F}"/>
              </a:ext>
            </a:extLst>
          </p:cNvPr>
          <p:cNvSpPr>
            <a:spLocks noGrp="1"/>
          </p:cNvSpPr>
          <p:nvPr>
            <p:ph type="title"/>
          </p:nvPr>
        </p:nvSpPr>
        <p:spPr/>
        <p:txBody>
          <a:bodyPr/>
          <a:lstStyle/>
          <a:p>
            <a:r>
              <a:rPr lang="en-US"/>
              <a:t>Test – Model Validation</a:t>
            </a:r>
          </a:p>
        </p:txBody>
      </p:sp>
      <p:sp>
        <p:nvSpPr>
          <p:cNvPr id="3" name="Content Placeholder 2">
            <a:extLst>
              <a:ext uri="{FF2B5EF4-FFF2-40B4-BE49-F238E27FC236}">
                <a16:creationId xmlns:a16="http://schemas.microsoft.com/office/drawing/2014/main" id="{483AD4C4-1F1D-40E9-8837-23A804F45B40}"/>
              </a:ext>
            </a:extLst>
          </p:cNvPr>
          <p:cNvSpPr>
            <a:spLocks noGrp="1"/>
          </p:cNvSpPr>
          <p:nvPr>
            <p:ph idx="1"/>
          </p:nvPr>
        </p:nvSpPr>
        <p:spPr>
          <a:xfrm>
            <a:off x="1097280" y="1140547"/>
            <a:ext cx="10058400" cy="4728547"/>
          </a:xfrm>
        </p:spPr>
        <p:txBody>
          <a:bodyPr vert="horz" lIns="0" tIns="45720" rIns="0" bIns="45720" rtlCol="0" anchor="t">
            <a:normAutofit/>
          </a:bodyPr>
          <a:lstStyle/>
          <a:p>
            <a:endParaRPr lang="en-US" b="1">
              <a:cs typeface="Arial"/>
            </a:endParaRPr>
          </a:p>
        </p:txBody>
      </p:sp>
      <p:sp>
        <p:nvSpPr>
          <p:cNvPr id="4" name="Slide Number Placeholder 3">
            <a:extLst>
              <a:ext uri="{FF2B5EF4-FFF2-40B4-BE49-F238E27FC236}">
                <a16:creationId xmlns:a16="http://schemas.microsoft.com/office/drawing/2014/main" id="{743B2E55-D733-42A5-A001-6A087033563C}"/>
              </a:ext>
            </a:extLst>
          </p:cNvPr>
          <p:cNvSpPr>
            <a:spLocks noGrp="1"/>
          </p:cNvSpPr>
          <p:nvPr>
            <p:ph type="sldNum" sz="quarter" idx="12"/>
          </p:nvPr>
        </p:nvSpPr>
        <p:spPr/>
        <p:txBody>
          <a:bodyPr/>
          <a:lstStyle/>
          <a:p>
            <a:fld id="{13C20B66-9CB3-4B57-BCF5-80EC90ADA063}" type="slidenum">
              <a:rPr lang="en-US" smtClean="0"/>
              <a:t>78</a:t>
            </a:fld>
            <a:endParaRPr lang="en-US"/>
          </a:p>
        </p:txBody>
      </p:sp>
      <p:sp>
        <p:nvSpPr>
          <p:cNvPr id="5" name="Date Placeholder 4">
            <a:extLst>
              <a:ext uri="{FF2B5EF4-FFF2-40B4-BE49-F238E27FC236}">
                <a16:creationId xmlns:a16="http://schemas.microsoft.com/office/drawing/2014/main" id="{E6BFFAF5-3F3F-4DE4-8E36-E32CA2085F1B}"/>
              </a:ext>
            </a:extLst>
          </p:cNvPr>
          <p:cNvSpPr>
            <a:spLocks noGrp="1"/>
          </p:cNvSpPr>
          <p:nvPr>
            <p:ph type="dt" sz="half" idx="2"/>
          </p:nvPr>
        </p:nvSpPr>
        <p:spPr/>
        <p:txBody>
          <a:bodyPr/>
          <a:lstStyle/>
          <a:p>
            <a:r>
              <a:rPr lang="en-US"/>
              <a:t>March 2019</a:t>
            </a:r>
          </a:p>
        </p:txBody>
      </p:sp>
      <p:pic>
        <p:nvPicPr>
          <p:cNvPr id="6" name="Picture 6" descr="A screenshot of a cell phone&#10;&#10;Description generated with very high confidence">
            <a:extLst>
              <a:ext uri="{FF2B5EF4-FFF2-40B4-BE49-F238E27FC236}">
                <a16:creationId xmlns:a16="http://schemas.microsoft.com/office/drawing/2014/main" id="{1CCDCD14-A014-45ED-9CD5-EC8771AB2E03}"/>
              </a:ext>
            </a:extLst>
          </p:cNvPr>
          <p:cNvPicPr>
            <a:picLocks noChangeAspect="1"/>
          </p:cNvPicPr>
          <p:nvPr/>
        </p:nvPicPr>
        <p:blipFill>
          <a:blip r:embed="rId3"/>
          <a:stretch>
            <a:fillRect/>
          </a:stretch>
        </p:blipFill>
        <p:spPr>
          <a:xfrm>
            <a:off x="2544500" y="1089644"/>
            <a:ext cx="7170516" cy="5373192"/>
          </a:xfrm>
          <a:prstGeom prst="rect">
            <a:avLst/>
          </a:prstGeom>
        </p:spPr>
      </p:pic>
    </p:spTree>
    <p:extLst>
      <p:ext uri="{BB962C8B-B14F-4D97-AF65-F5344CB8AC3E}">
        <p14:creationId xmlns:p14="http://schemas.microsoft.com/office/powerpoint/2010/main" val="20485927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F5B4C-51B2-40F3-B79B-8B2A4E7CFFAB}"/>
              </a:ext>
            </a:extLst>
          </p:cNvPr>
          <p:cNvSpPr>
            <a:spLocks noGrp="1"/>
          </p:cNvSpPr>
          <p:nvPr>
            <p:ph type="ctrTitle"/>
          </p:nvPr>
        </p:nvSpPr>
        <p:spPr/>
        <p:txBody>
          <a:bodyPr>
            <a:normAutofit/>
          </a:bodyPr>
          <a:lstStyle/>
          <a:p>
            <a:r>
              <a:rPr lang="en-US" sz="7200"/>
              <a:t>Linear Moving Mass Test</a:t>
            </a:r>
          </a:p>
        </p:txBody>
      </p:sp>
      <p:sp>
        <p:nvSpPr>
          <p:cNvPr id="3" name="Subtitle 2">
            <a:extLst>
              <a:ext uri="{FF2B5EF4-FFF2-40B4-BE49-F238E27FC236}">
                <a16:creationId xmlns:a16="http://schemas.microsoft.com/office/drawing/2014/main" id="{1C1B9E99-8FE4-4F53-AC8A-D1540892B0D7}"/>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3FBF986E-07FE-4D34-ADAD-397F446CC0B4}"/>
              </a:ext>
            </a:extLst>
          </p:cNvPr>
          <p:cNvSpPr>
            <a:spLocks noGrp="1"/>
          </p:cNvSpPr>
          <p:nvPr>
            <p:ph type="sldNum" sz="quarter" idx="12"/>
          </p:nvPr>
        </p:nvSpPr>
        <p:spPr/>
        <p:txBody>
          <a:bodyPr/>
          <a:lstStyle/>
          <a:p>
            <a:fld id="{13C20B66-9CB3-4B57-BCF5-80EC90ADA063}" type="slidenum">
              <a:rPr lang="en-US" smtClean="0"/>
              <a:t>79</a:t>
            </a:fld>
            <a:endParaRPr lang="en-US"/>
          </a:p>
        </p:txBody>
      </p:sp>
      <p:sp>
        <p:nvSpPr>
          <p:cNvPr id="5" name="Date Placeholder 4">
            <a:extLst>
              <a:ext uri="{FF2B5EF4-FFF2-40B4-BE49-F238E27FC236}">
                <a16:creationId xmlns:a16="http://schemas.microsoft.com/office/drawing/2014/main" id="{D6866FD4-1C6C-4534-A77B-CF1BD0BC9D27}"/>
              </a:ext>
            </a:extLst>
          </p:cNvPr>
          <p:cNvSpPr>
            <a:spLocks noGrp="1"/>
          </p:cNvSpPr>
          <p:nvPr>
            <p:ph type="dt" sz="half" idx="2"/>
          </p:nvPr>
        </p:nvSpPr>
        <p:spPr/>
        <p:txBody>
          <a:bodyPr/>
          <a:lstStyle/>
          <a:p>
            <a:r>
              <a:rPr lang="en-US"/>
              <a:t>March 2019</a:t>
            </a:r>
          </a:p>
        </p:txBody>
      </p:sp>
    </p:spTree>
    <p:extLst>
      <p:ext uri="{BB962C8B-B14F-4D97-AF65-F5344CB8AC3E}">
        <p14:creationId xmlns:p14="http://schemas.microsoft.com/office/powerpoint/2010/main" val="3215135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60C06-0AEC-4F16-B8E0-6A3A4AB995E7}"/>
              </a:ext>
            </a:extLst>
          </p:cNvPr>
          <p:cNvSpPr>
            <a:spLocks noGrp="1"/>
          </p:cNvSpPr>
          <p:nvPr>
            <p:ph type="title"/>
          </p:nvPr>
        </p:nvSpPr>
        <p:spPr/>
        <p:txBody>
          <a:bodyPr/>
          <a:lstStyle/>
          <a:p>
            <a:r>
              <a:rPr lang="en-US"/>
              <a:t>Critical Project Elements</a:t>
            </a:r>
          </a:p>
        </p:txBody>
      </p:sp>
      <p:graphicFrame>
        <p:nvGraphicFramePr>
          <p:cNvPr id="6" name="Content Placeholder 5">
            <a:extLst>
              <a:ext uri="{FF2B5EF4-FFF2-40B4-BE49-F238E27FC236}">
                <a16:creationId xmlns:a16="http://schemas.microsoft.com/office/drawing/2014/main" id="{3F35D4A2-C4B3-4860-A921-30E5A4B82D70}"/>
              </a:ext>
            </a:extLst>
          </p:cNvPr>
          <p:cNvGraphicFramePr>
            <a:graphicFrameLocks noGrp="1"/>
          </p:cNvGraphicFramePr>
          <p:nvPr>
            <p:ph idx="1"/>
            <p:extLst>
              <p:ext uri="{D42A27DB-BD31-4B8C-83A1-F6EECF244321}">
                <p14:modId xmlns:p14="http://schemas.microsoft.com/office/powerpoint/2010/main" val="1287030455"/>
              </p:ext>
            </p:extLst>
          </p:nvPr>
        </p:nvGraphicFramePr>
        <p:xfrm>
          <a:off x="714716" y="1075961"/>
          <a:ext cx="10440964" cy="5180195"/>
        </p:xfrm>
        <a:graphic>
          <a:graphicData uri="http://schemas.openxmlformats.org/drawingml/2006/table">
            <a:tbl>
              <a:tblPr firstRow="1" bandRow="1">
                <a:tableStyleId>{073A0DAA-6AF3-43AB-8588-CEC1D06C72B9}</a:tableStyleId>
              </a:tblPr>
              <a:tblGrid>
                <a:gridCol w="4875234">
                  <a:extLst>
                    <a:ext uri="{9D8B030D-6E8A-4147-A177-3AD203B41FA5}">
                      <a16:colId xmlns:a16="http://schemas.microsoft.com/office/drawing/2014/main" val="807412554"/>
                    </a:ext>
                  </a:extLst>
                </a:gridCol>
                <a:gridCol w="5565730">
                  <a:extLst>
                    <a:ext uri="{9D8B030D-6E8A-4147-A177-3AD203B41FA5}">
                      <a16:colId xmlns:a16="http://schemas.microsoft.com/office/drawing/2014/main" val="2949726974"/>
                    </a:ext>
                  </a:extLst>
                </a:gridCol>
              </a:tblGrid>
              <a:tr h="487075">
                <a:tc>
                  <a:txBody>
                    <a:bodyPr/>
                    <a:lstStyle/>
                    <a:p>
                      <a:r>
                        <a:rPr lang="en-US" sz="1800"/>
                        <a:t>Critical Project Element (CPE)</a:t>
                      </a:r>
                    </a:p>
                  </a:txBody>
                  <a:tcPr/>
                </a:tc>
                <a:tc>
                  <a:txBody>
                    <a:bodyPr/>
                    <a:lstStyle/>
                    <a:p>
                      <a:r>
                        <a:rPr lang="en-US" sz="1800"/>
                        <a:t>Rationale</a:t>
                      </a:r>
                    </a:p>
                  </a:txBody>
                  <a:tcPr/>
                </a:tc>
                <a:extLst>
                  <a:ext uri="{0D108BD9-81ED-4DB2-BD59-A6C34878D82A}">
                    <a16:rowId xmlns:a16="http://schemas.microsoft.com/office/drawing/2014/main" val="2008175660"/>
                  </a:ext>
                </a:extLst>
              </a:tr>
              <a:tr h="1033056">
                <a:tc>
                  <a:txBody>
                    <a:bodyPr/>
                    <a:lstStyle/>
                    <a:p>
                      <a:pPr>
                        <a:lnSpc>
                          <a:spcPct val="150000"/>
                        </a:lnSpc>
                      </a:pPr>
                      <a:r>
                        <a:rPr lang="en-US" sz="2000" b="1"/>
                        <a:t>Mobility</a:t>
                      </a:r>
                    </a:p>
                  </a:txBody>
                  <a:tcPr/>
                </a:tc>
                <a:tc>
                  <a:txBody>
                    <a:bodyPr/>
                    <a:lstStyle/>
                    <a:p>
                      <a:pPr>
                        <a:lnSpc>
                          <a:spcPct val="150000"/>
                        </a:lnSpc>
                      </a:pPr>
                      <a:r>
                        <a:rPr lang="en-US" sz="1600" b="0" i="0" kern="1200">
                          <a:solidFill>
                            <a:schemeClr val="tx1"/>
                          </a:solidFill>
                          <a:effectLst/>
                          <a:latin typeface="+mn-lt"/>
                          <a:ea typeface="+mn-ea"/>
                          <a:cs typeface="+mn-cs"/>
                        </a:rPr>
                        <a:t>The CSR must be able to </a:t>
                      </a:r>
                      <a:r>
                        <a:rPr lang="en-US" sz="1600" b="1" i="0" kern="1200">
                          <a:solidFill>
                            <a:schemeClr val="tx1"/>
                          </a:solidFill>
                          <a:effectLst/>
                          <a:latin typeface="+mn-lt"/>
                          <a:ea typeface="+mn-ea"/>
                          <a:cs typeface="+mn-cs"/>
                        </a:rPr>
                        <a:t>travel forward and backwards </a:t>
                      </a:r>
                      <a:r>
                        <a:rPr lang="en-US" sz="1600" b="0" i="0" kern="1200">
                          <a:solidFill>
                            <a:schemeClr val="tx1"/>
                          </a:solidFill>
                          <a:effectLst/>
                          <a:latin typeface="+mn-lt"/>
                          <a:ea typeface="+mn-ea"/>
                          <a:cs typeface="+mn-cs"/>
                        </a:rPr>
                        <a:t>and perform 360</a:t>
                      </a:r>
                      <a:r>
                        <a:rPr lang="en-US" sz="1600" b="0" i="0" kern="1200">
                          <a:solidFill>
                            <a:schemeClr val="tx1"/>
                          </a:solidFill>
                          <a:latin typeface="+mn-lt"/>
                          <a:ea typeface="+mn-ea"/>
                          <a:cs typeface="+mn-cs"/>
                        </a:rPr>
                        <a:t>° </a:t>
                      </a:r>
                      <a:r>
                        <a:rPr lang="en-US" sz="1600" b="0" i="0" kern="1200">
                          <a:solidFill>
                            <a:schemeClr val="tx1"/>
                          </a:solidFill>
                          <a:effectLst/>
                          <a:latin typeface="+mn-lt"/>
                          <a:ea typeface="+mn-ea"/>
                          <a:cs typeface="+mn-cs"/>
                        </a:rPr>
                        <a:t>turns. </a:t>
                      </a:r>
                      <a:endParaRPr lang="en-US" sz="1600" b="0">
                        <a:solidFill>
                          <a:schemeClr val="tx1"/>
                        </a:solidFill>
                      </a:endParaRPr>
                    </a:p>
                  </a:txBody>
                  <a:tcPr/>
                </a:tc>
                <a:extLst>
                  <a:ext uri="{0D108BD9-81ED-4DB2-BD59-A6C34878D82A}">
                    <a16:rowId xmlns:a16="http://schemas.microsoft.com/office/drawing/2014/main" val="2916638188"/>
                  </a:ext>
                </a:extLst>
              </a:tr>
              <a:tr h="1118943">
                <a:tc>
                  <a:txBody>
                    <a:bodyPr/>
                    <a:lstStyle/>
                    <a:p>
                      <a:pPr>
                        <a:lnSpc>
                          <a:spcPct val="150000"/>
                        </a:lnSpc>
                      </a:pPr>
                      <a:r>
                        <a:rPr lang="en-US" sz="2000" b="1"/>
                        <a:t>Software</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600" b="0">
                          <a:solidFill>
                            <a:schemeClr val="tx1"/>
                          </a:solidFill>
                        </a:rPr>
                        <a:t>The CSR software </a:t>
                      </a:r>
                      <a:r>
                        <a:rPr lang="en-US" sz="1600" b="1">
                          <a:solidFill>
                            <a:schemeClr val="tx1"/>
                          </a:solidFill>
                        </a:rPr>
                        <a:t>must read in, process, and execute commands</a:t>
                      </a:r>
                      <a:r>
                        <a:rPr lang="en-US" sz="1600" b="0">
                          <a:solidFill>
                            <a:schemeClr val="tx1"/>
                          </a:solidFill>
                        </a:rPr>
                        <a:t> from the GS. The CSR must also </a:t>
                      </a:r>
                      <a:r>
                        <a:rPr lang="en-US" sz="1600" b="1">
                          <a:solidFill>
                            <a:schemeClr val="tx1"/>
                          </a:solidFill>
                        </a:rPr>
                        <a:t>process data on-board </a:t>
                      </a:r>
                      <a:r>
                        <a:rPr lang="en-US" sz="1600" b="0">
                          <a:solidFill>
                            <a:schemeClr val="tx1"/>
                          </a:solidFill>
                        </a:rPr>
                        <a:t>to react to obstacles and discontinuities.</a:t>
                      </a:r>
                    </a:p>
                  </a:txBody>
                  <a:tcPr/>
                </a:tc>
                <a:extLst>
                  <a:ext uri="{0D108BD9-81ED-4DB2-BD59-A6C34878D82A}">
                    <a16:rowId xmlns:a16="http://schemas.microsoft.com/office/drawing/2014/main" val="509024472"/>
                  </a:ext>
                </a:extLst>
              </a:tr>
              <a:tr h="877592">
                <a:tc>
                  <a:txBody>
                    <a:bodyPr/>
                    <a:lstStyle/>
                    <a:p>
                      <a:pPr>
                        <a:lnSpc>
                          <a:spcPct val="150000"/>
                        </a:lnSpc>
                      </a:pPr>
                      <a:r>
                        <a:rPr lang="en-US" sz="2000" b="1"/>
                        <a:t>Guidance, Navigation, and Control (GNC)</a:t>
                      </a:r>
                    </a:p>
                  </a:txBody>
                  <a:tcPr/>
                </a:tc>
                <a:tc>
                  <a:txBody>
                    <a:bodyPr/>
                    <a:lstStyle/>
                    <a:p>
                      <a:pPr>
                        <a:lnSpc>
                          <a:spcPct val="150000"/>
                        </a:lnSpc>
                      </a:pPr>
                      <a:r>
                        <a:rPr lang="en-US" sz="1600" b="0" i="0" kern="1200">
                          <a:solidFill>
                            <a:schemeClr val="tx1"/>
                          </a:solidFill>
                          <a:effectLst/>
                          <a:latin typeface="+mn-lt"/>
                          <a:ea typeface="+mn-ea"/>
                          <a:cs typeface="+mn-cs"/>
                        </a:rPr>
                        <a:t>The CSR must </a:t>
                      </a:r>
                      <a:r>
                        <a:rPr lang="en-US" sz="1600" b="1" i="0" kern="1200">
                          <a:solidFill>
                            <a:schemeClr val="tx1"/>
                          </a:solidFill>
                          <a:effectLst/>
                          <a:latin typeface="+mn-lt"/>
                          <a:ea typeface="+mn-ea"/>
                          <a:cs typeface="+mn-cs"/>
                        </a:rPr>
                        <a:t>be controlled remotely by one operator</a:t>
                      </a:r>
                      <a:r>
                        <a:rPr lang="en-US" sz="1600" b="0" i="0" kern="1200">
                          <a:solidFill>
                            <a:schemeClr val="tx1"/>
                          </a:solidFill>
                          <a:effectLst/>
                          <a:latin typeface="+mn-lt"/>
                          <a:ea typeface="+mn-ea"/>
                          <a:cs typeface="+mn-cs"/>
                        </a:rPr>
                        <a:t>,  and must </a:t>
                      </a:r>
                      <a:r>
                        <a:rPr lang="en-US" sz="1600" b="1" i="0" kern="1200">
                          <a:solidFill>
                            <a:schemeClr val="tx1"/>
                          </a:solidFill>
                          <a:effectLst/>
                          <a:latin typeface="+mn-lt"/>
                          <a:ea typeface="+mn-ea"/>
                          <a:cs typeface="+mn-cs"/>
                        </a:rPr>
                        <a:t>read its own attitude</a:t>
                      </a:r>
                      <a:r>
                        <a:rPr lang="en-US" sz="1600" b="0" i="0" kern="1200">
                          <a:solidFill>
                            <a:schemeClr val="tx1"/>
                          </a:solidFill>
                          <a:effectLst/>
                          <a:latin typeface="+mn-lt"/>
                          <a:ea typeface="+mn-ea"/>
                          <a:cs typeface="+mn-cs"/>
                        </a:rPr>
                        <a:t> accurately. </a:t>
                      </a:r>
                      <a:endParaRPr lang="en-US" sz="1600" b="0">
                        <a:solidFill>
                          <a:schemeClr val="tx1"/>
                        </a:solidFill>
                      </a:endParaRPr>
                    </a:p>
                  </a:txBody>
                  <a:tcPr/>
                </a:tc>
                <a:extLst>
                  <a:ext uri="{0D108BD9-81ED-4DB2-BD59-A6C34878D82A}">
                    <a16:rowId xmlns:a16="http://schemas.microsoft.com/office/drawing/2014/main" val="903096099"/>
                  </a:ext>
                </a:extLst>
              </a:tr>
              <a:tr h="758872">
                <a:tc>
                  <a:txBody>
                    <a:bodyPr/>
                    <a:lstStyle/>
                    <a:p>
                      <a:pPr>
                        <a:lnSpc>
                          <a:spcPct val="150000"/>
                        </a:lnSpc>
                      </a:pPr>
                      <a:r>
                        <a:rPr lang="en-US" sz="2000" b="1"/>
                        <a:t>Environment Sensing</a:t>
                      </a:r>
                    </a:p>
                  </a:txBody>
                  <a:tcPr/>
                </a:tc>
                <a:tc>
                  <a:txBody>
                    <a:bodyPr/>
                    <a:lstStyle/>
                    <a:p>
                      <a:pPr>
                        <a:lnSpc>
                          <a:spcPct val="150000"/>
                        </a:lnSpc>
                      </a:pPr>
                      <a:r>
                        <a:rPr lang="en-US" sz="1600" b="0" i="0" kern="1200">
                          <a:solidFill>
                            <a:schemeClr val="tx1"/>
                          </a:solidFill>
                          <a:effectLst/>
                          <a:latin typeface="+mn-lt"/>
                          <a:ea typeface="+mn-ea"/>
                          <a:cs typeface="+mn-cs"/>
                        </a:rPr>
                        <a:t>The CSR must accurately </a:t>
                      </a:r>
                      <a:r>
                        <a:rPr lang="en-US" sz="1600" b="1" i="0" kern="1200">
                          <a:solidFill>
                            <a:schemeClr val="tx1"/>
                          </a:solidFill>
                          <a:effectLst/>
                          <a:latin typeface="+mn-lt"/>
                          <a:ea typeface="+mn-ea"/>
                          <a:cs typeface="+mn-cs"/>
                        </a:rPr>
                        <a:t>sense the terrain and obstacles </a:t>
                      </a:r>
                      <a:r>
                        <a:rPr lang="en-US" sz="1600" b="0" i="0" kern="1200">
                          <a:solidFill>
                            <a:schemeClr val="tx1"/>
                          </a:solidFill>
                          <a:effectLst/>
                          <a:latin typeface="+mn-lt"/>
                          <a:ea typeface="+mn-ea"/>
                          <a:cs typeface="+mn-cs"/>
                        </a:rPr>
                        <a:t>around it to </a:t>
                      </a:r>
                      <a:r>
                        <a:rPr lang="en-US" sz="1600" b="1" i="0" kern="1200">
                          <a:solidFill>
                            <a:schemeClr val="tx1"/>
                          </a:solidFill>
                          <a:effectLst/>
                          <a:latin typeface="+mn-lt"/>
                          <a:ea typeface="+mn-ea"/>
                          <a:cs typeface="+mn-cs"/>
                        </a:rPr>
                        <a:t>navigate around them. </a:t>
                      </a:r>
                      <a:endParaRPr lang="en-US" sz="1600" b="1">
                        <a:solidFill>
                          <a:schemeClr val="tx1"/>
                        </a:solidFill>
                      </a:endParaRPr>
                    </a:p>
                  </a:txBody>
                  <a:tcPr/>
                </a:tc>
                <a:extLst>
                  <a:ext uri="{0D108BD9-81ED-4DB2-BD59-A6C34878D82A}">
                    <a16:rowId xmlns:a16="http://schemas.microsoft.com/office/drawing/2014/main" val="703825771"/>
                  </a:ext>
                </a:extLst>
              </a:tr>
              <a:tr h="789419">
                <a:tc>
                  <a:txBody>
                    <a:bodyPr/>
                    <a:lstStyle/>
                    <a:p>
                      <a:pPr>
                        <a:lnSpc>
                          <a:spcPct val="150000"/>
                        </a:lnSpc>
                      </a:pPr>
                      <a:r>
                        <a:rPr lang="en-US" sz="2000" b="1"/>
                        <a:t>Communications</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600" b="0" i="0" kern="1200">
                          <a:solidFill>
                            <a:schemeClr val="tx1"/>
                          </a:solidFill>
                          <a:effectLst/>
                          <a:latin typeface="+mn-lt"/>
                          <a:ea typeface="+mn-ea"/>
                          <a:cs typeface="+mn-cs"/>
                        </a:rPr>
                        <a:t>The </a:t>
                      </a:r>
                      <a:r>
                        <a:rPr lang="en-US" sz="1600" b="1" i="0" kern="1200">
                          <a:solidFill>
                            <a:schemeClr val="tx1"/>
                          </a:solidFill>
                          <a:effectLst/>
                          <a:latin typeface="+mn-lt"/>
                          <a:ea typeface="+mn-ea"/>
                          <a:cs typeface="+mn-cs"/>
                        </a:rPr>
                        <a:t>CSR must communicate </a:t>
                      </a:r>
                      <a:r>
                        <a:rPr lang="en-US" sz="1600" b="0" i="0" kern="1200">
                          <a:solidFill>
                            <a:schemeClr val="tx1"/>
                          </a:solidFill>
                          <a:effectLst/>
                          <a:latin typeface="+mn-lt"/>
                          <a:ea typeface="+mn-ea"/>
                          <a:cs typeface="+mn-cs"/>
                        </a:rPr>
                        <a:t>with the GS to </a:t>
                      </a:r>
                      <a:r>
                        <a:rPr lang="en-US" sz="1600" b="1" i="0" kern="1200">
                          <a:solidFill>
                            <a:schemeClr val="tx1"/>
                          </a:solidFill>
                          <a:effectLst/>
                          <a:latin typeface="+mn-lt"/>
                          <a:ea typeface="+mn-ea"/>
                          <a:cs typeface="+mn-cs"/>
                        </a:rPr>
                        <a:t>send the viable path, images and videos</a:t>
                      </a:r>
                      <a:r>
                        <a:rPr lang="en-US" sz="1600" b="0" i="0" kern="1200">
                          <a:solidFill>
                            <a:schemeClr val="tx1"/>
                          </a:solidFill>
                          <a:effectLst/>
                          <a:latin typeface="+mn-lt"/>
                          <a:ea typeface="+mn-ea"/>
                          <a:cs typeface="+mn-cs"/>
                        </a:rPr>
                        <a:t> to the GS. </a:t>
                      </a:r>
                      <a:endParaRPr lang="en-US" sz="1600" b="0">
                        <a:solidFill>
                          <a:schemeClr val="tx1"/>
                        </a:solidFill>
                      </a:endParaRPr>
                    </a:p>
                  </a:txBody>
                  <a:tcPr/>
                </a:tc>
                <a:extLst>
                  <a:ext uri="{0D108BD9-81ED-4DB2-BD59-A6C34878D82A}">
                    <a16:rowId xmlns:a16="http://schemas.microsoft.com/office/drawing/2014/main" val="3370976117"/>
                  </a:ext>
                </a:extLst>
              </a:tr>
            </a:tbl>
          </a:graphicData>
        </a:graphic>
      </p:graphicFrame>
      <p:sp>
        <p:nvSpPr>
          <p:cNvPr id="4" name="Slide Number Placeholder 3">
            <a:extLst>
              <a:ext uri="{FF2B5EF4-FFF2-40B4-BE49-F238E27FC236}">
                <a16:creationId xmlns:a16="http://schemas.microsoft.com/office/drawing/2014/main" id="{DC141172-BFE1-46DE-9492-16DB372E0F78}"/>
              </a:ext>
            </a:extLst>
          </p:cNvPr>
          <p:cNvSpPr>
            <a:spLocks noGrp="1"/>
          </p:cNvSpPr>
          <p:nvPr>
            <p:ph type="sldNum" sz="quarter" idx="12"/>
          </p:nvPr>
        </p:nvSpPr>
        <p:spPr/>
        <p:txBody>
          <a:bodyPr/>
          <a:lstStyle/>
          <a:p>
            <a:fld id="{13C20B66-9CB3-4B57-BCF5-80EC90ADA063}" type="slidenum">
              <a:rPr lang="en-US" smtClean="0"/>
              <a:t>8</a:t>
            </a:fld>
            <a:endParaRPr lang="en-US"/>
          </a:p>
        </p:txBody>
      </p:sp>
      <p:sp>
        <p:nvSpPr>
          <p:cNvPr id="13" name="Date Placeholder 4">
            <a:extLst>
              <a:ext uri="{FF2B5EF4-FFF2-40B4-BE49-F238E27FC236}">
                <a16:creationId xmlns:a16="http://schemas.microsoft.com/office/drawing/2014/main" id="{42899B53-33E4-4283-9D72-BFA542FFFC68}"/>
              </a:ext>
            </a:extLst>
          </p:cNvPr>
          <p:cNvSpPr>
            <a:spLocks noGrp="1"/>
          </p:cNvSpPr>
          <p:nvPr>
            <p:ph type="dt" sz="half" idx="2"/>
          </p:nvPr>
        </p:nvSpPr>
        <p:spPr>
          <a:xfrm>
            <a:off x="9550743" y="6223880"/>
            <a:ext cx="1268674" cy="211987"/>
          </a:xfrm>
        </p:spPr>
        <p:txBody>
          <a:bodyPr/>
          <a:lstStyle/>
          <a:p>
            <a:r>
              <a:rPr lang="en-US"/>
              <a:t>March 2019</a:t>
            </a:r>
          </a:p>
        </p:txBody>
      </p:sp>
    </p:spTree>
    <p:extLst>
      <p:ext uri="{BB962C8B-B14F-4D97-AF65-F5344CB8AC3E}">
        <p14:creationId xmlns:p14="http://schemas.microsoft.com/office/powerpoint/2010/main" val="10591750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AA74-9038-4CDA-86E6-9071DEA35F6F}"/>
              </a:ext>
            </a:extLst>
          </p:cNvPr>
          <p:cNvSpPr>
            <a:spLocks noGrp="1"/>
          </p:cNvSpPr>
          <p:nvPr>
            <p:ph type="title"/>
          </p:nvPr>
        </p:nvSpPr>
        <p:spPr/>
        <p:txBody>
          <a:bodyPr/>
          <a:lstStyle/>
          <a:p>
            <a:r>
              <a:rPr lang="en-US"/>
              <a:t>Test – Test Design</a:t>
            </a:r>
          </a:p>
        </p:txBody>
      </p:sp>
      <p:sp>
        <p:nvSpPr>
          <p:cNvPr id="3" name="Content Placeholder 2">
            <a:extLst>
              <a:ext uri="{FF2B5EF4-FFF2-40B4-BE49-F238E27FC236}">
                <a16:creationId xmlns:a16="http://schemas.microsoft.com/office/drawing/2014/main" id="{483AD4C4-1F1D-40E9-8837-23A804F45B40}"/>
              </a:ext>
            </a:extLst>
          </p:cNvPr>
          <p:cNvSpPr>
            <a:spLocks noGrp="1"/>
          </p:cNvSpPr>
          <p:nvPr>
            <p:ph idx="1"/>
          </p:nvPr>
        </p:nvSpPr>
        <p:spPr>
          <a:xfrm>
            <a:off x="1097280" y="1140547"/>
            <a:ext cx="4998720" cy="4728547"/>
          </a:xfrm>
        </p:spPr>
        <p:txBody>
          <a:bodyPr vert="horz" lIns="0" tIns="45720" rIns="0" bIns="45720" rtlCol="0" anchor="t">
            <a:normAutofit fontScale="85000" lnSpcReduction="20000"/>
          </a:bodyPr>
          <a:lstStyle/>
          <a:p>
            <a:r>
              <a:rPr lang="en-US" b="1"/>
              <a:t>Facilities: </a:t>
            </a:r>
            <a:r>
              <a:rPr lang="en-US" sz="1600"/>
              <a:t>Trudy's Lab</a:t>
            </a:r>
            <a:endParaRPr lang="en-US" b="1"/>
          </a:p>
          <a:p>
            <a:r>
              <a:rPr lang="en-US" b="1"/>
              <a:t>Equipment: </a:t>
            </a:r>
            <a:endParaRPr lang="en-US"/>
          </a:p>
          <a:p>
            <a:pPr marL="342900" indent="-342900">
              <a:buChar char="•"/>
            </a:pPr>
            <a:r>
              <a:rPr lang="en-US" sz="1800">
                <a:cs typeface="Arial"/>
              </a:rPr>
              <a:t>Linear Mass Stager</a:t>
            </a:r>
          </a:p>
          <a:p>
            <a:pPr marL="342900" indent="-342900">
              <a:buChar char="•"/>
            </a:pPr>
            <a:r>
              <a:rPr lang="en-US" sz="1800">
                <a:cs typeface="Arial"/>
              </a:rPr>
              <a:t>Linear Mass Controller</a:t>
            </a:r>
          </a:p>
          <a:p>
            <a:pPr marL="342900" indent="-342900">
              <a:buChar char="•"/>
            </a:pPr>
            <a:r>
              <a:rPr lang="en-US" sz="1800">
                <a:cs typeface="Arial"/>
              </a:rPr>
              <a:t>Multimeter</a:t>
            </a:r>
          </a:p>
          <a:p>
            <a:pPr marL="342900" indent="-342900">
              <a:buChar char="•"/>
            </a:pPr>
            <a:r>
              <a:rPr lang="en-US" sz="1800">
                <a:cs typeface="Arial"/>
              </a:rPr>
              <a:t>Power Supply (15 V)</a:t>
            </a:r>
            <a:endParaRPr lang="en-US" sz="1800"/>
          </a:p>
          <a:p>
            <a:pPr marL="342900" indent="-342900">
              <a:buChar char="•"/>
            </a:pPr>
            <a:r>
              <a:rPr lang="en-US" sz="1800">
                <a:cs typeface="Arial"/>
              </a:rPr>
              <a:t>5kg Steel Mass Configuration</a:t>
            </a:r>
          </a:p>
          <a:p>
            <a:r>
              <a:rPr lang="en-US" b="1"/>
              <a:t>Procedure: </a:t>
            </a:r>
          </a:p>
          <a:p>
            <a:r>
              <a:rPr lang="en-US"/>
              <a:t>Control moving mass from one end of stage to to the other; repeat 3 times</a:t>
            </a:r>
            <a:endParaRPr lang="en-US" b="1">
              <a:cs typeface="Arial"/>
            </a:endParaRPr>
          </a:p>
          <a:p>
            <a:r>
              <a:rPr lang="en-US" b="1"/>
              <a:t>Results:</a:t>
            </a:r>
            <a:endParaRPr lang="en-US" b="1">
              <a:cs typeface="Arial"/>
            </a:endParaRPr>
          </a:p>
          <a:p>
            <a:pPr marL="342900" indent="-342900">
              <a:buChar char="•"/>
            </a:pPr>
            <a:r>
              <a:rPr lang="en-US" sz="1600">
                <a:cs typeface="Arial"/>
              </a:rPr>
              <a:t>Maximum current consumption was 0.40 Amps</a:t>
            </a:r>
          </a:p>
          <a:p>
            <a:pPr marL="342900" indent="-342900">
              <a:buFont typeface="Arial" panose="020B0604020202020204" pitchFamily="34" charset="0"/>
              <a:buChar char="•"/>
            </a:pPr>
            <a:r>
              <a:rPr lang="en-US" sz="1600">
                <a:cs typeface="Arial"/>
              </a:rPr>
              <a:t>Average time for mass transition = 60 seconds</a:t>
            </a:r>
          </a:p>
          <a:p>
            <a:pPr marL="342900" indent="-342900">
              <a:buFont typeface="Arial" panose="020B0604020202020204" pitchFamily="34" charset="0"/>
              <a:buChar char="•"/>
            </a:pPr>
            <a:r>
              <a:rPr lang="en-US" sz="1600">
                <a:cs typeface="Arial"/>
              </a:rPr>
              <a:t>Backward command turns motors in same direction</a:t>
            </a:r>
          </a:p>
          <a:p>
            <a:pPr marL="342900" indent="-342900">
              <a:buFont typeface="Arial" panose="020B0604020202020204" pitchFamily="34" charset="0"/>
              <a:buChar char="•"/>
            </a:pPr>
            <a:endParaRPr lang="en-US">
              <a:cs typeface="Arial" panose="020B0604020202020204"/>
            </a:endParaRPr>
          </a:p>
          <a:p>
            <a:pPr marL="342900" indent="-342900">
              <a:buFont typeface="Arial" panose="020B0604020202020204" pitchFamily="34" charset="0"/>
              <a:buChar char="•"/>
            </a:pPr>
            <a:endParaRPr lang="en-US">
              <a:cs typeface="Arial" panose="020B0604020202020204"/>
            </a:endParaRPr>
          </a:p>
        </p:txBody>
      </p:sp>
      <p:sp>
        <p:nvSpPr>
          <p:cNvPr id="4" name="Slide Number Placeholder 3">
            <a:extLst>
              <a:ext uri="{FF2B5EF4-FFF2-40B4-BE49-F238E27FC236}">
                <a16:creationId xmlns:a16="http://schemas.microsoft.com/office/drawing/2014/main" id="{743B2E55-D733-42A5-A001-6A087033563C}"/>
              </a:ext>
            </a:extLst>
          </p:cNvPr>
          <p:cNvSpPr>
            <a:spLocks noGrp="1"/>
          </p:cNvSpPr>
          <p:nvPr>
            <p:ph type="sldNum" sz="quarter" idx="12"/>
          </p:nvPr>
        </p:nvSpPr>
        <p:spPr/>
        <p:txBody>
          <a:bodyPr/>
          <a:lstStyle/>
          <a:p>
            <a:fld id="{13C20B66-9CB3-4B57-BCF5-80EC90ADA063}" type="slidenum">
              <a:rPr lang="en-US" smtClean="0"/>
              <a:t>80</a:t>
            </a:fld>
            <a:endParaRPr lang="en-US"/>
          </a:p>
        </p:txBody>
      </p:sp>
      <p:sp>
        <p:nvSpPr>
          <p:cNvPr id="5" name="Date Placeholder 4">
            <a:extLst>
              <a:ext uri="{FF2B5EF4-FFF2-40B4-BE49-F238E27FC236}">
                <a16:creationId xmlns:a16="http://schemas.microsoft.com/office/drawing/2014/main" id="{E6BFFAF5-3F3F-4DE4-8E36-E32CA2085F1B}"/>
              </a:ext>
            </a:extLst>
          </p:cNvPr>
          <p:cNvSpPr>
            <a:spLocks noGrp="1"/>
          </p:cNvSpPr>
          <p:nvPr>
            <p:ph type="dt" sz="half" idx="2"/>
          </p:nvPr>
        </p:nvSpPr>
        <p:spPr/>
        <p:txBody>
          <a:bodyPr/>
          <a:lstStyle/>
          <a:p>
            <a:r>
              <a:rPr lang="en-US"/>
              <a:t>March 2019</a:t>
            </a:r>
          </a:p>
        </p:txBody>
      </p:sp>
      <p:pic>
        <p:nvPicPr>
          <p:cNvPr id="9" name="Picture 9" descr="A desk with a computer&#10;&#10;Description generated with very high confidence">
            <a:extLst>
              <a:ext uri="{FF2B5EF4-FFF2-40B4-BE49-F238E27FC236}">
                <a16:creationId xmlns:a16="http://schemas.microsoft.com/office/drawing/2014/main" id="{E2F3EF79-0E52-4408-815E-EF083033468B}"/>
              </a:ext>
            </a:extLst>
          </p:cNvPr>
          <p:cNvPicPr>
            <a:picLocks noChangeAspect="1"/>
          </p:cNvPicPr>
          <p:nvPr/>
        </p:nvPicPr>
        <p:blipFill>
          <a:blip r:embed="rId3"/>
          <a:stretch>
            <a:fillRect/>
          </a:stretch>
        </p:blipFill>
        <p:spPr>
          <a:xfrm>
            <a:off x="6636589" y="1523117"/>
            <a:ext cx="4856671" cy="3653615"/>
          </a:xfrm>
          <a:prstGeom prst="rect">
            <a:avLst/>
          </a:prstGeom>
        </p:spPr>
      </p:pic>
    </p:spTree>
    <p:extLst>
      <p:ext uri="{BB962C8B-B14F-4D97-AF65-F5344CB8AC3E}">
        <p14:creationId xmlns:p14="http://schemas.microsoft.com/office/powerpoint/2010/main" val="11120769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F5B4C-51B2-40F3-B79B-8B2A4E7CFFAB}"/>
              </a:ext>
            </a:extLst>
          </p:cNvPr>
          <p:cNvSpPr>
            <a:spLocks noGrp="1"/>
          </p:cNvSpPr>
          <p:nvPr>
            <p:ph type="ctrTitle"/>
          </p:nvPr>
        </p:nvSpPr>
        <p:spPr/>
        <p:txBody>
          <a:bodyPr>
            <a:normAutofit/>
          </a:bodyPr>
          <a:lstStyle/>
          <a:p>
            <a:r>
              <a:rPr lang="en-US" sz="7200"/>
              <a:t>Single Beam LiDAR</a:t>
            </a:r>
          </a:p>
        </p:txBody>
      </p:sp>
      <p:sp>
        <p:nvSpPr>
          <p:cNvPr id="3" name="Subtitle 2">
            <a:extLst>
              <a:ext uri="{FF2B5EF4-FFF2-40B4-BE49-F238E27FC236}">
                <a16:creationId xmlns:a16="http://schemas.microsoft.com/office/drawing/2014/main" id="{1C1B9E99-8FE4-4F53-AC8A-D1540892B0D7}"/>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3FBF986E-07FE-4D34-ADAD-397F446CC0B4}"/>
              </a:ext>
            </a:extLst>
          </p:cNvPr>
          <p:cNvSpPr>
            <a:spLocks noGrp="1"/>
          </p:cNvSpPr>
          <p:nvPr>
            <p:ph type="sldNum" sz="quarter" idx="12"/>
          </p:nvPr>
        </p:nvSpPr>
        <p:spPr/>
        <p:txBody>
          <a:bodyPr/>
          <a:lstStyle/>
          <a:p>
            <a:fld id="{13C20B66-9CB3-4B57-BCF5-80EC90ADA063}" type="slidenum">
              <a:rPr lang="en-US" smtClean="0"/>
              <a:t>81</a:t>
            </a:fld>
            <a:endParaRPr lang="en-US"/>
          </a:p>
        </p:txBody>
      </p:sp>
      <p:sp>
        <p:nvSpPr>
          <p:cNvPr id="5" name="Date Placeholder 4">
            <a:extLst>
              <a:ext uri="{FF2B5EF4-FFF2-40B4-BE49-F238E27FC236}">
                <a16:creationId xmlns:a16="http://schemas.microsoft.com/office/drawing/2014/main" id="{D6866FD4-1C6C-4534-A77B-CF1BD0BC9D27}"/>
              </a:ext>
            </a:extLst>
          </p:cNvPr>
          <p:cNvSpPr>
            <a:spLocks noGrp="1"/>
          </p:cNvSpPr>
          <p:nvPr>
            <p:ph type="dt" sz="half" idx="2"/>
          </p:nvPr>
        </p:nvSpPr>
        <p:spPr/>
        <p:txBody>
          <a:bodyPr/>
          <a:lstStyle/>
          <a:p>
            <a:r>
              <a:rPr lang="en-US"/>
              <a:t>March 2019</a:t>
            </a:r>
          </a:p>
        </p:txBody>
      </p:sp>
    </p:spTree>
    <p:extLst>
      <p:ext uri="{BB962C8B-B14F-4D97-AF65-F5344CB8AC3E}">
        <p14:creationId xmlns:p14="http://schemas.microsoft.com/office/powerpoint/2010/main" val="40875037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AA74-9038-4CDA-86E6-9071DEA35F6F}"/>
              </a:ext>
            </a:extLst>
          </p:cNvPr>
          <p:cNvSpPr>
            <a:spLocks noGrp="1"/>
          </p:cNvSpPr>
          <p:nvPr>
            <p:ph type="title"/>
          </p:nvPr>
        </p:nvSpPr>
        <p:spPr/>
        <p:txBody>
          <a:bodyPr/>
          <a:lstStyle/>
          <a:p>
            <a:r>
              <a:rPr lang="en-US"/>
              <a:t>Test – Test Design</a:t>
            </a:r>
          </a:p>
        </p:txBody>
      </p:sp>
      <p:sp>
        <p:nvSpPr>
          <p:cNvPr id="3" name="Content Placeholder 2">
            <a:extLst>
              <a:ext uri="{FF2B5EF4-FFF2-40B4-BE49-F238E27FC236}">
                <a16:creationId xmlns:a16="http://schemas.microsoft.com/office/drawing/2014/main" id="{483AD4C4-1F1D-40E9-8837-23A804F45B40}"/>
              </a:ext>
            </a:extLst>
          </p:cNvPr>
          <p:cNvSpPr>
            <a:spLocks noGrp="1"/>
          </p:cNvSpPr>
          <p:nvPr>
            <p:ph idx="1"/>
          </p:nvPr>
        </p:nvSpPr>
        <p:spPr>
          <a:xfrm>
            <a:off x="784665" y="1140547"/>
            <a:ext cx="4998720" cy="4728547"/>
          </a:xfrm>
        </p:spPr>
        <p:txBody>
          <a:bodyPr vert="horz" lIns="0" tIns="45720" rIns="0" bIns="45720" rtlCol="0" anchor="t">
            <a:normAutofit fontScale="92500" lnSpcReduction="10000"/>
          </a:bodyPr>
          <a:lstStyle/>
          <a:p>
            <a:r>
              <a:rPr lang="en-US" sz="1900" b="1"/>
              <a:t>Facilities:</a:t>
            </a:r>
            <a:r>
              <a:rPr lang="en-US" b="1"/>
              <a:t> </a:t>
            </a:r>
            <a:r>
              <a:rPr lang="en-US" sz="1600"/>
              <a:t>Trudy's lab</a:t>
            </a:r>
            <a:endParaRPr lang="en-US" b="1"/>
          </a:p>
          <a:p>
            <a:r>
              <a:rPr lang="en-US" sz="1900" b="1"/>
              <a:t>Equipment:</a:t>
            </a:r>
            <a:endParaRPr lang="en-US" sz="1900"/>
          </a:p>
          <a:p>
            <a:pPr marL="342900" indent="-342900">
              <a:buFont typeface="Arial,Sans-Serif"/>
              <a:buChar char="•"/>
            </a:pPr>
            <a:r>
              <a:rPr lang="en-US" sz="1600"/>
              <a:t>Single beam LiDAR, Arduino Due, breadboard, power source, 1 KΩ resistor, 1 680 µF capacitor</a:t>
            </a:r>
            <a:endParaRPr lang="en-US" sz="1600">
              <a:cs typeface="Arial"/>
            </a:endParaRPr>
          </a:p>
          <a:p>
            <a:r>
              <a:rPr lang="en-US" sz="1600" b="1"/>
              <a:t>P</a:t>
            </a:r>
            <a:r>
              <a:rPr lang="en-US" sz="1900" b="1"/>
              <a:t>rocedure:</a:t>
            </a:r>
            <a:endParaRPr lang="en-US" sz="1900"/>
          </a:p>
          <a:p>
            <a:pPr marL="342900" indent="-342900">
              <a:buFont typeface="Arial,Sans-Serif"/>
              <a:buChar char="•"/>
            </a:pPr>
            <a:r>
              <a:rPr lang="en-US" sz="1600"/>
              <a:t>Set up LiDAR in combined I2C and PWM setup on breadboard and connect to power source</a:t>
            </a:r>
            <a:endParaRPr lang="en-US" sz="1600">
              <a:cs typeface="Arial"/>
            </a:endParaRPr>
          </a:p>
          <a:p>
            <a:pPr marL="342900" indent="-342900">
              <a:buFont typeface="Arial,Sans-Serif"/>
              <a:buChar char="•"/>
            </a:pPr>
            <a:r>
              <a:rPr lang="en-US" sz="1600"/>
              <a:t>While recording LiDAR data, hold notebook in front of LiDAR for 10 seconds at distances of 1 m increments</a:t>
            </a:r>
            <a:endParaRPr lang="en-US" sz="1600">
              <a:cs typeface="Arial"/>
            </a:endParaRPr>
          </a:p>
          <a:p>
            <a:pPr marL="342900" indent="-342900">
              <a:buFont typeface="Arial,Sans-Serif"/>
              <a:buChar char="•"/>
            </a:pPr>
            <a:r>
              <a:rPr lang="en-US" sz="1600"/>
              <a:t>Find average and std of measurements at each distance and subtract the actual distance to determine error</a:t>
            </a:r>
            <a:endParaRPr lang="en-US" sz="1900">
              <a:cs typeface="Arial"/>
            </a:endParaRPr>
          </a:p>
          <a:p>
            <a:r>
              <a:rPr lang="en-US" sz="1900" b="1"/>
              <a:t>Expected Results:</a:t>
            </a:r>
            <a:endParaRPr lang="en-US" sz="1900" b="1">
              <a:cs typeface="Arial"/>
            </a:endParaRPr>
          </a:p>
          <a:p>
            <a:pPr marL="342900" indent="-342900">
              <a:buChar char="•"/>
            </a:pPr>
            <a:r>
              <a:rPr lang="en-US" sz="1600">
                <a:cs typeface="Arial"/>
              </a:rPr>
              <a:t>Single beam LiDAR accuracy less than 23.7 cm (9.1 in)</a:t>
            </a:r>
            <a:endParaRPr lang="en-US" b="1">
              <a:cs typeface="Arial"/>
            </a:endParaRPr>
          </a:p>
          <a:p>
            <a:endParaRPr lang="en-US" sz="1600">
              <a:cs typeface="Arial"/>
            </a:endParaRPr>
          </a:p>
          <a:p>
            <a:pPr marL="342900" indent="-342900">
              <a:buFont typeface="Arial" panose="020B0604020202020204" pitchFamily="34" charset="0"/>
              <a:buChar char="•"/>
            </a:pPr>
            <a:endParaRPr lang="en-US">
              <a:cs typeface="Arial" panose="020B0604020202020204"/>
            </a:endParaRPr>
          </a:p>
          <a:p>
            <a:pPr marL="342900" indent="-342900">
              <a:buFont typeface="Arial" panose="020B0604020202020204" pitchFamily="34" charset="0"/>
              <a:buChar char="•"/>
            </a:pPr>
            <a:endParaRPr lang="en-US">
              <a:cs typeface="Arial" panose="020B0604020202020204"/>
            </a:endParaRPr>
          </a:p>
        </p:txBody>
      </p:sp>
      <p:sp>
        <p:nvSpPr>
          <p:cNvPr id="4" name="Slide Number Placeholder 3">
            <a:extLst>
              <a:ext uri="{FF2B5EF4-FFF2-40B4-BE49-F238E27FC236}">
                <a16:creationId xmlns:a16="http://schemas.microsoft.com/office/drawing/2014/main" id="{743B2E55-D733-42A5-A001-6A087033563C}"/>
              </a:ext>
            </a:extLst>
          </p:cNvPr>
          <p:cNvSpPr>
            <a:spLocks noGrp="1"/>
          </p:cNvSpPr>
          <p:nvPr>
            <p:ph type="sldNum" sz="quarter" idx="12"/>
          </p:nvPr>
        </p:nvSpPr>
        <p:spPr/>
        <p:txBody>
          <a:bodyPr/>
          <a:lstStyle/>
          <a:p>
            <a:fld id="{13C20B66-9CB3-4B57-BCF5-80EC90ADA063}" type="slidenum">
              <a:rPr lang="en-US" smtClean="0"/>
              <a:t>82</a:t>
            </a:fld>
            <a:endParaRPr lang="en-US"/>
          </a:p>
        </p:txBody>
      </p:sp>
      <p:sp>
        <p:nvSpPr>
          <p:cNvPr id="5" name="Date Placeholder 4">
            <a:extLst>
              <a:ext uri="{FF2B5EF4-FFF2-40B4-BE49-F238E27FC236}">
                <a16:creationId xmlns:a16="http://schemas.microsoft.com/office/drawing/2014/main" id="{E6BFFAF5-3F3F-4DE4-8E36-E32CA2085F1B}"/>
              </a:ext>
            </a:extLst>
          </p:cNvPr>
          <p:cNvSpPr>
            <a:spLocks noGrp="1"/>
          </p:cNvSpPr>
          <p:nvPr>
            <p:ph type="dt" sz="half" idx="2"/>
          </p:nvPr>
        </p:nvSpPr>
        <p:spPr/>
        <p:txBody>
          <a:bodyPr/>
          <a:lstStyle/>
          <a:p>
            <a:r>
              <a:rPr lang="en-US"/>
              <a:t>March 2019</a:t>
            </a:r>
          </a:p>
        </p:txBody>
      </p:sp>
      <p:pic>
        <p:nvPicPr>
          <p:cNvPr id="9" name="Picture 9" descr="A circuit board&#10;&#10;Description generated with very high confidence">
            <a:extLst>
              <a:ext uri="{FF2B5EF4-FFF2-40B4-BE49-F238E27FC236}">
                <a16:creationId xmlns:a16="http://schemas.microsoft.com/office/drawing/2014/main" id="{EEF84BD9-5A35-404A-A667-8A0044860C15}"/>
              </a:ext>
            </a:extLst>
          </p:cNvPr>
          <p:cNvPicPr>
            <a:picLocks noChangeAspect="1"/>
          </p:cNvPicPr>
          <p:nvPr/>
        </p:nvPicPr>
        <p:blipFill>
          <a:blip r:embed="rId3"/>
          <a:stretch>
            <a:fillRect/>
          </a:stretch>
        </p:blipFill>
        <p:spPr>
          <a:xfrm>
            <a:off x="5829423" y="4029172"/>
            <a:ext cx="3022243" cy="2174032"/>
          </a:xfrm>
          <a:prstGeom prst="rect">
            <a:avLst/>
          </a:prstGeom>
        </p:spPr>
      </p:pic>
      <p:pic>
        <p:nvPicPr>
          <p:cNvPr id="11" name="Picture 11">
            <a:extLst>
              <a:ext uri="{FF2B5EF4-FFF2-40B4-BE49-F238E27FC236}">
                <a16:creationId xmlns:a16="http://schemas.microsoft.com/office/drawing/2014/main" id="{DA1D34F1-2170-492F-ACC7-9D29F8A9FB4B}"/>
              </a:ext>
            </a:extLst>
          </p:cNvPr>
          <p:cNvPicPr>
            <a:picLocks noChangeAspect="1"/>
          </p:cNvPicPr>
          <p:nvPr/>
        </p:nvPicPr>
        <p:blipFill>
          <a:blip r:embed="rId4"/>
          <a:stretch>
            <a:fillRect/>
          </a:stretch>
        </p:blipFill>
        <p:spPr>
          <a:xfrm>
            <a:off x="5840156" y="1830249"/>
            <a:ext cx="3011510" cy="2201315"/>
          </a:xfrm>
          <a:prstGeom prst="rect">
            <a:avLst/>
          </a:prstGeom>
        </p:spPr>
      </p:pic>
      <p:sp>
        <p:nvSpPr>
          <p:cNvPr id="13" name="TextBox 12">
            <a:extLst>
              <a:ext uri="{FF2B5EF4-FFF2-40B4-BE49-F238E27FC236}">
                <a16:creationId xmlns:a16="http://schemas.microsoft.com/office/drawing/2014/main" id="{230360B0-ED54-4A24-B38B-038CEDC11759}"/>
              </a:ext>
            </a:extLst>
          </p:cNvPr>
          <p:cNvSpPr txBox="1"/>
          <p:nvPr/>
        </p:nvSpPr>
        <p:spPr>
          <a:xfrm>
            <a:off x="8900264" y="1248481"/>
            <a:ext cx="3182814" cy="477053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cs typeface="Arial"/>
              </a:rPr>
              <a:t>The given PWM Arduino wiring produced very inaccurate results</a:t>
            </a:r>
          </a:p>
          <a:p>
            <a:endParaRPr lang="en-US" sz="1600">
              <a:cs typeface="Arial"/>
            </a:endParaRPr>
          </a:p>
          <a:p>
            <a:endParaRPr lang="en-US" sz="1600">
              <a:cs typeface="Arial"/>
            </a:endParaRPr>
          </a:p>
          <a:p>
            <a:pPr marL="285750" indent="-285750">
              <a:buFont typeface="Arial"/>
              <a:buChar char="•"/>
            </a:pPr>
            <a:r>
              <a:rPr lang="en-US" sz="1600">
                <a:cs typeface="Arial"/>
              </a:rPr>
              <a:t>The given I2C Arduino wiring did produced "not acknowledging" errors</a:t>
            </a:r>
          </a:p>
          <a:p>
            <a:pPr marL="285750" indent="-285750">
              <a:buFont typeface="Arial"/>
              <a:buChar char="•"/>
            </a:pPr>
            <a:endParaRPr lang="en-US" sz="1600">
              <a:cs typeface="Arial"/>
            </a:endParaRPr>
          </a:p>
          <a:p>
            <a:pPr marL="285750" indent="-285750">
              <a:buFont typeface="Arial"/>
              <a:buChar char="•"/>
            </a:pPr>
            <a:endParaRPr lang="en-US" sz="1600">
              <a:cs typeface="Arial"/>
            </a:endParaRPr>
          </a:p>
          <a:p>
            <a:pPr marL="285750" indent="-285750">
              <a:buFont typeface="Arial"/>
              <a:buChar char="•"/>
            </a:pPr>
            <a:r>
              <a:rPr lang="en-US" sz="1600"/>
              <a:t>Combining the I2C and PWM Arduino wirings yielded accurate data</a:t>
            </a:r>
          </a:p>
          <a:p>
            <a:pPr marL="285750" indent="-285750">
              <a:buFont typeface="Arial"/>
              <a:buChar char="•"/>
            </a:pPr>
            <a:endParaRPr lang="en-US" sz="1600">
              <a:cs typeface="Arial"/>
            </a:endParaRPr>
          </a:p>
          <a:p>
            <a:pPr marL="285750" indent="-285750">
              <a:buFont typeface="Arial"/>
              <a:buChar char="•"/>
            </a:pPr>
            <a:endParaRPr lang="en-US" sz="1600">
              <a:cs typeface="Arial"/>
            </a:endParaRPr>
          </a:p>
          <a:p>
            <a:pPr marL="285750" indent="-285750">
              <a:buFont typeface="Arial"/>
              <a:buChar char="•"/>
            </a:pPr>
            <a:r>
              <a:rPr lang="en-US" sz="1600">
                <a:cs typeface="Arial"/>
              </a:rPr>
              <a:t>Realized the Arduino UNO was producing accurate LiDAR readings but the Arduino DUE was not</a:t>
            </a:r>
          </a:p>
        </p:txBody>
      </p:sp>
      <p:sp>
        <p:nvSpPr>
          <p:cNvPr id="14" name="Arrow: Down 13">
            <a:extLst>
              <a:ext uri="{FF2B5EF4-FFF2-40B4-BE49-F238E27FC236}">
                <a16:creationId xmlns:a16="http://schemas.microsoft.com/office/drawing/2014/main" id="{CC549C73-F7B9-4748-8BEE-1D4823D41570}"/>
              </a:ext>
            </a:extLst>
          </p:cNvPr>
          <p:cNvSpPr/>
          <p:nvPr/>
        </p:nvSpPr>
        <p:spPr>
          <a:xfrm>
            <a:off x="10032763" y="2048232"/>
            <a:ext cx="341923" cy="4493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949B6007-9E3A-42DB-9245-8E98C62CC4C2}"/>
              </a:ext>
            </a:extLst>
          </p:cNvPr>
          <p:cNvSpPr/>
          <p:nvPr/>
        </p:nvSpPr>
        <p:spPr>
          <a:xfrm>
            <a:off x="10032763" y="3304748"/>
            <a:ext cx="341923" cy="4493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D9A501A7-3CE0-4B1A-8532-F9769BE0AB90}"/>
              </a:ext>
            </a:extLst>
          </p:cNvPr>
          <p:cNvSpPr/>
          <p:nvPr/>
        </p:nvSpPr>
        <p:spPr>
          <a:xfrm>
            <a:off x="10081609" y="4516132"/>
            <a:ext cx="341923" cy="4493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98461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5">
            <a:extLst>
              <a:ext uri="{FF2B5EF4-FFF2-40B4-BE49-F238E27FC236}">
                <a16:creationId xmlns:a16="http://schemas.microsoft.com/office/drawing/2014/main" id="{437DB325-F8D5-48BB-A5F8-62F202F00BBB}"/>
              </a:ext>
            </a:extLst>
          </p:cNvPr>
          <p:cNvGraphicFramePr>
            <a:graphicFrameLocks/>
          </p:cNvGraphicFramePr>
          <p:nvPr>
            <p:extLst/>
          </p:nvPr>
        </p:nvGraphicFramePr>
        <p:xfrm>
          <a:off x="56865" y="984652"/>
          <a:ext cx="11956334" cy="1923681"/>
        </p:xfrm>
        <a:graphic>
          <a:graphicData uri="http://schemas.openxmlformats.org/drawingml/2006/table">
            <a:tbl>
              <a:tblPr firstRow="1" bandRow="1">
                <a:tableStyleId>{073A0DAA-6AF3-43AB-8588-CEC1D06C72B9}</a:tableStyleId>
              </a:tblPr>
              <a:tblGrid>
                <a:gridCol w="1851601">
                  <a:extLst>
                    <a:ext uri="{9D8B030D-6E8A-4147-A177-3AD203B41FA5}">
                      <a16:colId xmlns:a16="http://schemas.microsoft.com/office/drawing/2014/main" val="4138624484"/>
                    </a:ext>
                  </a:extLst>
                </a:gridCol>
                <a:gridCol w="3437280">
                  <a:extLst>
                    <a:ext uri="{9D8B030D-6E8A-4147-A177-3AD203B41FA5}">
                      <a16:colId xmlns:a16="http://schemas.microsoft.com/office/drawing/2014/main" val="2303089785"/>
                    </a:ext>
                  </a:extLst>
                </a:gridCol>
                <a:gridCol w="3271703">
                  <a:extLst>
                    <a:ext uri="{9D8B030D-6E8A-4147-A177-3AD203B41FA5}">
                      <a16:colId xmlns:a16="http://schemas.microsoft.com/office/drawing/2014/main" val="959219021"/>
                    </a:ext>
                  </a:extLst>
                </a:gridCol>
                <a:gridCol w="3395750">
                  <a:extLst>
                    <a:ext uri="{9D8B030D-6E8A-4147-A177-3AD203B41FA5}">
                      <a16:colId xmlns:a16="http://schemas.microsoft.com/office/drawing/2014/main" val="1877058294"/>
                    </a:ext>
                  </a:extLst>
                </a:gridCol>
              </a:tblGrid>
              <a:tr h="369201">
                <a:tc>
                  <a:txBody>
                    <a:bodyPr/>
                    <a:lstStyle/>
                    <a:p>
                      <a:pPr lvl="0">
                        <a:buNone/>
                      </a:pPr>
                      <a:r>
                        <a:rPr lang="en-US" sz="1600"/>
                        <a:t>Sensor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Required Accuracy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Rationale</a:t>
                      </a:r>
                    </a:p>
                  </a:txBody>
                  <a:tcPr/>
                </a:tc>
                <a:tc>
                  <a:txBody>
                    <a:bodyPr/>
                    <a:lstStyle/>
                    <a:p>
                      <a:r>
                        <a:rPr lang="en-US" sz="1600"/>
                        <a:t>Measured Accuracy</a:t>
                      </a:r>
                    </a:p>
                  </a:txBody>
                  <a:tcPr/>
                </a:tc>
                <a:extLst>
                  <a:ext uri="{0D108BD9-81ED-4DB2-BD59-A6C34878D82A}">
                    <a16:rowId xmlns:a16="http://schemas.microsoft.com/office/drawing/2014/main" val="3699020193"/>
                  </a:ext>
                </a:extLst>
              </a:tr>
              <a:tr h="816130">
                <a:tc>
                  <a:txBody>
                    <a:bodyPr/>
                    <a:lstStyle/>
                    <a:p>
                      <a:pPr marL="0" lvl="0" indent="0">
                        <a:buNone/>
                      </a:pPr>
                      <a:r>
                        <a:rPr lang="en-US" sz="1600" b="1">
                          <a:solidFill>
                            <a:schemeClr val="tx1"/>
                          </a:solidFill>
                        </a:rPr>
                        <a:t>Single beam LiDAR</a:t>
                      </a:r>
                      <a:endParaRPr lang="en-US"/>
                    </a:p>
                  </a:txBody>
                  <a:tcPr/>
                </a:tc>
                <a:tc>
                  <a:txBody>
                    <a:bodyPr/>
                    <a:lstStyle/>
                    <a:p>
                      <a:pPr marL="0" lvl="0" indent="0">
                        <a:buNone/>
                      </a:pPr>
                      <a:r>
                        <a:rPr lang="en-US" sz="1600" b="0" i="0" u="none" strike="noStrike" noProof="0">
                          <a:solidFill>
                            <a:srgbClr val="000000"/>
                          </a:solidFill>
                          <a:latin typeface="Arial"/>
                        </a:rPr>
                        <a:t>Error must be &lt;</a:t>
                      </a:r>
                      <a:r>
                        <a:rPr lang="en-US" sz="1600" b="1" i="0" u="none" strike="noStrike" noProof="0">
                          <a:solidFill>
                            <a:srgbClr val="000000"/>
                          </a:solidFill>
                          <a:latin typeface="Arial"/>
                        </a:rPr>
                        <a:t> 23.7 cm (9.3 in)</a:t>
                      </a:r>
                      <a:r>
                        <a:rPr lang="en-US" sz="1600" b="0" i="0" u="none" strike="noStrike" noProof="0">
                          <a:solidFill>
                            <a:srgbClr val="000000"/>
                          </a:solidFill>
                          <a:latin typeface="Arial"/>
                        </a:rPr>
                        <a:t> in ideal conditions</a:t>
                      </a:r>
                      <a:endParaRPr lang="en-US" sz="1600" b="1">
                        <a:solidFill>
                          <a:schemeClr val="tx1"/>
                        </a:solidFill>
                      </a:endParaRPr>
                    </a:p>
                  </a:txBody>
                  <a:tcPr/>
                </a:tc>
                <a:tc>
                  <a:txBody>
                    <a:bodyPr/>
                    <a:lstStyle/>
                    <a:p>
                      <a:pPr lvl="0" algn="l">
                        <a:lnSpc>
                          <a:spcPct val="100000"/>
                        </a:lnSpc>
                        <a:spcBef>
                          <a:spcPts val="0"/>
                        </a:spcBef>
                        <a:spcAft>
                          <a:spcPts val="0"/>
                        </a:spcAft>
                        <a:buNone/>
                      </a:pPr>
                      <a:r>
                        <a:rPr lang="en-US" sz="1600" b="0" i="0" u="none" strike="noStrike" noProof="0">
                          <a:solidFill>
                            <a:srgbClr val="000000"/>
                          </a:solidFill>
                          <a:latin typeface="Arial"/>
                        </a:rPr>
                        <a:t>To detect a 22.9 cm (9 in) wide discontinuity</a:t>
                      </a:r>
                      <a:endParaRPr lang="en-US" sz="1600" b="0" i="0" u="none" strike="noStrike" noProof="0">
                        <a:latin typeface="Arial"/>
                      </a:endParaRPr>
                    </a:p>
                    <a:p>
                      <a:pPr lvl="0" algn="l">
                        <a:lnSpc>
                          <a:spcPct val="100000"/>
                        </a:lnSpc>
                        <a:spcBef>
                          <a:spcPts val="0"/>
                        </a:spcBef>
                        <a:spcAft>
                          <a:spcPts val="0"/>
                        </a:spcAft>
                        <a:buNone/>
                      </a:pPr>
                      <a:endParaRPr lang="en-US" sz="1600" b="0" i="0" u="none" strike="noStrike" noProof="0">
                        <a:solidFill>
                          <a:srgbClr val="000000"/>
                        </a:solidFill>
                        <a:latin typeface="Arial"/>
                      </a:endParaRPr>
                    </a:p>
                    <a:p>
                      <a:pPr lvl="0" algn="l">
                        <a:lnSpc>
                          <a:spcPct val="100000"/>
                        </a:lnSpc>
                        <a:spcBef>
                          <a:spcPts val="0"/>
                        </a:spcBef>
                        <a:spcAft>
                          <a:spcPts val="0"/>
                        </a:spcAft>
                        <a:buNone/>
                      </a:pPr>
                      <a:endParaRPr lang="en-US" sz="1600" b="0" i="0" u="none" strike="noStrike" noProof="0">
                        <a:solidFill>
                          <a:srgbClr val="000000"/>
                        </a:solidFill>
                        <a:latin typeface="Arial"/>
                      </a:endParaRPr>
                    </a:p>
                    <a:p>
                      <a:pPr lvl="0" algn="l">
                        <a:lnSpc>
                          <a:spcPct val="100000"/>
                        </a:lnSpc>
                        <a:spcBef>
                          <a:spcPts val="0"/>
                        </a:spcBef>
                        <a:spcAft>
                          <a:spcPts val="0"/>
                        </a:spcAft>
                        <a:buNone/>
                      </a:pPr>
                      <a:endParaRPr lang="en-US" sz="1600" b="0" i="0" u="none" strike="noStrike" noProof="0">
                        <a:solidFill>
                          <a:srgbClr val="000000"/>
                        </a:solidFill>
                        <a:latin typeface="Arial"/>
                      </a:endParaRPr>
                    </a:p>
                    <a:p>
                      <a:pPr marL="0" lvl="0" indent="0">
                        <a:buNone/>
                      </a:pPr>
                      <a:endParaRPr lang="en-US" sz="1600" b="0">
                        <a:solidFill>
                          <a:schemeClr val="tx1"/>
                        </a:solidFill>
                      </a:endParaRPr>
                    </a:p>
                  </a:txBody>
                  <a:tcPr/>
                </a:tc>
                <a:tc>
                  <a:txBody>
                    <a:bodyPr/>
                    <a:lstStyle/>
                    <a:p>
                      <a:pPr marL="0" lvl="0" indent="0">
                        <a:buNone/>
                      </a:pPr>
                      <a:r>
                        <a:rPr lang="en-US" sz="1600" b="0" i="0" u="none" strike="noStrike" noProof="0">
                          <a:solidFill>
                            <a:srgbClr val="000000"/>
                          </a:solidFill>
                          <a:latin typeface="Arial"/>
                        </a:rPr>
                        <a:t>Error at 1 m:</a:t>
                      </a:r>
                    </a:p>
                    <a:p>
                      <a:pPr marL="0" lvl="0" indent="0">
                        <a:buNone/>
                      </a:pPr>
                      <a:r>
                        <a:rPr lang="en-US" sz="1600" b="0" i="0" u="none" strike="noStrike" noProof="0">
                          <a:solidFill>
                            <a:srgbClr val="000000"/>
                          </a:solidFill>
                          <a:latin typeface="Arial"/>
                        </a:rPr>
                        <a:t>     LiDAR 1:</a:t>
                      </a:r>
                      <a:r>
                        <a:rPr lang="en-US" sz="1600" b="1" i="0" u="none" strike="noStrike" noProof="0">
                          <a:solidFill>
                            <a:srgbClr val="00B050"/>
                          </a:solidFill>
                          <a:latin typeface="Arial"/>
                        </a:rPr>
                        <a:t> 6.91 cm +/- 0.25 cm</a:t>
                      </a:r>
                    </a:p>
                    <a:p>
                      <a:pPr marL="0" lvl="0" indent="0">
                        <a:buNone/>
                      </a:pPr>
                      <a:r>
                        <a:rPr lang="en-US" sz="1600" b="0" i="0" u="none" strike="noStrike" noProof="0">
                          <a:solidFill>
                            <a:srgbClr val="000000"/>
                          </a:solidFill>
                          <a:latin typeface="Arial"/>
                        </a:rPr>
                        <a:t>     LiDAR 2: </a:t>
                      </a:r>
                      <a:r>
                        <a:rPr lang="en-US" sz="1600" b="1" i="0" u="none" strike="noStrike" noProof="0">
                          <a:solidFill>
                            <a:srgbClr val="00B050"/>
                          </a:solidFill>
                          <a:latin typeface="Arial"/>
                        </a:rPr>
                        <a:t>4.81 +/- 0.12 cm </a:t>
                      </a:r>
                    </a:p>
                  </a:txBody>
                  <a:tcPr/>
                </a:tc>
                <a:extLst>
                  <a:ext uri="{0D108BD9-81ED-4DB2-BD59-A6C34878D82A}">
                    <a16:rowId xmlns:a16="http://schemas.microsoft.com/office/drawing/2014/main" val="3635560954"/>
                  </a:ext>
                </a:extLst>
              </a:tr>
            </a:tbl>
          </a:graphicData>
        </a:graphic>
      </p:graphicFrame>
      <p:sp>
        <p:nvSpPr>
          <p:cNvPr id="2" name="Title 1">
            <a:extLst>
              <a:ext uri="{FF2B5EF4-FFF2-40B4-BE49-F238E27FC236}">
                <a16:creationId xmlns:a16="http://schemas.microsoft.com/office/drawing/2014/main" id="{CE2FAA74-9038-4CDA-86E6-9071DEA35F6F}"/>
              </a:ext>
            </a:extLst>
          </p:cNvPr>
          <p:cNvSpPr>
            <a:spLocks noGrp="1"/>
          </p:cNvSpPr>
          <p:nvPr>
            <p:ph type="title"/>
          </p:nvPr>
        </p:nvSpPr>
        <p:spPr>
          <a:xfrm>
            <a:off x="597747" y="38466"/>
            <a:ext cx="10058400" cy="775280"/>
          </a:xfrm>
        </p:spPr>
        <p:txBody>
          <a:bodyPr>
            <a:noAutofit/>
          </a:bodyPr>
          <a:lstStyle/>
          <a:p>
            <a:r>
              <a:rPr lang="en-US" sz="4000"/>
              <a:t>Test – Test Results</a:t>
            </a:r>
          </a:p>
        </p:txBody>
      </p:sp>
      <p:sp>
        <p:nvSpPr>
          <p:cNvPr id="4" name="Slide Number Placeholder 3">
            <a:extLst>
              <a:ext uri="{FF2B5EF4-FFF2-40B4-BE49-F238E27FC236}">
                <a16:creationId xmlns:a16="http://schemas.microsoft.com/office/drawing/2014/main" id="{743B2E55-D733-42A5-A001-6A087033563C}"/>
              </a:ext>
            </a:extLst>
          </p:cNvPr>
          <p:cNvSpPr>
            <a:spLocks noGrp="1"/>
          </p:cNvSpPr>
          <p:nvPr>
            <p:ph type="sldNum" sz="quarter" idx="12"/>
          </p:nvPr>
        </p:nvSpPr>
        <p:spPr/>
        <p:txBody>
          <a:bodyPr/>
          <a:lstStyle/>
          <a:p>
            <a:fld id="{13C20B66-9CB3-4B57-BCF5-80EC90ADA063}" type="slidenum">
              <a:rPr lang="en-US" smtClean="0"/>
              <a:t>83</a:t>
            </a:fld>
            <a:endParaRPr lang="en-US"/>
          </a:p>
        </p:txBody>
      </p:sp>
      <p:sp>
        <p:nvSpPr>
          <p:cNvPr id="5" name="Date Placeholder 4">
            <a:extLst>
              <a:ext uri="{FF2B5EF4-FFF2-40B4-BE49-F238E27FC236}">
                <a16:creationId xmlns:a16="http://schemas.microsoft.com/office/drawing/2014/main" id="{E6BFFAF5-3F3F-4DE4-8E36-E32CA2085F1B}"/>
              </a:ext>
            </a:extLst>
          </p:cNvPr>
          <p:cNvSpPr>
            <a:spLocks noGrp="1"/>
          </p:cNvSpPr>
          <p:nvPr>
            <p:ph type="dt" sz="half" idx="2"/>
          </p:nvPr>
        </p:nvSpPr>
        <p:spPr/>
        <p:txBody>
          <a:bodyPr/>
          <a:lstStyle/>
          <a:p>
            <a:r>
              <a:rPr lang="en-US"/>
              <a:t>March 2019</a:t>
            </a:r>
          </a:p>
        </p:txBody>
      </p:sp>
      <p:grpSp>
        <p:nvGrpSpPr>
          <p:cNvPr id="31" name="Group 30">
            <a:extLst>
              <a:ext uri="{FF2B5EF4-FFF2-40B4-BE49-F238E27FC236}">
                <a16:creationId xmlns:a16="http://schemas.microsoft.com/office/drawing/2014/main" id="{D3F7AEED-5F8A-4CE3-8612-3D11681CE565}"/>
              </a:ext>
            </a:extLst>
          </p:cNvPr>
          <p:cNvGrpSpPr/>
          <p:nvPr/>
        </p:nvGrpSpPr>
        <p:grpSpPr>
          <a:xfrm>
            <a:off x="5587347" y="2115362"/>
            <a:ext cx="2637690" cy="771814"/>
            <a:chOff x="898116" y="2379131"/>
            <a:chExt cx="2637690" cy="771814"/>
          </a:xfrm>
        </p:grpSpPr>
        <p:cxnSp>
          <p:nvCxnSpPr>
            <p:cNvPr id="13" name="Straight Arrow Connector 12">
              <a:extLst>
                <a:ext uri="{FF2B5EF4-FFF2-40B4-BE49-F238E27FC236}">
                  <a16:creationId xmlns:a16="http://schemas.microsoft.com/office/drawing/2014/main" id="{AE631017-84CC-448B-A696-C6A7899750CC}"/>
                </a:ext>
              </a:extLst>
            </p:cNvPr>
            <p:cNvCxnSpPr/>
            <p:nvPr/>
          </p:nvCxnSpPr>
          <p:spPr>
            <a:xfrm>
              <a:off x="898116" y="2379133"/>
              <a:ext cx="918307" cy="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5085F955-410F-4676-9137-B1426CED51DF}"/>
                </a:ext>
              </a:extLst>
            </p:cNvPr>
            <p:cNvCxnSpPr>
              <a:cxnSpLocks/>
            </p:cNvCxnSpPr>
            <p:nvPr/>
          </p:nvCxnSpPr>
          <p:spPr>
            <a:xfrm>
              <a:off x="2695653" y="2379132"/>
              <a:ext cx="840153" cy="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11CDCB5F-B8A9-4E42-8095-656BC50C7DE6}"/>
                </a:ext>
              </a:extLst>
            </p:cNvPr>
            <p:cNvCxnSpPr>
              <a:cxnSpLocks/>
            </p:cNvCxnSpPr>
            <p:nvPr/>
          </p:nvCxnSpPr>
          <p:spPr>
            <a:xfrm>
              <a:off x="1816422" y="2828515"/>
              <a:ext cx="849922" cy="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DBBA45C0-A4C9-4067-9990-66E6BC80D79B}"/>
                </a:ext>
              </a:extLst>
            </p:cNvPr>
            <p:cNvCxnSpPr>
              <a:cxnSpLocks/>
            </p:cNvCxnSpPr>
            <p:nvPr/>
          </p:nvCxnSpPr>
          <p:spPr>
            <a:xfrm>
              <a:off x="1816422" y="2379131"/>
              <a:ext cx="0" cy="429845"/>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81A2EEC2-BFA6-4BCD-A952-A44C3F4ADCB7}"/>
                </a:ext>
              </a:extLst>
            </p:cNvPr>
            <p:cNvCxnSpPr>
              <a:cxnSpLocks/>
            </p:cNvCxnSpPr>
            <p:nvPr/>
          </p:nvCxnSpPr>
          <p:spPr>
            <a:xfrm>
              <a:off x="2666345" y="2398669"/>
              <a:ext cx="0" cy="429845"/>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EC0204F9-BD8D-41BA-B278-46DAB6389383}"/>
                </a:ext>
              </a:extLst>
            </p:cNvPr>
            <p:cNvCxnSpPr/>
            <p:nvPr/>
          </p:nvCxnSpPr>
          <p:spPr>
            <a:xfrm>
              <a:off x="1861607" y="2395008"/>
              <a:ext cx="762000" cy="390768"/>
            </a:xfrm>
            <a:prstGeom prst="straightConnector1">
              <a:avLst/>
            </a:prstGeom>
            <a:ln>
              <a:solidFill>
                <a:srgbClr val="C00000"/>
              </a:solidFill>
              <a:prstDash val="dash"/>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D8FC02F1-119B-4837-9F34-5CF58ED7324C}"/>
                </a:ext>
              </a:extLst>
            </p:cNvPr>
            <p:cNvSpPr txBox="1"/>
            <p:nvPr/>
          </p:nvSpPr>
          <p:spPr>
            <a:xfrm>
              <a:off x="1285468" y="2453869"/>
              <a:ext cx="730738"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2.4 in</a:t>
              </a:r>
            </a:p>
          </p:txBody>
        </p:sp>
        <p:sp>
          <p:nvSpPr>
            <p:cNvPr id="20" name="TextBox 19">
              <a:extLst>
                <a:ext uri="{FF2B5EF4-FFF2-40B4-BE49-F238E27FC236}">
                  <a16:creationId xmlns:a16="http://schemas.microsoft.com/office/drawing/2014/main" id="{43A1714C-2598-4C1D-9C74-F481340C19E8}"/>
                </a:ext>
              </a:extLst>
            </p:cNvPr>
            <p:cNvSpPr txBox="1"/>
            <p:nvPr/>
          </p:nvSpPr>
          <p:spPr>
            <a:xfrm>
              <a:off x="2018160" y="2873946"/>
              <a:ext cx="730738"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9 in</a:t>
              </a:r>
            </a:p>
          </p:txBody>
        </p:sp>
        <p:sp>
          <p:nvSpPr>
            <p:cNvPr id="21" name="TextBox 20">
              <a:extLst>
                <a:ext uri="{FF2B5EF4-FFF2-40B4-BE49-F238E27FC236}">
                  <a16:creationId xmlns:a16="http://schemas.microsoft.com/office/drawing/2014/main" id="{0B371DB9-B55F-478E-BBF6-66223C2E847E}"/>
                </a:ext>
              </a:extLst>
            </p:cNvPr>
            <p:cNvSpPr txBox="1"/>
            <p:nvPr/>
          </p:nvSpPr>
          <p:spPr>
            <a:xfrm rot="2040000">
              <a:off x="2018160" y="2414792"/>
              <a:ext cx="730738"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9.3 in</a:t>
              </a:r>
            </a:p>
          </p:txBody>
        </p:sp>
      </p:grpSp>
      <p:sp>
        <p:nvSpPr>
          <p:cNvPr id="22" name="Arrow: Right 21">
            <a:extLst>
              <a:ext uri="{FF2B5EF4-FFF2-40B4-BE49-F238E27FC236}">
                <a16:creationId xmlns:a16="http://schemas.microsoft.com/office/drawing/2014/main" id="{F3FADC08-A73A-49B5-A469-54B5EF66B6C5}"/>
              </a:ext>
            </a:extLst>
          </p:cNvPr>
          <p:cNvSpPr/>
          <p:nvPr/>
        </p:nvSpPr>
        <p:spPr>
          <a:xfrm>
            <a:off x="5587258" y="4681376"/>
            <a:ext cx="978408" cy="25994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D012209-324B-4021-A9C8-73BE00D6F0CA}"/>
              </a:ext>
            </a:extLst>
          </p:cNvPr>
          <p:cNvSpPr txBox="1"/>
          <p:nvPr/>
        </p:nvSpPr>
        <p:spPr>
          <a:xfrm>
            <a:off x="5189659" y="3851275"/>
            <a:ext cx="1688124"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t>After setup revision with Arduino Uno</a:t>
            </a:r>
            <a:endParaRPr lang="en-US"/>
          </a:p>
        </p:txBody>
      </p:sp>
      <p:pic>
        <p:nvPicPr>
          <p:cNvPr id="9" name="Picture 9" descr="A close up of a map&#10;&#10;Description generated with very high confidence">
            <a:extLst>
              <a:ext uri="{FF2B5EF4-FFF2-40B4-BE49-F238E27FC236}">
                <a16:creationId xmlns:a16="http://schemas.microsoft.com/office/drawing/2014/main" id="{D52E7830-4CE2-46B5-A52E-B42792AAA1B1}"/>
              </a:ext>
            </a:extLst>
          </p:cNvPr>
          <p:cNvPicPr>
            <a:picLocks noChangeAspect="1"/>
          </p:cNvPicPr>
          <p:nvPr/>
        </p:nvPicPr>
        <p:blipFill>
          <a:blip r:embed="rId3"/>
          <a:stretch>
            <a:fillRect/>
          </a:stretch>
        </p:blipFill>
        <p:spPr>
          <a:xfrm>
            <a:off x="6838682" y="2883258"/>
            <a:ext cx="4514044" cy="3377484"/>
          </a:xfrm>
          <a:prstGeom prst="rect">
            <a:avLst/>
          </a:prstGeom>
        </p:spPr>
      </p:pic>
      <p:pic>
        <p:nvPicPr>
          <p:cNvPr id="12" name="Picture 23" descr="A close up of a map&#10;&#10;Description generated with high confidence">
            <a:extLst>
              <a:ext uri="{FF2B5EF4-FFF2-40B4-BE49-F238E27FC236}">
                <a16:creationId xmlns:a16="http://schemas.microsoft.com/office/drawing/2014/main" id="{36F8A9F6-F235-4409-BCA0-17CCC4B39406}"/>
              </a:ext>
            </a:extLst>
          </p:cNvPr>
          <p:cNvPicPr>
            <a:picLocks noChangeAspect="1"/>
          </p:cNvPicPr>
          <p:nvPr/>
        </p:nvPicPr>
        <p:blipFill>
          <a:blip r:embed="rId4"/>
          <a:stretch>
            <a:fillRect/>
          </a:stretch>
        </p:blipFill>
        <p:spPr>
          <a:xfrm>
            <a:off x="678287" y="2883258"/>
            <a:ext cx="4535510" cy="3377485"/>
          </a:xfrm>
          <a:prstGeom prst="rect">
            <a:avLst/>
          </a:prstGeom>
        </p:spPr>
      </p:pic>
    </p:spTree>
    <p:extLst>
      <p:ext uri="{BB962C8B-B14F-4D97-AF65-F5344CB8AC3E}">
        <p14:creationId xmlns:p14="http://schemas.microsoft.com/office/powerpoint/2010/main" val="18639889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F5B4C-51B2-40F3-B79B-8B2A4E7CFFAB}"/>
              </a:ext>
            </a:extLst>
          </p:cNvPr>
          <p:cNvSpPr>
            <a:spLocks noGrp="1"/>
          </p:cNvSpPr>
          <p:nvPr>
            <p:ph type="ctrTitle"/>
          </p:nvPr>
        </p:nvSpPr>
        <p:spPr/>
        <p:txBody>
          <a:bodyPr>
            <a:normAutofit/>
          </a:bodyPr>
          <a:lstStyle/>
          <a:p>
            <a:r>
              <a:rPr lang="en-US" sz="7200"/>
              <a:t>ASUS Thermal Test</a:t>
            </a:r>
          </a:p>
        </p:txBody>
      </p:sp>
      <p:sp>
        <p:nvSpPr>
          <p:cNvPr id="3" name="Subtitle 2">
            <a:extLst>
              <a:ext uri="{FF2B5EF4-FFF2-40B4-BE49-F238E27FC236}">
                <a16:creationId xmlns:a16="http://schemas.microsoft.com/office/drawing/2014/main" id="{1C1B9E99-8FE4-4F53-AC8A-D1540892B0D7}"/>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3FBF986E-07FE-4D34-ADAD-397F446CC0B4}"/>
              </a:ext>
            </a:extLst>
          </p:cNvPr>
          <p:cNvSpPr>
            <a:spLocks noGrp="1"/>
          </p:cNvSpPr>
          <p:nvPr>
            <p:ph type="sldNum" sz="quarter" idx="12"/>
          </p:nvPr>
        </p:nvSpPr>
        <p:spPr/>
        <p:txBody>
          <a:bodyPr/>
          <a:lstStyle/>
          <a:p>
            <a:fld id="{13C20B66-9CB3-4B57-BCF5-80EC90ADA063}" type="slidenum">
              <a:rPr lang="en-US" smtClean="0"/>
              <a:t>84</a:t>
            </a:fld>
            <a:endParaRPr lang="en-US"/>
          </a:p>
        </p:txBody>
      </p:sp>
      <p:sp>
        <p:nvSpPr>
          <p:cNvPr id="5" name="Date Placeholder 4">
            <a:extLst>
              <a:ext uri="{FF2B5EF4-FFF2-40B4-BE49-F238E27FC236}">
                <a16:creationId xmlns:a16="http://schemas.microsoft.com/office/drawing/2014/main" id="{D6866FD4-1C6C-4534-A77B-CF1BD0BC9D27}"/>
              </a:ext>
            </a:extLst>
          </p:cNvPr>
          <p:cNvSpPr>
            <a:spLocks noGrp="1"/>
          </p:cNvSpPr>
          <p:nvPr>
            <p:ph type="dt" sz="half" idx="2"/>
          </p:nvPr>
        </p:nvSpPr>
        <p:spPr/>
        <p:txBody>
          <a:bodyPr/>
          <a:lstStyle/>
          <a:p>
            <a:r>
              <a:rPr lang="en-US"/>
              <a:t>March 2019</a:t>
            </a:r>
          </a:p>
        </p:txBody>
      </p:sp>
    </p:spTree>
    <p:extLst>
      <p:ext uri="{BB962C8B-B14F-4D97-AF65-F5344CB8AC3E}">
        <p14:creationId xmlns:p14="http://schemas.microsoft.com/office/powerpoint/2010/main" val="17971710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AA74-9038-4CDA-86E6-9071DEA35F6F}"/>
              </a:ext>
            </a:extLst>
          </p:cNvPr>
          <p:cNvSpPr>
            <a:spLocks noGrp="1"/>
          </p:cNvSpPr>
          <p:nvPr>
            <p:ph type="title"/>
          </p:nvPr>
        </p:nvSpPr>
        <p:spPr/>
        <p:txBody>
          <a:bodyPr/>
          <a:lstStyle/>
          <a:p>
            <a:r>
              <a:rPr lang="en-US"/>
              <a:t>Test – Test Design</a:t>
            </a:r>
          </a:p>
        </p:txBody>
      </p:sp>
      <p:sp>
        <p:nvSpPr>
          <p:cNvPr id="3" name="Content Placeholder 2">
            <a:extLst>
              <a:ext uri="{FF2B5EF4-FFF2-40B4-BE49-F238E27FC236}">
                <a16:creationId xmlns:a16="http://schemas.microsoft.com/office/drawing/2014/main" id="{483AD4C4-1F1D-40E9-8837-23A804F45B40}"/>
              </a:ext>
            </a:extLst>
          </p:cNvPr>
          <p:cNvSpPr>
            <a:spLocks noGrp="1"/>
          </p:cNvSpPr>
          <p:nvPr>
            <p:ph idx="1"/>
          </p:nvPr>
        </p:nvSpPr>
        <p:spPr>
          <a:xfrm>
            <a:off x="1097280" y="1140547"/>
            <a:ext cx="4998720" cy="4728547"/>
          </a:xfrm>
        </p:spPr>
        <p:txBody>
          <a:bodyPr vert="horz" lIns="0" tIns="45720" rIns="0" bIns="45720" rtlCol="0" anchor="t">
            <a:normAutofit lnSpcReduction="10000"/>
          </a:bodyPr>
          <a:lstStyle/>
          <a:p>
            <a:r>
              <a:rPr lang="en-US" b="1"/>
              <a:t>Facilities: </a:t>
            </a:r>
            <a:endParaRPr lang="en-US"/>
          </a:p>
          <a:p>
            <a:pPr marL="342900" indent="-342900">
              <a:buChar char="•"/>
            </a:pPr>
            <a:r>
              <a:rPr lang="en-US" sz="1600">
                <a:cs typeface="Arial"/>
              </a:rPr>
              <a:t>Trudy's Lab</a:t>
            </a:r>
            <a:endParaRPr lang="en-US" b="1">
              <a:cs typeface="Arial"/>
            </a:endParaRPr>
          </a:p>
          <a:p>
            <a:r>
              <a:rPr lang="en-US" b="1"/>
              <a:t>Equipment: </a:t>
            </a:r>
            <a:endParaRPr lang="en-US"/>
          </a:p>
          <a:p>
            <a:pPr marL="342900" indent="-342900">
              <a:buChar char="•"/>
            </a:pPr>
            <a:r>
              <a:rPr lang="en-US" sz="1600">
                <a:cs typeface="Arial"/>
              </a:rPr>
              <a:t>ASUS tinker board, shoebox, thermocouples</a:t>
            </a:r>
            <a:endParaRPr lang="en-US" b="1">
              <a:cs typeface="Arial"/>
            </a:endParaRPr>
          </a:p>
          <a:p>
            <a:r>
              <a:rPr lang="en-US" b="1"/>
              <a:t>Procedure:</a:t>
            </a:r>
            <a:endParaRPr lang="en-US" b="1">
              <a:cs typeface="Arial"/>
            </a:endParaRPr>
          </a:p>
          <a:p>
            <a:pPr marL="342900" indent="-342900">
              <a:buChar char="•"/>
            </a:pPr>
            <a:r>
              <a:rPr lang="en-US" sz="1600">
                <a:cs typeface="Arial"/>
              </a:rPr>
              <a:t>Run complicated script on ASUS that will cause the component to heat up</a:t>
            </a:r>
            <a:endParaRPr lang="en-US" b="1">
              <a:cs typeface="Arial"/>
            </a:endParaRPr>
          </a:p>
          <a:p>
            <a:pPr marL="342900" indent="-342900">
              <a:buChar char="•"/>
            </a:pPr>
            <a:r>
              <a:rPr lang="en-US" sz="1600">
                <a:cs typeface="Arial"/>
              </a:rPr>
              <a:t>Measure the internal temperature with thermocouples at different distances from the ASUS</a:t>
            </a:r>
            <a:endParaRPr lang="en-US" sz="1600"/>
          </a:p>
          <a:p>
            <a:r>
              <a:rPr lang="en-US" b="1"/>
              <a:t>Expected Results:</a:t>
            </a:r>
            <a:endParaRPr lang="en-US" b="1">
              <a:cs typeface="Arial"/>
            </a:endParaRPr>
          </a:p>
          <a:p>
            <a:pPr marL="342900" indent="-342900">
              <a:buChar char="•"/>
            </a:pPr>
            <a:r>
              <a:rPr lang="en-US" sz="1600">
                <a:cs typeface="Arial"/>
              </a:rPr>
              <a:t>Internal temperature of the shoebox should not exceed the maximum working temperature of other internal electronic components (Arduino due, magnetometer, etc.)</a:t>
            </a:r>
            <a:endParaRPr lang="en-US" b="1">
              <a:cs typeface="Arial"/>
            </a:endParaRPr>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cs typeface="Arial" panose="020B0604020202020204"/>
            </a:endParaRPr>
          </a:p>
        </p:txBody>
      </p:sp>
      <p:sp>
        <p:nvSpPr>
          <p:cNvPr id="4" name="Slide Number Placeholder 3">
            <a:extLst>
              <a:ext uri="{FF2B5EF4-FFF2-40B4-BE49-F238E27FC236}">
                <a16:creationId xmlns:a16="http://schemas.microsoft.com/office/drawing/2014/main" id="{743B2E55-D733-42A5-A001-6A087033563C}"/>
              </a:ext>
            </a:extLst>
          </p:cNvPr>
          <p:cNvSpPr>
            <a:spLocks noGrp="1"/>
          </p:cNvSpPr>
          <p:nvPr>
            <p:ph type="sldNum" sz="quarter" idx="12"/>
          </p:nvPr>
        </p:nvSpPr>
        <p:spPr/>
        <p:txBody>
          <a:bodyPr/>
          <a:lstStyle/>
          <a:p>
            <a:fld id="{13C20B66-9CB3-4B57-BCF5-80EC90ADA063}" type="slidenum">
              <a:rPr lang="en-US" smtClean="0"/>
              <a:t>85</a:t>
            </a:fld>
            <a:endParaRPr lang="en-US"/>
          </a:p>
        </p:txBody>
      </p:sp>
      <p:sp>
        <p:nvSpPr>
          <p:cNvPr id="5" name="Date Placeholder 4">
            <a:extLst>
              <a:ext uri="{FF2B5EF4-FFF2-40B4-BE49-F238E27FC236}">
                <a16:creationId xmlns:a16="http://schemas.microsoft.com/office/drawing/2014/main" id="{E6BFFAF5-3F3F-4DE4-8E36-E32CA2085F1B}"/>
              </a:ext>
            </a:extLst>
          </p:cNvPr>
          <p:cNvSpPr>
            <a:spLocks noGrp="1"/>
          </p:cNvSpPr>
          <p:nvPr>
            <p:ph type="dt" sz="half" idx="2"/>
          </p:nvPr>
        </p:nvSpPr>
        <p:spPr/>
        <p:txBody>
          <a:bodyPr/>
          <a:lstStyle/>
          <a:p>
            <a:r>
              <a:rPr lang="en-US"/>
              <a:t>March 2019</a:t>
            </a:r>
          </a:p>
        </p:txBody>
      </p:sp>
      <p:pic>
        <p:nvPicPr>
          <p:cNvPr id="7" name="Picture 7" descr="A close up of a logo&#10;&#10;Description generated with high confidence">
            <a:extLst>
              <a:ext uri="{FF2B5EF4-FFF2-40B4-BE49-F238E27FC236}">
                <a16:creationId xmlns:a16="http://schemas.microsoft.com/office/drawing/2014/main" id="{E5744F89-7604-47DD-9650-B04A20DF1924}"/>
              </a:ext>
            </a:extLst>
          </p:cNvPr>
          <p:cNvPicPr>
            <a:picLocks noChangeAspect="1"/>
          </p:cNvPicPr>
          <p:nvPr/>
        </p:nvPicPr>
        <p:blipFill>
          <a:blip r:embed="rId3"/>
          <a:stretch>
            <a:fillRect/>
          </a:stretch>
        </p:blipFill>
        <p:spPr>
          <a:xfrm>
            <a:off x="6410900" y="1138170"/>
            <a:ext cx="3730580" cy="5276239"/>
          </a:xfrm>
          <a:prstGeom prst="rect">
            <a:avLst/>
          </a:prstGeom>
        </p:spPr>
      </p:pic>
    </p:spTree>
    <p:extLst>
      <p:ext uri="{BB962C8B-B14F-4D97-AF65-F5344CB8AC3E}">
        <p14:creationId xmlns:p14="http://schemas.microsoft.com/office/powerpoint/2010/main" val="42241900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AA74-9038-4CDA-86E6-9071DEA35F6F}"/>
              </a:ext>
            </a:extLst>
          </p:cNvPr>
          <p:cNvSpPr>
            <a:spLocks noGrp="1"/>
          </p:cNvSpPr>
          <p:nvPr>
            <p:ph type="title"/>
          </p:nvPr>
        </p:nvSpPr>
        <p:spPr/>
        <p:txBody>
          <a:bodyPr/>
          <a:lstStyle/>
          <a:p>
            <a:r>
              <a:rPr lang="en-US"/>
              <a:t>Test – Test Results</a:t>
            </a:r>
          </a:p>
        </p:txBody>
      </p:sp>
      <p:sp>
        <p:nvSpPr>
          <p:cNvPr id="3" name="Content Placeholder 2">
            <a:extLst>
              <a:ext uri="{FF2B5EF4-FFF2-40B4-BE49-F238E27FC236}">
                <a16:creationId xmlns:a16="http://schemas.microsoft.com/office/drawing/2014/main" id="{483AD4C4-1F1D-40E9-8837-23A804F45B40}"/>
              </a:ext>
            </a:extLst>
          </p:cNvPr>
          <p:cNvSpPr>
            <a:spLocks noGrp="1"/>
          </p:cNvSpPr>
          <p:nvPr>
            <p:ph idx="1"/>
          </p:nvPr>
        </p:nvSpPr>
        <p:spPr>
          <a:xfrm>
            <a:off x="354819" y="1218701"/>
            <a:ext cx="4470398" cy="4728547"/>
          </a:xfrm>
        </p:spPr>
        <p:txBody>
          <a:bodyPr vert="horz" lIns="0" tIns="45720" rIns="0" bIns="45720" rtlCol="0" anchor="t">
            <a:normAutofit lnSpcReduction="10000"/>
          </a:bodyPr>
          <a:lstStyle/>
          <a:p>
            <a:r>
              <a:rPr lang="en-US" b="1"/>
              <a:t>Description of Model:</a:t>
            </a:r>
            <a:endParaRPr lang="en-US"/>
          </a:p>
          <a:p>
            <a:pPr marL="342900" indent="-342900">
              <a:buChar char="•"/>
            </a:pPr>
            <a:r>
              <a:rPr lang="en-US" sz="1600">
                <a:cs typeface="Arial" panose="020B0604020202020204"/>
              </a:rPr>
              <a:t>Shown in the right are plots of both CPU temperature and ambient temperature over the test duration</a:t>
            </a:r>
            <a:endParaRPr lang="en-US" b="1">
              <a:cs typeface="Arial" panose="020B0604020202020204"/>
            </a:endParaRPr>
          </a:p>
          <a:p>
            <a:r>
              <a:rPr lang="en-US" b="1"/>
              <a:t>Model Assumptions:</a:t>
            </a:r>
            <a:endParaRPr lang="en-US" b="1">
              <a:cs typeface="Arial"/>
            </a:endParaRPr>
          </a:p>
          <a:p>
            <a:pPr marL="342900" indent="-342900">
              <a:buChar char="•"/>
            </a:pPr>
            <a:r>
              <a:rPr lang="en-US" sz="1600">
                <a:cs typeface="Arial"/>
              </a:rPr>
              <a:t>The script being run on the ASUS is more complicated than what will actually be running during our mission</a:t>
            </a:r>
            <a:endParaRPr lang="en-US" b="1">
              <a:cs typeface="Arial"/>
            </a:endParaRPr>
          </a:p>
          <a:p>
            <a:r>
              <a:rPr lang="en-US" b="1"/>
              <a:t>Test Results:</a:t>
            </a:r>
            <a:endParaRPr lang="en-US" b="1">
              <a:cs typeface="Arial"/>
            </a:endParaRPr>
          </a:p>
          <a:p>
            <a:pPr marL="285750" indent="-285750">
              <a:buChar char="•"/>
            </a:pPr>
            <a:r>
              <a:rPr lang="en-US" sz="1600">
                <a:cs typeface="Arial"/>
              </a:rPr>
              <a:t>Ambient temperature of the shoebox did not exceed 28 degrees </a:t>
            </a:r>
            <a:r>
              <a:rPr lang="en-US" sz="1600" err="1">
                <a:cs typeface="Arial"/>
              </a:rPr>
              <a:t>celcius</a:t>
            </a:r>
          </a:p>
          <a:p>
            <a:pPr marL="285750" indent="-285750">
              <a:buChar char="•"/>
            </a:pPr>
            <a:r>
              <a:rPr lang="en-US" sz="1600">
                <a:cs typeface="Arial"/>
              </a:rPr>
              <a:t>This temperature does not exceed the maximum working temperature of any other electronic components</a:t>
            </a:r>
          </a:p>
          <a:p>
            <a:pPr marL="285750" indent="-285750">
              <a:buChar char="•"/>
            </a:pPr>
            <a:r>
              <a:rPr lang="en-US" sz="1600">
                <a:cs typeface="Arial"/>
              </a:rPr>
              <a:t>For precaution, a heat sink or a fan may be added to the CSR later on</a:t>
            </a:r>
          </a:p>
        </p:txBody>
      </p:sp>
      <p:sp>
        <p:nvSpPr>
          <p:cNvPr id="4" name="Slide Number Placeholder 3">
            <a:extLst>
              <a:ext uri="{FF2B5EF4-FFF2-40B4-BE49-F238E27FC236}">
                <a16:creationId xmlns:a16="http://schemas.microsoft.com/office/drawing/2014/main" id="{743B2E55-D733-42A5-A001-6A087033563C}"/>
              </a:ext>
            </a:extLst>
          </p:cNvPr>
          <p:cNvSpPr>
            <a:spLocks noGrp="1"/>
          </p:cNvSpPr>
          <p:nvPr>
            <p:ph type="sldNum" sz="quarter" idx="12"/>
          </p:nvPr>
        </p:nvSpPr>
        <p:spPr/>
        <p:txBody>
          <a:bodyPr/>
          <a:lstStyle/>
          <a:p>
            <a:fld id="{13C20B66-9CB3-4B57-BCF5-80EC90ADA063}" type="slidenum">
              <a:rPr lang="en-US" smtClean="0"/>
              <a:t>86</a:t>
            </a:fld>
            <a:endParaRPr lang="en-US"/>
          </a:p>
        </p:txBody>
      </p:sp>
      <p:sp>
        <p:nvSpPr>
          <p:cNvPr id="5" name="Date Placeholder 4">
            <a:extLst>
              <a:ext uri="{FF2B5EF4-FFF2-40B4-BE49-F238E27FC236}">
                <a16:creationId xmlns:a16="http://schemas.microsoft.com/office/drawing/2014/main" id="{E6BFFAF5-3F3F-4DE4-8E36-E32CA2085F1B}"/>
              </a:ext>
            </a:extLst>
          </p:cNvPr>
          <p:cNvSpPr>
            <a:spLocks noGrp="1"/>
          </p:cNvSpPr>
          <p:nvPr>
            <p:ph type="dt" sz="half" idx="2"/>
          </p:nvPr>
        </p:nvSpPr>
        <p:spPr/>
        <p:txBody>
          <a:bodyPr/>
          <a:lstStyle/>
          <a:p>
            <a:r>
              <a:rPr lang="en-US"/>
              <a:t>March 2019</a:t>
            </a:r>
          </a:p>
        </p:txBody>
      </p:sp>
      <p:pic>
        <p:nvPicPr>
          <p:cNvPr id="6" name="Picture 6" descr="A close up of a map&#10;&#10;Description generated with very high confidence">
            <a:extLst>
              <a:ext uri="{FF2B5EF4-FFF2-40B4-BE49-F238E27FC236}">
                <a16:creationId xmlns:a16="http://schemas.microsoft.com/office/drawing/2014/main" id="{7B5C5D77-C4CC-4A9C-B304-C5A4BCA10C37}"/>
              </a:ext>
            </a:extLst>
          </p:cNvPr>
          <p:cNvPicPr>
            <a:picLocks noChangeAspect="1"/>
          </p:cNvPicPr>
          <p:nvPr/>
        </p:nvPicPr>
        <p:blipFill rotWithShape="1">
          <a:blip r:embed="rId3"/>
          <a:srcRect l="7362" r="7188"/>
          <a:stretch/>
        </p:blipFill>
        <p:spPr>
          <a:xfrm>
            <a:off x="4900109" y="1217593"/>
            <a:ext cx="7162526" cy="4219174"/>
          </a:xfrm>
          <a:prstGeom prst="rect">
            <a:avLst/>
          </a:prstGeom>
        </p:spPr>
      </p:pic>
    </p:spTree>
    <p:extLst>
      <p:ext uri="{BB962C8B-B14F-4D97-AF65-F5344CB8AC3E}">
        <p14:creationId xmlns:p14="http://schemas.microsoft.com/office/powerpoint/2010/main" val="25954406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F5B4C-51B2-40F3-B79B-8B2A4E7CFFAB}"/>
              </a:ext>
            </a:extLst>
          </p:cNvPr>
          <p:cNvSpPr>
            <a:spLocks noGrp="1"/>
          </p:cNvSpPr>
          <p:nvPr>
            <p:ph type="ctrTitle"/>
          </p:nvPr>
        </p:nvSpPr>
        <p:spPr/>
        <p:txBody>
          <a:bodyPr>
            <a:normAutofit/>
          </a:bodyPr>
          <a:lstStyle/>
          <a:p>
            <a:r>
              <a:rPr lang="en-US" sz="6000"/>
              <a:t>Sensing Accuracy Summary</a:t>
            </a:r>
          </a:p>
        </p:txBody>
      </p:sp>
      <p:sp>
        <p:nvSpPr>
          <p:cNvPr id="3" name="Subtitle 2">
            <a:extLst>
              <a:ext uri="{FF2B5EF4-FFF2-40B4-BE49-F238E27FC236}">
                <a16:creationId xmlns:a16="http://schemas.microsoft.com/office/drawing/2014/main" id="{1C1B9E99-8FE4-4F53-AC8A-D1540892B0D7}"/>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3FBF986E-07FE-4D34-ADAD-397F446CC0B4}"/>
              </a:ext>
            </a:extLst>
          </p:cNvPr>
          <p:cNvSpPr>
            <a:spLocks noGrp="1"/>
          </p:cNvSpPr>
          <p:nvPr>
            <p:ph type="sldNum" sz="quarter" idx="12"/>
          </p:nvPr>
        </p:nvSpPr>
        <p:spPr/>
        <p:txBody>
          <a:bodyPr/>
          <a:lstStyle/>
          <a:p>
            <a:fld id="{13C20B66-9CB3-4B57-BCF5-80EC90ADA063}" type="slidenum">
              <a:rPr lang="en-US" smtClean="0"/>
              <a:t>87</a:t>
            </a:fld>
            <a:endParaRPr lang="en-US"/>
          </a:p>
        </p:txBody>
      </p:sp>
      <p:sp>
        <p:nvSpPr>
          <p:cNvPr id="5" name="Date Placeholder 4">
            <a:extLst>
              <a:ext uri="{FF2B5EF4-FFF2-40B4-BE49-F238E27FC236}">
                <a16:creationId xmlns:a16="http://schemas.microsoft.com/office/drawing/2014/main" id="{D6866FD4-1C6C-4534-A77B-CF1BD0BC9D27}"/>
              </a:ext>
            </a:extLst>
          </p:cNvPr>
          <p:cNvSpPr>
            <a:spLocks noGrp="1"/>
          </p:cNvSpPr>
          <p:nvPr>
            <p:ph type="dt" sz="half" idx="2"/>
          </p:nvPr>
        </p:nvSpPr>
        <p:spPr/>
        <p:txBody>
          <a:bodyPr/>
          <a:lstStyle/>
          <a:p>
            <a:r>
              <a:rPr lang="en-US"/>
              <a:t>March 2019</a:t>
            </a:r>
          </a:p>
        </p:txBody>
      </p:sp>
    </p:spTree>
    <p:extLst>
      <p:ext uri="{BB962C8B-B14F-4D97-AF65-F5344CB8AC3E}">
        <p14:creationId xmlns:p14="http://schemas.microsoft.com/office/powerpoint/2010/main" val="39669334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5">
            <a:extLst>
              <a:ext uri="{FF2B5EF4-FFF2-40B4-BE49-F238E27FC236}">
                <a16:creationId xmlns:a16="http://schemas.microsoft.com/office/drawing/2014/main" id="{687253DB-BBDC-4AEE-A45F-019AA8423C97}"/>
              </a:ext>
            </a:extLst>
          </p:cNvPr>
          <p:cNvGraphicFramePr>
            <a:graphicFrameLocks/>
          </p:cNvGraphicFramePr>
          <p:nvPr>
            <p:extLst>
              <p:ext uri="{D42A27DB-BD31-4B8C-83A1-F6EECF244321}">
                <p14:modId xmlns:p14="http://schemas.microsoft.com/office/powerpoint/2010/main" val="3734973528"/>
              </p:ext>
            </p:extLst>
          </p:nvPr>
        </p:nvGraphicFramePr>
        <p:xfrm>
          <a:off x="132970" y="757053"/>
          <a:ext cx="11868147" cy="6022829"/>
        </p:xfrm>
        <a:graphic>
          <a:graphicData uri="http://schemas.openxmlformats.org/drawingml/2006/table">
            <a:tbl>
              <a:tblPr firstRow="1" bandRow="1">
                <a:tableStyleId>{073A0DAA-6AF3-43AB-8588-CEC1D06C72B9}</a:tableStyleId>
              </a:tblPr>
              <a:tblGrid>
                <a:gridCol w="4619625">
                  <a:extLst>
                    <a:ext uri="{9D8B030D-6E8A-4147-A177-3AD203B41FA5}">
                      <a16:colId xmlns:a16="http://schemas.microsoft.com/office/drawing/2014/main" val="4138624484"/>
                    </a:ext>
                  </a:extLst>
                </a:gridCol>
                <a:gridCol w="7248522">
                  <a:extLst>
                    <a:ext uri="{9D8B030D-6E8A-4147-A177-3AD203B41FA5}">
                      <a16:colId xmlns:a16="http://schemas.microsoft.com/office/drawing/2014/main" val="1877058294"/>
                    </a:ext>
                  </a:extLst>
                </a:gridCol>
              </a:tblGrid>
              <a:tr h="370694">
                <a:tc>
                  <a:txBody>
                    <a:bodyPr/>
                    <a:lstStyle/>
                    <a:p>
                      <a:pPr lvl="0">
                        <a:buNone/>
                      </a:pPr>
                      <a:r>
                        <a:rPr lang="en-US" sz="1600"/>
                        <a:t>Required Accuracy</a:t>
                      </a:r>
                    </a:p>
                  </a:txBody>
                  <a:tcPr/>
                </a:tc>
                <a:tc>
                  <a:txBody>
                    <a:bodyPr/>
                    <a:lstStyle/>
                    <a:p>
                      <a:r>
                        <a:rPr lang="en-US" sz="1600"/>
                        <a:t>Results</a:t>
                      </a:r>
                    </a:p>
                  </a:txBody>
                  <a:tcPr/>
                </a:tc>
                <a:extLst>
                  <a:ext uri="{0D108BD9-81ED-4DB2-BD59-A6C34878D82A}">
                    <a16:rowId xmlns:a16="http://schemas.microsoft.com/office/drawing/2014/main" val="3699020193"/>
                  </a:ext>
                </a:extLst>
              </a:tr>
              <a:tr h="2466975">
                <a:tc>
                  <a:txBody>
                    <a:bodyPr/>
                    <a:lstStyle/>
                    <a:p>
                      <a:pPr marL="0" lvl="0" indent="0">
                        <a:buNone/>
                      </a:pPr>
                      <a:r>
                        <a:rPr lang="en-US" sz="1500" b="1" u="none"/>
                        <a:t>Single beam LiDAR</a:t>
                      </a:r>
                      <a:r>
                        <a:rPr lang="en-US" sz="1500"/>
                        <a:t> must have an error &lt;</a:t>
                      </a:r>
                      <a:r>
                        <a:rPr lang="en-US" sz="1500" b="1"/>
                        <a:t> 23.7 cm (9.3 in)</a:t>
                      </a:r>
                      <a:r>
                        <a:rPr lang="en-US" sz="1500"/>
                        <a:t> in ideal conditions to detect a 22.9 cm (9 in) wide discontinuity</a:t>
                      </a:r>
                    </a:p>
                    <a:p>
                      <a:pPr marL="0" lvl="0" indent="0">
                        <a:buNone/>
                      </a:pPr>
                      <a:endParaRPr lang="en-US" sz="1600"/>
                    </a:p>
                    <a:p>
                      <a:pPr marL="0" lvl="0" indent="0">
                        <a:buNone/>
                      </a:pPr>
                      <a:endParaRPr lang="en-US" sz="1600"/>
                    </a:p>
                    <a:p>
                      <a:pPr marL="0" lvl="0" indent="0">
                        <a:buNone/>
                      </a:pPr>
                      <a:endParaRPr lang="en-US" sz="1600"/>
                    </a:p>
                    <a:p>
                      <a:pPr marL="0" lvl="0" indent="0">
                        <a:buNone/>
                      </a:pPr>
                      <a:endParaRPr lang="en-US" sz="1600"/>
                    </a:p>
                    <a:p>
                      <a:pPr marL="0" lvl="0" indent="0">
                        <a:buNone/>
                      </a:pPr>
                      <a:endParaRPr lang="en-US" sz="1600"/>
                    </a:p>
                  </a:txBody>
                  <a:tcPr/>
                </a:tc>
                <a:tc>
                  <a:txBody>
                    <a:bodyPr/>
                    <a:lstStyle/>
                    <a:p>
                      <a:pPr marL="0" indent="0">
                        <a:buFont typeface="Arial" panose="020B0604020202020204" pitchFamily="34" charset="0"/>
                        <a:buNone/>
                      </a:pPr>
                      <a:r>
                        <a:rPr lang="en-US" sz="1600" b="1" i="0" u="none" strike="noStrike" noProof="0">
                          <a:solidFill>
                            <a:srgbClr val="000000"/>
                          </a:solidFill>
                          <a:latin typeface="Arial"/>
                        </a:rPr>
                        <a:t>Measured Accuracy:</a:t>
                      </a:r>
                      <a:endParaRPr lang="en-US"/>
                    </a:p>
                    <a:p>
                      <a:pPr marL="0" lvl="0" indent="0">
                        <a:buNone/>
                      </a:pPr>
                      <a:r>
                        <a:rPr lang="en-US" sz="1600" b="0" i="0" u="none" strike="noStrike" noProof="0">
                          <a:solidFill>
                            <a:srgbClr val="000000"/>
                          </a:solidFill>
                          <a:latin typeface="Arial"/>
                        </a:rPr>
                        <a:t>Error at 1 m:</a:t>
                      </a:r>
                      <a:endParaRPr lang="en-US" sz="1600" b="0" i="0" u="none" strike="noStrike" noProof="0">
                        <a:latin typeface="Arial"/>
                      </a:endParaRPr>
                    </a:p>
                    <a:p>
                      <a:pPr marL="0" lvl="0" indent="0">
                        <a:buNone/>
                      </a:pPr>
                      <a:r>
                        <a:rPr lang="en-US" sz="1600" b="0" i="0" u="none" strike="noStrike" noProof="0">
                          <a:solidFill>
                            <a:srgbClr val="000000"/>
                          </a:solidFill>
                          <a:latin typeface="Arial"/>
                        </a:rPr>
                        <a:t>     LiDAR 1:</a:t>
                      </a:r>
                      <a:r>
                        <a:rPr lang="en-US" sz="1600" b="1" i="0" u="none" strike="noStrike" noProof="0">
                          <a:solidFill>
                            <a:srgbClr val="00B050"/>
                          </a:solidFill>
                          <a:latin typeface="Arial"/>
                        </a:rPr>
                        <a:t> 6.91 cm +/- 0.25 cm</a:t>
                      </a:r>
                      <a:endParaRPr lang="en-US" sz="1600" b="0" i="0" u="none" strike="noStrike" noProof="0">
                        <a:latin typeface="Arial"/>
                      </a:endParaRPr>
                    </a:p>
                    <a:p>
                      <a:pPr marL="0" lvl="0" indent="0">
                        <a:buNone/>
                      </a:pPr>
                      <a:r>
                        <a:rPr lang="en-US" sz="1600" b="0" i="0" u="none" strike="noStrike" noProof="0">
                          <a:solidFill>
                            <a:srgbClr val="000000"/>
                          </a:solidFill>
                          <a:latin typeface="Arial"/>
                        </a:rPr>
                        <a:t>     LiDAR 2: </a:t>
                      </a:r>
                      <a:r>
                        <a:rPr lang="en-US" sz="1600" b="1" i="0" u="none" strike="noStrike" noProof="0">
                          <a:solidFill>
                            <a:srgbClr val="00B050"/>
                          </a:solidFill>
                          <a:latin typeface="Arial"/>
                        </a:rPr>
                        <a:t>4.81 +/- 0.12 cm </a:t>
                      </a:r>
                      <a:endParaRPr lang="en-US"/>
                    </a:p>
                  </a:txBody>
                  <a:tcPr/>
                </a:tc>
                <a:extLst>
                  <a:ext uri="{0D108BD9-81ED-4DB2-BD59-A6C34878D82A}">
                    <a16:rowId xmlns:a16="http://schemas.microsoft.com/office/drawing/2014/main" val="1604767337"/>
                  </a:ext>
                </a:extLst>
              </a:tr>
              <a:tr h="2955540">
                <a:tc>
                  <a:txBody>
                    <a:bodyPr/>
                    <a:lstStyle/>
                    <a:p>
                      <a:pPr marL="0" lvl="0" indent="0">
                        <a:buNone/>
                      </a:pPr>
                      <a:r>
                        <a:rPr lang="en-US" sz="1500" b="1">
                          <a:solidFill>
                            <a:schemeClr val="tx1"/>
                          </a:solidFill>
                        </a:rPr>
                        <a:t>Ultrasonic sensor </a:t>
                      </a:r>
                      <a:r>
                        <a:rPr lang="en-US" sz="1500" b="0">
                          <a:solidFill>
                            <a:schemeClr val="tx1"/>
                          </a:solidFill>
                        </a:rPr>
                        <a:t>must have an error &lt; </a:t>
                      </a:r>
                      <a:r>
                        <a:rPr lang="en-US" sz="1500" b="1">
                          <a:solidFill>
                            <a:schemeClr val="tx1"/>
                          </a:solidFill>
                        </a:rPr>
                        <a:t>6.1 cm (2.4 in)</a:t>
                      </a:r>
                      <a:r>
                        <a:rPr lang="en-US" sz="1500" b="0">
                          <a:solidFill>
                            <a:schemeClr val="tx1"/>
                          </a:solidFill>
                        </a:rPr>
                        <a:t> in order to detect a discontinuity</a:t>
                      </a:r>
                    </a:p>
                    <a:p>
                      <a:pPr marL="0" lvl="0" indent="0">
                        <a:buNone/>
                      </a:pPr>
                      <a:endParaRPr lang="en-US" sz="1600" b="0">
                        <a:solidFill>
                          <a:schemeClr val="tx1"/>
                        </a:solidFill>
                      </a:endParaRPr>
                    </a:p>
                    <a:p>
                      <a:pPr marL="0" lvl="0" indent="0">
                        <a:buNone/>
                      </a:pPr>
                      <a:endParaRPr lang="en-US" sz="1600" b="0">
                        <a:solidFill>
                          <a:schemeClr val="tx1"/>
                        </a:solidFill>
                      </a:endParaRPr>
                    </a:p>
                    <a:p>
                      <a:pPr marL="0" lvl="0" indent="0">
                        <a:buNone/>
                      </a:pPr>
                      <a:endParaRPr lang="en-US" sz="1600" b="0">
                        <a:solidFill>
                          <a:schemeClr val="tx1"/>
                        </a:solidFill>
                      </a:endParaRPr>
                    </a:p>
                    <a:p>
                      <a:pPr marL="0" lvl="0" indent="0">
                        <a:buNone/>
                      </a:pPr>
                      <a:endParaRPr lang="en-US" sz="1600" b="0">
                        <a:solidFill>
                          <a:schemeClr val="tx1"/>
                        </a:solidFill>
                      </a:endParaRPr>
                    </a:p>
                    <a:p>
                      <a:pPr marL="0" lvl="0" indent="0">
                        <a:buNone/>
                      </a:pPr>
                      <a:endParaRPr lang="en-US" sz="1600" b="0">
                        <a:solidFill>
                          <a:schemeClr val="tx1"/>
                        </a:solidFill>
                      </a:endParaRPr>
                    </a:p>
                    <a:p>
                      <a:pPr marL="0" lvl="0" indent="0">
                        <a:buNone/>
                      </a:pPr>
                      <a:endParaRPr lang="en-US" sz="1600" b="0">
                        <a:solidFill>
                          <a:schemeClr val="tx1"/>
                        </a:solidFill>
                      </a:endParaRPr>
                    </a:p>
                    <a:p>
                      <a:pPr marL="0" lvl="0" indent="0">
                        <a:buNone/>
                      </a:pPr>
                      <a:endParaRPr lang="en-US" sz="1600" b="0">
                        <a:solidFill>
                          <a:schemeClr val="tx1"/>
                        </a:solidFill>
                      </a:endParaRPr>
                    </a:p>
                    <a:p>
                      <a:pPr marL="0" lvl="0" indent="0">
                        <a:buNone/>
                      </a:pPr>
                      <a:endParaRPr lang="en-US" sz="1600" b="0">
                        <a:solidFill>
                          <a:schemeClr val="tx1"/>
                        </a:solidFill>
                      </a:endParaRPr>
                    </a:p>
                    <a:p>
                      <a:pPr marL="0" lvl="0" indent="0" algn="l">
                        <a:lnSpc>
                          <a:spcPct val="100000"/>
                        </a:lnSpc>
                        <a:spcBef>
                          <a:spcPts val="0"/>
                        </a:spcBef>
                        <a:spcAft>
                          <a:spcPts val="0"/>
                        </a:spcAft>
                        <a:buNone/>
                      </a:pPr>
                      <a:endParaRPr lang="en-US" sz="1500" b="0" i="0" u="none" strike="noStrike" noProof="0">
                        <a:solidFill>
                          <a:schemeClr val="tx1"/>
                        </a:solidFill>
                        <a:latin typeface="Arial"/>
                      </a:endParaRPr>
                    </a:p>
                    <a:p>
                      <a:pPr marL="0" lvl="0" indent="0" algn="l">
                        <a:lnSpc>
                          <a:spcPct val="100000"/>
                        </a:lnSpc>
                        <a:spcBef>
                          <a:spcPts val="0"/>
                        </a:spcBef>
                        <a:spcAft>
                          <a:spcPts val="0"/>
                        </a:spcAft>
                        <a:buNone/>
                      </a:pPr>
                      <a:endParaRPr lang="en-US" sz="1500" b="0" i="0" u="none" strike="noStrike" noProof="0">
                        <a:solidFill>
                          <a:schemeClr val="tx1"/>
                        </a:solidFill>
                        <a:latin typeface="Arial"/>
                      </a:endParaRPr>
                    </a:p>
                    <a:p>
                      <a:pPr marL="0" lvl="0" indent="0" algn="l">
                        <a:lnSpc>
                          <a:spcPct val="100000"/>
                        </a:lnSpc>
                        <a:spcBef>
                          <a:spcPts val="0"/>
                        </a:spcBef>
                        <a:spcAft>
                          <a:spcPts val="0"/>
                        </a:spcAft>
                        <a:buNone/>
                      </a:pPr>
                      <a:endParaRPr lang="en-US" sz="1500" b="0" i="0" u="none" strike="noStrike" noProof="0">
                        <a:solidFill>
                          <a:schemeClr val="tx1"/>
                        </a:solidFill>
                        <a:latin typeface="Arial"/>
                      </a:endParaRPr>
                    </a:p>
                  </a:txBody>
                  <a:tcPr/>
                </a:tc>
                <a:tc>
                  <a:txBody>
                    <a:bodyPr/>
                    <a:lstStyle/>
                    <a:p>
                      <a:pPr lvl="0" algn="l">
                        <a:lnSpc>
                          <a:spcPct val="100000"/>
                        </a:lnSpc>
                        <a:spcBef>
                          <a:spcPts val="0"/>
                        </a:spcBef>
                        <a:spcAft>
                          <a:spcPts val="0"/>
                        </a:spcAft>
                        <a:buNone/>
                      </a:pPr>
                      <a:r>
                        <a:rPr lang="en-US" sz="1600" b="1" i="0" u="none" strike="noStrike" noProof="0">
                          <a:solidFill>
                            <a:schemeClr val="tx1"/>
                          </a:solidFill>
                          <a:latin typeface="Arial"/>
                        </a:rPr>
                        <a:t>Measured</a:t>
                      </a:r>
                      <a:endParaRPr lang="en-US" sz="1600" b="0" i="0" u="none" strike="noStrike" noProof="0">
                        <a:latin typeface="Arial"/>
                      </a:endParaRPr>
                    </a:p>
                    <a:p>
                      <a:pPr lvl="0" algn="l">
                        <a:lnSpc>
                          <a:spcPct val="100000"/>
                        </a:lnSpc>
                        <a:spcBef>
                          <a:spcPts val="0"/>
                        </a:spcBef>
                        <a:spcAft>
                          <a:spcPts val="0"/>
                        </a:spcAft>
                        <a:buNone/>
                      </a:pPr>
                      <a:r>
                        <a:rPr lang="en-US" sz="1600" b="1" i="0" u="none" strike="noStrike" noProof="0">
                          <a:solidFill>
                            <a:schemeClr val="tx1"/>
                          </a:solidFill>
                          <a:latin typeface="Arial"/>
                        </a:rPr>
                        <a:t>Accuracy:</a:t>
                      </a:r>
                      <a:endParaRPr lang="en-US" sz="1600" b="0" i="0" u="none" strike="noStrike" noProof="0">
                        <a:latin typeface="Arial"/>
                      </a:endParaRPr>
                    </a:p>
                    <a:p>
                      <a:pPr marL="0" lvl="0" indent="0" algn="l">
                        <a:lnSpc>
                          <a:spcPct val="100000"/>
                        </a:lnSpc>
                        <a:spcBef>
                          <a:spcPts val="0"/>
                        </a:spcBef>
                        <a:spcAft>
                          <a:spcPts val="0"/>
                        </a:spcAft>
                        <a:buNone/>
                      </a:pPr>
                      <a:r>
                        <a:rPr lang="en-US" sz="1600" b="1" i="0" u="none" strike="noStrike" noProof="0">
                          <a:solidFill>
                            <a:schemeClr val="tx1"/>
                          </a:solidFill>
                          <a:latin typeface="Arial"/>
                        </a:rPr>
                        <a:t> </a:t>
                      </a:r>
                      <a:r>
                        <a:rPr lang="en-US" sz="1600" b="1" i="0" u="none" strike="noStrike" noProof="0">
                          <a:solidFill>
                            <a:srgbClr val="00B050"/>
                          </a:solidFill>
                          <a:latin typeface="Arial"/>
                        </a:rPr>
                        <a:t>0.05 cm</a:t>
                      </a:r>
                      <a:r>
                        <a:rPr lang="en-US" sz="1600" b="0" i="0" u="none" strike="noStrike" noProof="0">
                          <a:solidFill>
                            <a:schemeClr val="tx1"/>
                          </a:solidFill>
                          <a:latin typeface="Arial"/>
                        </a:rPr>
                        <a:t> error</a:t>
                      </a:r>
                      <a:endParaRPr lang="en-US" sz="1600" b="0" i="0" u="none" strike="noStrike" noProof="0">
                        <a:latin typeface="Arial"/>
                      </a:endParaRPr>
                    </a:p>
                    <a:p>
                      <a:pPr lvl="0" algn="l">
                        <a:lnSpc>
                          <a:spcPct val="100000"/>
                        </a:lnSpc>
                        <a:spcBef>
                          <a:spcPts val="0"/>
                        </a:spcBef>
                        <a:spcAft>
                          <a:spcPts val="0"/>
                        </a:spcAft>
                        <a:buNone/>
                      </a:pPr>
                      <a:r>
                        <a:rPr lang="en-US" sz="1600" b="0" i="0" u="none" strike="noStrike" noProof="0">
                          <a:solidFill>
                            <a:schemeClr val="tx1"/>
                          </a:solidFill>
                          <a:latin typeface="Arial"/>
                        </a:rPr>
                        <a:t> at 6.1 cm (2.4 in)</a:t>
                      </a:r>
                      <a:endParaRPr lang="en-US" sz="1600" b="0" i="0" u="none" strike="noStrike" noProof="0">
                        <a:latin typeface="Arial"/>
                      </a:endParaRPr>
                    </a:p>
                    <a:p>
                      <a:pPr marL="0" lvl="0" indent="0">
                        <a:buNone/>
                      </a:pPr>
                      <a:endParaRPr lang="en-US" sz="1600" b="0">
                        <a:solidFill>
                          <a:schemeClr val="tx1"/>
                        </a:solidFill>
                      </a:endParaRPr>
                    </a:p>
                  </a:txBody>
                  <a:tcPr/>
                </a:tc>
                <a:extLst>
                  <a:ext uri="{0D108BD9-81ED-4DB2-BD59-A6C34878D82A}">
                    <a16:rowId xmlns:a16="http://schemas.microsoft.com/office/drawing/2014/main" val="2382988318"/>
                  </a:ext>
                </a:extLst>
              </a:tr>
            </a:tbl>
          </a:graphicData>
        </a:graphic>
      </p:graphicFrame>
      <p:sp>
        <p:nvSpPr>
          <p:cNvPr id="6" name="Rectangle 5">
            <a:extLst>
              <a:ext uri="{FF2B5EF4-FFF2-40B4-BE49-F238E27FC236}">
                <a16:creationId xmlns:a16="http://schemas.microsoft.com/office/drawing/2014/main" id="{6CC796E0-9877-4EE2-AA98-D4371D561E92}"/>
              </a:ext>
            </a:extLst>
          </p:cNvPr>
          <p:cNvSpPr/>
          <p:nvPr/>
        </p:nvSpPr>
        <p:spPr>
          <a:xfrm>
            <a:off x="1448045" y="4658864"/>
            <a:ext cx="1441938" cy="48455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2FAA74-9038-4CDA-86E6-9071DEA35F6F}"/>
              </a:ext>
            </a:extLst>
          </p:cNvPr>
          <p:cNvSpPr>
            <a:spLocks noGrp="1"/>
          </p:cNvSpPr>
          <p:nvPr>
            <p:ph type="title"/>
          </p:nvPr>
        </p:nvSpPr>
        <p:spPr>
          <a:xfrm>
            <a:off x="793132" y="-39688"/>
            <a:ext cx="10058400" cy="775280"/>
          </a:xfrm>
        </p:spPr>
        <p:txBody>
          <a:bodyPr>
            <a:normAutofit/>
          </a:bodyPr>
          <a:lstStyle/>
          <a:p>
            <a:r>
              <a:rPr lang="en-US" sz="4000"/>
              <a:t>Sensing– Performance Characterization</a:t>
            </a:r>
          </a:p>
        </p:txBody>
      </p:sp>
      <p:sp>
        <p:nvSpPr>
          <p:cNvPr id="4" name="Slide Number Placeholder 3">
            <a:extLst>
              <a:ext uri="{FF2B5EF4-FFF2-40B4-BE49-F238E27FC236}">
                <a16:creationId xmlns:a16="http://schemas.microsoft.com/office/drawing/2014/main" id="{743B2E55-D733-42A5-A001-6A087033563C}"/>
              </a:ext>
            </a:extLst>
          </p:cNvPr>
          <p:cNvSpPr>
            <a:spLocks noGrp="1"/>
          </p:cNvSpPr>
          <p:nvPr>
            <p:ph type="sldNum" sz="quarter" idx="12"/>
          </p:nvPr>
        </p:nvSpPr>
        <p:spPr/>
        <p:txBody>
          <a:bodyPr/>
          <a:lstStyle/>
          <a:p>
            <a:fld id="{13C20B66-9CB3-4B57-BCF5-80EC90ADA063}" type="slidenum">
              <a:rPr lang="en-US" smtClean="0"/>
              <a:t>88</a:t>
            </a:fld>
            <a:endParaRPr lang="en-US"/>
          </a:p>
        </p:txBody>
      </p:sp>
      <p:sp>
        <p:nvSpPr>
          <p:cNvPr id="5" name="Date Placeholder 4">
            <a:extLst>
              <a:ext uri="{FF2B5EF4-FFF2-40B4-BE49-F238E27FC236}">
                <a16:creationId xmlns:a16="http://schemas.microsoft.com/office/drawing/2014/main" id="{E6BFFAF5-3F3F-4DE4-8E36-E32CA2085F1B}"/>
              </a:ext>
            </a:extLst>
          </p:cNvPr>
          <p:cNvSpPr>
            <a:spLocks noGrp="1"/>
          </p:cNvSpPr>
          <p:nvPr>
            <p:ph type="dt" sz="half" idx="2"/>
          </p:nvPr>
        </p:nvSpPr>
        <p:spPr/>
        <p:txBody>
          <a:bodyPr/>
          <a:lstStyle/>
          <a:p>
            <a:r>
              <a:rPr lang="en-US"/>
              <a:t>March 2019</a:t>
            </a:r>
          </a:p>
        </p:txBody>
      </p:sp>
      <p:cxnSp>
        <p:nvCxnSpPr>
          <p:cNvPr id="13" name="Straight Arrow Connector 12">
            <a:extLst>
              <a:ext uri="{FF2B5EF4-FFF2-40B4-BE49-F238E27FC236}">
                <a16:creationId xmlns:a16="http://schemas.microsoft.com/office/drawing/2014/main" id="{AE631017-84CC-448B-A696-C6A7899750CC}"/>
              </a:ext>
            </a:extLst>
          </p:cNvPr>
          <p:cNvCxnSpPr/>
          <p:nvPr/>
        </p:nvCxnSpPr>
        <p:spPr>
          <a:xfrm>
            <a:off x="898116" y="2379133"/>
            <a:ext cx="918307" cy="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5085F955-410F-4676-9137-B1426CED51DF}"/>
              </a:ext>
            </a:extLst>
          </p:cNvPr>
          <p:cNvCxnSpPr>
            <a:cxnSpLocks/>
          </p:cNvCxnSpPr>
          <p:nvPr/>
        </p:nvCxnSpPr>
        <p:spPr>
          <a:xfrm>
            <a:off x="2695653" y="2379132"/>
            <a:ext cx="840153" cy="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11CDCB5F-B8A9-4E42-8095-656BC50C7DE6}"/>
              </a:ext>
            </a:extLst>
          </p:cNvPr>
          <p:cNvCxnSpPr>
            <a:cxnSpLocks/>
          </p:cNvCxnSpPr>
          <p:nvPr/>
        </p:nvCxnSpPr>
        <p:spPr>
          <a:xfrm>
            <a:off x="1816422" y="2828515"/>
            <a:ext cx="849922" cy="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DBBA45C0-A4C9-4067-9990-66E6BC80D79B}"/>
              </a:ext>
            </a:extLst>
          </p:cNvPr>
          <p:cNvCxnSpPr>
            <a:cxnSpLocks/>
          </p:cNvCxnSpPr>
          <p:nvPr/>
        </p:nvCxnSpPr>
        <p:spPr>
          <a:xfrm>
            <a:off x="1816422" y="2379131"/>
            <a:ext cx="0" cy="429845"/>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81A2EEC2-BFA6-4BCD-A952-A44C3F4ADCB7}"/>
              </a:ext>
            </a:extLst>
          </p:cNvPr>
          <p:cNvCxnSpPr>
            <a:cxnSpLocks/>
          </p:cNvCxnSpPr>
          <p:nvPr/>
        </p:nvCxnSpPr>
        <p:spPr>
          <a:xfrm>
            <a:off x="2666345" y="2398669"/>
            <a:ext cx="0" cy="429845"/>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EC0204F9-BD8D-41BA-B278-46DAB6389383}"/>
              </a:ext>
            </a:extLst>
          </p:cNvPr>
          <p:cNvCxnSpPr/>
          <p:nvPr/>
        </p:nvCxnSpPr>
        <p:spPr>
          <a:xfrm>
            <a:off x="1861607" y="2395008"/>
            <a:ext cx="762000" cy="390768"/>
          </a:xfrm>
          <a:prstGeom prst="straightConnector1">
            <a:avLst/>
          </a:prstGeom>
          <a:ln>
            <a:solidFill>
              <a:srgbClr val="C00000"/>
            </a:solidFill>
            <a:prstDash val="dash"/>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D8FC02F1-119B-4837-9F34-5CF58ED7324C}"/>
              </a:ext>
            </a:extLst>
          </p:cNvPr>
          <p:cNvSpPr txBox="1"/>
          <p:nvPr/>
        </p:nvSpPr>
        <p:spPr>
          <a:xfrm>
            <a:off x="1285468" y="2453869"/>
            <a:ext cx="730738"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2.4 in</a:t>
            </a:r>
          </a:p>
        </p:txBody>
      </p:sp>
      <p:sp>
        <p:nvSpPr>
          <p:cNvPr id="20" name="TextBox 19">
            <a:extLst>
              <a:ext uri="{FF2B5EF4-FFF2-40B4-BE49-F238E27FC236}">
                <a16:creationId xmlns:a16="http://schemas.microsoft.com/office/drawing/2014/main" id="{43A1714C-2598-4C1D-9C74-F481340C19E8}"/>
              </a:ext>
            </a:extLst>
          </p:cNvPr>
          <p:cNvSpPr txBox="1"/>
          <p:nvPr/>
        </p:nvSpPr>
        <p:spPr>
          <a:xfrm>
            <a:off x="2018160" y="2873946"/>
            <a:ext cx="730738"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9 in</a:t>
            </a:r>
          </a:p>
        </p:txBody>
      </p:sp>
      <p:sp>
        <p:nvSpPr>
          <p:cNvPr id="21" name="TextBox 20">
            <a:extLst>
              <a:ext uri="{FF2B5EF4-FFF2-40B4-BE49-F238E27FC236}">
                <a16:creationId xmlns:a16="http://schemas.microsoft.com/office/drawing/2014/main" id="{0B371DB9-B55F-478E-BBF6-66223C2E847E}"/>
              </a:ext>
            </a:extLst>
          </p:cNvPr>
          <p:cNvSpPr txBox="1"/>
          <p:nvPr/>
        </p:nvSpPr>
        <p:spPr>
          <a:xfrm rot="2040000">
            <a:off x="2018160" y="2414792"/>
            <a:ext cx="730738"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9.3 in</a:t>
            </a:r>
          </a:p>
        </p:txBody>
      </p:sp>
      <p:sp>
        <p:nvSpPr>
          <p:cNvPr id="3" name="Flowchart: Connector 2">
            <a:extLst>
              <a:ext uri="{FF2B5EF4-FFF2-40B4-BE49-F238E27FC236}">
                <a16:creationId xmlns:a16="http://schemas.microsoft.com/office/drawing/2014/main" id="{E2531440-C74F-47A4-AF1D-5403FAA72957}"/>
              </a:ext>
            </a:extLst>
          </p:cNvPr>
          <p:cNvSpPr/>
          <p:nvPr/>
        </p:nvSpPr>
        <p:spPr>
          <a:xfrm>
            <a:off x="2676769" y="4988820"/>
            <a:ext cx="418123" cy="398584"/>
          </a:xfrm>
          <a:prstGeom prst="flowChartConnector">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31F529B9-3BAD-43D7-85CD-A5F7E5F91090}"/>
              </a:ext>
            </a:extLst>
          </p:cNvPr>
          <p:cNvCxnSpPr>
            <a:cxnSpLocks/>
          </p:cNvCxnSpPr>
          <p:nvPr/>
        </p:nvCxnSpPr>
        <p:spPr>
          <a:xfrm flipV="1">
            <a:off x="1295399" y="5356143"/>
            <a:ext cx="1455614" cy="19538"/>
          </a:xfrm>
          <a:prstGeom prst="straightConnector1">
            <a:avLst/>
          </a:prstGeom>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7F708DB1-F0D5-491E-B021-5C5F2A08519D}"/>
              </a:ext>
            </a:extLst>
          </p:cNvPr>
          <p:cNvCxnSpPr>
            <a:cxnSpLocks/>
          </p:cNvCxnSpPr>
          <p:nvPr/>
        </p:nvCxnSpPr>
        <p:spPr>
          <a:xfrm>
            <a:off x="3630243" y="5375680"/>
            <a:ext cx="840153" cy="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8540FFAE-EC4D-42E0-8D8B-5EC5D0B93487}"/>
              </a:ext>
            </a:extLst>
          </p:cNvPr>
          <p:cNvCxnSpPr>
            <a:cxnSpLocks/>
          </p:cNvCxnSpPr>
          <p:nvPr/>
        </p:nvCxnSpPr>
        <p:spPr>
          <a:xfrm>
            <a:off x="2751012" y="5825063"/>
            <a:ext cx="849922" cy="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68320451-AA4A-440C-93F0-D840396CF22E}"/>
              </a:ext>
            </a:extLst>
          </p:cNvPr>
          <p:cNvCxnSpPr>
            <a:cxnSpLocks/>
          </p:cNvCxnSpPr>
          <p:nvPr/>
        </p:nvCxnSpPr>
        <p:spPr>
          <a:xfrm>
            <a:off x="2751012" y="5375679"/>
            <a:ext cx="0" cy="429845"/>
          </a:xfrm>
          <a:prstGeom prst="straightConnector1">
            <a:avLst/>
          </a:prstGeom>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E3A24C96-347A-467F-84BD-F5D208EBEC86}"/>
              </a:ext>
            </a:extLst>
          </p:cNvPr>
          <p:cNvCxnSpPr>
            <a:cxnSpLocks/>
          </p:cNvCxnSpPr>
          <p:nvPr/>
        </p:nvCxnSpPr>
        <p:spPr>
          <a:xfrm>
            <a:off x="3600935" y="5395217"/>
            <a:ext cx="0" cy="429845"/>
          </a:xfrm>
          <a:prstGeom prst="straightConnector1">
            <a:avLst/>
          </a:prstGeom>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292F5719-ACFC-47D6-995A-A162746066DF}"/>
              </a:ext>
            </a:extLst>
          </p:cNvPr>
          <p:cNvSpPr txBox="1"/>
          <p:nvPr/>
        </p:nvSpPr>
        <p:spPr>
          <a:xfrm>
            <a:off x="2220058" y="5450417"/>
            <a:ext cx="730738"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2.4 in</a:t>
            </a:r>
          </a:p>
        </p:txBody>
      </p:sp>
      <p:sp>
        <p:nvSpPr>
          <p:cNvPr id="30" name="TextBox 29">
            <a:extLst>
              <a:ext uri="{FF2B5EF4-FFF2-40B4-BE49-F238E27FC236}">
                <a16:creationId xmlns:a16="http://schemas.microsoft.com/office/drawing/2014/main" id="{1FA51D11-38ED-4FA6-AA56-663C7688B4CF}"/>
              </a:ext>
            </a:extLst>
          </p:cNvPr>
          <p:cNvSpPr txBox="1"/>
          <p:nvPr/>
        </p:nvSpPr>
        <p:spPr>
          <a:xfrm>
            <a:off x="2952750" y="5870494"/>
            <a:ext cx="730738"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9 in</a:t>
            </a:r>
          </a:p>
        </p:txBody>
      </p:sp>
      <p:sp>
        <p:nvSpPr>
          <p:cNvPr id="32" name="Flowchart: Connector 31">
            <a:extLst>
              <a:ext uri="{FF2B5EF4-FFF2-40B4-BE49-F238E27FC236}">
                <a16:creationId xmlns:a16="http://schemas.microsoft.com/office/drawing/2014/main" id="{4BC4D0F0-5579-4423-9328-51CFB75A8D5A}"/>
              </a:ext>
            </a:extLst>
          </p:cNvPr>
          <p:cNvSpPr/>
          <p:nvPr/>
        </p:nvSpPr>
        <p:spPr>
          <a:xfrm>
            <a:off x="1963615" y="4988820"/>
            <a:ext cx="418123" cy="398584"/>
          </a:xfrm>
          <a:prstGeom prst="flowChartConnector">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1E14D0FD-DC42-444E-9F33-BDB50B61E33F}"/>
              </a:ext>
            </a:extLst>
          </p:cNvPr>
          <p:cNvSpPr/>
          <p:nvPr/>
        </p:nvSpPr>
        <p:spPr>
          <a:xfrm>
            <a:off x="1338383" y="4988819"/>
            <a:ext cx="418123" cy="398584"/>
          </a:xfrm>
          <a:prstGeom prst="flowChartConnector">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6C7E69C8-3896-42BB-AA38-7B05B08D18AB}"/>
              </a:ext>
            </a:extLst>
          </p:cNvPr>
          <p:cNvSpPr txBox="1"/>
          <p:nvPr/>
        </p:nvSpPr>
        <p:spPr>
          <a:xfrm>
            <a:off x="3318771" y="5049227"/>
            <a:ext cx="730738"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2.4 in</a:t>
            </a:r>
          </a:p>
        </p:txBody>
      </p:sp>
      <p:sp>
        <p:nvSpPr>
          <p:cNvPr id="7" name="Cube 6">
            <a:extLst>
              <a:ext uri="{FF2B5EF4-FFF2-40B4-BE49-F238E27FC236}">
                <a16:creationId xmlns:a16="http://schemas.microsoft.com/office/drawing/2014/main" id="{13E8C261-DC0E-43AD-AD6A-503E7BBAF426}"/>
              </a:ext>
            </a:extLst>
          </p:cNvPr>
          <p:cNvSpPr/>
          <p:nvPr/>
        </p:nvSpPr>
        <p:spPr>
          <a:xfrm>
            <a:off x="2817504" y="4983017"/>
            <a:ext cx="141538" cy="209922"/>
          </a:xfrm>
          <a:prstGeom prst="cube">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8339388A-3F3A-4282-BFAC-4F80C1A6E1D7}"/>
              </a:ext>
            </a:extLst>
          </p:cNvPr>
          <p:cNvCxnSpPr/>
          <p:nvPr/>
        </p:nvCxnSpPr>
        <p:spPr>
          <a:xfrm>
            <a:off x="3238256" y="5022769"/>
            <a:ext cx="5862" cy="34778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A979CA28-F431-4CBA-8C7E-F9F5100008CA}"/>
              </a:ext>
            </a:extLst>
          </p:cNvPr>
          <p:cNvCxnSpPr/>
          <p:nvPr/>
        </p:nvCxnSpPr>
        <p:spPr>
          <a:xfrm>
            <a:off x="2951285" y="5028873"/>
            <a:ext cx="396631" cy="5861"/>
          </a:xfrm>
          <a:prstGeom prst="straightConnector1">
            <a:avLst/>
          </a:prstGeom>
          <a:ln>
            <a:prstDash val="dash"/>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864E3688-41B2-4F11-B898-F0888DE9C987}"/>
              </a:ext>
            </a:extLst>
          </p:cNvPr>
          <p:cNvCxnSpPr>
            <a:cxnSpLocks/>
          </p:cNvCxnSpPr>
          <p:nvPr/>
        </p:nvCxnSpPr>
        <p:spPr>
          <a:xfrm>
            <a:off x="2931746" y="5361026"/>
            <a:ext cx="396631" cy="5861"/>
          </a:xfrm>
          <a:prstGeom prst="straightConnector1">
            <a:avLst/>
          </a:prstGeom>
          <a:ln>
            <a:prstDash val="dash"/>
          </a:ln>
        </p:spPr>
        <p:style>
          <a:lnRef idx="1">
            <a:schemeClr val="dk1"/>
          </a:lnRef>
          <a:fillRef idx="0">
            <a:schemeClr val="dk1"/>
          </a:fillRef>
          <a:effectRef idx="0">
            <a:schemeClr val="dk1"/>
          </a:effectRef>
          <a:fontRef idx="minor">
            <a:schemeClr val="tx1"/>
          </a:fontRef>
        </p:style>
      </p:cxnSp>
      <p:pic>
        <p:nvPicPr>
          <p:cNvPr id="28" name="Picture 30" descr="A close up of a map&#10;&#10;Description generated with very high confidence">
            <a:extLst>
              <a:ext uri="{FF2B5EF4-FFF2-40B4-BE49-F238E27FC236}">
                <a16:creationId xmlns:a16="http://schemas.microsoft.com/office/drawing/2014/main" id="{673A2BDA-163E-4D28-A1D6-6EC5DD94D5A1}"/>
              </a:ext>
            </a:extLst>
          </p:cNvPr>
          <p:cNvPicPr>
            <a:picLocks noChangeAspect="1"/>
          </p:cNvPicPr>
          <p:nvPr/>
        </p:nvPicPr>
        <p:blipFill>
          <a:blip r:embed="rId3"/>
          <a:stretch>
            <a:fillRect/>
          </a:stretch>
        </p:blipFill>
        <p:spPr>
          <a:xfrm>
            <a:off x="6698255" y="3742291"/>
            <a:ext cx="5304622" cy="2761104"/>
          </a:xfrm>
          <a:prstGeom prst="rect">
            <a:avLst/>
          </a:prstGeom>
        </p:spPr>
      </p:pic>
      <p:pic>
        <p:nvPicPr>
          <p:cNvPr id="11" name="Picture 9" descr="A close up of a map&#10;&#10;Description generated with very high confidence">
            <a:extLst>
              <a:ext uri="{FF2B5EF4-FFF2-40B4-BE49-F238E27FC236}">
                <a16:creationId xmlns:a16="http://schemas.microsoft.com/office/drawing/2014/main" id="{4FD03D0C-BF30-483F-A13F-E2F3D4DC720F}"/>
              </a:ext>
            </a:extLst>
          </p:cNvPr>
          <p:cNvPicPr>
            <a:picLocks noChangeAspect="1"/>
          </p:cNvPicPr>
          <p:nvPr/>
        </p:nvPicPr>
        <p:blipFill>
          <a:blip r:embed="rId4"/>
          <a:stretch>
            <a:fillRect/>
          </a:stretch>
        </p:blipFill>
        <p:spPr>
          <a:xfrm>
            <a:off x="8177067" y="734027"/>
            <a:ext cx="3830198" cy="2869484"/>
          </a:xfrm>
          <a:prstGeom prst="rect">
            <a:avLst/>
          </a:prstGeom>
        </p:spPr>
      </p:pic>
    </p:spTree>
    <p:extLst>
      <p:ext uri="{BB962C8B-B14F-4D97-AF65-F5344CB8AC3E}">
        <p14:creationId xmlns:p14="http://schemas.microsoft.com/office/powerpoint/2010/main" val="28666015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AA74-9038-4CDA-86E6-9071DEA35F6F}"/>
              </a:ext>
            </a:extLst>
          </p:cNvPr>
          <p:cNvSpPr>
            <a:spLocks noGrp="1"/>
          </p:cNvSpPr>
          <p:nvPr>
            <p:ph type="title"/>
          </p:nvPr>
        </p:nvSpPr>
        <p:spPr>
          <a:xfrm>
            <a:off x="1038665" y="61912"/>
            <a:ext cx="10058400" cy="775280"/>
          </a:xfrm>
        </p:spPr>
        <p:txBody>
          <a:bodyPr>
            <a:normAutofit fontScale="90000"/>
          </a:bodyPr>
          <a:lstStyle/>
          <a:p>
            <a:r>
              <a:rPr lang="en-US"/>
              <a:t>Sensing– Performance Characterization</a:t>
            </a:r>
          </a:p>
        </p:txBody>
      </p:sp>
      <p:sp>
        <p:nvSpPr>
          <p:cNvPr id="4" name="Slide Number Placeholder 3">
            <a:extLst>
              <a:ext uri="{FF2B5EF4-FFF2-40B4-BE49-F238E27FC236}">
                <a16:creationId xmlns:a16="http://schemas.microsoft.com/office/drawing/2014/main" id="{743B2E55-D733-42A5-A001-6A087033563C}"/>
              </a:ext>
            </a:extLst>
          </p:cNvPr>
          <p:cNvSpPr>
            <a:spLocks noGrp="1"/>
          </p:cNvSpPr>
          <p:nvPr>
            <p:ph type="sldNum" sz="quarter" idx="12"/>
          </p:nvPr>
        </p:nvSpPr>
        <p:spPr/>
        <p:txBody>
          <a:bodyPr/>
          <a:lstStyle/>
          <a:p>
            <a:fld id="{13C20B66-9CB3-4B57-BCF5-80EC90ADA063}" type="slidenum">
              <a:rPr lang="en-US" smtClean="0"/>
              <a:t>89</a:t>
            </a:fld>
            <a:endParaRPr lang="en-US"/>
          </a:p>
        </p:txBody>
      </p:sp>
      <p:sp>
        <p:nvSpPr>
          <p:cNvPr id="5" name="Date Placeholder 4">
            <a:extLst>
              <a:ext uri="{FF2B5EF4-FFF2-40B4-BE49-F238E27FC236}">
                <a16:creationId xmlns:a16="http://schemas.microsoft.com/office/drawing/2014/main" id="{E6BFFAF5-3F3F-4DE4-8E36-E32CA2085F1B}"/>
              </a:ext>
            </a:extLst>
          </p:cNvPr>
          <p:cNvSpPr>
            <a:spLocks noGrp="1"/>
          </p:cNvSpPr>
          <p:nvPr>
            <p:ph type="dt" sz="half" idx="2"/>
          </p:nvPr>
        </p:nvSpPr>
        <p:spPr/>
        <p:txBody>
          <a:bodyPr/>
          <a:lstStyle/>
          <a:p>
            <a:r>
              <a:rPr lang="en-US"/>
              <a:t>March 2019</a:t>
            </a:r>
          </a:p>
        </p:txBody>
      </p:sp>
      <p:graphicFrame>
        <p:nvGraphicFramePr>
          <p:cNvPr id="10" name="Content Placeholder 5">
            <a:extLst>
              <a:ext uri="{FF2B5EF4-FFF2-40B4-BE49-F238E27FC236}">
                <a16:creationId xmlns:a16="http://schemas.microsoft.com/office/drawing/2014/main" id="{687253DB-BBDC-4AEE-A45F-019AA8423C97}"/>
              </a:ext>
            </a:extLst>
          </p:cNvPr>
          <p:cNvGraphicFramePr>
            <a:graphicFrameLocks/>
          </p:cNvGraphicFramePr>
          <p:nvPr>
            <p:extLst>
              <p:ext uri="{D42A27DB-BD31-4B8C-83A1-F6EECF244321}">
                <p14:modId xmlns:p14="http://schemas.microsoft.com/office/powerpoint/2010/main" val="589482794"/>
              </p:ext>
            </p:extLst>
          </p:nvPr>
        </p:nvGraphicFramePr>
        <p:xfrm>
          <a:off x="166076" y="810846"/>
          <a:ext cx="11859572" cy="5916561"/>
        </p:xfrm>
        <a:graphic>
          <a:graphicData uri="http://schemas.openxmlformats.org/drawingml/2006/table">
            <a:tbl>
              <a:tblPr firstRow="1" bandRow="1">
                <a:tableStyleId>{073A0DAA-6AF3-43AB-8588-CEC1D06C72B9}</a:tableStyleId>
              </a:tblPr>
              <a:tblGrid>
                <a:gridCol w="6263612">
                  <a:extLst>
                    <a:ext uri="{9D8B030D-6E8A-4147-A177-3AD203B41FA5}">
                      <a16:colId xmlns:a16="http://schemas.microsoft.com/office/drawing/2014/main" val="4138624484"/>
                    </a:ext>
                  </a:extLst>
                </a:gridCol>
                <a:gridCol w="5595960">
                  <a:extLst>
                    <a:ext uri="{9D8B030D-6E8A-4147-A177-3AD203B41FA5}">
                      <a16:colId xmlns:a16="http://schemas.microsoft.com/office/drawing/2014/main" val="1877058294"/>
                    </a:ext>
                  </a:extLst>
                </a:gridCol>
              </a:tblGrid>
              <a:tr h="369201">
                <a:tc>
                  <a:txBody>
                    <a:bodyPr/>
                    <a:lstStyle/>
                    <a:p>
                      <a:pPr lvl="0">
                        <a:buNone/>
                      </a:pPr>
                      <a:r>
                        <a:rPr lang="en-US" sz="1600"/>
                        <a:t>Required Accuracy</a:t>
                      </a:r>
                    </a:p>
                  </a:txBody>
                  <a:tcPr/>
                </a:tc>
                <a:tc>
                  <a:txBody>
                    <a:bodyPr/>
                    <a:lstStyle/>
                    <a:p>
                      <a:r>
                        <a:rPr lang="en-US" sz="1600"/>
                        <a:t>Results</a:t>
                      </a:r>
                    </a:p>
                  </a:txBody>
                  <a:tcPr/>
                </a:tc>
                <a:extLst>
                  <a:ext uri="{0D108BD9-81ED-4DB2-BD59-A6C34878D82A}">
                    <a16:rowId xmlns:a16="http://schemas.microsoft.com/office/drawing/2014/main" val="3699020193"/>
                  </a:ext>
                </a:extLst>
              </a:tr>
              <a:tr h="816131">
                <a:tc>
                  <a:txBody>
                    <a:bodyPr/>
                    <a:lstStyle/>
                    <a:p>
                      <a:pPr marL="0" lvl="0" indent="0">
                        <a:buNone/>
                      </a:pPr>
                      <a:r>
                        <a:rPr lang="en-US" sz="1600" b="1">
                          <a:solidFill>
                            <a:schemeClr val="tx1"/>
                          </a:solidFill>
                        </a:rPr>
                        <a:t>GPS</a:t>
                      </a:r>
                      <a:r>
                        <a:rPr lang="en-US" sz="1600" b="0">
                          <a:solidFill>
                            <a:schemeClr val="tx1"/>
                          </a:solidFill>
                        </a:rPr>
                        <a:t> must have an error &lt;</a:t>
                      </a:r>
                      <a:r>
                        <a:rPr lang="en-US" sz="1600" b="1">
                          <a:solidFill>
                            <a:schemeClr val="tx1"/>
                          </a:solidFill>
                        </a:rPr>
                        <a:t> 5 m </a:t>
                      </a:r>
                      <a:r>
                        <a:rPr lang="en-US" sz="1600" b="0">
                          <a:solidFill>
                            <a:schemeClr val="tx1"/>
                          </a:solidFill>
                        </a:rPr>
                        <a:t>(requirement based)</a:t>
                      </a:r>
                      <a:endParaRPr lang="en-US" sz="1600" b="1">
                        <a:solidFill>
                          <a:schemeClr val="tx1"/>
                        </a:solidFill>
                      </a:endParaRPr>
                    </a:p>
                  </a:txBody>
                  <a:tcPr/>
                </a:tc>
                <a:tc>
                  <a:txBody>
                    <a:bodyPr/>
                    <a:lstStyle/>
                    <a:p>
                      <a:pPr marL="0" lvl="0" indent="0">
                        <a:buNone/>
                      </a:pPr>
                      <a:r>
                        <a:rPr lang="en-US" sz="1600" b="1">
                          <a:solidFill>
                            <a:schemeClr val="tx1"/>
                          </a:solidFill>
                        </a:rPr>
                        <a:t>Measured Accuracy:</a:t>
                      </a:r>
                    </a:p>
                    <a:p>
                      <a:pPr marL="742950" lvl="1" indent="-285750">
                        <a:buFont typeface="Arial"/>
                        <a:buChar char="•"/>
                      </a:pPr>
                      <a:r>
                        <a:rPr lang="en-US" sz="1600" b="0">
                          <a:solidFill>
                            <a:schemeClr val="tx1"/>
                          </a:solidFill>
                        </a:rPr>
                        <a:t>Without correction: </a:t>
                      </a:r>
                      <a:r>
                        <a:rPr lang="en-US" sz="1600" b="1" i="0" u="none" strike="noStrike" noProof="0">
                          <a:solidFill>
                            <a:srgbClr val="00B050"/>
                          </a:solidFill>
                          <a:latin typeface="Arial"/>
                        </a:rPr>
                        <a:t>1.26 +/-  0.01 m</a:t>
                      </a:r>
                    </a:p>
                    <a:p>
                      <a:pPr marL="742950" lvl="1" indent="-285750">
                        <a:buFont typeface="Arial"/>
                        <a:buChar char="•"/>
                      </a:pPr>
                      <a:r>
                        <a:rPr lang="en-US" sz="1600" b="0">
                          <a:solidFill>
                            <a:schemeClr val="tx1"/>
                          </a:solidFill>
                        </a:rPr>
                        <a:t>With correction: </a:t>
                      </a:r>
                      <a:r>
                        <a:rPr lang="en-US" sz="1600" b="1" i="0" u="none" strike="noStrike" noProof="0">
                          <a:solidFill>
                            <a:srgbClr val="00B050"/>
                          </a:solidFill>
                          <a:latin typeface="Arial"/>
                        </a:rPr>
                        <a:t>1.79 +/-  0.01 m</a:t>
                      </a:r>
                      <a:endParaRPr lang="en-US" sz="1600" b="1">
                        <a:solidFill>
                          <a:srgbClr val="00B050"/>
                        </a:solidFill>
                      </a:endParaRPr>
                    </a:p>
                  </a:txBody>
                  <a:tcPr/>
                </a:tc>
                <a:extLst>
                  <a:ext uri="{0D108BD9-81ED-4DB2-BD59-A6C34878D82A}">
                    <a16:rowId xmlns:a16="http://schemas.microsoft.com/office/drawing/2014/main" val="3635560954"/>
                  </a:ext>
                </a:extLst>
              </a:tr>
              <a:tr h="816131">
                <a:tc>
                  <a:txBody>
                    <a:bodyPr/>
                    <a:lstStyle/>
                    <a:p>
                      <a:pPr marL="0" lvl="0" indent="0" algn="l">
                        <a:lnSpc>
                          <a:spcPct val="100000"/>
                        </a:lnSpc>
                        <a:spcBef>
                          <a:spcPts val="0"/>
                        </a:spcBef>
                        <a:spcAft>
                          <a:spcPts val="0"/>
                        </a:spcAft>
                        <a:buNone/>
                      </a:pPr>
                      <a:r>
                        <a:rPr lang="en-US" sz="1600" b="0" i="0" u="none" strike="noStrike" noProof="0">
                          <a:solidFill>
                            <a:schemeClr val="tx1"/>
                          </a:solidFill>
                          <a:latin typeface="Arial"/>
                        </a:rPr>
                        <a:t>CSR stops at least 8 times (6 slopes, 2 discontinuities) which is ~ every 31 m</a:t>
                      </a:r>
                      <a:endParaRPr lang="en-US"/>
                    </a:p>
                    <a:p>
                      <a:pPr marL="0" lvl="0" indent="0" algn="l">
                        <a:lnSpc>
                          <a:spcPct val="100000"/>
                        </a:lnSpc>
                        <a:spcBef>
                          <a:spcPts val="0"/>
                        </a:spcBef>
                        <a:spcAft>
                          <a:spcPts val="0"/>
                        </a:spcAft>
                        <a:buNone/>
                      </a:pPr>
                      <a:r>
                        <a:rPr lang="en-US" sz="1600" b="1">
                          <a:solidFill>
                            <a:schemeClr val="tx1"/>
                          </a:solidFill>
                        </a:rPr>
                        <a:t>Magnetometer</a:t>
                      </a:r>
                      <a:r>
                        <a:rPr lang="en-US" sz="1600" b="0">
                          <a:solidFill>
                            <a:schemeClr val="tx1"/>
                          </a:solidFill>
                        </a:rPr>
                        <a:t> must have at least an </a:t>
                      </a:r>
                      <a:r>
                        <a:rPr lang="en-US" sz="1600" b="1" i="0" u="none" strike="noStrike" noProof="0">
                          <a:solidFill>
                            <a:schemeClr val="tx1"/>
                          </a:solidFill>
                          <a:latin typeface="Arial"/>
                        </a:rPr>
                        <a:t>2.29° &lt; </a:t>
                      </a:r>
                      <a:r>
                        <a:rPr lang="en-US" sz="1600" b="0">
                          <a:solidFill>
                            <a:schemeClr val="tx1"/>
                          </a:solidFill>
                        </a:rPr>
                        <a:t>accuracy &lt; </a:t>
                      </a:r>
                      <a:r>
                        <a:rPr lang="en-US" sz="1600" b="1">
                          <a:solidFill>
                            <a:schemeClr val="tx1"/>
                          </a:solidFill>
                        </a:rPr>
                        <a:t>18.32°</a:t>
                      </a:r>
                      <a:endParaRPr lang="en-US" sz="1600" b="1" i="0" u="none" strike="noStrike" noProof="0">
                        <a:latin typeface="Arial"/>
                      </a:endParaRPr>
                    </a:p>
                    <a:p>
                      <a:pPr marL="0" lvl="0" indent="0" algn="l">
                        <a:lnSpc>
                          <a:spcPct val="100000"/>
                        </a:lnSpc>
                        <a:spcBef>
                          <a:spcPts val="0"/>
                        </a:spcBef>
                        <a:spcAft>
                          <a:spcPts val="0"/>
                        </a:spcAft>
                        <a:buNone/>
                      </a:pPr>
                      <a:endParaRPr lang="en-US" sz="1600" b="0">
                        <a:solidFill>
                          <a:schemeClr val="tx1"/>
                        </a:solidFill>
                      </a:endParaRPr>
                    </a:p>
                    <a:p>
                      <a:pPr marL="0" lvl="0" indent="0">
                        <a:buNone/>
                      </a:pPr>
                      <a:endParaRPr lang="en-US" sz="1600" b="1">
                        <a:solidFill>
                          <a:schemeClr val="tx1"/>
                        </a:solidFill>
                      </a:endParaRPr>
                    </a:p>
                    <a:p>
                      <a:pPr marL="0" lvl="0" indent="0">
                        <a:buNone/>
                      </a:pPr>
                      <a:endParaRPr lang="en-US" sz="1600" b="1">
                        <a:solidFill>
                          <a:schemeClr val="tx1"/>
                        </a:solidFill>
                      </a:endParaRPr>
                    </a:p>
                    <a:p>
                      <a:pPr marL="0" lvl="0" indent="0">
                        <a:buNone/>
                      </a:pPr>
                      <a:endParaRPr lang="en-US" sz="1600" b="1">
                        <a:solidFill>
                          <a:schemeClr val="tx1"/>
                        </a:solidFill>
                      </a:endParaRPr>
                    </a:p>
                    <a:p>
                      <a:pPr marL="0" lvl="0" indent="0">
                        <a:buNone/>
                      </a:pPr>
                      <a:endParaRPr lang="en-US" sz="1600" b="1">
                        <a:solidFill>
                          <a:schemeClr val="tx1"/>
                        </a:solidFill>
                      </a:endParaRPr>
                    </a:p>
                    <a:p>
                      <a:pPr marL="0" lvl="0" indent="0">
                        <a:buNone/>
                      </a:pPr>
                      <a:endParaRPr lang="en-US" sz="1600" b="1">
                        <a:solidFill>
                          <a:schemeClr val="tx1"/>
                        </a:solidFill>
                      </a:endParaRPr>
                    </a:p>
                    <a:p>
                      <a:pPr marL="0" lvl="0" indent="0">
                        <a:buNone/>
                      </a:pPr>
                      <a:endParaRPr lang="en-US" sz="1600" b="1">
                        <a:solidFill>
                          <a:schemeClr val="tx1"/>
                        </a:solidFill>
                      </a:endParaRPr>
                    </a:p>
                    <a:p>
                      <a:pPr marL="0" lvl="0" indent="0">
                        <a:buNone/>
                      </a:pPr>
                      <a:endParaRPr lang="en-US" sz="1600" b="1">
                        <a:solidFill>
                          <a:schemeClr val="tx1"/>
                        </a:solidFill>
                      </a:endParaRPr>
                    </a:p>
                    <a:p>
                      <a:pPr marL="0" lvl="0" indent="0">
                        <a:buNone/>
                      </a:pPr>
                      <a:endParaRPr lang="en-US" sz="1600" b="1">
                        <a:solidFill>
                          <a:schemeClr val="tx1"/>
                        </a:solidFill>
                      </a:endParaRPr>
                    </a:p>
                    <a:p>
                      <a:pPr marL="0" lvl="0" indent="0">
                        <a:buNone/>
                      </a:pPr>
                      <a:endParaRPr lang="en-US" sz="1600" b="1">
                        <a:solidFill>
                          <a:schemeClr val="tx1"/>
                        </a:solidFill>
                      </a:endParaRPr>
                    </a:p>
                    <a:p>
                      <a:pPr marL="0" lvl="0" indent="0">
                        <a:buNone/>
                      </a:pPr>
                      <a:endParaRPr lang="en-US" sz="1600" b="1">
                        <a:solidFill>
                          <a:schemeClr val="tx1"/>
                        </a:solidFill>
                      </a:endParaRPr>
                    </a:p>
                    <a:p>
                      <a:pPr marL="0" lvl="0" indent="0">
                        <a:buNone/>
                      </a:pPr>
                      <a:endParaRPr lang="en-US" sz="1600" b="1">
                        <a:solidFill>
                          <a:schemeClr val="tx1"/>
                        </a:solidFill>
                      </a:endParaRPr>
                    </a:p>
                    <a:p>
                      <a:pPr marL="0" lvl="0" indent="0">
                        <a:buNone/>
                      </a:pPr>
                      <a:endParaRPr lang="en-US" sz="1600" b="1">
                        <a:solidFill>
                          <a:schemeClr val="tx1"/>
                        </a:solidFill>
                      </a:endParaRPr>
                    </a:p>
                    <a:p>
                      <a:pPr marL="0" lvl="0" indent="0">
                        <a:buNone/>
                      </a:pPr>
                      <a:endParaRPr lang="en-US" sz="1600" b="1">
                        <a:solidFill>
                          <a:schemeClr val="tx1"/>
                        </a:solidFill>
                      </a:endParaRPr>
                    </a:p>
                    <a:p>
                      <a:pPr marL="0" lvl="0" indent="0">
                        <a:buNone/>
                      </a:pPr>
                      <a:endParaRPr lang="en-US" sz="1600" b="1">
                        <a:solidFill>
                          <a:schemeClr val="tx1"/>
                        </a:solidFill>
                      </a:endParaRPr>
                    </a:p>
                    <a:p>
                      <a:pPr marL="0" lvl="0" indent="0">
                        <a:buNone/>
                      </a:pPr>
                      <a:endParaRPr lang="en-US" sz="1600" b="1">
                        <a:solidFill>
                          <a:schemeClr val="tx1"/>
                        </a:solidFill>
                      </a:endParaRPr>
                    </a:p>
                  </a:txBody>
                  <a:tcPr/>
                </a:tc>
                <a:tc>
                  <a:txBody>
                    <a:bodyPr/>
                    <a:lstStyle/>
                    <a:p>
                      <a:pPr marL="0" lvl="0" indent="0">
                        <a:buNone/>
                      </a:pPr>
                      <a:r>
                        <a:rPr lang="el-GR" sz="1600" b="1" i="0" u="none" strike="noStrike" noProof="0" err="1">
                          <a:solidFill>
                            <a:srgbClr val="000000"/>
                          </a:solidFill>
                          <a:latin typeface="Arial"/>
                        </a:rPr>
                        <a:t>Measured</a:t>
                      </a:r>
                      <a:r>
                        <a:rPr lang="el-GR" sz="1600" b="1" i="0" u="none" strike="noStrike" noProof="0">
                          <a:solidFill>
                            <a:srgbClr val="000000"/>
                          </a:solidFill>
                          <a:latin typeface="Arial"/>
                        </a:rPr>
                        <a:t> </a:t>
                      </a:r>
                      <a:r>
                        <a:rPr lang="el-GR" sz="1600" b="1" i="0" u="none" strike="noStrike" noProof="0" err="1">
                          <a:solidFill>
                            <a:srgbClr val="000000"/>
                          </a:solidFill>
                          <a:latin typeface="Arial"/>
                        </a:rPr>
                        <a:t>Accuracy</a:t>
                      </a:r>
                      <a:r>
                        <a:rPr lang="el-GR" sz="1600" b="1" i="0" u="none" strike="noStrike" noProof="0">
                          <a:solidFill>
                            <a:srgbClr val="000000"/>
                          </a:solidFill>
                          <a:latin typeface="Arial"/>
                        </a:rPr>
                        <a:t>:</a:t>
                      </a:r>
                      <a:endParaRPr lang="el-GR" sz="1600" b="0" i="0" u="none" strike="noStrike" noProof="0">
                        <a:solidFill>
                          <a:srgbClr val="000000"/>
                        </a:solidFill>
                        <a:latin typeface="Arial"/>
                      </a:endParaRPr>
                    </a:p>
                    <a:p>
                      <a:pPr marL="742950" lvl="1" indent="-285750">
                        <a:buFont typeface="Arial"/>
                        <a:buChar char="•"/>
                      </a:pPr>
                      <a:r>
                        <a:rPr lang="el-GR" sz="1600" b="0" i="0" u="none" strike="noStrike" noProof="0">
                          <a:solidFill>
                            <a:srgbClr val="000000"/>
                          </a:solidFill>
                          <a:latin typeface="Arial"/>
                        </a:rPr>
                        <a:t>STD: 1.27°</a:t>
                      </a:r>
                    </a:p>
                  </a:txBody>
                  <a:tcPr/>
                </a:tc>
                <a:extLst>
                  <a:ext uri="{0D108BD9-81ED-4DB2-BD59-A6C34878D82A}">
                    <a16:rowId xmlns:a16="http://schemas.microsoft.com/office/drawing/2014/main" val="3944915977"/>
                  </a:ext>
                </a:extLst>
              </a:tr>
            </a:tbl>
          </a:graphicData>
        </a:graphic>
      </p:graphicFrame>
      <p:cxnSp>
        <p:nvCxnSpPr>
          <p:cNvPr id="3" name="Straight Arrow Connector 2">
            <a:extLst>
              <a:ext uri="{FF2B5EF4-FFF2-40B4-BE49-F238E27FC236}">
                <a16:creationId xmlns:a16="http://schemas.microsoft.com/office/drawing/2014/main" id="{639B26CA-3E9B-48B2-86C0-63A77B6B4D9E}"/>
              </a:ext>
            </a:extLst>
          </p:cNvPr>
          <p:cNvCxnSpPr/>
          <p:nvPr/>
        </p:nvCxnSpPr>
        <p:spPr>
          <a:xfrm>
            <a:off x="958415" y="3362725"/>
            <a:ext cx="742681" cy="2374004"/>
          </a:xfrm>
          <a:prstGeom prst="straightConnector1">
            <a:avLst/>
          </a:prstGeom>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847A68D5-E2EA-464D-8D4E-FEA36802E55A}"/>
              </a:ext>
            </a:extLst>
          </p:cNvPr>
          <p:cNvCxnSpPr>
            <a:cxnSpLocks/>
          </p:cNvCxnSpPr>
          <p:nvPr/>
        </p:nvCxnSpPr>
        <p:spPr>
          <a:xfrm flipH="1">
            <a:off x="1692630" y="3357271"/>
            <a:ext cx="706192" cy="2374003"/>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FC856477-80CA-4079-BB3C-3B48058F60EF}"/>
              </a:ext>
            </a:extLst>
          </p:cNvPr>
          <p:cNvCxnSpPr>
            <a:cxnSpLocks/>
          </p:cNvCxnSpPr>
          <p:nvPr/>
        </p:nvCxnSpPr>
        <p:spPr>
          <a:xfrm>
            <a:off x="958415" y="3362724"/>
            <a:ext cx="1461749" cy="2146"/>
          </a:xfrm>
          <a:prstGeom prst="straightConnector1">
            <a:avLst/>
          </a:prstGeom>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302C583A-EF07-4569-9884-346A4506DEBC}"/>
              </a:ext>
            </a:extLst>
          </p:cNvPr>
          <p:cNvSpPr/>
          <p:nvPr/>
        </p:nvSpPr>
        <p:spPr>
          <a:xfrm>
            <a:off x="1585309" y="5642017"/>
            <a:ext cx="206062" cy="1738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8F011555-0F36-412C-9A04-5274CA35D42B}"/>
              </a:ext>
            </a:extLst>
          </p:cNvPr>
          <p:cNvCxnSpPr/>
          <p:nvPr/>
        </p:nvCxnSpPr>
        <p:spPr>
          <a:xfrm>
            <a:off x="1663789" y="3402299"/>
            <a:ext cx="23611" cy="2331076"/>
          </a:xfrm>
          <a:prstGeom prst="straightConnector1">
            <a:avLst/>
          </a:prstGeom>
          <a:ln>
            <a:prstDash val="dash"/>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D5125F5B-F3E6-426F-9095-56B3652DE402}"/>
              </a:ext>
            </a:extLst>
          </p:cNvPr>
          <p:cNvSpPr txBox="1"/>
          <p:nvPr/>
        </p:nvSpPr>
        <p:spPr>
          <a:xfrm>
            <a:off x="1815250" y="5609013"/>
            <a:ext cx="564524"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t>CSR</a:t>
            </a:r>
          </a:p>
        </p:txBody>
      </p:sp>
      <p:sp>
        <p:nvSpPr>
          <p:cNvPr id="14" name="TextBox 13">
            <a:extLst>
              <a:ext uri="{FF2B5EF4-FFF2-40B4-BE49-F238E27FC236}">
                <a16:creationId xmlns:a16="http://schemas.microsoft.com/office/drawing/2014/main" id="{A3CA60B7-1B18-4BF8-B10A-9968FB88C03A}"/>
              </a:ext>
            </a:extLst>
          </p:cNvPr>
          <p:cNvSpPr txBox="1"/>
          <p:nvPr/>
        </p:nvSpPr>
        <p:spPr>
          <a:xfrm>
            <a:off x="1697193" y="4127942"/>
            <a:ext cx="264017"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t>x</a:t>
            </a:r>
          </a:p>
        </p:txBody>
      </p:sp>
      <p:sp>
        <p:nvSpPr>
          <p:cNvPr id="13" name="Star: 5 Points 12">
            <a:extLst>
              <a:ext uri="{FF2B5EF4-FFF2-40B4-BE49-F238E27FC236}">
                <a16:creationId xmlns:a16="http://schemas.microsoft.com/office/drawing/2014/main" id="{5AD8732C-6847-4869-BC1D-D67F0765AF8B}"/>
              </a:ext>
            </a:extLst>
          </p:cNvPr>
          <p:cNvSpPr/>
          <p:nvPr/>
        </p:nvSpPr>
        <p:spPr>
          <a:xfrm>
            <a:off x="1545062" y="3251375"/>
            <a:ext cx="248992" cy="227527"/>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95BCFC6-5B6A-4EE1-A17E-E051052661D2}"/>
              </a:ext>
            </a:extLst>
          </p:cNvPr>
          <p:cNvSpPr txBox="1"/>
          <p:nvPr/>
        </p:nvSpPr>
        <p:spPr>
          <a:xfrm>
            <a:off x="1407419" y="2979577"/>
            <a:ext cx="564524"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t>LOI</a:t>
            </a:r>
          </a:p>
        </p:txBody>
      </p:sp>
      <p:sp>
        <p:nvSpPr>
          <p:cNvPr id="18" name="TextBox 17">
            <a:extLst>
              <a:ext uri="{FF2B5EF4-FFF2-40B4-BE49-F238E27FC236}">
                <a16:creationId xmlns:a16="http://schemas.microsoft.com/office/drawing/2014/main" id="{24F1CC77-762A-4776-AB91-827AE0B4F729}"/>
              </a:ext>
            </a:extLst>
          </p:cNvPr>
          <p:cNvSpPr txBox="1"/>
          <p:nvPr/>
        </p:nvSpPr>
        <p:spPr>
          <a:xfrm>
            <a:off x="1836714" y="3398140"/>
            <a:ext cx="575257"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Arial"/>
              </a:rPr>
              <a:t>5 m</a:t>
            </a:r>
          </a:p>
        </p:txBody>
      </p:sp>
      <p:sp>
        <p:nvSpPr>
          <p:cNvPr id="19" name="TextBox 18">
            <a:extLst>
              <a:ext uri="{FF2B5EF4-FFF2-40B4-BE49-F238E27FC236}">
                <a16:creationId xmlns:a16="http://schemas.microsoft.com/office/drawing/2014/main" id="{C770AD51-EE82-4E54-A42F-B900D72F3220}"/>
              </a:ext>
            </a:extLst>
          </p:cNvPr>
          <p:cNvSpPr txBox="1"/>
          <p:nvPr/>
        </p:nvSpPr>
        <p:spPr>
          <a:xfrm>
            <a:off x="1085446" y="3398140"/>
            <a:ext cx="575257"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Arial"/>
              </a:rPr>
              <a:t>5 m</a:t>
            </a:r>
          </a:p>
        </p:txBody>
      </p:sp>
      <p:sp>
        <p:nvSpPr>
          <p:cNvPr id="15" name="Arc 14">
            <a:extLst>
              <a:ext uri="{FF2B5EF4-FFF2-40B4-BE49-F238E27FC236}">
                <a16:creationId xmlns:a16="http://schemas.microsoft.com/office/drawing/2014/main" id="{A289EBB0-31CE-44A9-A23D-DAB88E05D05F}"/>
              </a:ext>
            </a:extLst>
          </p:cNvPr>
          <p:cNvSpPr/>
          <p:nvPr/>
        </p:nvSpPr>
        <p:spPr>
          <a:xfrm rot="19140000">
            <a:off x="1509777" y="5236449"/>
            <a:ext cx="334852" cy="334852"/>
          </a:xfrm>
          <a:prstGeom prst="arc">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A77132E0-4BF5-4FE1-9DD8-5C24BBECBECF}"/>
              </a:ext>
            </a:extLst>
          </p:cNvPr>
          <p:cNvSpPr txBox="1"/>
          <p:nvPr/>
        </p:nvSpPr>
        <p:spPr>
          <a:xfrm>
            <a:off x="1628104" y="4949642"/>
            <a:ext cx="339144"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l-GR"/>
              <a:t>θ</a:t>
            </a:r>
            <a:endParaRPr lang="en-US"/>
          </a:p>
        </p:txBody>
      </p:sp>
      <p:pic>
        <p:nvPicPr>
          <p:cNvPr id="24" name="Picture 24" descr="A close up of a logo&#10;&#10;Description generated with very high confidence">
            <a:extLst>
              <a:ext uri="{FF2B5EF4-FFF2-40B4-BE49-F238E27FC236}">
                <a16:creationId xmlns:a16="http://schemas.microsoft.com/office/drawing/2014/main" id="{FFF792A5-E814-49F2-BD5E-CA2EFF829EF1}"/>
              </a:ext>
            </a:extLst>
          </p:cNvPr>
          <p:cNvPicPr>
            <a:picLocks noChangeAspect="1"/>
          </p:cNvPicPr>
          <p:nvPr/>
        </p:nvPicPr>
        <p:blipFill>
          <a:blip r:embed="rId3"/>
          <a:stretch>
            <a:fillRect/>
          </a:stretch>
        </p:blipFill>
        <p:spPr>
          <a:xfrm>
            <a:off x="3234225" y="3267685"/>
            <a:ext cx="1952625" cy="1514475"/>
          </a:xfrm>
          <a:prstGeom prst="rect">
            <a:avLst/>
          </a:prstGeom>
        </p:spPr>
      </p:pic>
      <p:sp>
        <p:nvSpPr>
          <p:cNvPr id="26" name="TextBox 25">
            <a:extLst>
              <a:ext uri="{FF2B5EF4-FFF2-40B4-BE49-F238E27FC236}">
                <a16:creationId xmlns:a16="http://schemas.microsoft.com/office/drawing/2014/main" id="{0664F843-E43F-46DB-92C0-3FDAA5965558}"/>
              </a:ext>
            </a:extLst>
          </p:cNvPr>
          <p:cNvSpPr txBox="1"/>
          <p:nvPr/>
        </p:nvSpPr>
        <p:spPr>
          <a:xfrm>
            <a:off x="3161323" y="4499707"/>
            <a:ext cx="2196123" cy="80021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At x = 250 m</a:t>
            </a:r>
            <a:r>
              <a:rPr lang="en-US" sz="1400">
                <a:cs typeface="Arial"/>
              </a:rPr>
              <a:t>, </a:t>
            </a:r>
            <a:r>
              <a:rPr lang="el-GR" sz="1400">
                <a:cs typeface="Arial"/>
              </a:rPr>
              <a:t>Θ = 2.29</a:t>
            </a:r>
            <a:r>
              <a:rPr lang="en-US">
                <a:cs typeface="Arial"/>
              </a:rPr>
              <a:t>°</a:t>
            </a:r>
          </a:p>
          <a:p>
            <a:r>
              <a:rPr lang="en-US" sz="1400">
                <a:cs typeface="Arial"/>
              </a:rPr>
              <a:t>At x = 31 m, </a:t>
            </a:r>
            <a:r>
              <a:rPr lang="el-GR" sz="1400">
                <a:cs typeface="Arial"/>
              </a:rPr>
              <a:t>Θ = 18.32</a:t>
            </a:r>
            <a:r>
              <a:rPr lang="en-US" sz="1400">
                <a:cs typeface="Arial"/>
              </a:rPr>
              <a:t>°</a:t>
            </a:r>
          </a:p>
          <a:p>
            <a:endParaRPr lang="en-US" sz="1400">
              <a:cs typeface="Arial"/>
            </a:endParaRPr>
          </a:p>
        </p:txBody>
      </p:sp>
      <p:pic>
        <p:nvPicPr>
          <p:cNvPr id="12" name="Picture 15" descr="A screenshot of a social media post&#10;&#10;Description generated with very high confidence">
            <a:extLst>
              <a:ext uri="{FF2B5EF4-FFF2-40B4-BE49-F238E27FC236}">
                <a16:creationId xmlns:a16="http://schemas.microsoft.com/office/drawing/2014/main" id="{11E52DE9-2812-4A8B-9116-54156B3C0A7C}"/>
              </a:ext>
            </a:extLst>
          </p:cNvPr>
          <p:cNvPicPr>
            <a:picLocks noChangeAspect="1"/>
          </p:cNvPicPr>
          <p:nvPr/>
        </p:nvPicPr>
        <p:blipFill>
          <a:blip r:embed="rId4"/>
          <a:stretch>
            <a:fillRect/>
          </a:stretch>
        </p:blipFill>
        <p:spPr>
          <a:xfrm>
            <a:off x="6576473" y="2633155"/>
            <a:ext cx="5125655" cy="3841830"/>
          </a:xfrm>
          <a:prstGeom prst="rect">
            <a:avLst/>
          </a:prstGeom>
        </p:spPr>
      </p:pic>
    </p:spTree>
    <p:extLst>
      <p:ext uri="{BB962C8B-B14F-4D97-AF65-F5344CB8AC3E}">
        <p14:creationId xmlns:p14="http://schemas.microsoft.com/office/powerpoint/2010/main" val="2845192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6652C-2285-4A90-86D4-BC21CCD7692D}"/>
              </a:ext>
            </a:extLst>
          </p:cNvPr>
          <p:cNvSpPr>
            <a:spLocks noGrp="1"/>
          </p:cNvSpPr>
          <p:nvPr>
            <p:ph type="title"/>
          </p:nvPr>
        </p:nvSpPr>
        <p:spPr/>
        <p:txBody>
          <a:bodyPr/>
          <a:lstStyle/>
          <a:p>
            <a:r>
              <a:rPr lang="en-US"/>
              <a:t>Success Levels</a:t>
            </a:r>
          </a:p>
        </p:txBody>
      </p:sp>
      <p:graphicFrame>
        <p:nvGraphicFramePr>
          <p:cNvPr id="6" name="Content Placeholder 5">
            <a:extLst>
              <a:ext uri="{FF2B5EF4-FFF2-40B4-BE49-F238E27FC236}">
                <a16:creationId xmlns:a16="http://schemas.microsoft.com/office/drawing/2014/main" id="{A0F50BEA-5311-4CE6-AC43-D261EEE12291}"/>
              </a:ext>
            </a:extLst>
          </p:cNvPr>
          <p:cNvGraphicFramePr>
            <a:graphicFrameLocks noGrp="1"/>
          </p:cNvGraphicFramePr>
          <p:nvPr>
            <p:ph idx="1"/>
            <p:extLst>
              <p:ext uri="{D42A27DB-BD31-4B8C-83A1-F6EECF244321}">
                <p14:modId xmlns:p14="http://schemas.microsoft.com/office/powerpoint/2010/main" val="1118757053"/>
              </p:ext>
            </p:extLst>
          </p:nvPr>
        </p:nvGraphicFramePr>
        <p:xfrm>
          <a:off x="596348" y="1139825"/>
          <a:ext cx="10972799" cy="4942840"/>
        </p:xfrm>
        <a:graphic>
          <a:graphicData uri="http://schemas.openxmlformats.org/drawingml/2006/table">
            <a:tbl>
              <a:tblPr firstRow="1" bandRow="1">
                <a:tableStyleId>{073A0DAA-6AF3-43AB-8588-CEC1D06C72B9}</a:tableStyleId>
              </a:tblPr>
              <a:tblGrid>
                <a:gridCol w="1871179">
                  <a:extLst>
                    <a:ext uri="{9D8B030D-6E8A-4147-A177-3AD203B41FA5}">
                      <a16:colId xmlns:a16="http://schemas.microsoft.com/office/drawing/2014/main" val="3621921507"/>
                    </a:ext>
                  </a:extLst>
                </a:gridCol>
                <a:gridCol w="3615220">
                  <a:extLst>
                    <a:ext uri="{9D8B030D-6E8A-4147-A177-3AD203B41FA5}">
                      <a16:colId xmlns:a16="http://schemas.microsoft.com/office/drawing/2014/main" val="1877058294"/>
                    </a:ext>
                  </a:extLst>
                </a:gridCol>
                <a:gridCol w="2743200">
                  <a:extLst>
                    <a:ext uri="{9D8B030D-6E8A-4147-A177-3AD203B41FA5}">
                      <a16:colId xmlns:a16="http://schemas.microsoft.com/office/drawing/2014/main" val="1837286224"/>
                    </a:ext>
                  </a:extLst>
                </a:gridCol>
                <a:gridCol w="2743200">
                  <a:extLst>
                    <a:ext uri="{9D8B030D-6E8A-4147-A177-3AD203B41FA5}">
                      <a16:colId xmlns:a16="http://schemas.microsoft.com/office/drawing/2014/main" val="2704163628"/>
                    </a:ext>
                  </a:extLst>
                </a:gridCol>
              </a:tblGrid>
              <a:tr h="370840">
                <a:tc>
                  <a:txBody>
                    <a:bodyPr/>
                    <a:lstStyle/>
                    <a:p>
                      <a:r>
                        <a:rPr lang="en-US" sz="1600"/>
                        <a:t>Criteria</a:t>
                      </a:r>
                    </a:p>
                  </a:txBody>
                  <a:tcPr/>
                </a:tc>
                <a:tc>
                  <a:txBody>
                    <a:bodyPr/>
                    <a:lstStyle/>
                    <a:p>
                      <a:r>
                        <a:rPr lang="en-US" sz="1600"/>
                        <a:t>Level 1</a:t>
                      </a:r>
                    </a:p>
                  </a:txBody>
                  <a:tcPr/>
                </a:tc>
                <a:tc>
                  <a:txBody>
                    <a:bodyPr/>
                    <a:lstStyle/>
                    <a:p>
                      <a:r>
                        <a:rPr lang="en-US" sz="1600"/>
                        <a:t>Level 2</a:t>
                      </a:r>
                    </a:p>
                  </a:txBody>
                  <a:tcPr/>
                </a:tc>
                <a:tc>
                  <a:txBody>
                    <a:bodyPr/>
                    <a:lstStyle/>
                    <a:p>
                      <a:r>
                        <a:rPr lang="en-US" sz="1600"/>
                        <a:t>Level 3</a:t>
                      </a:r>
                    </a:p>
                  </a:txBody>
                  <a:tcPr/>
                </a:tc>
                <a:extLst>
                  <a:ext uri="{0D108BD9-81ED-4DB2-BD59-A6C34878D82A}">
                    <a16:rowId xmlns:a16="http://schemas.microsoft.com/office/drawing/2014/main" val="3699020193"/>
                  </a:ext>
                </a:extLst>
              </a:tr>
              <a:tr h="370840">
                <a:tc>
                  <a:txBody>
                    <a:bodyPr/>
                    <a:lstStyle/>
                    <a:p>
                      <a:r>
                        <a:rPr lang="en-US" sz="1600">
                          <a:solidFill>
                            <a:schemeClr val="tx1"/>
                          </a:solidFill>
                        </a:rPr>
                        <a:t>Control</a:t>
                      </a:r>
                    </a:p>
                  </a:txBody>
                  <a:tcPr/>
                </a:tc>
                <a:tc>
                  <a:txBody>
                    <a:bodyPr/>
                    <a:lstStyle/>
                    <a:p>
                      <a:pPr marL="285750" indent="-285750">
                        <a:buFont typeface="Arial" panose="020B0604020202020204" pitchFamily="34" charset="0"/>
                        <a:buChar char="•"/>
                      </a:pPr>
                      <a:r>
                        <a:rPr lang="en-US" sz="1600">
                          <a:solidFill>
                            <a:schemeClr val="tx1"/>
                          </a:solidFill>
                        </a:rPr>
                        <a:t>The CSR shall navigate by received control commands from the GS</a:t>
                      </a:r>
                    </a:p>
                    <a:p>
                      <a:pPr marL="285750" indent="-285750">
                        <a:buFont typeface="Arial" panose="020B0604020202020204" pitchFamily="34" charset="0"/>
                        <a:buChar char="•"/>
                      </a:pPr>
                      <a:r>
                        <a:rPr lang="en-US" sz="1600">
                          <a:solidFill>
                            <a:schemeClr val="tx1"/>
                          </a:solidFill>
                        </a:rPr>
                        <a:t>The CSR shall perform a 360 ° turn</a:t>
                      </a:r>
                    </a:p>
                    <a:p>
                      <a:pPr marL="285750" indent="-285750">
                        <a:buFont typeface="Arial" panose="020B0604020202020204" pitchFamily="34" charset="0"/>
                        <a:buChar char="•"/>
                      </a:pPr>
                      <a:r>
                        <a:rPr lang="en-US" sz="1600">
                          <a:solidFill>
                            <a:schemeClr val="tx1"/>
                          </a:solidFill>
                        </a:rPr>
                        <a:t>The CSR shall drive forward and reverse</a:t>
                      </a:r>
                    </a:p>
                  </a:txBody>
                  <a:tcPr/>
                </a:tc>
                <a:tc>
                  <a:txBody>
                    <a:bodyPr/>
                    <a:lstStyle/>
                    <a:p>
                      <a:pPr marL="285750" indent="-285750">
                        <a:buFont typeface="Arial" panose="020B0604020202020204" pitchFamily="34" charset="0"/>
                        <a:buChar char="•"/>
                      </a:pPr>
                      <a:r>
                        <a:rPr lang="en-US" sz="1600" b="0">
                          <a:solidFill>
                            <a:schemeClr val="tx1"/>
                          </a:solidFill>
                        </a:rPr>
                        <a:t>The CSR shall navigate to a LOI and shall detect obstacles </a:t>
                      </a:r>
                      <a:r>
                        <a:rPr lang="en-US" sz="1600" b="0" err="1">
                          <a:solidFill>
                            <a:schemeClr val="tx1"/>
                          </a:solidFill>
                        </a:rPr>
                        <a:t>en</a:t>
                      </a:r>
                      <a:r>
                        <a:rPr lang="en-US" sz="1600" b="0">
                          <a:solidFill>
                            <a:schemeClr val="tx1"/>
                          </a:solidFill>
                        </a:rPr>
                        <a:t> route to the LOI, but manual control is needed to circumvent the obstacles.</a:t>
                      </a:r>
                    </a:p>
                  </a:txBody>
                  <a:tcPr/>
                </a:tc>
                <a:tc>
                  <a:txBody>
                    <a:bodyPr/>
                    <a:lstStyle/>
                    <a:p>
                      <a:pPr marL="285750" indent="-285750">
                        <a:buFont typeface="Arial" panose="020B0604020202020204" pitchFamily="34" charset="0"/>
                        <a:buChar char="•"/>
                      </a:pPr>
                      <a:r>
                        <a:rPr lang="en-US" sz="1600" b="0" i="0" u="none" strike="noStrike" kern="1200" baseline="0">
                          <a:solidFill>
                            <a:schemeClr val="tx1"/>
                          </a:solidFill>
                          <a:latin typeface="+mn-lt"/>
                          <a:ea typeface="+mn-ea"/>
                          <a:cs typeface="+mn-cs"/>
                        </a:rPr>
                        <a:t>The CSR shall autonomously return to the last known GPS location if connection to the GS and MR is lost.</a:t>
                      </a:r>
                    </a:p>
                    <a:p>
                      <a:pPr marL="285750" indent="-285750">
                        <a:buFont typeface="Arial" panose="020B0604020202020204" pitchFamily="34" charset="0"/>
                        <a:buChar char="•"/>
                      </a:pPr>
                      <a:endParaRPr lang="en-US" sz="1600">
                        <a:solidFill>
                          <a:schemeClr val="tx1"/>
                        </a:solidFill>
                      </a:endParaRPr>
                    </a:p>
                  </a:txBody>
                  <a:tcPr/>
                </a:tc>
                <a:extLst>
                  <a:ext uri="{0D108BD9-81ED-4DB2-BD59-A6C34878D82A}">
                    <a16:rowId xmlns:a16="http://schemas.microsoft.com/office/drawing/2014/main" val="1604767337"/>
                  </a:ext>
                </a:extLst>
              </a:tr>
              <a:tr h="370840">
                <a:tc>
                  <a:txBody>
                    <a:bodyPr/>
                    <a:lstStyle/>
                    <a:p>
                      <a:r>
                        <a:rPr lang="en-US" sz="1600">
                          <a:solidFill>
                            <a:schemeClr val="tx1"/>
                          </a:solidFill>
                        </a:rPr>
                        <a:t>Communication</a:t>
                      </a:r>
                    </a:p>
                  </a:txBody>
                  <a:tcPr/>
                </a:tc>
                <a:tc>
                  <a:txBody>
                    <a:bodyPr/>
                    <a:lstStyle/>
                    <a:p>
                      <a:pPr marL="285750" indent="-285750">
                        <a:buFont typeface="Arial" panose="020B0604020202020204" pitchFamily="34" charset="0"/>
                        <a:buChar char="•"/>
                      </a:pPr>
                      <a:r>
                        <a:rPr lang="en-US" sz="1600" b="0" i="0" u="none" strike="noStrike" kern="1200" baseline="0">
                          <a:solidFill>
                            <a:schemeClr val="tx1"/>
                          </a:solidFill>
                          <a:latin typeface="+mn-lt"/>
                          <a:ea typeface="+mn-ea"/>
                          <a:cs typeface="+mn-cs"/>
                        </a:rPr>
                        <a:t> The CSR shall verify connection to the MR/GS.</a:t>
                      </a:r>
                    </a:p>
                    <a:p>
                      <a:pPr marL="285750" indent="-285750">
                        <a:buFont typeface="Arial" panose="020B0604020202020204" pitchFamily="34" charset="0"/>
                        <a:buChar char="•"/>
                      </a:pPr>
                      <a:r>
                        <a:rPr lang="en-US" sz="1600" b="0" i="0" u="none" strike="noStrike" kern="1200" baseline="0">
                          <a:solidFill>
                            <a:schemeClr val="tx1"/>
                          </a:solidFill>
                          <a:latin typeface="+mn-lt"/>
                          <a:ea typeface="+mn-ea"/>
                          <a:cs typeface="+mn-cs"/>
                        </a:rPr>
                        <a:t> The CSR shall send at least one GPS data packet to MR/GS upon command.</a:t>
                      </a:r>
                    </a:p>
                    <a:p>
                      <a:pPr marL="285750" indent="-285750">
                        <a:buFont typeface="Arial" panose="020B0604020202020204" pitchFamily="34" charset="0"/>
                        <a:buChar char="•"/>
                      </a:pPr>
                      <a:r>
                        <a:rPr lang="en-US" sz="1600" b="0" i="0" u="none" strike="noStrike" kern="1200" baseline="0">
                          <a:solidFill>
                            <a:schemeClr val="tx1"/>
                          </a:solidFill>
                          <a:latin typeface="+mn-lt"/>
                          <a:ea typeface="+mn-ea"/>
                          <a:cs typeface="+mn-cs"/>
                        </a:rPr>
                        <a:t> The CSR shall have functional communication up to a 250 meter radius from the deployment point in an open area.</a:t>
                      </a:r>
                    </a:p>
                    <a:p>
                      <a:pPr marL="285750" indent="-285750">
                        <a:buFont typeface="Arial" panose="020B0604020202020204" pitchFamily="34" charset="0"/>
                        <a:buChar char="•"/>
                      </a:pPr>
                      <a:r>
                        <a:rPr lang="en-US" sz="1600" b="0" i="0" u="none" strike="noStrike" kern="1200" baseline="0">
                          <a:solidFill>
                            <a:schemeClr val="tx1"/>
                          </a:solidFill>
                          <a:latin typeface="+mn-lt"/>
                          <a:ea typeface="+mn-ea"/>
                          <a:cs typeface="+mn-cs"/>
                        </a:rPr>
                        <a:t> The CSR shall be able receive control commands from MR/GS</a:t>
                      </a:r>
                      <a:endParaRPr lang="en-US" sz="1600">
                        <a:solidFill>
                          <a:schemeClr val="tx1"/>
                        </a:solidFill>
                      </a:endParaRPr>
                    </a:p>
                  </a:txBody>
                  <a:tcPr/>
                </a:tc>
                <a:tc>
                  <a:txBody>
                    <a:bodyPr/>
                    <a:lstStyle/>
                    <a:p>
                      <a:pPr marL="285750" indent="-285750">
                        <a:buFont typeface="Arial" panose="020B0604020202020204" pitchFamily="34" charset="0"/>
                        <a:buChar char="•"/>
                      </a:pPr>
                      <a:r>
                        <a:rPr lang="en-US" sz="1600">
                          <a:solidFill>
                            <a:schemeClr val="tx1"/>
                          </a:solidFill>
                        </a:rPr>
                        <a:t>The CSR shall record and send waypoint locations after encountering an obstacle</a:t>
                      </a:r>
                    </a:p>
                  </a:txBody>
                  <a:tcPr/>
                </a:tc>
                <a:tc>
                  <a:txBody>
                    <a:bodyPr/>
                    <a:lstStyle/>
                    <a:p>
                      <a:pPr marL="285750" indent="-285750">
                        <a:buFont typeface="Arial" panose="020B0604020202020204" pitchFamily="34" charset="0"/>
                        <a:buChar char="•"/>
                      </a:pPr>
                      <a:r>
                        <a:rPr lang="en-US" sz="1600">
                          <a:solidFill>
                            <a:schemeClr val="tx1"/>
                          </a:solidFill>
                        </a:rPr>
                        <a:t>The CSR shall transmit continuous video feed.</a:t>
                      </a:r>
                    </a:p>
                    <a:p>
                      <a:pPr marL="285750" indent="-285750">
                        <a:buFont typeface="Arial" panose="020B0604020202020204" pitchFamily="34" charset="0"/>
                        <a:buChar char="•"/>
                      </a:pPr>
                      <a:r>
                        <a:rPr lang="en-US" sz="1600">
                          <a:solidFill>
                            <a:schemeClr val="tx1"/>
                          </a:solidFill>
                        </a:rPr>
                        <a:t>The CSR shall verify its location from the LOI within +/- 5 meters</a:t>
                      </a:r>
                    </a:p>
                    <a:p>
                      <a:pPr marL="285750" indent="-285750">
                        <a:buFont typeface="Arial" panose="020B0604020202020204" pitchFamily="34" charset="0"/>
                        <a:buChar char="•"/>
                      </a:pPr>
                      <a:r>
                        <a:rPr lang="en-US" sz="1600">
                          <a:solidFill>
                            <a:schemeClr val="tx1"/>
                          </a:solidFill>
                        </a:rPr>
                        <a:t>The CSR shall communicate through type D terrain up to a 250 meter radius from the deployment point</a:t>
                      </a:r>
                    </a:p>
                  </a:txBody>
                  <a:tcPr/>
                </a:tc>
                <a:extLst>
                  <a:ext uri="{0D108BD9-81ED-4DB2-BD59-A6C34878D82A}">
                    <a16:rowId xmlns:a16="http://schemas.microsoft.com/office/drawing/2014/main" val="2382988318"/>
                  </a:ext>
                </a:extLst>
              </a:tr>
            </a:tbl>
          </a:graphicData>
        </a:graphic>
      </p:graphicFrame>
      <p:sp>
        <p:nvSpPr>
          <p:cNvPr id="4" name="Slide Number Placeholder 3">
            <a:extLst>
              <a:ext uri="{FF2B5EF4-FFF2-40B4-BE49-F238E27FC236}">
                <a16:creationId xmlns:a16="http://schemas.microsoft.com/office/drawing/2014/main" id="{C426ED90-FB4B-4BD5-ADC6-393E4E596FE9}"/>
              </a:ext>
            </a:extLst>
          </p:cNvPr>
          <p:cNvSpPr>
            <a:spLocks noGrp="1"/>
          </p:cNvSpPr>
          <p:nvPr>
            <p:ph type="sldNum" sz="quarter" idx="12"/>
          </p:nvPr>
        </p:nvSpPr>
        <p:spPr/>
        <p:txBody>
          <a:bodyPr/>
          <a:lstStyle/>
          <a:p>
            <a:fld id="{13C20B66-9CB3-4B57-BCF5-80EC90ADA063}" type="slidenum">
              <a:rPr lang="en-US" smtClean="0"/>
              <a:t>9</a:t>
            </a:fld>
            <a:endParaRPr lang="en-US"/>
          </a:p>
        </p:txBody>
      </p:sp>
      <p:sp>
        <p:nvSpPr>
          <p:cNvPr id="8" name="Date Placeholder 4">
            <a:extLst>
              <a:ext uri="{FF2B5EF4-FFF2-40B4-BE49-F238E27FC236}">
                <a16:creationId xmlns:a16="http://schemas.microsoft.com/office/drawing/2014/main" id="{D7CE6AE6-8020-4B9F-92A3-2803BE3F5F84}"/>
              </a:ext>
            </a:extLst>
          </p:cNvPr>
          <p:cNvSpPr>
            <a:spLocks noGrp="1"/>
          </p:cNvSpPr>
          <p:nvPr>
            <p:ph type="dt" sz="half" idx="2"/>
          </p:nvPr>
        </p:nvSpPr>
        <p:spPr>
          <a:xfrm>
            <a:off x="9550743" y="6223880"/>
            <a:ext cx="1268674" cy="211987"/>
          </a:xfrm>
        </p:spPr>
        <p:txBody>
          <a:bodyPr/>
          <a:lstStyle/>
          <a:p>
            <a:r>
              <a:rPr lang="en-US"/>
              <a:t>March 2019</a:t>
            </a:r>
          </a:p>
        </p:txBody>
      </p:sp>
      <p:sp>
        <p:nvSpPr>
          <p:cNvPr id="5" name="Rectangle 4">
            <a:extLst>
              <a:ext uri="{FF2B5EF4-FFF2-40B4-BE49-F238E27FC236}">
                <a16:creationId xmlns:a16="http://schemas.microsoft.com/office/drawing/2014/main" id="{7C086A92-2353-4063-BBFA-63CF00915347}"/>
              </a:ext>
            </a:extLst>
          </p:cNvPr>
          <p:cNvSpPr/>
          <p:nvPr/>
        </p:nvSpPr>
        <p:spPr>
          <a:xfrm>
            <a:off x="2463800" y="1511300"/>
            <a:ext cx="3632200" cy="4572000"/>
          </a:xfrm>
          <a:prstGeom prst="rect">
            <a:avLst/>
          </a:prstGeom>
          <a:solidFill>
            <a:srgbClr val="00B05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DA9851E-70AD-4986-AEE0-70157E0F71BE}"/>
              </a:ext>
            </a:extLst>
          </p:cNvPr>
          <p:cNvSpPr/>
          <p:nvPr/>
        </p:nvSpPr>
        <p:spPr>
          <a:xfrm>
            <a:off x="3640530" y="6214580"/>
            <a:ext cx="825849" cy="265352"/>
          </a:xfrm>
          <a:prstGeom prst="rect">
            <a:avLst/>
          </a:prstGeom>
          <a:solidFill>
            <a:srgbClr val="00B050">
              <a:alpha val="2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CF936F1-4E84-4B6D-BBBA-C8CA5421AE42}"/>
              </a:ext>
            </a:extLst>
          </p:cNvPr>
          <p:cNvSpPr txBox="1"/>
          <p:nvPr/>
        </p:nvSpPr>
        <p:spPr>
          <a:xfrm>
            <a:off x="4466378" y="6162590"/>
            <a:ext cx="1499128" cy="369332"/>
          </a:xfrm>
          <a:prstGeom prst="rect">
            <a:avLst/>
          </a:prstGeom>
          <a:noFill/>
        </p:spPr>
        <p:txBody>
          <a:bodyPr wrap="none" rtlCol="0">
            <a:spAutoFit/>
          </a:bodyPr>
          <a:lstStyle/>
          <a:p>
            <a:r>
              <a:rPr lang="en-US"/>
              <a:t>= Completed</a:t>
            </a:r>
          </a:p>
        </p:txBody>
      </p:sp>
    </p:spTree>
    <p:extLst>
      <p:ext uri="{BB962C8B-B14F-4D97-AF65-F5344CB8AC3E}">
        <p14:creationId xmlns:p14="http://schemas.microsoft.com/office/powerpoint/2010/main" val="26391145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445E-D9FC-A740-A747-6699973B32FF}"/>
              </a:ext>
            </a:extLst>
          </p:cNvPr>
          <p:cNvSpPr>
            <a:spLocks noGrp="1"/>
          </p:cNvSpPr>
          <p:nvPr>
            <p:ph type="title"/>
          </p:nvPr>
        </p:nvSpPr>
        <p:spPr/>
        <p:txBody>
          <a:bodyPr>
            <a:normAutofit fontScale="90000"/>
          </a:bodyPr>
          <a:lstStyle/>
          <a:p>
            <a:pPr algn="ctr"/>
            <a:r>
              <a:rPr lang="en-US"/>
              <a:t>Safety Procedures – Operation Checklist</a:t>
            </a:r>
          </a:p>
        </p:txBody>
      </p:sp>
      <p:sp>
        <p:nvSpPr>
          <p:cNvPr id="4" name="Slide Number Placeholder 3">
            <a:extLst>
              <a:ext uri="{FF2B5EF4-FFF2-40B4-BE49-F238E27FC236}">
                <a16:creationId xmlns:a16="http://schemas.microsoft.com/office/drawing/2014/main" id="{78FD2832-2C2E-E244-AECF-B0B38DA8AA20}"/>
              </a:ext>
            </a:extLst>
          </p:cNvPr>
          <p:cNvSpPr>
            <a:spLocks noGrp="1"/>
          </p:cNvSpPr>
          <p:nvPr>
            <p:ph type="sldNum" sz="quarter" idx="12"/>
          </p:nvPr>
        </p:nvSpPr>
        <p:spPr/>
        <p:txBody>
          <a:bodyPr/>
          <a:lstStyle/>
          <a:p>
            <a:fld id="{13C20B66-9CB3-4B57-BCF5-80EC90ADA063}" type="slidenum">
              <a:rPr lang="en-US" smtClean="0"/>
              <a:t>90</a:t>
            </a:fld>
            <a:endParaRPr lang="en-US"/>
          </a:p>
        </p:txBody>
      </p:sp>
      <p:sp>
        <p:nvSpPr>
          <p:cNvPr id="5" name="Date Placeholder 4">
            <a:extLst>
              <a:ext uri="{FF2B5EF4-FFF2-40B4-BE49-F238E27FC236}">
                <a16:creationId xmlns:a16="http://schemas.microsoft.com/office/drawing/2014/main" id="{C75225B5-45B1-A14B-92FC-7085C53BED06}"/>
              </a:ext>
            </a:extLst>
          </p:cNvPr>
          <p:cNvSpPr>
            <a:spLocks noGrp="1"/>
          </p:cNvSpPr>
          <p:nvPr>
            <p:ph type="dt" sz="half" idx="2"/>
          </p:nvPr>
        </p:nvSpPr>
        <p:spPr/>
        <p:txBody>
          <a:bodyPr/>
          <a:lstStyle/>
          <a:p>
            <a:r>
              <a:rPr lang="en-US"/>
              <a:t>March 2019</a:t>
            </a:r>
          </a:p>
        </p:txBody>
      </p:sp>
      <p:sp>
        <p:nvSpPr>
          <p:cNvPr id="6" name="Rounded Rectangle 5">
            <a:extLst>
              <a:ext uri="{FF2B5EF4-FFF2-40B4-BE49-F238E27FC236}">
                <a16:creationId xmlns:a16="http://schemas.microsoft.com/office/drawing/2014/main" id="{B8EB6C70-D87D-1643-ADCB-183E5ECD72BE}"/>
              </a:ext>
            </a:extLst>
          </p:cNvPr>
          <p:cNvSpPr/>
          <p:nvPr/>
        </p:nvSpPr>
        <p:spPr>
          <a:xfrm>
            <a:off x="1301263" y="1109360"/>
            <a:ext cx="4443032" cy="9261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Check the charge of the LiPo battery before testing</a:t>
            </a:r>
          </a:p>
        </p:txBody>
      </p:sp>
      <p:sp>
        <p:nvSpPr>
          <p:cNvPr id="7" name="Rounded Rectangle 6">
            <a:extLst>
              <a:ext uri="{FF2B5EF4-FFF2-40B4-BE49-F238E27FC236}">
                <a16:creationId xmlns:a16="http://schemas.microsoft.com/office/drawing/2014/main" id="{7CE70F52-63EF-7041-8FA3-8231B5536AF7}"/>
              </a:ext>
            </a:extLst>
          </p:cNvPr>
          <p:cNvSpPr/>
          <p:nvPr/>
        </p:nvSpPr>
        <p:spPr>
          <a:xfrm>
            <a:off x="1301263" y="2082959"/>
            <a:ext cx="4466479" cy="9261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In the testing phase: tape all exposed connections</a:t>
            </a:r>
          </a:p>
        </p:txBody>
      </p:sp>
      <p:sp>
        <p:nvSpPr>
          <p:cNvPr id="8" name="Rounded Rectangle 7">
            <a:extLst>
              <a:ext uri="{FF2B5EF4-FFF2-40B4-BE49-F238E27FC236}">
                <a16:creationId xmlns:a16="http://schemas.microsoft.com/office/drawing/2014/main" id="{B8905B35-5A1D-184A-8A4C-28E91A0CD159}"/>
              </a:ext>
            </a:extLst>
          </p:cNvPr>
          <p:cNvSpPr/>
          <p:nvPr/>
        </p:nvSpPr>
        <p:spPr>
          <a:xfrm>
            <a:off x="1301263" y="3056266"/>
            <a:ext cx="4454756" cy="14230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Use Velcro to temporarily place all electronics being used on the CSR, making sure that any exposed metal is not touching the baseplate, the middle acrylic plate is a good place to house these in the testing phase</a:t>
            </a:r>
          </a:p>
        </p:txBody>
      </p:sp>
      <p:sp>
        <p:nvSpPr>
          <p:cNvPr id="9" name="Rounded Rectangle 8">
            <a:extLst>
              <a:ext uri="{FF2B5EF4-FFF2-40B4-BE49-F238E27FC236}">
                <a16:creationId xmlns:a16="http://schemas.microsoft.com/office/drawing/2014/main" id="{75C43BF2-225F-F34A-9352-8C9A62AE27BF}"/>
              </a:ext>
            </a:extLst>
          </p:cNvPr>
          <p:cNvSpPr/>
          <p:nvPr/>
        </p:nvSpPr>
        <p:spPr>
          <a:xfrm>
            <a:off x="1289543" y="5501646"/>
            <a:ext cx="4454752" cy="9261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Tape wires as needs to secure them to the CSR to avoid interference with the drive train</a:t>
            </a:r>
          </a:p>
        </p:txBody>
      </p:sp>
      <p:sp>
        <p:nvSpPr>
          <p:cNvPr id="10" name="Rounded Rectangle 9">
            <a:extLst>
              <a:ext uri="{FF2B5EF4-FFF2-40B4-BE49-F238E27FC236}">
                <a16:creationId xmlns:a16="http://schemas.microsoft.com/office/drawing/2014/main" id="{EC8F04BE-3274-B94E-B833-FA23580BA99D}"/>
              </a:ext>
            </a:extLst>
          </p:cNvPr>
          <p:cNvSpPr/>
          <p:nvPr/>
        </p:nvSpPr>
        <p:spPr>
          <a:xfrm>
            <a:off x="1301263" y="4522899"/>
            <a:ext cx="4454756" cy="9261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Double check that the battery is secure, this is heavy and likely to move</a:t>
            </a:r>
          </a:p>
        </p:txBody>
      </p:sp>
      <p:sp>
        <p:nvSpPr>
          <p:cNvPr id="11" name="Rounded Rectangle 10">
            <a:extLst>
              <a:ext uri="{FF2B5EF4-FFF2-40B4-BE49-F238E27FC236}">
                <a16:creationId xmlns:a16="http://schemas.microsoft.com/office/drawing/2014/main" id="{308D309A-2C23-A44D-8ACD-C174CF6620D4}"/>
              </a:ext>
            </a:extLst>
          </p:cNvPr>
          <p:cNvSpPr/>
          <p:nvPr/>
        </p:nvSpPr>
        <p:spPr>
          <a:xfrm>
            <a:off x="6893153" y="2176195"/>
            <a:ext cx="4454752" cy="9261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Double check the connections from the battery to the electronics before turning the battery on</a:t>
            </a:r>
          </a:p>
        </p:txBody>
      </p:sp>
      <p:sp>
        <p:nvSpPr>
          <p:cNvPr id="12" name="Rounded Rectangle 11">
            <a:extLst>
              <a:ext uri="{FF2B5EF4-FFF2-40B4-BE49-F238E27FC236}">
                <a16:creationId xmlns:a16="http://schemas.microsoft.com/office/drawing/2014/main" id="{AC98832E-9715-044A-85C9-1176D277B500}"/>
              </a:ext>
            </a:extLst>
          </p:cNvPr>
          <p:cNvSpPr/>
          <p:nvPr/>
        </p:nvSpPr>
        <p:spPr>
          <a:xfrm>
            <a:off x="6893153" y="3204744"/>
            <a:ext cx="4454756" cy="9261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Again double check no metal is touching the baseplate</a:t>
            </a:r>
          </a:p>
        </p:txBody>
      </p:sp>
      <p:sp>
        <p:nvSpPr>
          <p:cNvPr id="13" name="Rounded Rectangle 12">
            <a:extLst>
              <a:ext uri="{FF2B5EF4-FFF2-40B4-BE49-F238E27FC236}">
                <a16:creationId xmlns:a16="http://schemas.microsoft.com/office/drawing/2014/main" id="{FCEC3DF8-4E7B-124B-9ADC-226762AAB04D}"/>
              </a:ext>
            </a:extLst>
          </p:cNvPr>
          <p:cNvSpPr/>
          <p:nvPr/>
        </p:nvSpPr>
        <p:spPr>
          <a:xfrm>
            <a:off x="6893153" y="5244542"/>
            <a:ext cx="4454756" cy="9261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If the CSR does not respond to a “stop” command, two people must lift the baseplate in the front and back until kill switch is implemented</a:t>
            </a:r>
          </a:p>
        </p:txBody>
      </p:sp>
      <p:sp>
        <p:nvSpPr>
          <p:cNvPr id="14" name="Rounded Rectangle 13">
            <a:extLst>
              <a:ext uri="{FF2B5EF4-FFF2-40B4-BE49-F238E27FC236}">
                <a16:creationId xmlns:a16="http://schemas.microsoft.com/office/drawing/2014/main" id="{EC419CED-B3C6-9646-A1C4-66929A8D30CF}"/>
              </a:ext>
            </a:extLst>
          </p:cNvPr>
          <p:cNvSpPr/>
          <p:nvPr/>
        </p:nvSpPr>
        <p:spPr>
          <a:xfrm>
            <a:off x="6893153" y="4226046"/>
            <a:ext cx="4454756" cy="9261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If the motors begin to stall for any reason, send a ”stop” command</a:t>
            </a:r>
          </a:p>
        </p:txBody>
      </p:sp>
      <p:sp>
        <p:nvSpPr>
          <p:cNvPr id="15" name="TextBox 14">
            <a:extLst>
              <a:ext uri="{FF2B5EF4-FFF2-40B4-BE49-F238E27FC236}">
                <a16:creationId xmlns:a16="http://schemas.microsoft.com/office/drawing/2014/main" id="{574D9EBA-6504-724D-B4DB-F0B4193DA848}"/>
              </a:ext>
            </a:extLst>
          </p:cNvPr>
          <p:cNvSpPr txBox="1"/>
          <p:nvPr/>
        </p:nvSpPr>
        <p:spPr>
          <a:xfrm>
            <a:off x="844091" y="2243038"/>
            <a:ext cx="668216" cy="646331"/>
          </a:xfrm>
          <a:prstGeom prst="rect">
            <a:avLst/>
          </a:prstGeom>
          <a:noFill/>
        </p:spPr>
        <p:txBody>
          <a:bodyPr wrap="square" rtlCol="0">
            <a:spAutoFit/>
          </a:bodyPr>
          <a:lstStyle/>
          <a:p>
            <a:r>
              <a:rPr lang="en-US" sz="3600"/>
              <a:t>2.</a:t>
            </a:r>
          </a:p>
        </p:txBody>
      </p:sp>
      <p:sp>
        <p:nvSpPr>
          <p:cNvPr id="16" name="TextBox 15">
            <a:extLst>
              <a:ext uri="{FF2B5EF4-FFF2-40B4-BE49-F238E27FC236}">
                <a16:creationId xmlns:a16="http://schemas.microsoft.com/office/drawing/2014/main" id="{1435E41C-512E-5D42-BBE0-2A03A95E7828}"/>
              </a:ext>
            </a:extLst>
          </p:cNvPr>
          <p:cNvSpPr txBox="1"/>
          <p:nvPr/>
        </p:nvSpPr>
        <p:spPr>
          <a:xfrm>
            <a:off x="844091" y="3442825"/>
            <a:ext cx="668216" cy="646331"/>
          </a:xfrm>
          <a:prstGeom prst="rect">
            <a:avLst/>
          </a:prstGeom>
          <a:noFill/>
        </p:spPr>
        <p:txBody>
          <a:bodyPr wrap="square" rtlCol="0">
            <a:spAutoFit/>
          </a:bodyPr>
          <a:lstStyle/>
          <a:p>
            <a:r>
              <a:rPr lang="en-US" sz="3600"/>
              <a:t>3.</a:t>
            </a:r>
          </a:p>
        </p:txBody>
      </p:sp>
      <p:sp>
        <p:nvSpPr>
          <p:cNvPr id="17" name="TextBox 16">
            <a:extLst>
              <a:ext uri="{FF2B5EF4-FFF2-40B4-BE49-F238E27FC236}">
                <a16:creationId xmlns:a16="http://schemas.microsoft.com/office/drawing/2014/main" id="{F9B20F99-6254-FE49-8EAA-0E571B001FF0}"/>
              </a:ext>
            </a:extLst>
          </p:cNvPr>
          <p:cNvSpPr txBox="1"/>
          <p:nvPr/>
        </p:nvSpPr>
        <p:spPr>
          <a:xfrm>
            <a:off x="844091" y="4689107"/>
            <a:ext cx="668216" cy="646331"/>
          </a:xfrm>
          <a:prstGeom prst="rect">
            <a:avLst/>
          </a:prstGeom>
          <a:noFill/>
        </p:spPr>
        <p:txBody>
          <a:bodyPr wrap="square" rtlCol="0">
            <a:spAutoFit/>
          </a:bodyPr>
          <a:lstStyle/>
          <a:p>
            <a:r>
              <a:rPr lang="en-US" sz="3600"/>
              <a:t>4.</a:t>
            </a:r>
          </a:p>
        </p:txBody>
      </p:sp>
      <p:sp>
        <p:nvSpPr>
          <p:cNvPr id="18" name="TextBox 17">
            <a:extLst>
              <a:ext uri="{FF2B5EF4-FFF2-40B4-BE49-F238E27FC236}">
                <a16:creationId xmlns:a16="http://schemas.microsoft.com/office/drawing/2014/main" id="{D63B5E5C-2EB8-3543-A994-076C1572EEAF}"/>
              </a:ext>
            </a:extLst>
          </p:cNvPr>
          <p:cNvSpPr txBox="1"/>
          <p:nvPr/>
        </p:nvSpPr>
        <p:spPr>
          <a:xfrm>
            <a:off x="6438328" y="3266558"/>
            <a:ext cx="668216" cy="646331"/>
          </a:xfrm>
          <a:prstGeom prst="rect">
            <a:avLst/>
          </a:prstGeom>
          <a:noFill/>
        </p:spPr>
        <p:txBody>
          <a:bodyPr wrap="square" rtlCol="0">
            <a:spAutoFit/>
          </a:bodyPr>
          <a:lstStyle/>
          <a:p>
            <a:r>
              <a:rPr lang="en-US" sz="3600"/>
              <a:t>8.</a:t>
            </a:r>
          </a:p>
        </p:txBody>
      </p:sp>
      <p:sp>
        <p:nvSpPr>
          <p:cNvPr id="19" name="TextBox 18">
            <a:extLst>
              <a:ext uri="{FF2B5EF4-FFF2-40B4-BE49-F238E27FC236}">
                <a16:creationId xmlns:a16="http://schemas.microsoft.com/office/drawing/2014/main" id="{2897399C-99EE-144D-AAA7-94EC51A70D0E}"/>
              </a:ext>
            </a:extLst>
          </p:cNvPr>
          <p:cNvSpPr txBox="1"/>
          <p:nvPr/>
        </p:nvSpPr>
        <p:spPr>
          <a:xfrm>
            <a:off x="6431294" y="2196846"/>
            <a:ext cx="668216" cy="646331"/>
          </a:xfrm>
          <a:prstGeom prst="rect">
            <a:avLst/>
          </a:prstGeom>
          <a:noFill/>
        </p:spPr>
        <p:txBody>
          <a:bodyPr wrap="square" rtlCol="0">
            <a:spAutoFit/>
          </a:bodyPr>
          <a:lstStyle/>
          <a:p>
            <a:r>
              <a:rPr lang="en-US" sz="3600"/>
              <a:t>7.</a:t>
            </a:r>
          </a:p>
        </p:txBody>
      </p:sp>
      <p:sp>
        <p:nvSpPr>
          <p:cNvPr id="20" name="TextBox 19">
            <a:extLst>
              <a:ext uri="{FF2B5EF4-FFF2-40B4-BE49-F238E27FC236}">
                <a16:creationId xmlns:a16="http://schemas.microsoft.com/office/drawing/2014/main" id="{4E650582-6CC7-5349-99C8-36F31CE7540E}"/>
              </a:ext>
            </a:extLst>
          </p:cNvPr>
          <p:cNvSpPr txBox="1"/>
          <p:nvPr/>
        </p:nvSpPr>
        <p:spPr>
          <a:xfrm>
            <a:off x="6438328" y="4261689"/>
            <a:ext cx="668216" cy="646331"/>
          </a:xfrm>
          <a:prstGeom prst="rect">
            <a:avLst/>
          </a:prstGeom>
          <a:noFill/>
        </p:spPr>
        <p:txBody>
          <a:bodyPr wrap="square" rtlCol="0">
            <a:spAutoFit/>
          </a:bodyPr>
          <a:lstStyle/>
          <a:p>
            <a:r>
              <a:rPr lang="en-US" sz="3600"/>
              <a:t>9.</a:t>
            </a:r>
          </a:p>
        </p:txBody>
      </p:sp>
      <p:sp>
        <p:nvSpPr>
          <p:cNvPr id="21" name="TextBox 20">
            <a:extLst>
              <a:ext uri="{FF2B5EF4-FFF2-40B4-BE49-F238E27FC236}">
                <a16:creationId xmlns:a16="http://schemas.microsoft.com/office/drawing/2014/main" id="{F4F79270-20D6-3343-B244-0431AAB8947C}"/>
              </a:ext>
            </a:extLst>
          </p:cNvPr>
          <p:cNvSpPr txBox="1"/>
          <p:nvPr/>
        </p:nvSpPr>
        <p:spPr>
          <a:xfrm>
            <a:off x="6431294" y="1188948"/>
            <a:ext cx="668216" cy="646331"/>
          </a:xfrm>
          <a:prstGeom prst="rect">
            <a:avLst/>
          </a:prstGeom>
          <a:noFill/>
        </p:spPr>
        <p:txBody>
          <a:bodyPr wrap="square" rtlCol="0">
            <a:spAutoFit/>
          </a:bodyPr>
          <a:lstStyle/>
          <a:p>
            <a:r>
              <a:rPr lang="en-US" sz="3600"/>
              <a:t>6.</a:t>
            </a:r>
          </a:p>
        </p:txBody>
      </p:sp>
      <p:sp>
        <p:nvSpPr>
          <p:cNvPr id="22" name="TextBox 21">
            <a:extLst>
              <a:ext uri="{FF2B5EF4-FFF2-40B4-BE49-F238E27FC236}">
                <a16:creationId xmlns:a16="http://schemas.microsoft.com/office/drawing/2014/main" id="{F64596C3-07E0-FB4E-B4C3-F705B64FF9F6}"/>
              </a:ext>
            </a:extLst>
          </p:cNvPr>
          <p:cNvSpPr txBox="1"/>
          <p:nvPr/>
        </p:nvSpPr>
        <p:spPr>
          <a:xfrm>
            <a:off x="6142867" y="5358549"/>
            <a:ext cx="893353" cy="646331"/>
          </a:xfrm>
          <a:prstGeom prst="rect">
            <a:avLst/>
          </a:prstGeom>
          <a:noFill/>
        </p:spPr>
        <p:txBody>
          <a:bodyPr wrap="square" rtlCol="0">
            <a:spAutoFit/>
          </a:bodyPr>
          <a:lstStyle/>
          <a:p>
            <a:r>
              <a:rPr lang="en-US" sz="3600"/>
              <a:t>10.</a:t>
            </a:r>
          </a:p>
        </p:txBody>
      </p:sp>
      <p:sp>
        <p:nvSpPr>
          <p:cNvPr id="23" name="Rounded Rectangle 22">
            <a:extLst>
              <a:ext uri="{FF2B5EF4-FFF2-40B4-BE49-F238E27FC236}">
                <a16:creationId xmlns:a16="http://schemas.microsoft.com/office/drawing/2014/main" id="{D9A99138-4D1A-8A44-8C92-CA4BBA00C6DD}"/>
              </a:ext>
            </a:extLst>
          </p:cNvPr>
          <p:cNvSpPr/>
          <p:nvPr/>
        </p:nvSpPr>
        <p:spPr>
          <a:xfrm>
            <a:off x="6893153" y="1176285"/>
            <a:ext cx="4454752" cy="9261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With non-wireless communication, be cautious of the USB cord. Make sure someone is holding it during operation and do not command multiple turns.</a:t>
            </a:r>
          </a:p>
        </p:txBody>
      </p:sp>
      <p:sp>
        <p:nvSpPr>
          <p:cNvPr id="24" name="TextBox 23">
            <a:extLst>
              <a:ext uri="{FF2B5EF4-FFF2-40B4-BE49-F238E27FC236}">
                <a16:creationId xmlns:a16="http://schemas.microsoft.com/office/drawing/2014/main" id="{E108CD63-259E-FD4C-9FE7-7C1D74C76851}"/>
              </a:ext>
            </a:extLst>
          </p:cNvPr>
          <p:cNvSpPr txBox="1"/>
          <p:nvPr/>
        </p:nvSpPr>
        <p:spPr>
          <a:xfrm>
            <a:off x="844091" y="5545212"/>
            <a:ext cx="668216" cy="646331"/>
          </a:xfrm>
          <a:prstGeom prst="rect">
            <a:avLst/>
          </a:prstGeom>
          <a:noFill/>
        </p:spPr>
        <p:txBody>
          <a:bodyPr wrap="square" rtlCol="0">
            <a:spAutoFit/>
          </a:bodyPr>
          <a:lstStyle/>
          <a:p>
            <a:r>
              <a:rPr lang="en-US" sz="3600"/>
              <a:t>5.</a:t>
            </a:r>
          </a:p>
        </p:txBody>
      </p:sp>
      <p:sp>
        <p:nvSpPr>
          <p:cNvPr id="25" name="TextBox 24">
            <a:extLst>
              <a:ext uri="{FF2B5EF4-FFF2-40B4-BE49-F238E27FC236}">
                <a16:creationId xmlns:a16="http://schemas.microsoft.com/office/drawing/2014/main" id="{015D4548-C7C7-6D4F-9AE3-2407F910F381}"/>
              </a:ext>
            </a:extLst>
          </p:cNvPr>
          <p:cNvSpPr txBox="1"/>
          <p:nvPr/>
        </p:nvSpPr>
        <p:spPr>
          <a:xfrm>
            <a:off x="844091" y="1269731"/>
            <a:ext cx="668216" cy="646331"/>
          </a:xfrm>
          <a:prstGeom prst="rect">
            <a:avLst/>
          </a:prstGeom>
          <a:noFill/>
        </p:spPr>
        <p:txBody>
          <a:bodyPr wrap="square" rtlCol="0">
            <a:spAutoFit/>
          </a:bodyPr>
          <a:lstStyle/>
          <a:p>
            <a:r>
              <a:rPr lang="en-US" sz="3600"/>
              <a:t>1.</a:t>
            </a:r>
          </a:p>
        </p:txBody>
      </p:sp>
    </p:spTree>
    <p:extLst>
      <p:ext uri="{BB962C8B-B14F-4D97-AF65-F5344CB8AC3E}">
        <p14:creationId xmlns:p14="http://schemas.microsoft.com/office/powerpoint/2010/main" val="1437124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EA6382-1250-2547-9DAC-40D1E4D354A1}"/>
              </a:ext>
            </a:extLst>
          </p:cNvPr>
          <p:cNvSpPr>
            <a:spLocks noGrp="1"/>
          </p:cNvSpPr>
          <p:nvPr>
            <p:ph type="sldNum" sz="quarter" idx="12"/>
          </p:nvPr>
        </p:nvSpPr>
        <p:spPr/>
        <p:txBody>
          <a:bodyPr/>
          <a:lstStyle/>
          <a:p>
            <a:fld id="{13C20B66-9CB3-4B57-BCF5-80EC90ADA063}" type="slidenum">
              <a:rPr lang="en-US" smtClean="0"/>
              <a:t>91</a:t>
            </a:fld>
            <a:endParaRPr lang="en-US"/>
          </a:p>
        </p:txBody>
      </p:sp>
      <p:sp>
        <p:nvSpPr>
          <p:cNvPr id="5" name="Date Placeholder 4">
            <a:extLst>
              <a:ext uri="{FF2B5EF4-FFF2-40B4-BE49-F238E27FC236}">
                <a16:creationId xmlns:a16="http://schemas.microsoft.com/office/drawing/2014/main" id="{BB8D4C29-1220-AD4C-96C6-998AD476547D}"/>
              </a:ext>
            </a:extLst>
          </p:cNvPr>
          <p:cNvSpPr>
            <a:spLocks noGrp="1"/>
          </p:cNvSpPr>
          <p:nvPr>
            <p:ph type="dt" sz="half" idx="2"/>
          </p:nvPr>
        </p:nvSpPr>
        <p:spPr/>
        <p:txBody>
          <a:bodyPr/>
          <a:lstStyle/>
          <a:p>
            <a:r>
              <a:rPr lang="en-US"/>
              <a:t>March 2019</a:t>
            </a:r>
          </a:p>
        </p:txBody>
      </p:sp>
      <p:sp>
        <p:nvSpPr>
          <p:cNvPr id="9" name="Rounded Rectangle 8">
            <a:extLst>
              <a:ext uri="{FF2B5EF4-FFF2-40B4-BE49-F238E27FC236}">
                <a16:creationId xmlns:a16="http://schemas.microsoft.com/office/drawing/2014/main" id="{255D09A2-316C-4E4A-B49E-232B99D2C870}"/>
              </a:ext>
            </a:extLst>
          </p:cNvPr>
          <p:cNvSpPr/>
          <p:nvPr/>
        </p:nvSpPr>
        <p:spPr>
          <a:xfrm>
            <a:off x="1406761" y="1091280"/>
            <a:ext cx="4349257" cy="9261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Must be wearing closed toed shoes</a:t>
            </a:r>
          </a:p>
        </p:txBody>
      </p:sp>
      <p:sp>
        <p:nvSpPr>
          <p:cNvPr id="10" name="Rounded Rectangle 9">
            <a:extLst>
              <a:ext uri="{FF2B5EF4-FFF2-40B4-BE49-F238E27FC236}">
                <a16:creationId xmlns:a16="http://schemas.microsoft.com/office/drawing/2014/main" id="{2F7870C4-5452-8E4F-9F72-B4E8F34FFF8A}"/>
              </a:ext>
            </a:extLst>
          </p:cNvPr>
          <p:cNvSpPr/>
          <p:nvPr/>
        </p:nvSpPr>
        <p:spPr>
          <a:xfrm>
            <a:off x="1406761" y="2184583"/>
            <a:ext cx="4349257" cy="9261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Must be able to lift 40lbs</a:t>
            </a:r>
          </a:p>
        </p:txBody>
      </p:sp>
      <p:sp>
        <p:nvSpPr>
          <p:cNvPr id="11" name="Rounded Rectangle 10">
            <a:extLst>
              <a:ext uri="{FF2B5EF4-FFF2-40B4-BE49-F238E27FC236}">
                <a16:creationId xmlns:a16="http://schemas.microsoft.com/office/drawing/2014/main" id="{A96BE798-8F22-1241-9022-E0F703371282}"/>
              </a:ext>
            </a:extLst>
          </p:cNvPr>
          <p:cNvSpPr/>
          <p:nvPr/>
        </p:nvSpPr>
        <p:spPr>
          <a:xfrm>
            <a:off x="1406761" y="3277887"/>
            <a:ext cx="4349257" cy="9261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Check to ensure mass is in the middle position</a:t>
            </a:r>
          </a:p>
        </p:txBody>
      </p:sp>
      <p:sp>
        <p:nvSpPr>
          <p:cNvPr id="12" name="Rounded Rectangle 11">
            <a:extLst>
              <a:ext uri="{FF2B5EF4-FFF2-40B4-BE49-F238E27FC236}">
                <a16:creationId xmlns:a16="http://schemas.microsoft.com/office/drawing/2014/main" id="{02444E5A-31B1-B943-B143-73AB32B681C1}"/>
              </a:ext>
            </a:extLst>
          </p:cNvPr>
          <p:cNvSpPr/>
          <p:nvPr/>
        </p:nvSpPr>
        <p:spPr>
          <a:xfrm>
            <a:off x="1406763" y="4332681"/>
            <a:ext cx="4349255" cy="9261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Lift the CSR from only the middle two wheels</a:t>
            </a:r>
          </a:p>
        </p:txBody>
      </p:sp>
      <p:sp>
        <p:nvSpPr>
          <p:cNvPr id="13" name="Rounded Rectangle 12">
            <a:extLst>
              <a:ext uri="{FF2B5EF4-FFF2-40B4-BE49-F238E27FC236}">
                <a16:creationId xmlns:a16="http://schemas.microsoft.com/office/drawing/2014/main" id="{92B9D119-32C9-7F45-950E-F049491667BE}"/>
              </a:ext>
            </a:extLst>
          </p:cNvPr>
          <p:cNvSpPr/>
          <p:nvPr/>
        </p:nvSpPr>
        <p:spPr>
          <a:xfrm>
            <a:off x="1406761" y="5403751"/>
            <a:ext cx="4349255" cy="9261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The toolbox must be utilized in order to transport the CSR long distances / outside</a:t>
            </a:r>
          </a:p>
        </p:txBody>
      </p:sp>
      <p:sp>
        <p:nvSpPr>
          <p:cNvPr id="14" name="Rounded Rectangle 13">
            <a:extLst>
              <a:ext uri="{FF2B5EF4-FFF2-40B4-BE49-F238E27FC236}">
                <a16:creationId xmlns:a16="http://schemas.microsoft.com/office/drawing/2014/main" id="{C537B087-CEF7-0844-92CF-7FA9737E4FCA}"/>
              </a:ext>
            </a:extLst>
          </p:cNvPr>
          <p:cNvSpPr/>
          <p:nvPr/>
        </p:nvSpPr>
        <p:spPr>
          <a:xfrm>
            <a:off x="6893160" y="1091278"/>
            <a:ext cx="4349251" cy="9261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To protect all extruding parts, orient the front of the CSR with the handle of the toolbox</a:t>
            </a:r>
          </a:p>
        </p:txBody>
      </p:sp>
      <p:sp>
        <p:nvSpPr>
          <p:cNvPr id="16" name="Rounded Rectangle 15">
            <a:extLst>
              <a:ext uri="{FF2B5EF4-FFF2-40B4-BE49-F238E27FC236}">
                <a16:creationId xmlns:a16="http://schemas.microsoft.com/office/drawing/2014/main" id="{A823D423-4A76-6349-8182-EF66CAB8E8C4}"/>
              </a:ext>
            </a:extLst>
          </p:cNvPr>
          <p:cNvSpPr/>
          <p:nvPr/>
        </p:nvSpPr>
        <p:spPr>
          <a:xfrm>
            <a:off x="6893157" y="2184582"/>
            <a:ext cx="4349252" cy="9261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Secure the top of the toolbox when transporting outside</a:t>
            </a:r>
          </a:p>
        </p:txBody>
      </p:sp>
      <p:sp>
        <p:nvSpPr>
          <p:cNvPr id="17" name="Rounded Rectangle 16">
            <a:extLst>
              <a:ext uri="{FF2B5EF4-FFF2-40B4-BE49-F238E27FC236}">
                <a16:creationId xmlns:a16="http://schemas.microsoft.com/office/drawing/2014/main" id="{82E98B64-B487-034D-A75C-4AA2489BD96D}"/>
              </a:ext>
            </a:extLst>
          </p:cNvPr>
          <p:cNvSpPr/>
          <p:nvPr/>
        </p:nvSpPr>
        <p:spPr>
          <a:xfrm>
            <a:off x="6893156" y="3277886"/>
            <a:ext cx="4349253" cy="9261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Do not place anything over 5lbs on the top of the CSR</a:t>
            </a:r>
          </a:p>
        </p:txBody>
      </p:sp>
      <p:sp>
        <p:nvSpPr>
          <p:cNvPr id="18" name="Rounded Rectangle 17">
            <a:extLst>
              <a:ext uri="{FF2B5EF4-FFF2-40B4-BE49-F238E27FC236}">
                <a16:creationId xmlns:a16="http://schemas.microsoft.com/office/drawing/2014/main" id="{9F6B52B0-3065-6548-BB6A-C1078EECB352}"/>
              </a:ext>
            </a:extLst>
          </p:cNvPr>
          <p:cNvSpPr/>
          <p:nvPr/>
        </p:nvSpPr>
        <p:spPr>
          <a:xfrm>
            <a:off x="6893157" y="4332681"/>
            <a:ext cx="4349254" cy="9261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When removing from the toolbox, again use the middle wheels</a:t>
            </a:r>
          </a:p>
        </p:txBody>
      </p:sp>
      <p:sp>
        <p:nvSpPr>
          <p:cNvPr id="19" name="TextBox 18">
            <a:extLst>
              <a:ext uri="{FF2B5EF4-FFF2-40B4-BE49-F238E27FC236}">
                <a16:creationId xmlns:a16="http://schemas.microsoft.com/office/drawing/2014/main" id="{3AF0D4AD-B6E4-B544-BB50-7DFC6B2DDA32}"/>
              </a:ext>
            </a:extLst>
          </p:cNvPr>
          <p:cNvSpPr txBox="1"/>
          <p:nvPr/>
        </p:nvSpPr>
        <p:spPr>
          <a:xfrm>
            <a:off x="1406761" y="211015"/>
            <a:ext cx="9214347" cy="769441"/>
          </a:xfrm>
          <a:prstGeom prst="rect">
            <a:avLst/>
          </a:prstGeom>
          <a:noFill/>
        </p:spPr>
        <p:txBody>
          <a:bodyPr wrap="square" rtlCol="0">
            <a:spAutoFit/>
          </a:bodyPr>
          <a:lstStyle/>
          <a:p>
            <a:pPr algn="ctr"/>
            <a:r>
              <a:rPr lang="en-US" sz="4400"/>
              <a:t>Safety Procedures - Transportation</a:t>
            </a:r>
          </a:p>
        </p:txBody>
      </p:sp>
      <p:sp>
        <p:nvSpPr>
          <p:cNvPr id="20" name="TextBox 19">
            <a:extLst>
              <a:ext uri="{FF2B5EF4-FFF2-40B4-BE49-F238E27FC236}">
                <a16:creationId xmlns:a16="http://schemas.microsoft.com/office/drawing/2014/main" id="{39164AB6-A512-D040-B480-25852FBC4EFD}"/>
              </a:ext>
            </a:extLst>
          </p:cNvPr>
          <p:cNvSpPr txBox="1"/>
          <p:nvPr/>
        </p:nvSpPr>
        <p:spPr>
          <a:xfrm>
            <a:off x="949589" y="1210995"/>
            <a:ext cx="668216" cy="646331"/>
          </a:xfrm>
          <a:prstGeom prst="rect">
            <a:avLst/>
          </a:prstGeom>
          <a:noFill/>
        </p:spPr>
        <p:txBody>
          <a:bodyPr wrap="square" rtlCol="0">
            <a:spAutoFit/>
          </a:bodyPr>
          <a:lstStyle/>
          <a:p>
            <a:r>
              <a:rPr lang="en-US" sz="3600"/>
              <a:t>1.</a:t>
            </a:r>
          </a:p>
        </p:txBody>
      </p:sp>
      <p:sp>
        <p:nvSpPr>
          <p:cNvPr id="22" name="TextBox 21">
            <a:extLst>
              <a:ext uri="{FF2B5EF4-FFF2-40B4-BE49-F238E27FC236}">
                <a16:creationId xmlns:a16="http://schemas.microsoft.com/office/drawing/2014/main" id="{D6C0E278-6B1A-2345-9933-33184603E5BA}"/>
              </a:ext>
            </a:extLst>
          </p:cNvPr>
          <p:cNvSpPr txBox="1"/>
          <p:nvPr/>
        </p:nvSpPr>
        <p:spPr>
          <a:xfrm>
            <a:off x="949589" y="2162351"/>
            <a:ext cx="668216" cy="646331"/>
          </a:xfrm>
          <a:prstGeom prst="rect">
            <a:avLst/>
          </a:prstGeom>
          <a:noFill/>
        </p:spPr>
        <p:txBody>
          <a:bodyPr wrap="square" rtlCol="0">
            <a:spAutoFit/>
          </a:bodyPr>
          <a:lstStyle/>
          <a:p>
            <a:r>
              <a:rPr lang="en-US" sz="3600"/>
              <a:t>2.</a:t>
            </a:r>
          </a:p>
        </p:txBody>
      </p:sp>
      <p:sp>
        <p:nvSpPr>
          <p:cNvPr id="23" name="TextBox 22">
            <a:extLst>
              <a:ext uri="{FF2B5EF4-FFF2-40B4-BE49-F238E27FC236}">
                <a16:creationId xmlns:a16="http://schemas.microsoft.com/office/drawing/2014/main" id="{3F35DE01-AD32-7E48-A0B0-412AA734EAA3}"/>
              </a:ext>
            </a:extLst>
          </p:cNvPr>
          <p:cNvSpPr txBox="1"/>
          <p:nvPr/>
        </p:nvSpPr>
        <p:spPr>
          <a:xfrm>
            <a:off x="949589" y="3340315"/>
            <a:ext cx="668216" cy="646331"/>
          </a:xfrm>
          <a:prstGeom prst="rect">
            <a:avLst/>
          </a:prstGeom>
          <a:noFill/>
        </p:spPr>
        <p:txBody>
          <a:bodyPr wrap="square" rtlCol="0">
            <a:spAutoFit/>
          </a:bodyPr>
          <a:lstStyle/>
          <a:p>
            <a:r>
              <a:rPr lang="en-US" sz="3600"/>
              <a:t>3.</a:t>
            </a:r>
          </a:p>
        </p:txBody>
      </p:sp>
      <p:sp>
        <p:nvSpPr>
          <p:cNvPr id="24" name="TextBox 23">
            <a:extLst>
              <a:ext uri="{FF2B5EF4-FFF2-40B4-BE49-F238E27FC236}">
                <a16:creationId xmlns:a16="http://schemas.microsoft.com/office/drawing/2014/main" id="{E819FCF3-0494-BA47-85DA-0B41AC5FBD1A}"/>
              </a:ext>
            </a:extLst>
          </p:cNvPr>
          <p:cNvSpPr txBox="1"/>
          <p:nvPr/>
        </p:nvSpPr>
        <p:spPr>
          <a:xfrm>
            <a:off x="949589" y="4400468"/>
            <a:ext cx="668216" cy="646331"/>
          </a:xfrm>
          <a:prstGeom prst="rect">
            <a:avLst/>
          </a:prstGeom>
          <a:noFill/>
        </p:spPr>
        <p:txBody>
          <a:bodyPr wrap="square" rtlCol="0">
            <a:spAutoFit/>
          </a:bodyPr>
          <a:lstStyle/>
          <a:p>
            <a:r>
              <a:rPr lang="en-US" sz="3600"/>
              <a:t>4.</a:t>
            </a:r>
          </a:p>
        </p:txBody>
      </p:sp>
      <p:sp>
        <p:nvSpPr>
          <p:cNvPr id="25" name="TextBox 24">
            <a:extLst>
              <a:ext uri="{FF2B5EF4-FFF2-40B4-BE49-F238E27FC236}">
                <a16:creationId xmlns:a16="http://schemas.microsoft.com/office/drawing/2014/main" id="{BADC3C35-E364-CF43-A2E4-A5AABA2F0297}"/>
              </a:ext>
            </a:extLst>
          </p:cNvPr>
          <p:cNvSpPr txBox="1"/>
          <p:nvPr/>
        </p:nvSpPr>
        <p:spPr>
          <a:xfrm>
            <a:off x="949589" y="5467962"/>
            <a:ext cx="668216" cy="646331"/>
          </a:xfrm>
          <a:prstGeom prst="rect">
            <a:avLst/>
          </a:prstGeom>
          <a:noFill/>
        </p:spPr>
        <p:txBody>
          <a:bodyPr wrap="square" rtlCol="0">
            <a:spAutoFit/>
          </a:bodyPr>
          <a:lstStyle/>
          <a:p>
            <a:r>
              <a:rPr lang="en-US" sz="3600"/>
              <a:t>5.</a:t>
            </a:r>
          </a:p>
        </p:txBody>
      </p:sp>
      <p:sp>
        <p:nvSpPr>
          <p:cNvPr id="26" name="TextBox 25">
            <a:extLst>
              <a:ext uri="{FF2B5EF4-FFF2-40B4-BE49-F238E27FC236}">
                <a16:creationId xmlns:a16="http://schemas.microsoft.com/office/drawing/2014/main" id="{363BAC68-8A08-EC42-9ABD-CA065E50FED3}"/>
              </a:ext>
            </a:extLst>
          </p:cNvPr>
          <p:cNvSpPr txBox="1"/>
          <p:nvPr/>
        </p:nvSpPr>
        <p:spPr>
          <a:xfrm>
            <a:off x="6435984" y="1140004"/>
            <a:ext cx="668216" cy="646331"/>
          </a:xfrm>
          <a:prstGeom prst="rect">
            <a:avLst/>
          </a:prstGeom>
          <a:noFill/>
        </p:spPr>
        <p:txBody>
          <a:bodyPr wrap="square" rtlCol="0">
            <a:spAutoFit/>
          </a:bodyPr>
          <a:lstStyle/>
          <a:p>
            <a:r>
              <a:rPr lang="en-US" sz="3600"/>
              <a:t>6.</a:t>
            </a:r>
          </a:p>
        </p:txBody>
      </p:sp>
      <p:sp>
        <p:nvSpPr>
          <p:cNvPr id="27" name="TextBox 26">
            <a:extLst>
              <a:ext uri="{FF2B5EF4-FFF2-40B4-BE49-F238E27FC236}">
                <a16:creationId xmlns:a16="http://schemas.microsoft.com/office/drawing/2014/main" id="{0E1AB257-3DA9-654A-BD09-07A07B45D808}"/>
              </a:ext>
            </a:extLst>
          </p:cNvPr>
          <p:cNvSpPr txBox="1"/>
          <p:nvPr/>
        </p:nvSpPr>
        <p:spPr>
          <a:xfrm>
            <a:off x="6435984" y="2162350"/>
            <a:ext cx="668216" cy="646331"/>
          </a:xfrm>
          <a:prstGeom prst="rect">
            <a:avLst/>
          </a:prstGeom>
          <a:noFill/>
        </p:spPr>
        <p:txBody>
          <a:bodyPr wrap="square" rtlCol="0">
            <a:spAutoFit/>
          </a:bodyPr>
          <a:lstStyle/>
          <a:p>
            <a:r>
              <a:rPr lang="en-US" sz="3600"/>
              <a:t>7.</a:t>
            </a:r>
          </a:p>
        </p:txBody>
      </p:sp>
      <p:sp>
        <p:nvSpPr>
          <p:cNvPr id="28" name="TextBox 27">
            <a:extLst>
              <a:ext uri="{FF2B5EF4-FFF2-40B4-BE49-F238E27FC236}">
                <a16:creationId xmlns:a16="http://schemas.microsoft.com/office/drawing/2014/main" id="{6499C4E5-3F9B-BE4F-953A-FBFBB16DD4E6}"/>
              </a:ext>
            </a:extLst>
          </p:cNvPr>
          <p:cNvSpPr txBox="1"/>
          <p:nvPr/>
        </p:nvSpPr>
        <p:spPr>
          <a:xfrm>
            <a:off x="6435984" y="3298849"/>
            <a:ext cx="668216" cy="646331"/>
          </a:xfrm>
          <a:prstGeom prst="rect">
            <a:avLst/>
          </a:prstGeom>
          <a:noFill/>
        </p:spPr>
        <p:txBody>
          <a:bodyPr wrap="square" rtlCol="0">
            <a:spAutoFit/>
          </a:bodyPr>
          <a:lstStyle/>
          <a:p>
            <a:r>
              <a:rPr lang="en-US" sz="3600"/>
              <a:t>8.</a:t>
            </a:r>
          </a:p>
        </p:txBody>
      </p:sp>
      <p:sp>
        <p:nvSpPr>
          <p:cNvPr id="29" name="TextBox 28">
            <a:extLst>
              <a:ext uri="{FF2B5EF4-FFF2-40B4-BE49-F238E27FC236}">
                <a16:creationId xmlns:a16="http://schemas.microsoft.com/office/drawing/2014/main" id="{786D4D20-9F00-E840-9EFC-5BDCC3701F0C}"/>
              </a:ext>
            </a:extLst>
          </p:cNvPr>
          <p:cNvSpPr txBox="1"/>
          <p:nvPr/>
        </p:nvSpPr>
        <p:spPr>
          <a:xfrm>
            <a:off x="6435984" y="4363381"/>
            <a:ext cx="668216" cy="646331"/>
          </a:xfrm>
          <a:prstGeom prst="rect">
            <a:avLst/>
          </a:prstGeom>
          <a:noFill/>
        </p:spPr>
        <p:txBody>
          <a:bodyPr wrap="square" rtlCol="0">
            <a:spAutoFit/>
          </a:bodyPr>
          <a:lstStyle/>
          <a:p>
            <a:r>
              <a:rPr lang="en-US" sz="3600"/>
              <a:t>9.</a:t>
            </a:r>
          </a:p>
        </p:txBody>
      </p:sp>
    </p:spTree>
    <p:extLst>
      <p:ext uri="{BB962C8B-B14F-4D97-AF65-F5344CB8AC3E}">
        <p14:creationId xmlns:p14="http://schemas.microsoft.com/office/powerpoint/2010/main" val="26815455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B7940-5CF7-41B1-8176-0F0F49E750B8}"/>
              </a:ext>
            </a:extLst>
          </p:cNvPr>
          <p:cNvSpPr>
            <a:spLocks noGrp="1"/>
          </p:cNvSpPr>
          <p:nvPr>
            <p:ph type="ctrTitle"/>
          </p:nvPr>
        </p:nvSpPr>
        <p:spPr/>
        <p:txBody>
          <a:bodyPr/>
          <a:lstStyle/>
          <a:p>
            <a:r>
              <a:rPr lang="en-US">
                <a:cs typeface="Arial"/>
              </a:rPr>
              <a:t>Offramp – Ultra Sonic Sensors</a:t>
            </a:r>
            <a:endParaRPr lang="en-US"/>
          </a:p>
        </p:txBody>
      </p:sp>
      <p:sp>
        <p:nvSpPr>
          <p:cNvPr id="3" name="Subtitle 2">
            <a:extLst>
              <a:ext uri="{FF2B5EF4-FFF2-40B4-BE49-F238E27FC236}">
                <a16:creationId xmlns:a16="http://schemas.microsoft.com/office/drawing/2014/main" id="{2D268A8F-4542-449F-B6B5-6D8C4B588193}"/>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29108239-2C59-4B7B-9535-B1F365384315}"/>
              </a:ext>
            </a:extLst>
          </p:cNvPr>
          <p:cNvSpPr>
            <a:spLocks noGrp="1"/>
          </p:cNvSpPr>
          <p:nvPr>
            <p:ph type="sldNum" sz="quarter" idx="12"/>
          </p:nvPr>
        </p:nvSpPr>
        <p:spPr/>
        <p:txBody>
          <a:bodyPr/>
          <a:lstStyle/>
          <a:p>
            <a:fld id="{13C20B66-9CB3-4B57-BCF5-80EC90ADA063}" type="slidenum">
              <a:rPr lang="en-US" smtClean="0"/>
              <a:t>92</a:t>
            </a:fld>
            <a:endParaRPr lang="en-US"/>
          </a:p>
        </p:txBody>
      </p:sp>
      <p:sp>
        <p:nvSpPr>
          <p:cNvPr id="5" name="Date Placeholder 4">
            <a:extLst>
              <a:ext uri="{FF2B5EF4-FFF2-40B4-BE49-F238E27FC236}">
                <a16:creationId xmlns:a16="http://schemas.microsoft.com/office/drawing/2014/main" id="{29606F5B-1E76-42C5-9B05-392D12A6710C}"/>
              </a:ext>
            </a:extLst>
          </p:cNvPr>
          <p:cNvSpPr>
            <a:spLocks noGrp="1"/>
          </p:cNvSpPr>
          <p:nvPr>
            <p:ph type="dt" sz="half" idx="2"/>
          </p:nvPr>
        </p:nvSpPr>
        <p:spPr/>
        <p:txBody>
          <a:bodyPr/>
          <a:lstStyle/>
          <a:p>
            <a:r>
              <a:rPr lang="en-US"/>
              <a:t>March 2019</a:t>
            </a:r>
          </a:p>
        </p:txBody>
      </p:sp>
    </p:spTree>
    <p:extLst>
      <p:ext uri="{BB962C8B-B14F-4D97-AF65-F5344CB8AC3E}">
        <p14:creationId xmlns:p14="http://schemas.microsoft.com/office/powerpoint/2010/main" val="12344468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FBB23-316E-4A69-804E-82B727B15FB9}"/>
              </a:ext>
            </a:extLst>
          </p:cNvPr>
          <p:cNvSpPr>
            <a:spLocks noGrp="1"/>
          </p:cNvSpPr>
          <p:nvPr>
            <p:ph type="title"/>
          </p:nvPr>
        </p:nvSpPr>
        <p:spPr/>
        <p:txBody>
          <a:bodyPr/>
          <a:lstStyle/>
          <a:p>
            <a:r>
              <a:rPr lang="en-US">
                <a:cs typeface="Arial"/>
              </a:rPr>
              <a:t>Offramp Ultra Sonic Sensors</a:t>
            </a:r>
          </a:p>
        </p:txBody>
      </p:sp>
      <p:pic>
        <p:nvPicPr>
          <p:cNvPr id="6" name="Picture 6" descr="A close up of electronics&#10;&#10;Description generated with high confidence">
            <a:extLst>
              <a:ext uri="{FF2B5EF4-FFF2-40B4-BE49-F238E27FC236}">
                <a16:creationId xmlns:a16="http://schemas.microsoft.com/office/drawing/2014/main" id="{CAA03985-0B62-420B-9BEB-9DF07EFCDCB2}"/>
              </a:ext>
            </a:extLst>
          </p:cNvPr>
          <p:cNvPicPr>
            <a:picLocks noGrp="1" noChangeAspect="1"/>
          </p:cNvPicPr>
          <p:nvPr>
            <p:ph idx="1"/>
          </p:nvPr>
        </p:nvPicPr>
        <p:blipFill>
          <a:blip r:embed="rId2"/>
          <a:stretch>
            <a:fillRect/>
          </a:stretch>
        </p:blipFill>
        <p:spPr>
          <a:xfrm>
            <a:off x="6615398" y="1377176"/>
            <a:ext cx="4791343" cy="3178354"/>
          </a:xfrm>
          <a:prstGeom prst="rect">
            <a:avLst/>
          </a:prstGeom>
        </p:spPr>
      </p:pic>
      <p:sp>
        <p:nvSpPr>
          <p:cNvPr id="4" name="Slide Number Placeholder 3">
            <a:extLst>
              <a:ext uri="{FF2B5EF4-FFF2-40B4-BE49-F238E27FC236}">
                <a16:creationId xmlns:a16="http://schemas.microsoft.com/office/drawing/2014/main" id="{94B4FB68-5033-4AF5-9C4A-1A72C2D206AD}"/>
              </a:ext>
            </a:extLst>
          </p:cNvPr>
          <p:cNvSpPr>
            <a:spLocks noGrp="1"/>
          </p:cNvSpPr>
          <p:nvPr>
            <p:ph type="sldNum" sz="quarter" idx="12"/>
          </p:nvPr>
        </p:nvSpPr>
        <p:spPr/>
        <p:txBody>
          <a:bodyPr/>
          <a:lstStyle/>
          <a:p>
            <a:fld id="{13C20B66-9CB3-4B57-BCF5-80EC90ADA063}" type="slidenum">
              <a:rPr lang="en-US" smtClean="0"/>
              <a:t>93</a:t>
            </a:fld>
            <a:endParaRPr lang="en-US"/>
          </a:p>
        </p:txBody>
      </p:sp>
      <p:sp>
        <p:nvSpPr>
          <p:cNvPr id="5" name="Date Placeholder 4">
            <a:extLst>
              <a:ext uri="{FF2B5EF4-FFF2-40B4-BE49-F238E27FC236}">
                <a16:creationId xmlns:a16="http://schemas.microsoft.com/office/drawing/2014/main" id="{C14D7853-2679-4F59-927D-2549277B33DB}"/>
              </a:ext>
            </a:extLst>
          </p:cNvPr>
          <p:cNvSpPr>
            <a:spLocks noGrp="1"/>
          </p:cNvSpPr>
          <p:nvPr>
            <p:ph type="dt" sz="half" idx="2"/>
          </p:nvPr>
        </p:nvSpPr>
        <p:spPr/>
        <p:txBody>
          <a:bodyPr/>
          <a:lstStyle/>
          <a:p>
            <a:r>
              <a:rPr lang="en-US"/>
              <a:t>March 2019</a:t>
            </a:r>
          </a:p>
        </p:txBody>
      </p:sp>
      <p:sp>
        <p:nvSpPr>
          <p:cNvPr id="8" name="TextBox 7">
            <a:extLst>
              <a:ext uri="{FF2B5EF4-FFF2-40B4-BE49-F238E27FC236}">
                <a16:creationId xmlns:a16="http://schemas.microsoft.com/office/drawing/2014/main" id="{33047C36-BDF4-47A2-939A-9F1082E67E25}"/>
              </a:ext>
            </a:extLst>
          </p:cNvPr>
          <p:cNvSpPr txBox="1"/>
          <p:nvPr/>
        </p:nvSpPr>
        <p:spPr>
          <a:xfrm>
            <a:off x="7076661" y="4757531"/>
            <a:ext cx="3952460"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2-6 of these Parallax Ultra Sonics Sensors will be used on the CSR for object detection.</a:t>
            </a:r>
          </a:p>
        </p:txBody>
      </p:sp>
      <p:sp>
        <p:nvSpPr>
          <p:cNvPr id="9" name="TextBox 8">
            <a:extLst>
              <a:ext uri="{FF2B5EF4-FFF2-40B4-BE49-F238E27FC236}">
                <a16:creationId xmlns:a16="http://schemas.microsoft.com/office/drawing/2014/main" id="{A21E5ED8-1482-4F4C-A57F-19E2DDCA2ED6}"/>
              </a:ext>
            </a:extLst>
          </p:cNvPr>
          <p:cNvSpPr txBox="1"/>
          <p:nvPr/>
        </p:nvSpPr>
        <p:spPr>
          <a:xfrm>
            <a:off x="1231210" y="1504536"/>
            <a:ext cx="4176091" cy="258532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Arial"/>
              </a:rPr>
              <a:t>Due to fast progress on Manufacturing, work has begun on the offramp option for Object Detection </a:t>
            </a:r>
          </a:p>
          <a:p>
            <a:pPr marL="285750" indent="-285750">
              <a:buFont typeface="Arial"/>
              <a:buChar char="•"/>
            </a:pPr>
            <a:r>
              <a:rPr lang="en-US">
                <a:cs typeface="Arial"/>
              </a:rPr>
              <a:t>Preparation in case 360 LiDAR is not able to be integrated properly</a:t>
            </a:r>
          </a:p>
          <a:p>
            <a:pPr marL="285750" indent="-285750">
              <a:buFont typeface="Arial"/>
              <a:buChar char="•"/>
            </a:pPr>
            <a:r>
              <a:rPr lang="en-US">
                <a:cs typeface="Arial"/>
              </a:rPr>
              <a:t>Each sensor only requires one pin (I/O) </a:t>
            </a:r>
            <a:endParaRPr lang="en-US"/>
          </a:p>
          <a:p>
            <a:pPr marL="285750" indent="-285750">
              <a:buFont typeface="Arial"/>
              <a:buChar char="•"/>
            </a:pPr>
            <a:endParaRPr lang="en-US">
              <a:cs typeface="Arial"/>
            </a:endParaRPr>
          </a:p>
        </p:txBody>
      </p:sp>
    </p:spTree>
    <p:extLst>
      <p:ext uri="{BB962C8B-B14F-4D97-AF65-F5344CB8AC3E}">
        <p14:creationId xmlns:p14="http://schemas.microsoft.com/office/powerpoint/2010/main" val="8699883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B7BB-B756-DE49-89C3-2C864853B673}"/>
              </a:ext>
            </a:extLst>
          </p:cNvPr>
          <p:cNvSpPr>
            <a:spLocks noGrp="1"/>
          </p:cNvSpPr>
          <p:nvPr>
            <p:ph type="title"/>
          </p:nvPr>
        </p:nvSpPr>
        <p:spPr/>
        <p:txBody>
          <a:bodyPr>
            <a:noAutofit/>
          </a:bodyPr>
          <a:lstStyle/>
          <a:p>
            <a:r>
              <a:rPr lang="en-US" sz="3600"/>
              <a:t>Off-Ramp Ultrasonic Lidar, Ground Interference</a:t>
            </a:r>
          </a:p>
        </p:txBody>
      </p:sp>
      <p:sp>
        <p:nvSpPr>
          <p:cNvPr id="4" name="Slide Number Placeholder 3">
            <a:extLst>
              <a:ext uri="{FF2B5EF4-FFF2-40B4-BE49-F238E27FC236}">
                <a16:creationId xmlns:a16="http://schemas.microsoft.com/office/drawing/2014/main" id="{C376BAD6-02AE-054E-86DA-1AAD869AD069}"/>
              </a:ext>
            </a:extLst>
          </p:cNvPr>
          <p:cNvSpPr>
            <a:spLocks noGrp="1"/>
          </p:cNvSpPr>
          <p:nvPr>
            <p:ph type="sldNum" sz="quarter" idx="12"/>
          </p:nvPr>
        </p:nvSpPr>
        <p:spPr/>
        <p:txBody>
          <a:bodyPr/>
          <a:lstStyle/>
          <a:p>
            <a:fld id="{13C20B66-9CB3-4B57-BCF5-80EC90ADA063}" type="slidenum">
              <a:rPr lang="en-US" smtClean="0"/>
              <a:t>94</a:t>
            </a:fld>
            <a:endParaRPr lang="en-US"/>
          </a:p>
        </p:txBody>
      </p:sp>
      <p:sp>
        <p:nvSpPr>
          <p:cNvPr id="5" name="Date Placeholder 4">
            <a:extLst>
              <a:ext uri="{FF2B5EF4-FFF2-40B4-BE49-F238E27FC236}">
                <a16:creationId xmlns:a16="http://schemas.microsoft.com/office/drawing/2014/main" id="{4370D669-3501-7349-93CA-FC7580ED766D}"/>
              </a:ext>
            </a:extLst>
          </p:cNvPr>
          <p:cNvSpPr>
            <a:spLocks noGrp="1"/>
          </p:cNvSpPr>
          <p:nvPr>
            <p:ph type="dt" sz="half" idx="2"/>
          </p:nvPr>
        </p:nvSpPr>
        <p:spPr/>
        <p:txBody>
          <a:bodyPr/>
          <a:lstStyle/>
          <a:p>
            <a:r>
              <a:rPr lang="en-US"/>
              <a:t>March 2019</a:t>
            </a:r>
          </a:p>
        </p:txBody>
      </p:sp>
      <p:sp>
        <p:nvSpPr>
          <p:cNvPr id="6" name="Rectangle 5">
            <a:extLst>
              <a:ext uri="{FF2B5EF4-FFF2-40B4-BE49-F238E27FC236}">
                <a16:creationId xmlns:a16="http://schemas.microsoft.com/office/drawing/2014/main" id="{D0BA3237-AA07-D74D-AA78-6F984CF9A2DC}"/>
              </a:ext>
            </a:extLst>
          </p:cNvPr>
          <p:cNvSpPr/>
          <p:nvPr/>
        </p:nvSpPr>
        <p:spPr>
          <a:xfrm>
            <a:off x="1267670" y="2392073"/>
            <a:ext cx="515815" cy="3165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c 6">
            <a:extLst>
              <a:ext uri="{FF2B5EF4-FFF2-40B4-BE49-F238E27FC236}">
                <a16:creationId xmlns:a16="http://schemas.microsoft.com/office/drawing/2014/main" id="{5A9624D4-5F11-4B48-BB37-10DBCF2F8E23}"/>
              </a:ext>
            </a:extLst>
          </p:cNvPr>
          <p:cNvSpPr/>
          <p:nvPr/>
        </p:nvSpPr>
        <p:spPr>
          <a:xfrm rot="1890068">
            <a:off x="1584477" y="2295934"/>
            <a:ext cx="468924" cy="609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a:extLst>
              <a:ext uri="{FF2B5EF4-FFF2-40B4-BE49-F238E27FC236}">
                <a16:creationId xmlns:a16="http://schemas.microsoft.com/office/drawing/2014/main" id="{6574353A-139F-0446-B701-F9516EAE1971}"/>
              </a:ext>
            </a:extLst>
          </p:cNvPr>
          <p:cNvSpPr/>
          <p:nvPr/>
        </p:nvSpPr>
        <p:spPr>
          <a:xfrm rot="1890068">
            <a:off x="1801877" y="2156369"/>
            <a:ext cx="739994" cy="101768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a:extLst>
              <a:ext uri="{FF2B5EF4-FFF2-40B4-BE49-F238E27FC236}">
                <a16:creationId xmlns:a16="http://schemas.microsoft.com/office/drawing/2014/main" id="{4ED296F6-27FA-7242-90D3-FF7AF236B025}"/>
              </a:ext>
            </a:extLst>
          </p:cNvPr>
          <p:cNvSpPr/>
          <p:nvPr/>
        </p:nvSpPr>
        <p:spPr>
          <a:xfrm rot="1890068">
            <a:off x="1571410" y="1813832"/>
            <a:ext cx="1523656" cy="210485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05DDAFA-6519-0C44-A33A-E96F17B0D3DC}"/>
              </a:ext>
            </a:extLst>
          </p:cNvPr>
          <p:cNvCxnSpPr/>
          <p:nvPr/>
        </p:nvCxnSpPr>
        <p:spPr>
          <a:xfrm>
            <a:off x="542498" y="3839925"/>
            <a:ext cx="35286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9072D76-6795-5C4D-B032-FBF3217AC454}"/>
              </a:ext>
            </a:extLst>
          </p:cNvPr>
          <p:cNvCxnSpPr/>
          <p:nvPr/>
        </p:nvCxnSpPr>
        <p:spPr>
          <a:xfrm>
            <a:off x="1267670" y="2800027"/>
            <a:ext cx="0" cy="984739"/>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5165EDC2-5A17-8247-BBBA-090FAA1CB89F}"/>
              </a:ext>
            </a:extLst>
          </p:cNvPr>
          <p:cNvSpPr txBox="1"/>
          <p:nvPr/>
        </p:nvSpPr>
        <p:spPr>
          <a:xfrm>
            <a:off x="362053" y="3004919"/>
            <a:ext cx="899292" cy="584775"/>
          </a:xfrm>
          <a:prstGeom prst="rect">
            <a:avLst/>
          </a:prstGeom>
          <a:noFill/>
        </p:spPr>
        <p:txBody>
          <a:bodyPr wrap="square" rtlCol="0">
            <a:spAutoFit/>
          </a:bodyPr>
          <a:lstStyle/>
          <a:p>
            <a:pPr algn="ctr"/>
            <a:r>
              <a:rPr lang="en-US" sz="1600"/>
              <a:t>2.4 inches</a:t>
            </a:r>
          </a:p>
        </p:txBody>
      </p:sp>
      <p:sp>
        <p:nvSpPr>
          <p:cNvPr id="15" name="TextBox 14">
            <a:extLst>
              <a:ext uri="{FF2B5EF4-FFF2-40B4-BE49-F238E27FC236}">
                <a16:creationId xmlns:a16="http://schemas.microsoft.com/office/drawing/2014/main" id="{3AFA2400-B234-754C-B545-5458F789C464}"/>
              </a:ext>
            </a:extLst>
          </p:cNvPr>
          <p:cNvSpPr txBox="1"/>
          <p:nvPr/>
        </p:nvSpPr>
        <p:spPr>
          <a:xfrm>
            <a:off x="915983" y="1876119"/>
            <a:ext cx="1336431" cy="338554"/>
          </a:xfrm>
          <a:prstGeom prst="rect">
            <a:avLst/>
          </a:prstGeom>
          <a:noFill/>
        </p:spPr>
        <p:txBody>
          <a:bodyPr wrap="square" rtlCol="0">
            <a:spAutoFit/>
          </a:bodyPr>
          <a:lstStyle/>
          <a:p>
            <a:r>
              <a:rPr lang="en-US" sz="1600"/>
              <a:t>Ultrasonic</a:t>
            </a:r>
          </a:p>
        </p:txBody>
      </p:sp>
      <p:cxnSp>
        <p:nvCxnSpPr>
          <p:cNvPr id="17" name="Straight Connector 16">
            <a:extLst>
              <a:ext uri="{FF2B5EF4-FFF2-40B4-BE49-F238E27FC236}">
                <a16:creationId xmlns:a16="http://schemas.microsoft.com/office/drawing/2014/main" id="{878402CB-B9D9-B74B-9B4C-F8AC68D44CFF}"/>
              </a:ext>
            </a:extLst>
          </p:cNvPr>
          <p:cNvCxnSpPr>
            <a:cxnSpLocks/>
          </p:cNvCxnSpPr>
          <p:nvPr/>
        </p:nvCxnSpPr>
        <p:spPr>
          <a:xfrm>
            <a:off x="1882642" y="2815959"/>
            <a:ext cx="2098379" cy="100818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1" name="Arc 20">
            <a:extLst>
              <a:ext uri="{FF2B5EF4-FFF2-40B4-BE49-F238E27FC236}">
                <a16:creationId xmlns:a16="http://schemas.microsoft.com/office/drawing/2014/main" id="{D21D9211-4640-364C-81E6-8FDC525433F1}"/>
              </a:ext>
            </a:extLst>
          </p:cNvPr>
          <p:cNvSpPr/>
          <p:nvPr/>
        </p:nvSpPr>
        <p:spPr>
          <a:xfrm rot="14021383">
            <a:off x="3422217" y="3633333"/>
            <a:ext cx="346835" cy="273333"/>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388DAC5E-BED6-D14B-9D21-D39B8C607F4A}"/>
              </a:ext>
            </a:extLst>
          </p:cNvPr>
          <p:cNvSpPr txBox="1"/>
          <p:nvPr/>
        </p:nvSpPr>
        <p:spPr>
          <a:xfrm>
            <a:off x="3014699" y="3558878"/>
            <a:ext cx="524332" cy="338554"/>
          </a:xfrm>
          <a:prstGeom prst="rect">
            <a:avLst/>
          </a:prstGeom>
          <a:noFill/>
        </p:spPr>
        <p:txBody>
          <a:bodyPr wrap="square" rtlCol="0">
            <a:spAutoFit/>
          </a:bodyPr>
          <a:lstStyle/>
          <a:p>
            <a:r>
              <a:rPr lang="en-US" sz="1600"/>
              <a:t>20°</a:t>
            </a:r>
          </a:p>
        </p:txBody>
      </p:sp>
      <p:cxnSp>
        <p:nvCxnSpPr>
          <p:cNvPr id="24" name="Straight Arrow Connector 23">
            <a:extLst>
              <a:ext uri="{FF2B5EF4-FFF2-40B4-BE49-F238E27FC236}">
                <a16:creationId xmlns:a16="http://schemas.microsoft.com/office/drawing/2014/main" id="{B8482B8C-23FF-8B48-8400-E186598039C9}"/>
              </a:ext>
            </a:extLst>
          </p:cNvPr>
          <p:cNvCxnSpPr/>
          <p:nvPr/>
        </p:nvCxnSpPr>
        <p:spPr>
          <a:xfrm>
            <a:off x="1062162" y="4091025"/>
            <a:ext cx="2771284"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C07B0C3-F0A7-F34F-A70C-1CE443ADC744}"/>
              </a:ext>
            </a:extLst>
          </p:cNvPr>
          <p:cNvSpPr txBox="1"/>
          <p:nvPr/>
        </p:nvSpPr>
        <p:spPr>
          <a:xfrm>
            <a:off x="1865837" y="4206885"/>
            <a:ext cx="1370509" cy="338554"/>
          </a:xfrm>
          <a:prstGeom prst="rect">
            <a:avLst/>
          </a:prstGeom>
          <a:noFill/>
        </p:spPr>
        <p:txBody>
          <a:bodyPr wrap="square" rtlCol="0">
            <a:spAutoFit/>
          </a:bodyPr>
          <a:lstStyle/>
          <a:p>
            <a:r>
              <a:rPr lang="en-US" sz="1600"/>
              <a:t>2.25 inches</a:t>
            </a:r>
          </a:p>
        </p:txBody>
      </p:sp>
      <p:sp>
        <p:nvSpPr>
          <p:cNvPr id="26" name="TextBox 25">
            <a:extLst>
              <a:ext uri="{FF2B5EF4-FFF2-40B4-BE49-F238E27FC236}">
                <a16:creationId xmlns:a16="http://schemas.microsoft.com/office/drawing/2014/main" id="{16FE8B33-DE1C-694F-9645-AAAC38CB974D}"/>
              </a:ext>
            </a:extLst>
          </p:cNvPr>
          <p:cNvSpPr txBox="1"/>
          <p:nvPr/>
        </p:nvSpPr>
        <p:spPr>
          <a:xfrm>
            <a:off x="4965503" y="1876119"/>
            <a:ext cx="4923693" cy="4247317"/>
          </a:xfrm>
          <a:prstGeom prst="rect">
            <a:avLst/>
          </a:prstGeom>
          <a:noFill/>
        </p:spPr>
        <p:txBody>
          <a:bodyPr wrap="square" rtlCol="0" anchor="t">
            <a:spAutoFit/>
          </a:bodyPr>
          <a:lstStyle/>
          <a:p>
            <a:pPr marL="285750" indent="-285750">
              <a:buFont typeface="Arial" panose="020B0604020202020204" pitchFamily="34" charset="0"/>
              <a:buChar char="•"/>
            </a:pPr>
            <a:r>
              <a:rPr lang="en-US"/>
              <a:t>The PING)))™ Ultrasonic Distance Sensor cannot accurately measure the distance to an object if the surface is reflective and has a shallow angle (Θ&lt;45°) such that the sound does not reflect back</a:t>
            </a:r>
          </a:p>
          <a:p>
            <a:pPr marL="285750" indent="-285750">
              <a:buFont typeface="Arial" panose="020B0604020202020204" pitchFamily="34" charset="0"/>
              <a:buChar char="•"/>
            </a:pPr>
            <a:r>
              <a:rPr lang="en-US"/>
              <a:t>The ultrasonic sensor has a conic FOV of 20°, meaning it will hit the ground at this angle and not reflect back to the sensor</a:t>
            </a:r>
          </a:p>
          <a:p>
            <a:pPr marL="285750" indent="-285750">
              <a:buFont typeface="Arial" panose="020B0604020202020204" pitchFamily="34" charset="0"/>
              <a:buChar char="•"/>
            </a:pPr>
            <a:r>
              <a:rPr lang="en-US"/>
              <a:t>The smallest distance this occurs is at 2.25 inches, which is smaller than the 1 meter requirement and thus sufficient (the 1 meter required is the stopping distant requirement for the CSR upon its encounter with an obstacle)</a:t>
            </a:r>
            <a:endParaRPr lang="en-US">
              <a:cs typeface="Arial"/>
            </a:endParaRPr>
          </a:p>
          <a:p>
            <a:endParaRPr lang="en-US"/>
          </a:p>
        </p:txBody>
      </p:sp>
      <p:sp>
        <p:nvSpPr>
          <p:cNvPr id="29" name="TextBox 28">
            <a:extLst>
              <a:ext uri="{FF2B5EF4-FFF2-40B4-BE49-F238E27FC236}">
                <a16:creationId xmlns:a16="http://schemas.microsoft.com/office/drawing/2014/main" id="{CB8CA752-82AC-FF49-9325-26B4C35D603A}"/>
              </a:ext>
            </a:extLst>
          </p:cNvPr>
          <p:cNvSpPr txBox="1"/>
          <p:nvPr/>
        </p:nvSpPr>
        <p:spPr>
          <a:xfrm>
            <a:off x="915983" y="5292439"/>
            <a:ext cx="3620848" cy="369332"/>
          </a:xfrm>
          <a:prstGeom prst="rect">
            <a:avLst/>
          </a:prstGeom>
          <a:noFill/>
        </p:spPr>
        <p:txBody>
          <a:bodyPr wrap="square" rtlCol="0">
            <a:spAutoFit/>
          </a:bodyPr>
          <a:lstStyle/>
          <a:p>
            <a:r>
              <a:rPr lang="en-US"/>
              <a:t>Testing procedure to validate this</a:t>
            </a:r>
          </a:p>
        </p:txBody>
      </p:sp>
    </p:spTree>
    <p:extLst>
      <p:ext uri="{BB962C8B-B14F-4D97-AF65-F5344CB8AC3E}">
        <p14:creationId xmlns:p14="http://schemas.microsoft.com/office/powerpoint/2010/main" val="24082760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B7940-5CF7-41B1-8176-0F0F49E750B8}"/>
              </a:ext>
            </a:extLst>
          </p:cNvPr>
          <p:cNvSpPr>
            <a:spLocks noGrp="1"/>
          </p:cNvSpPr>
          <p:nvPr>
            <p:ph type="ctrTitle"/>
          </p:nvPr>
        </p:nvSpPr>
        <p:spPr/>
        <p:txBody>
          <a:bodyPr/>
          <a:lstStyle/>
          <a:p>
            <a:r>
              <a:rPr lang="en-US">
                <a:cs typeface="Arial"/>
              </a:rPr>
              <a:t>PID Controller</a:t>
            </a:r>
            <a:br>
              <a:rPr lang="en-US">
                <a:cs typeface="Arial"/>
              </a:rPr>
            </a:br>
            <a:r>
              <a:rPr lang="en-US">
                <a:cs typeface="Arial"/>
              </a:rPr>
              <a:t>Development</a:t>
            </a:r>
          </a:p>
        </p:txBody>
      </p:sp>
      <p:sp>
        <p:nvSpPr>
          <p:cNvPr id="3" name="Subtitle 2">
            <a:extLst>
              <a:ext uri="{FF2B5EF4-FFF2-40B4-BE49-F238E27FC236}">
                <a16:creationId xmlns:a16="http://schemas.microsoft.com/office/drawing/2014/main" id="{2D268A8F-4542-449F-B6B5-6D8C4B588193}"/>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29108239-2C59-4B7B-9535-B1F365384315}"/>
              </a:ext>
            </a:extLst>
          </p:cNvPr>
          <p:cNvSpPr>
            <a:spLocks noGrp="1"/>
          </p:cNvSpPr>
          <p:nvPr>
            <p:ph type="sldNum" sz="quarter" idx="12"/>
          </p:nvPr>
        </p:nvSpPr>
        <p:spPr/>
        <p:txBody>
          <a:bodyPr/>
          <a:lstStyle/>
          <a:p>
            <a:fld id="{13C20B66-9CB3-4B57-BCF5-80EC90ADA063}" type="slidenum">
              <a:rPr lang="en-US" smtClean="0"/>
              <a:t>95</a:t>
            </a:fld>
            <a:endParaRPr lang="en-US"/>
          </a:p>
        </p:txBody>
      </p:sp>
      <p:sp>
        <p:nvSpPr>
          <p:cNvPr id="5" name="Date Placeholder 4">
            <a:extLst>
              <a:ext uri="{FF2B5EF4-FFF2-40B4-BE49-F238E27FC236}">
                <a16:creationId xmlns:a16="http://schemas.microsoft.com/office/drawing/2014/main" id="{29606F5B-1E76-42C5-9B05-392D12A6710C}"/>
              </a:ext>
            </a:extLst>
          </p:cNvPr>
          <p:cNvSpPr>
            <a:spLocks noGrp="1"/>
          </p:cNvSpPr>
          <p:nvPr>
            <p:ph type="dt" sz="half" idx="2"/>
          </p:nvPr>
        </p:nvSpPr>
        <p:spPr/>
        <p:txBody>
          <a:bodyPr/>
          <a:lstStyle/>
          <a:p>
            <a:r>
              <a:rPr lang="en-US"/>
              <a:t>March 2019</a:t>
            </a:r>
          </a:p>
        </p:txBody>
      </p:sp>
    </p:spTree>
    <p:extLst>
      <p:ext uri="{BB962C8B-B14F-4D97-AF65-F5344CB8AC3E}">
        <p14:creationId xmlns:p14="http://schemas.microsoft.com/office/powerpoint/2010/main" val="150430830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FBB23-316E-4A69-804E-82B727B15FB9}"/>
              </a:ext>
            </a:extLst>
          </p:cNvPr>
          <p:cNvSpPr>
            <a:spLocks noGrp="1"/>
          </p:cNvSpPr>
          <p:nvPr>
            <p:ph type="title"/>
          </p:nvPr>
        </p:nvSpPr>
        <p:spPr/>
        <p:txBody>
          <a:bodyPr>
            <a:normAutofit/>
          </a:bodyPr>
          <a:lstStyle/>
          <a:p>
            <a:r>
              <a:rPr lang="en-US">
                <a:cs typeface="Arial"/>
              </a:rPr>
              <a:t>PID Controller – Required Constants</a:t>
            </a:r>
            <a:endParaRPr lang="en-US"/>
          </a:p>
        </p:txBody>
      </p:sp>
      <p:sp>
        <p:nvSpPr>
          <p:cNvPr id="4" name="Slide Number Placeholder 3">
            <a:extLst>
              <a:ext uri="{FF2B5EF4-FFF2-40B4-BE49-F238E27FC236}">
                <a16:creationId xmlns:a16="http://schemas.microsoft.com/office/drawing/2014/main" id="{94B4FB68-5033-4AF5-9C4A-1A72C2D206AD}"/>
              </a:ext>
            </a:extLst>
          </p:cNvPr>
          <p:cNvSpPr>
            <a:spLocks noGrp="1"/>
          </p:cNvSpPr>
          <p:nvPr>
            <p:ph type="sldNum" sz="quarter" idx="12"/>
          </p:nvPr>
        </p:nvSpPr>
        <p:spPr/>
        <p:txBody>
          <a:bodyPr/>
          <a:lstStyle/>
          <a:p>
            <a:fld id="{13C20B66-9CB3-4B57-BCF5-80EC90ADA063}" type="slidenum">
              <a:rPr lang="en-US" smtClean="0"/>
              <a:t>96</a:t>
            </a:fld>
            <a:endParaRPr lang="en-US"/>
          </a:p>
        </p:txBody>
      </p:sp>
      <p:sp>
        <p:nvSpPr>
          <p:cNvPr id="5" name="Date Placeholder 4">
            <a:extLst>
              <a:ext uri="{FF2B5EF4-FFF2-40B4-BE49-F238E27FC236}">
                <a16:creationId xmlns:a16="http://schemas.microsoft.com/office/drawing/2014/main" id="{C14D7853-2679-4F59-927D-2549277B33DB}"/>
              </a:ext>
            </a:extLst>
          </p:cNvPr>
          <p:cNvSpPr>
            <a:spLocks noGrp="1"/>
          </p:cNvSpPr>
          <p:nvPr>
            <p:ph type="dt" sz="half" idx="2"/>
          </p:nvPr>
        </p:nvSpPr>
        <p:spPr/>
        <p:txBody>
          <a:bodyPr/>
          <a:lstStyle/>
          <a:p>
            <a:r>
              <a:rPr lang="en-US"/>
              <a:t>March 2019</a:t>
            </a:r>
          </a:p>
        </p:txBody>
      </p:sp>
      <p:sp>
        <p:nvSpPr>
          <p:cNvPr id="3" name="TextBox 2">
            <a:extLst>
              <a:ext uri="{FF2B5EF4-FFF2-40B4-BE49-F238E27FC236}">
                <a16:creationId xmlns:a16="http://schemas.microsoft.com/office/drawing/2014/main" id="{6F3F9A05-9DE7-4B69-8376-018DD50D2B10}"/>
              </a:ext>
            </a:extLst>
          </p:cNvPr>
          <p:cNvSpPr txBox="1"/>
          <p:nvPr/>
        </p:nvSpPr>
        <p:spPr>
          <a:xfrm>
            <a:off x="1096371" y="1187355"/>
            <a:ext cx="6371229"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Known</a:t>
            </a:r>
            <a:endParaRPr lang="en-US"/>
          </a:p>
        </p:txBody>
      </p:sp>
      <p:sp>
        <p:nvSpPr>
          <p:cNvPr id="14" name="TextBox 13">
            <a:extLst>
              <a:ext uri="{FF2B5EF4-FFF2-40B4-BE49-F238E27FC236}">
                <a16:creationId xmlns:a16="http://schemas.microsoft.com/office/drawing/2014/main" id="{27AA2929-F7BB-40DB-A583-2D9AA4B04D68}"/>
              </a:ext>
            </a:extLst>
          </p:cNvPr>
          <p:cNvSpPr txBox="1"/>
          <p:nvPr/>
        </p:nvSpPr>
        <p:spPr>
          <a:xfrm>
            <a:off x="1096370" y="2415653"/>
            <a:ext cx="6371229"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Educated Guess</a:t>
            </a:r>
            <a:endParaRPr lang="en-US"/>
          </a:p>
        </p:txBody>
      </p:sp>
      <p:pic>
        <p:nvPicPr>
          <p:cNvPr id="42" name="Picture 42">
            <a:extLst>
              <a:ext uri="{FF2B5EF4-FFF2-40B4-BE49-F238E27FC236}">
                <a16:creationId xmlns:a16="http://schemas.microsoft.com/office/drawing/2014/main" id="{CD27117D-2E6F-4B48-97FD-85A5309631C5}"/>
              </a:ext>
            </a:extLst>
          </p:cNvPr>
          <p:cNvPicPr>
            <a:picLocks noChangeAspect="1"/>
          </p:cNvPicPr>
          <p:nvPr/>
        </p:nvPicPr>
        <p:blipFill>
          <a:blip r:embed="rId2"/>
          <a:stretch>
            <a:fillRect/>
          </a:stretch>
        </p:blipFill>
        <p:spPr>
          <a:xfrm>
            <a:off x="2796923" y="1534818"/>
            <a:ext cx="714375" cy="314325"/>
          </a:xfrm>
          <a:prstGeom prst="rect">
            <a:avLst/>
          </a:prstGeom>
        </p:spPr>
      </p:pic>
      <p:pic>
        <p:nvPicPr>
          <p:cNvPr id="44" name="Picture 44" descr="A close up of a logo&#10;&#10;Description generated with very high confidence">
            <a:extLst>
              <a:ext uri="{FF2B5EF4-FFF2-40B4-BE49-F238E27FC236}">
                <a16:creationId xmlns:a16="http://schemas.microsoft.com/office/drawing/2014/main" id="{A15BA0DE-85E5-46F3-A3B8-52900D965709}"/>
              </a:ext>
            </a:extLst>
          </p:cNvPr>
          <p:cNvPicPr>
            <a:picLocks noChangeAspect="1"/>
          </p:cNvPicPr>
          <p:nvPr/>
        </p:nvPicPr>
        <p:blipFill>
          <a:blip r:embed="rId3"/>
          <a:stretch>
            <a:fillRect/>
          </a:stretch>
        </p:blipFill>
        <p:spPr>
          <a:xfrm>
            <a:off x="2698617" y="2104598"/>
            <a:ext cx="914400" cy="152400"/>
          </a:xfrm>
          <a:prstGeom prst="rect">
            <a:avLst/>
          </a:prstGeom>
        </p:spPr>
      </p:pic>
      <p:pic>
        <p:nvPicPr>
          <p:cNvPr id="46" name="Picture 46" descr="A picture containing object&#10;&#10;Description generated with high confidence">
            <a:extLst>
              <a:ext uri="{FF2B5EF4-FFF2-40B4-BE49-F238E27FC236}">
                <a16:creationId xmlns:a16="http://schemas.microsoft.com/office/drawing/2014/main" id="{7B3B1015-C939-4E39-A6BD-59C4ACBC90EB}"/>
              </a:ext>
            </a:extLst>
          </p:cNvPr>
          <p:cNvPicPr>
            <a:picLocks noChangeAspect="1"/>
          </p:cNvPicPr>
          <p:nvPr/>
        </p:nvPicPr>
        <p:blipFill>
          <a:blip r:embed="rId4"/>
          <a:stretch>
            <a:fillRect/>
          </a:stretch>
        </p:blipFill>
        <p:spPr>
          <a:xfrm>
            <a:off x="6619149" y="1544826"/>
            <a:ext cx="1057275" cy="314325"/>
          </a:xfrm>
          <a:prstGeom prst="rect">
            <a:avLst/>
          </a:prstGeom>
        </p:spPr>
      </p:pic>
      <p:pic>
        <p:nvPicPr>
          <p:cNvPr id="48" name="Picture 48" descr="A close up of a logo&#10;&#10;Description generated with high confidence">
            <a:extLst>
              <a:ext uri="{FF2B5EF4-FFF2-40B4-BE49-F238E27FC236}">
                <a16:creationId xmlns:a16="http://schemas.microsoft.com/office/drawing/2014/main" id="{48AAA9C4-574C-4741-88B6-F75A54DC8A25}"/>
              </a:ext>
            </a:extLst>
          </p:cNvPr>
          <p:cNvPicPr>
            <a:picLocks noChangeAspect="1"/>
          </p:cNvPicPr>
          <p:nvPr/>
        </p:nvPicPr>
        <p:blipFill>
          <a:blip r:embed="rId5"/>
          <a:stretch>
            <a:fillRect/>
          </a:stretch>
        </p:blipFill>
        <p:spPr>
          <a:xfrm>
            <a:off x="8626863" y="1607592"/>
            <a:ext cx="838200" cy="152400"/>
          </a:xfrm>
          <a:prstGeom prst="rect">
            <a:avLst/>
          </a:prstGeom>
        </p:spPr>
      </p:pic>
      <p:pic>
        <p:nvPicPr>
          <p:cNvPr id="50" name="Picture 50">
            <a:extLst>
              <a:ext uri="{FF2B5EF4-FFF2-40B4-BE49-F238E27FC236}">
                <a16:creationId xmlns:a16="http://schemas.microsoft.com/office/drawing/2014/main" id="{ED6EA518-FD41-4E0E-889A-892B60F210EB}"/>
              </a:ext>
            </a:extLst>
          </p:cNvPr>
          <p:cNvPicPr>
            <a:picLocks noChangeAspect="1"/>
          </p:cNvPicPr>
          <p:nvPr/>
        </p:nvPicPr>
        <p:blipFill>
          <a:blip r:embed="rId6"/>
          <a:stretch>
            <a:fillRect/>
          </a:stretch>
        </p:blipFill>
        <p:spPr>
          <a:xfrm>
            <a:off x="8527974" y="2102892"/>
            <a:ext cx="1028700" cy="152400"/>
          </a:xfrm>
          <a:prstGeom prst="rect">
            <a:avLst/>
          </a:prstGeom>
        </p:spPr>
      </p:pic>
      <p:pic>
        <p:nvPicPr>
          <p:cNvPr id="52" name="Picture 52">
            <a:extLst>
              <a:ext uri="{FF2B5EF4-FFF2-40B4-BE49-F238E27FC236}">
                <a16:creationId xmlns:a16="http://schemas.microsoft.com/office/drawing/2014/main" id="{A6A9C692-35B7-4F4F-B4B6-D593B60B2920}"/>
              </a:ext>
            </a:extLst>
          </p:cNvPr>
          <p:cNvPicPr>
            <a:picLocks noChangeAspect="1"/>
          </p:cNvPicPr>
          <p:nvPr/>
        </p:nvPicPr>
        <p:blipFill>
          <a:blip r:embed="rId7"/>
          <a:stretch>
            <a:fillRect/>
          </a:stretch>
        </p:blipFill>
        <p:spPr>
          <a:xfrm>
            <a:off x="6539040" y="2004358"/>
            <a:ext cx="1562100" cy="352425"/>
          </a:xfrm>
          <a:prstGeom prst="rect">
            <a:avLst/>
          </a:prstGeom>
        </p:spPr>
      </p:pic>
      <p:pic>
        <p:nvPicPr>
          <p:cNvPr id="54" name="Picture 54">
            <a:extLst>
              <a:ext uri="{FF2B5EF4-FFF2-40B4-BE49-F238E27FC236}">
                <a16:creationId xmlns:a16="http://schemas.microsoft.com/office/drawing/2014/main" id="{67DF45E6-6B29-4235-8523-4545E5A85A5B}"/>
              </a:ext>
            </a:extLst>
          </p:cNvPr>
          <p:cNvPicPr>
            <a:picLocks noChangeAspect="1"/>
          </p:cNvPicPr>
          <p:nvPr/>
        </p:nvPicPr>
        <p:blipFill>
          <a:blip r:embed="rId8"/>
          <a:stretch>
            <a:fillRect/>
          </a:stretch>
        </p:blipFill>
        <p:spPr>
          <a:xfrm>
            <a:off x="4667178" y="2101414"/>
            <a:ext cx="904875" cy="152400"/>
          </a:xfrm>
          <a:prstGeom prst="rect">
            <a:avLst/>
          </a:prstGeom>
        </p:spPr>
      </p:pic>
      <p:pic>
        <p:nvPicPr>
          <p:cNvPr id="56" name="Picture 56" descr="A close up of a device&#10;&#10;Description generated with high confidence">
            <a:extLst>
              <a:ext uri="{FF2B5EF4-FFF2-40B4-BE49-F238E27FC236}">
                <a16:creationId xmlns:a16="http://schemas.microsoft.com/office/drawing/2014/main" id="{0B433A7A-E6AE-4434-B22B-21AE5F9F98E7}"/>
              </a:ext>
            </a:extLst>
          </p:cNvPr>
          <p:cNvPicPr>
            <a:picLocks noChangeAspect="1"/>
          </p:cNvPicPr>
          <p:nvPr/>
        </p:nvPicPr>
        <p:blipFill>
          <a:blip r:embed="rId9"/>
          <a:stretch>
            <a:fillRect/>
          </a:stretch>
        </p:blipFill>
        <p:spPr>
          <a:xfrm>
            <a:off x="4672254" y="1614757"/>
            <a:ext cx="952500" cy="152400"/>
          </a:xfrm>
          <a:prstGeom prst="rect">
            <a:avLst/>
          </a:prstGeom>
        </p:spPr>
      </p:pic>
      <p:pic>
        <p:nvPicPr>
          <p:cNvPr id="58" name="Picture 58" descr="A picture containing clock, object&#10;&#10;Description generated with very high confidence">
            <a:extLst>
              <a:ext uri="{FF2B5EF4-FFF2-40B4-BE49-F238E27FC236}">
                <a16:creationId xmlns:a16="http://schemas.microsoft.com/office/drawing/2014/main" id="{E244E0EE-B2C6-4484-89C0-732A12C5BC0D}"/>
              </a:ext>
            </a:extLst>
          </p:cNvPr>
          <p:cNvPicPr>
            <a:picLocks noChangeAspect="1"/>
          </p:cNvPicPr>
          <p:nvPr/>
        </p:nvPicPr>
        <p:blipFill>
          <a:blip r:embed="rId10"/>
          <a:stretch>
            <a:fillRect/>
          </a:stretch>
        </p:blipFill>
        <p:spPr>
          <a:xfrm>
            <a:off x="8414242" y="2802114"/>
            <a:ext cx="2171700" cy="304800"/>
          </a:xfrm>
          <a:prstGeom prst="rect">
            <a:avLst/>
          </a:prstGeom>
        </p:spPr>
      </p:pic>
      <p:pic>
        <p:nvPicPr>
          <p:cNvPr id="60" name="Picture 60" descr="A picture containing clock, object&#10;&#10;Description generated with high confidence">
            <a:extLst>
              <a:ext uri="{FF2B5EF4-FFF2-40B4-BE49-F238E27FC236}">
                <a16:creationId xmlns:a16="http://schemas.microsoft.com/office/drawing/2014/main" id="{68DB1ACB-FECE-4477-B53C-39A77EB0E838}"/>
              </a:ext>
            </a:extLst>
          </p:cNvPr>
          <p:cNvPicPr>
            <a:picLocks noChangeAspect="1"/>
          </p:cNvPicPr>
          <p:nvPr/>
        </p:nvPicPr>
        <p:blipFill>
          <a:blip r:embed="rId11"/>
          <a:stretch>
            <a:fillRect/>
          </a:stretch>
        </p:blipFill>
        <p:spPr>
          <a:xfrm>
            <a:off x="4832856" y="2784442"/>
            <a:ext cx="2105025" cy="352425"/>
          </a:xfrm>
          <a:prstGeom prst="rect">
            <a:avLst/>
          </a:prstGeom>
        </p:spPr>
      </p:pic>
      <p:pic>
        <p:nvPicPr>
          <p:cNvPr id="62" name="Picture 62">
            <a:extLst>
              <a:ext uri="{FF2B5EF4-FFF2-40B4-BE49-F238E27FC236}">
                <a16:creationId xmlns:a16="http://schemas.microsoft.com/office/drawing/2014/main" id="{B3502CCC-06B0-4922-90B7-9EA078945AE5}"/>
              </a:ext>
            </a:extLst>
          </p:cNvPr>
          <p:cNvPicPr>
            <a:picLocks noChangeAspect="1"/>
          </p:cNvPicPr>
          <p:nvPr/>
        </p:nvPicPr>
        <p:blipFill>
          <a:blip r:embed="rId12"/>
          <a:stretch>
            <a:fillRect/>
          </a:stretch>
        </p:blipFill>
        <p:spPr>
          <a:xfrm>
            <a:off x="2251950" y="2870366"/>
            <a:ext cx="1114425" cy="161925"/>
          </a:xfrm>
          <a:prstGeom prst="rect">
            <a:avLst/>
          </a:prstGeom>
        </p:spPr>
      </p:pic>
      <p:pic>
        <p:nvPicPr>
          <p:cNvPr id="65" name="Picture 8" descr="A close up of a map&#10;&#10;Description generated with high confidence">
            <a:extLst>
              <a:ext uri="{FF2B5EF4-FFF2-40B4-BE49-F238E27FC236}">
                <a16:creationId xmlns:a16="http://schemas.microsoft.com/office/drawing/2014/main" id="{1314E5CE-1617-43E7-8930-09E2FC3FB9A2}"/>
              </a:ext>
            </a:extLst>
          </p:cNvPr>
          <p:cNvPicPr>
            <a:picLocks noChangeAspect="1"/>
          </p:cNvPicPr>
          <p:nvPr/>
        </p:nvPicPr>
        <p:blipFill>
          <a:blip r:embed="rId13"/>
          <a:stretch>
            <a:fillRect/>
          </a:stretch>
        </p:blipFill>
        <p:spPr>
          <a:xfrm>
            <a:off x="2552131" y="3347507"/>
            <a:ext cx="6939887" cy="2824296"/>
          </a:xfrm>
          <a:prstGeom prst="rect">
            <a:avLst/>
          </a:prstGeom>
        </p:spPr>
      </p:pic>
    </p:spTree>
    <p:extLst>
      <p:ext uri="{BB962C8B-B14F-4D97-AF65-F5344CB8AC3E}">
        <p14:creationId xmlns:p14="http://schemas.microsoft.com/office/powerpoint/2010/main" val="9909090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FBB23-316E-4A69-804E-82B727B15FB9}"/>
              </a:ext>
            </a:extLst>
          </p:cNvPr>
          <p:cNvSpPr>
            <a:spLocks noGrp="1"/>
          </p:cNvSpPr>
          <p:nvPr>
            <p:ph type="title"/>
          </p:nvPr>
        </p:nvSpPr>
        <p:spPr/>
        <p:txBody>
          <a:bodyPr>
            <a:normAutofit fontScale="90000"/>
          </a:bodyPr>
          <a:lstStyle/>
          <a:p>
            <a:r>
              <a:rPr lang="en-US">
                <a:cs typeface="Arial"/>
              </a:rPr>
              <a:t>PID Controller – Developing the Model</a:t>
            </a:r>
            <a:endParaRPr lang="en-US"/>
          </a:p>
        </p:txBody>
      </p:sp>
      <p:sp>
        <p:nvSpPr>
          <p:cNvPr id="4" name="Slide Number Placeholder 3">
            <a:extLst>
              <a:ext uri="{FF2B5EF4-FFF2-40B4-BE49-F238E27FC236}">
                <a16:creationId xmlns:a16="http://schemas.microsoft.com/office/drawing/2014/main" id="{94B4FB68-5033-4AF5-9C4A-1A72C2D206AD}"/>
              </a:ext>
            </a:extLst>
          </p:cNvPr>
          <p:cNvSpPr>
            <a:spLocks noGrp="1"/>
          </p:cNvSpPr>
          <p:nvPr>
            <p:ph type="sldNum" sz="quarter" idx="12"/>
          </p:nvPr>
        </p:nvSpPr>
        <p:spPr/>
        <p:txBody>
          <a:bodyPr/>
          <a:lstStyle/>
          <a:p>
            <a:fld id="{13C20B66-9CB3-4B57-BCF5-80EC90ADA063}" type="slidenum">
              <a:rPr lang="en-US" smtClean="0"/>
              <a:t>97</a:t>
            </a:fld>
            <a:endParaRPr lang="en-US"/>
          </a:p>
        </p:txBody>
      </p:sp>
      <p:sp>
        <p:nvSpPr>
          <p:cNvPr id="5" name="Date Placeholder 4">
            <a:extLst>
              <a:ext uri="{FF2B5EF4-FFF2-40B4-BE49-F238E27FC236}">
                <a16:creationId xmlns:a16="http://schemas.microsoft.com/office/drawing/2014/main" id="{C14D7853-2679-4F59-927D-2549277B33DB}"/>
              </a:ext>
            </a:extLst>
          </p:cNvPr>
          <p:cNvSpPr>
            <a:spLocks noGrp="1"/>
          </p:cNvSpPr>
          <p:nvPr>
            <p:ph type="dt" sz="half" idx="2"/>
          </p:nvPr>
        </p:nvSpPr>
        <p:spPr/>
        <p:txBody>
          <a:bodyPr/>
          <a:lstStyle/>
          <a:p>
            <a:r>
              <a:rPr lang="en-US"/>
              <a:t>March 2019</a:t>
            </a:r>
          </a:p>
        </p:txBody>
      </p:sp>
      <p:sp>
        <p:nvSpPr>
          <p:cNvPr id="3" name="TextBox 2">
            <a:extLst>
              <a:ext uri="{FF2B5EF4-FFF2-40B4-BE49-F238E27FC236}">
                <a16:creationId xmlns:a16="http://schemas.microsoft.com/office/drawing/2014/main" id="{6F3F9A05-9DE7-4B69-8376-018DD50D2B10}"/>
              </a:ext>
            </a:extLst>
          </p:cNvPr>
          <p:cNvSpPr txBox="1"/>
          <p:nvPr/>
        </p:nvSpPr>
        <p:spPr>
          <a:xfrm>
            <a:off x="1096371" y="1187355"/>
            <a:ext cx="6371229"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1) Fundamental Equations</a:t>
            </a:r>
            <a:endParaRPr lang="en-US" b="1">
              <a:cs typeface="Arial"/>
            </a:endParaRPr>
          </a:p>
        </p:txBody>
      </p:sp>
      <p:pic>
        <p:nvPicPr>
          <p:cNvPr id="6" name="Picture 6" descr="A close up of a clock&#10;&#10;Description generated with high confidence">
            <a:extLst>
              <a:ext uri="{FF2B5EF4-FFF2-40B4-BE49-F238E27FC236}">
                <a16:creationId xmlns:a16="http://schemas.microsoft.com/office/drawing/2014/main" id="{81631FAE-97A4-4502-9331-E38FD76F1570}"/>
              </a:ext>
            </a:extLst>
          </p:cNvPr>
          <p:cNvPicPr>
            <a:picLocks noChangeAspect="1"/>
          </p:cNvPicPr>
          <p:nvPr/>
        </p:nvPicPr>
        <p:blipFill>
          <a:blip r:embed="rId2"/>
          <a:stretch>
            <a:fillRect/>
          </a:stretch>
        </p:blipFill>
        <p:spPr>
          <a:xfrm>
            <a:off x="1537434" y="1565868"/>
            <a:ext cx="3294086" cy="553160"/>
          </a:xfrm>
          <a:prstGeom prst="rect">
            <a:avLst/>
          </a:prstGeom>
        </p:spPr>
      </p:pic>
      <p:pic>
        <p:nvPicPr>
          <p:cNvPr id="8" name="Picture 8" descr="A picture containing object&#10;&#10;Description generated with very high confidence">
            <a:extLst>
              <a:ext uri="{FF2B5EF4-FFF2-40B4-BE49-F238E27FC236}">
                <a16:creationId xmlns:a16="http://schemas.microsoft.com/office/drawing/2014/main" id="{87974C26-FD3E-4366-BB83-1BB80B406AAA}"/>
              </a:ext>
            </a:extLst>
          </p:cNvPr>
          <p:cNvPicPr>
            <a:picLocks noChangeAspect="1"/>
          </p:cNvPicPr>
          <p:nvPr/>
        </p:nvPicPr>
        <p:blipFill>
          <a:blip r:embed="rId3"/>
          <a:stretch>
            <a:fillRect/>
          </a:stretch>
        </p:blipFill>
        <p:spPr>
          <a:xfrm>
            <a:off x="1533383" y="2275267"/>
            <a:ext cx="1448369" cy="226183"/>
          </a:xfrm>
          <a:prstGeom prst="rect">
            <a:avLst/>
          </a:prstGeom>
        </p:spPr>
      </p:pic>
      <p:pic>
        <p:nvPicPr>
          <p:cNvPr id="10" name="Picture 10" descr="A picture containing object&#10;&#10;Description generated with high confidence">
            <a:extLst>
              <a:ext uri="{FF2B5EF4-FFF2-40B4-BE49-F238E27FC236}">
                <a16:creationId xmlns:a16="http://schemas.microsoft.com/office/drawing/2014/main" id="{5807618E-9542-48BC-9365-D5497801E95F}"/>
              </a:ext>
            </a:extLst>
          </p:cNvPr>
          <p:cNvPicPr>
            <a:picLocks noChangeAspect="1"/>
          </p:cNvPicPr>
          <p:nvPr/>
        </p:nvPicPr>
        <p:blipFill>
          <a:blip r:embed="rId4"/>
          <a:stretch>
            <a:fillRect/>
          </a:stretch>
        </p:blipFill>
        <p:spPr>
          <a:xfrm>
            <a:off x="1533169" y="2772770"/>
            <a:ext cx="3768915" cy="266132"/>
          </a:xfrm>
          <a:prstGeom prst="rect">
            <a:avLst/>
          </a:prstGeom>
        </p:spPr>
      </p:pic>
      <p:pic>
        <p:nvPicPr>
          <p:cNvPr id="12" name="Picture 12" descr="A close up of a tripod&#10;&#10;Description generated with high confidence">
            <a:extLst>
              <a:ext uri="{FF2B5EF4-FFF2-40B4-BE49-F238E27FC236}">
                <a16:creationId xmlns:a16="http://schemas.microsoft.com/office/drawing/2014/main" id="{E99FF629-87FA-402E-B016-3EFF7F01947B}"/>
              </a:ext>
            </a:extLst>
          </p:cNvPr>
          <p:cNvPicPr>
            <a:picLocks noChangeAspect="1"/>
          </p:cNvPicPr>
          <p:nvPr/>
        </p:nvPicPr>
        <p:blipFill>
          <a:blip r:embed="rId5"/>
          <a:stretch>
            <a:fillRect/>
          </a:stretch>
        </p:blipFill>
        <p:spPr>
          <a:xfrm>
            <a:off x="1537364" y="3219236"/>
            <a:ext cx="1326676" cy="226183"/>
          </a:xfrm>
          <a:prstGeom prst="rect">
            <a:avLst/>
          </a:prstGeom>
        </p:spPr>
      </p:pic>
      <p:sp>
        <p:nvSpPr>
          <p:cNvPr id="14" name="TextBox 13">
            <a:extLst>
              <a:ext uri="{FF2B5EF4-FFF2-40B4-BE49-F238E27FC236}">
                <a16:creationId xmlns:a16="http://schemas.microsoft.com/office/drawing/2014/main" id="{27AA2929-F7BB-40DB-A583-2D9AA4B04D68}"/>
              </a:ext>
            </a:extLst>
          </p:cNvPr>
          <p:cNvSpPr txBox="1"/>
          <p:nvPr/>
        </p:nvSpPr>
        <p:spPr>
          <a:xfrm>
            <a:off x="1096370" y="3643951"/>
            <a:ext cx="6371229"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2) Combine Equations</a:t>
            </a:r>
            <a:endParaRPr lang="en-US" b="1">
              <a:cs typeface="Arial"/>
            </a:endParaRPr>
          </a:p>
        </p:txBody>
      </p:sp>
      <p:pic>
        <p:nvPicPr>
          <p:cNvPr id="15" name="Picture 15" descr="A close up of a sign&#10;&#10;Description generated with very high confidence">
            <a:extLst>
              <a:ext uri="{FF2B5EF4-FFF2-40B4-BE49-F238E27FC236}">
                <a16:creationId xmlns:a16="http://schemas.microsoft.com/office/drawing/2014/main" id="{66D8C310-D55A-4E17-A861-053389A5BB4A}"/>
              </a:ext>
            </a:extLst>
          </p:cNvPr>
          <p:cNvPicPr>
            <a:picLocks noChangeAspect="1"/>
          </p:cNvPicPr>
          <p:nvPr/>
        </p:nvPicPr>
        <p:blipFill>
          <a:blip r:embed="rId6"/>
          <a:stretch>
            <a:fillRect/>
          </a:stretch>
        </p:blipFill>
        <p:spPr>
          <a:xfrm>
            <a:off x="1186787" y="4156028"/>
            <a:ext cx="2448635" cy="593108"/>
          </a:xfrm>
          <a:prstGeom prst="rect">
            <a:avLst/>
          </a:prstGeom>
        </p:spPr>
      </p:pic>
      <p:pic>
        <p:nvPicPr>
          <p:cNvPr id="17" name="Picture 17" descr="A close up of a clock&#10;&#10;Description generated with high confidence">
            <a:extLst>
              <a:ext uri="{FF2B5EF4-FFF2-40B4-BE49-F238E27FC236}">
                <a16:creationId xmlns:a16="http://schemas.microsoft.com/office/drawing/2014/main" id="{ED92C711-E374-4557-86B4-DEDFFE908847}"/>
              </a:ext>
            </a:extLst>
          </p:cNvPr>
          <p:cNvPicPr>
            <a:picLocks noChangeAspect="1"/>
          </p:cNvPicPr>
          <p:nvPr/>
        </p:nvPicPr>
        <p:blipFill>
          <a:blip r:embed="rId7"/>
          <a:stretch>
            <a:fillRect/>
          </a:stretch>
        </p:blipFill>
        <p:spPr>
          <a:xfrm>
            <a:off x="4581098" y="4144654"/>
            <a:ext cx="7033146" cy="604482"/>
          </a:xfrm>
          <a:prstGeom prst="rect">
            <a:avLst/>
          </a:prstGeom>
        </p:spPr>
      </p:pic>
      <p:pic>
        <p:nvPicPr>
          <p:cNvPr id="7" name="Picture 8" descr="A picture containing object&#10;&#10;Description generated with high confidence">
            <a:extLst>
              <a:ext uri="{FF2B5EF4-FFF2-40B4-BE49-F238E27FC236}">
                <a16:creationId xmlns:a16="http://schemas.microsoft.com/office/drawing/2014/main" id="{2997E357-055D-4BC1-A31E-3B65B3C94B47}"/>
              </a:ext>
            </a:extLst>
          </p:cNvPr>
          <p:cNvPicPr>
            <a:picLocks noChangeAspect="1"/>
          </p:cNvPicPr>
          <p:nvPr/>
        </p:nvPicPr>
        <p:blipFill>
          <a:blip r:embed="rId8"/>
          <a:stretch>
            <a:fillRect/>
          </a:stretch>
        </p:blipFill>
        <p:spPr>
          <a:xfrm>
            <a:off x="3243049" y="5384326"/>
            <a:ext cx="5762767" cy="536243"/>
          </a:xfrm>
          <a:prstGeom prst="rect">
            <a:avLst/>
          </a:prstGeom>
        </p:spPr>
      </p:pic>
      <p:sp>
        <p:nvSpPr>
          <p:cNvPr id="16" name="TextBox 15">
            <a:extLst>
              <a:ext uri="{FF2B5EF4-FFF2-40B4-BE49-F238E27FC236}">
                <a16:creationId xmlns:a16="http://schemas.microsoft.com/office/drawing/2014/main" id="{1A4844EB-8EDC-4EB6-81F1-3D2498C684FB}"/>
              </a:ext>
            </a:extLst>
          </p:cNvPr>
          <p:cNvSpPr txBox="1"/>
          <p:nvPr/>
        </p:nvSpPr>
        <p:spPr>
          <a:xfrm>
            <a:off x="1096369" y="4929114"/>
            <a:ext cx="6371229"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3) Laplace Transform for Open Loop Response</a:t>
            </a:r>
            <a:endParaRPr lang="en-US" b="1">
              <a:cs typeface="Arial"/>
            </a:endParaRPr>
          </a:p>
        </p:txBody>
      </p:sp>
    </p:spTree>
    <p:extLst>
      <p:ext uri="{BB962C8B-B14F-4D97-AF65-F5344CB8AC3E}">
        <p14:creationId xmlns:p14="http://schemas.microsoft.com/office/powerpoint/2010/main" val="9727309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FBB23-316E-4A69-804E-82B727B15FB9}"/>
              </a:ext>
            </a:extLst>
          </p:cNvPr>
          <p:cNvSpPr>
            <a:spLocks noGrp="1"/>
          </p:cNvSpPr>
          <p:nvPr>
            <p:ph type="title"/>
          </p:nvPr>
        </p:nvSpPr>
        <p:spPr/>
        <p:txBody>
          <a:bodyPr>
            <a:normAutofit fontScale="90000"/>
          </a:bodyPr>
          <a:lstStyle/>
          <a:p>
            <a:r>
              <a:rPr lang="en-US">
                <a:cs typeface="Arial"/>
              </a:rPr>
              <a:t>PID Controller – Developing the Model</a:t>
            </a:r>
            <a:endParaRPr lang="en-US"/>
          </a:p>
        </p:txBody>
      </p:sp>
      <p:sp>
        <p:nvSpPr>
          <p:cNvPr id="4" name="Slide Number Placeholder 3">
            <a:extLst>
              <a:ext uri="{FF2B5EF4-FFF2-40B4-BE49-F238E27FC236}">
                <a16:creationId xmlns:a16="http://schemas.microsoft.com/office/drawing/2014/main" id="{94B4FB68-5033-4AF5-9C4A-1A72C2D206AD}"/>
              </a:ext>
            </a:extLst>
          </p:cNvPr>
          <p:cNvSpPr>
            <a:spLocks noGrp="1"/>
          </p:cNvSpPr>
          <p:nvPr>
            <p:ph type="sldNum" sz="quarter" idx="12"/>
          </p:nvPr>
        </p:nvSpPr>
        <p:spPr/>
        <p:txBody>
          <a:bodyPr/>
          <a:lstStyle/>
          <a:p>
            <a:fld id="{13C20B66-9CB3-4B57-BCF5-80EC90ADA063}" type="slidenum">
              <a:rPr lang="en-US" smtClean="0"/>
              <a:t>98</a:t>
            </a:fld>
            <a:endParaRPr lang="en-US"/>
          </a:p>
        </p:txBody>
      </p:sp>
      <p:sp>
        <p:nvSpPr>
          <p:cNvPr id="5" name="Date Placeholder 4">
            <a:extLst>
              <a:ext uri="{FF2B5EF4-FFF2-40B4-BE49-F238E27FC236}">
                <a16:creationId xmlns:a16="http://schemas.microsoft.com/office/drawing/2014/main" id="{C14D7853-2679-4F59-927D-2549277B33DB}"/>
              </a:ext>
            </a:extLst>
          </p:cNvPr>
          <p:cNvSpPr>
            <a:spLocks noGrp="1"/>
          </p:cNvSpPr>
          <p:nvPr>
            <p:ph type="dt" sz="half" idx="2"/>
          </p:nvPr>
        </p:nvSpPr>
        <p:spPr/>
        <p:txBody>
          <a:bodyPr/>
          <a:lstStyle/>
          <a:p>
            <a:r>
              <a:rPr lang="en-US"/>
              <a:t>March 2019</a:t>
            </a:r>
          </a:p>
        </p:txBody>
      </p:sp>
      <p:sp>
        <p:nvSpPr>
          <p:cNvPr id="3" name="TextBox 2">
            <a:extLst>
              <a:ext uri="{FF2B5EF4-FFF2-40B4-BE49-F238E27FC236}">
                <a16:creationId xmlns:a16="http://schemas.microsoft.com/office/drawing/2014/main" id="{6F3F9A05-9DE7-4B69-8376-018DD50D2B10}"/>
              </a:ext>
            </a:extLst>
          </p:cNvPr>
          <p:cNvSpPr txBox="1"/>
          <p:nvPr/>
        </p:nvSpPr>
        <p:spPr>
          <a:xfrm>
            <a:off x="1096371" y="1187355"/>
            <a:ext cx="6371229"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4) Block Diagram</a:t>
            </a:r>
            <a:endParaRPr lang="en-US" b="1">
              <a:cs typeface="Arial"/>
            </a:endParaRPr>
          </a:p>
        </p:txBody>
      </p:sp>
      <p:pic>
        <p:nvPicPr>
          <p:cNvPr id="7" name="Picture 8" descr="A picture containing object&#10;&#10;Description generated with high confidence">
            <a:extLst>
              <a:ext uri="{FF2B5EF4-FFF2-40B4-BE49-F238E27FC236}">
                <a16:creationId xmlns:a16="http://schemas.microsoft.com/office/drawing/2014/main" id="{2997E357-055D-4BC1-A31E-3B65B3C94B47}"/>
              </a:ext>
            </a:extLst>
          </p:cNvPr>
          <p:cNvPicPr>
            <a:picLocks noChangeAspect="1"/>
          </p:cNvPicPr>
          <p:nvPr/>
        </p:nvPicPr>
        <p:blipFill>
          <a:blip r:embed="rId2"/>
          <a:stretch>
            <a:fillRect/>
          </a:stretch>
        </p:blipFill>
        <p:spPr>
          <a:xfrm>
            <a:off x="3243049" y="1562953"/>
            <a:ext cx="5762767" cy="536243"/>
          </a:xfrm>
          <a:prstGeom prst="rect">
            <a:avLst/>
          </a:prstGeom>
        </p:spPr>
      </p:pic>
      <p:pic>
        <p:nvPicPr>
          <p:cNvPr id="13" name="Picture 17" descr="A screenshot of a cell phone&#10;&#10;Description generated with very high confidence">
            <a:extLst>
              <a:ext uri="{FF2B5EF4-FFF2-40B4-BE49-F238E27FC236}">
                <a16:creationId xmlns:a16="http://schemas.microsoft.com/office/drawing/2014/main" id="{9FCCA6CB-A17D-4BCC-AE19-534FD76595AF}"/>
              </a:ext>
            </a:extLst>
          </p:cNvPr>
          <p:cNvPicPr>
            <a:picLocks noChangeAspect="1"/>
          </p:cNvPicPr>
          <p:nvPr/>
        </p:nvPicPr>
        <p:blipFill>
          <a:blip r:embed="rId3"/>
          <a:stretch>
            <a:fillRect/>
          </a:stretch>
        </p:blipFill>
        <p:spPr>
          <a:xfrm>
            <a:off x="1335206" y="2234007"/>
            <a:ext cx="9282752" cy="3948104"/>
          </a:xfrm>
          <a:prstGeom prst="rect">
            <a:avLst/>
          </a:prstGeom>
        </p:spPr>
      </p:pic>
    </p:spTree>
    <p:extLst>
      <p:ext uri="{BB962C8B-B14F-4D97-AF65-F5344CB8AC3E}">
        <p14:creationId xmlns:p14="http://schemas.microsoft.com/office/powerpoint/2010/main" val="40835036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FBB23-316E-4A69-804E-82B727B15FB9}"/>
              </a:ext>
            </a:extLst>
          </p:cNvPr>
          <p:cNvSpPr>
            <a:spLocks noGrp="1"/>
          </p:cNvSpPr>
          <p:nvPr>
            <p:ph type="title"/>
          </p:nvPr>
        </p:nvSpPr>
        <p:spPr/>
        <p:txBody>
          <a:bodyPr>
            <a:normAutofit fontScale="90000"/>
          </a:bodyPr>
          <a:lstStyle/>
          <a:p>
            <a:r>
              <a:rPr lang="en-US">
                <a:cs typeface="Arial"/>
              </a:rPr>
              <a:t>PID Controller – Control Development</a:t>
            </a:r>
            <a:endParaRPr lang="en-US"/>
          </a:p>
        </p:txBody>
      </p:sp>
      <p:sp>
        <p:nvSpPr>
          <p:cNvPr id="4" name="Slide Number Placeholder 3">
            <a:extLst>
              <a:ext uri="{FF2B5EF4-FFF2-40B4-BE49-F238E27FC236}">
                <a16:creationId xmlns:a16="http://schemas.microsoft.com/office/drawing/2014/main" id="{94B4FB68-5033-4AF5-9C4A-1A72C2D206AD}"/>
              </a:ext>
            </a:extLst>
          </p:cNvPr>
          <p:cNvSpPr>
            <a:spLocks noGrp="1"/>
          </p:cNvSpPr>
          <p:nvPr>
            <p:ph type="sldNum" sz="quarter" idx="12"/>
          </p:nvPr>
        </p:nvSpPr>
        <p:spPr/>
        <p:txBody>
          <a:bodyPr/>
          <a:lstStyle/>
          <a:p>
            <a:fld id="{13C20B66-9CB3-4B57-BCF5-80EC90ADA063}" type="slidenum">
              <a:rPr lang="en-US" smtClean="0"/>
              <a:t>99</a:t>
            </a:fld>
            <a:endParaRPr lang="en-US"/>
          </a:p>
        </p:txBody>
      </p:sp>
      <p:sp>
        <p:nvSpPr>
          <p:cNvPr id="5" name="Date Placeholder 4">
            <a:extLst>
              <a:ext uri="{FF2B5EF4-FFF2-40B4-BE49-F238E27FC236}">
                <a16:creationId xmlns:a16="http://schemas.microsoft.com/office/drawing/2014/main" id="{C14D7853-2679-4F59-927D-2549277B33DB}"/>
              </a:ext>
            </a:extLst>
          </p:cNvPr>
          <p:cNvSpPr>
            <a:spLocks noGrp="1"/>
          </p:cNvSpPr>
          <p:nvPr>
            <p:ph type="dt" sz="half" idx="2"/>
          </p:nvPr>
        </p:nvSpPr>
        <p:spPr/>
        <p:txBody>
          <a:bodyPr/>
          <a:lstStyle/>
          <a:p>
            <a:r>
              <a:rPr lang="en-US"/>
              <a:t>March 2019</a:t>
            </a:r>
          </a:p>
        </p:txBody>
      </p:sp>
      <p:sp>
        <p:nvSpPr>
          <p:cNvPr id="3" name="TextBox 2">
            <a:extLst>
              <a:ext uri="{FF2B5EF4-FFF2-40B4-BE49-F238E27FC236}">
                <a16:creationId xmlns:a16="http://schemas.microsoft.com/office/drawing/2014/main" id="{6F3F9A05-9DE7-4B69-8376-018DD50D2B10}"/>
              </a:ext>
            </a:extLst>
          </p:cNvPr>
          <p:cNvSpPr txBox="1"/>
          <p:nvPr/>
        </p:nvSpPr>
        <p:spPr>
          <a:xfrm>
            <a:off x="1096371" y="1187355"/>
            <a:ext cx="6371229"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Using </a:t>
            </a:r>
            <a:r>
              <a:rPr lang="en-US" b="1" err="1"/>
              <a:t>Kp</a:t>
            </a:r>
            <a:r>
              <a:rPr lang="en-US" b="1"/>
              <a:t> = 10, Ki = 10, </a:t>
            </a:r>
            <a:r>
              <a:rPr lang="en-US" b="1" err="1"/>
              <a:t>Kd</a:t>
            </a:r>
            <a:r>
              <a:rPr lang="en-US" b="1"/>
              <a:t> = 0.01</a:t>
            </a:r>
            <a:endParaRPr lang="en-US"/>
          </a:p>
        </p:txBody>
      </p:sp>
      <p:pic>
        <p:nvPicPr>
          <p:cNvPr id="6" name="Picture 7">
            <a:extLst>
              <a:ext uri="{FF2B5EF4-FFF2-40B4-BE49-F238E27FC236}">
                <a16:creationId xmlns:a16="http://schemas.microsoft.com/office/drawing/2014/main" id="{59C68BB6-A719-40A1-A1A0-3640F1B5EB58}"/>
              </a:ext>
            </a:extLst>
          </p:cNvPr>
          <p:cNvPicPr>
            <a:picLocks noChangeAspect="1"/>
          </p:cNvPicPr>
          <p:nvPr/>
        </p:nvPicPr>
        <p:blipFill>
          <a:blip r:embed="rId2"/>
          <a:stretch>
            <a:fillRect/>
          </a:stretch>
        </p:blipFill>
        <p:spPr>
          <a:xfrm>
            <a:off x="6168788" y="1560606"/>
            <a:ext cx="6018661" cy="4316817"/>
          </a:xfrm>
          <a:prstGeom prst="rect">
            <a:avLst/>
          </a:prstGeom>
        </p:spPr>
      </p:pic>
      <p:pic>
        <p:nvPicPr>
          <p:cNvPr id="10" name="Picture 10">
            <a:extLst>
              <a:ext uri="{FF2B5EF4-FFF2-40B4-BE49-F238E27FC236}">
                <a16:creationId xmlns:a16="http://schemas.microsoft.com/office/drawing/2014/main" id="{814E1E16-091F-4C86-86C7-ECA5B99C6266}"/>
              </a:ext>
            </a:extLst>
          </p:cNvPr>
          <p:cNvPicPr>
            <a:picLocks noChangeAspect="1"/>
          </p:cNvPicPr>
          <p:nvPr/>
        </p:nvPicPr>
        <p:blipFill>
          <a:blip r:embed="rId3"/>
          <a:stretch>
            <a:fillRect/>
          </a:stretch>
        </p:blipFill>
        <p:spPr>
          <a:xfrm>
            <a:off x="-40943" y="1560606"/>
            <a:ext cx="6121019" cy="4316818"/>
          </a:xfrm>
          <a:prstGeom prst="rect">
            <a:avLst/>
          </a:prstGeom>
        </p:spPr>
      </p:pic>
    </p:spTree>
    <p:extLst>
      <p:ext uri="{BB962C8B-B14F-4D97-AF65-F5344CB8AC3E}">
        <p14:creationId xmlns:p14="http://schemas.microsoft.com/office/powerpoint/2010/main" val="1530557005"/>
      </p:ext>
    </p:extLst>
  </p:cSld>
  <p:clrMapOvr>
    <a:masterClrMapping/>
  </p:clrMapOvr>
</p:sld>
</file>

<file path=ppt/theme/theme1.xml><?xml version="1.0" encoding="utf-8"?>
<a:theme xmlns:a="http://schemas.openxmlformats.org/drawingml/2006/main" name="Retrospect">
  <a:themeElements>
    <a:clrScheme name="Custom 1">
      <a:dk1>
        <a:srgbClr val="000000"/>
      </a:dk1>
      <a:lt1>
        <a:sysClr val="window" lastClr="FFFFFF"/>
      </a:lt1>
      <a:dk2>
        <a:srgbClr val="637052"/>
      </a:dk2>
      <a:lt2>
        <a:srgbClr val="CCDDEA"/>
      </a:lt2>
      <a:accent1>
        <a:srgbClr val="0070C0"/>
      </a:accent1>
      <a:accent2>
        <a:srgbClr val="000000"/>
      </a:accent2>
      <a:accent3>
        <a:srgbClr val="865640"/>
      </a:accent3>
      <a:accent4>
        <a:srgbClr val="9B8357"/>
      </a:accent4>
      <a:accent5>
        <a:srgbClr val="C2BC80"/>
      </a:accent5>
      <a:accent6>
        <a:srgbClr val="94A088"/>
      </a:accent6>
      <a:hlink>
        <a:srgbClr val="2998E3"/>
      </a:hlink>
      <a:folHlink>
        <a:srgbClr val="8C8C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TM02900769[[fn=Retrospect]]</Template>
  <TotalTime>0</TotalTime>
  <Words>6304</Words>
  <Application>Microsoft Office PowerPoint</Application>
  <PresentationFormat>Widescreen</PresentationFormat>
  <Paragraphs>1724</Paragraphs>
  <Slides>99</Slides>
  <Notes>50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99</vt:i4>
      </vt:variant>
    </vt:vector>
  </HeadingPairs>
  <TitlesOfParts>
    <vt:vector size="105" baseType="lpstr">
      <vt:lpstr>Arial</vt:lpstr>
      <vt:lpstr>Arial,Sans-Serif</vt:lpstr>
      <vt:lpstr>Calibri</vt:lpstr>
      <vt:lpstr>Wingdings</vt:lpstr>
      <vt:lpstr>Wingdings,Sans-Serif</vt:lpstr>
      <vt:lpstr>Retrospect</vt:lpstr>
      <vt:lpstr>HERMES Hazard Examination and Reconnaissance Messenger for Extended Surveillance </vt:lpstr>
      <vt:lpstr>Project Purpose and Objectives</vt:lpstr>
      <vt:lpstr>Project Motivation and Statement</vt:lpstr>
      <vt:lpstr>CONOPS: Arriving to Location of Interest</vt:lpstr>
      <vt:lpstr>CONOPS: Other Terrain</vt:lpstr>
      <vt:lpstr>Functional Block Diagram</vt:lpstr>
      <vt:lpstr>Functional Requirements</vt:lpstr>
      <vt:lpstr>Critical Project Elements</vt:lpstr>
      <vt:lpstr>Success Levels</vt:lpstr>
      <vt:lpstr>Success Levels Continued</vt:lpstr>
      <vt:lpstr>Design Recap: System Interface</vt:lpstr>
      <vt:lpstr>Design Recap: CSR Hardware</vt:lpstr>
      <vt:lpstr>Design Recap: CSR Hardware</vt:lpstr>
      <vt:lpstr>Design Recap: Software Architecture</vt:lpstr>
      <vt:lpstr>Scheduling</vt:lpstr>
      <vt:lpstr>Software Schedule</vt:lpstr>
      <vt:lpstr>Integration &amp; Test Schedule</vt:lpstr>
      <vt:lpstr>Integration &amp; Test Schedule</vt:lpstr>
      <vt:lpstr>Critical Path</vt:lpstr>
      <vt:lpstr>Testing Readiness</vt:lpstr>
      <vt:lpstr>Overall Testing Status</vt:lpstr>
      <vt:lpstr>Flow down from CPEs</vt:lpstr>
      <vt:lpstr>Phase 1 Tests</vt:lpstr>
      <vt:lpstr>Communications – Scope and Status</vt:lpstr>
      <vt:lpstr>Communications – Test Design</vt:lpstr>
      <vt:lpstr>Communications – Model</vt:lpstr>
      <vt:lpstr>Communications – Model Validation</vt:lpstr>
      <vt:lpstr>Power – Scope and Status</vt:lpstr>
      <vt:lpstr>Power – Test Design</vt:lpstr>
      <vt:lpstr>Power Model</vt:lpstr>
      <vt:lpstr>Power– Model Validation</vt:lpstr>
      <vt:lpstr>Sensing – Scope and Status</vt:lpstr>
      <vt:lpstr>Single Beam LiDAR – Test Design</vt:lpstr>
      <vt:lpstr>Single Beam LiDAR – Performance Characterization</vt:lpstr>
      <vt:lpstr>Sensing– Performance Characterization</vt:lpstr>
      <vt:lpstr>360° LiDAR - Test Design</vt:lpstr>
      <vt:lpstr>360° LiDAR - Test Design</vt:lpstr>
      <vt:lpstr>Phase 2 Tests</vt:lpstr>
      <vt:lpstr>Hardware Integration – Scope and Status</vt:lpstr>
      <vt:lpstr>Hardware Integration – Test Design</vt:lpstr>
      <vt:lpstr>Hardware Integration – Performance Characterization</vt:lpstr>
      <vt:lpstr>Phase 3 Tests</vt:lpstr>
      <vt:lpstr>Day In The Life Test (DITLT)</vt:lpstr>
      <vt:lpstr>Day In The Life Test (DITLT)</vt:lpstr>
      <vt:lpstr>Safety</vt:lpstr>
      <vt:lpstr>Budget</vt:lpstr>
      <vt:lpstr>Cost Plan</vt:lpstr>
      <vt:lpstr>Cost Plan</vt:lpstr>
      <vt:lpstr>PowerPoint Presentation</vt:lpstr>
      <vt:lpstr>Project Heritage</vt:lpstr>
      <vt:lpstr>Definitions</vt:lpstr>
      <vt:lpstr>Terrain Definition</vt:lpstr>
      <vt:lpstr>CONOPS: Loss of Comms</vt:lpstr>
      <vt:lpstr>Power Model Visualization</vt:lpstr>
      <vt:lpstr>Additional Testing</vt:lpstr>
      <vt:lpstr>Coefficient of Friction</vt:lpstr>
      <vt:lpstr>Test – Scope and Status</vt:lpstr>
      <vt:lpstr>Test – Test Design</vt:lpstr>
      <vt:lpstr>Test – Model Validation</vt:lpstr>
      <vt:lpstr>Encoders</vt:lpstr>
      <vt:lpstr>Test – Scope and Status</vt:lpstr>
      <vt:lpstr>Test – Test Design</vt:lpstr>
      <vt:lpstr>Test – Model Validation</vt:lpstr>
      <vt:lpstr>Encoder Plots</vt:lpstr>
      <vt:lpstr>GPS</vt:lpstr>
      <vt:lpstr>Test – Scope and Status</vt:lpstr>
      <vt:lpstr>Test – Test Design</vt:lpstr>
      <vt:lpstr>Ultrasonic</vt:lpstr>
      <vt:lpstr>Test – Scope and Status</vt:lpstr>
      <vt:lpstr>Test – Test Design</vt:lpstr>
      <vt:lpstr>Test – Test Results</vt:lpstr>
      <vt:lpstr>Magnetometer</vt:lpstr>
      <vt:lpstr>Test – Scope and Status</vt:lpstr>
      <vt:lpstr>Test – Test Design</vt:lpstr>
      <vt:lpstr>Test – Model Validation</vt:lpstr>
      <vt:lpstr>Motor Test</vt:lpstr>
      <vt:lpstr>Test – Test Design</vt:lpstr>
      <vt:lpstr>Test – Model Validation</vt:lpstr>
      <vt:lpstr>Linear Moving Mass Test</vt:lpstr>
      <vt:lpstr>Test – Test Design</vt:lpstr>
      <vt:lpstr>Single Beam LiDAR</vt:lpstr>
      <vt:lpstr>Test – Test Design</vt:lpstr>
      <vt:lpstr>Test – Test Results</vt:lpstr>
      <vt:lpstr>ASUS Thermal Test</vt:lpstr>
      <vt:lpstr>Test – Test Design</vt:lpstr>
      <vt:lpstr>Test – Test Results</vt:lpstr>
      <vt:lpstr>Sensing Accuracy Summary</vt:lpstr>
      <vt:lpstr>Sensing– Performance Characterization</vt:lpstr>
      <vt:lpstr>Sensing– Performance Characterization</vt:lpstr>
      <vt:lpstr>Safety Procedures – Operation Checklist</vt:lpstr>
      <vt:lpstr>PowerPoint Presentation</vt:lpstr>
      <vt:lpstr>Offramp – Ultra Sonic Sensors</vt:lpstr>
      <vt:lpstr>Offramp Ultra Sonic Sensors</vt:lpstr>
      <vt:lpstr>Off-Ramp Ultrasonic Lidar, Ground Interference</vt:lpstr>
      <vt:lpstr>PID Controller Development</vt:lpstr>
      <vt:lpstr>PID Controller – Required Constants</vt:lpstr>
      <vt:lpstr>PID Controller – Developing the Model</vt:lpstr>
      <vt:lpstr>PID Controller – Developing the Model</vt:lpstr>
      <vt:lpstr>PID Controller – Control Development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Hermes</dc:title>
  <dc:creator>Marcos Mejia</dc:creator>
  <cp:lastModifiedBy>Marcos Mejia</cp:lastModifiedBy>
  <cp:revision>1</cp:revision>
  <dcterms:created xsi:type="dcterms:W3CDTF">2018-10-06T01:29:26Z</dcterms:created>
  <dcterms:modified xsi:type="dcterms:W3CDTF">2019-03-04T19:53:22Z</dcterms:modified>
</cp:coreProperties>
</file>