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</p:sldIdLst>
  <p:sldSz cx="9144000" cy="5143500" type="screen16x9"/>
  <p:notesSz cx="6858000" cy="9144000"/>
  <p:embeddedFontLst>
    <p:embeddedFont>
      <p:font typeface="Helvetica Neue" panose="020B0604020202020204" charset="0"/>
      <p:regular r:id="rId113"/>
      <p:bold r:id="rId114"/>
      <p:italic r:id="rId115"/>
      <p:boldItalic r:id="rId116"/>
    </p:embeddedFont>
    <p:embeddedFont>
      <p:font typeface="PT Serif" panose="020B0604020202020204" charset="0"/>
      <p:regular r:id="rId117"/>
      <p:bold r:id="rId118"/>
      <p:italic r:id="rId119"/>
      <p:boldItalic r:id="rId1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0617C6-27B9-4601-9564-04955D7BD3FD}">
  <a:tblStyle styleId="{B40617C6-27B9-4601-9564-04955D7BD3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5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.fntdata"/><Relationship Id="rId118" Type="http://schemas.openxmlformats.org/officeDocument/2006/relationships/font" Target="fonts/font6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.fntdata"/><Relationship Id="rId119" Type="http://schemas.openxmlformats.org/officeDocument/2006/relationships/font" Target="fonts/font7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6b048ad2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06b048ad2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dc039d60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dc039d60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7e3217ca5f_13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7e3217ca5f_13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TAKEAWAY: This slide presents the test results for the SDR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 line is T2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Dashed line is T3</a:t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7e3217ca5f_13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7e3217ca5f_13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TAKEAWAY: This slide presents the test results for the payload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 line is T0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Dashed line is T1</a:t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7e3217ca5f_1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7e3217ca5f_1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</a:pPr>
            <a:r>
              <a:rPr lang="en"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Proper insulation and fully stocked ThinSat reduces risk of cold temperatures</a:t>
            </a:r>
            <a:endParaRPr sz="18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</a:pPr>
            <a:r>
              <a:rPr lang="en"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Heat needs to be transferred away from SDR</a:t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7eb8b3ca9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7eb8b3ca9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</a:pPr>
            <a:r>
              <a:rPr lang="en"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Proper insulation and fully stocked ThinSat reduces risk of cold temperatures</a:t>
            </a:r>
            <a:endParaRPr sz="18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</a:pPr>
            <a:r>
              <a:rPr lang="en"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Heat needs to be transferred away from SDR</a:t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7eb8b3ca9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7eb8b3ca9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</a:pPr>
            <a:r>
              <a:rPr lang="en"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Proper insulation and fully stocked ThinSat reduces risk of cold temperatures</a:t>
            </a:r>
            <a:endParaRPr sz="18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</a:pPr>
            <a:r>
              <a:rPr lang="en"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Heat needs to be transferred away from SDR</a:t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7eb8b3ca9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7eb8b3ca9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7dc039d60b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7dc039d60b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7eb8b3ced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7eb8b3ced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7eb8b3cedc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7eb8b3cedc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7eb8b3cedc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7eb8b3cedc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ec8116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ec8116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7eb8b3cedc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7eb8b3cedc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ec8116b1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ec8116b1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ec8116b1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7ec8116b1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e8de0f9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e8de0f9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e8de0f9b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e8de0f9b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ec76f0e9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ec76f0e9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7eca843a9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7eca843a9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e8de0f9b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e8de0f9b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7e8de0f9b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7e8de0f9b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Trevor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dc039d6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dc039d6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02b7606fa_6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02b7606fa_6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Lucas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dc039d60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7dc039d60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7e93662b8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7e93662b82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Lucas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7dc039d6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7dc039d6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Lucas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7dc039d60b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7dc039d60b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702b7606fa_6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702b7606fa_6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dc039d60b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dc039d60b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7dc039d6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7dc039d6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dc039d60b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7dc039d60b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0e20c2e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0e20c2e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dc039d60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dc039d60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7dc039d60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7dc039d60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eb8b3ced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eb8b3cedc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7ec8116b1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7ec8116b1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Katie?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7ec6a5c8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7ec6a5c8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Cole?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dc039d60b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7dc039d60b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7dc039d60b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7dc039d60b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7ec76f0e9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7ec76f0e9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7eca843a9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7eca843a9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7e3217ca5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7e3217ca5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Presenter: Trevor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if this FBD is too small or should have its own slide. - 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Takeaway: This test verifies the link budget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dc039d60b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dc039d60b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dc039d60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dc039d60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Jake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7e7e97e86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7e7e97e86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7e3217ca5f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7e3217ca5f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7e3217ca5f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7e3217ca5f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7e3217ca5f_3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7e3217ca5f_3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7e3217ca5f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7e3217ca5f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7e3217ca5f_3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7e3217ca5f_3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702b7606fa_7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702b7606fa_7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702b7606fa_7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702b7606fa_7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702b7606fa_7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702b7606fa_7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702b7606fa_7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702b7606fa_7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dc039d60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dc039d60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7dc039d60b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7dc039d60b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7e3217ca5f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7e3217ca5f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7e3217ca5f_4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7e3217ca5f_4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7e3217ca5f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7e3217ca5f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7e3217ca5f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7e3217ca5f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7e3217ca5f_4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7e3217ca5f_4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7e3217ca5f_9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7e3217ca5f_9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7e3217ca5f_9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7e3217ca5f_9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7dc039d60b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7dc039d60b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7e3217ca5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7e3217ca5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eb8b3cedc_6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eb8b3cedc_6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7ec945d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7ec945d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7ec945dd2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7ec945dd2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7dc039d60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7dc039d60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Describe the </a:t>
            </a:r>
            <a:r>
              <a:rPr lang="en" sz="14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scope of the testing tasks </a:t>
            </a: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in the project: what tests are being planned, specifically: </a:t>
            </a:r>
            <a:endParaRPr sz="1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○"/>
            </a:pP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what is being tested for (your rationale for performing the test)</a:t>
            </a:r>
            <a:endParaRPr sz="1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○"/>
            </a:pP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the design of the test fixtures</a:t>
            </a:r>
            <a:endParaRPr sz="1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○"/>
            </a:pP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what test equipment and facilities are needed</a:t>
            </a:r>
            <a:endParaRPr sz="1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○"/>
            </a:pP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an overview of the test procedures</a:t>
            </a:r>
            <a:endParaRPr sz="1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Describe </a:t>
            </a:r>
            <a:r>
              <a:rPr lang="en" sz="14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how the test(s) will reduce risk</a:t>
            </a: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to your project, what results do you expect, and </a:t>
            </a:r>
            <a:r>
              <a:rPr lang="en" sz="14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what models will be validated</a:t>
            </a: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  <a:endParaRPr sz="14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Describe the </a:t>
            </a:r>
            <a:r>
              <a:rPr lang="en" sz="14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status of the testing tasks</a:t>
            </a: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, showing engineering details as needed to convey a solid understanding of the design (and the ability to reduce risk), </a:t>
            </a:r>
            <a:r>
              <a:rPr lang="en" sz="14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requirements to be verified or validated</a:t>
            </a: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, and </a:t>
            </a:r>
            <a:r>
              <a:rPr lang="en" sz="1400" u="sng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what V&amp;V is most important for project success</a:t>
            </a:r>
            <a:r>
              <a:rPr lang="en" sz="1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6fd8b8656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6fd8b8656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e3217ca5f_6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e3217ca5f_6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6fd8b8656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6fd8b8656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7eb8b3ca9e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7eb8b3ca9e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7eb8b3ca9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7eb8b3ca9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7e3217ca5f_6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7e3217ca5f_6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7e93662b8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7e93662b8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dc039d60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dc039d60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7e3217ca5f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7e3217ca5f_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7e3217ca5f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7e3217ca5f_6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7e93662b82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7e93662b82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7e3217ca5f_6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7e3217ca5f_6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7e93662b82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7e93662b82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7e93662b82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7e93662b82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7e93662b82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7e93662b82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7eb8b3ca9e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7eb8b3ca9e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7eb8b3ca9e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7eb8b3ca9e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7eb8b3ca9e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7eb8b3ca9e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eb8b3ced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eb8b3ced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7dc039d60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7dc039d60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7e5244224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7e5244224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7e5244224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7e5244224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7e3217ca5f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7e3217ca5f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7e3217ca5f_5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7e3217ca5f_5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7e5244224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7e5244224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702b7606f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702b7606f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7dc039d60b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7dc039d60b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7e93662b8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7e93662b8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Survivability:</a:t>
            </a:r>
            <a:endParaRPr b="1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Components do not break loose of their attachment mechanism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does not sustain significant damage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7e93662b82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7e93662b82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Mounting Hardware: Flight tube, Washers x2, Paper clips x2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eb4cc0b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eb4cc0b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702b7606fa_1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702b7606fa_1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7e93662b82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7e93662b82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7dc039d60b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7dc039d60b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with PDR model, progress through the two thermal tests, talk about future work and tests (integrated cold test?) </a:t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7e9179b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7e9179b4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7eb8b3ca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7eb8b3ca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7eb8b3ca9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7eb8b3ca9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7e9179b47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7e9179b47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7e9179b4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7e9179b4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7eb8b3ca9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7eb8b3ca9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7e3217ca5f_13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7e3217ca5f_13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Presenter: Lara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TAKEAWAY: Presents the test results for the battery area, shows why we added thermal as a risk (no margin on low temp even with insulation).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First present the tests, then the test setup (bottom left), then the plot. Present the axes first, then the colors, then the actual results.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temperature cannot go below -10 according to power budget.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insulation raises the temperature almost 15 C. Adding more layers should be able to keep the battery warm enough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Insulating the battery directly could also help keep it warm.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testing will explore more layers of insulation and/or different types of insulation.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option is to directly insulate battery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of results are in the backups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Heritage data is in the backup slides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TVAC - talked to Dr. Li, Jackson, and thermal engineers at LASP. Also, heritage flights have had no TVAC testing.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errors in test.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2"/>
          <p:cNvCxnSpPr/>
          <p:nvPr/>
        </p:nvCxnSpPr>
        <p:spPr>
          <a:xfrm rot="10800000">
            <a:off x="2581425" y="2524632"/>
            <a:ext cx="3967800" cy="0"/>
          </a:xfrm>
          <a:prstGeom prst="straightConnector1">
            <a:avLst/>
          </a:prstGeom>
          <a:noFill/>
          <a:ln w="9525" cap="flat" cmpd="sng">
            <a:solidFill>
              <a:srgbClr val="F3EFEA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2725" y="4474768"/>
            <a:ext cx="1965350" cy="3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5924" y="4376825"/>
            <a:ext cx="1965350" cy="49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3760800" y="3249363"/>
            <a:ext cx="1622400" cy="1622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755" y="3249326"/>
            <a:ext cx="1622489" cy="162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627600" y="1229813"/>
            <a:ext cx="7888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3EFEA"/>
                </a:solidFill>
                <a:latin typeface="PT Serif"/>
                <a:ea typeface="PT Serif"/>
                <a:cs typeface="PT Serif"/>
                <a:sym typeface="PT Serif"/>
              </a:rPr>
              <a:t>Thinsat Operational Management of Commands And Telemetry</a:t>
            </a:r>
            <a:endParaRPr sz="3600" b="1">
              <a:solidFill>
                <a:srgbClr val="F3EFEA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917450" y="2660325"/>
            <a:ext cx="53091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aptioned Diagram 1">
  <p:cSld name="TITLE_AND_TWO_COLUMNS_2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778750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79" name="Google Shape;79;p11"/>
          <p:cNvCxnSpPr/>
          <p:nvPr/>
        </p:nvCxnSpPr>
        <p:spPr>
          <a:xfrm rot="10800000">
            <a:off x="-18450" y="384326"/>
            <a:ext cx="20508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80" name="Google Shape;80;p11"/>
          <p:cNvCxnSpPr/>
          <p:nvPr/>
        </p:nvCxnSpPr>
        <p:spPr>
          <a:xfrm rot="10800000" flipH="1">
            <a:off x="7121850" y="384326"/>
            <a:ext cx="20406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pic>
        <p:nvPicPr>
          <p:cNvPr id="81" name="Google Shape;8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6225" y="613075"/>
            <a:ext cx="4388425" cy="42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aptioned Diagram 8">
  <p:cSld name="TITLE_AND_TWO_COLUMNS_2_9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778750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86" name="Google Shape;86;p12"/>
          <p:cNvCxnSpPr/>
          <p:nvPr/>
        </p:nvCxnSpPr>
        <p:spPr>
          <a:xfrm rot="10800000">
            <a:off x="-18450" y="384326"/>
            <a:ext cx="20508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87" name="Google Shape;87;p12"/>
          <p:cNvCxnSpPr/>
          <p:nvPr/>
        </p:nvCxnSpPr>
        <p:spPr>
          <a:xfrm rot="10800000" flipH="1">
            <a:off x="7121850" y="384326"/>
            <a:ext cx="20406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pic>
        <p:nvPicPr>
          <p:cNvPr id="88" name="Google Shape;8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6225" y="613075"/>
            <a:ext cx="4388425" cy="42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1400"/>
              <a:buNone/>
              <a:defRPr i="1">
                <a:solidFill>
                  <a:srgbClr val="8F7B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1000"/>
              <a:buNone/>
              <a:defRPr i="1">
                <a:solidFill>
                  <a:srgbClr val="8F7B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F7B87"/>
              </a:buClr>
              <a:buSzPts val="2400"/>
              <a:buNone/>
              <a:defRPr sz="2400" i="1">
                <a:solidFill>
                  <a:srgbClr val="8F7B87"/>
                </a:solidFill>
              </a:defRPr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 rot="10800000">
            <a:off x="-15990" y="2933511"/>
            <a:ext cx="247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4"/>
          <p:cNvCxnSpPr/>
          <p:nvPr/>
        </p:nvCxnSpPr>
        <p:spPr>
          <a:xfrm rot="10800000">
            <a:off x="-18450" y="384326"/>
            <a:ext cx="20508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26" name="Google Shape;26;p4"/>
          <p:cNvCxnSpPr/>
          <p:nvPr/>
        </p:nvCxnSpPr>
        <p:spPr>
          <a:xfrm rot="10800000" flipH="1">
            <a:off x="7121850" y="384326"/>
            <a:ext cx="20406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17100" y="660278"/>
            <a:ext cx="79098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□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○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□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○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■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●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○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■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7625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71975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 rot="10800000">
            <a:off x="-18450" y="384326"/>
            <a:ext cx="20508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 rot="10800000" flipH="1">
            <a:off x="7121850" y="384326"/>
            <a:ext cx="20406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aptioned Diagram">
  <p:cSld name="TITLE_AND_TWO_COLUMNS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876800" y="4356250"/>
            <a:ext cx="3624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erif"/>
              <a:buChar char="○"/>
              <a:defRPr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T Serif"/>
              <a:buChar char="□"/>
              <a:defRPr sz="11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○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□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○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■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●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○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■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778750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42" name="Google Shape;42;p6"/>
          <p:cNvCxnSpPr/>
          <p:nvPr/>
        </p:nvCxnSpPr>
        <p:spPr>
          <a:xfrm rot="10800000">
            <a:off x="-18450" y="384326"/>
            <a:ext cx="20508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43" name="Google Shape;43;p6"/>
          <p:cNvCxnSpPr/>
          <p:nvPr/>
        </p:nvCxnSpPr>
        <p:spPr>
          <a:xfrm rot="10800000" flipH="1">
            <a:off x="7121850" y="384326"/>
            <a:ext cx="20406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78750" y="672150"/>
            <a:ext cx="2547900" cy="3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3457150" y="672150"/>
            <a:ext cx="2547900" cy="3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35525" y="672150"/>
            <a:ext cx="2547900" cy="3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-18450" y="384326"/>
            <a:ext cx="20508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1" name="Google Shape;51;p7"/>
          <p:cNvCxnSpPr/>
          <p:nvPr/>
        </p:nvCxnSpPr>
        <p:spPr>
          <a:xfrm rot="10800000" flipH="1">
            <a:off x="7121850" y="384326"/>
            <a:ext cx="20406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55" name="Google Shape;55;p8"/>
          <p:cNvCxnSpPr/>
          <p:nvPr/>
        </p:nvCxnSpPr>
        <p:spPr>
          <a:xfrm rot="10800000">
            <a:off x="-18450" y="384326"/>
            <a:ext cx="20508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56" name="Google Shape;56;p8"/>
          <p:cNvCxnSpPr/>
          <p:nvPr/>
        </p:nvCxnSpPr>
        <p:spPr>
          <a:xfrm rot="10800000" flipH="1">
            <a:off x="7121850" y="384326"/>
            <a:ext cx="20406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Quad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60" name="Google Shape;60;p9"/>
          <p:cNvCxnSpPr/>
          <p:nvPr/>
        </p:nvCxnSpPr>
        <p:spPr>
          <a:xfrm rot="10800000">
            <a:off x="-18450" y="384326"/>
            <a:ext cx="20508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61" name="Google Shape;61;p9"/>
          <p:cNvCxnSpPr/>
          <p:nvPr/>
        </p:nvCxnSpPr>
        <p:spPr>
          <a:xfrm rot="10800000" flipH="1">
            <a:off x="7121850" y="384326"/>
            <a:ext cx="2040600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627625" y="660275"/>
            <a:ext cx="3644400" cy="1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59638" y="2073457"/>
            <a:ext cx="6363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8437163" y="2073457"/>
            <a:ext cx="6363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871975" y="2641475"/>
            <a:ext cx="3644400" cy="1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□"/>
              <a:defRPr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 rot="-5400000">
            <a:off x="4481925" y="4071850"/>
            <a:ext cx="2889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 rot="-5400000">
            <a:off x="4481925" y="271055"/>
            <a:ext cx="2889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4481925" y="2462550"/>
            <a:ext cx="288900" cy="28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9"/>
          <p:cNvCxnSpPr>
            <a:stCxn id="68" idx="1"/>
            <a:endCxn id="63" idx="3"/>
          </p:cNvCxnSpPr>
          <p:nvPr/>
        </p:nvCxnSpPr>
        <p:spPr>
          <a:xfrm rot="10800000">
            <a:off x="695925" y="2607000"/>
            <a:ext cx="3786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70" name="Google Shape;70;p9"/>
          <p:cNvCxnSpPr>
            <a:stCxn id="68" idx="3"/>
            <a:endCxn id="64" idx="1"/>
          </p:cNvCxnSpPr>
          <p:nvPr/>
        </p:nvCxnSpPr>
        <p:spPr>
          <a:xfrm>
            <a:off x="4770825" y="2607000"/>
            <a:ext cx="3666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71" name="Google Shape;71;p9"/>
          <p:cNvCxnSpPr>
            <a:stCxn id="68" idx="2"/>
            <a:endCxn id="66" idx="3"/>
          </p:cNvCxnSpPr>
          <p:nvPr/>
        </p:nvCxnSpPr>
        <p:spPr>
          <a:xfrm>
            <a:off x="4626375" y="2751450"/>
            <a:ext cx="0" cy="1709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72" name="Google Shape;72;p9"/>
          <p:cNvCxnSpPr>
            <a:stCxn id="68" idx="0"/>
            <a:endCxn id="67" idx="1"/>
          </p:cNvCxnSpPr>
          <p:nvPr/>
        </p:nvCxnSpPr>
        <p:spPr>
          <a:xfrm rot="10800000">
            <a:off x="4626375" y="949050"/>
            <a:ext cx="0" cy="1513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7100" y="660278"/>
            <a:ext cx="7909800" cy="3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□"/>
              <a:defRPr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○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□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○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■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●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○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T Serif"/>
              <a:buChar char="■"/>
              <a:defRPr sz="1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5063950"/>
            <a:ext cx="9144000" cy="79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9144000" cy="79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9.xml"/><Relationship Id="rId4" Type="http://schemas.openxmlformats.org/officeDocument/2006/relationships/image" Target="../media/image6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9.xml"/><Relationship Id="rId4" Type="http://schemas.openxmlformats.org/officeDocument/2006/relationships/image" Target="../media/image6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9.xml"/><Relationship Id="rId5" Type="http://schemas.openxmlformats.org/officeDocument/2006/relationships/image" Target="../media/image20.png"/><Relationship Id="rId4" Type="http://schemas.openxmlformats.org/officeDocument/2006/relationships/image" Target="../media/image69.jp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37.xml"/><Relationship Id="rId10" Type="http://schemas.openxmlformats.org/officeDocument/2006/relationships/slide" Target="slide28.xml"/><Relationship Id="rId4" Type="http://schemas.openxmlformats.org/officeDocument/2006/relationships/slide" Target="slide16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5" Type="http://schemas.openxmlformats.org/officeDocument/2006/relationships/image" Target="../media/image20.png"/><Relationship Id="rId4" Type="http://schemas.openxmlformats.org/officeDocument/2006/relationships/slide" Target="slide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slide" Target="slide28.xml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8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2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8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slide" Target="slide49.xml"/><Relationship Id="rId18" Type="http://schemas.openxmlformats.org/officeDocument/2006/relationships/slide" Target="slide61.xml"/><Relationship Id="rId26" Type="http://schemas.openxmlformats.org/officeDocument/2006/relationships/slide" Target="slide89.xml"/><Relationship Id="rId3" Type="http://schemas.openxmlformats.org/officeDocument/2006/relationships/slide" Target="slide31.xml"/><Relationship Id="rId21" Type="http://schemas.openxmlformats.org/officeDocument/2006/relationships/slide" Target="slide73.xml"/><Relationship Id="rId34" Type="http://schemas.openxmlformats.org/officeDocument/2006/relationships/slide" Target="slide105.xml"/><Relationship Id="rId7" Type="http://schemas.openxmlformats.org/officeDocument/2006/relationships/slide" Target="slide38.xml"/><Relationship Id="rId12" Type="http://schemas.openxmlformats.org/officeDocument/2006/relationships/slide" Target="slide48.xml"/><Relationship Id="rId17" Type="http://schemas.openxmlformats.org/officeDocument/2006/relationships/slide" Target="slide60.xml"/><Relationship Id="rId25" Type="http://schemas.openxmlformats.org/officeDocument/2006/relationships/slide" Target="slide88.xml"/><Relationship Id="rId33" Type="http://schemas.openxmlformats.org/officeDocument/2006/relationships/slide" Target="slide104.xml"/><Relationship Id="rId2" Type="http://schemas.openxmlformats.org/officeDocument/2006/relationships/notesSlide" Target="../notesSlides/notesSlide29.xml"/><Relationship Id="rId16" Type="http://schemas.openxmlformats.org/officeDocument/2006/relationships/slide" Target="slide56.xml"/><Relationship Id="rId20" Type="http://schemas.openxmlformats.org/officeDocument/2006/relationships/slide" Target="slide68.xml"/><Relationship Id="rId29" Type="http://schemas.openxmlformats.org/officeDocument/2006/relationships/slide" Target="slide9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7.xml"/><Relationship Id="rId11" Type="http://schemas.openxmlformats.org/officeDocument/2006/relationships/slide" Target="slide47.xml"/><Relationship Id="rId24" Type="http://schemas.openxmlformats.org/officeDocument/2006/relationships/slide" Target="slide85.xml"/><Relationship Id="rId32" Type="http://schemas.openxmlformats.org/officeDocument/2006/relationships/slide" Target="slide103.xml"/><Relationship Id="rId5" Type="http://schemas.openxmlformats.org/officeDocument/2006/relationships/slide" Target="slide34.xml"/><Relationship Id="rId15" Type="http://schemas.openxmlformats.org/officeDocument/2006/relationships/slide" Target="slide53.xml"/><Relationship Id="rId23" Type="http://schemas.openxmlformats.org/officeDocument/2006/relationships/slide" Target="slide82.xml"/><Relationship Id="rId28" Type="http://schemas.openxmlformats.org/officeDocument/2006/relationships/slide" Target="slide93.xml"/><Relationship Id="rId10" Type="http://schemas.openxmlformats.org/officeDocument/2006/relationships/slide" Target="slide44.xml"/><Relationship Id="rId19" Type="http://schemas.openxmlformats.org/officeDocument/2006/relationships/slide" Target="slide65.xml"/><Relationship Id="rId31" Type="http://schemas.openxmlformats.org/officeDocument/2006/relationships/slide" Target="slide102.xml"/><Relationship Id="rId4" Type="http://schemas.openxmlformats.org/officeDocument/2006/relationships/slide" Target="slide32.xml"/><Relationship Id="rId9" Type="http://schemas.openxmlformats.org/officeDocument/2006/relationships/slide" Target="slide42.xml"/><Relationship Id="rId14" Type="http://schemas.openxmlformats.org/officeDocument/2006/relationships/slide" Target="slide51.xml"/><Relationship Id="rId22" Type="http://schemas.openxmlformats.org/officeDocument/2006/relationships/slide" Target="slide78.xml"/><Relationship Id="rId27" Type="http://schemas.openxmlformats.org/officeDocument/2006/relationships/slide" Target="slide91.xml"/><Relationship Id="rId30" Type="http://schemas.openxmlformats.org/officeDocument/2006/relationships/slide" Target="slide98.xml"/><Relationship Id="rId35" Type="http://schemas.openxmlformats.org/officeDocument/2006/relationships/slide" Target="slide107.xml"/><Relationship Id="rId8" Type="http://schemas.openxmlformats.org/officeDocument/2006/relationships/slide" Target="slide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8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24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2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9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9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8.xml"/><Relationship Id="rId5" Type="http://schemas.openxmlformats.org/officeDocument/2006/relationships/image" Target="../media/image16.png"/><Relationship Id="rId4" Type="http://schemas.openxmlformats.org/officeDocument/2006/relationships/slide" Target="slide9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9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33.xml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image" Target="../media/image5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9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8.png"/><Relationship Id="rId5" Type="http://schemas.openxmlformats.org/officeDocument/2006/relationships/slide" Target="slide29.xml"/><Relationship Id="rId4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9.xml"/><Relationship Id="rId4" Type="http://schemas.openxmlformats.org/officeDocument/2006/relationships/image" Target="../media/image60.jp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9.xml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2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917450" y="2660325"/>
            <a:ext cx="53091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Readiness Review</a:t>
            </a:r>
            <a:endParaRPr/>
          </a:p>
        </p:txBody>
      </p:sp>
      <p:sp>
        <p:nvSpPr>
          <p:cNvPr id="94" name="Google Shape;94;p13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01" name="Google Shape;301;p22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Readiness</a:t>
            </a:r>
            <a:endParaRPr/>
          </a:p>
        </p:txBody>
      </p:sp>
      <p:sp>
        <p:nvSpPr>
          <p:cNvPr id="303" name="Google Shape;303;p22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100</a:t>
            </a:fld>
            <a:endParaRPr/>
          </a:p>
        </p:txBody>
      </p:sp>
      <p:sp>
        <p:nvSpPr>
          <p:cNvPr id="1618" name="Google Shape;1618;p113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Test</a:t>
            </a:r>
            <a:endParaRPr/>
          </a:p>
        </p:txBody>
      </p:sp>
      <p:pic>
        <p:nvPicPr>
          <p:cNvPr id="1619" name="Google Shape;1619;p113"/>
          <p:cNvPicPr preferRelativeResize="0"/>
          <p:nvPr/>
        </p:nvPicPr>
        <p:blipFill rotWithShape="1">
          <a:blip r:embed="rId3">
            <a:alphaModFix/>
          </a:blip>
          <a:srcRect l="4922" r="4922"/>
          <a:stretch/>
        </p:blipFill>
        <p:spPr>
          <a:xfrm>
            <a:off x="4582350" y="776250"/>
            <a:ext cx="4316441" cy="359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0" name="Google Shape;1620;p113"/>
          <p:cNvCxnSpPr/>
          <p:nvPr/>
        </p:nvCxnSpPr>
        <p:spPr>
          <a:xfrm>
            <a:off x="4429875" y="613075"/>
            <a:ext cx="0" cy="3591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21" name="Google Shape;1621;p113"/>
          <p:cNvPicPr preferRelativeResize="0"/>
          <p:nvPr/>
        </p:nvPicPr>
        <p:blipFill rotWithShape="1">
          <a:blip r:embed="rId4">
            <a:alphaModFix/>
          </a:blip>
          <a:srcRect r="7028"/>
          <a:stretch/>
        </p:blipFill>
        <p:spPr>
          <a:xfrm>
            <a:off x="269600" y="1175025"/>
            <a:ext cx="3898101" cy="31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113"/>
          <p:cNvSpPr/>
          <p:nvPr/>
        </p:nvSpPr>
        <p:spPr>
          <a:xfrm>
            <a:off x="394492" y="2890635"/>
            <a:ext cx="1642500" cy="526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13"/>
          <p:cNvSpPr txBox="1"/>
          <p:nvPr/>
        </p:nvSpPr>
        <p:spPr>
          <a:xfrm>
            <a:off x="4520575" y="4470013"/>
            <a:ext cx="4588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T Serif"/>
                <a:ea typeface="PT Serif"/>
                <a:cs typeface="PT Serif"/>
                <a:sym typeface="PT Serif"/>
              </a:rPr>
              <a:t>*Thermocouple 2 fell off during insulation test, therefore not shown.</a:t>
            </a:r>
            <a:endParaRPr sz="11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24" name="Google Shape;1624;p113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13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26" name="Google Shape;1626;p113"/>
          <p:cNvCxnSpPr/>
          <p:nvPr/>
        </p:nvCxnSpPr>
        <p:spPr>
          <a:xfrm>
            <a:off x="4429875" y="613075"/>
            <a:ext cx="0" cy="424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7" name="Google Shape;1627;p113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1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101</a:t>
            </a:fld>
            <a:endParaRPr/>
          </a:p>
        </p:txBody>
      </p:sp>
      <p:sp>
        <p:nvSpPr>
          <p:cNvPr id="1633" name="Google Shape;1633;p11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Test</a:t>
            </a:r>
            <a:endParaRPr/>
          </a:p>
        </p:txBody>
      </p:sp>
      <p:pic>
        <p:nvPicPr>
          <p:cNvPr id="1634" name="Google Shape;1634;p114"/>
          <p:cNvPicPr preferRelativeResize="0"/>
          <p:nvPr/>
        </p:nvPicPr>
        <p:blipFill rotWithShape="1">
          <a:blip r:embed="rId3">
            <a:alphaModFix/>
          </a:blip>
          <a:srcRect l="4922" r="4922"/>
          <a:stretch/>
        </p:blipFill>
        <p:spPr>
          <a:xfrm>
            <a:off x="4727625" y="864764"/>
            <a:ext cx="4103675" cy="34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114"/>
          <p:cNvPicPr preferRelativeResize="0"/>
          <p:nvPr/>
        </p:nvPicPr>
        <p:blipFill rotWithShape="1">
          <a:blip r:embed="rId4">
            <a:alphaModFix/>
          </a:blip>
          <a:srcRect r="7028"/>
          <a:stretch/>
        </p:blipFill>
        <p:spPr>
          <a:xfrm>
            <a:off x="126875" y="1001075"/>
            <a:ext cx="4005250" cy="336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36" name="Google Shape;1636;p114"/>
          <p:cNvSpPr/>
          <p:nvPr/>
        </p:nvSpPr>
        <p:spPr>
          <a:xfrm>
            <a:off x="251446" y="1080292"/>
            <a:ext cx="894600" cy="1429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14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14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9" name="Google Shape;1639;p114"/>
          <p:cNvCxnSpPr/>
          <p:nvPr/>
        </p:nvCxnSpPr>
        <p:spPr>
          <a:xfrm>
            <a:off x="4429875" y="613075"/>
            <a:ext cx="0" cy="424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0" name="Google Shape;1640;p114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102</a:t>
            </a:fld>
            <a:endParaRPr/>
          </a:p>
        </p:txBody>
      </p:sp>
      <p:sp>
        <p:nvSpPr>
          <p:cNvPr id="1646" name="Google Shape;1646;p11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Test #2</a:t>
            </a:r>
            <a:endParaRPr/>
          </a:p>
        </p:txBody>
      </p:sp>
      <p:pic>
        <p:nvPicPr>
          <p:cNvPr id="1647" name="Google Shape;1647;p115"/>
          <p:cNvPicPr preferRelativeResize="0"/>
          <p:nvPr/>
        </p:nvPicPr>
        <p:blipFill rotWithShape="1">
          <a:blip r:embed="rId3">
            <a:alphaModFix/>
          </a:blip>
          <a:srcRect l="2465" r="3060"/>
          <a:stretch/>
        </p:blipFill>
        <p:spPr>
          <a:xfrm>
            <a:off x="116325" y="1434925"/>
            <a:ext cx="4707825" cy="270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8" name="Google Shape;1648;p115"/>
          <p:cNvPicPr preferRelativeResize="0"/>
          <p:nvPr/>
        </p:nvPicPr>
        <p:blipFill rotWithShape="1">
          <a:blip r:embed="rId4">
            <a:alphaModFix/>
          </a:blip>
          <a:srcRect l="3745" r="6865"/>
          <a:stretch/>
        </p:blipFill>
        <p:spPr>
          <a:xfrm>
            <a:off x="4882600" y="1081750"/>
            <a:ext cx="4068949" cy="34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9" name="Google Shape;1649;p115"/>
          <p:cNvSpPr txBox="1">
            <a:spLocks noGrp="1"/>
          </p:cNvSpPr>
          <p:nvPr>
            <p:ph type="body" idx="1"/>
          </p:nvPr>
        </p:nvSpPr>
        <p:spPr>
          <a:xfrm>
            <a:off x="229701" y="613075"/>
            <a:ext cx="4377000" cy="833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Relevant Design Requirement: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payload shall be able to withstand the ambient temperature range of flight (-56°C, 38°C)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50" name="Google Shape;1650;p115"/>
          <p:cNvSpPr/>
          <p:nvPr/>
        </p:nvSpPr>
        <p:spPr>
          <a:xfrm>
            <a:off x="2335450" y="4252400"/>
            <a:ext cx="2389200" cy="744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Baseline Test Results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15"/>
          <p:cNvSpPr/>
          <p:nvPr/>
        </p:nvSpPr>
        <p:spPr>
          <a:xfrm>
            <a:off x="104050" y="4255500"/>
            <a:ext cx="2122800" cy="744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Status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</a:t>
            </a:r>
            <a:endParaRPr/>
          </a:p>
        </p:txBody>
      </p:sp>
      <p:pic>
        <p:nvPicPr>
          <p:cNvPr id="1652" name="Google Shape;1652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8871" y="457044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3" name="Google Shape;1653;p115">
            <a:hlinkClick r:id="rId6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103</a:t>
            </a:fld>
            <a:endParaRPr/>
          </a:p>
        </p:txBody>
      </p:sp>
      <p:sp>
        <p:nvSpPr>
          <p:cNvPr id="1659" name="Google Shape;1659;p11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Test #3</a:t>
            </a:r>
            <a:endParaRPr/>
          </a:p>
        </p:txBody>
      </p:sp>
      <p:pic>
        <p:nvPicPr>
          <p:cNvPr id="1660" name="Google Shape;1660;p116"/>
          <p:cNvPicPr preferRelativeResize="0"/>
          <p:nvPr/>
        </p:nvPicPr>
        <p:blipFill rotWithShape="1">
          <a:blip r:embed="rId3">
            <a:alphaModFix/>
          </a:blip>
          <a:srcRect l="2465" r="3060"/>
          <a:stretch/>
        </p:blipFill>
        <p:spPr>
          <a:xfrm>
            <a:off x="4154925" y="1434925"/>
            <a:ext cx="4707825" cy="270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1" name="Google Shape;1661;p116"/>
          <p:cNvSpPr txBox="1">
            <a:spLocks noGrp="1"/>
          </p:cNvSpPr>
          <p:nvPr>
            <p:ph type="body" idx="1"/>
          </p:nvPr>
        </p:nvSpPr>
        <p:spPr>
          <a:xfrm>
            <a:off x="4268301" y="613075"/>
            <a:ext cx="4377000" cy="833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Relevant Design Requirement: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payload shall be able to withstand the ambient temperature range of flight (-56°C, 38°C)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62" name="Google Shape;1662;p116"/>
          <p:cNvSpPr/>
          <p:nvPr/>
        </p:nvSpPr>
        <p:spPr>
          <a:xfrm>
            <a:off x="6374050" y="4252400"/>
            <a:ext cx="2389200" cy="744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Baseline Test Results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16"/>
          <p:cNvSpPr/>
          <p:nvPr/>
        </p:nvSpPr>
        <p:spPr>
          <a:xfrm>
            <a:off x="4142650" y="4255500"/>
            <a:ext cx="2122800" cy="744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Status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Incomplete</a:t>
            </a:r>
            <a:endParaRPr/>
          </a:p>
        </p:txBody>
      </p:sp>
      <p:sp>
        <p:nvSpPr>
          <p:cNvPr id="1664" name="Google Shape;1664;p116"/>
          <p:cNvSpPr txBox="1"/>
          <p:nvPr/>
        </p:nvSpPr>
        <p:spPr>
          <a:xfrm>
            <a:off x="157450" y="1519750"/>
            <a:ext cx="3779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Objective: 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Characterize battery performance at low temperatures</a:t>
            </a:r>
            <a:endParaRPr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Key Requirements: </a:t>
            </a:r>
            <a:endParaRPr sz="1200"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erif"/>
              <a:buChar char="○"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FR 3 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The payload shall be operational throughout the duration of the balloon flight</a:t>
            </a:r>
            <a:endParaRPr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Success Criteria:</a:t>
            </a:r>
            <a:endParaRPr sz="1200"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erif"/>
              <a:buChar char="○"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Full Success: 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Battery doesn’t fully discharge prematurely</a:t>
            </a:r>
            <a:endParaRPr sz="12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How it Reduces Risk: 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Demonstrates integrated ThinSat can operate in extreme environment of near-space</a:t>
            </a:r>
            <a:endParaRPr/>
          </a:p>
        </p:txBody>
      </p:sp>
      <p:sp>
        <p:nvSpPr>
          <p:cNvPr id="1665" name="Google Shape;1665;p116"/>
          <p:cNvSpPr txBox="1"/>
          <p:nvPr/>
        </p:nvSpPr>
        <p:spPr>
          <a:xfrm>
            <a:off x="157450" y="937525"/>
            <a:ext cx="4166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Expected Completion Date: </a:t>
            </a:r>
            <a:r>
              <a:rPr lang="en" sz="1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March 6th, 2020</a:t>
            </a:r>
            <a:endParaRPr sz="13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66" name="Google Shape;1666;p116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104</a:t>
            </a:fld>
            <a:endParaRPr/>
          </a:p>
        </p:txBody>
      </p:sp>
      <p:sp>
        <p:nvSpPr>
          <p:cNvPr id="1672" name="Google Shape;1672;p11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Cold Test</a:t>
            </a:r>
            <a:endParaRPr/>
          </a:p>
        </p:txBody>
      </p:sp>
      <p:sp>
        <p:nvSpPr>
          <p:cNvPr id="1673" name="Google Shape;1673;p117"/>
          <p:cNvSpPr txBox="1">
            <a:spLocks noGrp="1"/>
          </p:cNvSpPr>
          <p:nvPr>
            <p:ph type="body" idx="1"/>
          </p:nvPr>
        </p:nvSpPr>
        <p:spPr>
          <a:xfrm>
            <a:off x="5275000" y="1915925"/>
            <a:ext cx="3223500" cy="1113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Relevant Design Requirement: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payload shall be able to withstand the ambient temperature range of flight (-56°C, 38°C)</a:t>
            </a:r>
            <a:endParaRPr sz="1200"/>
          </a:p>
        </p:txBody>
      </p:sp>
      <p:sp>
        <p:nvSpPr>
          <p:cNvPr id="1674" name="Google Shape;1674;p117"/>
          <p:cNvSpPr/>
          <p:nvPr/>
        </p:nvSpPr>
        <p:spPr>
          <a:xfrm>
            <a:off x="7033350" y="3379075"/>
            <a:ext cx="2015400" cy="744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Baseline Test Results, Cold Test #2 Results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17"/>
          <p:cNvSpPr/>
          <p:nvPr/>
        </p:nvSpPr>
        <p:spPr>
          <a:xfrm>
            <a:off x="4870750" y="3382175"/>
            <a:ext cx="1919400" cy="744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Status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Incomplete</a:t>
            </a:r>
            <a:endParaRPr/>
          </a:p>
        </p:txBody>
      </p:sp>
      <p:sp>
        <p:nvSpPr>
          <p:cNvPr id="1676" name="Google Shape;1676;p117"/>
          <p:cNvSpPr txBox="1"/>
          <p:nvPr/>
        </p:nvSpPr>
        <p:spPr>
          <a:xfrm>
            <a:off x="4683500" y="1068975"/>
            <a:ext cx="43242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Expected Completion Date: </a:t>
            </a: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April 10th, 2020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77" name="Google Shape;1677;p117"/>
          <p:cNvSpPr txBox="1">
            <a:spLocks noGrp="1"/>
          </p:cNvSpPr>
          <p:nvPr>
            <p:ph type="body" idx="1"/>
          </p:nvPr>
        </p:nvSpPr>
        <p:spPr>
          <a:xfrm>
            <a:off x="217700" y="1025525"/>
            <a:ext cx="4465800" cy="28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Objective: </a:t>
            </a:r>
            <a:r>
              <a:rPr lang="en" sz="1200"/>
              <a:t>Verify Requirements 3 and 3.1, ensure all components operate under thermal environment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Key Requirements: 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3 </a:t>
            </a:r>
            <a:r>
              <a:rPr lang="en" sz="1200"/>
              <a:t>The payload shall be operational throughout the duration of the balloon flight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Success Criteria: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Full Success: </a:t>
            </a:r>
            <a:r>
              <a:rPr lang="en" sz="1200"/>
              <a:t>All subsystems are fully operational throughout the test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How it Reduces Risk: </a:t>
            </a:r>
            <a:r>
              <a:rPr lang="en" sz="1200"/>
              <a:t>Demonstrates integrated ThinSat can operate in extreme environment of near-space</a:t>
            </a:r>
            <a:endParaRPr sz="1200"/>
          </a:p>
        </p:txBody>
      </p:sp>
      <p:sp>
        <p:nvSpPr>
          <p:cNvPr id="1678" name="Google Shape;1678;p117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1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105</a:t>
            </a:fld>
            <a:endParaRPr/>
          </a:p>
        </p:txBody>
      </p:sp>
      <p:sp>
        <p:nvSpPr>
          <p:cNvPr id="1684" name="Google Shape;1684;p11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Thermal</a:t>
            </a:r>
            <a:r>
              <a:rPr lang="en"/>
              <a:t> Risk Status</a:t>
            </a:r>
            <a:endParaRPr/>
          </a:p>
        </p:txBody>
      </p:sp>
      <p:sp>
        <p:nvSpPr>
          <p:cNvPr id="1685" name="Google Shape;1685;p118"/>
          <p:cNvSpPr txBox="1">
            <a:spLocks noGrp="1"/>
          </p:cNvSpPr>
          <p:nvPr>
            <p:ph type="body" idx="1"/>
          </p:nvPr>
        </p:nvSpPr>
        <p:spPr>
          <a:xfrm>
            <a:off x="778750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en" sz="1400" b="1">
                <a:highlight>
                  <a:srgbClr val="FFFFFF"/>
                </a:highlight>
              </a:rPr>
              <a:t>Cold: </a:t>
            </a:r>
            <a:r>
              <a:rPr lang="en" sz="1400">
                <a:highlight>
                  <a:srgbClr val="FFFFFF"/>
                </a:highlight>
              </a:rPr>
              <a:t>Cold temperatures result in off-nominal operation of components and loss of battery performance</a:t>
            </a:r>
            <a:endParaRPr sz="14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en" sz="1400" b="1">
                <a:highlight>
                  <a:srgbClr val="FFFFFF"/>
                </a:highlight>
              </a:rPr>
              <a:t>Heat: </a:t>
            </a:r>
            <a:r>
              <a:rPr lang="en" sz="1400">
                <a:highlight>
                  <a:srgbClr val="FFFFFF"/>
                </a:highlight>
              </a:rPr>
              <a:t>Heat from the SDR or payload board is localized and builds up in components, leading to overtemps and component failure</a:t>
            </a:r>
            <a:endParaRPr sz="1400"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○"/>
            </a:pPr>
            <a:r>
              <a:rPr lang="en" sz="1400" b="1">
                <a:highlight>
                  <a:srgbClr val="FFFFFF"/>
                </a:highlight>
              </a:rPr>
              <a:t>Mitigations:</a:t>
            </a:r>
            <a:endParaRPr sz="1400" b="1"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>
                <a:highlight>
                  <a:srgbClr val="FFFFFF"/>
                </a:highlight>
              </a:rPr>
              <a:t>Test results show cold temperature is a low risk</a:t>
            </a:r>
            <a:endParaRPr>
              <a:highlight>
                <a:srgbClr val="FFFFFF"/>
              </a:highlight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>
                <a:highlight>
                  <a:srgbClr val="FFFFFF"/>
                </a:highlight>
              </a:rPr>
              <a:t>Added copper heat sink will reduce heat risk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686" name="Google Shape;1686;p118"/>
          <p:cNvSpPr txBox="1"/>
          <p:nvPr/>
        </p:nvSpPr>
        <p:spPr>
          <a:xfrm>
            <a:off x="6828775" y="2279500"/>
            <a:ext cx="603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Heat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87" name="Google Shape;1687;p118"/>
          <p:cNvSpPr txBox="1"/>
          <p:nvPr/>
        </p:nvSpPr>
        <p:spPr>
          <a:xfrm>
            <a:off x="5617350" y="2279500"/>
            <a:ext cx="603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Cold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688" name="Google Shape;1688;p118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19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</a:t>
            </a:r>
            <a:endParaRPr/>
          </a:p>
        </p:txBody>
      </p:sp>
      <p:sp>
        <p:nvSpPr>
          <p:cNvPr id="1694" name="Google Shape;1694;p119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1695" name="Google Shape;1695;p1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106</a:t>
            </a:fld>
            <a:endParaRPr/>
          </a:p>
        </p:txBody>
      </p:sp>
      <p:sp>
        <p:nvSpPr>
          <p:cNvPr id="1696" name="Google Shape;1696;p119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19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2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</a:t>
            </a:r>
            <a:r>
              <a:rPr lang="en" b="0"/>
              <a:t> Fall Expenditures</a:t>
            </a:r>
            <a:endParaRPr b="0"/>
          </a:p>
        </p:txBody>
      </p:sp>
      <p:sp>
        <p:nvSpPr>
          <p:cNvPr id="1703" name="Google Shape;1703;p1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107</a:t>
            </a:fld>
            <a:endParaRPr/>
          </a:p>
        </p:txBody>
      </p:sp>
      <p:pic>
        <p:nvPicPr>
          <p:cNvPr id="1704" name="Google Shape;1704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750" y="613075"/>
            <a:ext cx="7396500" cy="224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Google Shape;1705;p120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12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</a:t>
            </a:r>
            <a:r>
              <a:rPr lang="en" b="0"/>
              <a:t> Spring Expenditures</a:t>
            </a:r>
            <a:endParaRPr b="0"/>
          </a:p>
        </p:txBody>
      </p:sp>
      <p:sp>
        <p:nvSpPr>
          <p:cNvPr id="1711" name="Google Shape;1711;p1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108</a:t>
            </a:fld>
            <a:endParaRPr/>
          </a:p>
        </p:txBody>
      </p:sp>
      <p:pic>
        <p:nvPicPr>
          <p:cNvPr id="1712" name="Google Shape;1712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750" y="613075"/>
            <a:ext cx="7396500" cy="42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3" name="Google Shape;1713;p121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122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</a:t>
            </a:r>
            <a:r>
              <a:rPr lang="en" b="0"/>
              <a:t> Spring Expenditures</a:t>
            </a:r>
            <a:endParaRPr b="0"/>
          </a:p>
        </p:txBody>
      </p:sp>
      <p:sp>
        <p:nvSpPr>
          <p:cNvPr id="1719" name="Google Shape;1719;p1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109</a:t>
            </a:fld>
            <a:endParaRPr/>
          </a:p>
        </p:txBody>
      </p:sp>
      <p:pic>
        <p:nvPicPr>
          <p:cNvPr id="1720" name="Google Shape;1720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750" y="613071"/>
            <a:ext cx="7396501" cy="4075354"/>
          </a:xfrm>
          <a:prstGeom prst="rect">
            <a:avLst/>
          </a:prstGeom>
          <a:noFill/>
          <a:ln>
            <a:noFill/>
          </a:ln>
        </p:spPr>
      </p:pic>
      <p:sp>
        <p:nvSpPr>
          <p:cNvPr id="1721" name="Google Shape;1721;p122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09" name="Google Shape;309;p23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Pyramid</a:t>
            </a:r>
            <a:endParaRPr/>
          </a:p>
        </p:txBody>
      </p:sp>
      <p:sp>
        <p:nvSpPr>
          <p:cNvPr id="310" name="Google Shape;310;p23"/>
          <p:cNvSpPr/>
          <p:nvPr/>
        </p:nvSpPr>
        <p:spPr>
          <a:xfrm rot="10800000">
            <a:off x="83350" y="954925"/>
            <a:ext cx="6497400" cy="1135200"/>
          </a:xfrm>
          <a:prstGeom prst="trapezoid">
            <a:avLst>
              <a:gd name="adj" fmla="val 1031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3"/>
          <p:cNvSpPr/>
          <p:nvPr/>
        </p:nvSpPr>
        <p:spPr>
          <a:xfrm rot="10800000">
            <a:off x="1325800" y="2204325"/>
            <a:ext cx="4012500" cy="1120500"/>
          </a:xfrm>
          <a:prstGeom prst="trapezoid">
            <a:avLst>
              <a:gd name="adj" fmla="val 1031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3"/>
          <p:cNvSpPr/>
          <p:nvPr/>
        </p:nvSpPr>
        <p:spPr>
          <a:xfrm rot="10800000">
            <a:off x="2602525" y="3439025"/>
            <a:ext cx="1468500" cy="779400"/>
          </a:xfrm>
          <a:prstGeom prst="trapezoid">
            <a:avLst>
              <a:gd name="adj" fmla="val 9420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3"/>
          <p:cNvSpPr txBox="1"/>
          <p:nvPr/>
        </p:nvSpPr>
        <p:spPr>
          <a:xfrm>
            <a:off x="1232575" y="1276975"/>
            <a:ext cx="4208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COMPONENT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1232575" y="2519025"/>
            <a:ext cx="4208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INTEGRATION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15" name="Google Shape;315;p23"/>
          <p:cNvSpPr txBox="1"/>
          <p:nvPr/>
        </p:nvSpPr>
        <p:spPr>
          <a:xfrm>
            <a:off x="2893675" y="3430775"/>
            <a:ext cx="8862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FLIGHT TESTING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16" name="Google Shape;316;p23"/>
          <p:cNvSpPr txBox="1"/>
          <p:nvPr/>
        </p:nvSpPr>
        <p:spPr>
          <a:xfrm>
            <a:off x="5368951" y="2353750"/>
            <a:ext cx="3745800" cy="3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Communication Hardware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Communication Software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Payload Board Electrical Design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Battery Characterization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Science Sensor Algorithm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FSW Comm Service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FSW Telemetry Collection and Storage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Mass Model Drop Test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Thermal Cold Test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17" name="Google Shape;317;p23"/>
          <p:cNvSpPr/>
          <p:nvPr/>
        </p:nvSpPr>
        <p:spPr>
          <a:xfrm rot="10800000">
            <a:off x="1041550" y="2151200"/>
            <a:ext cx="4581000" cy="2294100"/>
          </a:xfrm>
          <a:prstGeom prst="triangle">
            <a:avLst>
              <a:gd name="adj" fmla="val 50000"/>
            </a:avLst>
          </a:prstGeom>
          <a:solidFill>
            <a:srgbClr val="FFFFFF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3">
            <a:hlinkClick r:id="rId3" action="ppaction://hlinksldjump"/>
          </p:cNvPr>
          <p:cNvSpPr txBox="1"/>
          <p:nvPr/>
        </p:nvSpPr>
        <p:spPr>
          <a:xfrm>
            <a:off x="6209925" y="1620075"/>
            <a:ext cx="2843700" cy="58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OBJECTIVE: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Build understanding, reduce risk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19" name="Google Shape;319;p23"/>
          <p:cNvSpPr/>
          <p:nvPr/>
        </p:nvSpPr>
        <p:spPr>
          <a:xfrm>
            <a:off x="5368950" y="2665925"/>
            <a:ext cx="3636600" cy="1931700"/>
          </a:xfrm>
          <a:prstGeom prst="rect">
            <a:avLst/>
          </a:prstGeom>
          <a:solidFill>
            <a:srgbClr val="FFFFFF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23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</a:t>
            </a:r>
            <a:r>
              <a:rPr lang="en" b="0"/>
              <a:t> Spring Expenditures</a:t>
            </a:r>
            <a:endParaRPr b="0"/>
          </a:p>
        </p:txBody>
      </p:sp>
      <p:sp>
        <p:nvSpPr>
          <p:cNvPr id="1727" name="Google Shape;1727;p1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110</a:t>
            </a:fld>
            <a:endParaRPr/>
          </a:p>
        </p:txBody>
      </p:sp>
      <p:pic>
        <p:nvPicPr>
          <p:cNvPr id="1728" name="Google Shape;1728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750" y="613075"/>
            <a:ext cx="7396500" cy="3979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9" name="Google Shape;1729;p123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"/>
          <p:cNvSpPr txBox="1"/>
          <p:nvPr/>
        </p:nvSpPr>
        <p:spPr>
          <a:xfrm>
            <a:off x="5368951" y="2353750"/>
            <a:ext cx="3745800" cy="3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Communication Short Range Test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Communication Long Range Test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FSW        IMU Data Parsing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FSW        Comm CCSDS Packetization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Integrated Cold Test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26" name="Google Shape;326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Pyramid</a:t>
            </a:r>
            <a:endParaRPr/>
          </a:p>
        </p:txBody>
      </p:sp>
      <p:sp>
        <p:nvSpPr>
          <p:cNvPr id="328" name="Google Shape;328;p24"/>
          <p:cNvSpPr/>
          <p:nvPr/>
        </p:nvSpPr>
        <p:spPr>
          <a:xfrm rot="10800000">
            <a:off x="83350" y="954925"/>
            <a:ext cx="6497400" cy="1135200"/>
          </a:xfrm>
          <a:prstGeom prst="trapezoid">
            <a:avLst>
              <a:gd name="adj" fmla="val 1031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4"/>
          <p:cNvSpPr/>
          <p:nvPr/>
        </p:nvSpPr>
        <p:spPr>
          <a:xfrm rot="10800000">
            <a:off x="1325800" y="2204325"/>
            <a:ext cx="4012500" cy="1120500"/>
          </a:xfrm>
          <a:prstGeom prst="trapezoid">
            <a:avLst>
              <a:gd name="adj" fmla="val 1031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4"/>
          <p:cNvSpPr/>
          <p:nvPr/>
        </p:nvSpPr>
        <p:spPr>
          <a:xfrm rot="10800000">
            <a:off x="2602525" y="3439025"/>
            <a:ext cx="1468500" cy="779400"/>
          </a:xfrm>
          <a:prstGeom prst="trapezoid">
            <a:avLst>
              <a:gd name="adj" fmla="val 9420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"/>
          <p:cNvSpPr txBox="1"/>
          <p:nvPr/>
        </p:nvSpPr>
        <p:spPr>
          <a:xfrm>
            <a:off x="1232575" y="1276975"/>
            <a:ext cx="4208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COMPONENT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1232575" y="2519025"/>
            <a:ext cx="4208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INTEGRATION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33" name="Google Shape;333;p24"/>
          <p:cNvSpPr txBox="1"/>
          <p:nvPr/>
        </p:nvSpPr>
        <p:spPr>
          <a:xfrm>
            <a:off x="2893675" y="3430775"/>
            <a:ext cx="8862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FLIGHT TESTING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34" name="Google Shape;334;p24"/>
          <p:cNvSpPr/>
          <p:nvPr/>
        </p:nvSpPr>
        <p:spPr>
          <a:xfrm rot="10800000">
            <a:off x="2337925" y="3360675"/>
            <a:ext cx="1997700" cy="1077300"/>
          </a:xfrm>
          <a:prstGeom prst="triangle">
            <a:avLst>
              <a:gd name="adj" fmla="val 50000"/>
            </a:avLst>
          </a:prstGeom>
          <a:solidFill>
            <a:srgbClr val="FFFFFF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4"/>
          <p:cNvSpPr/>
          <p:nvPr/>
        </p:nvSpPr>
        <p:spPr>
          <a:xfrm rot="10800000">
            <a:off x="-109550" y="876500"/>
            <a:ext cx="6882300" cy="1264200"/>
          </a:xfrm>
          <a:prstGeom prst="trapezoid">
            <a:avLst>
              <a:gd name="adj" fmla="val 103194"/>
            </a:avLst>
          </a:prstGeom>
          <a:solidFill>
            <a:srgbClr val="FFFFFF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4"/>
          <p:cNvSpPr txBox="1"/>
          <p:nvPr/>
        </p:nvSpPr>
        <p:spPr>
          <a:xfrm>
            <a:off x="6209925" y="1620075"/>
            <a:ext cx="2843700" cy="99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OBJECTIVE: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Validate models, verify design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Meets L1 and L2 success criteria as well as all requirements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337" name="Google Shape;337;p24"/>
          <p:cNvCxnSpPr/>
          <p:nvPr/>
        </p:nvCxnSpPr>
        <p:spPr>
          <a:xfrm>
            <a:off x="6291550" y="3360675"/>
            <a:ext cx="28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338" name="Google Shape;338;p24"/>
          <p:cNvCxnSpPr/>
          <p:nvPr/>
        </p:nvCxnSpPr>
        <p:spPr>
          <a:xfrm>
            <a:off x="6291550" y="3588075"/>
            <a:ext cx="28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339" name="Google Shape;339;p24"/>
          <p:cNvSpPr/>
          <p:nvPr/>
        </p:nvSpPr>
        <p:spPr>
          <a:xfrm>
            <a:off x="5423550" y="3316900"/>
            <a:ext cx="3636600" cy="1308000"/>
          </a:xfrm>
          <a:prstGeom prst="rect">
            <a:avLst/>
          </a:prstGeom>
          <a:solidFill>
            <a:srgbClr val="FFFFFF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4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Pyramid</a:t>
            </a:r>
            <a:endParaRPr/>
          </a:p>
        </p:txBody>
      </p:sp>
      <p:sp>
        <p:nvSpPr>
          <p:cNvPr id="347" name="Google Shape;347;p25"/>
          <p:cNvSpPr/>
          <p:nvPr/>
        </p:nvSpPr>
        <p:spPr>
          <a:xfrm rot="10800000">
            <a:off x="83350" y="954925"/>
            <a:ext cx="6497400" cy="1135200"/>
          </a:xfrm>
          <a:prstGeom prst="trapezoid">
            <a:avLst>
              <a:gd name="adj" fmla="val 1031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5"/>
          <p:cNvSpPr/>
          <p:nvPr/>
        </p:nvSpPr>
        <p:spPr>
          <a:xfrm rot="10800000">
            <a:off x="1325800" y="2204325"/>
            <a:ext cx="4012500" cy="1120500"/>
          </a:xfrm>
          <a:prstGeom prst="trapezoid">
            <a:avLst>
              <a:gd name="adj" fmla="val 1031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5"/>
          <p:cNvSpPr/>
          <p:nvPr/>
        </p:nvSpPr>
        <p:spPr>
          <a:xfrm rot="10800000">
            <a:off x="2602525" y="3439025"/>
            <a:ext cx="1468500" cy="779400"/>
          </a:xfrm>
          <a:prstGeom prst="trapezoid">
            <a:avLst>
              <a:gd name="adj" fmla="val 9420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5"/>
          <p:cNvSpPr txBox="1"/>
          <p:nvPr/>
        </p:nvSpPr>
        <p:spPr>
          <a:xfrm>
            <a:off x="1232575" y="1276975"/>
            <a:ext cx="4208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COMPONENT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51" name="Google Shape;351;p25"/>
          <p:cNvSpPr txBox="1"/>
          <p:nvPr/>
        </p:nvSpPr>
        <p:spPr>
          <a:xfrm>
            <a:off x="1232575" y="2519025"/>
            <a:ext cx="4208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INTEGRATION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52" name="Google Shape;352;p25"/>
          <p:cNvSpPr txBox="1"/>
          <p:nvPr/>
        </p:nvSpPr>
        <p:spPr>
          <a:xfrm>
            <a:off x="2893675" y="3430775"/>
            <a:ext cx="8862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FLIGHT TESTING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53" name="Google Shape;353;p25"/>
          <p:cNvSpPr txBox="1"/>
          <p:nvPr/>
        </p:nvSpPr>
        <p:spPr>
          <a:xfrm>
            <a:off x="5368992" y="2353750"/>
            <a:ext cx="3745800" cy="3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Full System Verification Test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Hardware-in-the-Loop Simulated Flight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Balloon Flight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54" name="Google Shape;354;p25"/>
          <p:cNvSpPr/>
          <p:nvPr/>
        </p:nvSpPr>
        <p:spPr>
          <a:xfrm rot="10800000">
            <a:off x="-109550" y="879764"/>
            <a:ext cx="6882300" cy="2508600"/>
          </a:xfrm>
          <a:prstGeom prst="trapezoid">
            <a:avLst>
              <a:gd name="adj" fmla="val 103194"/>
            </a:avLst>
          </a:prstGeom>
          <a:solidFill>
            <a:srgbClr val="FFFFFF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6209925" y="1620075"/>
            <a:ext cx="2843700" cy="821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OBJECTIVE: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Characterize project performance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Meets L3 success criteria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5368950" y="3086100"/>
            <a:ext cx="3636600" cy="1511400"/>
          </a:xfrm>
          <a:prstGeom prst="rect">
            <a:avLst/>
          </a:prstGeom>
          <a:solidFill>
            <a:srgbClr val="FFFFFF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/>
          <p:nvPr/>
        </p:nvSpPr>
        <p:spPr>
          <a:xfrm>
            <a:off x="5772863" y="158412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"/>
          <p:cNvSpPr/>
          <p:nvPr/>
        </p:nvSpPr>
        <p:spPr>
          <a:xfrm>
            <a:off x="2718400" y="1584125"/>
            <a:ext cx="7959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 Hardware Testing</a:t>
            </a:r>
            <a:endParaRPr/>
          </a:p>
        </p:txBody>
      </p:sp>
      <p:sp>
        <p:nvSpPr>
          <p:cNvPr id="365" name="Google Shape;36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66" name="Google Shape;366;p26"/>
          <p:cNvSpPr/>
          <p:nvPr/>
        </p:nvSpPr>
        <p:spPr>
          <a:xfrm>
            <a:off x="185800" y="762725"/>
            <a:ext cx="25326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Component Testing</a:t>
            </a:r>
            <a:endParaRPr b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 Pass Filter</a:t>
            </a:r>
            <a:endParaRPr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 Noise Amplifier</a:t>
            </a:r>
            <a:r>
              <a:rPr lang="en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Amplifier</a:t>
            </a:r>
            <a:r>
              <a:rPr lang="en" u="sng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tx1"/>
                </a:solidFill>
                <a:uFill>
                  <a:noFill/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 COMM PCB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67" name="Google Shape;367;p26">
            <a:hlinkClick r:id="rId7" action="ppaction://hlinksldjump"/>
          </p:cNvPr>
          <p:cNvSpPr/>
          <p:nvPr/>
        </p:nvSpPr>
        <p:spPr>
          <a:xfrm>
            <a:off x="3514175" y="762725"/>
            <a:ext cx="22587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Short Range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Bench Top Test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 Meter)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Attenuated Test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(1 Meter)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Field Test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(30 Meters)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>
            <a:hlinkClick r:id="rId8" action="ppaction://hlinksldjump"/>
          </p:cNvPr>
          <p:cNvSpPr/>
          <p:nvPr/>
        </p:nvSpPr>
        <p:spPr>
          <a:xfrm>
            <a:off x="6526675" y="762725"/>
            <a:ext cx="22587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Long Range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Long Range Test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(7 Kilometers)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Attenuated Test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(7 Kilometers)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>
            <a:off x="2718400" y="3776050"/>
            <a:ext cx="3808200" cy="97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</a:rPr>
              <a:t>Functional Requirement 2: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payload shall communicate with the ground system during the balloon flight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0" name="Google Shape;37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7246" y="12680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65446" y="17236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03446" y="207564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6">
            <a:hlinkClick r:id="rId10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/>
          <p:nvPr/>
        </p:nvSpPr>
        <p:spPr>
          <a:xfrm>
            <a:off x="2027200" y="967775"/>
            <a:ext cx="1503000" cy="35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80" name="Google Shape;380;p2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Testing</a:t>
            </a:r>
            <a:endParaRPr/>
          </a:p>
        </p:txBody>
      </p:sp>
      <p:sp>
        <p:nvSpPr>
          <p:cNvPr id="381" name="Google Shape;381;p27"/>
          <p:cNvSpPr/>
          <p:nvPr/>
        </p:nvSpPr>
        <p:spPr>
          <a:xfrm>
            <a:off x="185800" y="915125"/>
            <a:ext cx="18414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Pass Filter </a:t>
            </a:r>
            <a:endParaRPr/>
          </a:p>
        </p:txBody>
      </p:sp>
      <p:sp>
        <p:nvSpPr>
          <p:cNvPr id="382" name="Google Shape;382;p27"/>
          <p:cNvSpPr/>
          <p:nvPr/>
        </p:nvSpPr>
        <p:spPr>
          <a:xfrm>
            <a:off x="3530200" y="803800"/>
            <a:ext cx="2655000" cy="9954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Attenuation Testing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Loss Testing </a:t>
            </a:r>
            <a:endParaRPr/>
          </a:p>
        </p:txBody>
      </p:sp>
      <p:sp>
        <p:nvSpPr>
          <p:cNvPr id="383" name="Google Shape;383;p27"/>
          <p:cNvSpPr/>
          <p:nvPr/>
        </p:nvSpPr>
        <p:spPr>
          <a:xfrm>
            <a:off x="6526675" y="2136000"/>
            <a:ext cx="2258700" cy="255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Two SDRs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Transmitter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Spectrum Analyzer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Low Pass Filter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40 dB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Location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Electronics Lab</a:t>
            </a:r>
            <a:endParaRPr b="1" u="sng"/>
          </a:p>
        </p:txBody>
      </p:sp>
      <p:pic>
        <p:nvPicPr>
          <p:cNvPr id="384" name="Google Shape;3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321" y="9989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821" y="8675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196" y="151469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7"/>
          <p:cNvSpPr/>
          <p:nvPr/>
        </p:nvSpPr>
        <p:spPr>
          <a:xfrm>
            <a:off x="76275" y="2136000"/>
            <a:ext cx="2743200" cy="255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Expected Insertion Loss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1.38 dB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Actual Insertion Loss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Margin is acceptable!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we are below the expected insertion loss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7"/>
          <p:cNvSpPr/>
          <p:nvPr/>
        </p:nvSpPr>
        <p:spPr>
          <a:xfrm>
            <a:off x="6526675" y="762725"/>
            <a:ext cx="2258700" cy="713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Budget Model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9" name="Google Shape;389;p27"/>
          <p:cNvPicPr preferRelativeResize="0"/>
          <p:nvPr/>
        </p:nvPicPr>
        <p:blipFill rotWithShape="1">
          <a:blip r:embed="rId4">
            <a:alphaModFix/>
          </a:blip>
          <a:srcRect l="3232" r="4940"/>
          <a:stretch/>
        </p:blipFill>
        <p:spPr>
          <a:xfrm>
            <a:off x="2895675" y="1963425"/>
            <a:ext cx="3588724" cy="293117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7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28"/>
          <p:cNvGrpSpPr/>
          <p:nvPr/>
        </p:nvGrpSpPr>
        <p:grpSpPr>
          <a:xfrm>
            <a:off x="1679683" y="1342830"/>
            <a:ext cx="5217853" cy="3483420"/>
            <a:chOff x="1679683" y="1342830"/>
            <a:chExt cx="5217853" cy="3483420"/>
          </a:xfrm>
        </p:grpSpPr>
        <p:sp>
          <p:nvSpPr>
            <p:cNvPr id="396" name="Google Shape;396;p28"/>
            <p:cNvSpPr/>
            <p:nvPr/>
          </p:nvSpPr>
          <p:spPr>
            <a:xfrm>
              <a:off x="2151456" y="4142250"/>
              <a:ext cx="4671000" cy="6840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28"/>
            <p:cNvGrpSpPr/>
            <p:nvPr/>
          </p:nvGrpSpPr>
          <p:grpSpPr>
            <a:xfrm>
              <a:off x="1679683" y="1342830"/>
              <a:ext cx="5217853" cy="3483411"/>
              <a:chOff x="328205" y="315487"/>
              <a:chExt cx="7456206" cy="2954296"/>
            </a:xfrm>
          </p:grpSpPr>
          <p:pic>
            <p:nvPicPr>
              <p:cNvPr id="398" name="Google Shape;398;p28"/>
              <p:cNvPicPr preferRelativeResize="0"/>
              <p:nvPr/>
            </p:nvPicPr>
            <p:blipFill rotWithShape="1">
              <a:blip r:embed="rId3">
                <a:alphaModFix/>
              </a:blip>
              <a:srcRect t="10446" r="576" b="8133"/>
              <a:stretch/>
            </p:blipFill>
            <p:spPr>
              <a:xfrm>
                <a:off x="1428425" y="577050"/>
                <a:ext cx="6251198" cy="26926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99" name="Google Shape;399;p28"/>
              <p:cNvGrpSpPr/>
              <p:nvPr/>
            </p:nvGrpSpPr>
            <p:grpSpPr>
              <a:xfrm>
                <a:off x="1362757" y="2761728"/>
                <a:ext cx="6421654" cy="508056"/>
                <a:chOff x="1362757" y="2761728"/>
                <a:chExt cx="6421654" cy="508056"/>
              </a:xfrm>
            </p:grpSpPr>
            <p:sp>
              <p:nvSpPr>
                <p:cNvPr id="400" name="Google Shape;400;p28"/>
                <p:cNvSpPr/>
                <p:nvPr/>
              </p:nvSpPr>
              <p:spPr>
                <a:xfrm>
                  <a:off x="1428450" y="2842200"/>
                  <a:ext cx="6251100" cy="4275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01" name="Google Shape;401;p28"/>
                <p:cNvSpPr txBox="1"/>
                <p:nvPr/>
              </p:nvSpPr>
              <p:spPr>
                <a:xfrm>
                  <a:off x="4120418" y="2761728"/>
                  <a:ext cx="9063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915.0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02" name="Google Shape;402;p28"/>
                <p:cNvSpPr txBox="1"/>
                <p:nvPr/>
              </p:nvSpPr>
              <p:spPr>
                <a:xfrm>
                  <a:off x="5662632" y="2761728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915.2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03" name="Google Shape;403;p28"/>
                <p:cNvSpPr txBox="1"/>
                <p:nvPr/>
              </p:nvSpPr>
              <p:spPr>
                <a:xfrm>
                  <a:off x="2217632" y="2761728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914.8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04" name="Google Shape;404;p28"/>
                <p:cNvSpPr txBox="1"/>
                <p:nvPr/>
              </p:nvSpPr>
              <p:spPr>
                <a:xfrm>
                  <a:off x="3365862" y="2956284"/>
                  <a:ext cx="24123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Frequency [ MHz]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05" name="Google Shape;405;p28"/>
                <p:cNvSpPr txBox="1"/>
                <p:nvPr/>
              </p:nvSpPr>
              <p:spPr>
                <a:xfrm>
                  <a:off x="3082429" y="2761728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914.9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06" name="Google Shape;406;p28"/>
                <p:cNvSpPr txBox="1"/>
                <p:nvPr/>
              </p:nvSpPr>
              <p:spPr>
                <a:xfrm>
                  <a:off x="4802104" y="2761728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915.1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07" name="Google Shape;407;p28"/>
                <p:cNvSpPr txBox="1"/>
                <p:nvPr/>
              </p:nvSpPr>
              <p:spPr>
                <a:xfrm>
                  <a:off x="6517511" y="2761728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915.3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08" name="Google Shape;408;p28"/>
                <p:cNvSpPr txBox="1"/>
                <p:nvPr/>
              </p:nvSpPr>
              <p:spPr>
                <a:xfrm>
                  <a:off x="1362757" y="2761728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914.7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</p:grpSp>
          <p:grpSp>
            <p:nvGrpSpPr>
              <p:cNvPr id="409" name="Google Shape;409;p28"/>
              <p:cNvGrpSpPr/>
              <p:nvPr/>
            </p:nvGrpSpPr>
            <p:grpSpPr>
              <a:xfrm>
                <a:off x="328205" y="315487"/>
                <a:ext cx="1266900" cy="2947163"/>
                <a:chOff x="161557" y="315487"/>
                <a:chExt cx="1266900" cy="2947163"/>
              </a:xfrm>
            </p:grpSpPr>
            <p:sp>
              <p:nvSpPr>
                <p:cNvPr id="410" name="Google Shape;410;p28"/>
                <p:cNvSpPr/>
                <p:nvPr/>
              </p:nvSpPr>
              <p:spPr>
                <a:xfrm rot="5400000">
                  <a:off x="-215423" y="1618800"/>
                  <a:ext cx="2685600" cy="6021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28"/>
                <p:cNvSpPr txBox="1"/>
                <p:nvPr/>
              </p:nvSpPr>
              <p:spPr>
                <a:xfrm>
                  <a:off x="161557" y="315487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12" name="Google Shape;412;p28"/>
                <p:cNvSpPr txBox="1"/>
                <p:nvPr/>
              </p:nvSpPr>
              <p:spPr>
                <a:xfrm>
                  <a:off x="161557" y="2258626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10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13" name="Google Shape;413;p28"/>
                <p:cNvSpPr txBox="1"/>
                <p:nvPr/>
              </p:nvSpPr>
              <p:spPr>
                <a:xfrm>
                  <a:off x="161557" y="1885287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20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14" name="Google Shape;414;p28"/>
                <p:cNvSpPr txBox="1"/>
                <p:nvPr/>
              </p:nvSpPr>
              <p:spPr>
                <a:xfrm>
                  <a:off x="161557" y="1564478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30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15" name="Google Shape;415;p28"/>
                <p:cNvSpPr txBox="1"/>
                <p:nvPr/>
              </p:nvSpPr>
              <p:spPr>
                <a:xfrm>
                  <a:off x="161557" y="1129085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40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16" name="Google Shape;416;p28"/>
                <p:cNvSpPr txBox="1"/>
                <p:nvPr/>
              </p:nvSpPr>
              <p:spPr>
                <a:xfrm>
                  <a:off x="161557" y="758323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50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417" name="Google Shape;417;p28"/>
                <p:cNvSpPr txBox="1"/>
                <p:nvPr/>
              </p:nvSpPr>
              <p:spPr>
                <a:xfrm rot="-5400000">
                  <a:off x="-378861" y="1560009"/>
                  <a:ext cx="24123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Output Gain [ dB]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</p:grpSp>
        </p:grpSp>
      </p:grpSp>
      <p:sp>
        <p:nvSpPr>
          <p:cNvPr id="418" name="Google Shape;418;p28">
            <a:hlinkClick r:id="rId4" action="ppaction://hlinksldjump"/>
          </p:cNvPr>
          <p:cNvSpPr/>
          <p:nvPr/>
        </p:nvSpPr>
        <p:spPr>
          <a:xfrm>
            <a:off x="2553500" y="4180450"/>
            <a:ext cx="4173300" cy="123900"/>
          </a:xfrm>
          <a:prstGeom prst="rect">
            <a:avLst/>
          </a:prstGeom>
          <a:solidFill>
            <a:srgbClr val="1C4587"/>
          </a:solidFill>
          <a:ln w="381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8"/>
          <p:cNvSpPr/>
          <p:nvPr/>
        </p:nvSpPr>
        <p:spPr>
          <a:xfrm>
            <a:off x="2170800" y="900400"/>
            <a:ext cx="1017900" cy="35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21" name="Google Shape;421;p2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Testing</a:t>
            </a:r>
            <a:endParaRPr/>
          </a:p>
        </p:txBody>
      </p:sp>
      <p:sp>
        <p:nvSpPr>
          <p:cNvPr id="422" name="Google Shape;422;p28"/>
          <p:cNvSpPr/>
          <p:nvPr/>
        </p:nvSpPr>
        <p:spPr>
          <a:xfrm>
            <a:off x="87999" y="847750"/>
            <a:ext cx="20829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Noise Amplifier </a:t>
            </a:r>
            <a:endParaRPr/>
          </a:p>
        </p:txBody>
      </p:sp>
      <p:sp>
        <p:nvSpPr>
          <p:cNvPr id="423" name="Google Shape;423;p28"/>
          <p:cNvSpPr/>
          <p:nvPr/>
        </p:nvSpPr>
        <p:spPr>
          <a:xfrm>
            <a:off x="3188609" y="863650"/>
            <a:ext cx="26973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Gain Testing </a:t>
            </a:r>
            <a:endParaRPr/>
          </a:p>
        </p:txBody>
      </p:sp>
      <p:sp>
        <p:nvSpPr>
          <p:cNvPr id="424" name="Google Shape;424;p28"/>
          <p:cNvSpPr/>
          <p:nvPr/>
        </p:nvSpPr>
        <p:spPr>
          <a:xfrm>
            <a:off x="6897525" y="1667750"/>
            <a:ext cx="2088900" cy="315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Two SDRs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Transmitter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Spectrum Analyzer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Low Noise Amplifier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40 DB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Location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Electronics Lab</a:t>
            </a:r>
            <a:endParaRPr/>
          </a:p>
        </p:txBody>
      </p:sp>
      <p:pic>
        <p:nvPicPr>
          <p:cNvPr id="425" name="Google Shape;42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2746" y="9072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3371" y="97576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8"/>
          <p:cNvSpPr/>
          <p:nvPr/>
        </p:nvSpPr>
        <p:spPr>
          <a:xfrm>
            <a:off x="88000" y="1672300"/>
            <a:ext cx="2007600" cy="315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Expected Gain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38.5 dB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Actual Gain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31.5 dB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Margin is acceptable!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at SDR expected to be -93 dBm in the worst-case scenario</a:t>
            </a:r>
            <a:endParaRPr/>
          </a:p>
        </p:txBody>
      </p:sp>
      <p:sp>
        <p:nvSpPr>
          <p:cNvPr id="428" name="Google Shape;428;p28"/>
          <p:cNvSpPr/>
          <p:nvPr/>
        </p:nvSpPr>
        <p:spPr>
          <a:xfrm>
            <a:off x="6903625" y="783575"/>
            <a:ext cx="2082900" cy="713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Budget Model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9" name="Google Shape;429;p28"/>
          <p:cNvCxnSpPr/>
          <p:nvPr/>
        </p:nvCxnSpPr>
        <p:spPr>
          <a:xfrm>
            <a:off x="2554821" y="2940082"/>
            <a:ext cx="3776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28"/>
          <p:cNvCxnSpPr/>
          <p:nvPr/>
        </p:nvCxnSpPr>
        <p:spPr>
          <a:xfrm>
            <a:off x="2554821" y="2537710"/>
            <a:ext cx="37764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28"/>
          <p:cNvSpPr txBox="1"/>
          <p:nvPr/>
        </p:nvSpPr>
        <p:spPr>
          <a:xfrm>
            <a:off x="2554825" y="2244300"/>
            <a:ext cx="4308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Expected: 38.5 dB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32" name="Google Shape;432;p28"/>
          <p:cNvSpPr txBox="1"/>
          <p:nvPr/>
        </p:nvSpPr>
        <p:spPr>
          <a:xfrm>
            <a:off x="5557272" y="2661604"/>
            <a:ext cx="12993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Actual: 31.5 dB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33" name="Google Shape;433;p28">
            <a:hlinkClick r:id="rId6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/>
          <p:nvPr/>
        </p:nvSpPr>
        <p:spPr>
          <a:xfrm>
            <a:off x="2037150" y="947250"/>
            <a:ext cx="941700" cy="35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Testing</a:t>
            </a:r>
            <a:endParaRPr/>
          </a:p>
        </p:txBody>
      </p:sp>
      <p:sp>
        <p:nvSpPr>
          <p:cNvPr id="441" name="Google Shape;441;p29"/>
          <p:cNvSpPr/>
          <p:nvPr/>
        </p:nvSpPr>
        <p:spPr>
          <a:xfrm>
            <a:off x="195750" y="894600"/>
            <a:ext cx="18414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 PCB </a:t>
            </a:r>
            <a:endParaRPr/>
          </a:p>
        </p:txBody>
      </p:sp>
      <p:sp>
        <p:nvSpPr>
          <p:cNvPr id="442" name="Google Shape;442;p29"/>
          <p:cNvSpPr/>
          <p:nvPr/>
        </p:nvSpPr>
        <p:spPr>
          <a:xfrm>
            <a:off x="2956513" y="762725"/>
            <a:ext cx="2650800" cy="9954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LNA Testing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Power Amplifier </a:t>
            </a:r>
            <a:r>
              <a:rPr lang="en">
                <a:solidFill>
                  <a:schemeClr val="dk1"/>
                </a:solidFill>
              </a:rPr>
              <a:t>Testing</a:t>
            </a:r>
            <a:endParaRPr/>
          </a:p>
        </p:txBody>
      </p:sp>
      <p:sp>
        <p:nvSpPr>
          <p:cNvPr id="443" name="Google Shape;443;p29"/>
          <p:cNvSpPr/>
          <p:nvPr/>
        </p:nvSpPr>
        <p:spPr>
          <a:xfrm>
            <a:off x="6526675" y="762725"/>
            <a:ext cx="2258700" cy="995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Budget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6526675" y="2194103"/>
            <a:ext cx="2258700" cy="2584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Two SDRs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Transmitter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Spectrum Analyzer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 PCB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40 dB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Location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Electronics Lab</a:t>
            </a:r>
            <a:endParaRPr/>
          </a:p>
        </p:txBody>
      </p:sp>
      <p:sp>
        <p:nvSpPr>
          <p:cNvPr id="445" name="Google Shape;445;p29"/>
          <p:cNvSpPr/>
          <p:nvPr/>
        </p:nvSpPr>
        <p:spPr>
          <a:xfrm>
            <a:off x="195750" y="2224500"/>
            <a:ext cx="5411700" cy="255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Manufacturing in Progress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Footprint mismatch in Rev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board ordered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Arrives this week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9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0"/>
          <p:cNvSpPr/>
          <p:nvPr/>
        </p:nvSpPr>
        <p:spPr>
          <a:xfrm>
            <a:off x="2037150" y="2427525"/>
            <a:ext cx="1503000" cy="35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0"/>
          <p:cNvSpPr/>
          <p:nvPr/>
        </p:nvSpPr>
        <p:spPr>
          <a:xfrm>
            <a:off x="195750" y="2374875"/>
            <a:ext cx="1841400" cy="514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(30 meters) </a:t>
            </a:r>
            <a:endParaRPr/>
          </a:p>
        </p:txBody>
      </p:sp>
      <p:sp>
        <p:nvSpPr>
          <p:cNvPr id="453" name="Google Shape;453;p30"/>
          <p:cNvSpPr/>
          <p:nvPr/>
        </p:nvSpPr>
        <p:spPr>
          <a:xfrm>
            <a:off x="3540150" y="2374875"/>
            <a:ext cx="28356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Signal Strength (-53 dBm)</a:t>
            </a:r>
            <a:endParaRPr/>
          </a:p>
        </p:txBody>
      </p:sp>
      <p:sp>
        <p:nvSpPr>
          <p:cNvPr id="454" name="Google Shape;454;p30"/>
          <p:cNvSpPr/>
          <p:nvPr/>
        </p:nvSpPr>
        <p:spPr>
          <a:xfrm>
            <a:off x="2035800" y="1662400"/>
            <a:ext cx="1503000" cy="35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0"/>
          <p:cNvSpPr/>
          <p:nvPr/>
        </p:nvSpPr>
        <p:spPr>
          <a:xfrm>
            <a:off x="2027200" y="967775"/>
            <a:ext cx="1503000" cy="35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57" name="Google Shape;457;p3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Range Testing</a:t>
            </a:r>
            <a:endParaRPr/>
          </a:p>
        </p:txBody>
      </p:sp>
      <p:sp>
        <p:nvSpPr>
          <p:cNvPr id="458" name="Google Shape;458;p30"/>
          <p:cNvSpPr/>
          <p:nvPr/>
        </p:nvSpPr>
        <p:spPr>
          <a:xfrm>
            <a:off x="185800" y="915125"/>
            <a:ext cx="1841400" cy="5556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Bench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 meter) </a:t>
            </a:r>
            <a:endParaRPr/>
          </a:p>
        </p:txBody>
      </p:sp>
      <p:sp>
        <p:nvSpPr>
          <p:cNvPr id="459" name="Google Shape;459;p30"/>
          <p:cNvSpPr/>
          <p:nvPr/>
        </p:nvSpPr>
        <p:spPr>
          <a:xfrm>
            <a:off x="3530200" y="915125"/>
            <a:ext cx="28356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Signal Strength (6.81 dBm)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0"/>
          <p:cNvSpPr/>
          <p:nvPr/>
        </p:nvSpPr>
        <p:spPr>
          <a:xfrm>
            <a:off x="189975" y="1609750"/>
            <a:ext cx="1841400" cy="5556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Attenuated Test 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 meter)</a:t>
            </a:r>
            <a:endParaRPr/>
          </a:p>
        </p:txBody>
      </p:sp>
      <p:sp>
        <p:nvSpPr>
          <p:cNvPr id="461" name="Google Shape;461;p30"/>
          <p:cNvSpPr/>
          <p:nvPr/>
        </p:nvSpPr>
        <p:spPr>
          <a:xfrm>
            <a:off x="3538775" y="1641550"/>
            <a:ext cx="28356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Signal Strength (-93 dBm)</a:t>
            </a:r>
            <a:endParaRPr/>
          </a:p>
        </p:txBody>
      </p:sp>
      <p:sp>
        <p:nvSpPr>
          <p:cNvPr id="462" name="Google Shape;462;p30"/>
          <p:cNvSpPr/>
          <p:nvPr/>
        </p:nvSpPr>
        <p:spPr>
          <a:xfrm>
            <a:off x="6526675" y="1662400"/>
            <a:ext cx="2258700" cy="3087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Two SDRs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Transmitter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Spectrum Analyzer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RF Chain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140 dB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Location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Electronics Lab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BioTech Field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3" name="Google Shape;463;p30"/>
          <p:cNvSpPr/>
          <p:nvPr/>
        </p:nvSpPr>
        <p:spPr>
          <a:xfrm>
            <a:off x="6526675" y="762725"/>
            <a:ext cx="2258700" cy="60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Budget Model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0"/>
          <p:cNvSpPr/>
          <p:nvPr/>
        </p:nvSpPr>
        <p:spPr>
          <a:xfrm>
            <a:off x="195750" y="3098600"/>
            <a:ext cx="6180000" cy="1680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Goals:</a:t>
            </a:r>
            <a:endParaRPr b="1" u="sng"/>
          </a:p>
          <a:p>
            <a:pPr marL="182880" lvl="0" indent="-13462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Validate RF design is capable of communicating wirelessly</a:t>
            </a:r>
            <a:endParaRPr/>
          </a:p>
          <a:p>
            <a:pPr marL="27432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182880" lvl="0" indent="-13462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Introduce system to real world interference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On Schedule: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Margin in schedule allows extra time to complete COMM PCB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0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1"/>
          <p:cNvSpPr/>
          <p:nvPr/>
        </p:nvSpPr>
        <p:spPr>
          <a:xfrm>
            <a:off x="2027200" y="967775"/>
            <a:ext cx="1503000" cy="35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1"/>
          <p:cNvSpPr/>
          <p:nvPr/>
        </p:nvSpPr>
        <p:spPr>
          <a:xfrm>
            <a:off x="2027175" y="1738600"/>
            <a:ext cx="1511700" cy="35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73" name="Google Shape;473;p3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Range Testing</a:t>
            </a:r>
            <a:endParaRPr/>
          </a:p>
        </p:txBody>
      </p:sp>
      <p:sp>
        <p:nvSpPr>
          <p:cNvPr id="474" name="Google Shape;474;p31"/>
          <p:cNvSpPr/>
          <p:nvPr/>
        </p:nvSpPr>
        <p:spPr>
          <a:xfrm>
            <a:off x="185800" y="915125"/>
            <a:ext cx="1841400" cy="6201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Range Test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(7 Kilometers)</a:t>
            </a:r>
            <a:endParaRPr/>
          </a:p>
        </p:txBody>
      </p:sp>
      <p:sp>
        <p:nvSpPr>
          <p:cNvPr id="475" name="Google Shape;475;p31"/>
          <p:cNvSpPr/>
          <p:nvPr/>
        </p:nvSpPr>
        <p:spPr>
          <a:xfrm>
            <a:off x="3530200" y="915125"/>
            <a:ext cx="28455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Signal Strength (-70 dBm)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1"/>
          <p:cNvSpPr/>
          <p:nvPr/>
        </p:nvSpPr>
        <p:spPr>
          <a:xfrm>
            <a:off x="6526675" y="1717750"/>
            <a:ext cx="2258700" cy="3060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Two SDRs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Transmitter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Spectrum Analyzer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RF Chain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140 dB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Location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US 36 Overlook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LASP roof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" name="Google Shape;477;p31"/>
          <p:cNvSpPr/>
          <p:nvPr/>
        </p:nvSpPr>
        <p:spPr>
          <a:xfrm>
            <a:off x="6526675" y="762725"/>
            <a:ext cx="2258700" cy="620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Budget Model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1"/>
          <p:cNvSpPr/>
          <p:nvPr/>
        </p:nvSpPr>
        <p:spPr>
          <a:xfrm>
            <a:off x="189975" y="3080225"/>
            <a:ext cx="6185700" cy="1698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Goals:</a:t>
            </a:r>
            <a:endParaRPr b="1" u="sng">
              <a:solidFill>
                <a:schemeClr val="dk1"/>
              </a:solidFill>
            </a:endParaRPr>
          </a:p>
          <a:p>
            <a:pPr marL="146304" lvl="0" indent="-980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 Validate RF design is capable of fulfilling link budget wirelessly long range</a:t>
            </a:r>
            <a:endParaRPr>
              <a:solidFill>
                <a:schemeClr val="dk1"/>
              </a:solidFill>
            </a:endParaRPr>
          </a:p>
          <a:p>
            <a:pPr marL="146304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</a:endParaRPr>
          </a:p>
          <a:p>
            <a:pPr marL="146304" lvl="0" indent="-980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 Introduce system to real world interference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On Schedule: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foreseeable scheduling conflicts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1"/>
          <p:cNvSpPr/>
          <p:nvPr/>
        </p:nvSpPr>
        <p:spPr>
          <a:xfrm>
            <a:off x="189975" y="1685950"/>
            <a:ext cx="1837200" cy="6201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Attenuated Test 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(7 Kilometers)</a:t>
            </a:r>
            <a:endParaRPr/>
          </a:p>
        </p:txBody>
      </p:sp>
      <p:sp>
        <p:nvSpPr>
          <p:cNvPr id="480" name="Google Shape;480;p31"/>
          <p:cNvSpPr/>
          <p:nvPr/>
        </p:nvSpPr>
        <p:spPr>
          <a:xfrm>
            <a:off x="3538775" y="1717750"/>
            <a:ext cx="28455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Signal Strength (-93 dBm)</a:t>
            </a:r>
            <a:endParaRPr/>
          </a:p>
        </p:txBody>
      </p:sp>
      <p:sp>
        <p:nvSpPr>
          <p:cNvPr id="481" name="Google Shape;481;p31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102" name="Google Shape;102;p14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/>
          <p:nvPr/>
        </p:nvSpPr>
        <p:spPr>
          <a:xfrm>
            <a:off x="2805613" y="1043975"/>
            <a:ext cx="1323000" cy="35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7" name="Google Shape;487;p32"/>
          <p:cNvPicPr preferRelativeResize="0"/>
          <p:nvPr/>
        </p:nvPicPr>
        <p:blipFill rotWithShape="1">
          <a:blip r:embed="rId3">
            <a:alphaModFix/>
          </a:blip>
          <a:srcRect l="26128" r="25377"/>
          <a:stretch/>
        </p:blipFill>
        <p:spPr>
          <a:xfrm>
            <a:off x="3201049" y="3822723"/>
            <a:ext cx="692700" cy="82368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89" name="Google Shape;489;p32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System Verification Test</a:t>
            </a:r>
            <a:endParaRPr/>
          </a:p>
        </p:txBody>
      </p:sp>
      <p:sp>
        <p:nvSpPr>
          <p:cNvPr id="490" name="Google Shape;490;p32"/>
          <p:cNvSpPr/>
          <p:nvPr/>
        </p:nvSpPr>
        <p:spPr>
          <a:xfrm>
            <a:off x="75475" y="991325"/>
            <a:ext cx="27432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Full Integrated System</a:t>
            </a:r>
            <a:endParaRPr/>
          </a:p>
        </p:txBody>
      </p:sp>
      <p:sp>
        <p:nvSpPr>
          <p:cNvPr id="491" name="Google Shape;491;p32"/>
          <p:cNvSpPr/>
          <p:nvPr/>
        </p:nvSpPr>
        <p:spPr>
          <a:xfrm>
            <a:off x="4123150" y="991325"/>
            <a:ext cx="2258700" cy="4572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Functionality</a:t>
            </a:r>
            <a:endParaRPr/>
          </a:p>
        </p:txBody>
      </p:sp>
      <p:sp>
        <p:nvSpPr>
          <p:cNvPr id="492" name="Google Shape;492;p32"/>
          <p:cNvSpPr/>
          <p:nvPr/>
        </p:nvSpPr>
        <p:spPr>
          <a:xfrm>
            <a:off x="6526675" y="2032700"/>
            <a:ext cx="2258700" cy="2717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TOMCAT ThinSat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TOMCAT Ground Station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140 dB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Location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US 36 Overlook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CU Boulder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3" name="Google Shape;493;p32"/>
          <p:cNvSpPr/>
          <p:nvPr/>
        </p:nvSpPr>
        <p:spPr>
          <a:xfrm>
            <a:off x="88000" y="1979125"/>
            <a:ext cx="2743200" cy="2770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Variables</a:t>
            </a:r>
            <a:endParaRPr b="1" u="sng"/>
          </a:p>
          <a:p>
            <a:pPr marL="114300" lvl="0" indent="-1460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Command rate (1-10 cmd/sec)</a:t>
            </a:r>
            <a:endParaRPr/>
          </a:p>
          <a:p>
            <a:pPr marL="114300" lvl="0" indent="-1460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Downlink rate (1-100 kbps)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Expectations</a:t>
            </a:r>
            <a:endParaRPr b="1" u="sng">
              <a:solidFill>
                <a:schemeClr val="dk1"/>
              </a:solidFill>
            </a:endParaRPr>
          </a:p>
          <a:p>
            <a:pPr marL="114300" lvl="0" indent="-1460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100% command accept rate</a:t>
            </a:r>
            <a:endParaRPr/>
          </a:p>
          <a:p>
            <a:pPr marL="114300" lvl="0" indent="-1460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Less than 1e-6 bit error rate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Goal Beyond System Testing</a:t>
            </a:r>
            <a:endParaRPr b="1" u="sng"/>
          </a:p>
          <a:p>
            <a:pPr marL="114300" lvl="0" indent="-1460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Characterize performance</a:t>
            </a:r>
            <a:endParaRPr/>
          </a:p>
          <a:p>
            <a:pPr marL="114300" lvl="0" indent="-14605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Datasheet for customer</a:t>
            </a:r>
            <a:endParaRPr/>
          </a:p>
        </p:txBody>
      </p:sp>
      <p:sp>
        <p:nvSpPr>
          <p:cNvPr id="494" name="Google Shape;494;p32"/>
          <p:cNvSpPr/>
          <p:nvPr/>
        </p:nvSpPr>
        <p:spPr>
          <a:xfrm>
            <a:off x="6526675" y="762725"/>
            <a:ext cx="2258700" cy="1061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Milestones Met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 Success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2 and 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Ready for Balloon Flight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5" name="Google Shape;495;p32"/>
          <p:cNvPicPr preferRelativeResize="0"/>
          <p:nvPr/>
        </p:nvPicPr>
        <p:blipFill rotWithShape="1">
          <a:blip r:embed="rId4">
            <a:alphaModFix/>
          </a:blip>
          <a:srcRect t="27275" r="87942" b="46480"/>
          <a:stretch/>
        </p:blipFill>
        <p:spPr>
          <a:xfrm>
            <a:off x="2894868" y="4277300"/>
            <a:ext cx="512189" cy="54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2"/>
          <p:cNvPicPr preferRelativeResize="0"/>
          <p:nvPr/>
        </p:nvPicPr>
        <p:blipFill rotWithShape="1">
          <a:blip r:embed="rId5">
            <a:alphaModFix/>
          </a:blip>
          <a:srcRect l="4734"/>
          <a:stretch/>
        </p:blipFill>
        <p:spPr>
          <a:xfrm>
            <a:off x="5823675" y="1894971"/>
            <a:ext cx="638126" cy="5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2"/>
          <p:cNvPicPr preferRelativeResize="0"/>
          <p:nvPr/>
        </p:nvPicPr>
        <p:blipFill rotWithShape="1">
          <a:blip r:embed="rId6">
            <a:alphaModFix/>
          </a:blip>
          <a:srcRect l="41632" t="4345" r="44749" b="75520"/>
          <a:stretch/>
        </p:blipFill>
        <p:spPr>
          <a:xfrm rot="-2073268">
            <a:off x="4023298" y="3302054"/>
            <a:ext cx="406175" cy="3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2"/>
          <p:cNvSpPr txBox="1"/>
          <p:nvPr/>
        </p:nvSpPr>
        <p:spPr>
          <a:xfrm rot="-2073425">
            <a:off x="4036320" y="3515086"/>
            <a:ext cx="692844" cy="35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T Serif"/>
                <a:ea typeface="PT Serif"/>
                <a:cs typeface="PT Serif"/>
                <a:sym typeface="PT Serif"/>
              </a:rPr>
              <a:t>[140 dB]</a:t>
            </a:r>
            <a:endParaRPr sz="1000">
              <a:latin typeface="PT Serif"/>
              <a:ea typeface="PT Serif"/>
              <a:cs typeface="PT Serif"/>
              <a:sym typeface="PT Serif"/>
            </a:endParaRPr>
          </a:p>
        </p:txBody>
      </p:sp>
      <p:grpSp>
        <p:nvGrpSpPr>
          <p:cNvPr id="499" name="Google Shape;499;p32"/>
          <p:cNvGrpSpPr/>
          <p:nvPr/>
        </p:nvGrpSpPr>
        <p:grpSpPr>
          <a:xfrm>
            <a:off x="3740094" y="2348880"/>
            <a:ext cx="2187151" cy="1583452"/>
            <a:chOff x="5414200" y="2294050"/>
            <a:chExt cx="3198524" cy="1631248"/>
          </a:xfrm>
        </p:grpSpPr>
        <p:cxnSp>
          <p:nvCxnSpPr>
            <p:cNvPr id="500" name="Google Shape;500;p32"/>
            <p:cNvCxnSpPr/>
            <p:nvPr/>
          </p:nvCxnSpPr>
          <p:spPr>
            <a:xfrm rot="10800000" flipH="1">
              <a:off x="5414200" y="2294050"/>
              <a:ext cx="3191400" cy="1617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32"/>
            <p:cNvCxnSpPr/>
            <p:nvPr/>
          </p:nvCxnSpPr>
          <p:spPr>
            <a:xfrm rot="10800000" flipH="1">
              <a:off x="5421324" y="2308298"/>
              <a:ext cx="3191400" cy="1617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502" name="Google Shape;50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829796">
            <a:off x="3653840" y="3624529"/>
            <a:ext cx="412774" cy="3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2"/>
          <p:cNvSpPr txBox="1"/>
          <p:nvPr/>
        </p:nvSpPr>
        <p:spPr>
          <a:xfrm rot="-2181708">
            <a:off x="4348123" y="2697560"/>
            <a:ext cx="1420856" cy="718347"/>
          </a:xfrm>
          <a:prstGeom prst="rect">
            <a:avLst/>
          </a:prstGeom>
          <a:solidFill>
            <a:srgbClr val="FFFFFF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~7 km actual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100 km simulated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T Serif"/>
                <a:ea typeface="PT Serif"/>
                <a:cs typeface="PT Serif"/>
                <a:sym typeface="PT Serif"/>
              </a:rPr>
              <a:t>with attenuators</a:t>
            </a:r>
            <a:endParaRPr sz="1000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504" name="Google Shape;504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3888" y="4354063"/>
            <a:ext cx="40849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468354">
            <a:off x="5502085" y="2305963"/>
            <a:ext cx="412774" cy="3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0230" y="2554272"/>
            <a:ext cx="47149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2">
            <a:hlinkClick r:id="rId10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13" name="Google Shape;513;p33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3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515" name="Google Shape;515;p33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3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t="26492" r="12219"/>
          <a:stretch/>
        </p:blipFill>
        <p:spPr>
          <a:xfrm>
            <a:off x="1078387" y="943175"/>
            <a:ext cx="6987229" cy="256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22" name="Google Shape;522;p3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Financials </a:t>
            </a:r>
            <a:r>
              <a:rPr lang="en" b="0"/>
              <a:t>by Acquisition Status</a:t>
            </a:r>
            <a:endParaRPr b="0"/>
          </a:p>
        </p:txBody>
      </p:sp>
      <p:sp>
        <p:nvSpPr>
          <p:cNvPr id="523" name="Google Shape;523;p34"/>
          <p:cNvSpPr/>
          <p:nvPr/>
        </p:nvSpPr>
        <p:spPr>
          <a:xfrm>
            <a:off x="4292425" y="1021300"/>
            <a:ext cx="1557600" cy="127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4" name="Google Shape;524;p34"/>
          <p:cNvCxnSpPr>
            <a:stCxn id="523" idx="2"/>
            <a:endCxn id="525" idx="0"/>
          </p:cNvCxnSpPr>
          <p:nvPr/>
        </p:nvCxnSpPr>
        <p:spPr>
          <a:xfrm rot="5400000">
            <a:off x="3169375" y="1574350"/>
            <a:ext cx="1183200" cy="26205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rgbClr val="E6851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525" name="Google Shape;525;p34"/>
          <p:cNvSpPr txBox="1"/>
          <p:nvPr/>
        </p:nvSpPr>
        <p:spPr>
          <a:xfrm>
            <a:off x="436275" y="3476100"/>
            <a:ext cx="4029000" cy="1534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851F"/>
                </a:solidFill>
                <a:latin typeface="PT Serif"/>
                <a:ea typeface="PT Serif"/>
                <a:cs typeface="PT Serif"/>
                <a:sym typeface="PT Serif"/>
              </a:rPr>
              <a:t>Spent &amp; In-Transit </a:t>
            </a:r>
            <a:r>
              <a:rPr lang="en">
                <a:solidFill>
                  <a:srgbClr val="E6851F"/>
                </a:solidFill>
                <a:latin typeface="PT Serif"/>
                <a:ea typeface="PT Serif"/>
                <a:cs typeface="PT Serif"/>
                <a:sym typeface="PT Serif"/>
              </a:rPr>
              <a:t>($1,845.01)</a:t>
            </a:r>
            <a:endParaRPr>
              <a:solidFill>
                <a:srgbClr val="E6851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PT Serif"/>
              <a:buChar char="●"/>
            </a:pPr>
            <a:r>
              <a:rPr lang="en" sz="1200" b="1">
                <a:solidFill>
                  <a:srgbClr val="E6851F"/>
                </a:solidFill>
                <a:latin typeface="PT Serif"/>
                <a:ea typeface="PT Serif"/>
                <a:cs typeface="PT Serif"/>
                <a:sym typeface="PT Serif"/>
              </a:rPr>
              <a:t>ThinSat Kit: </a:t>
            </a:r>
            <a:r>
              <a:rPr lang="en" sz="11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Est. delivery </a:t>
            </a:r>
            <a:r>
              <a:rPr lang="en" sz="11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Mar 6, 2020</a:t>
            </a:r>
            <a:endParaRPr sz="1100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PT Serif"/>
              <a:buChar char="●"/>
            </a:pPr>
            <a:r>
              <a:rPr lang="en" sz="1200" b="1">
                <a:solidFill>
                  <a:srgbClr val="E6851F"/>
                </a:solidFill>
                <a:latin typeface="PT Serif"/>
                <a:ea typeface="PT Serif"/>
                <a:cs typeface="PT Serif"/>
                <a:sym typeface="PT Serif"/>
              </a:rPr>
              <a:t>Payload Board:</a:t>
            </a: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1100">
                <a:latin typeface="PT Serif"/>
                <a:ea typeface="PT Serif"/>
                <a:cs typeface="PT Serif"/>
                <a:sym typeface="PT Serif"/>
              </a:rPr>
              <a:t>Est. delivery </a:t>
            </a:r>
            <a:r>
              <a:rPr lang="en" sz="1100" b="1">
                <a:latin typeface="PT Serif"/>
                <a:ea typeface="PT Serif"/>
                <a:cs typeface="PT Serif"/>
                <a:sym typeface="PT Serif"/>
              </a:rPr>
              <a:t>Mar 21, 2020</a:t>
            </a:r>
            <a:endParaRPr sz="11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T Serif"/>
              <a:buChar char="●"/>
            </a:pPr>
            <a:r>
              <a:rPr lang="en" sz="1200" b="1">
                <a:solidFill>
                  <a:srgbClr val="E6851F"/>
                </a:solidFill>
                <a:latin typeface="PT Serif"/>
                <a:ea typeface="PT Serif"/>
                <a:cs typeface="PT Serif"/>
                <a:sym typeface="PT Serif"/>
              </a:rPr>
              <a:t>COMM Hardware: </a:t>
            </a:r>
            <a:r>
              <a:rPr lang="en" sz="1100">
                <a:latin typeface="PT Serif"/>
                <a:ea typeface="PT Serif"/>
                <a:cs typeface="PT Serif"/>
                <a:sym typeface="PT Serif"/>
              </a:rPr>
              <a:t>Est. delivery </a:t>
            </a:r>
            <a:r>
              <a:rPr lang="en" sz="1100" b="1">
                <a:latin typeface="PT Serif"/>
                <a:ea typeface="PT Serif"/>
                <a:cs typeface="PT Serif"/>
                <a:sym typeface="PT Serif"/>
              </a:rPr>
              <a:t>Mar 5, 2020</a:t>
            </a:r>
            <a:endParaRPr sz="1100" b="1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E6851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T Serif"/>
              <a:buChar char="●"/>
            </a:pPr>
            <a:r>
              <a:rPr lang="en" sz="1200" b="1">
                <a:solidFill>
                  <a:srgbClr val="E6851F"/>
                </a:solidFill>
                <a:latin typeface="PT Serif"/>
                <a:ea typeface="PT Serif"/>
                <a:cs typeface="PT Serif"/>
                <a:sym typeface="PT Serif"/>
              </a:rPr>
              <a:t>Power:</a:t>
            </a:r>
            <a:r>
              <a:rPr lang="en" sz="1100" b="1"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1100">
                <a:latin typeface="PT Serif"/>
                <a:ea typeface="PT Serif"/>
                <a:cs typeface="PT Serif"/>
                <a:sym typeface="PT Serif"/>
              </a:rPr>
              <a:t>Est. delivery </a:t>
            </a:r>
            <a:r>
              <a:rPr lang="en" sz="1100" b="1">
                <a:latin typeface="PT Serif"/>
                <a:ea typeface="PT Serif"/>
                <a:cs typeface="PT Serif"/>
                <a:sym typeface="PT Serif"/>
              </a:rPr>
              <a:t>Mar 10, 2020</a:t>
            </a:r>
            <a:endParaRPr sz="11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26" name="Google Shape;526;p34"/>
          <p:cNvSpPr/>
          <p:nvPr/>
        </p:nvSpPr>
        <p:spPr>
          <a:xfrm>
            <a:off x="5849975" y="1021400"/>
            <a:ext cx="152100" cy="127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7" name="Google Shape;527;p34"/>
          <p:cNvCxnSpPr>
            <a:stCxn id="526" idx="2"/>
            <a:endCxn id="528" idx="0"/>
          </p:cNvCxnSpPr>
          <p:nvPr/>
        </p:nvCxnSpPr>
        <p:spPr>
          <a:xfrm rot="-5400000" flipH="1">
            <a:off x="5721125" y="2498000"/>
            <a:ext cx="1182900" cy="773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528" name="Google Shape;528;p34"/>
          <p:cNvSpPr txBox="1"/>
          <p:nvPr/>
        </p:nvSpPr>
        <p:spPr>
          <a:xfrm>
            <a:off x="4684475" y="3476000"/>
            <a:ext cx="4029000" cy="15342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6"/>
                </a:solidFill>
                <a:latin typeface="PT Serif"/>
                <a:ea typeface="PT Serif"/>
                <a:cs typeface="PT Serif"/>
                <a:sym typeface="PT Serif"/>
              </a:rPr>
              <a:t>Future Spending </a:t>
            </a:r>
            <a:r>
              <a:rPr lang="en">
                <a:solidFill>
                  <a:srgbClr val="666666"/>
                </a:solidFill>
                <a:latin typeface="PT Serif"/>
                <a:ea typeface="PT Serif"/>
                <a:cs typeface="PT Serif"/>
                <a:sym typeface="PT Serif"/>
              </a:rPr>
              <a:t>(~$200)</a:t>
            </a:r>
            <a:endParaRPr>
              <a:solidFill>
                <a:srgbClr val="666666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PT Serif"/>
              <a:buChar char="●"/>
            </a:pPr>
            <a:r>
              <a:rPr lang="en" sz="12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COMM Hardware:</a:t>
            </a:r>
            <a:r>
              <a:rPr lang="en" sz="1200" b="1">
                <a:solidFill>
                  <a:srgbClr val="E6851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11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Est. purchase</a:t>
            </a:r>
            <a:r>
              <a:rPr lang="en" sz="11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Mar 6, 2020</a:t>
            </a:r>
            <a:endParaRPr sz="1100"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T Serif"/>
              <a:buChar char="○"/>
            </a:pPr>
            <a:r>
              <a:rPr lang="en" sz="11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Ground station materials</a:t>
            </a:r>
            <a:endParaRPr sz="11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T Serif"/>
              <a:buChar char="●"/>
            </a:pPr>
            <a:r>
              <a:rPr lang="en" sz="12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rPr>
              <a:t>Coverage for any other breakages</a:t>
            </a:r>
            <a:endParaRPr sz="1200" b="1">
              <a:solidFill>
                <a:schemeClr val="dk2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29" name="Google Shape;529;p34"/>
          <p:cNvSpPr txBox="1"/>
          <p:nvPr/>
        </p:nvSpPr>
        <p:spPr>
          <a:xfrm>
            <a:off x="1117362" y="643775"/>
            <a:ext cx="6909300" cy="2994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Major Change Since MSR: </a:t>
            </a:r>
            <a:r>
              <a:rPr lang="en">
                <a:latin typeface="PT Serif"/>
                <a:ea typeface="PT Serif"/>
                <a:cs typeface="PT Serif"/>
                <a:sym typeface="PT Serif"/>
              </a:rPr>
              <a:t>ThinSat Kit price has </a:t>
            </a: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decreased </a:t>
            </a:r>
            <a:r>
              <a:rPr lang="en">
                <a:latin typeface="PT Serif"/>
                <a:ea typeface="PT Serif"/>
                <a:cs typeface="PT Serif"/>
                <a:sym typeface="PT Serif"/>
              </a:rPr>
              <a:t>($3,000           $1,000)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530" name="Google Shape;530;p34"/>
          <p:cNvCxnSpPr/>
          <p:nvPr/>
        </p:nvCxnSpPr>
        <p:spPr>
          <a:xfrm>
            <a:off x="6818700" y="793475"/>
            <a:ext cx="367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1" name="Google Shape;531;p34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37" name="Google Shape;537;p3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Financials </a:t>
            </a:r>
            <a:r>
              <a:rPr lang="en" b="0"/>
              <a:t>by Subsystem</a:t>
            </a:r>
            <a:r>
              <a:rPr lang="en"/>
              <a:t> </a:t>
            </a:r>
            <a:endParaRPr b="0"/>
          </a:p>
        </p:txBody>
      </p:sp>
      <p:pic>
        <p:nvPicPr>
          <p:cNvPr id="538" name="Google Shape;538;p35"/>
          <p:cNvPicPr preferRelativeResize="0"/>
          <p:nvPr/>
        </p:nvPicPr>
        <p:blipFill rotWithShape="1">
          <a:blip r:embed="rId3">
            <a:alphaModFix/>
          </a:blip>
          <a:srcRect l="6023" t="9523" r="1443" b="1468"/>
          <a:stretch/>
        </p:blipFill>
        <p:spPr>
          <a:xfrm>
            <a:off x="1092100" y="553875"/>
            <a:ext cx="6959799" cy="44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5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6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Review</a:t>
            </a:r>
            <a:endParaRPr/>
          </a:p>
        </p:txBody>
      </p:sp>
      <p:sp>
        <p:nvSpPr>
          <p:cNvPr id="545" name="Google Shape;545;p36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Major Test Activities</a:t>
            </a:r>
            <a:endParaRPr/>
          </a:p>
        </p:txBody>
      </p:sp>
      <p:sp>
        <p:nvSpPr>
          <p:cNvPr id="546" name="Google Shape;546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47" name="Google Shape;547;p36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6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54" name="Google Shape;554;p3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Pyramid</a:t>
            </a:r>
            <a:endParaRPr/>
          </a:p>
        </p:txBody>
      </p:sp>
      <p:sp>
        <p:nvSpPr>
          <p:cNvPr id="555" name="Google Shape;555;p37"/>
          <p:cNvSpPr/>
          <p:nvPr/>
        </p:nvSpPr>
        <p:spPr>
          <a:xfrm rot="10800000">
            <a:off x="83350" y="954925"/>
            <a:ext cx="6497400" cy="1135200"/>
          </a:xfrm>
          <a:prstGeom prst="trapezoid">
            <a:avLst>
              <a:gd name="adj" fmla="val 1031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7"/>
          <p:cNvSpPr/>
          <p:nvPr/>
        </p:nvSpPr>
        <p:spPr>
          <a:xfrm rot="10800000">
            <a:off x="1325800" y="2204325"/>
            <a:ext cx="4012500" cy="1120500"/>
          </a:xfrm>
          <a:prstGeom prst="trapezoid">
            <a:avLst>
              <a:gd name="adj" fmla="val 1031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7"/>
          <p:cNvSpPr/>
          <p:nvPr/>
        </p:nvSpPr>
        <p:spPr>
          <a:xfrm rot="10800000">
            <a:off x="2602525" y="3439025"/>
            <a:ext cx="1468500" cy="779400"/>
          </a:xfrm>
          <a:prstGeom prst="trapezoid">
            <a:avLst>
              <a:gd name="adj" fmla="val 9420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7"/>
          <p:cNvSpPr txBox="1"/>
          <p:nvPr/>
        </p:nvSpPr>
        <p:spPr>
          <a:xfrm>
            <a:off x="1232575" y="1276975"/>
            <a:ext cx="4208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COMPONENT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59" name="Google Shape;559;p37"/>
          <p:cNvSpPr txBox="1"/>
          <p:nvPr/>
        </p:nvSpPr>
        <p:spPr>
          <a:xfrm>
            <a:off x="1232575" y="2519025"/>
            <a:ext cx="42084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INTEGRATION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0" name="Google Shape;560;p37"/>
          <p:cNvSpPr txBox="1"/>
          <p:nvPr/>
        </p:nvSpPr>
        <p:spPr>
          <a:xfrm>
            <a:off x="2893675" y="3430775"/>
            <a:ext cx="8862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FLIGHT TESTING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1" name="Google Shape;561;p37"/>
          <p:cNvSpPr txBox="1"/>
          <p:nvPr/>
        </p:nvSpPr>
        <p:spPr>
          <a:xfrm>
            <a:off x="6012625" y="2157050"/>
            <a:ext cx="3026100" cy="1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Finish up Communications component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Perform short- and long-range testing on full Communications system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Integrate tested subsystems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Perform Full System Verification (simulated flight)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2" name="Google Shape;562;p37">
            <a:hlinkClick r:id="rId3" action="ppaction://hlinksldjump"/>
          </p:cNvPr>
          <p:cNvSpPr txBox="1"/>
          <p:nvPr/>
        </p:nvSpPr>
        <p:spPr>
          <a:xfrm>
            <a:off x="6012625" y="1623050"/>
            <a:ext cx="3026100" cy="53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Critical Upcoming Tasks: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Required for L1 Success and beyond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3" name="Google Shape;563;p37"/>
          <p:cNvSpPr txBox="1"/>
          <p:nvPr/>
        </p:nvSpPr>
        <p:spPr>
          <a:xfrm>
            <a:off x="6012625" y="4020675"/>
            <a:ext cx="3026100" cy="534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Builds Up To: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L3 Success: Balloon flight test</a:t>
            </a:r>
            <a:endParaRPr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4" name="Google Shape;564;p37"/>
          <p:cNvSpPr/>
          <p:nvPr/>
        </p:nvSpPr>
        <p:spPr>
          <a:xfrm rot="10800000">
            <a:off x="2418475" y="3383375"/>
            <a:ext cx="1836600" cy="1054800"/>
          </a:xfrm>
          <a:prstGeom prst="triangle">
            <a:avLst>
              <a:gd name="adj" fmla="val 50000"/>
            </a:avLst>
          </a:prstGeom>
          <a:solidFill>
            <a:srgbClr val="FFFFFF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7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>
            <a:spLocks noGrp="1"/>
          </p:cNvSpPr>
          <p:nvPr>
            <p:ph type="title"/>
          </p:nvPr>
        </p:nvSpPr>
        <p:spPr>
          <a:xfrm>
            <a:off x="1917450" y="2660325"/>
            <a:ext cx="53091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571" name="Google Shape;571;p38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77" name="Google Shape;577;p39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9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endParaRPr/>
          </a:p>
        </p:txBody>
      </p:sp>
      <p:sp>
        <p:nvSpPr>
          <p:cNvPr id="579" name="Google Shape;579;p39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Table of Contents</a:t>
            </a:r>
            <a:endParaRPr/>
          </a:p>
        </p:txBody>
      </p:sp>
      <p:sp>
        <p:nvSpPr>
          <p:cNvPr id="585" name="Google Shape;585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86" name="Google Shape;586;p40"/>
          <p:cNvSpPr txBox="1">
            <a:spLocks noGrp="1"/>
          </p:cNvSpPr>
          <p:nvPr>
            <p:ph type="body" idx="1"/>
          </p:nvPr>
        </p:nvSpPr>
        <p:spPr>
          <a:xfrm>
            <a:off x="627625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Objectives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CONOPS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FBD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FSW Updates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587" name="Google Shape;587;p40"/>
          <p:cNvSpPr txBox="1">
            <a:spLocks noGrp="1"/>
          </p:cNvSpPr>
          <p:nvPr>
            <p:ph type="body" idx="2"/>
          </p:nvPr>
        </p:nvSpPr>
        <p:spPr>
          <a:xfrm>
            <a:off x="4871975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Methodology</a:t>
            </a:r>
            <a:endParaRPr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 Component Testing</a:t>
            </a:r>
            <a:endParaRPr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 Integration Testing</a:t>
            </a:r>
            <a:endParaRPr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System Verification Test</a:t>
            </a:r>
            <a:endParaRPr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</a:t>
            </a:r>
            <a:endParaRPr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 Recap</a:t>
            </a:r>
            <a:endParaRPr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93" name="Google Shape;593;p41"/>
          <p:cNvSpPr txBox="1">
            <a:spLocks noGrp="1"/>
          </p:cNvSpPr>
          <p:nvPr>
            <p:ph type="body" idx="1"/>
          </p:nvPr>
        </p:nvSpPr>
        <p:spPr>
          <a:xfrm>
            <a:off x="0" y="672150"/>
            <a:ext cx="2947500" cy="3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Levels of Success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FSW Split Details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 Matrix (Testing)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 Component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 Integrated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 Software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KubOS Overview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KubOS IMU Tests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KubOS Database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KubOS UDP Packet</a:t>
            </a:r>
            <a:endParaRPr sz="14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uFill>
                  <a:noFill/>
                </a:u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KubOS CCSDS</a:t>
            </a:r>
            <a:endParaRPr sz="1400" b="1" dirty="0">
              <a:solidFill>
                <a:schemeClr val="tx1"/>
              </a:solidFill>
            </a:endParaRPr>
          </a:p>
        </p:txBody>
      </p:sp>
      <p:sp>
        <p:nvSpPr>
          <p:cNvPr id="594" name="Google Shape;594;p41"/>
          <p:cNvSpPr txBox="1">
            <a:spLocks noGrp="1"/>
          </p:cNvSpPr>
          <p:nvPr>
            <p:ph type="body" idx="2"/>
          </p:nvPr>
        </p:nvSpPr>
        <p:spPr>
          <a:xfrm>
            <a:off x="3098299" y="672150"/>
            <a:ext cx="2947500" cy="3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GSW Overview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GSW Commands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GSW Telemetry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Payload Board Fab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Payload Board Testing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Cold Test Result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Characterization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Integration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Power Budget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Algorithm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Xbus Packet Format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chemeClr val="tx1"/>
              </a:solidFill>
            </a:endParaRPr>
          </a:p>
        </p:txBody>
      </p:sp>
      <p:sp>
        <p:nvSpPr>
          <p:cNvPr id="595" name="Google Shape;595;p4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Table of Contents</a:t>
            </a:r>
            <a:endParaRPr/>
          </a:p>
        </p:txBody>
      </p:sp>
      <p:sp>
        <p:nvSpPr>
          <p:cNvPr id="596" name="Google Shape;596;p41"/>
          <p:cNvSpPr txBox="1">
            <a:spLocks noGrp="1"/>
          </p:cNvSpPr>
          <p:nvPr>
            <p:ph type="body" idx="3"/>
          </p:nvPr>
        </p:nvSpPr>
        <p:spPr>
          <a:xfrm>
            <a:off x="6196569" y="672150"/>
            <a:ext cx="2947500" cy="36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Structures Drop Test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Structures Whip Test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 Animation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Testing Overview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Model Recap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Baseline Testing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3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Cold Test #2 Results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3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Cold Test #3 Plan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3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Integrated Cold Test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3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Risks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tx1"/>
                </a:solidFill>
                <a:uFill>
                  <a:noFill/>
                </a:uFill>
                <a:hlinkClick r:id="rId3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</a:t>
            </a: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17100" y="660302"/>
            <a:ext cx="79098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Primary Objective:</a:t>
            </a:r>
            <a:r>
              <a:rPr lang="en"/>
              <a:t> </a:t>
            </a:r>
            <a:r>
              <a:rPr lang="en" b="1"/>
              <a:t>Design a Small Communications Satellite </a:t>
            </a:r>
            <a:endParaRPr b="1"/>
          </a:p>
          <a:p>
            <a:pPr marL="9144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50">
              <a:highlight>
                <a:srgbClr val="E4E8E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Objectives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617100" y="1353642"/>
            <a:ext cx="44751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b="1" dirty="0">
                <a:solidFill>
                  <a:schemeClr val="tx1"/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 Objectives: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6103800" y="2584250"/>
            <a:ext cx="2200629" cy="1937149"/>
          </a:xfrm>
          <a:custGeom>
            <a:avLst/>
            <a:gdLst/>
            <a:ahLst/>
            <a:cxnLst/>
            <a:rect l="l" t="t" r="r" b="b"/>
            <a:pathLst>
              <a:path w="80683" h="88606" extrusionOk="0">
                <a:moveTo>
                  <a:pt x="0" y="88606"/>
                </a:moveTo>
                <a:cubicBezTo>
                  <a:pt x="3138" y="77208"/>
                  <a:pt x="12615" y="34946"/>
                  <a:pt x="18826" y="20218"/>
                </a:cubicBezTo>
                <a:cubicBezTo>
                  <a:pt x="25037" y="5490"/>
                  <a:pt x="30609" y="1008"/>
                  <a:pt x="37268" y="240"/>
                </a:cubicBezTo>
                <a:cubicBezTo>
                  <a:pt x="43928" y="-528"/>
                  <a:pt x="51547" y="1008"/>
                  <a:pt x="58783" y="15608"/>
                </a:cubicBezTo>
                <a:cubicBezTo>
                  <a:pt x="66019" y="30208"/>
                  <a:pt x="77033" y="75800"/>
                  <a:pt x="80683" y="87838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cxnSp>
        <p:nvCxnSpPr>
          <p:cNvPr id="112" name="Google Shape;112;p15"/>
          <p:cNvCxnSpPr/>
          <p:nvPr/>
        </p:nvCxnSpPr>
        <p:spPr>
          <a:xfrm rot="10800000">
            <a:off x="7013825" y="2888775"/>
            <a:ext cx="9600" cy="9099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5"/>
          <p:cNvCxnSpPr/>
          <p:nvPr/>
        </p:nvCxnSpPr>
        <p:spPr>
          <a:xfrm flipH="1">
            <a:off x="7272560" y="2892835"/>
            <a:ext cx="6600" cy="9405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617100" y="1686542"/>
            <a:ext cx="4475100" cy="26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Design software-defined radio (SDR) communication system</a:t>
            </a:r>
            <a:endParaRPr sz="100"/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Design system to perform and survive a balloon flight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Design software to use CCSDS format (Space Packet Protocol)</a:t>
            </a:r>
            <a:endParaRPr sz="100"/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Manufacture system to ThinSat frame shape</a:t>
            </a:r>
            <a:endParaRPr/>
          </a:p>
          <a:p>
            <a:pPr marL="13716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15" name="Google Shape;115;p15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312" y="1517650"/>
            <a:ext cx="2543600" cy="2610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5"/>
          <p:cNvCxnSpPr/>
          <p:nvPr/>
        </p:nvCxnSpPr>
        <p:spPr>
          <a:xfrm>
            <a:off x="5750725" y="1518050"/>
            <a:ext cx="18000" cy="2607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stealth" w="med" len="med"/>
            <a:tailEnd type="triangle" w="med" len="med"/>
          </a:ln>
        </p:spPr>
      </p:cxnSp>
      <p:sp>
        <p:nvSpPr>
          <p:cNvPr id="118" name="Google Shape;118;p15"/>
          <p:cNvSpPr txBox="1"/>
          <p:nvPr/>
        </p:nvSpPr>
        <p:spPr>
          <a:xfrm>
            <a:off x="5073350" y="2626175"/>
            <a:ext cx="7470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114.2mm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5938225" y="4281225"/>
            <a:ext cx="2518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stealth" w="med" len="med"/>
            <a:tailEnd type="triangle" w="med" len="med"/>
          </a:ln>
        </p:spPr>
      </p:cxnSp>
      <p:sp>
        <p:nvSpPr>
          <p:cNvPr id="120" name="Google Shape;120;p15"/>
          <p:cNvSpPr txBox="1"/>
          <p:nvPr/>
        </p:nvSpPr>
        <p:spPr>
          <a:xfrm>
            <a:off x="6758500" y="4197550"/>
            <a:ext cx="103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111.1 mm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21" name="Google Shape;121;p15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3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Systems</a:t>
            </a:r>
            <a:endParaRPr/>
          </a:p>
        </p:txBody>
      </p:sp>
      <p:sp>
        <p:nvSpPr>
          <p:cNvPr id="610" name="Google Shape;610;p43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612" name="Google Shape;612;p43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3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619" name="Google Shape;619;p4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Project Success</a:t>
            </a:r>
            <a:endParaRPr/>
          </a:p>
        </p:txBody>
      </p:sp>
      <p:graphicFrame>
        <p:nvGraphicFramePr>
          <p:cNvPr id="620" name="Google Shape;620;p44"/>
          <p:cNvGraphicFramePr/>
          <p:nvPr/>
        </p:nvGraphicFramePr>
        <p:xfrm>
          <a:off x="487775" y="82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{B40617C6-27B9-4601-9564-04955D7BD3FD}</a:tableStyleId>
              </a:tblPr>
              <a:tblGrid>
                <a:gridCol w="120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Level 1</a:t>
                      </a:r>
                      <a:endParaRPr sz="1800" b="1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T Serif"/>
                        <a:buChar char="●"/>
                      </a:pPr>
                      <a:r>
                        <a:rPr lang="en" sz="16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Wired SDR communication (Full-system bench test)</a:t>
                      </a:r>
                      <a:endParaRPr sz="16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T Serif"/>
                        <a:buChar char="●"/>
                      </a:pPr>
                      <a:r>
                        <a:rPr lang="en" sz="16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Formatted commands &amp; telemetry 2-ways</a:t>
                      </a:r>
                      <a:endParaRPr sz="16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Level 2</a:t>
                      </a:r>
                      <a:endParaRPr sz="1800" b="1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T Serif"/>
                        <a:buChar char="●"/>
                      </a:pPr>
                      <a:r>
                        <a:rPr lang="en" sz="16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Wireless short-range SDR communication (Full-system bench test 2)</a:t>
                      </a:r>
                      <a:endParaRPr sz="16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T Serif"/>
                        <a:buChar char="●"/>
                      </a:pPr>
                      <a:r>
                        <a:rPr lang="en" sz="16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Command counters</a:t>
                      </a:r>
                      <a:endParaRPr sz="16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Level 3</a:t>
                      </a:r>
                      <a:endParaRPr sz="1800" b="1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T Serif"/>
                        <a:buChar char="●"/>
                      </a:pPr>
                      <a:r>
                        <a:rPr lang="en" sz="16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Long-range SDR communication (Balloon flight)</a:t>
                      </a:r>
                      <a:endParaRPr sz="16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T Serif"/>
                        <a:buChar char="●"/>
                      </a:pPr>
                      <a:r>
                        <a:rPr lang="en" sz="16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Command error detection</a:t>
                      </a:r>
                      <a:endParaRPr sz="16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457200" lvl="0" indent="-3302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PT Serif"/>
                        <a:buChar char="●"/>
                      </a:pPr>
                      <a:r>
                        <a:rPr lang="en" sz="16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Full system survives balloon flight environment</a:t>
                      </a:r>
                      <a:endParaRPr sz="16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1" name="Google Shape;621;p44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627" name="Google Shape;627;p45"/>
          <p:cNvSpPr txBox="1">
            <a:spLocks noGrp="1"/>
          </p:cNvSpPr>
          <p:nvPr>
            <p:ph type="body" idx="1"/>
          </p:nvPr>
        </p:nvSpPr>
        <p:spPr>
          <a:xfrm>
            <a:off x="295825" y="660275"/>
            <a:ext cx="8231100" cy="42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Flight Software Split into 2 teams:</a:t>
            </a:r>
            <a:endParaRPr/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□"/>
            </a:pPr>
            <a:r>
              <a:rPr lang="en" sz="1800" b="1"/>
              <a:t>KubOS FSW</a:t>
            </a:r>
            <a:r>
              <a:rPr lang="en" sz="1800"/>
              <a:t>: Raytheon preferred, longer development time</a:t>
            </a:r>
            <a:endParaRPr sz="1800"/>
          </a:p>
          <a:p>
            <a:pPr marL="18288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Have to build on top of established framework</a:t>
            </a:r>
            <a:endParaRPr sz="1800"/>
          </a:p>
          <a:p>
            <a:pPr marL="18288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Multiple services connected by GraphQL Endpoints</a:t>
            </a:r>
            <a:endParaRPr sz="1800">
              <a:solidFill>
                <a:srgbClr val="FF0000"/>
              </a:solidFill>
            </a:endParaRPr>
          </a:p>
          <a:p>
            <a:pPr marL="18288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3 languages (Rust, C++, Python), team unfamiliar with Rust</a:t>
            </a:r>
            <a:endParaRPr sz="1800"/>
          </a:p>
          <a:p>
            <a:pPr marL="18288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1371600" lvl="1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□"/>
            </a:pPr>
            <a:r>
              <a:rPr lang="en" sz="1800" b="1"/>
              <a:t>Lightweight FSW</a:t>
            </a:r>
            <a:r>
              <a:rPr lang="en" sz="1800"/>
              <a:t>: Faster development time, can use in place of KubOS for testing</a:t>
            </a:r>
            <a:endParaRPr sz="1800"/>
          </a:p>
          <a:p>
            <a:pPr marL="18288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UDP connection between softwares</a:t>
            </a:r>
            <a:endParaRPr sz="1800"/>
          </a:p>
          <a:p>
            <a:pPr marL="18288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2 languages (C++, Python)</a:t>
            </a:r>
            <a:endParaRPr sz="1800"/>
          </a:p>
        </p:txBody>
      </p:sp>
      <p:sp>
        <p:nvSpPr>
          <p:cNvPr id="628" name="Google Shape;628;p4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 Since MSR</a:t>
            </a:r>
            <a:endParaRPr/>
          </a:p>
        </p:txBody>
      </p:sp>
      <p:sp>
        <p:nvSpPr>
          <p:cNvPr id="629" name="Google Shape;629;p45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4" name="Google Shape;634;p46"/>
          <p:cNvCxnSpPr/>
          <p:nvPr/>
        </p:nvCxnSpPr>
        <p:spPr>
          <a:xfrm flipH="1">
            <a:off x="6618629" y="1425150"/>
            <a:ext cx="2700" cy="1764300"/>
          </a:xfrm>
          <a:prstGeom prst="straightConnector1">
            <a:avLst/>
          </a:prstGeom>
          <a:noFill/>
          <a:ln w="381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46"/>
          <p:cNvCxnSpPr/>
          <p:nvPr/>
        </p:nvCxnSpPr>
        <p:spPr>
          <a:xfrm>
            <a:off x="5892482" y="1425150"/>
            <a:ext cx="0" cy="1147200"/>
          </a:xfrm>
          <a:prstGeom prst="straightConnector1">
            <a:avLst/>
          </a:prstGeom>
          <a:noFill/>
          <a:ln w="381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46"/>
          <p:cNvCxnSpPr/>
          <p:nvPr/>
        </p:nvCxnSpPr>
        <p:spPr>
          <a:xfrm>
            <a:off x="7223674" y="1425150"/>
            <a:ext cx="6000" cy="2397300"/>
          </a:xfrm>
          <a:prstGeom prst="straightConnector1">
            <a:avLst/>
          </a:prstGeom>
          <a:noFill/>
          <a:ln w="381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46"/>
          <p:cNvCxnSpPr/>
          <p:nvPr/>
        </p:nvCxnSpPr>
        <p:spPr>
          <a:xfrm>
            <a:off x="5166295" y="1425150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8" name="Google Shape;638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639" name="Google Shape;639;p4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KubOS FSW Margin</a:t>
            </a:r>
            <a:endParaRPr/>
          </a:p>
        </p:txBody>
      </p:sp>
      <p:sp>
        <p:nvSpPr>
          <p:cNvPr id="640" name="Google Shape;640;p46"/>
          <p:cNvSpPr txBox="1"/>
          <p:nvPr/>
        </p:nvSpPr>
        <p:spPr>
          <a:xfrm>
            <a:off x="3878076" y="1511372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UDP Communication on BeagleBone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41" name="Google Shape;641;p46"/>
          <p:cNvCxnSpPr/>
          <p:nvPr/>
        </p:nvCxnSpPr>
        <p:spPr>
          <a:xfrm>
            <a:off x="3878088" y="1425150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2" name="Google Shape;642;p46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6"/>
          <p:cNvSpPr txBox="1"/>
          <p:nvPr/>
        </p:nvSpPr>
        <p:spPr>
          <a:xfrm>
            <a:off x="5166308" y="2081147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IMU Integrated and Data Parsed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44" name="Google Shape;644;p46"/>
          <p:cNvCxnSpPr/>
          <p:nvPr/>
        </p:nvCxnSpPr>
        <p:spPr>
          <a:xfrm>
            <a:off x="5166295" y="1961275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p46"/>
          <p:cNvSpPr txBox="1"/>
          <p:nvPr/>
        </p:nvSpPr>
        <p:spPr>
          <a:xfrm>
            <a:off x="5892471" y="2714872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Boot/Reset/Error Handling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46" name="Google Shape;646;p46"/>
          <p:cNvCxnSpPr/>
          <p:nvPr/>
        </p:nvCxnSpPr>
        <p:spPr>
          <a:xfrm>
            <a:off x="5892483" y="2570875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7" name="Google Shape;647;p46"/>
          <p:cNvSpPr txBox="1"/>
          <p:nvPr/>
        </p:nvSpPr>
        <p:spPr>
          <a:xfrm>
            <a:off x="6621317" y="3324472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Integration Test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48" name="Google Shape;648;p46"/>
          <p:cNvCxnSpPr/>
          <p:nvPr/>
        </p:nvCxnSpPr>
        <p:spPr>
          <a:xfrm>
            <a:off x="6621329" y="3180475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46"/>
          <p:cNvSpPr txBox="1"/>
          <p:nvPr/>
        </p:nvSpPr>
        <p:spPr>
          <a:xfrm>
            <a:off x="7223662" y="3934072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Balloon Flight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650" name="Google Shape;650;p46"/>
          <p:cNvCxnSpPr/>
          <p:nvPr/>
        </p:nvCxnSpPr>
        <p:spPr>
          <a:xfrm>
            <a:off x="7223675" y="3790075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1" name="Google Shape;651;p46"/>
          <p:cNvSpPr/>
          <p:nvPr/>
        </p:nvSpPr>
        <p:spPr>
          <a:xfrm>
            <a:off x="2927200" y="602141"/>
            <a:ext cx="1131600" cy="457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</a:t>
            </a:r>
            <a:endParaRPr/>
          </a:p>
        </p:txBody>
      </p:sp>
      <p:grpSp>
        <p:nvGrpSpPr>
          <p:cNvPr id="652" name="Google Shape;652;p46"/>
          <p:cNvGrpSpPr/>
          <p:nvPr/>
        </p:nvGrpSpPr>
        <p:grpSpPr>
          <a:xfrm>
            <a:off x="607304" y="744675"/>
            <a:ext cx="8054995" cy="846729"/>
            <a:chOff x="607304" y="516075"/>
            <a:chExt cx="8054995" cy="846729"/>
          </a:xfrm>
        </p:grpSpPr>
        <p:pic>
          <p:nvPicPr>
            <p:cNvPr id="653" name="Google Shape;653;p46"/>
            <p:cNvPicPr preferRelativeResize="0"/>
            <p:nvPr/>
          </p:nvPicPr>
          <p:blipFill rotWithShape="1">
            <a:blip r:embed="rId3">
              <a:alphaModFix/>
            </a:blip>
            <a:srcRect l="33063" t="6564" r="62256" b="89682"/>
            <a:stretch/>
          </p:blipFill>
          <p:spPr>
            <a:xfrm>
              <a:off x="607304" y="1113927"/>
              <a:ext cx="573326" cy="2488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4" name="Google Shape;654;p46"/>
            <p:cNvGrpSpPr/>
            <p:nvPr/>
          </p:nvGrpSpPr>
          <p:grpSpPr>
            <a:xfrm>
              <a:off x="904100" y="516075"/>
              <a:ext cx="7758199" cy="803825"/>
              <a:chOff x="904100" y="516075"/>
              <a:chExt cx="7758199" cy="803825"/>
            </a:xfrm>
          </p:grpSpPr>
          <p:pic>
            <p:nvPicPr>
              <p:cNvPr id="655" name="Google Shape;655;p46"/>
              <p:cNvPicPr preferRelativeResize="0"/>
              <p:nvPr/>
            </p:nvPicPr>
            <p:blipFill rotWithShape="1">
              <a:blip r:embed="rId3">
                <a:alphaModFix/>
              </a:blip>
              <a:srcRect l="36784" b="87604"/>
              <a:stretch/>
            </p:blipFill>
            <p:spPr>
              <a:xfrm>
                <a:off x="1087632" y="516075"/>
                <a:ext cx="7574667" cy="8038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656" name="Google Shape;656;p46"/>
              <p:cNvCxnSpPr/>
              <p:nvPr/>
            </p:nvCxnSpPr>
            <p:spPr>
              <a:xfrm flipH="1">
                <a:off x="904100" y="835825"/>
                <a:ext cx="7573500" cy="1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46"/>
              <p:cNvCxnSpPr/>
              <p:nvPr/>
            </p:nvCxnSpPr>
            <p:spPr>
              <a:xfrm>
                <a:off x="906975" y="610475"/>
                <a:ext cx="5700" cy="494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8" name="Google Shape;658;p46"/>
          <p:cNvSpPr/>
          <p:nvPr/>
        </p:nvSpPr>
        <p:spPr>
          <a:xfrm>
            <a:off x="3897375" y="2248845"/>
            <a:ext cx="12543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KubOS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59" name="Google Shape;659;p46"/>
          <p:cNvSpPr txBox="1"/>
          <p:nvPr/>
        </p:nvSpPr>
        <p:spPr>
          <a:xfrm>
            <a:off x="278050" y="1754225"/>
            <a:ext cx="3261300" cy="249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Previous FSW risk mitigated!</a:t>
            </a:r>
            <a:endParaRPr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 u="sng">
                <a:latin typeface="PT Serif"/>
                <a:ea typeface="PT Serif"/>
                <a:cs typeface="PT Serif"/>
                <a:sym typeface="PT Serif"/>
              </a:rPr>
              <a:t>Lightweight FSW</a:t>
            </a:r>
            <a:r>
              <a:rPr lang="en">
                <a:latin typeface="PT Serif"/>
                <a:ea typeface="PT Serif"/>
                <a:cs typeface="PT Serif"/>
                <a:sym typeface="PT Serif"/>
              </a:rPr>
              <a:t> can be used to meet L1 &amp; L2 Milestones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T Serif"/>
              <a:buChar char="●"/>
            </a:pPr>
            <a:r>
              <a:rPr lang="en" u="sng">
                <a:latin typeface="PT Serif"/>
                <a:ea typeface="PT Serif"/>
                <a:cs typeface="PT Serif"/>
                <a:sym typeface="PT Serif"/>
              </a:rPr>
              <a:t>KubOS FSW</a:t>
            </a:r>
            <a:r>
              <a:rPr lang="en">
                <a:latin typeface="PT Serif"/>
                <a:ea typeface="PT Serif"/>
                <a:cs typeface="PT Serif"/>
                <a:sym typeface="PT Serif"/>
              </a:rPr>
              <a:t> (Customer preferred) can be used for L3 Milestones as development continues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60" name="Google Shape;660;p46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666" name="Google Shape;666;p4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 Level Testing Risks</a:t>
            </a:r>
            <a:endParaRPr/>
          </a:p>
        </p:txBody>
      </p:sp>
      <p:sp>
        <p:nvSpPr>
          <p:cNvPr id="667" name="Google Shape;667;p47"/>
          <p:cNvSpPr txBox="1">
            <a:spLocks noGrp="1"/>
          </p:cNvSpPr>
          <p:nvPr>
            <p:ph type="body" idx="1"/>
          </p:nvPr>
        </p:nvSpPr>
        <p:spPr>
          <a:xfrm>
            <a:off x="778750" y="660274"/>
            <a:ext cx="3644400" cy="41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Risks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u="sng"/>
              <a:t>Board Revs:</a:t>
            </a:r>
            <a:r>
              <a:rPr lang="en"/>
              <a:t> Additional Payload Board revisions required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u="sng"/>
              <a:t>Comm Slip:</a:t>
            </a:r>
            <a:r>
              <a:rPr lang="en"/>
              <a:t> Communications testing delays resulting in slower system verification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Both risks result in </a:t>
            </a:r>
            <a:r>
              <a:rPr lang="en" u="sng"/>
              <a:t>delays to L1 success completion</a:t>
            </a:r>
            <a:r>
              <a:rPr lang="en"/>
              <a:t> and contribute to </a:t>
            </a:r>
            <a:r>
              <a:rPr lang="en" u="sng"/>
              <a:t>higher launch risks</a:t>
            </a:r>
            <a:endParaRPr u="sng"/>
          </a:p>
        </p:txBody>
      </p:sp>
      <p:sp>
        <p:nvSpPr>
          <p:cNvPr id="668" name="Google Shape;668;p47">
            <a:hlinkClick r:id="" action="ppaction://noaction"/>
          </p:cNvPr>
          <p:cNvSpPr/>
          <p:nvPr/>
        </p:nvSpPr>
        <p:spPr>
          <a:xfrm>
            <a:off x="0" y="5065375"/>
            <a:ext cx="9144000" cy="7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7"/>
          <p:cNvSpPr txBox="1"/>
          <p:nvPr/>
        </p:nvSpPr>
        <p:spPr>
          <a:xfrm>
            <a:off x="6520548" y="710500"/>
            <a:ext cx="11763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Board Revs</a:t>
            </a:r>
            <a:endParaRPr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Comm Slip</a:t>
            </a:r>
            <a:endParaRPr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70" name="Google Shape;670;p47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7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>
            <a:spLocks noGrp="1"/>
          </p:cNvSpPr>
          <p:nvPr>
            <p:ph type="ctrTitle"/>
          </p:nvPr>
        </p:nvSpPr>
        <p:spPr>
          <a:xfrm>
            <a:off x="2600500" y="2040550"/>
            <a:ext cx="617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 Hardware</a:t>
            </a:r>
            <a:endParaRPr/>
          </a:p>
        </p:txBody>
      </p:sp>
      <p:sp>
        <p:nvSpPr>
          <p:cNvPr id="677" name="Google Shape;677;p48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678" name="Google Shape;678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679" name="Google Shape;679;p48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8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pSp>
        <p:nvGrpSpPr>
          <p:cNvPr id="686" name="Google Shape;686;p49"/>
          <p:cNvGrpSpPr/>
          <p:nvPr/>
        </p:nvGrpSpPr>
        <p:grpSpPr>
          <a:xfrm>
            <a:off x="1049134" y="714156"/>
            <a:ext cx="6740944" cy="4203006"/>
            <a:chOff x="1679683" y="1572898"/>
            <a:chExt cx="5217853" cy="3253352"/>
          </a:xfrm>
        </p:grpSpPr>
        <p:sp>
          <p:nvSpPr>
            <p:cNvPr id="687" name="Google Shape;687;p49"/>
            <p:cNvSpPr/>
            <p:nvPr/>
          </p:nvSpPr>
          <p:spPr>
            <a:xfrm>
              <a:off x="2151456" y="4142250"/>
              <a:ext cx="4671000" cy="6840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8" name="Google Shape;688;p49"/>
            <p:cNvGrpSpPr/>
            <p:nvPr/>
          </p:nvGrpSpPr>
          <p:grpSpPr>
            <a:xfrm>
              <a:off x="1679683" y="1572898"/>
              <a:ext cx="5217853" cy="3253343"/>
              <a:chOff x="328205" y="510609"/>
              <a:chExt cx="7456206" cy="2759175"/>
            </a:xfrm>
          </p:grpSpPr>
          <p:pic>
            <p:nvPicPr>
              <p:cNvPr id="689" name="Google Shape;689;p49"/>
              <p:cNvPicPr preferRelativeResize="0"/>
              <p:nvPr/>
            </p:nvPicPr>
            <p:blipFill rotWithShape="1">
              <a:blip r:embed="rId3">
                <a:alphaModFix/>
              </a:blip>
              <a:srcRect t="10446" r="576" b="8133"/>
              <a:stretch/>
            </p:blipFill>
            <p:spPr>
              <a:xfrm>
                <a:off x="1428425" y="577050"/>
                <a:ext cx="6251198" cy="26926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90" name="Google Shape;690;p49"/>
              <p:cNvGrpSpPr/>
              <p:nvPr/>
            </p:nvGrpSpPr>
            <p:grpSpPr>
              <a:xfrm>
                <a:off x="1362757" y="2811751"/>
                <a:ext cx="6421654" cy="458033"/>
                <a:chOff x="1362757" y="2811751"/>
                <a:chExt cx="6421654" cy="458033"/>
              </a:xfrm>
            </p:grpSpPr>
            <p:sp>
              <p:nvSpPr>
                <p:cNvPr id="691" name="Google Shape;691;p49"/>
                <p:cNvSpPr/>
                <p:nvPr/>
              </p:nvSpPr>
              <p:spPr>
                <a:xfrm>
                  <a:off x="1428450" y="2842200"/>
                  <a:ext cx="6251100" cy="4275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692" name="Google Shape;692;p49"/>
                <p:cNvSpPr txBox="1"/>
                <p:nvPr/>
              </p:nvSpPr>
              <p:spPr>
                <a:xfrm>
                  <a:off x="4120418" y="2811751"/>
                  <a:ext cx="9063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915.0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693" name="Google Shape;693;p49"/>
                <p:cNvSpPr txBox="1"/>
                <p:nvPr/>
              </p:nvSpPr>
              <p:spPr>
                <a:xfrm>
                  <a:off x="5662632" y="2811751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915.2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694" name="Google Shape;694;p49"/>
                <p:cNvSpPr txBox="1"/>
                <p:nvPr/>
              </p:nvSpPr>
              <p:spPr>
                <a:xfrm>
                  <a:off x="2217632" y="2811751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914.8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695" name="Google Shape;695;p49"/>
                <p:cNvSpPr txBox="1"/>
                <p:nvPr/>
              </p:nvSpPr>
              <p:spPr>
                <a:xfrm>
                  <a:off x="3365862" y="2956284"/>
                  <a:ext cx="24123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Frequency [ MHz]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696" name="Google Shape;696;p49"/>
                <p:cNvSpPr txBox="1"/>
                <p:nvPr/>
              </p:nvSpPr>
              <p:spPr>
                <a:xfrm>
                  <a:off x="3082429" y="2811751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914.9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697" name="Google Shape;697;p49"/>
                <p:cNvSpPr txBox="1"/>
                <p:nvPr/>
              </p:nvSpPr>
              <p:spPr>
                <a:xfrm>
                  <a:off x="4802104" y="2811751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915.1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698" name="Google Shape;698;p49"/>
                <p:cNvSpPr txBox="1"/>
                <p:nvPr/>
              </p:nvSpPr>
              <p:spPr>
                <a:xfrm>
                  <a:off x="6517511" y="2811751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915.3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699" name="Google Shape;699;p49"/>
                <p:cNvSpPr txBox="1"/>
                <p:nvPr/>
              </p:nvSpPr>
              <p:spPr>
                <a:xfrm>
                  <a:off x="1362757" y="2811751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914.7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</p:grpSp>
          <p:grpSp>
            <p:nvGrpSpPr>
              <p:cNvPr id="700" name="Google Shape;700;p49"/>
              <p:cNvGrpSpPr/>
              <p:nvPr/>
            </p:nvGrpSpPr>
            <p:grpSpPr>
              <a:xfrm>
                <a:off x="328205" y="510609"/>
                <a:ext cx="1266900" cy="2752041"/>
                <a:chOff x="161557" y="510609"/>
                <a:chExt cx="1266900" cy="2752041"/>
              </a:xfrm>
            </p:grpSpPr>
            <p:sp>
              <p:nvSpPr>
                <p:cNvPr id="701" name="Google Shape;701;p49"/>
                <p:cNvSpPr/>
                <p:nvPr/>
              </p:nvSpPr>
              <p:spPr>
                <a:xfrm rot="5400000">
                  <a:off x="-215423" y="1618800"/>
                  <a:ext cx="2685600" cy="6021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49"/>
                <p:cNvSpPr txBox="1"/>
                <p:nvPr/>
              </p:nvSpPr>
              <p:spPr>
                <a:xfrm>
                  <a:off x="161557" y="609411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703" name="Google Shape;703;p49"/>
                <p:cNvSpPr txBox="1"/>
                <p:nvPr/>
              </p:nvSpPr>
              <p:spPr>
                <a:xfrm>
                  <a:off x="161557" y="2552550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-100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704" name="Google Shape;704;p49"/>
                <p:cNvSpPr txBox="1"/>
                <p:nvPr/>
              </p:nvSpPr>
              <p:spPr>
                <a:xfrm>
                  <a:off x="161557" y="2179211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-80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705" name="Google Shape;705;p49"/>
                <p:cNvSpPr txBox="1"/>
                <p:nvPr/>
              </p:nvSpPr>
              <p:spPr>
                <a:xfrm>
                  <a:off x="161557" y="1793776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-60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706" name="Google Shape;706;p49"/>
                <p:cNvSpPr txBox="1"/>
                <p:nvPr/>
              </p:nvSpPr>
              <p:spPr>
                <a:xfrm>
                  <a:off x="161557" y="1394322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-40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707" name="Google Shape;707;p49"/>
                <p:cNvSpPr txBox="1"/>
                <p:nvPr/>
              </p:nvSpPr>
              <p:spPr>
                <a:xfrm>
                  <a:off x="161557" y="987622"/>
                  <a:ext cx="12669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-20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  <p:sp>
              <p:nvSpPr>
                <p:cNvPr id="708" name="Google Shape;708;p49"/>
                <p:cNvSpPr txBox="1"/>
                <p:nvPr/>
              </p:nvSpPr>
              <p:spPr>
                <a:xfrm rot="-5400000">
                  <a:off x="-294576" y="1560009"/>
                  <a:ext cx="24123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rgbClr val="FFFFFF"/>
                      </a:solidFill>
                      <a:latin typeface="PT Serif"/>
                      <a:ea typeface="PT Serif"/>
                      <a:cs typeface="PT Serif"/>
                      <a:sym typeface="PT Serif"/>
                    </a:rPr>
                    <a:t>Output Gain [ dBFS]</a:t>
                  </a:r>
                  <a:endParaRPr sz="1100">
                    <a:solidFill>
                      <a:srgbClr val="FFFFFF"/>
                    </a:solidFill>
                    <a:latin typeface="PT Serif"/>
                    <a:ea typeface="PT Serif"/>
                    <a:cs typeface="PT Serif"/>
                    <a:sym typeface="PT Serif"/>
                  </a:endParaRPr>
                </a:p>
              </p:txBody>
            </p:sp>
          </p:grpSp>
        </p:grpSp>
      </p:grpSp>
      <p:sp>
        <p:nvSpPr>
          <p:cNvPr id="709" name="Google Shape;709;p49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LNA Gain Testing Plot</a:t>
            </a:r>
            <a:endParaRPr/>
          </a:p>
        </p:txBody>
      </p:sp>
      <p:sp>
        <p:nvSpPr>
          <p:cNvPr id="710" name="Google Shape;710;p49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716" name="Google Shape;716;p5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Testing</a:t>
            </a:r>
            <a:endParaRPr/>
          </a:p>
        </p:txBody>
      </p:sp>
      <p:grpSp>
        <p:nvGrpSpPr>
          <p:cNvPr id="717" name="Google Shape;717;p50"/>
          <p:cNvGrpSpPr/>
          <p:nvPr/>
        </p:nvGrpSpPr>
        <p:grpSpPr>
          <a:xfrm>
            <a:off x="195750" y="762725"/>
            <a:ext cx="5995200" cy="457200"/>
            <a:chOff x="185800" y="915125"/>
            <a:chExt cx="5995200" cy="457200"/>
          </a:xfrm>
        </p:grpSpPr>
        <p:sp>
          <p:nvSpPr>
            <p:cNvPr id="718" name="Google Shape;718;p50"/>
            <p:cNvSpPr/>
            <p:nvPr/>
          </p:nvSpPr>
          <p:spPr>
            <a:xfrm>
              <a:off x="185800" y="915125"/>
              <a:ext cx="1841400" cy="457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Power Amplifier </a:t>
              </a: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3530200" y="915125"/>
              <a:ext cx="2650800" cy="457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Gain Testing </a:t>
              </a:r>
              <a:endParaRPr/>
            </a:p>
          </p:txBody>
        </p:sp>
      </p:grpSp>
      <p:sp>
        <p:nvSpPr>
          <p:cNvPr id="721" name="Google Shape;721;p50"/>
          <p:cNvSpPr/>
          <p:nvPr/>
        </p:nvSpPr>
        <p:spPr>
          <a:xfrm>
            <a:off x="6526675" y="762725"/>
            <a:ext cx="2258700" cy="713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Budget Model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0"/>
          <p:cNvSpPr/>
          <p:nvPr/>
        </p:nvSpPr>
        <p:spPr>
          <a:xfrm>
            <a:off x="6526675" y="1959550"/>
            <a:ext cx="2258700" cy="270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Two SDRs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Transmitter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Spectrum Analyzer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Power Amplifier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SMA Cables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40 dB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Location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Electronics Lab</a:t>
            </a:r>
            <a:endParaRPr/>
          </a:p>
        </p:txBody>
      </p:sp>
      <p:pic>
        <p:nvPicPr>
          <p:cNvPr id="723" name="Google Shape;72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346" y="8310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396" y="83109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0"/>
          <p:cNvSpPr/>
          <p:nvPr/>
        </p:nvSpPr>
        <p:spPr>
          <a:xfrm>
            <a:off x="195750" y="1959550"/>
            <a:ext cx="2743200" cy="2704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Expected Gain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dB (-67 dBFS)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Actual Gain 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17.3 dB (-69.7 dBFS)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50"/>
          <p:cNvSpPr/>
          <p:nvPr/>
        </p:nvSpPr>
        <p:spPr>
          <a:xfrm>
            <a:off x="3200400" y="1959550"/>
            <a:ext cx="2743200" cy="255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Effect on Link Margin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dB drop in uplink margin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16.67 dB -&gt; 15.53 dB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chemeClr val="dk1"/>
                </a:solidFill>
              </a:rPr>
              <a:t>Margin is acceptable!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50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733" name="Google Shape;733;p51"/>
          <p:cNvSpPr txBox="1">
            <a:spLocks noGrp="1"/>
          </p:cNvSpPr>
          <p:nvPr>
            <p:ph type="body" idx="2"/>
          </p:nvPr>
        </p:nvSpPr>
        <p:spPr>
          <a:xfrm>
            <a:off x="307850" y="465900"/>
            <a:ext cx="44865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Range Testing</a:t>
            </a:r>
            <a:r>
              <a:rPr lang="en"/>
              <a:t> - range verification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5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 Final Verification</a:t>
            </a:r>
            <a:endParaRPr/>
          </a:p>
        </p:txBody>
      </p:sp>
      <p:graphicFrame>
        <p:nvGraphicFramePr>
          <p:cNvPr id="735" name="Google Shape;735;p51"/>
          <p:cNvGraphicFramePr/>
          <p:nvPr/>
        </p:nvGraphicFramePr>
        <p:xfrm>
          <a:off x="311550" y="924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{B40617C6-27B9-4601-9564-04955D7BD3FD}</a:tableStyleId>
              </a:tblPr>
              <a:tblGrid>
                <a:gridCol w="104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Objective</a:t>
                      </a:r>
                      <a:endParaRPr b="1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PT Serif"/>
                        <a:buAutoNum type="arabicPeriod"/>
                      </a:pPr>
                      <a:r>
                        <a:rPr lang="en" sz="13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Measure bit error rate as a function of downlink rate</a:t>
                      </a:r>
                      <a:endParaRPr sz="13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PT Serif"/>
                        <a:buAutoNum type="arabicPeriod"/>
                      </a:pPr>
                      <a:r>
                        <a:rPr lang="en" sz="13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Verify Signal Processing Model</a:t>
                      </a:r>
                      <a:endParaRPr sz="13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PT Serif"/>
                        <a:buAutoNum type="arabicPeriod"/>
                      </a:pPr>
                      <a:r>
                        <a:rPr lang="en" sz="13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Verify RF Chain Power Level</a:t>
                      </a:r>
                      <a:endParaRPr sz="13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Plan</a:t>
                      </a:r>
                      <a:endParaRPr b="1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Vary: </a:t>
                      </a:r>
                      <a:endParaRPr sz="1300" b="1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T Serif"/>
                        <a:buChar char="○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File send rate (1-100 kbps)</a:t>
                      </a:r>
                      <a:endParaRPr sz="13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Measure: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 </a:t>
                      </a:r>
                      <a:endParaRPr sz="13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T Serif"/>
                        <a:buChar char="○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Bit error rate</a:t>
                      </a:r>
                      <a:endParaRPr sz="1300">
                        <a:solidFill>
                          <a:schemeClr val="dk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Materials</a:t>
                      </a:r>
                      <a:endParaRPr b="1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 LimeSDR Minis </a:t>
                      </a:r>
                      <a:endParaRPr sz="13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 Laptops</a:t>
                      </a:r>
                      <a:endParaRPr sz="13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 LNAs</a:t>
                      </a:r>
                      <a:endParaRPr sz="13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 Low Pass Filters</a:t>
                      </a:r>
                      <a:endParaRPr sz="13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2 Power Amplifiers</a:t>
                      </a:r>
                      <a:endParaRPr sz="13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140 dB Attenuation</a:t>
                      </a:r>
                      <a:endParaRPr sz="130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36" name="Google Shape;736;p51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7" name="Google Shape;737;p51"/>
          <p:cNvPicPr preferRelativeResize="0"/>
          <p:nvPr/>
        </p:nvPicPr>
        <p:blipFill rotWithShape="1">
          <a:blip r:embed="rId3">
            <a:alphaModFix/>
          </a:blip>
          <a:srcRect t="27275" r="87942" b="46480"/>
          <a:stretch/>
        </p:blipFill>
        <p:spPr>
          <a:xfrm>
            <a:off x="4811112" y="3503075"/>
            <a:ext cx="512189" cy="54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1"/>
          <p:cNvPicPr preferRelativeResize="0"/>
          <p:nvPr/>
        </p:nvPicPr>
        <p:blipFill rotWithShape="1">
          <a:blip r:embed="rId3">
            <a:alphaModFix/>
          </a:blip>
          <a:srcRect t="24987" r="87942" b="46480"/>
          <a:stretch/>
        </p:blipFill>
        <p:spPr>
          <a:xfrm>
            <a:off x="8397825" y="1718007"/>
            <a:ext cx="544300" cy="63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038" y="3977850"/>
            <a:ext cx="40849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1339" y="2270800"/>
            <a:ext cx="1212836" cy="6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370369">
            <a:off x="8059270" y="2025230"/>
            <a:ext cx="412775" cy="359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2" name="Google Shape;742;p51"/>
          <p:cNvGrpSpPr/>
          <p:nvPr/>
        </p:nvGrpSpPr>
        <p:grpSpPr>
          <a:xfrm>
            <a:off x="5616195" y="2329225"/>
            <a:ext cx="2804786" cy="1572686"/>
            <a:chOff x="5414200" y="2294050"/>
            <a:chExt cx="3198524" cy="1631248"/>
          </a:xfrm>
        </p:grpSpPr>
        <p:cxnSp>
          <p:nvCxnSpPr>
            <p:cNvPr id="743" name="Google Shape;743;p51"/>
            <p:cNvCxnSpPr/>
            <p:nvPr/>
          </p:nvCxnSpPr>
          <p:spPr>
            <a:xfrm rot="10800000" flipH="1">
              <a:off x="5414200" y="2294050"/>
              <a:ext cx="3191400" cy="1617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51"/>
            <p:cNvCxnSpPr/>
            <p:nvPr/>
          </p:nvCxnSpPr>
          <p:spPr>
            <a:xfrm rot="10800000" flipH="1">
              <a:off x="5421324" y="2308298"/>
              <a:ext cx="3191400" cy="1617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45" name="Google Shape;745;p51"/>
          <p:cNvSpPr txBox="1"/>
          <p:nvPr/>
        </p:nvSpPr>
        <p:spPr>
          <a:xfrm rot="-1801053">
            <a:off x="6216728" y="2701691"/>
            <a:ext cx="1626337" cy="822324"/>
          </a:xfrm>
          <a:prstGeom prst="rect">
            <a:avLst/>
          </a:prstGeom>
          <a:solidFill>
            <a:srgbClr val="FFFFFF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5 km actual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100 km simulated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46" name="Google Shape;746;p51"/>
          <p:cNvSpPr txBox="1"/>
          <p:nvPr/>
        </p:nvSpPr>
        <p:spPr>
          <a:xfrm>
            <a:off x="5112925" y="3094875"/>
            <a:ext cx="77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Test file transmit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747" name="Google Shape;747;p51"/>
          <p:cNvPicPr preferRelativeResize="0"/>
          <p:nvPr/>
        </p:nvPicPr>
        <p:blipFill rotWithShape="1">
          <a:blip r:embed="rId7">
            <a:alphaModFix/>
          </a:blip>
          <a:srcRect l="41632" t="4345" r="44749" b="75520"/>
          <a:stretch/>
        </p:blipFill>
        <p:spPr>
          <a:xfrm>
            <a:off x="5883300" y="3430950"/>
            <a:ext cx="406176" cy="3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51"/>
          <p:cNvSpPr txBox="1"/>
          <p:nvPr/>
        </p:nvSpPr>
        <p:spPr>
          <a:xfrm>
            <a:off x="5748518" y="3695297"/>
            <a:ext cx="69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T Serif"/>
                <a:ea typeface="PT Serif"/>
                <a:cs typeface="PT Serif"/>
                <a:sym typeface="PT Serif"/>
              </a:rPr>
              <a:t>[140 dB]</a:t>
            </a:r>
            <a:endParaRPr sz="1000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749" name="Google Shape;749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829796">
            <a:off x="5250783" y="3645880"/>
            <a:ext cx="412774" cy="3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51"/>
          <p:cNvSpPr txBox="1"/>
          <p:nvPr/>
        </p:nvSpPr>
        <p:spPr>
          <a:xfrm>
            <a:off x="7386425" y="1976388"/>
            <a:ext cx="77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Test file receive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1" name="Google Shape;751;p51"/>
          <p:cNvSpPr txBox="1"/>
          <p:nvPr/>
        </p:nvSpPr>
        <p:spPr>
          <a:xfrm>
            <a:off x="5113925" y="898575"/>
            <a:ext cx="36789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* This test occurs after wired, and short    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   range wireless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2" name="Google Shape;752;p51"/>
          <p:cNvSpPr txBox="1"/>
          <p:nvPr/>
        </p:nvSpPr>
        <p:spPr>
          <a:xfrm>
            <a:off x="4992138" y="1792625"/>
            <a:ext cx="1104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PT Serif"/>
                <a:ea typeface="PT Serif"/>
                <a:cs typeface="PT Serif"/>
                <a:sym typeface="PT Serif"/>
              </a:rPr>
              <a:t>Test Setup</a:t>
            </a:r>
            <a:endParaRPr b="1" u="sng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3" name="Google Shape;753;p51">
            <a:hlinkClick r:id="rId8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2"/>
          <p:cNvSpPr txBox="1">
            <a:spLocks noGrp="1"/>
          </p:cNvSpPr>
          <p:nvPr>
            <p:ph type="ctrTitle"/>
          </p:nvPr>
        </p:nvSpPr>
        <p:spPr>
          <a:xfrm>
            <a:off x="2600500" y="2040550"/>
            <a:ext cx="61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 Software</a:t>
            </a:r>
            <a:endParaRPr/>
          </a:p>
        </p:txBody>
      </p:sp>
      <p:sp>
        <p:nvSpPr>
          <p:cNvPr id="759" name="Google Shape;759;p52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760" name="Google Shape;760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761" name="Google Shape;761;p52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52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l="41433" t="18982" r="50318" b="2022"/>
          <a:stretch/>
        </p:blipFill>
        <p:spPr>
          <a:xfrm>
            <a:off x="3800100" y="976450"/>
            <a:ext cx="742951" cy="40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4">
            <a:alphaModFix/>
          </a:blip>
          <a:srcRect l="41433" t="18982" r="32329" b="2022"/>
          <a:stretch/>
        </p:blipFill>
        <p:spPr>
          <a:xfrm>
            <a:off x="3800100" y="976450"/>
            <a:ext cx="2363401" cy="40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 l="41434" t="18982" r="14355" b="2022"/>
          <a:stretch/>
        </p:blipFill>
        <p:spPr>
          <a:xfrm>
            <a:off x="3800100" y="976450"/>
            <a:ext cx="3982426" cy="40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 l="41433" t="18982" r="3882" b="2022"/>
          <a:stretch/>
        </p:blipFill>
        <p:spPr>
          <a:xfrm>
            <a:off x="3800100" y="976450"/>
            <a:ext cx="4925825" cy="40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5">
            <a:alphaModFix/>
          </a:blip>
          <a:srcRect l="37374" t="69107" r="51710"/>
          <a:stretch/>
        </p:blipFill>
        <p:spPr>
          <a:xfrm>
            <a:off x="3282722" y="3554525"/>
            <a:ext cx="982775" cy="158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6">
            <a:alphaModFix/>
          </a:blip>
          <a:srcRect l="44684" t="25335" r="46455" b="43772"/>
          <a:stretch/>
        </p:blipFill>
        <p:spPr>
          <a:xfrm>
            <a:off x="4091949" y="1303025"/>
            <a:ext cx="800101" cy="15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7">
            <a:alphaModFix/>
          </a:blip>
          <a:srcRect l="63532" r="28246" b="71777"/>
          <a:stretch/>
        </p:blipFill>
        <p:spPr>
          <a:xfrm>
            <a:off x="5795001" y="0"/>
            <a:ext cx="742948" cy="145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8">
            <a:alphaModFix/>
          </a:blip>
          <a:srcRect l="78299" t="23112" r="10771" b="46887"/>
          <a:stretch/>
        </p:blipFill>
        <p:spPr>
          <a:xfrm>
            <a:off x="7116754" y="1188725"/>
            <a:ext cx="982774" cy="154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9">
            <a:alphaModFix/>
          </a:blip>
          <a:srcRect l="88443" t="73111" r="2667" b="11110"/>
          <a:stretch/>
        </p:blipFill>
        <p:spPr>
          <a:xfrm>
            <a:off x="8031877" y="3760475"/>
            <a:ext cx="800102" cy="811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6"/>
          <p:cNvGrpSpPr/>
          <p:nvPr/>
        </p:nvGrpSpPr>
        <p:grpSpPr>
          <a:xfrm>
            <a:off x="29125" y="581250"/>
            <a:ext cx="9136800" cy="423425"/>
            <a:chOff x="29125" y="581250"/>
            <a:chExt cx="9136800" cy="423425"/>
          </a:xfrm>
        </p:grpSpPr>
        <p:cxnSp>
          <p:nvCxnSpPr>
            <p:cNvPr id="137" name="Google Shape;137;p16"/>
            <p:cNvCxnSpPr/>
            <p:nvPr/>
          </p:nvCxnSpPr>
          <p:spPr>
            <a:xfrm rot="10800000" flipH="1">
              <a:off x="29125" y="960875"/>
              <a:ext cx="9136800" cy="43800"/>
            </a:xfrm>
            <a:prstGeom prst="straightConnector1">
              <a:avLst/>
            </a:prstGeom>
            <a:noFill/>
            <a:ln w="38100" cap="flat" cmpd="sng">
              <a:solidFill>
                <a:srgbClr val="FFFFF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38" name="Google Shape;138;p16"/>
            <p:cNvSpPr txBox="1"/>
            <p:nvPr/>
          </p:nvSpPr>
          <p:spPr>
            <a:xfrm>
              <a:off x="8046575" y="581250"/>
              <a:ext cx="10920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PT Serif"/>
                  <a:ea typeface="PT Serif"/>
                  <a:cs typeface="PT Serif"/>
                  <a:sym typeface="PT Serif"/>
                </a:rPr>
                <a:t>30 km</a:t>
              </a:r>
              <a:endParaRPr sz="1800" b="1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cxnSp>
        <p:nvCxnSpPr>
          <p:cNvPr id="139" name="Google Shape;139;p16"/>
          <p:cNvCxnSpPr>
            <a:stCxn id="140" idx="0"/>
          </p:cNvCxnSpPr>
          <p:nvPr/>
        </p:nvCxnSpPr>
        <p:spPr>
          <a:xfrm rot="10800000" flipH="1">
            <a:off x="2240386" y="2813865"/>
            <a:ext cx="1663500" cy="15264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41" name="Google Shape;141;p16"/>
          <p:cNvPicPr preferRelativeResize="0"/>
          <p:nvPr/>
        </p:nvPicPr>
        <p:blipFill rotWithShape="1">
          <a:blip r:embed="rId10">
            <a:alphaModFix/>
          </a:blip>
          <a:srcRect l="62838" r="27501" b="71777"/>
          <a:stretch/>
        </p:blipFill>
        <p:spPr>
          <a:xfrm>
            <a:off x="5703565" y="22860"/>
            <a:ext cx="868677" cy="14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216425" y="3934575"/>
            <a:ext cx="1304700" cy="393600"/>
          </a:xfrm>
          <a:prstGeom prst="rect">
            <a:avLst/>
          </a:prstGeom>
          <a:solidFill>
            <a:srgbClr val="FFFFFF">
              <a:alpha val="539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TOMCAT</a:t>
            </a:r>
            <a:br>
              <a:rPr lang="en" sz="1200" b="1">
                <a:latin typeface="PT Serif"/>
                <a:ea typeface="PT Serif"/>
                <a:cs typeface="PT Serif"/>
                <a:sym typeface="PT Serif"/>
              </a:rPr>
            </a:b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Ground Station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3" name="Google Shape;143;p16"/>
          <p:cNvSpPr/>
          <p:nvPr/>
        </p:nvSpPr>
        <p:spPr>
          <a:xfrm rot="1112824">
            <a:off x="4106549" y="3159911"/>
            <a:ext cx="242389" cy="255006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 rot="2703008">
            <a:off x="5087571" y="1380502"/>
            <a:ext cx="242467" cy="254983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6"/>
          <p:cNvSpPr/>
          <p:nvPr/>
        </p:nvSpPr>
        <p:spPr>
          <a:xfrm rot="7580718">
            <a:off x="6757553" y="1072805"/>
            <a:ext cx="242470" cy="254953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 rot="9732890">
            <a:off x="8079927" y="2976197"/>
            <a:ext cx="242594" cy="255018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4892050" y="2284525"/>
            <a:ext cx="841200" cy="570600"/>
          </a:xfrm>
          <a:prstGeom prst="rect">
            <a:avLst/>
          </a:prstGeom>
          <a:solidFill>
            <a:srgbClr val="FFFFFF">
              <a:alpha val="539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TOMCAT</a:t>
            </a:r>
            <a:br>
              <a:rPr lang="en" sz="1200" b="1">
                <a:latin typeface="PT Serif"/>
                <a:ea typeface="PT Serif"/>
                <a:cs typeface="PT Serif"/>
                <a:sym typeface="PT Serif"/>
              </a:rPr>
            </a:b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Flight System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166425" y="2697638"/>
            <a:ext cx="2069400" cy="691800"/>
          </a:xfrm>
          <a:prstGeom prst="rect">
            <a:avLst/>
          </a:prstGeom>
          <a:solidFill>
            <a:srgbClr val="FFFFFF">
              <a:alpha val="53930"/>
            </a:srgbClr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T Serif"/>
                <a:ea typeface="PT Serif"/>
                <a:cs typeface="PT Serif"/>
                <a:sym typeface="PT Serif"/>
              </a:rPr>
              <a:t>⬆</a:t>
            </a: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 Take Data Commands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T Serif"/>
                <a:ea typeface="PT Serif"/>
                <a:cs typeface="PT Serif"/>
                <a:sym typeface="PT Serif"/>
              </a:rPr>
              <a:t>⬇</a:t>
            </a: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 Science / Health Data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40" name="Google Shape;14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2398392">
            <a:off x="1926496" y="4299301"/>
            <a:ext cx="402531" cy="350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7676916">
            <a:off x="3860843" y="2508890"/>
            <a:ext cx="402530" cy="35060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86075" y="144550"/>
            <a:ext cx="2807700" cy="570600"/>
          </a:xfrm>
          <a:prstGeom prst="rect">
            <a:avLst/>
          </a:prstGeom>
          <a:solidFill>
            <a:srgbClr val="FFFFFF">
              <a:alpha val="539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8761D"/>
                </a:solidFill>
                <a:latin typeface="PT Serif"/>
                <a:ea typeface="PT Serif"/>
                <a:cs typeface="PT Serif"/>
                <a:sym typeface="PT Serif"/>
              </a:rPr>
              <a:t>GOAL: </a:t>
            </a:r>
            <a:r>
              <a:rPr lang="en" sz="1600" b="1">
                <a:latin typeface="PT Serif"/>
                <a:ea typeface="PT Serif"/>
                <a:cs typeface="PT Serif"/>
                <a:sym typeface="PT Serif"/>
              </a:rPr>
              <a:t>Constant 2-way </a:t>
            </a:r>
            <a:endParaRPr sz="16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T Serif"/>
                <a:ea typeface="PT Serif"/>
                <a:cs typeface="PT Serif"/>
                <a:sym typeface="PT Serif"/>
              </a:rPr>
              <a:t>             communication</a:t>
            </a:r>
            <a:endParaRPr sz="16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1" name="Google Shape;151;p16">
            <a:hlinkClick r:id="rId12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768" name="Google Shape;768;p53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 Software Testing</a:t>
            </a:r>
            <a:endParaRPr/>
          </a:p>
        </p:txBody>
      </p:sp>
      <p:grpSp>
        <p:nvGrpSpPr>
          <p:cNvPr id="769" name="Google Shape;769;p53"/>
          <p:cNvGrpSpPr/>
          <p:nvPr/>
        </p:nvGrpSpPr>
        <p:grpSpPr>
          <a:xfrm>
            <a:off x="275700" y="1913875"/>
            <a:ext cx="6000900" cy="457200"/>
            <a:chOff x="185800" y="1923850"/>
            <a:chExt cx="6000900" cy="457200"/>
          </a:xfrm>
        </p:grpSpPr>
        <p:sp>
          <p:nvSpPr>
            <p:cNvPr id="770" name="Google Shape;770;p53"/>
            <p:cNvSpPr/>
            <p:nvPr/>
          </p:nvSpPr>
          <p:spPr>
            <a:xfrm>
              <a:off x="185800" y="1923850"/>
              <a:ext cx="1945800" cy="457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Simulation Testing </a:t>
              </a:r>
              <a:endParaRPr/>
            </a:p>
          </p:txBody>
        </p:sp>
        <p:sp>
          <p:nvSpPr>
            <p:cNvPr id="771" name="Google Shape;771;p53"/>
            <p:cNvSpPr/>
            <p:nvPr/>
          </p:nvSpPr>
          <p:spPr>
            <a:xfrm>
              <a:off x="2131600" y="1976500"/>
              <a:ext cx="13986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3"/>
            <p:cNvSpPr/>
            <p:nvPr/>
          </p:nvSpPr>
          <p:spPr>
            <a:xfrm>
              <a:off x="3530200" y="1923850"/>
              <a:ext cx="2656500" cy="457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Wired Testing  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53"/>
          <p:cNvSpPr/>
          <p:nvPr/>
        </p:nvSpPr>
        <p:spPr>
          <a:xfrm>
            <a:off x="6526675" y="762725"/>
            <a:ext cx="2412600" cy="1497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Processing Model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Data Rate: 144 kbps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Result: 218 kbps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6526675" y="2421000"/>
            <a:ext cx="2273700" cy="2160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Two SDRs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Attenuators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40 dB</a:t>
            </a:r>
            <a:endParaRPr/>
          </a:p>
        </p:txBody>
      </p:sp>
      <p:sp>
        <p:nvSpPr>
          <p:cNvPr id="775" name="Google Shape;775;p53"/>
          <p:cNvSpPr/>
          <p:nvPr/>
        </p:nvSpPr>
        <p:spPr>
          <a:xfrm>
            <a:off x="1280225" y="3776050"/>
            <a:ext cx="3808200" cy="97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</a:rPr>
              <a:t>Functional Requirement 2: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payload shall communicate with the ground system during the balloon flight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6" name="Google Shape;77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121" y="20259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171" y="202599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3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4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KubOS Flight Software</a:t>
            </a:r>
            <a:endParaRPr/>
          </a:p>
        </p:txBody>
      </p:sp>
      <p:sp>
        <p:nvSpPr>
          <p:cNvPr id="784" name="Google Shape;784;p54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785" name="Google Shape;785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786" name="Google Shape;786;p54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4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793" name="Google Shape;793;p5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FSW  Testing</a:t>
            </a:r>
            <a:endParaRPr/>
          </a:p>
        </p:txBody>
      </p:sp>
      <p:sp>
        <p:nvSpPr>
          <p:cNvPr id="794" name="Google Shape;794;p55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55"/>
          <p:cNvSpPr/>
          <p:nvPr/>
        </p:nvSpPr>
        <p:spPr>
          <a:xfrm>
            <a:off x="986475" y="775525"/>
            <a:ext cx="3422400" cy="29547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Software Module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Sample UDP packet across Beaglebone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CCSDS Packet formatting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Receive command from GNU Radio for sample data retrieval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Retrieving sample data from DB and sending it to GNU Radio through UDP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5"/>
          <p:cNvSpPr/>
          <p:nvPr/>
        </p:nvSpPr>
        <p:spPr>
          <a:xfrm>
            <a:off x="5142375" y="766775"/>
            <a:ext cx="3010200" cy="26958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System Integration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Connection established between KubOS and GNU Radio Software on the Beaglebone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Integration between IMU and GNU Radio with actual data and CCSDS formatting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55"/>
          <p:cNvSpPr/>
          <p:nvPr/>
        </p:nvSpPr>
        <p:spPr>
          <a:xfrm>
            <a:off x="4408875" y="158817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55"/>
          <p:cNvSpPr/>
          <p:nvPr/>
        </p:nvSpPr>
        <p:spPr>
          <a:xfrm>
            <a:off x="2718400" y="3892675"/>
            <a:ext cx="3808200" cy="1108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u="sng">
                <a:solidFill>
                  <a:schemeClr val="dk1"/>
                </a:solidFill>
              </a:rPr>
              <a:t>Functional Requirement 4: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OnBoard Computer, SDR, and FSW shall perform all necessary software tasks for the balloon flight.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9" name="Google Shape;79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896" y="15128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646" y="190744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55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807" name="Google Shape;807;p5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FSW Testing</a:t>
            </a:r>
            <a:endParaRPr/>
          </a:p>
        </p:txBody>
      </p:sp>
      <p:grpSp>
        <p:nvGrpSpPr>
          <p:cNvPr id="808" name="Google Shape;808;p56"/>
          <p:cNvGrpSpPr/>
          <p:nvPr/>
        </p:nvGrpSpPr>
        <p:grpSpPr>
          <a:xfrm>
            <a:off x="185800" y="628750"/>
            <a:ext cx="5999400" cy="1259100"/>
            <a:chOff x="185800" y="708450"/>
            <a:chExt cx="5999400" cy="1259100"/>
          </a:xfrm>
        </p:grpSpPr>
        <p:sp>
          <p:nvSpPr>
            <p:cNvPr id="809" name="Google Shape;809;p56"/>
            <p:cNvSpPr/>
            <p:nvPr/>
          </p:nvSpPr>
          <p:spPr>
            <a:xfrm>
              <a:off x="185800" y="803800"/>
              <a:ext cx="1841400" cy="9954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Sample UDP 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packet across Beaglebone  </a:t>
              </a:r>
              <a:endParaRPr/>
            </a:p>
          </p:txBody>
        </p:sp>
        <p:sp>
          <p:nvSpPr>
            <p:cNvPr id="810" name="Google Shape;810;p56"/>
            <p:cNvSpPr/>
            <p:nvPr/>
          </p:nvSpPr>
          <p:spPr>
            <a:xfrm>
              <a:off x="2027200" y="1052375"/>
              <a:ext cx="1503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811" name="Google Shape;811;p56"/>
            <p:cNvSpPr/>
            <p:nvPr/>
          </p:nvSpPr>
          <p:spPr>
            <a:xfrm>
              <a:off x="3530200" y="708450"/>
              <a:ext cx="2655000" cy="12591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Char char="●"/>
              </a:pPr>
              <a:r>
                <a:rPr lang="en" sz="1200"/>
                <a:t>Establish a connection between GNU/KubOS</a:t>
              </a:r>
              <a:r>
                <a:rPr lang="en" sz="1200">
                  <a:solidFill>
                    <a:schemeClr val="dk1"/>
                  </a:solidFill>
                </a:rPr>
                <a:t> </a:t>
              </a:r>
              <a:endParaRPr sz="1200"/>
            </a:p>
            <a:p>
              <a:pPr marL="457200" lvl="0" indent="-304800" algn="l" rtl="0">
                <a:spcBef>
                  <a:spcPts val="0"/>
                </a:spcBef>
                <a:spcAft>
                  <a:spcPts val="0"/>
                </a:spcAft>
                <a:buSzPts val="1200"/>
                <a:buChar char="●"/>
              </a:pPr>
              <a:r>
                <a:rPr lang="en" sz="1200"/>
                <a:t>Send an example UDP Packet across </a:t>
              </a:r>
              <a:endParaRPr sz="1200"/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 sz="1200"/>
                <a:t>CCSDS </a:t>
              </a:r>
              <a:r>
                <a:rPr lang="en" sz="1200">
                  <a:solidFill>
                    <a:schemeClr val="dk1"/>
                  </a:solidFill>
                </a:rPr>
                <a:t>format packet header</a:t>
              </a:r>
              <a:r>
                <a:rPr lang="en">
                  <a:solidFill>
                    <a:schemeClr val="dk1"/>
                  </a:solidFill>
                </a:rPr>
                <a:t> </a:t>
              </a:r>
              <a:endParaRPr/>
            </a:p>
          </p:txBody>
        </p:sp>
      </p:grpSp>
      <p:grpSp>
        <p:nvGrpSpPr>
          <p:cNvPr id="812" name="Google Shape;812;p56"/>
          <p:cNvGrpSpPr/>
          <p:nvPr/>
        </p:nvGrpSpPr>
        <p:grpSpPr>
          <a:xfrm>
            <a:off x="184950" y="2002468"/>
            <a:ext cx="6000195" cy="595130"/>
            <a:chOff x="185788" y="946925"/>
            <a:chExt cx="5858993" cy="644708"/>
          </a:xfrm>
        </p:grpSpPr>
        <p:sp>
          <p:nvSpPr>
            <p:cNvPr id="813" name="Google Shape;813;p56"/>
            <p:cNvSpPr/>
            <p:nvPr/>
          </p:nvSpPr>
          <p:spPr>
            <a:xfrm>
              <a:off x="185788" y="946925"/>
              <a:ext cx="1841400" cy="5760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Health Data </a:t>
              </a:r>
              <a:endParaRPr/>
            </a:p>
          </p:txBody>
        </p:sp>
        <p:sp>
          <p:nvSpPr>
            <p:cNvPr id="814" name="Google Shape;814;p56"/>
            <p:cNvSpPr/>
            <p:nvPr/>
          </p:nvSpPr>
          <p:spPr>
            <a:xfrm>
              <a:off x="2027210" y="1058975"/>
              <a:ext cx="14286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815" name="Google Shape;815;p56"/>
            <p:cNvSpPr/>
            <p:nvPr/>
          </p:nvSpPr>
          <p:spPr>
            <a:xfrm>
              <a:off x="3455781" y="946933"/>
              <a:ext cx="2589000" cy="6447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Generate Health data</a:t>
              </a:r>
              <a:endParaRPr/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Downlink health regularly</a:t>
              </a:r>
              <a:endParaRPr/>
            </a:p>
          </p:txBody>
        </p:sp>
      </p:grpSp>
      <p:grpSp>
        <p:nvGrpSpPr>
          <p:cNvPr id="816" name="Google Shape;816;p56"/>
          <p:cNvGrpSpPr/>
          <p:nvPr/>
        </p:nvGrpSpPr>
        <p:grpSpPr>
          <a:xfrm>
            <a:off x="190713" y="2693213"/>
            <a:ext cx="5995200" cy="995400"/>
            <a:chOff x="185800" y="915125"/>
            <a:chExt cx="5995200" cy="995400"/>
          </a:xfrm>
        </p:grpSpPr>
        <p:sp>
          <p:nvSpPr>
            <p:cNvPr id="817" name="Google Shape;817;p56"/>
            <p:cNvSpPr/>
            <p:nvPr/>
          </p:nvSpPr>
          <p:spPr>
            <a:xfrm>
              <a:off x="185800" y="915125"/>
              <a:ext cx="1841400" cy="9954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Retrieving sample data from DB and sending it to GNU Radio (UDP)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818" name="Google Shape;818;p56"/>
            <p:cNvSpPr/>
            <p:nvPr/>
          </p:nvSpPr>
          <p:spPr>
            <a:xfrm>
              <a:off x="2027213" y="1124825"/>
              <a:ext cx="1503000" cy="576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819" name="Google Shape;819;p56"/>
            <p:cNvSpPr/>
            <p:nvPr/>
          </p:nvSpPr>
          <p:spPr>
            <a:xfrm>
              <a:off x="3530200" y="915125"/>
              <a:ext cx="2650800" cy="9954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Store telemetry in DB 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Call data from DB 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Send stored telemetry to GNU Radio 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0" name="Google Shape;820;p56"/>
          <p:cNvGrpSpPr/>
          <p:nvPr/>
        </p:nvGrpSpPr>
        <p:grpSpPr>
          <a:xfrm>
            <a:off x="190725" y="3815900"/>
            <a:ext cx="5995200" cy="1106725"/>
            <a:chOff x="185813" y="803800"/>
            <a:chExt cx="5995200" cy="1106725"/>
          </a:xfrm>
        </p:grpSpPr>
        <p:sp>
          <p:nvSpPr>
            <p:cNvPr id="821" name="Google Shape;821;p56"/>
            <p:cNvSpPr/>
            <p:nvPr/>
          </p:nvSpPr>
          <p:spPr>
            <a:xfrm>
              <a:off x="185813" y="803825"/>
              <a:ext cx="1841400" cy="11067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Receiving command from GNU Radio for sample data retrieval</a:t>
              </a:r>
              <a:endParaRPr/>
            </a:p>
          </p:txBody>
        </p:sp>
        <p:sp>
          <p:nvSpPr>
            <p:cNvPr id="822" name="Google Shape;822;p56"/>
            <p:cNvSpPr/>
            <p:nvPr/>
          </p:nvSpPr>
          <p:spPr>
            <a:xfrm>
              <a:off x="2027213" y="1050727"/>
              <a:ext cx="1503000" cy="724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823" name="Google Shape;823;p56"/>
            <p:cNvSpPr/>
            <p:nvPr/>
          </p:nvSpPr>
          <p:spPr>
            <a:xfrm>
              <a:off x="3530213" y="803800"/>
              <a:ext cx="2650800" cy="11067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Create command to collect data 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Properly process command from GNU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4" name="Google Shape;824;p56"/>
          <p:cNvSpPr/>
          <p:nvPr/>
        </p:nvSpPr>
        <p:spPr>
          <a:xfrm>
            <a:off x="6526675" y="762725"/>
            <a:ext cx="22587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FSW Command and Collection</a:t>
            </a:r>
            <a:endParaRPr/>
          </a:p>
        </p:txBody>
      </p:sp>
      <p:sp>
        <p:nvSpPr>
          <p:cNvPr id="825" name="Google Shape;825;p56"/>
          <p:cNvSpPr/>
          <p:nvPr/>
        </p:nvSpPr>
        <p:spPr>
          <a:xfrm>
            <a:off x="6526675" y="2421000"/>
            <a:ext cx="2258700" cy="2160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Laptop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Beaglebone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SDR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Supplies: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MiniUSB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FTDI cable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Jumper wires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6" name="Google Shape;82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7221" y="8487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471" y="12501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121" y="30002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521" y="27672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571" y="1536681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246" y="13046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532" y="2052586"/>
            <a:ext cx="232950" cy="21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471" y="411129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56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840" name="Google Shape;840;p5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FSW IMU Testing</a:t>
            </a:r>
            <a:endParaRPr/>
          </a:p>
        </p:txBody>
      </p:sp>
      <p:sp>
        <p:nvSpPr>
          <p:cNvPr id="841" name="Google Shape;841;p57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7"/>
          <p:cNvSpPr/>
          <p:nvPr/>
        </p:nvSpPr>
        <p:spPr>
          <a:xfrm>
            <a:off x="986475" y="775525"/>
            <a:ext cx="3324600" cy="28587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Software Module Testing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Parse IMU Data from XBus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Output IMU data to Socket in C/C++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Python IMU API listens to Socket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IMU data stored in database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7"/>
          <p:cNvSpPr/>
          <p:nvPr/>
        </p:nvSpPr>
        <p:spPr>
          <a:xfrm>
            <a:off x="5106850" y="775525"/>
            <a:ext cx="30102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Software Integration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IMU data fully accessible to KubOS and stored in database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7"/>
          <p:cNvSpPr/>
          <p:nvPr/>
        </p:nvSpPr>
        <p:spPr>
          <a:xfrm>
            <a:off x="4342200" y="159692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57"/>
          <p:cNvSpPr/>
          <p:nvPr/>
        </p:nvSpPr>
        <p:spPr>
          <a:xfrm>
            <a:off x="2718400" y="3776050"/>
            <a:ext cx="3997500" cy="1077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</a:rPr>
              <a:t>Functional Requirement 4: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OnBoard Computer, SDR, and FSW shall perform all necessary software tasks for the balloon flight.</a:t>
            </a:r>
            <a:endParaRPr/>
          </a:p>
        </p:txBody>
      </p:sp>
      <p:sp>
        <p:nvSpPr>
          <p:cNvPr id="846" name="Google Shape;846;p57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852" name="Google Shape;852;p5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FSW IMU Testing</a:t>
            </a:r>
            <a:endParaRPr/>
          </a:p>
        </p:txBody>
      </p:sp>
      <p:grpSp>
        <p:nvGrpSpPr>
          <p:cNvPr id="853" name="Google Shape;853;p58"/>
          <p:cNvGrpSpPr/>
          <p:nvPr/>
        </p:nvGrpSpPr>
        <p:grpSpPr>
          <a:xfrm>
            <a:off x="185800" y="803800"/>
            <a:ext cx="5999400" cy="995400"/>
            <a:chOff x="185800" y="803800"/>
            <a:chExt cx="5999400" cy="995400"/>
          </a:xfrm>
        </p:grpSpPr>
        <p:sp>
          <p:nvSpPr>
            <p:cNvPr id="854" name="Google Shape;854;p58"/>
            <p:cNvSpPr/>
            <p:nvPr/>
          </p:nvSpPr>
          <p:spPr>
            <a:xfrm>
              <a:off x="185800" y="915125"/>
              <a:ext cx="1841400" cy="5883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Parse IMU Data from XBus</a:t>
              </a:r>
              <a:endParaRPr/>
            </a:p>
          </p:txBody>
        </p:sp>
        <p:sp>
          <p:nvSpPr>
            <p:cNvPr id="855" name="Google Shape;855;p58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856" name="Google Shape;856;p58"/>
            <p:cNvSpPr/>
            <p:nvPr/>
          </p:nvSpPr>
          <p:spPr>
            <a:xfrm>
              <a:off x="3530200" y="803800"/>
              <a:ext cx="2655000" cy="9954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Find I2C address and bus number of IMU </a:t>
              </a:r>
              <a:endParaRPr/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Build Xsens gcc project on Beaglebone </a:t>
              </a:r>
              <a:endParaRPr/>
            </a:p>
          </p:txBody>
        </p:sp>
      </p:grpSp>
      <p:grpSp>
        <p:nvGrpSpPr>
          <p:cNvPr id="857" name="Google Shape;857;p58"/>
          <p:cNvGrpSpPr/>
          <p:nvPr/>
        </p:nvGrpSpPr>
        <p:grpSpPr>
          <a:xfrm>
            <a:off x="189975" y="2143150"/>
            <a:ext cx="6001116" cy="576000"/>
            <a:chOff x="185788" y="915125"/>
            <a:chExt cx="5859893" cy="576000"/>
          </a:xfrm>
        </p:grpSpPr>
        <p:sp>
          <p:nvSpPr>
            <p:cNvPr id="858" name="Google Shape;858;p58"/>
            <p:cNvSpPr/>
            <p:nvPr/>
          </p:nvSpPr>
          <p:spPr>
            <a:xfrm>
              <a:off x="185788" y="915125"/>
              <a:ext cx="1841400" cy="5760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Output IMU data to Socket in C/C++</a:t>
              </a:r>
              <a:r>
                <a:rPr lang="en"/>
                <a:t> </a:t>
              </a:r>
              <a:endParaRPr/>
            </a:p>
          </p:txBody>
        </p:sp>
        <p:sp>
          <p:nvSpPr>
            <p:cNvPr id="859" name="Google Shape;859;p58"/>
            <p:cNvSpPr/>
            <p:nvPr/>
          </p:nvSpPr>
          <p:spPr>
            <a:xfrm>
              <a:off x="2027210" y="967775"/>
              <a:ext cx="14286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860" name="Google Shape;860;p58"/>
            <p:cNvSpPr/>
            <p:nvPr/>
          </p:nvSpPr>
          <p:spPr>
            <a:xfrm>
              <a:off x="3455781" y="946925"/>
              <a:ext cx="2589900" cy="457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Create Socket in C/C++</a:t>
              </a:r>
              <a:endParaRPr/>
            </a:p>
          </p:txBody>
        </p:sp>
      </p:grpSp>
      <p:grpSp>
        <p:nvGrpSpPr>
          <p:cNvPr id="861" name="Google Shape;861;p58"/>
          <p:cNvGrpSpPr/>
          <p:nvPr/>
        </p:nvGrpSpPr>
        <p:grpSpPr>
          <a:xfrm>
            <a:off x="195750" y="2908275"/>
            <a:ext cx="5995200" cy="995400"/>
            <a:chOff x="185800" y="915125"/>
            <a:chExt cx="5995200" cy="995400"/>
          </a:xfrm>
        </p:grpSpPr>
        <p:sp>
          <p:nvSpPr>
            <p:cNvPr id="862" name="Google Shape;862;p58"/>
            <p:cNvSpPr/>
            <p:nvPr/>
          </p:nvSpPr>
          <p:spPr>
            <a:xfrm>
              <a:off x="185800" y="915125"/>
              <a:ext cx="1841400" cy="610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Python IMU API listens to Socket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863" name="Google Shape;863;p58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864" name="Google Shape;864;p58"/>
            <p:cNvSpPr/>
            <p:nvPr/>
          </p:nvSpPr>
          <p:spPr>
            <a:xfrm>
              <a:off x="3530200" y="915125"/>
              <a:ext cx="2650800" cy="9954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Read from Socket in Python</a:t>
              </a:r>
              <a:endParaRPr/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Data in KubOS format</a:t>
              </a:r>
              <a:endParaRPr/>
            </a:p>
          </p:txBody>
        </p:sp>
      </p:grpSp>
      <p:grpSp>
        <p:nvGrpSpPr>
          <p:cNvPr id="865" name="Google Shape;865;p58"/>
          <p:cNvGrpSpPr/>
          <p:nvPr/>
        </p:nvGrpSpPr>
        <p:grpSpPr>
          <a:xfrm>
            <a:off x="195750" y="3969125"/>
            <a:ext cx="5995200" cy="995400"/>
            <a:chOff x="185800" y="803800"/>
            <a:chExt cx="5995200" cy="995400"/>
          </a:xfrm>
        </p:grpSpPr>
        <p:sp>
          <p:nvSpPr>
            <p:cNvPr id="866" name="Google Shape;866;p58"/>
            <p:cNvSpPr/>
            <p:nvPr/>
          </p:nvSpPr>
          <p:spPr>
            <a:xfrm>
              <a:off x="185800" y="915125"/>
              <a:ext cx="1841400" cy="457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Storing data in DB</a:t>
              </a:r>
              <a:endParaRPr/>
            </a:p>
          </p:txBody>
        </p:sp>
        <p:sp>
          <p:nvSpPr>
            <p:cNvPr id="867" name="Google Shape;867;p58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868" name="Google Shape;868;p58"/>
            <p:cNvSpPr/>
            <p:nvPr/>
          </p:nvSpPr>
          <p:spPr>
            <a:xfrm>
              <a:off x="3530200" y="803800"/>
              <a:ext cx="2650800" cy="9954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Accessing IMU data using API </a:t>
              </a:r>
              <a:endParaRPr b="1"/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Storing/Retrieving to/from DB </a:t>
              </a:r>
              <a:endParaRPr/>
            </a:p>
          </p:txBody>
        </p:sp>
      </p:grpSp>
      <p:sp>
        <p:nvSpPr>
          <p:cNvPr id="869" name="Google Shape;869;p58"/>
          <p:cNvSpPr/>
          <p:nvPr/>
        </p:nvSpPr>
        <p:spPr>
          <a:xfrm>
            <a:off x="6526675" y="762725"/>
            <a:ext cx="22587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IMU Data Processing</a:t>
            </a:r>
            <a:endParaRPr/>
          </a:p>
        </p:txBody>
      </p:sp>
      <p:sp>
        <p:nvSpPr>
          <p:cNvPr id="870" name="Google Shape;870;p58"/>
          <p:cNvSpPr/>
          <p:nvPr/>
        </p:nvSpPr>
        <p:spPr>
          <a:xfrm>
            <a:off x="6526675" y="2421000"/>
            <a:ext cx="2258700" cy="2160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Laptop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Beaglebone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IMU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Supplies: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MiniUSB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FTDI cable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Jumper wires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1" name="Google Shape;87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1296" y="109966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096" y="46929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346" y="151771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58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880" name="Google Shape;880;p59"/>
          <p:cNvSpPr txBox="1">
            <a:spLocks noGrp="1"/>
          </p:cNvSpPr>
          <p:nvPr>
            <p:ph type="body" idx="1"/>
          </p:nvPr>
        </p:nvSpPr>
        <p:spPr>
          <a:xfrm>
            <a:off x="617100" y="660275"/>
            <a:ext cx="43101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Objective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Collect Euler Angles from XSens IMU at specified rate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Key Requirements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4 </a:t>
            </a:r>
            <a:r>
              <a:rPr lang="en" sz="1200"/>
              <a:t>The OnBoard Computer, SDR, and FSW shall perform all necessary software tasks for the balloon flight.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How it Reduces Risk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Demonstrates ability to correctly collect our telemetry data to be sent to our GNU Radio at later stage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Status: </a:t>
            </a:r>
            <a:r>
              <a:rPr lang="en" sz="1200" b="1">
                <a:solidFill>
                  <a:srgbClr val="6AA84F"/>
                </a:solidFill>
              </a:rPr>
              <a:t>Completed </a:t>
            </a:r>
            <a:endParaRPr sz="1200" b="1">
              <a:solidFill>
                <a:srgbClr val="6AA84F"/>
              </a:solidFill>
            </a:endParaRPr>
          </a:p>
        </p:txBody>
      </p:sp>
      <p:sp>
        <p:nvSpPr>
          <p:cNvPr id="881" name="Google Shape;881;p59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Parse IMU Data from XBus</a:t>
            </a:r>
            <a:endParaRPr/>
          </a:p>
        </p:txBody>
      </p:sp>
      <p:sp>
        <p:nvSpPr>
          <p:cNvPr id="882" name="Google Shape;882;p59"/>
          <p:cNvSpPr txBox="1"/>
          <p:nvPr/>
        </p:nvSpPr>
        <p:spPr>
          <a:xfrm>
            <a:off x="5244200" y="3986275"/>
            <a:ext cx="3533100" cy="801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Result: </a:t>
            </a:r>
            <a:r>
              <a:rPr lang="en" sz="1200" i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Full Success</a:t>
            </a: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883" name="Google Shape;883;p59"/>
          <p:cNvSpPr txBox="1"/>
          <p:nvPr/>
        </p:nvSpPr>
        <p:spPr>
          <a:xfrm>
            <a:off x="6430388" y="696975"/>
            <a:ext cx="1160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884" name="Google Shape;884;p59"/>
          <p:cNvCxnSpPr/>
          <p:nvPr/>
        </p:nvCxnSpPr>
        <p:spPr>
          <a:xfrm rot="10800000" flipH="1">
            <a:off x="2465785" y="4436875"/>
            <a:ext cx="26304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85" name="Google Shape;8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746" y="435226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59"/>
          <p:cNvSpPr txBox="1"/>
          <p:nvPr/>
        </p:nvSpPr>
        <p:spPr>
          <a:xfrm>
            <a:off x="5877525" y="1718000"/>
            <a:ext cx="1950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Find image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887" name="Google Shape;88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500" y="907175"/>
            <a:ext cx="3632801" cy="2724601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59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894" name="Google Shape;894;p60"/>
          <p:cNvSpPr txBox="1">
            <a:spLocks noGrp="1"/>
          </p:cNvSpPr>
          <p:nvPr>
            <p:ph type="body" idx="1"/>
          </p:nvPr>
        </p:nvSpPr>
        <p:spPr>
          <a:xfrm>
            <a:off x="617100" y="660275"/>
            <a:ext cx="43101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Objective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Storing any data generated by KubOS Services to telemetry database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Key Requirements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4 </a:t>
            </a:r>
            <a:r>
              <a:rPr lang="en" sz="1200"/>
              <a:t>The OnBoard Computer, SDR, and FSW shall perform all necessary software tasks for the balloon flight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How it Reduces Risk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Demonstrates ability to store all telemetry generated during flight in order to confirm scientific model, and measure the error rate of our comms system 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Status: </a:t>
            </a:r>
            <a:r>
              <a:rPr lang="en" sz="1200" b="1">
                <a:solidFill>
                  <a:srgbClr val="6AA84F"/>
                </a:solidFill>
              </a:rPr>
              <a:t>Completed </a:t>
            </a:r>
            <a:endParaRPr sz="1200" b="1">
              <a:solidFill>
                <a:srgbClr val="6AA84F"/>
              </a:solidFill>
            </a:endParaRPr>
          </a:p>
        </p:txBody>
      </p:sp>
      <p:sp>
        <p:nvSpPr>
          <p:cNvPr id="895" name="Google Shape;895;p6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Storing data in DB</a:t>
            </a:r>
            <a:endParaRPr/>
          </a:p>
        </p:txBody>
      </p:sp>
      <p:sp>
        <p:nvSpPr>
          <p:cNvPr id="896" name="Google Shape;896;p60"/>
          <p:cNvSpPr txBox="1"/>
          <p:nvPr/>
        </p:nvSpPr>
        <p:spPr>
          <a:xfrm>
            <a:off x="5244200" y="3986275"/>
            <a:ext cx="3533100" cy="801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Result: </a:t>
            </a:r>
            <a:r>
              <a:rPr lang="en" sz="1200" i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Full Success</a:t>
            </a: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897" name="Google Shape;897;p60"/>
          <p:cNvSpPr txBox="1"/>
          <p:nvPr/>
        </p:nvSpPr>
        <p:spPr>
          <a:xfrm>
            <a:off x="6430388" y="696975"/>
            <a:ext cx="1160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898" name="Google Shape;898;p60"/>
          <p:cNvCxnSpPr/>
          <p:nvPr/>
        </p:nvCxnSpPr>
        <p:spPr>
          <a:xfrm rot="10800000" flipH="1">
            <a:off x="2465785" y="4436875"/>
            <a:ext cx="26304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99" name="Google Shape;89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746" y="435226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60"/>
          <p:cNvSpPr txBox="1"/>
          <p:nvPr/>
        </p:nvSpPr>
        <p:spPr>
          <a:xfrm>
            <a:off x="5590900" y="3418325"/>
            <a:ext cx="3145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Dummy data stored into Telemetry DB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901" name="Google Shape;901;p60"/>
          <p:cNvPicPr preferRelativeResize="0"/>
          <p:nvPr/>
        </p:nvPicPr>
        <p:blipFill rotWithShape="1">
          <a:blip r:embed="rId4">
            <a:alphaModFix/>
          </a:blip>
          <a:srcRect l="50647" t="11598" r="13058"/>
          <a:stretch/>
        </p:blipFill>
        <p:spPr>
          <a:xfrm>
            <a:off x="5646475" y="737175"/>
            <a:ext cx="2658650" cy="26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60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sp>
        <p:nvSpPr>
          <p:cNvPr id="908" name="Google Shape;908;p61"/>
          <p:cNvSpPr txBox="1">
            <a:spLocks noGrp="1"/>
          </p:cNvSpPr>
          <p:nvPr>
            <p:ph type="body" idx="1"/>
          </p:nvPr>
        </p:nvSpPr>
        <p:spPr>
          <a:xfrm>
            <a:off x="617100" y="660275"/>
            <a:ext cx="43101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Objective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Establish a connection between GNU/KubOS, and send an example UDP Packet across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Key Requirements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4 </a:t>
            </a:r>
            <a:r>
              <a:rPr lang="en" sz="1200"/>
              <a:t>The OnBoard Computer, SDR, and FSW shall perform all necessary software tasks for the balloon flight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How it Reduces Risk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Demonstrates ability to perform the backbone operation of our FSW system, that drives commands and telemetry requests</a:t>
            </a:r>
            <a:endParaRPr sz="1200" b="1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Status: </a:t>
            </a:r>
            <a:r>
              <a:rPr lang="en" sz="1200" b="1">
                <a:solidFill>
                  <a:srgbClr val="6AA84F"/>
                </a:solidFill>
              </a:rPr>
              <a:t>Completed </a:t>
            </a:r>
            <a:endParaRPr sz="1200" b="1">
              <a:solidFill>
                <a:srgbClr val="6AA84F"/>
              </a:solidFill>
            </a:endParaRPr>
          </a:p>
        </p:txBody>
      </p:sp>
      <p:sp>
        <p:nvSpPr>
          <p:cNvPr id="909" name="Google Shape;909;p6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UDP Packet across Beaglebone</a:t>
            </a:r>
            <a:endParaRPr/>
          </a:p>
        </p:txBody>
      </p:sp>
      <p:sp>
        <p:nvSpPr>
          <p:cNvPr id="910" name="Google Shape;910;p61"/>
          <p:cNvSpPr txBox="1"/>
          <p:nvPr/>
        </p:nvSpPr>
        <p:spPr>
          <a:xfrm>
            <a:off x="5244200" y="3986275"/>
            <a:ext cx="3533100" cy="801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Result: </a:t>
            </a:r>
            <a:r>
              <a:rPr lang="en" sz="1200" i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Full Success</a:t>
            </a: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911" name="Google Shape;911;p61"/>
          <p:cNvSpPr txBox="1"/>
          <p:nvPr/>
        </p:nvSpPr>
        <p:spPr>
          <a:xfrm>
            <a:off x="6430388" y="696975"/>
            <a:ext cx="1160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912" name="Google Shape;912;p61"/>
          <p:cNvCxnSpPr/>
          <p:nvPr/>
        </p:nvCxnSpPr>
        <p:spPr>
          <a:xfrm rot="10800000" flipH="1">
            <a:off x="2465785" y="4436875"/>
            <a:ext cx="26304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13" name="Google Shape;91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746" y="435226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61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920" name="Google Shape;920;p62"/>
          <p:cNvSpPr txBox="1">
            <a:spLocks noGrp="1"/>
          </p:cNvSpPr>
          <p:nvPr>
            <p:ph type="body" idx="1"/>
          </p:nvPr>
        </p:nvSpPr>
        <p:spPr>
          <a:xfrm>
            <a:off x="617100" y="660275"/>
            <a:ext cx="43101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Objective </a:t>
            </a:r>
            <a:endParaRPr sz="1200"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200"/>
              <a:t>Format packet header in required CCSDS protocol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Key Requirements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4 </a:t>
            </a:r>
            <a:r>
              <a:rPr lang="en" sz="1200"/>
              <a:t>The OnBoard Computer, SDR, and FSW shall perform all necessary software tasks for the balloon flight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How it Reduces Risk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Demonstrates ability to correctly format our ground station commands and requested telemetry in space industry protocol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Status: </a:t>
            </a:r>
            <a:r>
              <a:rPr lang="en" sz="1200" b="1">
                <a:solidFill>
                  <a:srgbClr val="6AA84F"/>
                </a:solidFill>
              </a:rPr>
              <a:t>Completed </a:t>
            </a:r>
            <a:endParaRPr sz="1200" b="1">
              <a:solidFill>
                <a:srgbClr val="6AA84F"/>
              </a:solidFill>
            </a:endParaRPr>
          </a:p>
        </p:txBody>
      </p:sp>
      <p:sp>
        <p:nvSpPr>
          <p:cNvPr id="921" name="Google Shape;921;p62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CCSDS Packet Formatting</a:t>
            </a:r>
            <a:endParaRPr/>
          </a:p>
        </p:txBody>
      </p:sp>
      <p:sp>
        <p:nvSpPr>
          <p:cNvPr id="922" name="Google Shape;922;p62"/>
          <p:cNvSpPr txBox="1"/>
          <p:nvPr/>
        </p:nvSpPr>
        <p:spPr>
          <a:xfrm>
            <a:off x="5244200" y="3986275"/>
            <a:ext cx="3533100" cy="801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Result: </a:t>
            </a:r>
            <a:r>
              <a:rPr lang="en" sz="1200" i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Full Success</a:t>
            </a: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923" name="Google Shape;923;p62"/>
          <p:cNvSpPr txBox="1"/>
          <p:nvPr/>
        </p:nvSpPr>
        <p:spPr>
          <a:xfrm>
            <a:off x="6430388" y="696975"/>
            <a:ext cx="1160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924" name="Google Shape;924;p62"/>
          <p:cNvCxnSpPr/>
          <p:nvPr/>
        </p:nvCxnSpPr>
        <p:spPr>
          <a:xfrm rot="10800000" flipH="1">
            <a:off x="2465785" y="4436875"/>
            <a:ext cx="26304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25" name="Google Shape;92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746" y="427059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62"/>
          <p:cNvSpPr txBox="1"/>
          <p:nvPr/>
        </p:nvSpPr>
        <p:spPr>
          <a:xfrm>
            <a:off x="5270625" y="3140875"/>
            <a:ext cx="3786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PT Serif"/>
                <a:ea typeface="PT Serif"/>
                <a:cs typeface="PT Serif"/>
                <a:sym typeface="PT Serif"/>
              </a:rPr>
              <a:t>Maybe another pic that our project produced</a:t>
            </a:r>
            <a:endParaRPr i="1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927" name="Google Shape;927;p62" descr="Image result for CCSDS Packe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612" y="1227200"/>
            <a:ext cx="3580725" cy="17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62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7"/>
          <p:cNvGrpSpPr/>
          <p:nvPr/>
        </p:nvGrpSpPr>
        <p:grpSpPr>
          <a:xfrm>
            <a:off x="0" y="0"/>
            <a:ext cx="9154814" cy="5143501"/>
            <a:chOff x="0" y="0"/>
            <a:chExt cx="9224924" cy="5143501"/>
          </a:xfrm>
        </p:grpSpPr>
        <p:grpSp>
          <p:nvGrpSpPr>
            <p:cNvPr id="157" name="Google Shape;157;p17"/>
            <p:cNvGrpSpPr/>
            <p:nvPr/>
          </p:nvGrpSpPr>
          <p:grpSpPr>
            <a:xfrm>
              <a:off x="0" y="0"/>
              <a:ext cx="9224924" cy="5143501"/>
              <a:chOff x="0" y="0"/>
              <a:chExt cx="9224924" cy="5143501"/>
            </a:xfrm>
          </p:grpSpPr>
          <p:grpSp>
            <p:nvGrpSpPr>
              <p:cNvPr id="158" name="Google Shape;158;p17"/>
              <p:cNvGrpSpPr/>
              <p:nvPr/>
            </p:nvGrpSpPr>
            <p:grpSpPr>
              <a:xfrm>
                <a:off x="0" y="0"/>
                <a:ext cx="9224924" cy="5143501"/>
                <a:chOff x="0" y="0"/>
                <a:chExt cx="9224924" cy="5143501"/>
              </a:xfrm>
            </p:grpSpPr>
            <p:pic>
              <p:nvPicPr>
                <p:cNvPr id="159" name="Google Shape;159;p1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0" y="0"/>
                  <a:ext cx="9224924" cy="51435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0" name="Google Shape;160;p17"/>
                <p:cNvSpPr/>
                <p:nvPr/>
              </p:nvSpPr>
              <p:spPr>
                <a:xfrm rot="646475">
                  <a:off x="282699" y="4813976"/>
                  <a:ext cx="1240469" cy="210698"/>
                </a:xfrm>
                <a:prstGeom prst="rect">
                  <a:avLst/>
                </a:prstGeom>
                <a:solidFill>
                  <a:srgbClr val="4180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17"/>
                <p:cNvSpPr/>
                <p:nvPr/>
              </p:nvSpPr>
              <p:spPr>
                <a:xfrm rot="649065">
                  <a:off x="1064095" y="4540994"/>
                  <a:ext cx="1178035" cy="420862"/>
                </a:xfrm>
                <a:prstGeom prst="rect">
                  <a:avLst/>
                </a:prstGeom>
                <a:solidFill>
                  <a:srgbClr val="669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2" name="Google Shape;162;p17"/>
              <p:cNvSpPr/>
              <p:nvPr/>
            </p:nvSpPr>
            <p:spPr>
              <a:xfrm rot="123256">
                <a:off x="96858" y="4763392"/>
                <a:ext cx="761589" cy="334415"/>
              </a:xfrm>
              <a:prstGeom prst="rect">
                <a:avLst/>
              </a:prstGeom>
              <a:solidFill>
                <a:srgbClr val="418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7"/>
            <p:cNvSpPr/>
            <p:nvPr/>
          </p:nvSpPr>
          <p:spPr>
            <a:xfrm rot="1169">
              <a:off x="172002" y="4408450"/>
              <a:ext cx="882300" cy="347700"/>
            </a:xfrm>
            <a:prstGeom prst="rect">
              <a:avLst/>
            </a:prstGeom>
            <a:solidFill>
              <a:srgbClr val="6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 rot="535258">
              <a:off x="614524" y="4495830"/>
              <a:ext cx="882171" cy="347672"/>
            </a:xfrm>
            <a:prstGeom prst="rect">
              <a:avLst/>
            </a:prstGeom>
            <a:solidFill>
              <a:srgbClr val="6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7"/>
          <p:cNvSpPr/>
          <p:nvPr/>
        </p:nvSpPr>
        <p:spPr>
          <a:xfrm>
            <a:off x="89000" y="2413300"/>
            <a:ext cx="2726700" cy="2561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4676550" y="623075"/>
            <a:ext cx="4407600" cy="2724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FBD</a:t>
            </a:r>
            <a:r>
              <a:rPr lang="en" dirty="0">
                <a:solidFill>
                  <a:schemeClr val="bg1"/>
                </a:solidFill>
              </a:rPr>
              <a:t> and </a:t>
            </a:r>
            <a:r>
              <a:rPr lang="en" dirty="0">
                <a:solidFill>
                  <a:schemeClr val="bg1"/>
                </a:solidFill>
                <a:uFill>
                  <a:noFill/>
                </a:u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Flow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5999575" y="1024375"/>
            <a:ext cx="2967000" cy="22164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6070325" y="1885875"/>
            <a:ext cx="2780700" cy="1224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Microcontroller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6184975" y="2310350"/>
            <a:ext cx="1105500" cy="6651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Signal Processing Software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7776508" y="2310362"/>
            <a:ext cx="1008000" cy="6651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Flight Software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7715200" y="1144850"/>
            <a:ext cx="1105500" cy="62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IMU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4785125" y="1024375"/>
            <a:ext cx="1105500" cy="62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Battery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4785125" y="1750975"/>
            <a:ext cx="1105500" cy="14262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COMM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Hardware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4976822" y="2405294"/>
            <a:ext cx="722100" cy="62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SDR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1711325" y="3124400"/>
            <a:ext cx="1008000" cy="1464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COMM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Hardware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1854272" y="3840869"/>
            <a:ext cx="722100" cy="620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SDR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154875" y="2770125"/>
            <a:ext cx="1302600" cy="2160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Laptop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241450" y="4215775"/>
            <a:ext cx="1105500" cy="6651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Signal Processing Software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241450" y="3074875"/>
            <a:ext cx="1105500" cy="6651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Ground Software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66150" y="2405525"/>
            <a:ext cx="3031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PT Serif"/>
                <a:ea typeface="PT Serif"/>
                <a:cs typeface="PT Serif"/>
                <a:sym typeface="PT Serif"/>
              </a:rPr>
              <a:t>TOMCAT Ground Station</a:t>
            </a:r>
            <a:endParaRPr sz="17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4683625" y="613075"/>
            <a:ext cx="2681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PT Serif"/>
                <a:ea typeface="PT Serif"/>
                <a:cs typeface="PT Serif"/>
                <a:sym typeface="PT Serif"/>
              </a:rPr>
              <a:t>TOMCAT Flight System</a:t>
            </a:r>
            <a:endParaRPr sz="1700" b="1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84" name="Google Shape;184;p17"/>
          <p:cNvCxnSpPr>
            <a:stCxn id="185" idx="0"/>
            <a:endCxn id="186" idx="0"/>
          </p:cNvCxnSpPr>
          <p:nvPr/>
        </p:nvCxnSpPr>
        <p:spPr>
          <a:xfrm rot="10800000" flipH="1">
            <a:off x="3223039" y="3087230"/>
            <a:ext cx="1055700" cy="8019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187" name="Google Shape;187;p17"/>
          <p:cNvSpPr txBox="1"/>
          <p:nvPr/>
        </p:nvSpPr>
        <p:spPr>
          <a:xfrm>
            <a:off x="6094900" y="1058400"/>
            <a:ext cx="13479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Custom TOMCAT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PCB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88" name="Google Shape;188;p17"/>
          <p:cNvCxnSpPr>
            <a:stCxn id="181" idx="2"/>
            <a:endCxn id="180" idx="0"/>
          </p:cNvCxnSpPr>
          <p:nvPr/>
        </p:nvCxnSpPr>
        <p:spPr>
          <a:xfrm>
            <a:off x="794200" y="3739975"/>
            <a:ext cx="0" cy="4758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9" name="Google Shape;189;p17"/>
          <p:cNvCxnSpPr>
            <a:stCxn id="180" idx="3"/>
            <a:endCxn id="178" idx="1"/>
          </p:cNvCxnSpPr>
          <p:nvPr/>
        </p:nvCxnSpPr>
        <p:spPr>
          <a:xfrm rot="10800000" flipH="1">
            <a:off x="1346950" y="4150825"/>
            <a:ext cx="507300" cy="3975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85" name="Google Shape;1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15061">
            <a:off x="2736546" y="3772766"/>
            <a:ext cx="558132" cy="48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858547">
            <a:off x="4183378" y="2685680"/>
            <a:ext cx="556970" cy="485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17"/>
          <p:cNvCxnSpPr>
            <a:endCxn id="171" idx="1"/>
          </p:cNvCxnSpPr>
          <p:nvPr/>
        </p:nvCxnSpPr>
        <p:spPr>
          <a:xfrm>
            <a:off x="5681875" y="2642300"/>
            <a:ext cx="503100" cy="6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1" name="Google Shape;191;p17"/>
          <p:cNvCxnSpPr>
            <a:stCxn id="171" idx="3"/>
            <a:endCxn id="172" idx="1"/>
          </p:cNvCxnSpPr>
          <p:nvPr/>
        </p:nvCxnSpPr>
        <p:spPr>
          <a:xfrm>
            <a:off x="7290475" y="2642900"/>
            <a:ext cx="486000" cy="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2" name="Google Shape;192;p17"/>
          <p:cNvCxnSpPr>
            <a:stCxn id="172" idx="0"/>
            <a:endCxn id="173" idx="2"/>
          </p:cNvCxnSpPr>
          <p:nvPr/>
        </p:nvCxnSpPr>
        <p:spPr>
          <a:xfrm rot="10800000">
            <a:off x="8267908" y="1764962"/>
            <a:ext cx="12600" cy="5454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93" name="Google Shape;193;p17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3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Software</a:t>
            </a:r>
            <a:endParaRPr/>
          </a:p>
        </p:txBody>
      </p:sp>
      <p:sp>
        <p:nvSpPr>
          <p:cNvPr id="934" name="Google Shape;934;p63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935" name="Google Shape;935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936" name="Google Shape;936;p63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63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943" name="Google Shape;943;p6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GSW Command Testing</a:t>
            </a:r>
            <a:endParaRPr/>
          </a:p>
        </p:txBody>
      </p:sp>
      <p:sp>
        <p:nvSpPr>
          <p:cNvPr id="944" name="Google Shape;944;p64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64"/>
          <p:cNvSpPr/>
          <p:nvPr/>
        </p:nvSpPr>
        <p:spPr>
          <a:xfrm>
            <a:off x="986475" y="775525"/>
            <a:ext cx="3422400" cy="26958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Software Capability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300"/>
              <a:t>CCSDS command format verified</a:t>
            </a:r>
            <a:r>
              <a:rPr lang="en"/>
              <a:t>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Command Sender application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Command &amp; Telemetry Server Connection Testing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64"/>
          <p:cNvSpPr/>
          <p:nvPr/>
        </p:nvSpPr>
        <p:spPr>
          <a:xfrm>
            <a:off x="5142375" y="766775"/>
            <a:ext cx="3010200" cy="26958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System Integration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Command sent over UDP to GNU Radio Software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Collect command sent directly through FSW to the IMU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Command sent through full system, including Comm hardware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64"/>
          <p:cNvSpPr/>
          <p:nvPr/>
        </p:nvSpPr>
        <p:spPr>
          <a:xfrm>
            <a:off x="4408875" y="158817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64"/>
          <p:cNvSpPr/>
          <p:nvPr/>
        </p:nvSpPr>
        <p:spPr>
          <a:xfrm>
            <a:off x="2718400" y="3776050"/>
            <a:ext cx="3808200" cy="97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</a:rPr>
              <a:t>Functional Requirement 2: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payload shall communicate with the ground system during the balloon flight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9" name="Google Shape;94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296" y="17051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971" y="125919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64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957" name="Google Shape;957;p6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GSW Command Component Testing</a:t>
            </a:r>
            <a:endParaRPr/>
          </a:p>
        </p:txBody>
      </p:sp>
      <p:grpSp>
        <p:nvGrpSpPr>
          <p:cNvPr id="958" name="Google Shape;958;p65"/>
          <p:cNvGrpSpPr/>
          <p:nvPr/>
        </p:nvGrpSpPr>
        <p:grpSpPr>
          <a:xfrm>
            <a:off x="185800" y="803785"/>
            <a:ext cx="5999400" cy="1450366"/>
            <a:chOff x="185800" y="803800"/>
            <a:chExt cx="5999400" cy="568526"/>
          </a:xfrm>
        </p:grpSpPr>
        <p:sp>
          <p:nvSpPr>
            <p:cNvPr id="959" name="Google Shape;959;p65"/>
            <p:cNvSpPr/>
            <p:nvPr/>
          </p:nvSpPr>
          <p:spPr>
            <a:xfrm>
              <a:off x="185800" y="803826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Command 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Sender </a:t>
              </a:r>
              <a:endParaRPr/>
            </a:p>
          </p:txBody>
        </p:sp>
        <p:sp>
          <p:nvSpPr>
            <p:cNvPr id="960" name="Google Shape;960;p65"/>
            <p:cNvSpPr/>
            <p:nvPr/>
          </p:nvSpPr>
          <p:spPr>
            <a:xfrm>
              <a:off x="2027200" y="912098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961" name="Google Shape;961;p65"/>
            <p:cNvSpPr/>
            <p:nvPr/>
          </p:nvSpPr>
          <p:spPr>
            <a:xfrm>
              <a:off x="3530200" y="803800"/>
              <a:ext cx="26550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Creating CCSDS formatted command 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Sending a command to an example external target </a:t>
              </a:r>
              <a:endParaRPr/>
            </a:p>
          </p:txBody>
        </p:sp>
      </p:grpSp>
      <p:grpSp>
        <p:nvGrpSpPr>
          <p:cNvPr id="962" name="Google Shape;962;p65"/>
          <p:cNvGrpSpPr/>
          <p:nvPr/>
        </p:nvGrpSpPr>
        <p:grpSpPr>
          <a:xfrm>
            <a:off x="195750" y="2636309"/>
            <a:ext cx="5995200" cy="1756837"/>
            <a:chOff x="185800" y="915125"/>
            <a:chExt cx="5995200" cy="457200"/>
          </a:xfrm>
        </p:grpSpPr>
        <p:sp>
          <p:nvSpPr>
            <p:cNvPr id="963" name="Google Shape;963;p65"/>
            <p:cNvSpPr/>
            <p:nvPr/>
          </p:nvSpPr>
          <p:spPr>
            <a:xfrm>
              <a:off x="185800" y="915125"/>
              <a:ext cx="1841400" cy="457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Command &amp; Telemetry Server</a:t>
              </a:r>
              <a:endParaRPr/>
            </a:p>
          </p:txBody>
        </p:sp>
        <p:sp>
          <p:nvSpPr>
            <p:cNvPr id="964" name="Google Shape;964;p65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965" name="Google Shape;965;p65"/>
            <p:cNvSpPr/>
            <p:nvPr/>
          </p:nvSpPr>
          <p:spPr>
            <a:xfrm>
              <a:off x="3530200" y="915125"/>
              <a:ext cx="2650800" cy="457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Configure the server to connect to a target over a UDP port 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Establish a connection with GNU Radio Software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6" name="Google Shape;966;p65"/>
          <p:cNvSpPr/>
          <p:nvPr/>
        </p:nvSpPr>
        <p:spPr>
          <a:xfrm>
            <a:off x="6526675" y="762725"/>
            <a:ext cx="22587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CCSDS Formatted Packets</a:t>
            </a:r>
            <a:endParaRPr/>
          </a:p>
        </p:txBody>
      </p:sp>
      <p:sp>
        <p:nvSpPr>
          <p:cNvPr id="967" name="Google Shape;967;p65"/>
          <p:cNvSpPr/>
          <p:nvPr/>
        </p:nvSpPr>
        <p:spPr>
          <a:xfrm>
            <a:off x="6526675" y="2421000"/>
            <a:ext cx="2258700" cy="2160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Chromebook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COSMOS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8" name="Google Shape;96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7021" y="31798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021" y="196446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121" y="10910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796" y="156626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65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978" name="Google Shape;978;p66"/>
          <p:cNvSpPr txBox="1">
            <a:spLocks noGrp="1"/>
          </p:cNvSpPr>
          <p:nvPr>
            <p:ph type="body" idx="1"/>
          </p:nvPr>
        </p:nvSpPr>
        <p:spPr>
          <a:xfrm>
            <a:off x="5098925" y="3608475"/>
            <a:ext cx="3369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Screenshot of COSMOS Command Sender</a:t>
            </a:r>
            <a:endParaRPr b="1"/>
          </a:p>
        </p:txBody>
      </p:sp>
      <p:sp>
        <p:nvSpPr>
          <p:cNvPr id="979" name="Google Shape;979;p66"/>
          <p:cNvSpPr txBox="1">
            <a:spLocks noGrp="1"/>
          </p:cNvSpPr>
          <p:nvPr>
            <p:ph type="body" idx="2"/>
          </p:nvPr>
        </p:nvSpPr>
        <p:spPr>
          <a:xfrm>
            <a:off x="778750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Command Sending Test: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Created a target system to interface with in COSMOS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Configured the system to take example data measurements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Used the Command Sender tool to send a command to the system to start a collection of telemetry </a:t>
            </a:r>
            <a:endParaRPr/>
          </a:p>
        </p:txBody>
      </p:sp>
      <p:sp>
        <p:nvSpPr>
          <p:cNvPr id="980" name="Google Shape;980;p6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GSW Command Tests</a:t>
            </a:r>
            <a:endParaRPr/>
          </a:p>
        </p:txBody>
      </p:sp>
      <p:pic>
        <p:nvPicPr>
          <p:cNvPr id="981" name="Google Shape;98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550" y="765475"/>
            <a:ext cx="4416050" cy="2570332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6"/>
          <p:cNvSpPr txBox="1"/>
          <p:nvPr/>
        </p:nvSpPr>
        <p:spPr>
          <a:xfrm>
            <a:off x="4574175" y="3176975"/>
            <a:ext cx="3982500" cy="155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983" name="Google Shape;983;p66"/>
          <p:cNvCxnSpPr/>
          <p:nvPr/>
        </p:nvCxnSpPr>
        <p:spPr>
          <a:xfrm rot="10800000" flipH="1">
            <a:off x="4643250" y="3349575"/>
            <a:ext cx="828600" cy="258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984" name="Google Shape;984;p66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6" name="Google Shape;98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8353" y="817929"/>
            <a:ext cx="39360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3971" y="16581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071" y="27936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3371" y="424971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66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996" name="Google Shape;996;p6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GSW Telemetry Testing</a:t>
            </a:r>
            <a:endParaRPr/>
          </a:p>
        </p:txBody>
      </p:sp>
      <p:sp>
        <p:nvSpPr>
          <p:cNvPr id="997" name="Google Shape;997;p67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67"/>
          <p:cNvSpPr/>
          <p:nvPr/>
        </p:nvSpPr>
        <p:spPr>
          <a:xfrm>
            <a:off x="986475" y="775525"/>
            <a:ext cx="3422400" cy="26958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Software Capability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CCSDS telemetry packet format verified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 Telemetry Grapher, Telemetry Viewer, &amp; Telemetry Extractor applications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Command &amp; Telemetry Server Connection Testing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67"/>
          <p:cNvSpPr/>
          <p:nvPr/>
        </p:nvSpPr>
        <p:spPr>
          <a:xfrm>
            <a:off x="5142375" y="766775"/>
            <a:ext cx="3010200" cy="26958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System Integration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Telemetry received over UDP with an external system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packet received from IMU through direct connection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Telemetry sent through full system, including Comm hardware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>
            <a:off x="4408875" y="158817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>
            <a:off x="2718400" y="3776050"/>
            <a:ext cx="3808200" cy="97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</a:rPr>
              <a:t>Functional Requirement 2: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payload shall communicate with the ground system during the balloon flight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2" name="Google Shape;100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246" y="23748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721" y="153701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67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1010" name="Google Shape;1010;p6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GSW Telemetry Component Testing</a:t>
            </a:r>
            <a:endParaRPr/>
          </a:p>
        </p:txBody>
      </p:sp>
      <p:grpSp>
        <p:nvGrpSpPr>
          <p:cNvPr id="1011" name="Google Shape;1011;p68"/>
          <p:cNvGrpSpPr/>
          <p:nvPr/>
        </p:nvGrpSpPr>
        <p:grpSpPr>
          <a:xfrm>
            <a:off x="185800" y="803753"/>
            <a:ext cx="5999400" cy="601267"/>
            <a:chOff x="185800" y="803800"/>
            <a:chExt cx="5999400" cy="568521"/>
          </a:xfrm>
        </p:grpSpPr>
        <p:sp>
          <p:nvSpPr>
            <p:cNvPr id="1012" name="Google Shape;1012;p68"/>
            <p:cNvSpPr/>
            <p:nvPr/>
          </p:nvSpPr>
          <p:spPr>
            <a:xfrm>
              <a:off x="185800" y="803821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Telemetry Grapher</a:t>
              </a:r>
              <a:endParaRPr/>
            </a:p>
          </p:txBody>
        </p:sp>
        <p:sp>
          <p:nvSpPr>
            <p:cNvPr id="1013" name="Google Shape;1013;p68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1014" name="Google Shape;1014;p68"/>
            <p:cNvSpPr/>
            <p:nvPr/>
          </p:nvSpPr>
          <p:spPr>
            <a:xfrm>
              <a:off x="3530200" y="803800"/>
              <a:ext cx="26550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Graph example incoming live telemetry </a:t>
              </a:r>
              <a:endParaRPr/>
            </a:p>
          </p:txBody>
        </p:sp>
      </p:grpSp>
      <p:grpSp>
        <p:nvGrpSpPr>
          <p:cNvPr id="1015" name="Google Shape;1015;p68"/>
          <p:cNvGrpSpPr/>
          <p:nvPr/>
        </p:nvGrpSpPr>
        <p:grpSpPr>
          <a:xfrm>
            <a:off x="187900" y="3047900"/>
            <a:ext cx="5995200" cy="1802705"/>
            <a:chOff x="185813" y="915121"/>
            <a:chExt cx="5995200" cy="664200"/>
          </a:xfrm>
        </p:grpSpPr>
        <p:sp>
          <p:nvSpPr>
            <p:cNvPr id="1016" name="Google Shape;1016;p68"/>
            <p:cNvSpPr/>
            <p:nvPr/>
          </p:nvSpPr>
          <p:spPr>
            <a:xfrm>
              <a:off x="185813" y="915121"/>
              <a:ext cx="1841400" cy="664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Command &amp; Telemetry Server</a:t>
              </a:r>
              <a:endParaRPr/>
            </a:p>
          </p:txBody>
        </p:sp>
        <p:sp>
          <p:nvSpPr>
            <p:cNvPr id="1017" name="Google Shape;1017;p68"/>
            <p:cNvSpPr/>
            <p:nvPr/>
          </p:nvSpPr>
          <p:spPr>
            <a:xfrm>
              <a:off x="2025150" y="1071272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1018" name="Google Shape;1018;p68"/>
            <p:cNvSpPr/>
            <p:nvPr/>
          </p:nvSpPr>
          <p:spPr>
            <a:xfrm>
              <a:off x="3530213" y="915121"/>
              <a:ext cx="2650800" cy="664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Connect to a target over a UDP port 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Start/stop logging incoming data </a:t>
              </a:r>
              <a:endParaRPr>
                <a:solidFill>
                  <a:schemeClr val="dk1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Connect specifically with GNU Radio Software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19" name="Google Shape;1019;p68"/>
          <p:cNvSpPr/>
          <p:nvPr/>
        </p:nvSpPr>
        <p:spPr>
          <a:xfrm>
            <a:off x="6526675" y="762725"/>
            <a:ext cx="22587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CCSDS Formatted Packets</a:t>
            </a:r>
            <a:endParaRPr/>
          </a:p>
        </p:txBody>
      </p:sp>
      <p:sp>
        <p:nvSpPr>
          <p:cNvPr id="1020" name="Google Shape;1020;p68"/>
          <p:cNvSpPr/>
          <p:nvPr/>
        </p:nvSpPr>
        <p:spPr>
          <a:xfrm>
            <a:off x="6526675" y="2421000"/>
            <a:ext cx="2258700" cy="2160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Chromebook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COSMOS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68"/>
          <p:cNvGrpSpPr/>
          <p:nvPr/>
        </p:nvGrpSpPr>
        <p:grpSpPr>
          <a:xfrm>
            <a:off x="185800" y="1595703"/>
            <a:ext cx="5999400" cy="601267"/>
            <a:chOff x="185800" y="803800"/>
            <a:chExt cx="5999400" cy="568521"/>
          </a:xfrm>
        </p:grpSpPr>
        <p:sp>
          <p:nvSpPr>
            <p:cNvPr id="1022" name="Google Shape;1022;p68"/>
            <p:cNvSpPr/>
            <p:nvPr/>
          </p:nvSpPr>
          <p:spPr>
            <a:xfrm>
              <a:off x="185800" y="803821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Telemetry Viewer </a:t>
              </a:r>
              <a:endParaRPr/>
            </a:p>
          </p:txBody>
        </p:sp>
        <p:sp>
          <p:nvSpPr>
            <p:cNvPr id="1023" name="Google Shape;1023;p68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1024" name="Google Shape;1024;p68"/>
            <p:cNvSpPr/>
            <p:nvPr/>
          </p:nvSpPr>
          <p:spPr>
            <a:xfrm>
              <a:off x="3530200" y="803800"/>
              <a:ext cx="26550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View example incoming live telemetry </a:t>
              </a:r>
              <a:endParaRPr/>
            </a:p>
          </p:txBody>
        </p:sp>
      </p:grpSp>
      <p:grpSp>
        <p:nvGrpSpPr>
          <p:cNvPr id="1025" name="Google Shape;1025;p68"/>
          <p:cNvGrpSpPr/>
          <p:nvPr/>
        </p:nvGrpSpPr>
        <p:grpSpPr>
          <a:xfrm>
            <a:off x="185788" y="2409125"/>
            <a:ext cx="5999336" cy="530747"/>
            <a:chOff x="185810" y="803796"/>
            <a:chExt cx="6045280" cy="424225"/>
          </a:xfrm>
        </p:grpSpPr>
        <p:sp>
          <p:nvSpPr>
            <p:cNvPr id="1026" name="Google Shape;1026;p68"/>
            <p:cNvSpPr/>
            <p:nvPr/>
          </p:nvSpPr>
          <p:spPr>
            <a:xfrm>
              <a:off x="185810" y="803821"/>
              <a:ext cx="1841400" cy="424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Telemetry 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Extractor </a:t>
              </a:r>
              <a:endParaRPr/>
            </a:p>
          </p:txBody>
        </p:sp>
        <p:sp>
          <p:nvSpPr>
            <p:cNvPr id="1027" name="Google Shape;1027;p68"/>
            <p:cNvSpPr/>
            <p:nvPr/>
          </p:nvSpPr>
          <p:spPr>
            <a:xfrm>
              <a:off x="2027200" y="839977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Testing Status</a:t>
              </a:r>
              <a:endParaRPr/>
            </a:p>
          </p:txBody>
        </p:sp>
        <p:sp>
          <p:nvSpPr>
            <p:cNvPr id="1028" name="Google Shape;1028;p68"/>
            <p:cNvSpPr/>
            <p:nvPr/>
          </p:nvSpPr>
          <p:spPr>
            <a:xfrm>
              <a:off x="3530189" y="803796"/>
              <a:ext cx="2700900" cy="424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Extract logged telemetry from .bin to .txt files</a:t>
              </a:r>
              <a:endParaRPr/>
            </a:p>
          </p:txBody>
        </p:sp>
      </p:grpSp>
      <p:pic>
        <p:nvPicPr>
          <p:cNvPr id="1029" name="Google Shape;10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296" y="9879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671" y="10881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921" y="1779856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671" y="18988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971" y="27069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621" y="33363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571" y="399451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68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6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sp>
        <p:nvSpPr>
          <p:cNvPr id="1042" name="Google Shape;1042;p69"/>
          <p:cNvSpPr txBox="1">
            <a:spLocks noGrp="1"/>
          </p:cNvSpPr>
          <p:nvPr>
            <p:ph type="body" idx="1"/>
          </p:nvPr>
        </p:nvSpPr>
        <p:spPr>
          <a:xfrm>
            <a:off x="5094425" y="4052550"/>
            <a:ext cx="3378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Screenshot of COSMOS Telemetry Grapher</a:t>
            </a:r>
            <a:endParaRPr b="1"/>
          </a:p>
        </p:txBody>
      </p:sp>
      <p:sp>
        <p:nvSpPr>
          <p:cNvPr id="1043" name="Google Shape;1043;p69"/>
          <p:cNvSpPr txBox="1">
            <a:spLocks noGrp="1"/>
          </p:cNvSpPr>
          <p:nvPr>
            <p:ph type="body" idx="2"/>
          </p:nvPr>
        </p:nvSpPr>
        <p:spPr>
          <a:xfrm>
            <a:off x="778750" y="660277"/>
            <a:ext cx="3644400" cy="3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Telemetry Viewing Test: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Created a target system in COSMOS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Began taking real-time data through a UDP port into the Command &amp; Telemetry Server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Used Telemetry Grapher tool to plot real-time telemetry </a:t>
            </a:r>
            <a:endParaRPr/>
          </a:p>
        </p:txBody>
      </p:sp>
      <p:sp>
        <p:nvSpPr>
          <p:cNvPr id="1044" name="Google Shape;1044;p69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GSW Telemetry Tests</a:t>
            </a:r>
            <a:endParaRPr/>
          </a:p>
        </p:txBody>
      </p:sp>
      <p:pic>
        <p:nvPicPr>
          <p:cNvPr id="1045" name="Google Shape;104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550" y="765475"/>
            <a:ext cx="4416047" cy="3287086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69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69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8" name="Google Shape;104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6646" y="39634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7246" y="31185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9896" y="16609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403" y="705180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69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7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sp>
        <p:nvSpPr>
          <p:cNvPr id="1058" name="Google Shape;1058;p70"/>
          <p:cNvSpPr txBox="1">
            <a:spLocks noGrp="1"/>
          </p:cNvSpPr>
          <p:nvPr>
            <p:ph type="body" idx="1"/>
          </p:nvPr>
        </p:nvSpPr>
        <p:spPr>
          <a:xfrm>
            <a:off x="5089475" y="3104725"/>
            <a:ext cx="3388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Screenshot of logged telemetry data </a:t>
            </a:r>
            <a:endParaRPr sz="1400" b="1"/>
          </a:p>
        </p:txBody>
      </p:sp>
      <p:sp>
        <p:nvSpPr>
          <p:cNvPr id="1059" name="Google Shape;1059;p70"/>
          <p:cNvSpPr txBox="1">
            <a:spLocks noGrp="1"/>
          </p:cNvSpPr>
          <p:nvPr>
            <p:ph type="body" idx="2"/>
          </p:nvPr>
        </p:nvSpPr>
        <p:spPr>
          <a:xfrm>
            <a:off x="778750" y="660275"/>
            <a:ext cx="3644400" cy="4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Telemetry Logging Test: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✅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Created a target system to interface and began collecting live telemetry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✅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Manually started and stopped logging in the Command &amp; Telemetry Server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✅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Extracted the telemetry data into a text file using the Telemetry Extractor tool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✅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Verified the data was logged successfully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✅</a:t>
            </a:r>
            <a:endParaRPr sz="1600"/>
          </a:p>
        </p:txBody>
      </p:sp>
      <p:sp>
        <p:nvSpPr>
          <p:cNvPr id="1060" name="Google Shape;1060;p7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GSW Telemetry Tests</a:t>
            </a:r>
            <a:endParaRPr/>
          </a:p>
        </p:txBody>
      </p:sp>
      <p:pic>
        <p:nvPicPr>
          <p:cNvPr id="1061" name="Google Shape;106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550" y="765475"/>
            <a:ext cx="4416050" cy="2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70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70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70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71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Payload Board</a:t>
            </a:r>
            <a:endParaRPr/>
          </a:p>
        </p:txBody>
      </p:sp>
      <p:sp>
        <p:nvSpPr>
          <p:cNvPr id="1070" name="Google Shape;1070;p71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1071" name="Google Shape;1071;p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sp>
        <p:nvSpPr>
          <p:cNvPr id="1072" name="Google Shape;1072;p71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71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sp>
        <p:nvSpPr>
          <p:cNvPr id="1079" name="Google Shape;1079;p72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Payload Board Testing</a:t>
            </a:r>
            <a:endParaRPr/>
          </a:p>
        </p:txBody>
      </p:sp>
      <p:sp>
        <p:nvSpPr>
          <p:cNvPr id="1080" name="Google Shape;1080;p72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72"/>
          <p:cNvSpPr/>
          <p:nvPr/>
        </p:nvSpPr>
        <p:spPr>
          <a:xfrm>
            <a:off x="986475" y="775525"/>
            <a:ext cx="3422400" cy="26958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Board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Manufacturing tests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Observe indicators for a successful flash of KubOS kernel on MCU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Software defined tests for confirming successful IMU connection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Software defined tests for successful SDR connection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72"/>
          <p:cNvSpPr/>
          <p:nvPr/>
        </p:nvSpPr>
        <p:spPr>
          <a:xfrm>
            <a:off x="5142375" y="766775"/>
            <a:ext cx="3010200" cy="26958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System Integration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battery supplied power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Make SDR connections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Place into thinsat bus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72"/>
          <p:cNvSpPr/>
          <p:nvPr/>
        </p:nvSpPr>
        <p:spPr>
          <a:xfrm>
            <a:off x="4408875" y="158817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72"/>
          <p:cNvSpPr/>
          <p:nvPr/>
        </p:nvSpPr>
        <p:spPr>
          <a:xfrm>
            <a:off x="2718400" y="3776050"/>
            <a:ext cx="3849300" cy="103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</a:rPr>
              <a:t>Functional Requirement 4: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payload shall perform all necessary software and hardware tasks for system operation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5" name="Google Shape;108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546" y="125639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72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00" y="950950"/>
            <a:ext cx="2362240" cy="356615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Satellite Model</a:t>
            </a:r>
            <a:endParaRPr/>
          </a:p>
        </p:txBody>
      </p:sp>
      <p:pic>
        <p:nvPicPr>
          <p:cNvPr id="201" name="Google Shape;201;p18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286" y="906150"/>
            <a:ext cx="3963258" cy="32696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18"/>
          <p:cNvCxnSpPr/>
          <p:nvPr/>
        </p:nvCxnSpPr>
        <p:spPr>
          <a:xfrm rot="10800000" flipH="1">
            <a:off x="7227447" y="3242768"/>
            <a:ext cx="1794000" cy="1041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3" name="Google Shape;203;p18"/>
          <p:cNvCxnSpPr/>
          <p:nvPr/>
        </p:nvCxnSpPr>
        <p:spPr>
          <a:xfrm rot="10800000">
            <a:off x="4942865" y="3125525"/>
            <a:ext cx="2018100" cy="1205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4" name="Google Shape;204;p18"/>
          <p:cNvCxnSpPr/>
          <p:nvPr/>
        </p:nvCxnSpPr>
        <p:spPr>
          <a:xfrm rot="10800000">
            <a:off x="4991286" y="2318033"/>
            <a:ext cx="0" cy="72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05" name="Google Shape;205;p18"/>
          <p:cNvSpPr txBox="1"/>
          <p:nvPr/>
        </p:nvSpPr>
        <p:spPr>
          <a:xfrm>
            <a:off x="4151576" y="2544226"/>
            <a:ext cx="10098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33.12 mm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 rot="-1800505">
            <a:off x="7815139" y="3700592"/>
            <a:ext cx="897971" cy="267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111.1 mm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 rot="1829027">
            <a:off x="5421915" y="3626081"/>
            <a:ext cx="859855" cy="26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114.2 mm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08" name="Google Shape;208;p18"/>
          <p:cNvSpPr txBox="1"/>
          <p:nvPr/>
        </p:nvSpPr>
        <p:spPr>
          <a:xfrm>
            <a:off x="464825" y="570700"/>
            <a:ext cx="312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T Serif"/>
                <a:ea typeface="PT Serif"/>
                <a:cs typeface="PT Serif"/>
                <a:sym typeface="PT Serif"/>
              </a:rPr>
              <a:t>TOMCAT Slice</a:t>
            </a:r>
            <a:endParaRPr sz="18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549275" y="4419675"/>
            <a:ext cx="312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T Serif"/>
                <a:ea typeface="PT Serif"/>
                <a:cs typeface="PT Serif"/>
                <a:sym typeface="PT Serif"/>
              </a:rPr>
              <a:t>ThinSat Kit Slice</a:t>
            </a:r>
            <a:endParaRPr sz="18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5253725" y="674850"/>
            <a:ext cx="312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T Serif"/>
                <a:ea typeface="PT Serif"/>
                <a:cs typeface="PT Serif"/>
                <a:sym typeface="PT Serif"/>
              </a:rPr>
              <a:t>Full Satellite</a:t>
            </a:r>
            <a:endParaRPr sz="18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64825" y="950950"/>
            <a:ext cx="2509200" cy="2088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464825" y="3315475"/>
            <a:ext cx="2509200" cy="120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>
            <a:hlinkClick r:id="rId6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7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  <p:sp>
        <p:nvSpPr>
          <p:cNvPr id="1092" name="Google Shape;1092;p73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 Tests</a:t>
            </a:r>
            <a:endParaRPr/>
          </a:p>
        </p:txBody>
      </p:sp>
      <p:sp>
        <p:nvSpPr>
          <p:cNvPr id="1093" name="Google Shape;1093;p73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4" name="Google Shape;1094;p73"/>
          <p:cNvPicPr preferRelativeResize="0"/>
          <p:nvPr/>
        </p:nvPicPr>
        <p:blipFill rotWithShape="1">
          <a:blip r:embed="rId3">
            <a:alphaModFix/>
          </a:blip>
          <a:srcRect t="16037" r="5589" b="18016"/>
          <a:stretch/>
        </p:blipFill>
        <p:spPr>
          <a:xfrm>
            <a:off x="5020075" y="1399963"/>
            <a:ext cx="3355225" cy="23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73"/>
          <p:cNvSpPr txBox="1">
            <a:spLocks noGrp="1"/>
          </p:cNvSpPr>
          <p:nvPr>
            <p:ph type="body" idx="2"/>
          </p:nvPr>
        </p:nvSpPr>
        <p:spPr>
          <a:xfrm>
            <a:off x="640275" y="636650"/>
            <a:ext cx="4068000" cy="4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Manufacturing Tests: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Altium files compiled w/o errors 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Passed Altium design rules checks 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Gerber files passed inspection 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Assembly files passed inspection 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Board passed visual inspection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Board passed electrical inspection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73"/>
          <p:cNvSpPr txBox="1">
            <a:spLocks noGrp="1"/>
          </p:cNvSpPr>
          <p:nvPr>
            <p:ph type="body" idx="1"/>
          </p:nvPr>
        </p:nvSpPr>
        <p:spPr>
          <a:xfrm>
            <a:off x="5003588" y="3649100"/>
            <a:ext cx="3388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Screenshot of PCBWay Tests </a:t>
            </a:r>
            <a:endParaRPr sz="1400" b="1"/>
          </a:p>
        </p:txBody>
      </p:sp>
      <p:pic>
        <p:nvPicPr>
          <p:cNvPr id="1097" name="Google Shape;109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5146" y="134186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7546" y="18291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2196" y="23020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2046" y="27608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753" y="729379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73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7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sp>
        <p:nvSpPr>
          <p:cNvPr id="1108" name="Google Shape;1108;p7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Software-Defined Testing</a:t>
            </a:r>
            <a:endParaRPr/>
          </a:p>
        </p:txBody>
      </p:sp>
      <p:sp>
        <p:nvSpPr>
          <p:cNvPr id="1109" name="Google Shape;1109;p74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74"/>
          <p:cNvSpPr txBox="1">
            <a:spLocks noGrp="1"/>
          </p:cNvSpPr>
          <p:nvPr>
            <p:ph type="body" idx="2"/>
          </p:nvPr>
        </p:nvSpPr>
        <p:spPr>
          <a:xfrm>
            <a:off x="640275" y="636650"/>
            <a:ext cx="4068000" cy="4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Software-Defined Testing: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Linux kernel flashed onto MCU indicated by debug outputs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Software defined tests moved from dev board to custom board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IMU software tests passed on custom board</a:t>
            </a:r>
            <a:endParaRPr sz="16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SDR software tests passed on custom board</a:t>
            </a:r>
            <a:endParaRPr sz="1600"/>
          </a:p>
        </p:txBody>
      </p:sp>
      <p:pic>
        <p:nvPicPr>
          <p:cNvPr id="1111" name="Google Shape;111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275" y="1054475"/>
            <a:ext cx="4248875" cy="11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74"/>
          <p:cNvSpPr txBox="1">
            <a:spLocks noGrp="1"/>
          </p:cNvSpPr>
          <p:nvPr>
            <p:ph type="body" idx="1"/>
          </p:nvPr>
        </p:nvSpPr>
        <p:spPr>
          <a:xfrm>
            <a:off x="5138613" y="2182050"/>
            <a:ext cx="3388200" cy="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Screenshot of UART0 Serial login indicating successful Linux boot</a:t>
            </a:r>
            <a:endParaRPr sz="1400" b="1"/>
          </a:p>
        </p:txBody>
      </p:sp>
      <p:sp>
        <p:nvSpPr>
          <p:cNvPr id="1113" name="Google Shape;1113;p74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75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</a:t>
            </a:r>
            <a:endParaRPr/>
          </a:p>
        </p:txBody>
      </p:sp>
      <p:sp>
        <p:nvSpPr>
          <p:cNvPr id="1119" name="Google Shape;1119;p75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1120" name="Google Shape;1120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  <p:sp>
        <p:nvSpPr>
          <p:cNvPr id="1121" name="Google Shape;1121;p75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75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7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System Testing</a:t>
            </a:r>
            <a:endParaRPr/>
          </a:p>
        </p:txBody>
      </p:sp>
      <p:sp>
        <p:nvSpPr>
          <p:cNvPr id="1128" name="Google Shape;1128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  <p:sp>
        <p:nvSpPr>
          <p:cNvPr id="1129" name="Google Shape;1129;p76"/>
          <p:cNvSpPr/>
          <p:nvPr/>
        </p:nvSpPr>
        <p:spPr>
          <a:xfrm>
            <a:off x="159300" y="775525"/>
            <a:ext cx="23982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Cold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Cold Test #2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Cold Test #3</a:t>
            </a:r>
            <a:endParaRPr/>
          </a:p>
        </p:txBody>
      </p:sp>
      <p:sp>
        <p:nvSpPr>
          <p:cNvPr id="1130" name="Google Shape;1130;p76"/>
          <p:cNvSpPr/>
          <p:nvPr/>
        </p:nvSpPr>
        <p:spPr>
          <a:xfrm>
            <a:off x="6370100" y="775525"/>
            <a:ext cx="26127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Integration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Battery with PCB Test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ThinSat without Battery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ThinSat with Battery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76"/>
          <p:cNvSpPr/>
          <p:nvPr/>
        </p:nvSpPr>
        <p:spPr>
          <a:xfrm>
            <a:off x="4342200" y="159692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76"/>
          <p:cNvSpPr/>
          <p:nvPr/>
        </p:nvSpPr>
        <p:spPr>
          <a:xfrm>
            <a:off x="2667900" y="3827350"/>
            <a:ext cx="3808200" cy="97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</a:rPr>
              <a:t>Functional Requirement 3: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payload shall be operational throughout the duration of the balloon flight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76"/>
          <p:cNvSpPr/>
          <p:nvPr/>
        </p:nvSpPr>
        <p:spPr>
          <a:xfrm>
            <a:off x="3110350" y="775525"/>
            <a:ext cx="27069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Characterization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Battery Characterization Test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PCB Power Distribution 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76"/>
          <p:cNvSpPr/>
          <p:nvPr/>
        </p:nvSpPr>
        <p:spPr>
          <a:xfrm>
            <a:off x="2557526" y="1641925"/>
            <a:ext cx="548700" cy="60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76"/>
          <p:cNvSpPr/>
          <p:nvPr/>
        </p:nvSpPr>
        <p:spPr>
          <a:xfrm>
            <a:off x="5817251" y="1641925"/>
            <a:ext cx="548700" cy="60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6" name="Google Shape;113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371" y="12563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846" y="148934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76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  <p:sp>
        <p:nvSpPr>
          <p:cNvPr id="1144" name="Google Shape;1144;p7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Testing</a:t>
            </a:r>
            <a:endParaRPr/>
          </a:p>
        </p:txBody>
      </p:sp>
      <p:sp>
        <p:nvSpPr>
          <p:cNvPr id="1145" name="Google Shape;1145;p77"/>
          <p:cNvSpPr/>
          <p:nvPr/>
        </p:nvSpPr>
        <p:spPr>
          <a:xfrm>
            <a:off x="6526675" y="762725"/>
            <a:ext cx="22587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Discharge Model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77"/>
          <p:cNvSpPr/>
          <p:nvPr/>
        </p:nvSpPr>
        <p:spPr>
          <a:xfrm>
            <a:off x="6526675" y="2421000"/>
            <a:ext cx="2258700" cy="2261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Battery Pack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Ammeter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Voltmeter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BNC Cables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iMAX B6AC Charger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Breadboard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Dry Ice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4 Thermocouples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77"/>
          <p:cNvSpPr/>
          <p:nvPr/>
        </p:nvSpPr>
        <p:spPr>
          <a:xfrm>
            <a:off x="1974450" y="3270725"/>
            <a:ext cx="1545000" cy="55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8" name="Google Shape;1148;p77"/>
          <p:cNvGrpSpPr/>
          <p:nvPr/>
        </p:nvGrpSpPr>
        <p:grpSpPr>
          <a:xfrm>
            <a:off x="172975" y="3098026"/>
            <a:ext cx="5999400" cy="897687"/>
            <a:chOff x="185813" y="523540"/>
            <a:chExt cx="5999400" cy="848796"/>
          </a:xfrm>
        </p:grpSpPr>
        <p:sp>
          <p:nvSpPr>
            <p:cNvPr id="1149" name="Google Shape;1149;p77"/>
            <p:cNvSpPr/>
            <p:nvPr/>
          </p:nvSpPr>
          <p:spPr>
            <a:xfrm>
              <a:off x="185813" y="523636"/>
              <a:ext cx="1841400" cy="8487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Cold Test #3</a:t>
              </a:r>
              <a:endParaRPr/>
            </a:p>
          </p:txBody>
        </p:sp>
        <p:sp>
          <p:nvSpPr>
            <p:cNvPr id="1150" name="Google Shape;1150;p77"/>
            <p:cNvSpPr/>
            <p:nvPr/>
          </p:nvSpPr>
          <p:spPr>
            <a:xfrm>
              <a:off x="3530213" y="523540"/>
              <a:ext cx="2655000" cy="8487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Capacity Test </a:t>
              </a:r>
              <a:endParaRPr/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Voltage Test</a:t>
              </a:r>
              <a:endParaRPr/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Temperature Test 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51" name="Google Shape;1151;p77"/>
          <p:cNvGrpSpPr/>
          <p:nvPr/>
        </p:nvGrpSpPr>
        <p:grpSpPr>
          <a:xfrm>
            <a:off x="172975" y="1219203"/>
            <a:ext cx="5999400" cy="892123"/>
            <a:chOff x="185800" y="803800"/>
            <a:chExt cx="5999400" cy="568521"/>
          </a:xfrm>
        </p:grpSpPr>
        <p:sp>
          <p:nvSpPr>
            <p:cNvPr id="1152" name="Google Shape;1152;p77"/>
            <p:cNvSpPr/>
            <p:nvPr/>
          </p:nvSpPr>
          <p:spPr>
            <a:xfrm>
              <a:off x="185800" y="803821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Cold Test #2 </a:t>
              </a:r>
              <a:endParaRPr/>
            </a:p>
          </p:txBody>
        </p:sp>
        <p:sp>
          <p:nvSpPr>
            <p:cNvPr id="1153" name="Google Shape;1153;p77"/>
            <p:cNvSpPr/>
            <p:nvPr/>
          </p:nvSpPr>
          <p:spPr>
            <a:xfrm>
              <a:off x="2027250" y="943256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7"/>
            <p:cNvSpPr/>
            <p:nvPr/>
          </p:nvSpPr>
          <p:spPr>
            <a:xfrm>
              <a:off x="3530200" y="803800"/>
              <a:ext cx="26550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State of Charge Test </a:t>
              </a:r>
              <a:endParaRPr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Temperature Test </a:t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155" name="Google Shape;115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271" y="1548781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246" y="173906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771" y="128336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77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  <p:sp>
        <p:nvSpPr>
          <p:cNvPr id="1164" name="Google Shape;1164;p78"/>
          <p:cNvSpPr txBox="1">
            <a:spLocks noGrp="1"/>
          </p:cNvSpPr>
          <p:nvPr>
            <p:ph type="body" idx="1"/>
          </p:nvPr>
        </p:nvSpPr>
        <p:spPr>
          <a:xfrm>
            <a:off x="617100" y="660275"/>
            <a:ext cx="43101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Objective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Verify that the battery is able to discharge in the low temperatures expected in the ThinSat during the balloon flight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Key Requirements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3 </a:t>
            </a:r>
            <a:r>
              <a:rPr lang="en" sz="1200"/>
              <a:t>The payload shall be operational throughout the duration of the balloon flight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How it Reduces Risk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Demonstrates that the battery is capable of powering all components in the low temperatures expected in flight</a:t>
            </a:r>
            <a:endParaRPr sz="12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rgbClr val="6AA84F"/>
              </a:solidFill>
            </a:endParaRPr>
          </a:p>
        </p:txBody>
      </p:sp>
      <p:sp>
        <p:nvSpPr>
          <p:cNvPr id="1165" name="Google Shape;1165;p7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Test #2</a:t>
            </a:r>
            <a:endParaRPr/>
          </a:p>
        </p:txBody>
      </p:sp>
      <p:pic>
        <p:nvPicPr>
          <p:cNvPr id="1166" name="Google Shape;1166;p78"/>
          <p:cNvPicPr preferRelativeResize="0"/>
          <p:nvPr/>
        </p:nvPicPr>
        <p:blipFill rotWithShape="1">
          <a:blip r:embed="rId3">
            <a:alphaModFix/>
          </a:blip>
          <a:srcRect l="5319" r="5720"/>
          <a:stretch/>
        </p:blipFill>
        <p:spPr>
          <a:xfrm>
            <a:off x="4927150" y="1013600"/>
            <a:ext cx="4167181" cy="27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78"/>
          <p:cNvSpPr txBox="1"/>
          <p:nvPr/>
        </p:nvSpPr>
        <p:spPr>
          <a:xfrm>
            <a:off x="5244200" y="4039975"/>
            <a:ext cx="3533100" cy="8016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Result: </a:t>
            </a:r>
            <a:r>
              <a:rPr lang="en" sz="1200" i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Full Success</a:t>
            </a: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-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Battery did not reach 0% state of charge at any point during the 2 hour test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168" name="Google Shape;1168;p78"/>
          <p:cNvSpPr txBox="1"/>
          <p:nvPr/>
        </p:nvSpPr>
        <p:spPr>
          <a:xfrm>
            <a:off x="6430388" y="696975"/>
            <a:ext cx="1160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169" name="Google Shape;1169;p78"/>
          <p:cNvCxnSpPr/>
          <p:nvPr/>
        </p:nvCxnSpPr>
        <p:spPr>
          <a:xfrm rot="10800000" flipH="1">
            <a:off x="2465785" y="4436875"/>
            <a:ext cx="26304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70" name="Google Shape;1170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521" y="432429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78"/>
          <p:cNvSpPr txBox="1"/>
          <p:nvPr/>
        </p:nvSpPr>
        <p:spPr>
          <a:xfrm>
            <a:off x="492825" y="4212175"/>
            <a:ext cx="164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Status: </a:t>
            </a:r>
            <a:r>
              <a:rPr lang="en" sz="1200" b="1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Completed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172" name="Google Shape;1172;p78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  <p:sp>
        <p:nvSpPr>
          <p:cNvPr id="1178" name="Google Shape;1178;p79"/>
          <p:cNvSpPr txBox="1">
            <a:spLocks noGrp="1"/>
          </p:cNvSpPr>
          <p:nvPr>
            <p:ph type="body" idx="1"/>
          </p:nvPr>
        </p:nvSpPr>
        <p:spPr>
          <a:xfrm>
            <a:off x="377325" y="489463"/>
            <a:ext cx="39615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Objective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Verify that the battery is able to discharge in the low temperatures expected in the ThinSat during the balloon flight with updated discharge rate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Key Requirements 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3 </a:t>
            </a:r>
            <a:r>
              <a:rPr lang="en" sz="1200"/>
              <a:t>The payload shall be operational throughout the duration of the balloon flight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Success Criteria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Full Success: </a:t>
            </a:r>
            <a:r>
              <a:rPr lang="en" sz="1200"/>
              <a:t>Battery doesn’t fully discharge prematurely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How it Reduces Risk</a:t>
            </a:r>
            <a:endParaRPr sz="1200" b="1"/>
          </a:p>
          <a:p>
            <a:pPr marL="457200" lvl="0" indent="-304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Demonstrates that the battery is capable of powering all components in the low temperatures expected in flight</a:t>
            </a:r>
            <a:endParaRPr sz="1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Completion Date: </a:t>
            </a:r>
            <a:r>
              <a:rPr lang="en" sz="1200"/>
              <a:t>3/6/20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179" name="Google Shape;1179;p79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Cold Test #3</a:t>
            </a:r>
            <a:endParaRPr/>
          </a:p>
        </p:txBody>
      </p:sp>
      <p:sp>
        <p:nvSpPr>
          <p:cNvPr id="1180" name="Google Shape;1180;p79"/>
          <p:cNvSpPr txBox="1"/>
          <p:nvPr/>
        </p:nvSpPr>
        <p:spPr>
          <a:xfrm>
            <a:off x="5203050" y="3745075"/>
            <a:ext cx="35331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Full Success: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Battery does not reach 0% state of charge at any point during the 2 hour test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181" name="Google Shape;1181;p79"/>
          <p:cNvPicPr preferRelativeResize="0"/>
          <p:nvPr/>
        </p:nvPicPr>
        <p:blipFill rotWithShape="1">
          <a:blip r:embed="rId3">
            <a:alphaModFix/>
          </a:blip>
          <a:srcRect l="2465" r="3060"/>
          <a:stretch/>
        </p:blipFill>
        <p:spPr>
          <a:xfrm>
            <a:off x="4833737" y="1227062"/>
            <a:ext cx="4271727" cy="2456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79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8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  <p:sp>
        <p:nvSpPr>
          <p:cNvPr id="1188" name="Google Shape;1188;p8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Testing</a:t>
            </a:r>
            <a:endParaRPr/>
          </a:p>
        </p:txBody>
      </p:sp>
      <p:sp>
        <p:nvSpPr>
          <p:cNvPr id="1189" name="Google Shape;1189;p80"/>
          <p:cNvSpPr/>
          <p:nvPr/>
        </p:nvSpPr>
        <p:spPr>
          <a:xfrm>
            <a:off x="6526675" y="756300"/>
            <a:ext cx="22587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and PCB Specifications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0"/>
          <p:cNvSpPr/>
          <p:nvPr/>
        </p:nvSpPr>
        <p:spPr>
          <a:xfrm>
            <a:off x="6526675" y="2421000"/>
            <a:ext cx="2258700" cy="2160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Supplies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Battery Pack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PCB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Ammeter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Voltmeter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BNC Cables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iMAX B6AC Charger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Breadboard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Google Shape;1191;p80"/>
          <p:cNvGrpSpPr/>
          <p:nvPr/>
        </p:nvGrpSpPr>
        <p:grpSpPr>
          <a:xfrm>
            <a:off x="185813" y="1249450"/>
            <a:ext cx="5999400" cy="897659"/>
            <a:chOff x="185800" y="803791"/>
            <a:chExt cx="5999400" cy="668100"/>
          </a:xfrm>
        </p:grpSpPr>
        <p:sp>
          <p:nvSpPr>
            <p:cNvPr id="1192" name="Google Shape;1192;p80"/>
            <p:cNvSpPr/>
            <p:nvPr/>
          </p:nvSpPr>
          <p:spPr>
            <a:xfrm>
              <a:off x="185800" y="803829"/>
              <a:ext cx="2417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Battery Characterization Testing </a:t>
              </a:r>
              <a:endParaRPr/>
            </a:p>
          </p:txBody>
        </p:sp>
        <p:sp>
          <p:nvSpPr>
            <p:cNvPr id="1193" name="Google Shape;1193;p80"/>
            <p:cNvSpPr/>
            <p:nvPr/>
          </p:nvSpPr>
          <p:spPr>
            <a:xfrm>
              <a:off x="2603200" y="967773"/>
              <a:ext cx="927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0"/>
            <p:cNvSpPr/>
            <p:nvPr/>
          </p:nvSpPr>
          <p:spPr>
            <a:xfrm>
              <a:off x="3530200" y="803791"/>
              <a:ext cx="2655000" cy="6681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Voltage Test 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Capacity Test 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Current Draw Test 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195" name="Google Shape;1195;p80"/>
          <p:cNvGrpSpPr/>
          <p:nvPr/>
        </p:nvGrpSpPr>
        <p:grpSpPr>
          <a:xfrm>
            <a:off x="185838" y="3520538"/>
            <a:ext cx="5999348" cy="794574"/>
            <a:chOff x="185810" y="698379"/>
            <a:chExt cx="6045292" cy="635100"/>
          </a:xfrm>
        </p:grpSpPr>
        <p:sp>
          <p:nvSpPr>
            <p:cNvPr id="1196" name="Google Shape;1196;p80"/>
            <p:cNvSpPr/>
            <p:nvPr/>
          </p:nvSpPr>
          <p:spPr>
            <a:xfrm>
              <a:off x="185810" y="803821"/>
              <a:ext cx="1841400" cy="4242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PCB Power Distribution Test</a:t>
              </a:r>
              <a:endParaRPr/>
            </a:p>
          </p:txBody>
        </p:sp>
        <p:sp>
          <p:nvSpPr>
            <p:cNvPr id="1197" name="Google Shape;1197;p80"/>
            <p:cNvSpPr/>
            <p:nvPr/>
          </p:nvSpPr>
          <p:spPr>
            <a:xfrm>
              <a:off x="2027200" y="839977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0"/>
            <p:cNvSpPr/>
            <p:nvPr/>
          </p:nvSpPr>
          <p:spPr>
            <a:xfrm>
              <a:off x="3530202" y="698379"/>
              <a:ext cx="2700900" cy="6351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Voltage Test 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Current Draw Test </a:t>
              </a:r>
              <a:endParaRPr/>
            </a:p>
          </p:txBody>
        </p:sp>
      </p:grpSp>
      <p:pic>
        <p:nvPicPr>
          <p:cNvPr id="1199" name="Google Shape;119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746" y="16482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196" y="132329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21" y="15562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221" y="172069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p80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  <p:sp>
        <p:nvSpPr>
          <p:cNvPr id="1209" name="Google Shape;1209;p81"/>
          <p:cNvSpPr txBox="1">
            <a:spLocks noGrp="1"/>
          </p:cNvSpPr>
          <p:nvPr>
            <p:ph type="body" idx="1"/>
          </p:nvPr>
        </p:nvSpPr>
        <p:spPr>
          <a:xfrm>
            <a:off x="264600" y="641250"/>
            <a:ext cx="45804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000000"/>
                </a:solidFill>
              </a:rPr>
              <a:t>Test Procedure for Voltage, Current, &amp; Capacity</a:t>
            </a:r>
            <a:endParaRPr sz="1400" b="1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</a:rPr>
              <a:t>Complete the circuit as shown in the test diagram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</a:rPr>
              <a:t>Record initial state of charge and voltage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</a:rPr>
              <a:t>Record voltage and current draw every 5 minutes throughout test 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</a:rPr>
              <a:t>Test ends when batteries stop discharging ~ 2.5 hours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sz="1200">
                <a:solidFill>
                  <a:srgbClr val="000000"/>
                </a:solidFill>
              </a:rPr>
              <a:t>Fully charge the batteries again and measure peak voltage</a:t>
            </a:r>
            <a:endParaRPr sz="12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Test Supplies for Voltage, Current, &amp; Capacity</a:t>
            </a:r>
            <a:endParaRPr sz="1400" b="1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T Serif"/>
              <a:buAutoNum type="arabicPeriod"/>
            </a:pPr>
            <a:r>
              <a:rPr lang="en" sz="1200"/>
              <a:t>Battery Pack</a:t>
            </a:r>
            <a:endParaRPr sz="12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T Serif"/>
              <a:buAutoNum type="arabicPeriod"/>
            </a:pPr>
            <a:r>
              <a:rPr lang="en" sz="1200"/>
              <a:t>Ammeter</a:t>
            </a:r>
            <a:endParaRPr sz="12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T Serif"/>
              <a:buAutoNum type="arabicPeriod"/>
            </a:pPr>
            <a:r>
              <a:rPr lang="en" sz="1200"/>
              <a:t>Voltmeter</a:t>
            </a:r>
            <a:endParaRPr sz="12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T Serif"/>
              <a:buAutoNum type="arabicPeriod"/>
            </a:pPr>
            <a:r>
              <a:rPr lang="en" sz="1200"/>
              <a:t>BNC Cables</a:t>
            </a:r>
            <a:endParaRPr sz="12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T Serif"/>
              <a:buAutoNum type="arabicPeriod"/>
            </a:pPr>
            <a:r>
              <a:rPr lang="en" sz="1200"/>
              <a:t>iMAX B6AC Charger</a:t>
            </a:r>
            <a:endParaRPr sz="1200"/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T Serif"/>
              <a:buAutoNum type="arabicPeriod"/>
            </a:pPr>
            <a:r>
              <a:rPr lang="en" sz="1200"/>
              <a:t>Breadboard</a:t>
            </a:r>
            <a:endParaRPr sz="1200" b="1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sp>
        <p:nvSpPr>
          <p:cNvPr id="1210" name="Google Shape;1210;p8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Characterization Test Logistics</a:t>
            </a:r>
            <a:endParaRPr/>
          </a:p>
        </p:txBody>
      </p:sp>
      <p:pic>
        <p:nvPicPr>
          <p:cNvPr id="1211" name="Google Shape;1211;p81"/>
          <p:cNvPicPr preferRelativeResize="0"/>
          <p:nvPr/>
        </p:nvPicPr>
        <p:blipFill rotWithShape="1">
          <a:blip r:embed="rId3">
            <a:alphaModFix/>
          </a:blip>
          <a:srcRect l="2490" t="3454" r="5614" b="7522"/>
          <a:stretch/>
        </p:blipFill>
        <p:spPr>
          <a:xfrm>
            <a:off x="4788450" y="1241125"/>
            <a:ext cx="4317025" cy="266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81"/>
          <p:cNvSpPr txBox="1"/>
          <p:nvPr/>
        </p:nvSpPr>
        <p:spPr>
          <a:xfrm>
            <a:off x="4200900" y="4016425"/>
            <a:ext cx="494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Electrical Setup for Characterization and Cold Test #3</a:t>
            </a:r>
            <a:endParaRPr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213" name="Google Shape;1213;p81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" name="Google Shape;121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750" y="733587"/>
            <a:ext cx="4953906" cy="3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8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  <p:sp>
        <p:nvSpPr>
          <p:cNvPr id="1220" name="Google Shape;1220;p82"/>
          <p:cNvSpPr txBox="1">
            <a:spLocks noGrp="1"/>
          </p:cNvSpPr>
          <p:nvPr>
            <p:ph type="body" idx="1"/>
          </p:nvPr>
        </p:nvSpPr>
        <p:spPr>
          <a:xfrm>
            <a:off x="389075" y="660275"/>
            <a:ext cx="41829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Objective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Verify that the battery range matches the manufacturer’s specifications: 8.4V max to 6V min</a:t>
            </a:r>
            <a:endParaRPr sz="12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Key Requirements 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3 </a:t>
            </a:r>
            <a:r>
              <a:rPr lang="en" sz="1200"/>
              <a:t>The payload shall be operational throughout the duration of the balloon flight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Success Requirements: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Full Success: </a:t>
            </a:r>
            <a:r>
              <a:rPr lang="en" sz="1200"/>
              <a:t> The voltage range is within 5% of the rate range of 5V to 8.4V</a:t>
            </a:r>
            <a:endParaRPr sz="12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How it Reduces Risk 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Demonstrates that the battery is meets manufacturer specifications for voltage and will therefore act as expected</a:t>
            </a:r>
            <a:endParaRPr sz="12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Status: </a:t>
            </a:r>
            <a:r>
              <a:rPr lang="en" sz="1200" b="1">
                <a:solidFill>
                  <a:srgbClr val="6AA84F"/>
                </a:solidFill>
              </a:rPr>
              <a:t>Completed </a:t>
            </a:r>
            <a:endParaRPr sz="1400" b="1">
              <a:solidFill>
                <a:srgbClr val="F1C232"/>
              </a:solidFill>
            </a:endParaRPr>
          </a:p>
        </p:txBody>
      </p:sp>
      <p:sp>
        <p:nvSpPr>
          <p:cNvPr id="1221" name="Google Shape;1221;p82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Voltage Range Test</a:t>
            </a:r>
            <a:endParaRPr/>
          </a:p>
        </p:txBody>
      </p:sp>
      <p:sp>
        <p:nvSpPr>
          <p:cNvPr id="1222" name="Google Shape;1222;p82"/>
          <p:cNvSpPr txBox="1"/>
          <p:nvPr/>
        </p:nvSpPr>
        <p:spPr>
          <a:xfrm>
            <a:off x="4946475" y="4490225"/>
            <a:ext cx="3972000" cy="519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Results: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1200" i="1">
                <a:latin typeface="PT Serif"/>
                <a:ea typeface="PT Serif"/>
                <a:cs typeface="PT Serif"/>
                <a:sym typeface="PT Serif"/>
              </a:rPr>
              <a:t>Full Success - 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Actual Voltage Range: </a:t>
            </a: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4.99V to 8.41V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223" name="Google Shape;1223;p82"/>
          <p:cNvCxnSpPr/>
          <p:nvPr/>
        </p:nvCxnSpPr>
        <p:spPr>
          <a:xfrm rot="10800000" flipH="1">
            <a:off x="2357485" y="4683800"/>
            <a:ext cx="2406900" cy="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24" name="Google Shape;1224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3971" y="457151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82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221" name="Google Shape;221;p19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" name="Google Shape;123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525" y="796875"/>
            <a:ext cx="4932801" cy="369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  <p:sp>
        <p:nvSpPr>
          <p:cNvPr id="1232" name="Google Shape;1232;p83"/>
          <p:cNvSpPr txBox="1">
            <a:spLocks noGrp="1"/>
          </p:cNvSpPr>
          <p:nvPr>
            <p:ph type="body" idx="1"/>
          </p:nvPr>
        </p:nvSpPr>
        <p:spPr>
          <a:xfrm>
            <a:off x="396850" y="517950"/>
            <a:ext cx="44361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Objective</a:t>
            </a:r>
            <a:endParaRPr sz="1200" b="1"/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Verify that the battery capacity matches the manufacturer’s specifications: 4080 mAh</a:t>
            </a:r>
            <a:endParaRPr sz="11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Key Requirements </a:t>
            </a:r>
            <a:endParaRPr sz="1200" b="1"/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" sz="1100" b="1"/>
              <a:t>FR 3 </a:t>
            </a:r>
            <a:r>
              <a:rPr lang="en" sz="1100"/>
              <a:t>The payload shall be operational throughout the duration of the balloon flight</a:t>
            </a:r>
            <a:endParaRPr sz="11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Success Criteria</a:t>
            </a:r>
            <a:endParaRPr sz="1200"/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" sz="1100" b="1"/>
              <a:t>Full Success: </a:t>
            </a:r>
            <a:r>
              <a:rPr lang="en" sz="1100"/>
              <a:t> Battery capacity is within 100 mAh of the rated max </a:t>
            </a:r>
            <a:r>
              <a:rPr lang="en" sz="1100" b="1"/>
              <a:t>4080 mAh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 b="1"/>
              <a:t>Partial Success: </a:t>
            </a:r>
            <a:r>
              <a:rPr lang="en" sz="1100"/>
              <a:t>Battery capacity is greater than or equal to the required </a:t>
            </a:r>
            <a:r>
              <a:rPr lang="en" sz="1100" b="1"/>
              <a:t>3626 mAh</a:t>
            </a:r>
            <a:endParaRPr sz="1100" b="1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How it Reduces Risk</a:t>
            </a:r>
            <a:endParaRPr sz="1200" b="1"/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Demonstrates that the battery is meets manufacturer specifications for voltage and will therefore act as expected</a:t>
            </a:r>
            <a:endParaRPr sz="1400" b="1">
              <a:solidFill>
                <a:srgbClr val="F1C232"/>
              </a:solidFill>
            </a:endParaRPr>
          </a:p>
        </p:txBody>
      </p:sp>
      <p:sp>
        <p:nvSpPr>
          <p:cNvPr id="1233" name="Google Shape;1233;p83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Capacity Test</a:t>
            </a:r>
            <a:endParaRPr/>
          </a:p>
        </p:txBody>
      </p:sp>
      <p:sp>
        <p:nvSpPr>
          <p:cNvPr id="1234" name="Google Shape;1234;p83"/>
          <p:cNvSpPr txBox="1"/>
          <p:nvPr/>
        </p:nvSpPr>
        <p:spPr>
          <a:xfrm>
            <a:off x="5366125" y="4490225"/>
            <a:ext cx="3635700" cy="3657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Results: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1200" i="1">
                <a:latin typeface="PT Serif"/>
                <a:ea typeface="PT Serif"/>
                <a:cs typeface="PT Serif"/>
                <a:sym typeface="PT Serif"/>
              </a:rPr>
              <a:t>Full Success - 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Actual Capacity: </a:t>
            </a: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4046 mAh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235" name="Google Shape;1235;p83"/>
          <p:cNvCxnSpPr>
            <a:endCxn id="1234" idx="1"/>
          </p:cNvCxnSpPr>
          <p:nvPr/>
        </p:nvCxnSpPr>
        <p:spPr>
          <a:xfrm rot="10800000" flipH="1">
            <a:off x="2224825" y="4673075"/>
            <a:ext cx="3141300" cy="2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6" name="Google Shape;1236;p83"/>
          <p:cNvSpPr txBox="1"/>
          <p:nvPr/>
        </p:nvSpPr>
        <p:spPr>
          <a:xfrm>
            <a:off x="272825" y="4490225"/>
            <a:ext cx="1872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Status: </a:t>
            </a:r>
            <a:r>
              <a:rPr lang="en" sz="1200" b="1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Completed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237" name="Google Shape;1237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846" y="457054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Google Shape;1238;p83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Google Shape;124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076" y="854850"/>
            <a:ext cx="4789400" cy="359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8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  <p:sp>
        <p:nvSpPr>
          <p:cNvPr id="1245" name="Google Shape;1245;p84"/>
          <p:cNvSpPr txBox="1">
            <a:spLocks noGrp="1"/>
          </p:cNvSpPr>
          <p:nvPr>
            <p:ph type="body" idx="1"/>
          </p:nvPr>
        </p:nvSpPr>
        <p:spPr>
          <a:xfrm>
            <a:off x="617100" y="660275"/>
            <a:ext cx="39549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Objective: </a:t>
            </a:r>
            <a:r>
              <a:rPr lang="en" sz="1200"/>
              <a:t>Verify that the battery current draw does not exceed the rating from the battery manufacturer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Key Requirements: 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/>
              <a:t>FR 3 </a:t>
            </a:r>
            <a:r>
              <a:rPr lang="en" sz="1200"/>
              <a:t>The payload shall be operational throughout the duration of the balloon flight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Levels of Success:</a:t>
            </a:r>
            <a:endParaRPr sz="1200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/>
              <a:t>Full Success: </a:t>
            </a:r>
            <a:r>
              <a:rPr lang="en" sz="1200"/>
              <a:t>Max Current Draw is below 2.5A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/>
              <a:t>Partial Success: </a:t>
            </a:r>
            <a:r>
              <a:rPr lang="en" sz="1200"/>
              <a:t>Max Current Draw is below 3A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Model Verified: </a:t>
            </a:r>
            <a:r>
              <a:rPr lang="en" sz="1200"/>
              <a:t>System Level Power Budget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How it Reduces Risk: </a:t>
            </a:r>
            <a:r>
              <a:rPr lang="en" sz="1200"/>
              <a:t>Demonstrates that the battery is meets manufacturer specifications for voltage and will therefore act as expected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>
              <a:solidFill>
                <a:srgbClr val="F1C232"/>
              </a:solidFill>
            </a:endParaRPr>
          </a:p>
        </p:txBody>
      </p:sp>
      <p:sp>
        <p:nvSpPr>
          <p:cNvPr id="1246" name="Google Shape;1246;p8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Draw Test</a:t>
            </a:r>
            <a:endParaRPr/>
          </a:p>
        </p:txBody>
      </p:sp>
      <p:sp>
        <p:nvSpPr>
          <p:cNvPr id="1247" name="Google Shape;1247;p84"/>
          <p:cNvSpPr txBox="1"/>
          <p:nvPr/>
        </p:nvSpPr>
        <p:spPr>
          <a:xfrm>
            <a:off x="5334050" y="4490225"/>
            <a:ext cx="3771300" cy="3936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Results: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" sz="1200" i="1">
                <a:latin typeface="PT Serif"/>
                <a:ea typeface="PT Serif"/>
                <a:cs typeface="PT Serif"/>
                <a:sym typeface="PT Serif"/>
              </a:rPr>
              <a:t>Full Success - 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Max Current Draw: </a:t>
            </a: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1.704 A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248" name="Google Shape;1248;p84"/>
          <p:cNvCxnSpPr>
            <a:endCxn id="1247" idx="1"/>
          </p:cNvCxnSpPr>
          <p:nvPr/>
        </p:nvCxnSpPr>
        <p:spPr>
          <a:xfrm rot="10800000" flipH="1">
            <a:off x="2224850" y="4687025"/>
            <a:ext cx="31092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49" name="Google Shape;1249;p84"/>
          <p:cNvSpPr txBox="1"/>
          <p:nvPr/>
        </p:nvSpPr>
        <p:spPr>
          <a:xfrm>
            <a:off x="272825" y="4490225"/>
            <a:ext cx="1872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Status: </a:t>
            </a:r>
            <a:r>
              <a:rPr lang="en" sz="1200" b="1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Completed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250" name="Google Shape;1250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846" y="457054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84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8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  <p:sp>
        <p:nvSpPr>
          <p:cNvPr id="1257" name="Google Shape;1257;p85"/>
          <p:cNvSpPr txBox="1">
            <a:spLocks noGrp="1"/>
          </p:cNvSpPr>
          <p:nvPr>
            <p:ph type="body" idx="1"/>
          </p:nvPr>
        </p:nvSpPr>
        <p:spPr>
          <a:xfrm>
            <a:off x="217875" y="549075"/>
            <a:ext cx="5834400" cy="3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Objective 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Verify that PCB converts power from a power supply to 5V and 3.3V, and verify current draw requirements are met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Key Requirements 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3 </a:t>
            </a:r>
            <a:r>
              <a:rPr lang="en" sz="1200"/>
              <a:t>The payload shall be operational throughout the duration of the balloon flight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□"/>
            </a:pPr>
            <a:r>
              <a:rPr lang="en" sz="1200" b="1"/>
              <a:t>Current Requirements: </a:t>
            </a:r>
            <a:r>
              <a:rPr lang="en" sz="1200"/>
              <a:t>2.0A from 5V out, .08A from 3.3V out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Associated Model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Component Level Power Budget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Success Criteria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Full Success: </a:t>
            </a:r>
            <a:r>
              <a:rPr lang="en" sz="1200"/>
              <a:t> 2.0A and .08A available from 5V and 3.3V ports respectively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Partial Success: </a:t>
            </a:r>
            <a:r>
              <a:rPr lang="en" sz="1200"/>
              <a:t>Greater than 1.6A and .065A available from 5V and 3.3V ports respectively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How it Reduces Risk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Demonstrates that PCB is able to supply adequate power to all subsystems</a:t>
            </a:r>
            <a:endParaRPr sz="1200"/>
          </a:p>
        </p:txBody>
      </p:sp>
      <p:sp>
        <p:nvSpPr>
          <p:cNvPr id="1258" name="Google Shape;1258;p8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Power Distribution Test</a:t>
            </a:r>
            <a:endParaRPr/>
          </a:p>
        </p:txBody>
      </p:sp>
      <p:sp>
        <p:nvSpPr>
          <p:cNvPr id="1259" name="Google Shape;1259;p85"/>
          <p:cNvSpPr txBox="1"/>
          <p:nvPr/>
        </p:nvSpPr>
        <p:spPr>
          <a:xfrm>
            <a:off x="5906175" y="749700"/>
            <a:ext cx="2246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Completion Date: </a:t>
            </a:r>
            <a:r>
              <a:rPr lang="en">
                <a:latin typeface="PT Serif"/>
                <a:ea typeface="PT Serif"/>
                <a:cs typeface="PT Serif"/>
                <a:sym typeface="PT Serif"/>
              </a:rPr>
              <a:t>3/13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260" name="Google Shape;1260;p85"/>
          <p:cNvSpPr txBox="1"/>
          <p:nvPr/>
        </p:nvSpPr>
        <p:spPr>
          <a:xfrm>
            <a:off x="5906175" y="1437775"/>
            <a:ext cx="2650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Results Matrix For Test:</a:t>
            </a:r>
            <a:endParaRPr b="1">
              <a:latin typeface="PT Serif"/>
              <a:ea typeface="PT Serif"/>
              <a:cs typeface="PT Serif"/>
              <a:sym typeface="PT Serif"/>
            </a:endParaRPr>
          </a:p>
        </p:txBody>
      </p:sp>
      <p:graphicFrame>
        <p:nvGraphicFramePr>
          <p:cNvPr id="1261" name="Google Shape;1261;p85"/>
          <p:cNvGraphicFramePr/>
          <p:nvPr/>
        </p:nvGraphicFramePr>
        <p:xfrm>
          <a:off x="5906175" y="189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{B40617C6-27B9-4601-9564-04955D7BD3FD}</a:tableStyleId>
              </a:tblPr>
              <a:tblGrid>
                <a:gridCol w="11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Component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Current [A]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Success? Y/N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3.3 V Out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 V Out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2" name="Google Shape;1262;p85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8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  <p:sp>
        <p:nvSpPr>
          <p:cNvPr id="1268" name="Google Shape;1268;p8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 Testing</a:t>
            </a:r>
            <a:endParaRPr/>
          </a:p>
        </p:txBody>
      </p:sp>
      <p:grpSp>
        <p:nvGrpSpPr>
          <p:cNvPr id="1269" name="Google Shape;1269;p86"/>
          <p:cNvGrpSpPr/>
          <p:nvPr/>
        </p:nvGrpSpPr>
        <p:grpSpPr>
          <a:xfrm>
            <a:off x="198625" y="1444978"/>
            <a:ext cx="5999400" cy="601267"/>
            <a:chOff x="185800" y="803800"/>
            <a:chExt cx="5999400" cy="568521"/>
          </a:xfrm>
        </p:grpSpPr>
        <p:sp>
          <p:nvSpPr>
            <p:cNvPr id="1270" name="Google Shape;1270;p86"/>
            <p:cNvSpPr/>
            <p:nvPr/>
          </p:nvSpPr>
          <p:spPr>
            <a:xfrm>
              <a:off x="185800" y="803821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PCB Tests</a:t>
              </a:r>
              <a:endParaRPr/>
            </a:p>
          </p:txBody>
        </p:sp>
        <p:sp>
          <p:nvSpPr>
            <p:cNvPr id="1271" name="Google Shape;1271;p86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6"/>
            <p:cNvSpPr/>
            <p:nvPr/>
          </p:nvSpPr>
          <p:spPr>
            <a:xfrm>
              <a:off x="3530200" y="803800"/>
              <a:ext cx="26550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PCB with Power Supply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PCB with Battery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73" name="Google Shape;1273;p86"/>
          <p:cNvSpPr/>
          <p:nvPr/>
        </p:nvSpPr>
        <p:spPr>
          <a:xfrm>
            <a:off x="6358025" y="698275"/>
            <a:ext cx="27024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Battery Discharge Model</a:t>
            </a:r>
            <a:endParaRPr/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Component and System Level Power Budget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4" name="Google Shape;1274;p86"/>
          <p:cNvGrpSpPr/>
          <p:nvPr/>
        </p:nvGrpSpPr>
        <p:grpSpPr>
          <a:xfrm>
            <a:off x="198625" y="2758575"/>
            <a:ext cx="6206400" cy="1036319"/>
            <a:chOff x="185800" y="803792"/>
            <a:chExt cx="6206400" cy="771300"/>
          </a:xfrm>
        </p:grpSpPr>
        <p:sp>
          <p:nvSpPr>
            <p:cNvPr id="1275" name="Google Shape;1275;p86"/>
            <p:cNvSpPr/>
            <p:nvPr/>
          </p:nvSpPr>
          <p:spPr>
            <a:xfrm>
              <a:off x="185800" y="803821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Full System Tests</a:t>
              </a:r>
              <a:endParaRPr/>
            </a:p>
          </p:txBody>
        </p:sp>
        <p:sp>
          <p:nvSpPr>
            <p:cNvPr id="1276" name="Google Shape;1276;p86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6"/>
            <p:cNvSpPr/>
            <p:nvPr/>
          </p:nvSpPr>
          <p:spPr>
            <a:xfrm>
              <a:off x="3530200" y="803792"/>
              <a:ext cx="2862000" cy="7713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"/>
                <a:t>ThinSat with Power Supply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ThinSat with Battery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Full System Cold Test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278" name="Google Shape;1278;p86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8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  <p:sp>
        <p:nvSpPr>
          <p:cNvPr id="1284" name="Google Shape;1284;p8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 with Battery Test</a:t>
            </a:r>
            <a:endParaRPr/>
          </a:p>
        </p:txBody>
      </p:sp>
      <p:sp>
        <p:nvSpPr>
          <p:cNvPr id="1285" name="Google Shape;1285;p87"/>
          <p:cNvSpPr txBox="1">
            <a:spLocks noGrp="1"/>
          </p:cNvSpPr>
          <p:nvPr>
            <p:ph type="body" idx="1"/>
          </p:nvPr>
        </p:nvSpPr>
        <p:spPr>
          <a:xfrm>
            <a:off x="617100" y="660275"/>
            <a:ext cx="4486200" cy="41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Objective: </a:t>
            </a:r>
            <a:r>
              <a:rPr lang="en" sz="1200"/>
              <a:t>Verify that PCB converts power from the battery to 5V and 3.3V, and verify current draw requirements are met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Key Requirements: 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3 </a:t>
            </a:r>
            <a:r>
              <a:rPr lang="en" sz="1200"/>
              <a:t>The payload shall be operational throughout the duration of the balloon flight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□"/>
            </a:pPr>
            <a:r>
              <a:rPr lang="en" sz="1200" b="1"/>
              <a:t>Current Requirements: </a:t>
            </a:r>
            <a:r>
              <a:rPr lang="en" sz="1200"/>
              <a:t>2.0A from 5V out, .08A from 3.3V out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Associated Model: </a:t>
            </a:r>
            <a:r>
              <a:rPr lang="en" sz="1200"/>
              <a:t>Component Level Power Budget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Success Criteria: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Full Success: </a:t>
            </a:r>
            <a:r>
              <a:rPr lang="en" sz="1200"/>
              <a:t> Greater than 2.0A and .08A available from 5V and 3.3V ports respectively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Partial Success: </a:t>
            </a:r>
            <a:r>
              <a:rPr lang="en" sz="1200"/>
              <a:t>Greater than 1.6A and .065A available from 5V and 3.3V ports respectively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How it Reduces Risk: </a:t>
            </a:r>
            <a:r>
              <a:rPr lang="en" sz="1200"/>
              <a:t>Demonstrates that PCB is able to supply adequate power to all subsystems from battery</a:t>
            </a:r>
            <a:endParaRPr sz="1200"/>
          </a:p>
        </p:txBody>
      </p:sp>
      <p:sp>
        <p:nvSpPr>
          <p:cNvPr id="1286" name="Google Shape;1286;p87"/>
          <p:cNvSpPr txBox="1"/>
          <p:nvPr/>
        </p:nvSpPr>
        <p:spPr>
          <a:xfrm>
            <a:off x="5699575" y="796825"/>
            <a:ext cx="27573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Completion Date: </a:t>
            </a:r>
            <a:r>
              <a:rPr lang="en">
                <a:latin typeface="PT Serif"/>
                <a:ea typeface="PT Serif"/>
                <a:cs typeface="PT Serif"/>
                <a:sym typeface="PT Serif"/>
              </a:rPr>
              <a:t>4/3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287" name="Google Shape;1287;p87"/>
          <p:cNvSpPr txBox="1"/>
          <p:nvPr/>
        </p:nvSpPr>
        <p:spPr>
          <a:xfrm>
            <a:off x="5699575" y="1588600"/>
            <a:ext cx="25842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Results Matrix for Test:</a:t>
            </a:r>
            <a:endParaRPr b="1">
              <a:latin typeface="PT Serif"/>
              <a:ea typeface="PT Serif"/>
              <a:cs typeface="PT Serif"/>
              <a:sym typeface="PT Serif"/>
            </a:endParaRPr>
          </a:p>
        </p:txBody>
      </p:sp>
      <p:graphicFrame>
        <p:nvGraphicFramePr>
          <p:cNvPr id="1288" name="Google Shape;1288;p87"/>
          <p:cNvGraphicFramePr/>
          <p:nvPr/>
        </p:nvGraphicFramePr>
        <p:xfrm>
          <a:off x="5699575" y="204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{B40617C6-27B9-4601-9564-04955D7BD3FD}</a:tableStyleId>
              </a:tblPr>
              <a:tblGrid>
                <a:gridCol w="11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Component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Current [A]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Success? Y/N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3.3 V Out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5 V Out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89" name="Google Shape;1289;p87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8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  <p:sp>
        <p:nvSpPr>
          <p:cNvPr id="1295" name="Google Shape;1295;p8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ThinSat with Battery Test</a:t>
            </a:r>
            <a:endParaRPr/>
          </a:p>
        </p:txBody>
      </p:sp>
      <p:sp>
        <p:nvSpPr>
          <p:cNvPr id="1296" name="Google Shape;1296;p88"/>
          <p:cNvSpPr txBox="1">
            <a:spLocks noGrp="1"/>
          </p:cNvSpPr>
          <p:nvPr>
            <p:ph type="body" idx="1"/>
          </p:nvPr>
        </p:nvSpPr>
        <p:spPr>
          <a:xfrm>
            <a:off x="617100" y="660275"/>
            <a:ext cx="44658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Objective: </a:t>
            </a:r>
            <a:r>
              <a:rPr lang="en" sz="1200"/>
              <a:t>Verify that the battery can fully power the ThinSat with all systems running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Key Requirements: 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3 </a:t>
            </a:r>
            <a:r>
              <a:rPr lang="en" sz="1200"/>
              <a:t>The payload shall be operational throughout the duration of the balloon flight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Success Criteria: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Full Success: </a:t>
            </a:r>
            <a:r>
              <a:rPr lang="en" sz="1200"/>
              <a:t>All subsystems are fully operational throughout the test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How it Reduces Risk: </a:t>
            </a:r>
            <a:r>
              <a:rPr lang="en" sz="1200"/>
              <a:t>Demonstrates battery is capable of fully powering the ThinSat </a:t>
            </a:r>
            <a:endParaRPr sz="1200"/>
          </a:p>
        </p:txBody>
      </p:sp>
      <p:sp>
        <p:nvSpPr>
          <p:cNvPr id="1297" name="Google Shape;1297;p88"/>
          <p:cNvSpPr txBox="1"/>
          <p:nvPr/>
        </p:nvSpPr>
        <p:spPr>
          <a:xfrm>
            <a:off x="5866275" y="758350"/>
            <a:ext cx="27573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Completion Date: </a:t>
            </a:r>
            <a:r>
              <a:rPr lang="en">
                <a:latin typeface="PT Serif"/>
                <a:ea typeface="PT Serif"/>
                <a:cs typeface="PT Serif"/>
                <a:sym typeface="PT Serif"/>
              </a:rPr>
              <a:t>4/3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298" name="Google Shape;1298;p88"/>
          <p:cNvSpPr txBox="1"/>
          <p:nvPr/>
        </p:nvSpPr>
        <p:spPr>
          <a:xfrm>
            <a:off x="6004875" y="1480000"/>
            <a:ext cx="22437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Results: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Battery Discharge Plot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299" name="Google Shape;1299;p88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8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  <p:sp>
        <p:nvSpPr>
          <p:cNvPr id="1305" name="Google Shape;1305;p89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System Integration</a:t>
            </a:r>
            <a:endParaRPr/>
          </a:p>
        </p:txBody>
      </p:sp>
      <p:sp>
        <p:nvSpPr>
          <p:cNvPr id="1306" name="Google Shape;1306;p89"/>
          <p:cNvSpPr txBox="1">
            <a:spLocks noGrp="1"/>
          </p:cNvSpPr>
          <p:nvPr>
            <p:ph type="body" idx="1"/>
          </p:nvPr>
        </p:nvSpPr>
        <p:spPr>
          <a:xfrm>
            <a:off x="617100" y="660275"/>
            <a:ext cx="44658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Objective: </a:t>
            </a:r>
            <a:r>
              <a:rPr lang="en" sz="1200"/>
              <a:t>Verify that the ThinSat is fully operational in the Cold Test environment with all subsystems operating as they will during the Balloon Launch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Key Requirements: 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FR 3 </a:t>
            </a:r>
            <a:r>
              <a:rPr lang="en" sz="1200"/>
              <a:t>The payload shall be operational throughout the duration of the balloon flight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Success Criteria: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Full Success: </a:t>
            </a:r>
            <a:r>
              <a:rPr lang="en" sz="1200"/>
              <a:t>All subsystems are fully operational throughout the test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How it Reduces Risk: </a:t>
            </a:r>
            <a:r>
              <a:rPr lang="en" sz="1200"/>
              <a:t>Demonstrates the ThinSat can fully satisfy Functional Requirement 3</a:t>
            </a:r>
            <a:endParaRPr sz="1200"/>
          </a:p>
        </p:txBody>
      </p:sp>
      <p:sp>
        <p:nvSpPr>
          <p:cNvPr id="1307" name="Google Shape;1307;p89"/>
          <p:cNvSpPr txBox="1"/>
          <p:nvPr/>
        </p:nvSpPr>
        <p:spPr>
          <a:xfrm>
            <a:off x="5866275" y="758350"/>
            <a:ext cx="27573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Completion Date: </a:t>
            </a:r>
            <a:r>
              <a:rPr lang="en">
                <a:latin typeface="PT Serif"/>
                <a:ea typeface="PT Serif"/>
                <a:cs typeface="PT Serif"/>
                <a:sym typeface="PT Serif"/>
              </a:rPr>
              <a:t>4/10 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308" name="Google Shape;1308;p89"/>
          <p:cNvSpPr txBox="1"/>
          <p:nvPr/>
        </p:nvSpPr>
        <p:spPr>
          <a:xfrm>
            <a:off x="6004875" y="1480000"/>
            <a:ext cx="2243700" cy="11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Results: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Battery Discharge Plot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309" name="Google Shape;1309;p89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9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  <p:sp>
        <p:nvSpPr>
          <p:cNvPr id="1315" name="Google Shape;1315;p9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Discharge Model</a:t>
            </a:r>
            <a:endParaRPr/>
          </a:p>
        </p:txBody>
      </p:sp>
      <p:pic>
        <p:nvPicPr>
          <p:cNvPr id="1316" name="Google Shape;131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863" y="613075"/>
            <a:ext cx="5635776" cy="42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90"/>
          <p:cNvSpPr txBox="1"/>
          <p:nvPr/>
        </p:nvSpPr>
        <p:spPr>
          <a:xfrm>
            <a:off x="364500" y="1034075"/>
            <a:ext cx="2885400" cy="20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Battery Discharge Model: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 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T Serif"/>
              <a:buChar char="●"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Shows expected voltages and available capacities at varying temperatures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T Serif"/>
              <a:buChar char="●"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From Cold Test #2, the expected temperature of the battery is between 0°C and 23°C 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18" name="Google Shape;1318;p90"/>
          <p:cNvCxnSpPr/>
          <p:nvPr/>
        </p:nvCxnSpPr>
        <p:spPr>
          <a:xfrm rot="10800000" flipH="1">
            <a:off x="5148100" y="2278050"/>
            <a:ext cx="923400" cy="7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9" name="Google Shape;1319;p90"/>
          <p:cNvSpPr txBox="1"/>
          <p:nvPr/>
        </p:nvSpPr>
        <p:spPr>
          <a:xfrm>
            <a:off x="4295250" y="2996250"/>
            <a:ext cx="155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Expected Battery Discharge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320" name="Google Shape;1320;p90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9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  <p:sp>
        <p:nvSpPr>
          <p:cNvPr id="1326" name="Google Shape;1326;p9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Level Power Budget</a:t>
            </a:r>
            <a:endParaRPr/>
          </a:p>
        </p:txBody>
      </p:sp>
      <p:graphicFrame>
        <p:nvGraphicFramePr>
          <p:cNvPr id="1327" name="Google Shape;1327;p91"/>
          <p:cNvGraphicFramePr/>
          <p:nvPr/>
        </p:nvGraphicFramePr>
        <p:xfrm>
          <a:off x="505750" y="81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{B40617C6-27B9-4601-9564-04955D7BD3FD}</a:tableStyleId>
              </a:tblPr>
              <a:tblGrid>
                <a:gridCol w="134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Category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Component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Voltage Req. [V]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Max Current Draw [A]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Max Power Draw [W]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Max Energy Required (2hrs) [Wh]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Science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XSens MTi-3 AHRS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0.015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0.0495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0.099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Science Total: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0.015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0.0495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0.099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Comms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SDR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4.5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LNA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0.152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0.76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1.52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Power Amp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0.25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Comms Total: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1.102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5.51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11.02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FSW/OBC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MCU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FSW/OBC Total: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0.5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2.5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1C45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Total: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1.617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8.0595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16.119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50% Margin: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2.4255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12.08925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24.1785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28" name="Google Shape;1328;p91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9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  <p:sp>
        <p:nvSpPr>
          <p:cNvPr id="1334" name="Google Shape;1334;p92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Component Level Power Requirements</a:t>
            </a:r>
            <a:endParaRPr/>
          </a:p>
        </p:txBody>
      </p:sp>
      <p:graphicFrame>
        <p:nvGraphicFramePr>
          <p:cNvPr id="1335" name="Google Shape;1335;p92"/>
          <p:cNvGraphicFramePr/>
          <p:nvPr/>
        </p:nvGraphicFramePr>
        <p:xfrm>
          <a:off x="952500" y="99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{B40617C6-27B9-4601-9564-04955D7BD3FD}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Voltage Conversion:</a:t>
                      </a:r>
                      <a:endParaRPr sz="1000" b="1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[A]</a:t>
                      </a:r>
                      <a:endParaRPr sz="1000" b="1"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[A]</a:t>
                      </a:r>
                      <a:endParaRPr sz="1000" b="1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Current Through 5V Converter: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1.6119</a:t>
                      </a:r>
                      <a:endParaRPr sz="1000"/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Current Through 3.3V Converter: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0.065</a:t>
                      </a:r>
                      <a:endParaRPr sz="1000"/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With 20% Margin: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1.93428</a:t>
                      </a:r>
                      <a:endParaRPr sz="1000"/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With 20% Margin: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0.078</a:t>
                      </a:r>
                      <a:endParaRPr sz="1000"/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Battery Specifications:</a:t>
                      </a:r>
                      <a:endParaRPr sz="1000" b="1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[V]</a:t>
                      </a:r>
                      <a:endParaRPr sz="1000" b="1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[A]</a:t>
                      </a:r>
                      <a:endParaRPr sz="1000" b="1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Typical Battery Voltage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7.4</a:t>
                      </a:r>
                      <a:endParaRPr sz="1000"/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Typical current draw: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1.633682432</a:t>
                      </a:r>
                      <a:endParaRPr sz="1000"/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Low Battery Voltage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</a:rPr>
                        <a:t>Max current draw:</a:t>
                      </a:r>
                      <a:endParaRPr sz="1000"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b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2.41785</a:t>
                      </a:r>
                      <a:endParaRPr sz="1000"/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36" name="Google Shape;1336;p92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20"/>
          <p:cNvCxnSpPr/>
          <p:nvPr/>
        </p:nvCxnSpPr>
        <p:spPr>
          <a:xfrm flipH="1">
            <a:off x="4416125" y="1425150"/>
            <a:ext cx="2700" cy="1764300"/>
          </a:xfrm>
          <a:prstGeom prst="straightConnector1">
            <a:avLst/>
          </a:prstGeom>
          <a:noFill/>
          <a:ln w="381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20"/>
          <p:cNvCxnSpPr/>
          <p:nvPr/>
        </p:nvCxnSpPr>
        <p:spPr>
          <a:xfrm>
            <a:off x="3838325" y="1425150"/>
            <a:ext cx="0" cy="1147200"/>
          </a:xfrm>
          <a:prstGeom prst="straightConnector1">
            <a:avLst/>
          </a:prstGeom>
          <a:noFill/>
          <a:ln w="381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20"/>
          <p:cNvCxnSpPr/>
          <p:nvPr/>
        </p:nvCxnSpPr>
        <p:spPr>
          <a:xfrm>
            <a:off x="5013874" y="1425150"/>
            <a:ext cx="6000" cy="2397300"/>
          </a:xfrm>
          <a:prstGeom prst="straightConnector1">
            <a:avLst/>
          </a:prstGeom>
          <a:noFill/>
          <a:ln w="381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20"/>
          <p:cNvCxnSpPr/>
          <p:nvPr/>
        </p:nvCxnSpPr>
        <p:spPr>
          <a:xfrm>
            <a:off x="3253999" y="1425150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D9EAD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MSR Updates - </a:t>
            </a:r>
            <a:r>
              <a:rPr lang="en" dirty="0">
                <a:solidFill>
                  <a:schemeClr val="tx1"/>
                </a:solidFill>
                <a:uFill>
                  <a:noFill/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FSW Schedule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2" name="Google Shape;232;p20"/>
          <p:cNvSpPr txBox="1"/>
          <p:nvPr/>
        </p:nvSpPr>
        <p:spPr>
          <a:xfrm>
            <a:off x="2680763" y="1511372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UDP Communication on BeagleBone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233" name="Google Shape;233;p20"/>
          <p:cNvCxnSpPr/>
          <p:nvPr/>
        </p:nvCxnSpPr>
        <p:spPr>
          <a:xfrm>
            <a:off x="2680775" y="1425150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4" name="Google Shape;234;p20"/>
          <p:cNvGrpSpPr/>
          <p:nvPr/>
        </p:nvGrpSpPr>
        <p:grpSpPr>
          <a:xfrm>
            <a:off x="607304" y="744675"/>
            <a:ext cx="8054995" cy="846729"/>
            <a:chOff x="607304" y="516075"/>
            <a:chExt cx="8054995" cy="846729"/>
          </a:xfrm>
        </p:grpSpPr>
        <p:pic>
          <p:nvPicPr>
            <p:cNvPr id="235" name="Google Shape;235;p20"/>
            <p:cNvPicPr preferRelativeResize="0"/>
            <p:nvPr/>
          </p:nvPicPr>
          <p:blipFill rotWithShape="1">
            <a:blip r:embed="rId4">
              <a:alphaModFix/>
            </a:blip>
            <a:srcRect l="33063" t="6564" r="62256" b="89682"/>
            <a:stretch/>
          </p:blipFill>
          <p:spPr>
            <a:xfrm>
              <a:off x="607304" y="1113927"/>
              <a:ext cx="573326" cy="2488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6" name="Google Shape;236;p20"/>
            <p:cNvGrpSpPr/>
            <p:nvPr/>
          </p:nvGrpSpPr>
          <p:grpSpPr>
            <a:xfrm>
              <a:off x="904100" y="516075"/>
              <a:ext cx="7758199" cy="803825"/>
              <a:chOff x="904100" y="516075"/>
              <a:chExt cx="7758199" cy="803825"/>
            </a:xfrm>
          </p:grpSpPr>
          <p:pic>
            <p:nvPicPr>
              <p:cNvPr id="237" name="Google Shape;237;p20"/>
              <p:cNvPicPr preferRelativeResize="0"/>
              <p:nvPr/>
            </p:nvPicPr>
            <p:blipFill rotWithShape="1">
              <a:blip r:embed="rId4">
                <a:alphaModFix/>
              </a:blip>
              <a:srcRect l="36784" b="87604"/>
              <a:stretch/>
            </p:blipFill>
            <p:spPr>
              <a:xfrm>
                <a:off x="1087632" y="516075"/>
                <a:ext cx="7574667" cy="8038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38" name="Google Shape;238;p20"/>
              <p:cNvCxnSpPr/>
              <p:nvPr/>
            </p:nvCxnSpPr>
            <p:spPr>
              <a:xfrm flipH="1">
                <a:off x="904100" y="835825"/>
                <a:ext cx="7573500" cy="1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20"/>
              <p:cNvCxnSpPr/>
              <p:nvPr/>
            </p:nvCxnSpPr>
            <p:spPr>
              <a:xfrm>
                <a:off x="906975" y="610475"/>
                <a:ext cx="5700" cy="494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0" name="Google Shape;240;p20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3254012" y="2081147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IMU Integrated and Data Parsed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242" name="Google Shape;242;p20"/>
          <p:cNvCxnSpPr/>
          <p:nvPr/>
        </p:nvCxnSpPr>
        <p:spPr>
          <a:xfrm>
            <a:off x="3254000" y="1961275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0"/>
          <p:cNvSpPr txBox="1"/>
          <p:nvPr/>
        </p:nvSpPr>
        <p:spPr>
          <a:xfrm>
            <a:off x="3838313" y="2714872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Boot/Reset/Error Handling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244" name="Google Shape;244;p20"/>
          <p:cNvCxnSpPr/>
          <p:nvPr/>
        </p:nvCxnSpPr>
        <p:spPr>
          <a:xfrm>
            <a:off x="3838325" y="2570875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20"/>
          <p:cNvSpPr txBox="1"/>
          <p:nvPr/>
        </p:nvSpPr>
        <p:spPr>
          <a:xfrm>
            <a:off x="4418813" y="3324472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Full System Testing (L1 Success)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246" name="Google Shape;246;p20"/>
          <p:cNvCxnSpPr/>
          <p:nvPr/>
        </p:nvCxnSpPr>
        <p:spPr>
          <a:xfrm>
            <a:off x="4418825" y="3180475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0"/>
          <p:cNvSpPr txBox="1"/>
          <p:nvPr/>
        </p:nvSpPr>
        <p:spPr>
          <a:xfrm>
            <a:off x="5013862" y="3934072"/>
            <a:ext cx="4362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erif"/>
              <a:buChar char="●"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HIL Simulated Flight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248" name="Google Shape;248;p20"/>
          <p:cNvCxnSpPr/>
          <p:nvPr/>
        </p:nvCxnSpPr>
        <p:spPr>
          <a:xfrm>
            <a:off x="5013875" y="3790075"/>
            <a:ext cx="0" cy="5376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20">
            <a:hlinkClick r:id="rId5" action="ppaction://hlinksldjump"/>
          </p:cNvPr>
          <p:cNvSpPr/>
          <p:nvPr/>
        </p:nvSpPr>
        <p:spPr>
          <a:xfrm>
            <a:off x="1976575" y="2254849"/>
            <a:ext cx="12543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KubOS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2560996" y="2879373"/>
            <a:ext cx="12543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Lightweight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2927200" y="602141"/>
            <a:ext cx="1131600" cy="457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</a:t>
            </a:r>
            <a:endParaRPr/>
          </a:p>
        </p:txBody>
      </p:sp>
      <p:sp>
        <p:nvSpPr>
          <p:cNvPr id="252" name="Google Shape;252;p20">
            <a:hlinkClick r:id="rId6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93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</a:t>
            </a:r>
            <a:endParaRPr/>
          </a:p>
        </p:txBody>
      </p:sp>
      <p:sp>
        <p:nvSpPr>
          <p:cNvPr id="1342" name="Google Shape;1342;p93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1343" name="Google Shape;1343;p9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  <p:sp>
        <p:nvSpPr>
          <p:cNvPr id="1344" name="Google Shape;1344;p93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93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" name="Google Shape;1350;p94"/>
          <p:cNvPicPr preferRelativeResize="0"/>
          <p:nvPr/>
        </p:nvPicPr>
        <p:blipFill rotWithShape="1">
          <a:blip r:embed="rId3">
            <a:alphaModFix/>
          </a:blip>
          <a:srcRect l="6163" t="10215" r="16112" b="11860"/>
          <a:stretch/>
        </p:blipFill>
        <p:spPr>
          <a:xfrm>
            <a:off x="6282925" y="641250"/>
            <a:ext cx="2822550" cy="246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9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Scientific Sensor</a:t>
            </a:r>
            <a:r>
              <a:rPr lang="en"/>
              <a:t> Specifications</a:t>
            </a:r>
            <a:endParaRPr/>
          </a:p>
        </p:txBody>
      </p:sp>
      <p:sp>
        <p:nvSpPr>
          <p:cNvPr id="1352" name="Google Shape;1352;p94"/>
          <p:cNvSpPr txBox="1">
            <a:spLocks noGrp="1"/>
          </p:cNvSpPr>
          <p:nvPr>
            <p:ph type="body" idx="1"/>
          </p:nvPr>
        </p:nvSpPr>
        <p:spPr>
          <a:xfrm>
            <a:off x="116575" y="641250"/>
            <a:ext cx="84402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Sensor Model:</a:t>
            </a:r>
            <a:r>
              <a:rPr lang="en"/>
              <a:t> Xsens MTi-3 Attitude &amp; Heading Reference System</a:t>
            </a:r>
            <a:r>
              <a:rPr lang="en" i="1"/>
              <a:t> (AHRS)</a:t>
            </a:r>
            <a:endParaRPr i="1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□"/>
            </a:pPr>
            <a:r>
              <a:rPr lang="en" sz="1600" b="1">
                <a:solidFill>
                  <a:schemeClr val="dk2"/>
                </a:solidFill>
              </a:rPr>
              <a:t>Data Outputs:</a:t>
            </a:r>
            <a:endParaRPr sz="1600" b="1">
              <a:solidFill>
                <a:schemeClr val="dk2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/>
              <a:t>Temperature</a:t>
            </a:r>
            <a:endParaRPr sz="1400" b="1"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 sz="1400">
                <a:solidFill>
                  <a:srgbClr val="666666"/>
                </a:solidFill>
              </a:rPr>
              <a:t>Timestamps</a:t>
            </a:r>
            <a:endParaRPr sz="1400">
              <a:solidFill>
                <a:srgbClr val="666666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 sz="1400">
                <a:solidFill>
                  <a:srgbClr val="666666"/>
                </a:solidFill>
              </a:rPr>
              <a:t>Orientation </a:t>
            </a:r>
            <a:r>
              <a:rPr lang="en" sz="1400" i="1">
                <a:solidFill>
                  <a:srgbClr val="666666"/>
                </a:solidFill>
              </a:rPr>
              <a:t>(quaternion, rotation matrix, Euler angles) </a:t>
            </a:r>
            <a:endParaRPr sz="1400" i="1">
              <a:solidFill>
                <a:srgbClr val="666666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n" sz="1400" b="1"/>
              <a:t>Acceleration</a:t>
            </a:r>
            <a:r>
              <a:rPr lang="en" sz="1400" b="1">
                <a:solidFill>
                  <a:schemeClr val="lt2"/>
                </a:solidFill>
              </a:rPr>
              <a:t> </a:t>
            </a:r>
            <a:r>
              <a:rPr lang="en" sz="1400" i="1">
                <a:solidFill>
                  <a:srgbClr val="666666"/>
                </a:solidFill>
              </a:rPr>
              <a:t>(delta v, </a:t>
            </a:r>
            <a:r>
              <a:rPr lang="en" sz="1400" b="1" i="1">
                <a:solidFill>
                  <a:srgbClr val="000000"/>
                </a:solidFill>
              </a:rPr>
              <a:t>acceleration</a:t>
            </a:r>
            <a:r>
              <a:rPr lang="en" sz="1400" i="1">
                <a:solidFill>
                  <a:schemeClr val="lt2"/>
                </a:solidFill>
              </a:rPr>
              <a:t>,</a:t>
            </a:r>
            <a:r>
              <a:rPr lang="en" sz="1400" i="1">
                <a:solidFill>
                  <a:srgbClr val="666666"/>
                </a:solidFill>
              </a:rPr>
              <a:t> free acceleration, acceleration HR)</a:t>
            </a:r>
            <a:endParaRPr sz="1400" i="1">
              <a:solidFill>
                <a:srgbClr val="666666"/>
              </a:solidFill>
            </a:endParaRPr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n" sz="1400" b="1">
                <a:solidFill>
                  <a:srgbClr val="000000"/>
                </a:solidFill>
              </a:rPr>
              <a:t>Angular Velocity</a:t>
            </a:r>
            <a:r>
              <a:rPr lang="en" sz="1400">
                <a:solidFill>
                  <a:schemeClr val="lt2"/>
                </a:solidFill>
              </a:rPr>
              <a:t> </a:t>
            </a:r>
            <a:r>
              <a:rPr lang="en" sz="1400" b="1">
                <a:solidFill>
                  <a:schemeClr val="lt2"/>
                </a:solidFill>
              </a:rPr>
              <a:t>(</a:t>
            </a:r>
            <a:r>
              <a:rPr lang="en" sz="1400" b="1" i="1">
                <a:solidFill>
                  <a:srgbClr val="000000"/>
                </a:solidFill>
              </a:rPr>
              <a:t>rate of turn</a:t>
            </a:r>
            <a:r>
              <a:rPr lang="en" sz="1400" b="1" i="1">
                <a:solidFill>
                  <a:schemeClr val="lt2"/>
                </a:solidFill>
              </a:rPr>
              <a:t>)</a:t>
            </a:r>
            <a:endParaRPr sz="1400" b="1" i="1">
              <a:solidFill>
                <a:schemeClr val="lt2"/>
              </a:solidFill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 i="1"/>
          </a:p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Sensor Packet Type: </a:t>
            </a:r>
            <a:r>
              <a:rPr lang="en"/>
              <a:t>Xbus </a:t>
            </a:r>
            <a:r>
              <a:rPr lang="en" i="1"/>
              <a:t>(Xsens’ proprietary packetization method)</a:t>
            </a:r>
            <a:endParaRPr i="1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□"/>
            </a:pPr>
            <a:r>
              <a:rPr lang="en">
                <a:solidFill>
                  <a:srgbClr val="666666"/>
                </a:solidFill>
              </a:rPr>
              <a:t>Depacketized and transferred into CCSDS Space Packet Format by </a:t>
            </a:r>
            <a:r>
              <a:rPr lang="en" b="1">
                <a:solidFill>
                  <a:srgbClr val="666666"/>
                </a:solidFill>
              </a:rPr>
              <a:t>FSW</a:t>
            </a:r>
            <a:endParaRPr b="1">
              <a:solidFill>
                <a:srgbClr val="666666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Sensor Communication Protocol: </a:t>
            </a:r>
            <a:r>
              <a:rPr lang="en"/>
              <a:t>I</a:t>
            </a:r>
            <a:r>
              <a:rPr lang="en" baseline="30000"/>
              <a:t>2</a:t>
            </a:r>
            <a:r>
              <a:rPr lang="en"/>
              <a:t>C</a:t>
            </a:r>
            <a:endParaRPr/>
          </a:p>
        </p:txBody>
      </p:sp>
      <p:sp>
        <p:nvSpPr>
          <p:cNvPr id="1353" name="Google Shape;1353;p9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  <p:sp>
        <p:nvSpPr>
          <p:cNvPr id="1354" name="Google Shape;1354;p94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95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Scientific Sensor</a:t>
            </a:r>
            <a:r>
              <a:rPr lang="en"/>
              <a:t> Algorithm</a:t>
            </a:r>
            <a:endParaRPr/>
          </a:p>
        </p:txBody>
      </p:sp>
      <p:sp>
        <p:nvSpPr>
          <p:cNvPr id="1360" name="Google Shape;1360;p95"/>
          <p:cNvSpPr txBox="1">
            <a:spLocks noGrp="1"/>
          </p:cNvSpPr>
          <p:nvPr>
            <p:ph type="body" idx="1"/>
          </p:nvPr>
        </p:nvSpPr>
        <p:spPr>
          <a:xfrm>
            <a:off x="0" y="557225"/>
            <a:ext cx="9144000" cy="45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Mission: </a:t>
            </a:r>
            <a:r>
              <a:rPr lang="en"/>
              <a:t>Determine phase of flight based on acceleration data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 b="1"/>
              <a:t>Phases: </a:t>
            </a:r>
            <a:r>
              <a:rPr lang="en"/>
              <a:t>Pre-Flight, Ascent, Descent, Post-Flight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Algorithm: </a:t>
            </a:r>
            <a:endParaRPr/>
          </a:p>
          <a:p>
            <a:pPr marL="13716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Pre-Flight phase</a:t>
            </a:r>
            <a:endParaRPr sz="1600"/>
          </a:p>
          <a:p>
            <a:pPr marL="18288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LcPeriod"/>
            </a:pPr>
            <a:r>
              <a:rPr lang="en">
                <a:solidFill>
                  <a:srgbClr val="666666"/>
                </a:solidFill>
              </a:rPr>
              <a:t>Acquire ten seconds of data to acquire average pre-flight motion</a:t>
            </a:r>
            <a:endParaRPr>
              <a:solidFill>
                <a:srgbClr val="666666"/>
              </a:solidFill>
            </a:endParaRPr>
          </a:p>
          <a:p>
            <a:pPr marL="18288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LcPeriod"/>
            </a:pPr>
            <a:r>
              <a:rPr lang="en">
                <a:solidFill>
                  <a:srgbClr val="666666"/>
                </a:solidFill>
              </a:rPr>
              <a:t>Ascent begins when the three-second average acceleration doubles the pre-flight average</a:t>
            </a:r>
            <a:endParaRPr>
              <a:solidFill>
                <a:srgbClr val="666666"/>
              </a:solidFill>
            </a:endParaRPr>
          </a:p>
          <a:p>
            <a:pPr marL="1371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Ascent phase</a:t>
            </a:r>
            <a:endParaRPr/>
          </a:p>
          <a:p>
            <a:pPr marL="18288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LcPeriod"/>
            </a:pPr>
            <a:r>
              <a:rPr lang="en">
                <a:solidFill>
                  <a:srgbClr val="666666"/>
                </a:solidFill>
              </a:rPr>
              <a:t>Acquire 100 seconds of data to average ascent motion</a:t>
            </a:r>
            <a:endParaRPr>
              <a:solidFill>
                <a:srgbClr val="666666"/>
              </a:solidFill>
            </a:endParaRPr>
          </a:p>
          <a:p>
            <a:pPr marL="18288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LcPeriod"/>
            </a:pPr>
            <a:r>
              <a:rPr lang="en">
                <a:solidFill>
                  <a:srgbClr val="666666"/>
                </a:solidFill>
              </a:rPr>
              <a:t>Descent begins when the three-second average acceleration exceed 4x the ascent average</a:t>
            </a:r>
            <a:endParaRPr>
              <a:solidFill>
                <a:srgbClr val="666666"/>
              </a:solidFill>
            </a:endParaRPr>
          </a:p>
          <a:p>
            <a:pPr marL="1371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Descent phase</a:t>
            </a:r>
            <a:endParaRPr/>
          </a:p>
          <a:p>
            <a:pPr marL="18288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lphaLcPeriod"/>
            </a:pPr>
            <a:r>
              <a:rPr lang="en">
                <a:solidFill>
                  <a:srgbClr val="666666"/>
                </a:solidFill>
              </a:rPr>
              <a:t>Descent continues until 3 second difference in acceleration is less than 0.1g</a:t>
            </a:r>
            <a:endParaRPr>
              <a:solidFill>
                <a:srgbClr val="666666"/>
              </a:solidFill>
            </a:endParaRPr>
          </a:p>
          <a:p>
            <a:pPr marL="1371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Post-Flight phase</a:t>
            </a:r>
            <a:endParaRPr/>
          </a:p>
        </p:txBody>
      </p:sp>
      <p:sp>
        <p:nvSpPr>
          <p:cNvPr id="1361" name="Google Shape;1361;p9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82</a:t>
            </a:fld>
            <a:endParaRPr/>
          </a:p>
        </p:txBody>
      </p:sp>
      <p:sp>
        <p:nvSpPr>
          <p:cNvPr id="1362" name="Google Shape;1362;p95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9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Scientific Sensor</a:t>
            </a:r>
            <a:r>
              <a:rPr lang="en"/>
              <a:t> Algorithm</a:t>
            </a:r>
            <a:endParaRPr/>
          </a:p>
        </p:txBody>
      </p:sp>
      <p:sp>
        <p:nvSpPr>
          <p:cNvPr id="1368" name="Google Shape;1368;p9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83</a:t>
            </a:fld>
            <a:endParaRPr/>
          </a:p>
        </p:txBody>
      </p:sp>
      <p:sp>
        <p:nvSpPr>
          <p:cNvPr id="1369" name="Google Shape;1369;p96"/>
          <p:cNvSpPr/>
          <p:nvPr/>
        </p:nvSpPr>
        <p:spPr>
          <a:xfrm>
            <a:off x="3912900" y="648925"/>
            <a:ext cx="2105400" cy="10272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565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96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83</a:t>
            </a:fld>
            <a:endParaRPr sz="13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371" name="Google Shape;1371;p96"/>
          <p:cNvSpPr txBox="1"/>
          <p:nvPr/>
        </p:nvSpPr>
        <p:spPr>
          <a:xfrm>
            <a:off x="50500" y="888175"/>
            <a:ext cx="1365600" cy="52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Turn on </a:t>
            </a: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IMU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, begin data generation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372" name="Google Shape;1372;p96"/>
          <p:cNvSpPr txBox="1"/>
          <p:nvPr/>
        </p:nvSpPr>
        <p:spPr>
          <a:xfrm>
            <a:off x="1920150" y="1575475"/>
            <a:ext cx="1617300" cy="852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Send rotation, magnetometer, pitch/roll/yaw to</a:t>
            </a: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 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SD card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373" name="Google Shape;1373;p96"/>
          <p:cNvSpPr txBox="1"/>
          <p:nvPr/>
        </p:nvSpPr>
        <p:spPr>
          <a:xfrm>
            <a:off x="4082550" y="823675"/>
            <a:ext cx="1766100" cy="691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MCU 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analyzes vertical acceleration data to determine flight phase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74" name="Google Shape;1374;p96"/>
          <p:cNvCxnSpPr>
            <a:stCxn id="1371" idx="3"/>
            <a:endCxn id="1375" idx="1"/>
          </p:cNvCxnSpPr>
          <p:nvPr/>
        </p:nvCxnSpPr>
        <p:spPr>
          <a:xfrm>
            <a:off x="1416100" y="1148275"/>
            <a:ext cx="630000" cy="0"/>
          </a:xfrm>
          <a:prstGeom prst="straightConnector1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6" name="Google Shape;1376;p96"/>
          <p:cNvSpPr txBox="1"/>
          <p:nvPr/>
        </p:nvSpPr>
        <p:spPr>
          <a:xfrm>
            <a:off x="1527200" y="823675"/>
            <a:ext cx="4077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I</a:t>
            </a:r>
            <a:r>
              <a:rPr lang="en" sz="1200" baseline="30000">
                <a:latin typeface="PT Serif"/>
                <a:ea typeface="PT Serif"/>
                <a:cs typeface="PT Serif"/>
                <a:sym typeface="PT Serif"/>
              </a:rPr>
              <a:t>2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C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77" name="Google Shape;1377;p96"/>
          <p:cNvCxnSpPr>
            <a:stCxn id="1375" idx="2"/>
            <a:endCxn id="1372" idx="0"/>
          </p:cNvCxnSpPr>
          <p:nvPr/>
        </p:nvCxnSpPr>
        <p:spPr>
          <a:xfrm>
            <a:off x="2728800" y="1408375"/>
            <a:ext cx="0" cy="167100"/>
          </a:xfrm>
          <a:prstGeom prst="straightConnector1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5" name="Google Shape;1375;p96"/>
          <p:cNvSpPr txBox="1"/>
          <p:nvPr/>
        </p:nvSpPr>
        <p:spPr>
          <a:xfrm>
            <a:off x="2046000" y="888175"/>
            <a:ext cx="1365600" cy="52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MCU 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receives data packets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78" name="Google Shape;1378;p96"/>
          <p:cNvCxnSpPr>
            <a:stCxn id="1375" idx="3"/>
          </p:cNvCxnSpPr>
          <p:nvPr/>
        </p:nvCxnSpPr>
        <p:spPr>
          <a:xfrm rot="10800000" flipH="1">
            <a:off x="3411600" y="1146775"/>
            <a:ext cx="501300" cy="1500"/>
          </a:xfrm>
          <a:prstGeom prst="straightConnector1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79" name="Google Shape;1379;p96"/>
          <p:cNvCxnSpPr>
            <a:stCxn id="1369" idx="3"/>
            <a:endCxn id="1380" idx="1"/>
          </p:cNvCxnSpPr>
          <p:nvPr/>
        </p:nvCxnSpPr>
        <p:spPr>
          <a:xfrm>
            <a:off x="6018300" y="1162525"/>
            <a:ext cx="501300" cy="6900"/>
          </a:xfrm>
          <a:prstGeom prst="straightConnector1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0" name="Google Shape;1380;p96"/>
          <p:cNvSpPr txBox="1"/>
          <p:nvPr/>
        </p:nvSpPr>
        <p:spPr>
          <a:xfrm>
            <a:off x="6519600" y="648325"/>
            <a:ext cx="1731600" cy="104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MCU 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sends mission status data to </a:t>
            </a: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communications hardware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 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for telemetry 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81" name="Google Shape;1381;p96"/>
          <p:cNvCxnSpPr/>
          <p:nvPr/>
        </p:nvCxnSpPr>
        <p:spPr>
          <a:xfrm>
            <a:off x="4963808" y="1676125"/>
            <a:ext cx="2100" cy="1165800"/>
          </a:xfrm>
          <a:prstGeom prst="straightConnector1">
            <a:avLst/>
          </a:prstGeom>
          <a:noFill/>
          <a:ln w="38100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2" name="Google Shape;1382;p96"/>
          <p:cNvSpPr/>
          <p:nvPr/>
        </p:nvSpPr>
        <p:spPr>
          <a:xfrm>
            <a:off x="2420025" y="2830475"/>
            <a:ext cx="6612600" cy="19668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565A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96"/>
          <p:cNvSpPr txBox="1"/>
          <p:nvPr/>
        </p:nvSpPr>
        <p:spPr>
          <a:xfrm>
            <a:off x="4000719" y="3104663"/>
            <a:ext cx="1362600" cy="52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When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|a</a:t>
            </a:r>
            <a:r>
              <a:rPr lang="en" sz="1200" baseline="-25000">
                <a:latin typeface="PT Serif"/>
                <a:ea typeface="PT Serif"/>
                <a:cs typeface="PT Serif"/>
                <a:sym typeface="PT Serif"/>
              </a:rPr>
              <a:t>Z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| &gt; 2⋅PF</a:t>
            </a:r>
            <a:r>
              <a:rPr lang="en" sz="1200" baseline="-25000">
                <a:latin typeface="PT Serif"/>
                <a:ea typeface="PT Serif"/>
                <a:cs typeface="PT Serif"/>
                <a:sym typeface="PT Serif"/>
              </a:rPr>
              <a:t>AVG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 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84" name="Google Shape;1384;p96"/>
          <p:cNvCxnSpPr>
            <a:stCxn id="1383" idx="2"/>
            <a:endCxn id="1385" idx="0"/>
          </p:cNvCxnSpPr>
          <p:nvPr/>
        </p:nvCxnSpPr>
        <p:spPr>
          <a:xfrm>
            <a:off x="4682019" y="3624863"/>
            <a:ext cx="0" cy="367800"/>
          </a:xfrm>
          <a:prstGeom prst="straightConnector1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5" name="Google Shape;1385;p96"/>
          <p:cNvSpPr txBox="1"/>
          <p:nvPr/>
        </p:nvSpPr>
        <p:spPr>
          <a:xfrm>
            <a:off x="4000719" y="3992675"/>
            <a:ext cx="1362600" cy="52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then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“ascent”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386" name="Google Shape;1386;p96"/>
          <p:cNvSpPr txBox="1"/>
          <p:nvPr/>
        </p:nvSpPr>
        <p:spPr>
          <a:xfrm>
            <a:off x="2588600" y="3542450"/>
            <a:ext cx="1000800" cy="52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Start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“pre-flight”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87" name="Google Shape;1387;p96"/>
          <p:cNvCxnSpPr>
            <a:stCxn id="1386" idx="0"/>
            <a:endCxn id="1383" idx="1"/>
          </p:cNvCxnSpPr>
          <p:nvPr/>
        </p:nvCxnSpPr>
        <p:spPr>
          <a:xfrm rot="-5400000">
            <a:off x="3456050" y="2997800"/>
            <a:ext cx="177600" cy="911700"/>
          </a:xfrm>
          <a:prstGeom prst="bentConnector2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88" name="Google Shape;1388;p96"/>
          <p:cNvCxnSpPr>
            <a:stCxn id="1383" idx="3"/>
            <a:endCxn id="1389" idx="1"/>
          </p:cNvCxnSpPr>
          <p:nvPr/>
        </p:nvCxnSpPr>
        <p:spPr>
          <a:xfrm>
            <a:off x="5363319" y="3364763"/>
            <a:ext cx="345300" cy="0"/>
          </a:xfrm>
          <a:prstGeom prst="straightConnector1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9" name="Google Shape;1389;p96"/>
          <p:cNvSpPr txBox="1"/>
          <p:nvPr/>
        </p:nvSpPr>
        <p:spPr>
          <a:xfrm>
            <a:off x="5708746" y="3104663"/>
            <a:ext cx="1362600" cy="52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When 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|a</a:t>
            </a:r>
            <a:r>
              <a:rPr lang="en" sz="1200" baseline="-25000">
                <a:latin typeface="PT Serif"/>
                <a:ea typeface="PT Serif"/>
                <a:cs typeface="PT Serif"/>
                <a:sym typeface="PT Serif"/>
              </a:rPr>
              <a:t>Z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| &lt; 4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⋅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ASC</a:t>
            </a:r>
            <a:r>
              <a:rPr lang="en" baseline="-25000">
                <a:latin typeface="PT Serif"/>
                <a:ea typeface="PT Serif"/>
                <a:cs typeface="PT Serif"/>
                <a:sym typeface="PT Serif"/>
              </a:rPr>
              <a:t>AVG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 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90" name="Google Shape;1390;p96"/>
          <p:cNvCxnSpPr>
            <a:stCxn id="1389" idx="2"/>
          </p:cNvCxnSpPr>
          <p:nvPr/>
        </p:nvCxnSpPr>
        <p:spPr>
          <a:xfrm>
            <a:off x="6390046" y="3624863"/>
            <a:ext cx="1800" cy="367800"/>
          </a:xfrm>
          <a:prstGeom prst="straightConnector1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1" name="Google Shape;1391;p96"/>
          <p:cNvSpPr txBox="1"/>
          <p:nvPr/>
        </p:nvSpPr>
        <p:spPr>
          <a:xfrm>
            <a:off x="5708746" y="3992663"/>
            <a:ext cx="1362600" cy="52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then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“descent”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392" name="Google Shape;1392;p96"/>
          <p:cNvSpPr txBox="1"/>
          <p:nvPr/>
        </p:nvSpPr>
        <p:spPr>
          <a:xfrm>
            <a:off x="7496925" y="3104675"/>
            <a:ext cx="1452600" cy="52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When 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|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Δ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" sz="1200" baseline="-25000">
                <a:latin typeface="PT Serif"/>
                <a:ea typeface="PT Serif"/>
                <a:cs typeface="PT Serif"/>
                <a:sym typeface="PT Serif"/>
              </a:rPr>
              <a:t>x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,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Δ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" sz="1200" baseline="-25000">
                <a:latin typeface="PT Serif"/>
                <a:ea typeface="PT Serif"/>
                <a:cs typeface="PT Serif"/>
                <a:sym typeface="PT Serif"/>
              </a:rPr>
              <a:t>y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,</a:t>
            </a:r>
            <a:r>
              <a:rPr lang="en" sz="12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Δ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a</a:t>
            </a:r>
            <a:r>
              <a:rPr lang="en" sz="1200" baseline="-25000">
                <a:latin typeface="PT Serif"/>
                <a:ea typeface="PT Serif"/>
                <a:cs typeface="PT Serif"/>
                <a:sym typeface="PT Serif"/>
              </a:rPr>
              <a:t>Z</a:t>
            </a: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| &lt; .1g 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93" name="Google Shape;1393;p96"/>
          <p:cNvCxnSpPr>
            <a:stCxn id="1389" idx="3"/>
            <a:endCxn id="1392" idx="1"/>
          </p:cNvCxnSpPr>
          <p:nvPr/>
        </p:nvCxnSpPr>
        <p:spPr>
          <a:xfrm>
            <a:off x="7071346" y="3364763"/>
            <a:ext cx="425700" cy="0"/>
          </a:xfrm>
          <a:prstGeom prst="straightConnector1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4" name="Google Shape;1394;p96"/>
          <p:cNvSpPr txBox="1"/>
          <p:nvPr/>
        </p:nvSpPr>
        <p:spPr>
          <a:xfrm>
            <a:off x="7497000" y="3992675"/>
            <a:ext cx="1452600" cy="52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T Serif"/>
                <a:ea typeface="PT Serif"/>
                <a:cs typeface="PT Serif"/>
                <a:sym typeface="PT Serif"/>
              </a:rPr>
              <a:t>then</a:t>
            </a:r>
            <a:endParaRPr sz="1200"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erif"/>
                <a:ea typeface="PT Serif"/>
                <a:cs typeface="PT Serif"/>
                <a:sym typeface="PT Serif"/>
              </a:rPr>
              <a:t>“post-flight”</a:t>
            </a:r>
            <a:endParaRPr sz="1200"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395" name="Google Shape;1395;p96"/>
          <p:cNvCxnSpPr>
            <a:stCxn id="1392" idx="2"/>
            <a:endCxn id="1394" idx="0"/>
          </p:cNvCxnSpPr>
          <p:nvPr/>
        </p:nvCxnSpPr>
        <p:spPr>
          <a:xfrm>
            <a:off x="8223225" y="3624875"/>
            <a:ext cx="0" cy="367800"/>
          </a:xfrm>
          <a:prstGeom prst="straightConnector1">
            <a:avLst/>
          </a:prstGeom>
          <a:noFill/>
          <a:ln w="9525" cap="flat" cmpd="sng">
            <a:solidFill>
              <a:srgbClr val="565A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6" name="Google Shape;1396;p96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9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Scientific Sensor</a:t>
            </a:r>
            <a:r>
              <a:rPr lang="en"/>
              <a:t> Algorithm</a:t>
            </a:r>
            <a:endParaRPr/>
          </a:p>
        </p:txBody>
      </p:sp>
      <p:sp>
        <p:nvSpPr>
          <p:cNvPr id="1402" name="Google Shape;1402;p9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84</a:t>
            </a:fld>
            <a:endParaRPr/>
          </a:p>
        </p:txBody>
      </p:sp>
      <p:sp>
        <p:nvSpPr>
          <p:cNvPr id="1403" name="Google Shape;1403;p97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84</a:t>
            </a:fld>
            <a:endParaRPr sz="13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404" name="Google Shape;1404;p97"/>
          <p:cNvPicPr preferRelativeResize="0"/>
          <p:nvPr/>
        </p:nvPicPr>
        <p:blipFill rotWithShape="1">
          <a:blip r:embed="rId3">
            <a:alphaModFix/>
          </a:blip>
          <a:srcRect l="8175" t="2834" r="7013" b="3294"/>
          <a:stretch/>
        </p:blipFill>
        <p:spPr>
          <a:xfrm>
            <a:off x="1425875" y="540250"/>
            <a:ext cx="6292250" cy="439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97"/>
          <p:cNvSpPr txBox="1"/>
          <p:nvPr/>
        </p:nvSpPr>
        <p:spPr>
          <a:xfrm>
            <a:off x="2153600" y="1739175"/>
            <a:ext cx="2826900" cy="3033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PT Serif"/>
                <a:ea typeface="PT Serif"/>
                <a:cs typeface="PT Serif"/>
                <a:sym typeface="PT Serif"/>
              </a:rPr>
              <a:t>ASCENT </a:t>
            </a:r>
            <a:endParaRPr sz="13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06" name="Google Shape;1406;p97"/>
          <p:cNvSpPr txBox="1"/>
          <p:nvPr/>
        </p:nvSpPr>
        <p:spPr>
          <a:xfrm>
            <a:off x="4980500" y="3194125"/>
            <a:ext cx="1443300" cy="3360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PT Serif"/>
                <a:ea typeface="PT Serif"/>
                <a:cs typeface="PT Serif"/>
                <a:sym typeface="PT Serif"/>
              </a:rPr>
              <a:t>DESCENT </a:t>
            </a:r>
            <a:endParaRPr sz="11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07" name="Google Shape;1407;p97"/>
          <p:cNvSpPr txBox="1"/>
          <p:nvPr/>
        </p:nvSpPr>
        <p:spPr>
          <a:xfrm>
            <a:off x="6423800" y="1722825"/>
            <a:ext cx="962100" cy="3360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PT Serif"/>
                <a:ea typeface="PT Serif"/>
                <a:cs typeface="PT Serif"/>
                <a:sym typeface="PT Serif"/>
              </a:rPr>
              <a:t>POST-FLIGHT</a:t>
            </a:r>
            <a:endParaRPr sz="9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08" name="Google Shape;1408;p97"/>
          <p:cNvSpPr txBox="1"/>
          <p:nvPr/>
        </p:nvSpPr>
        <p:spPr>
          <a:xfrm>
            <a:off x="1358675" y="3194125"/>
            <a:ext cx="828900" cy="3360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PT Serif"/>
                <a:ea typeface="PT Serif"/>
                <a:cs typeface="PT Serif"/>
                <a:sym typeface="PT Serif"/>
              </a:rPr>
              <a:t>PRE-FLIGHT</a:t>
            </a:r>
            <a:endParaRPr sz="800" b="1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09" name="Google Shape;1409;p97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9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Scientific Sensor</a:t>
            </a:r>
            <a:r>
              <a:rPr lang="en"/>
              <a:t> Packetization</a:t>
            </a:r>
            <a:endParaRPr/>
          </a:p>
        </p:txBody>
      </p:sp>
      <p:sp>
        <p:nvSpPr>
          <p:cNvPr id="1415" name="Google Shape;1415;p98"/>
          <p:cNvSpPr txBox="1">
            <a:spLocks noGrp="1"/>
          </p:cNvSpPr>
          <p:nvPr>
            <p:ph type="body" idx="1"/>
          </p:nvPr>
        </p:nvSpPr>
        <p:spPr>
          <a:xfrm>
            <a:off x="1188450" y="4470950"/>
            <a:ext cx="67671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is the composition of a standard </a:t>
            </a:r>
            <a:r>
              <a:rPr lang="en" sz="1400" b="1"/>
              <a:t>Xbus </a:t>
            </a:r>
            <a:r>
              <a:rPr lang="en" sz="1400"/>
              <a:t>message</a:t>
            </a:r>
            <a:endParaRPr sz="1400"/>
          </a:p>
          <a:p>
            <a:pPr marL="45720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9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85</a:t>
            </a:fld>
            <a:endParaRPr/>
          </a:p>
        </p:txBody>
      </p:sp>
      <p:pic>
        <p:nvPicPr>
          <p:cNvPr id="1417" name="Google Shape;1417;p98"/>
          <p:cNvPicPr preferRelativeResize="0"/>
          <p:nvPr/>
        </p:nvPicPr>
        <p:blipFill rotWithShape="1">
          <a:blip r:embed="rId3">
            <a:alphaModFix/>
          </a:blip>
          <a:srcRect l="1041" t="26388" r="1606" b="10765"/>
          <a:stretch/>
        </p:blipFill>
        <p:spPr>
          <a:xfrm>
            <a:off x="2090925" y="706346"/>
            <a:ext cx="4962151" cy="55905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8" name="Google Shape;1418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925" y="1265400"/>
            <a:ext cx="4962151" cy="31717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9" name="Google Shape;1419;p98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99"/>
          <p:cNvSpPr/>
          <p:nvPr/>
        </p:nvSpPr>
        <p:spPr>
          <a:xfrm>
            <a:off x="4205250" y="189702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99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Scientific Sensor</a:t>
            </a:r>
            <a:r>
              <a:rPr lang="en"/>
              <a:t> Testing</a:t>
            </a:r>
            <a:endParaRPr/>
          </a:p>
        </p:txBody>
      </p:sp>
      <p:sp>
        <p:nvSpPr>
          <p:cNvPr id="1426" name="Google Shape;1426;p9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86</a:t>
            </a:fld>
            <a:endParaRPr/>
          </a:p>
        </p:txBody>
      </p:sp>
      <p:sp>
        <p:nvSpPr>
          <p:cNvPr id="1427" name="Google Shape;1427;p99"/>
          <p:cNvSpPr/>
          <p:nvPr/>
        </p:nvSpPr>
        <p:spPr>
          <a:xfrm>
            <a:off x="782850" y="1331825"/>
            <a:ext cx="3422400" cy="18246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Sample IMU Testing</a:t>
            </a:r>
            <a:endParaRPr b="1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Configured SparkFun IMU 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Uploaded sample “mission code” with Arduino 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Specified data types to send </a:t>
            </a: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99"/>
          <p:cNvSpPr/>
          <p:nvPr/>
        </p:nvSpPr>
        <p:spPr>
          <a:xfrm>
            <a:off x="4938750" y="1331825"/>
            <a:ext cx="3010200" cy="18246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T Serif"/>
                <a:ea typeface="PT Serif"/>
                <a:cs typeface="PT Serif"/>
                <a:sym typeface="PT Serif"/>
              </a:rPr>
              <a:t>Full System Integration Testing</a:t>
            </a:r>
            <a:endParaRPr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IMU integrated onto Payload Board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Integration between IMU and GNU Radio with actual data and CCSDS formatting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99"/>
          <p:cNvSpPr/>
          <p:nvPr/>
        </p:nvSpPr>
        <p:spPr>
          <a:xfrm>
            <a:off x="2903100" y="3560100"/>
            <a:ext cx="3337800" cy="857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Functional Requirement 3.4</a:t>
            </a:r>
            <a:endParaRPr sz="1800" b="1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IMU shall generate rate telemetry during ascent and descent.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0" name="Google Shape;143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796" y="17764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521" y="24061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5871" y="2736644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p99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00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Structures</a:t>
            </a:r>
            <a:endParaRPr/>
          </a:p>
        </p:txBody>
      </p:sp>
      <p:sp>
        <p:nvSpPr>
          <p:cNvPr id="1439" name="Google Shape;1439;p100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1440" name="Google Shape;1440;p10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87</a:t>
            </a:fld>
            <a:endParaRPr/>
          </a:p>
        </p:txBody>
      </p:sp>
      <p:sp>
        <p:nvSpPr>
          <p:cNvPr id="1441" name="Google Shape;1441;p100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00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0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Test</a:t>
            </a:r>
            <a:endParaRPr/>
          </a:p>
        </p:txBody>
      </p:sp>
      <p:sp>
        <p:nvSpPr>
          <p:cNvPr id="1448" name="Google Shape;1448;p10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88</a:t>
            </a:fld>
            <a:endParaRPr/>
          </a:p>
        </p:txBody>
      </p:sp>
      <p:sp>
        <p:nvSpPr>
          <p:cNvPr id="1449" name="Google Shape;1449;p101"/>
          <p:cNvSpPr txBox="1"/>
          <p:nvPr/>
        </p:nvSpPr>
        <p:spPr>
          <a:xfrm>
            <a:off x="6024950" y="4658825"/>
            <a:ext cx="1805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T Serif"/>
                <a:ea typeface="PT Serif"/>
                <a:cs typeface="PT Serif"/>
                <a:sym typeface="PT Serif"/>
              </a:rPr>
              <a:t>Functional Requirement 3.2</a:t>
            </a:r>
            <a:endParaRPr sz="10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50" name="Google Shape;1450;p101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45720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Purpose:</a:t>
            </a:r>
            <a:endParaRPr b="1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Ensure component survivability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Equipment:</a:t>
            </a:r>
            <a:endParaRPr b="1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Ladder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Ruler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High speed camera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Facilities: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ITLL</a:t>
            </a:r>
            <a:endParaRPr/>
          </a:p>
        </p:txBody>
      </p:sp>
      <p:pic>
        <p:nvPicPr>
          <p:cNvPr id="1451" name="Google Shape;1451;p101" descr="Image result for high speed came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1456" flipH="1">
            <a:off x="4150075" y="3254351"/>
            <a:ext cx="1693350" cy="1252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2" name="Google Shape;1452;p101"/>
          <p:cNvGrpSpPr/>
          <p:nvPr/>
        </p:nvGrpSpPr>
        <p:grpSpPr>
          <a:xfrm>
            <a:off x="5431325" y="448000"/>
            <a:ext cx="3297450" cy="4210826"/>
            <a:chOff x="5431325" y="448000"/>
            <a:chExt cx="3297450" cy="4210826"/>
          </a:xfrm>
        </p:grpSpPr>
        <p:grpSp>
          <p:nvGrpSpPr>
            <p:cNvPr id="1453" name="Google Shape;1453;p101"/>
            <p:cNvGrpSpPr/>
            <p:nvPr/>
          </p:nvGrpSpPr>
          <p:grpSpPr>
            <a:xfrm>
              <a:off x="5431325" y="448000"/>
              <a:ext cx="3297450" cy="4210826"/>
              <a:chOff x="5431325" y="448000"/>
              <a:chExt cx="3297450" cy="4210826"/>
            </a:xfrm>
          </p:grpSpPr>
          <p:pic>
            <p:nvPicPr>
              <p:cNvPr id="1454" name="Google Shape;1454;p101"/>
              <p:cNvPicPr preferRelativeResize="0"/>
              <p:nvPr/>
            </p:nvPicPr>
            <p:blipFill rotWithShape="1">
              <a:blip r:embed="rId4">
                <a:alphaModFix/>
              </a:blip>
              <a:srcRect l="21301" t="79046" r="23541" b="8718"/>
              <a:stretch/>
            </p:blipFill>
            <p:spPr>
              <a:xfrm>
                <a:off x="5431325" y="4400325"/>
                <a:ext cx="2855898" cy="25850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455" name="Google Shape;1455;p101"/>
              <p:cNvCxnSpPr/>
              <p:nvPr/>
            </p:nvCxnSpPr>
            <p:spPr>
              <a:xfrm>
                <a:off x="8117625" y="678800"/>
                <a:ext cx="0" cy="3687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456" name="Google Shape;1456;p101"/>
              <p:cNvSpPr txBox="1"/>
              <p:nvPr/>
            </p:nvSpPr>
            <p:spPr>
              <a:xfrm>
                <a:off x="8063975" y="2248050"/>
                <a:ext cx="664800" cy="2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PT Serif"/>
                    <a:ea typeface="PT Serif"/>
                    <a:cs typeface="PT Serif"/>
                    <a:sym typeface="PT Serif"/>
                  </a:rPr>
                  <a:t>15 ft</a:t>
                </a:r>
                <a:endParaRPr sz="1200">
                  <a:latin typeface="PT Serif"/>
                  <a:ea typeface="PT Serif"/>
                  <a:cs typeface="PT Serif"/>
                  <a:sym typeface="PT Serif"/>
                </a:endParaRPr>
              </a:p>
            </p:txBody>
          </p:sp>
          <p:grpSp>
            <p:nvGrpSpPr>
              <p:cNvPr id="1457" name="Google Shape;1457;p101"/>
              <p:cNvGrpSpPr/>
              <p:nvPr/>
            </p:nvGrpSpPr>
            <p:grpSpPr>
              <a:xfrm>
                <a:off x="6332576" y="448000"/>
                <a:ext cx="1053374" cy="2093752"/>
                <a:chOff x="643263" y="2120525"/>
                <a:chExt cx="1053374" cy="2093752"/>
              </a:xfrm>
            </p:grpSpPr>
            <p:pic>
              <p:nvPicPr>
                <p:cNvPr id="1458" name="Google Shape;1458;p10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43263" y="2120525"/>
                  <a:ext cx="1053374" cy="18653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59" name="Google Shape;1459;p10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53846" y="2974077"/>
                  <a:ext cx="1032250" cy="1240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1460" name="Google Shape;1460;p101" descr="Image result for ruler"/>
            <p:cNvPicPr preferRelativeResize="0"/>
            <p:nvPr/>
          </p:nvPicPr>
          <p:blipFill rotWithShape="1">
            <a:blip r:embed="rId7">
              <a:alphaModFix/>
            </a:blip>
            <a:srcRect l="3127" t="39782" r="2967" b="39458"/>
            <a:stretch/>
          </p:blipFill>
          <p:spPr>
            <a:xfrm rot="-5400000">
              <a:off x="7322351" y="3764138"/>
              <a:ext cx="1051624" cy="232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1" name="Google Shape;1461;p101">
            <a:hlinkClick r:id="rId8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102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Whip Test</a:t>
            </a:r>
            <a:endParaRPr/>
          </a:p>
        </p:txBody>
      </p:sp>
      <p:sp>
        <p:nvSpPr>
          <p:cNvPr id="1467" name="Google Shape;1467;p10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89</a:t>
            </a:fld>
            <a:endParaRPr/>
          </a:p>
        </p:txBody>
      </p:sp>
      <p:sp>
        <p:nvSpPr>
          <p:cNvPr id="1468" name="Google Shape;1468;p102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45720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Purpose:</a:t>
            </a:r>
            <a:endParaRPr b="1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Comply with Gateway launch requirements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Equipment:</a:t>
            </a:r>
            <a:endParaRPr b="1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String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Mounting hardware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b="1"/>
              <a:t>Facilities: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□"/>
            </a:pPr>
            <a:r>
              <a:rPr lang="en"/>
              <a:t>Open space</a:t>
            </a:r>
            <a:endParaRPr/>
          </a:p>
        </p:txBody>
      </p:sp>
      <p:grpSp>
        <p:nvGrpSpPr>
          <p:cNvPr id="1469" name="Google Shape;1469;p102"/>
          <p:cNvGrpSpPr/>
          <p:nvPr/>
        </p:nvGrpSpPr>
        <p:grpSpPr>
          <a:xfrm>
            <a:off x="5279283" y="914400"/>
            <a:ext cx="3669645" cy="3200401"/>
            <a:chOff x="5279283" y="914400"/>
            <a:chExt cx="3669645" cy="3200401"/>
          </a:xfrm>
        </p:grpSpPr>
        <p:pic>
          <p:nvPicPr>
            <p:cNvPr id="1470" name="Google Shape;1470;p102" descr="Image result for stick figure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58000" y="914400"/>
              <a:ext cx="2090928" cy="3200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1" name="Google Shape;1471;p1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700000">
              <a:off x="5483559" y="2748669"/>
              <a:ext cx="712971" cy="8731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72" name="Google Shape;1472;p102"/>
            <p:cNvCxnSpPr/>
            <p:nvPr/>
          </p:nvCxnSpPr>
          <p:spPr>
            <a:xfrm rot="10800000" flipH="1">
              <a:off x="6145400" y="2342425"/>
              <a:ext cx="1093500" cy="543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102"/>
          <p:cNvSpPr txBox="1"/>
          <p:nvPr/>
        </p:nvSpPr>
        <p:spPr>
          <a:xfrm>
            <a:off x="6024950" y="4658825"/>
            <a:ext cx="18054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T Serif"/>
                <a:ea typeface="PT Serif"/>
                <a:cs typeface="PT Serif"/>
                <a:sym typeface="PT Serif"/>
              </a:rPr>
              <a:t>Functional Requirement 3</a:t>
            </a:r>
            <a:endParaRPr sz="1000"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474" name="Google Shape;1474;p102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1"/>
          <p:cNvGrpSpPr/>
          <p:nvPr/>
        </p:nvGrpSpPr>
        <p:grpSpPr>
          <a:xfrm>
            <a:off x="617900" y="613075"/>
            <a:ext cx="6991850" cy="3884799"/>
            <a:chOff x="617900" y="613075"/>
            <a:chExt cx="6991850" cy="3884799"/>
          </a:xfrm>
        </p:grpSpPr>
        <p:pic>
          <p:nvPicPr>
            <p:cNvPr id="258" name="Google Shape;258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7900" y="613075"/>
              <a:ext cx="6991850" cy="3884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21"/>
            <p:cNvSpPr/>
            <p:nvPr/>
          </p:nvSpPr>
          <p:spPr>
            <a:xfrm>
              <a:off x="4895850" y="3532000"/>
              <a:ext cx="379800" cy="1482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5282200" y="3532000"/>
              <a:ext cx="369600" cy="1482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Schedule</a:t>
            </a:r>
            <a:endParaRPr/>
          </a:p>
        </p:txBody>
      </p:sp>
      <p:sp>
        <p:nvSpPr>
          <p:cNvPr id="263" name="Google Shape;263;p21"/>
          <p:cNvSpPr/>
          <p:nvPr/>
        </p:nvSpPr>
        <p:spPr>
          <a:xfrm>
            <a:off x="637968" y="1782881"/>
            <a:ext cx="2326800" cy="640200"/>
          </a:xfrm>
          <a:prstGeom prst="rect">
            <a:avLst/>
          </a:prstGeom>
          <a:solidFill>
            <a:srgbClr val="B6D7A8">
              <a:alpha val="42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"/>
          <p:cNvSpPr/>
          <p:nvPr/>
        </p:nvSpPr>
        <p:spPr>
          <a:xfrm>
            <a:off x="636555" y="3838606"/>
            <a:ext cx="2326800" cy="640200"/>
          </a:xfrm>
          <a:prstGeom prst="rect">
            <a:avLst/>
          </a:prstGeom>
          <a:solidFill>
            <a:srgbClr val="B6D7A8">
              <a:alpha val="42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21"/>
          <p:cNvPicPr preferRelativeResize="0"/>
          <p:nvPr/>
        </p:nvPicPr>
        <p:blipFill rotWithShape="1">
          <a:blip r:embed="rId4">
            <a:alphaModFix/>
          </a:blip>
          <a:srcRect l="35974" t="24471" r="32120" b="52765"/>
          <a:stretch/>
        </p:blipFill>
        <p:spPr>
          <a:xfrm>
            <a:off x="6125650" y="1193651"/>
            <a:ext cx="2917325" cy="117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4579256" y="4505119"/>
            <a:ext cx="2718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Today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6150300" y="2501625"/>
            <a:ext cx="2873700" cy="540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6703988" y="2676825"/>
            <a:ext cx="883200" cy="1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Complete</a:t>
            </a:r>
            <a:endParaRPr sz="1200"/>
          </a:p>
        </p:txBody>
      </p:sp>
      <p:sp>
        <p:nvSpPr>
          <p:cNvPr id="269" name="Google Shape;269;p21"/>
          <p:cNvSpPr/>
          <p:nvPr/>
        </p:nvSpPr>
        <p:spPr>
          <a:xfrm>
            <a:off x="8046713" y="2676825"/>
            <a:ext cx="883200" cy="1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Behind</a:t>
            </a:r>
            <a:endParaRPr sz="1200"/>
          </a:p>
        </p:txBody>
      </p:sp>
      <p:sp>
        <p:nvSpPr>
          <p:cNvPr id="270" name="Google Shape;270;p21"/>
          <p:cNvSpPr/>
          <p:nvPr/>
        </p:nvSpPr>
        <p:spPr>
          <a:xfrm>
            <a:off x="6286100" y="2694975"/>
            <a:ext cx="376200" cy="1533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7628863" y="2694975"/>
            <a:ext cx="376200" cy="1533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21"/>
          <p:cNvGrpSpPr/>
          <p:nvPr/>
        </p:nvGrpSpPr>
        <p:grpSpPr>
          <a:xfrm>
            <a:off x="2964775" y="996576"/>
            <a:ext cx="2674850" cy="2854824"/>
            <a:chOff x="2964775" y="996576"/>
            <a:chExt cx="2674850" cy="2854824"/>
          </a:xfrm>
        </p:grpSpPr>
        <p:sp>
          <p:nvSpPr>
            <p:cNvPr id="273" name="Google Shape;273;p21"/>
            <p:cNvSpPr/>
            <p:nvPr/>
          </p:nvSpPr>
          <p:spPr>
            <a:xfrm>
              <a:off x="2964775" y="3370625"/>
              <a:ext cx="15366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2964775" y="996576"/>
              <a:ext cx="15366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3742200" y="1149875"/>
              <a:ext cx="11385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2964775" y="3048925"/>
              <a:ext cx="3762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2964775" y="2737750"/>
              <a:ext cx="11568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3345525" y="1629575"/>
              <a:ext cx="22941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3747724" y="1943825"/>
              <a:ext cx="7536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4123350" y="2109275"/>
              <a:ext cx="3762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3747725" y="2895625"/>
              <a:ext cx="3762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4123338" y="1782875"/>
              <a:ext cx="376200" cy="1533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4123338" y="2891075"/>
              <a:ext cx="376200" cy="1533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4508775" y="3048925"/>
              <a:ext cx="376200" cy="153300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2964775" y="1782875"/>
              <a:ext cx="11568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3733050" y="2423513"/>
              <a:ext cx="11568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4123350" y="1313075"/>
              <a:ext cx="3762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3747725" y="3531675"/>
              <a:ext cx="3762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3747725" y="3698100"/>
              <a:ext cx="1891800" cy="1533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90" name="Google Shape;290;p21"/>
          <p:cNvCxnSpPr/>
          <p:nvPr/>
        </p:nvCxnSpPr>
        <p:spPr>
          <a:xfrm>
            <a:off x="4579265" y="826944"/>
            <a:ext cx="0" cy="4059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91" name="Google Shape;291;p21"/>
          <p:cNvGrpSpPr/>
          <p:nvPr/>
        </p:nvGrpSpPr>
        <p:grpSpPr>
          <a:xfrm>
            <a:off x="3352752" y="3055873"/>
            <a:ext cx="763998" cy="148202"/>
            <a:chOff x="4895850" y="3532000"/>
            <a:chExt cx="763998" cy="148202"/>
          </a:xfrm>
        </p:grpSpPr>
        <p:sp>
          <p:nvSpPr>
            <p:cNvPr id="292" name="Google Shape;292;p21"/>
            <p:cNvSpPr/>
            <p:nvPr/>
          </p:nvSpPr>
          <p:spPr>
            <a:xfrm>
              <a:off x="4895850" y="3532000"/>
              <a:ext cx="379800" cy="1482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5283648" y="3532002"/>
              <a:ext cx="376200" cy="1482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21"/>
          <p:cNvSpPr/>
          <p:nvPr/>
        </p:nvSpPr>
        <p:spPr>
          <a:xfrm>
            <a:off x="4127606" y="3055873"/>
            <a:ext cx="369600" cy="148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0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90</a:t>
            </a:fld>
            <a:endParaRPr/>
          </a:p>
        </p:txBody>
      </p:sp>
      <p:sp>
        <p:nvSpPr>
          <p:cNvPr id="1480" name="Google Shape;1480;p103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Structures Testing</a:t>
            </a:r>
            <a:endParaRPr/>
          </a:p>
        </p:txBody>
      </p:sp>
      <p:sp>
        <p:nvSpPr>
          <p:cNvPr id="1481" name="Google Shape;1481;p103"/>
          <p:cNvSpPr/>
          <p:nvPr/>
        </p:nvSpPr>
        <p:spPr>
          <a:xfrm>
            <a:off x="6326875" y="2218246"/>
            <a:ext cx="27024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 Interpolation, Datasheets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2" name="Google Shape;1482;p103"/>
          <p:cNvGrpSpPr/>
          <p:nvPr/>
        </p:nvGrpSpPr>
        <p:grpSpPr>
          <a:xfrm>
            <a:off x="655638" y="3263325"/>
            <a:ext cx="5538975" cy="1211058"/>
            <a:chOff x="646225" y="731747"/>
            <a:chExt cx="5538975" cy="1145100"/>
          </a:xfrm>
        </p:grpSpPr>
        <p:sp>
          <p:nvSpPr>
            <p:cNvPr id="1483" name="Google Shape;1483;p103"/>
            <p:cNvSpPr/>
            <p:nvPr/>
          </p:nvSpPr>
          <p:spPr>
            <a:xfrm>
              <a:off x="646225" y="1088132"/>
              <a:ext cx="1371600" cy="4323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Whip Test </a:t>
              </a:r>
              <a:endParaRPr/>
            </a:p>
          </p:txBody>
        </p:sp>
        <p:sp>
          <p:nvSpPr>
            <p:cNvPr id="1484" name="Google Shape;1484;p103"/>
            <p:cNvSpPr/>
            <p:nvPr/>
          </p:nvSpPr>
          <p:spPr>
            <a:xfrm>
              <a:off x="2061362" y="1128329"/>
              <a:ext cx="14289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03"/>
            <p:cNvSpPr/>
            <p:nvPr/>
          </p:nvSpPr>
          <p:spPr>
            <a:xfrm>
              <a:off x="3530200" y="731747"/>
              <a:ext cx="2655000" cy="11451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ThinSat remains attached to flight string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86" name="Google Shape;1486;p103"/>
          <p:cNvGrpSpPr/>
          <p:nvPr/>
        </p:nvGrpSpPr>
        <p:grpSpPr>
          <a:xfrm>
            <a:off x="655650" y="1003050"/>
            <a:ext cx="5529550" cy="1211058"/>
            <a:chOff x="655650" y="731747"/>
            <a:chExt cx="5529550" cy="1145100"/>
          </a:xfrm>
        </p:grpSpPr>
        <p:sp>
          <p:nvSpPr>
            <p:cNvPr id="1487" name="Google Shape;1487;p103"/>
            <p:cNvSpPr/>
            <p:nvPr/>
          </p:nvSpPr>
          <p:spPr>
            <a:xfrm>
              <a:off x="655650" y="1088144"/>
              <a:ext cx="1371600" cy="4323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Drop Test</a:t>
              </a:r>
              <a:endParaRPr sz="1300"/>
            </a:p>
          </p:txBody>
        </p:sp>
        <p:sp>
          <p:nvSpPr>
            <p:cNvPr id="1488" name="Google Shape;1488;p103"/>
            <p:cNvSpPr/>
            <p:nvPr/>
          </p:nvSpPr>
          <p:spPr>
            <a:xfrm>
              <a:off x="2069638" y="1128329"/>
              <a:ext cx="14229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03"/>
            <p:cNvSpPr/>
            <p:nvPr/>
          </p:nvSpPr>
          <p:spPr>
            <a:xfrm>
              <a:off x="3530200" y="731747"/>
              <a:ext cx="2655000" cy="11451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Components do not break free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Minimal damage to the frame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490" name="Google Shape;1490;p103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04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 Animation</a:t>
            </a:r>
            <a:endParaRPr/>
          </a:p>
        </p:txBody>
      </p:sp>
      <p:sp>
        <p:nvSpPr>
          <p:cNvPr id="1496" name="Google Shape;1496;p10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91</a:t>
            </a:fld>
            <a:endParaRPr/>
          </a:p>
        </p:txBody>
      </p:sp>
      <p:sp>
        <p:nvSpPr>
          <p:cNvPr id="1498" name="Google Shape;1498;p104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ThinSat_Assembly">
            <a:hlinkClick r:id="" action="ppaction://media"/>
            <a:extLst>
              <a:ext uri="{FF2B5EF4-FFF2-40B4-BE49-F238E27FC236}">
                <a16:creationId xmlns:a16="http://schemas.microsoft.com/office/drawing/2014/main" id="{8437A0F9-CB4D-4839-97C6-364E84D7E5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6959" y="922770"/>
            <a:ext cx="6710082" cy="3297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05"/>
          <p:cNvSpPr txBox="1">
            <a:spLocks noGrp="1"/>
          </p:cNvSpPr>
          <p:nvPr>
            <p:ph type="ctrTitle"/>
          </p:nvPr>
        </p:nvSpPr>
        <p:spPr>
          <a:xfrm>
            <a:off x="2600500" y="2040544"/>
            <a:ext cx="585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Thermal</a:t>
            </a:r>
            <a:endParaRPr/>
          </a:p>
        </p:txBody>
      </p:sp>
      <p:sp>
        <p:nvSpPr>
          <p:cNvPr id="1504" name="Google Shape;1504;p105"/>
          <p:cNvSpPr txBox="1">
            <a:spLocks noGrp="1"/>
          </p:cNvSpPr>
          <p:nvPr>
            <p:ph type="subTitle" idx="1"/>
          </p:nvPr>
        </p:nvSpPr>
        <p:spPr>
          <a:xfrm>
            <a:off x="2600400" y="3182963"/>
            <a:ext cx="5857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1505" name="Google Shape;1505;p10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92</a:t>
            </a:fld>
            <a:endParaRPr/>
          </a:p>
        </p:txBody>
      </p:sp>
      <p:sp>
        <p:nvSpPr>
          <p:cNvPr id="1506" name="Google Shape;1506;p105">
            <a:hlinkClick r:id="" action="ppaction://noaction"/>
          </p:cNvPr>
          <p:cNvSpPr/>
          <p:nvPr/>
        </p:nvSpPr>
        <p:spPr>
          <a:xfrm>
            <a:off x="0" y="25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05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06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Thermal Testing</a:t>
            </a:r>
            <a:endParaRPr/>
          </a:p>
        </p:txBody>
      </p:sp>
      <p:sp>
        <p:nvSpPr>
          <p:cNvPr id="1513" name="Google Shape;1513;p10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93</a:t>
            </a:fld>
            <a:endParaRPr/>
          </a:p>
        </p:txBody>
      </p:sp>
      <p:sp>
        <p:nvSpPr>
          <p:cNvPr id="1514" name="Google Shape;1514;p106"/>
          <p:cNvSpPr/>
          <p:nvPr/>
        </p:nvSpPr>
        <p:spPr>
          <a:xfrm>
            <a:off x="262000" y="762725"/>
            <a:ext cx="22587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Preliminary Thermal Modeling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Steady-State 1D Model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Baseline Test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06"/>
          <p:cNvSpPr/>
          <p:nvPr/>
        </p:nvSpPr>
        <p:spPr>
          <a:xfrm>
            <a:off x="3432438" y="762725"/>
            <a:ext cx="22587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Cold Testing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Cold Test #2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Cold Test #3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6" name="Google Shape;1516;p106"/>
          <p:cNvSpPr/>
          <p:nvPr/>
        </p:nvSpPr>
        <p:spPr>
          <a:xfrm>
            <a:off x="6602900" y="762725"/>
            <a:ext cx="2258700" cy="2337000"/>
          </a:xfrm>
          <a:prstGeom prst="rect">
            <a:avLst/>
          </a:prstGeom>
          <a:solidFill>
            <a:srgbClr val="6FA8D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Integration Testing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Fully Integrated Thermal Test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06"/>
          <p:cNvSpPr/>
          <p:nvPr/>
        </p:nvSpPr>
        <p:spPr>
          <a:xfrm>
            <a:off x="2609825" y="158412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06"/>
          <p:cNvSpPr/>
          <p:nvPr/>
        </p:nvSpPr>
        <p:spPr>
          <a:xfrm>
            <a:off x="5780275" y="1584125"/>
            <a:ext cx="733500" cy="69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06"/>
          <p:cNvSpPr/>
          <p:nvPr/>
        </p:nvSpPr>
        <p:spPr>
          <a:xfrm>
            <a:off x="2372850" y="3837300"/>
            <a:ext cx="4398300" cy="973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</a:rPr>
              <a:t>Functional Requirement 3:</a:t>
            </a:r>
            <a:endParaRPr sz="1800" b="1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The payload shall survive and operate in the environment during all stages of the balloon flight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0" name="Google Shape;1520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871" y="146046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696" y="16934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771" y="122751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p106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0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94</a:t>
            </a:fld>
            <a:endParaRPr/>
          </a:p>
        </p:txBody>
      </p:sp>
      <p:sp>
        <p:nvSpPr>
          <p:cNvPr id="1529" name="Google Shape;1529;p107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Thermal Testing</a:t>
            </a:r>
            <a:endParaRPr/>
          </a:p>
        </p:txBody>
      </p:sp>
      <p:sp>
        <p:nvSpPr>
          <p:cNvPr id="1530" name="Google Shape;1530;p107"/>
          <p:cNvSpPr/>
          <p:nvPr/>
        </p:nvSpPr>
        <p:spPr>
          <a:xfrm>
            <a:off x="6358025" y="1003075"/>
            <a:ext cx="27024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Thermal Test, Datasheets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1" name="Google Shape;1531;p107"/>
          <p:cNvGrpSpPr/>
          <p:nvPr/>
        </p:nvGrpSpPr>
        <p:grpSpPr>
          <a:xfrm>
            <a:off x="185800" y="3242150"/>
            <a:ext cx="5999400" cy="1211058"/>
            <a:chOff x="185800" y="731747"/>
            <a:chExt cx="5999400" cy="1145100"/>
          </a:xfrm>
        </p:grpSpPr>
        <p:sp>
          <p:nvSpPr>
            <p:cNvPr id="1532" name="Google Shape;1532;p107"/>
            <p:cNvSpPr/>
            <p:nvPr/>
          </p:nvSpPr>
          <p:spPr>
            <a:xfrm>
              <a:off x="185800" y="803821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Cold Test #2 </a:t>
              </a:r>
              <a:endParaRPr/>
            </a:p>
          </p:txBody>
        </p:sp>
        <p:sp>
          <p:nvSpPr>
            <p:cNvPr id="1533" name="Google Shape;1533;p107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07"/>
            <p:cNvSpPr/>
            <p:nvPr/>
          </p:nvSpPr>
          <p:spPr>
            <a:xfrm>
              <a:off x="3530200" y="731747"/>
              <a:ext cx="2655000" cy="11451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Maintain nominal operating temperatures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Characterize hot and cold areas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35" name="Google Shape;1535;p107"/>
          <p:cNvGrpSpPr/>
          <p:nvPr/>
        </p:nvGrpSpPr>
        <p:grpSpPr>
          <a:xfrm>
            <a:off x="185800" y="1003050"/>
            <a:ext cx="5999400" cy="1211058"/>
            <a:chOff x="185800" y="731747"/>
            <a:chExt cx="5999400" cy="1145100"/>
          </a:xfrm>
        </p:grpSpPr>
        <p:sp>
          <p:nvSpPr>
            <p:cNvPr id="1536" name="Google Shape;1536;p107"/>
            <p:cNvSpPr/>
            <p:nvPr/>
          </p:nvSpPr>
          <p:spPr>
            <a:xfrm>
              <a:off x="185800" y="803821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/>
                <a:t>Baseline Cold Test</a:t>
              </a:r>
              <a:endParaRPr sz="1300"/>
            </a:p>
          </p:txBody>
        </p:sp>
        <p:sp>
          <p:nvSpPr>
            <p:cNvPr id="1537" name="Google Shape;1537;p107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7"/>
            <p:cNvSpPr/>
            <p:nvPr/>
          </p:nvSpPr>
          <p:spPr>
            <a:xfrm>
              <a:off x="3530200" y="731747"/>
              <a:ext cx="2655000" cy="11451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Maintain nominal operating temperatures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Obtain baseline data for future tests</a:t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539" name="Google Shape;1539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396" y="123886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246" y="123886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746" y="1728744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196" y="34982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2246" y="3553219"/>
            <a:ext cx="232950" cy="2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371" y="396866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107">
            <a:hlinkClick r:id="rId4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10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95</a:t>
            </a:fld>
            <a:endParaRPr/>
          </a:p>
        </p:txBody>
      </p:sp>
      <p:sp>
        <p:nvSpPr>
          <p:cNvPr id="1551" name="Google Shape;1551;p108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Thermal Testing</a:t>
            </a:r>
            <a:endParaRPr/>
          </a:p>
        </p:txBody>
      </p:sp>
      <p:grpSp>
        <p:nvGrpSpPr>
          <p:cNvPr id="1552" name="Google Shape;1552;p108"/>
          <p:cNvGrpSpPr/>
          <p:nvPr/>
        </p:nvGrpSpPr>
        <p:grpSpPr>
          <a:xfrm>
            <a:off x="185800" y="974350"/>
            <a:ext cx="5999400" cy="1184249"/>
            <a:chOff x="185800" y="747078"/>
            <a:chExt cx="5999400" cy="881400"/>
          </a:xfrm>
        </p:grpSpPr>
        <p:sp>
          <p:nvSpPr>
            <p:cNvPr id="1553" name="Google Shape;1553;p108"/>
            <p:cNvSpPr/>
            <p:nvPr/>
          </p:nvSpPr>
          <p:spPr>
            <a:xfrm>
              <a:off x="185800" y="803821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Cold Test #3</a:t>
              </a:r>
              <a:endParaRPr/>
            </a:p>
          </p:txBody>
        </p:sp>
        <p:sp>
          <p:nvSpPr>
            <p:cNvPr id="1554" name="Google Shape;1554;p108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8"/>
            <p:cNvSpPr/>
            <p:nvPr/>
          </p:nvSpPr>
          <p:spPr>
            <a:xfrm>
              <a:off x="3530200" y="747078"/>
              <a:ext cx="2655000" cy="8814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Confirm Cold Test #2 Results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Battery state of charge test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556" name="Google Shape;1556;p108"/>
          <p:cNvGrpSpPr/>
          <p:nvPr/>
        </p:nvGrpSpPr>
        <p:grpSpPr>
          <a:xfrm>
            <a:off x="185800" y="3178075"/>
            <a:ext cx="5999400" cy="1380952"/>
            <a:chOff x="185800" y="690365"/>
            <a:chExt cx="5999400" cy="1027800"/>
          </a:xfrm>
        </p:grpSpPr>
        <p:sp>
          <p:nvSpPr>
            <p:cNvPr id="1557" name="Google Shape;1557;p108"/>
            <p:cNvSpPr/>
            <p:nvPr/>
          </p:nvSpPr>
          <p:spPr>
            <a:xfrm>
              <a:off x="185800" y="803821"/>
              <a:ext cx="1841400" cy="5685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Fully System Thermal Test</a:t>
              </a:r>
              <a:endParaRPr/>
            </a:p>
          </p:txBody>
        </p:sp>
        <p:sp>
          <p:nvSpPr>
            <p:cNvPr id="1558" name="Google Shape;1558;p108"/>
            <p:cNvSpPr/>
            <p:nvPr/>
          </p:nvSpPr>
          <p:spPr>
            <a:xfrm>
              <a:off x="2027200" y="967775"/>
              <a:ext cx="1503000" cy="351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8"/>
            <p:cNvSpPr/>
            <p:nvPr/>
          </p:nvSpPr>
          <p:spPr>
            <a:xfrm>
              <a:off x="3530200" y="690365"/>
              <a:ext cx="2655000" cy="1027800"/>
            </a:xfrm>
            <a:prstGeom prst="rect">
              <a:avLst/>
            </a:prstGeom>
            <a:solidFill>
              <a:srgbClr val="6FA8DC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Thermal day in the life test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Battery state of charge test</a:t>
              </a:r>
              <a:endParaRPr>
                <a:solidFill>
                  <a:schemeClr val="dk1"/>
                </a:solidFill>
              </a:endParaRPr>
            </a:p>
            <a:p>
              <a:pPr marL="457200" lvl="0" indent="-317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Char char="●"/>
              </a:pPr>
              <a:r>
                <a:rPr lang="en">
                  <a:solidFill>
                    <a:schemeClr val="dk1"/>
                  </a:solidFill>
                </a:rPr>
                <a:t>Component thermal monitoring</a:t>
              </a:r>
              <a:endParaRPr>
                <a:solidFill>
                  <a:schemeClr val="dk1"/>
                </a:solidFill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560" name="Google Shape;1560;p108"/>
          <p:cNvSpPr/>
          <p:nvPr/>
        </p:nvSpPr>
        <p:spPr>
          <a:xfrm>
            <a:off x="6338525" y="974350"/>
            <a:ext cx="2702400" cy="103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Thermal Test, Datasheets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08">
            <a:hlinkClick r:id="rId3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10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96</a:t>
            </a:fld>
            <a:endParaRPr/>
          </a:p>
        </p:txBody>
      </p:sp>
      <p:sp>
        <p:nvSpPr>
          <p:cNvPr id="1567" name="Google Shape;1567;p109"/>
          <p:cNvSpPr txBox="1">
            <a:spLocks noGrp="1"/>
          </p:cNvSpPr>
          <p:nvPr>
            <p:ph type="body" idx="2"/>
          </p:nvPr>
        </p:nvSpPr>
        <p:spPr>
          <a:xfrm>
            <a:off x="802125" y="848738"/>
            <a:ext cx="3644400" cy="31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erif"/>
              <a:buChar char="○"/>
            </a:pPr>
            <a:r>
              <a:rPr lang="en" sz="1600"/>
              <a:t>Steady State, 1D Thermal Model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PT Serif"/>
              <a:buChar char="○"/>
            </a:pPr>
            <a:r>
              <a:rPr lang="en" sz="1600"/>
              <a:t>Accounts for radiation, convection, conduction (</a:t>
            </a:r>
            <a:r>
              <a:rPr lang="en" sz="1600" i="1"/>
              <a:t>with insulation</a:t>
            </a:r>
            <a:r>
              <a:rPr lang="en" sz="1600"/>
              <a:t>)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PT Serif"/>
              <a:buChar char="○"/>
            </a:pPr>
            <a:r>
              <a:rPr lang="en" sz="1600"/>
              <a:t>Does not account for sun loading or Earth’s albedo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PT Serif"/>
              <a:buChar char="○"/>
            </a:pPr>
            <a:r>
              <a:rPr lang="en" sz="1600"/>
              <a:t>Insulation required for above-nominal operating temperatures of both the payload and the SDR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109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Thermal Modeling</a:t>
            </a:r>
            <a:endParaRPr/>
          </a:p>
        </p:txBody>
      </p:sp>
      <p:pic>
        <p:nvPicPr>
          <p:cNvPr id="1569" name="Google Shape;1569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949" y="4235900"/>
            <a:ext cx="2623913" cy="6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p109"/>
          <p:cNvPicPr preferRelativeResize="0"/>
          <p:nvPr/>
        </p:nvPicPr>
        <p:blipFill rotWithShape="1">
          <a:blip r:embed="rId4">
            <a:alphaModFix/>
          </a:blip>
          <a:srcRect l="2804" r="4336"/>
          <a:stretch/>
        </p:blipFill>
        <p:spPr>
          <a:xfrm>
            <a:off x="4446525" y="613075"/>
            <a:ext cx="4485426" cy="362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1" name="Google Shape;1571;p109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97</a:t>
            </a:fld>
            <a:endParaRPr/>
          </a:p>
        </p:txBody>
      </p:sp>
      <p:sp>
        <p:nvSpPr>
          <p:cNvPr id="1577" name="Google Shape;1577;p110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Thermal Modeling</a:t>
            </a:r>
            <a:endParaRPr/>
          </a:p>
        </p:txBody>
      </p:sp>
      <p:pic>
        <p:nvPicPr>
          <p:cNvPr id="1578" name="Google Shape;1578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462" y="613063"/>
            <a:ext cx="4385774" cy="328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9" name="Google Shape;1579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5573" y="3852700"/>
            <a:ext cx="3112875" cy="107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1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462" y="631675"/>
            <a:ext cx="4180376" cy="313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1" name="Google Shape;1581;p110">
            <a:hlinkClick r:id="rId6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11"/>
          <p:cNvSpPr txBox="1">
            <a:spLocks noGrp="1"/>
          </p:cNvSpPr>
          <p:nvPr>
            <p:ph type="sldNum" idx="12"/>
          </p:nvPr>
        </p:nvSpPr>
        <p:spPr>
          <a:xfrm>
            <a:off x="8485961" y="4716139"/>
            <a:ext cx="6195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98</a:t>
            </a:fld>
            <a:endParaRPr/>
          </a:p>
        </p:txBody>
      </p:sp>
      <p:sp>
        <p:nvSpPr>
          <p:cNvPr id="1587" name="Google Shape;1587;p111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Test</a:t>
            </a:r>
            <a:endParaRPr/>
          </a:p>
        </p:txBody>
      </p:sp>
      <p:sp>
        <p:nvSpPr>
          <p:cNvPr id="1588" name="Google Shape;1588;p111"/>
          <p:cNvSpPr txBox="1">
            <a:spLocks noGrp="1"/>
          </p:cNvSpPr>
          <p:nvPr>
            <p:ph type="body" idx="4294967295"/>
          </p:nvPr>
        </p:nvSpPr>
        <p:spPr>
          <a:xfrm>
            <a:off x="356300" y="1648325"/>
            <a:ext cx="4123800" cy="2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Control Test</a:t>
            </a:r>
            <a:r>
              <a:rPr lang="en" sz="1200"/>
              <a:t>: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□"/>
            </a:pPr>
            <a:r>
              <a:rPr lang="en" sz="1200"/>
              <a:t>No insulation, acrylic backing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Insulation Test</a:t>
            </a:r>
            <a:r>
              <a:rPr lang="en" sz="1200"/>
              <a:t>: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□"/>
            </a:pPr>
            <a:r>
              <a:rPr lang="en" sz="1200"/>
              <a:t>3/16 inch polystyrene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Test Conditions:</a:t>
            </a:r>
            <a:endParaRPr sz="1200" b="1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□"/>
            </a:pPr>
            <a:r>
              <a:rPr lang="en" sz="1200"/>
              <a:t>Dry ice inside cooler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□"/>
            </a:pPr>
            <a:r>
              <a:rPr lang="en" sz="1200"/>
              <a:t>Ambient temperature of -60°C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□"/>
            </a:pPr>
            <a:r>
              <a:rPr lang="en" sz="1200"/>
              <a:t>No direct contact between dry ice and test specimen.</a:t>
            </a:r>
            <a:endParaRPr sz="1200"/>
          </a:p>
        </p:txBody>
      </p:sp>
      <p:pic>
        <p:nvPicPr>
          <p:cNvPr id="1589" name="Google Shape;1589;p111"/>
          <p:cNvPicPr preferRelativeResize="0"/>
          <p:nvPr/>
        </p:nvPicPr>
        <p:blipFill rotWithShape="1">
          <a:blip r:embed="rId3">
            <a:alphaModFix/>
          </a:blip>
          <a:srcRect t="13018" b="16613"/>
          <a:stretch/>
        </p:blipFill>
        <p:spPr>
          <a:xfrm>
            <a:off x="4831776" y="846374"/>
            <a:ext cx="3876004" cy="31239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0" name="Google Shape;1590;p111"/>
          <p:cNvCxnSpPr/>
          <p:nvPr/>
        </p:nvCxnSpPr>
        <p:spPr>
          <a:xfrm rot="10800000">
            <a:off x="7076411" y="1750475"/>
            <a:ext cx="784500" cy="2380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1" name="Google Shape;1591;p111"/>
          <p:cNvCxnSpPr/>
          <p:nvPr/>
        </p:nvCxnSpPr>
        <p:spPr>
          <a:xfrm rot="10800000">
            <a:off x="6362539" y="2181020"/>
            <a:ext cx="1481700" cy="1966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2" name="Google Shape;1592;p111"/>
          <p:cNvSpPr txBox="1"/>
          <p:nvPr/>
        </p:nvSpPr>
        <p:spPr>
          <a:xfrm>
            <a:off x="7671923" y="4096031"/>
            <a:ext cx="18318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Power Resistors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cxnSp>
        <p:nvCxnSpPr>
          <p:cNvPr id="1593" name="Google Shape;1593;p111"/>
          <p:cNvCxnSpPr/>
          <p:nvPr/>
        </p:nvCxnSpPr>
        <p:spPr>
          <a:xfrm rot="10800000" flipH="1">
            <a:off x="6226206" y="2702045"/>
            <a:ext cx="136500" cy="1602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4" name="Google Shape;1594;p111"/>
          <p:cNvSpPr txBox="1"/>
          <p:nvPr/>
        </p:nvSpPr>
        <p:spPr>
          <a:xfrm>
            <a:off x="5792515" y="4248059"/>
            <a:ext cx="16515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erif"/>
                <a:ea typeface="PT Serif"/>
                <a:cs typeface="PT Serif"/>
                <a:sym typeface="PT Serif"/>
              </a:rPr>
              <a:t>Thermocouples</a:t>
            </a:r>
            <a:endParaRPr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1595" name="Google Shape;1595;p111"/>
          <p:cNvSpPr/>
          <p:nvPr/>
        </p:nvSpPr>
        <p:spPr>
          <a:xfrm>
            <a:off x="2335450" y="4252400"/>
            <a:ext cx="2681400" cy="744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Models Verified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Effect of Insulation on Temperature (Preliminary Model)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11"/>
          <p:cNvSpPr/>
          <p:nvPr/>
        </p:nvSpPr>
        <p:spPr>
          <a:xfrm>
            <a:off x="104050" y="4255500"/>
            <a:ext cx="2122800" cy="744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Test Status</a:t>
            </a:r>
            <a:endParaRPr b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</a:t>
            </a:r>
            <a:endParaRPr/>
          </a:p>
        </p:txBody>
      </p:sp>
      <p:sp>
        <p:nvSpPr>
          <p:cNvPr id="1597" name="Google Shape;1597;p111"/>
          <p:cNvSpPr txBox="1">
            <a:spLocks noGrp="1"/>
          </p:cNvSpPr>
          <p:nvPr>
            <p:ph type="body" idx="4294967295"/>
          </p:nvPr>
        </p:nvSpPr>
        <p:spPr>
          <a:xfrm>
            <a:off x="229701" y="613075"/>
            <a:ext cx="4377000" cy="833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Relevant Design Requirement:</a:t>
            </a:r>
            <a:endParaRPr sz="1200" b="1"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 payload shall be able to withstand the ambient temperature range of flight (-56°C, 38°C)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1598" name="Google Shape;1598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121" y="4590419"/>
            <a:ext cx="232950" cy="2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9" name="Google Shape;1599;p111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99</a:t>
            </a:fld>
            <a:endParaRPr/>
          </a:p>
        </p:txBody>
      </p:sp>
      <p:sp>
        <p:nvSpPr>
          <p:cNvPr id="1605" name="Google Shape;1605;p112"/>
          <p:cNvSpPr txBox="1">
            <a:spLocks noGrp="1"/>
          </p:cNvSpPr>
          <p:nvPr>
            <p:ph type="title"/>
          </p:nvPr>
        </p:nvSpPr>
        <p:spPr>
          <a:xfrm>
            <a:off x="2027250" y="155875"/>
            <a:ext cx="5089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Test</a:t>
            </a:r>
            <a:endParaRPr/>
          </a:p>
        </p:txBody>
      </p:sp>
      <p:pic>
        <p:nvPicPr>
          <p:cNvPr id="1606" name="Google Shape;1606;p112"/>
          <p:cNvPicPr preferRelativeResize="0"/>
          <p:nvPr/>
        </p:nvPicPr>
        <p:blipFill rotWithShape="1">
          <a:blip r:embed="rId3">
            <a:alphaModFix/>
          </a:blip>
          <a:srcRect l="4922" r="4922"/>
          <a:stretch/>
        </p:blipFill>
        <p:spPr>
          <a:xfrm>
            <a:off x="4716175" y="901075"/>
            <a:ext cx="4060749" cy="33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7" name="Google Shape;1607;p112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12">
            <a:hlinkClick r:id="" action="ppaction://noaction"/>
          </p:cNvPr>
          <p:cNvSpPr/>
          <p:nvPr/>
        </p:nvSpPr>
        <p:spPr>
          <a:xfrm>
            <a:off x="0" y="0"/>
            <a:ext cx="9144000" cy="94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9" name="Google Shape;1609;p112"/>
          <p:cNvPicPr preferRelativeResize="0"/>
          <p:nvPr/>
        </p:nvPicPr>
        <p:blipFill rotWithShape="1">
          <a:blip r:embed="rId4">
            <a:alphaModFix/>
          </a:blip>
          <a:srcRect r="7028"/>
          <a:stretch/>
        </p:blipFill>
        <p:spPr>
          <a:xfrm>
            <a:off x="204800" y="1040900"/>
            <a:ext cx="4167302" cy="3392353"/>
          </a:xfrm>
          <a:prstGeom prst="rect">
            <a:avLst/>
          </a:prstGeom>
          <a:noFill/>
          <a:ln>
            <a:noFill/>
          </a:ln>
        </p:spPr>
      </p:pic>
      <p:sp>
        <p:nvSpPr>
          <p:cNvPr id="1610" name="Google Shape;1610;p112"/>
          <p:cNvSpPr/>
          <p:nvPr/>
        </p:nvSpPr>
        <p:spPr>
          <a:xfrm>
            <a:off x="354050" y="3440194"/>
            <a:ext cx="1675500" cy="833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11" name="Google Shape;1611;p112"/>
          <p:cNvCxnSpPr/>
          <p:nvPr/>
        </p:nvCxnSpPr>
        <p:spPr>
          <a:xfrm>
            <a:off x="4429875" y="613075"/>
            <a:ext cx="0" cy="424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2" name="Google Shape;1612;p112">
            <a:hlinkClick r:id="rId5" action="ppaction://hlinksldjump"/>
          </p:cNvPr>
          <p:cNvSpPr/>
          <p:nvPr/>
        </p:nvSpPr>
        <p:spPr>
          <a:xfrm>
            <a:off x="0" y="0"/>
            <a:ext cx="9144000" cy="7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trice template">
  <a:themeElements>
    <a:clrScheme name="Custom 347">
      <a:dk1>
        <a:srgbClr val="000000"/>
      </a:dk1>
      <a:lt1>
        <a:srgbClr val="FFFFFF"/>
      </a:lt1>
      <a:dk2>
        <a:srgbClr val="565A5C"/>
      </a:dk2>
      <a:lt2>
        <a:srgbClr val="A2A4A3"/>
      </a:lt2>
      <a:accent1>
        <a:srgbClr val="3A81BA"/>
      </a:accent1>
      <a:accent2>
        <a:srgbClr val="CFB87C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5717</Words>
  <Application>Microsoft Office PowerPoint</Application>
  <PresentationFormat>On-screen Show (16:9)</PresentationFormat>
  <Paragraphs>1493</Paragraphs>
  <Slides>110</Slides>
  <Notes>110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4" baseType="lpstr">
      <vt:lpstr>PT Serif</vt:lpstr>
      <vt:lpstr>Arial</vt:lpstr>
      <vt:lpstr>Helvetica Neue</vt:lpstr>
      <vt:lpstr>Beatrice template</vt:lpstr>
      <vt:lpstr>Test Readiness Review</vt:lpstr>
      <vt:lpstr>Project Overview</vt:lpstr>
      <vt:lpstr>Project Objectives</vt:lpstr>
      <vt:lpstr>PowerPoint Presentation</vt:lpstr>
      <vt:lpstr>FBD and Data Flow</vt:lpstr>
      <vt:lpstr>Satellite Model</vt:lpstr>
      <vt:lpstr>Schedule</vt:lpstr>
      <vt:lpstr>MSR Updates - FSW Schedule</vt:lpstr>
      <vt:lpstr>Testing Schedule</vt:lpstr>
      <vt:lpstr>Test Readiness</vt:lpstr>
      <vt:lpstr>Testing Pyramid</vt:lpstr>
      <vt:lpstr>Testing Pyramid</vt:lpstr>
      <vt:lpstr>Testing Pyramid</vt:lpstr>
      <vt:lpstr>COMM Hardware Testing</vt:lpstr>
      <vt:lpstr>Component Testing</vt:lpstr>
      <vt:lpstr>Component Testing</vt:lpstr>
      <vt:lpstr>Component Testing</vt:lpstr>
      <vt:lpstr>Short Range Testing</vt:lpstr>
      <vt:lpstr>Long Range Testing</vt:lpstr>
      <vt:lpstr>Full System Verification Test</vt:lpstr>
      <vt:lpstr>Budget</vt:lpstr>
      <vt:lpstr>Financials by Acquisition Status</vt:lpstr>
      <vt:lpstr>Financials by Subsystem </vt:lpstr>
      <vt:lpstr>Test Review</vt:lpstr>
      <vt:lpstr>Testing Pyramid</vt:lpstr>
      <vt:lpstr>Questions?</vt:lpstr>
      <vt:lpstr>Backup</vt:lpstr>
      <vt:lpstr>Main Table of Contents</vt:lpstr>
      <vt:lpstr>Backup Table of Contents</vt:lpstr>
      <vt:lpstr>Systems</vt:lpstr>
      <vt:lpstr>Levels of Project Success</vt:lpstr>
      <vt:lpstr>Updates Since MSR</vt:lpstr>
      <vt:lpstr>KubOS FSW Margin</vt:lpstr>
      <vt:lpstr>Top Level Testing Risks</vt:lpstr>
      <vt:lpstr>Communications Hardware</vt:lpstr>
      <vt:lpstr>LNA Gain Testing Plot</vt:lpstr>
      <vt:lpstr>Component Testing</vt:lpstr>
      <vt:lpstr>Communications Final Verification</vt:lpstr>
      <vt:lpstr>Communications Software</vt:lpstr>
      <vt:lpstr>Communications Software Testing</vt:lpstr>
      <vt:lpstr>KubOS Flight Software</vt:lpstr>
      <vt:lpstr>FSW  Testing</vt:lpstr>
      <vt:lpstr>FSW Testing</vt:lpstr>
      <vt:lpstr>FSW IMU Testing</vt:lpstr>
      <vt:lpstr>FSW IMU Testing</vt:lpstr>
      <vt:lpstr>Parse IMU Data from XBus</vt:lpstr>
      <vt:lpstr>Storing data in DB</vt:lpstr>
      <vt:lpstr>Sample UDP Packet across Beaglebone</vt:lpstr>
      <vt:lpstr>CCSDS Packet Formatting</vt:lpstr>
      <vt:lpstr>Ground Software</vt:lpstr>
      <vt:lpstr>GSW Command Testing</vt:lpstr>
      <vt:lpstr>GSW Command Component Testing</vt:lpstr>
      <vt:lpstr>GSW Command Tests</vt:lpstr>
      <vt:lpstr>GSW Telemetry Testing</vt:lpstr>
      <vt:lpstr>GSW Telemetry Component Testing</vt:lpstr>
      <vt:lpstr>GSW Telemetry Tests</vt:lpstr>
      <vt:lpstr>GSW Telemetry Tests</vt:lpstr>
      <vt:lpstr>Payload Board</vt:lpstr>
      <vt:lpstr>Payload Board Testing</vt:lpstr>
      <vt:lpstr>Manufacturing Tests</vt:lpstr>
      <vt:lpstr>Software-Defined Testing</vt:lpstr>
      <vt:lpstr>Power</vt:lpstr>
      <vt:lpstr>Power System Testing</vt:lpstr>
      <vt:lpstr>Cold Testing</vt:lpstr>
      <vt:lpstr>Cold Test #2</vt:lpstr>
      <vt:lpstr>Cold Test #3</vt:lpstr>
      <vt:lpstr>Component Testing</vt:lpstr>
      <vt:lpstr>Battery Characterization Test Logistics</vt:lpstr>
      <vt:lpstr>Battery Voltage Range Test</vt:lpstr>
      <vt:lpstr>Battery Capacity Test</vt:lpstr>
      <vt:lpstr>Current Draw Test</vt:lpstr>
      <vt:lpstr>PCB Power Distribution Test</vt:lpstr>
      <vt:lpstr>Integration Testing</vt:lpstr>
      <vt:lpstr>PCB with Battery Test</vt:lpstr>
      <vt:lpstr>ThinSat with Battery Test</vt:lpstr>
      <vt:lpstr>Full System Integration</vt:lpstr>
      <vt:lpstr>Battery Discharge Model</vt:lpstr>
      <vt:lpstr>System Level Power Budget</vt:lpstr>
      <vt:lpstr>Component Level Power Requirements</vt:lpstr>
      <vt:lpstr>Science</vt:lpstr>
      <vt:lpstr>Scientific Sensor Specifications</vt:lpstr>
      <vt:lpstr>Scientific Sensor Algorithm</vt:lpstr>
      <vt:lpstr>Scientific Sensor Algorithm</vt:lpstr>
      <vt:lpstr>Scientific Sensor Algorithm</vt:lpstr>
      <vt:lpstr>Scientific Sensor Packetization</vt:lpstr>
      <vt:lpstr>Scientific Sensor Testing</vt:lpstr>
      <vt:lpstr>Structures</vt:lpstr>
      <vt:lpstr>Drop Test</vt:lpstr>
      <vt:lpstr>Whip Test</vt:lpstr>
      <vt:lpstr>Structures Testing</vt:lpstr>
      <vt:lpstr>Assembly Animation</vt:lpstr>
      <vt:lpstr>Thermal</vt:lpstr>
      <vt:lpstr>Thermal Testing</vt:lpstr>
      <vt:lpstr>Thermal Testing</vt:lpstr>
      <vt:lpstr>Thermal Testing</vt:lpstr>
      <vt:lpstr>Thermal Modeling</vt:lpstr>
      <vt:lpstr>Thermal Modeling</vt:lpstr>
      <vt:lpstr>Baseline Test</vt:lpstr>
      <vt:lpstr>Baseline Test</vt:lpstr>
      <vt:lpstr>Baseline Test</vt:lpstr>
      <vt:lpstr>Baseline Test</vt:lpstr>
      <vt:lpstr>Cold Test #2</vt:lpstr>
      <vt:lpstr>Cold Test #3</vt:lpstr>
      <vt:lpstr>Integrated Cold Test</vt:lpstr>
      <vt:lpstr>Thermal Risk Status</vt:lpstr>
      <vt:lpstr>Finance</vt:lpstr>
      <vt:lpstr>Finance Fall Expenditures</vt:lpstr>
      <vt:lpstr>Finance Spring Expenditures</vt:lpstr>
      <vt:lpstr>Finance Spring Expenditures</vt:lpstr>
      <vt:lpstr>Finance Spring Expenditures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Readiness Review</dc:title>
  <cp:lastModifiedBy>Nicholas Kenny</cp:lastModifiedBy>
  <cp:revision>2</cp:revision>
  <dcterms:modified xsi:type="dcterms:W3CDTF">2020-03-02T03:43:52Z</dcterms:modified>
</cp:coreProperties>
</file>